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Lst>
  <p:notesMasterIdLst>
    <p:notesMasterId r:id="rId156"/>
  </p:notesMasterIdLst>
  <p:handoutMasterIdLst>
    <p:handoutMasterId r:id="rId157"/>
  </p:handoutMasterIdLst>
  <p:sldIdLst>
    <p:sldId id="342" r:id="rId8"/>
    <p:sldId id="791" r:id="rId9"/>
    <p:sldId id="398" r:id="rId10"/>
    <p:sldId id="883" r:id="rId11"/>
    <p:sldId id="941" r:id="rId12"/>
    <p:sldId id="888" r:id="rId13"/>
    <p:sldId id="889" r:id="rId14"/>
    <p:sldId id="890" r:id="rId15"/>
    <p:sldId id="794" r:id="rId16"/>
    <p:sldId id="712" r:id="rId17"/>
    <p:sldId id="805" r:id="rId18"/>
    <p:sldId id="806" r:id="rId19"/>
    <p:sldId id="981" r:id="rId20"/>
    <p:sldId id="979" r:id="rId21"/>
    <p:sldId id="980" r:id="rId22"/>
    <p:sldId id="807" r:id="rId23"/>
    <p:sldId id="809" r:id="rId24"/>
    <p:sldId id="928" r:id="rId25"/>
    <p:sldId id="811" r:id="rId26"/>
    <p:sldId id="812" r:id="rId27"/>
    <p:sldId id="813" r:id="rId28"/>
    <p:sldId id="814" r:id="rId29"/>
    <p:sldId id="815" r:id="rId30"/>
    <p:sldId id="942" r:id="rId31"/>
    <p:sldId id="1003" r:id="rId32"/>
    <p:sldId id="1004" r:id="rId33"/>
    <p:sldId id="816" r:id="rId34"/>
    <p:sldId id="817" r:id="rId35"/>
    <p:sldId id="987" r:id="rId36"/>
    <p:sldId id="819" r:id="rId37"/>
    <p:sldId id="1069" r:id="rId38"/>
    <p:sldId id="1033" r:id="rId39"/>
    <p:sldId id="823" r:id="rId40"/>
    <p:sldId id="824" r:id="rId41"/>
    <p:sldId id="799" r:id="rId42"/>
    <p:sldId id="904" r:id="rId43"/>
    <p:sldId id="825" r:id="rId44"/>
    <p:sldId id="826" r:id="rId45"/>
    <p:sldId id="827" r:id="rId46"/>
    <p:sldId id="828" r:id="rId47"/>
    <p:sldId id="829" r:id="rId48"/>
    <p:sldId id="1020" r:id="rId49"/>
    <p:sldId id="1021" r:id="rId50"/>
    <p:sldId id="988" r:id="rId51"/>
    <p:sldId id="945" r:id="rId52"/>
    <p:sldId id="951" r:id="rId53"/>
    <p:sldId id="1041" r:id="rId54"/>
    <p:sldId id="737" r:id="rId55"/>
    <p:sldId id="1036" r:id="rId56"/>
    <p:sldId id="800" r:id="rId57"/>
    <p:sldId id="844" r:id="rId58"/>
    <p:sldId id="1039" r:id="rId59"/>
    <p:sldId id="831" r:id="rId60"/>
    <p:sldId id="867" r:id="rId61"/>
    <p:sldId id="989" r:id="rId62"/>
    <p:sldId id="869" r:id="rId63"/>
    <p:sldId id="870" r:id="rId64"/>
    <p:sldId id="990" r:id="rId65"/>
    <p:sldId id="953" r:id="rId66"/>
    <p:sldId id="954" r:id="rId67"/>
    <p:sldId id="856" r:id="rId68"/>
    <p:sldId id="846" r:id="rId69"/>
    <p:sldId id="1073" r:id="rId70"/>
    <p:sldId id="857" r:id="rId71"/>
    <p:sldId id="858" r:id="rId72"/>
    <p:sldId id="1074" r:id="rId73"/>
    <p:sldId id="860" r:id="rId74"/>
    <p:sldId id="1075" r:id="rId75"/>
    <p:sldId id="1076" r:id="rId76"/>
    <p:sldId id="956" r:id="rId77"/>
    <p:sldId id="834" r:id="rId78"/>
    <p:sldId id="835" r:id="rId79"/>
    <p:sldId id="896" r:id="rId80"/>
    <p:sldId id="991" r:id="rId81"/>
    <p:sldId id="838" r:id="rId82"/>
    <p:sldId id="897" r:id="rId83"/>
    <p:sldId id="840" r:id="rId84"/>
    <p:sldId id="898" r:id="rId85"/>
    <p:sldId id="842" r:id="rId86"/>
    <p:sldId id="992" r:id="rId87"/>
    <p:sldId id="993" r:id="rId88"/>
    <p:sldId id="994" r:id="rId89"/>
    <p:sldId id="995" r:id="rId90"/>
    <p:sldId id="853" r:id="rId91"/>
    <p:sldId id="461" r:id="rId92"/>
    <p:sldId id="358" r:id="rId93"/>
    <p:sldId id="357" r:id="rId94"/>
    <p:sldId id="356" r:id="rId95"/>
    <p:sldId id="278" r:id="rId96"/>
    <p:sldId id="279" r:id="rId97"/>
    <p:sldId id="410" r:id="rId98"/>
    <p:sldId id="444" r:id="rId99"/>
    <p:sldId id="854" r:id="rId100"/>
    <p:sldId id="907" r:id="rId101"/>
    <p:sldId id="891" r:id="rId102"/>
    <p:sldId id="1084" r:id="rId103"/>
    <p:sldId id="855" r:id="rId104"/>
    <p:sldId id="1077" r:id="rId105"/>
    <p:sldId id="1078" r:id="rId106"/>
    <p:sldId id="1045" r:id="rId107"/>
    <p:sldId id="1046" r:id="rId108"/>
    <p:sldId id="1047" r:id="rId109"/>
    <p:sldId id="1079" r:id="rId110"/>
    <p:sldId id="1049" r:id="rId111"/>
    <p:sldId id="1050" r:id="rId112"/>
    <p:sldId id="1051" r:id="rId113"/>
    <p:sldId id="1052" r:id="rId114"/>
    <p:sldId id="1067" r:id="rId115"/>
    <p:sldId id="1054" r:id="rId116"/>
    <p:sldId id="1055" r:id="rId117"/>
    <p:sldId id="1056" r:id="rId118"/>
    <p:sldId id="1071" r:id="rId119"/>
    <p:sldId id="1057" r:id="rId120"/>
    <p:sldId id="1058" r:id="rId121"/>
    <p:sldId id="1072" r:id="rId122"/>
    <p:sldId id="1062" r:id="rId123"/>
    <p:sldId id="1063" r:id="rId124"/>
    <p:sldId id="1064" r:id="rId125"/>
    <p:sldId id="1086" r:id="rId126"/>
    <p:sldId id="1087" r:id="rId127"/>
    <p:sldId id="1088" r:id="rId128"/>
    <p:sldId id="859" r:id="rId129"/>
    <p:sldId id="884" r:id="rId130"/>
    <p:sldId id="1089" r:id="rId131"/>
    <p:sldId id="1080" r:id="rId132"/>
    <p:sldId id="1081" r:id="rId133"/>
    <p:sldId id="1082" r:id="rId134"/>
    <p:sldId id="1083" r:id="rId135"/>
    <p:sldId id="864" r:id="rId136"/>
    <p:sldId id="865" r:id="rId137"/>
    <p:sldId id="866" r:id="rId138"/>
    <p:sldId id="1070" r:id="rId139"/>
    <p:sldId id="554" r:id="rId140"/>
    <p:sldId id="555" r:id="rId141"/>
    <p:sldId id="404" r:id="rId142"/>
    <p:sldId id="557" r:id="rId143"/>
    <p:sldId id="574" r:id="rId144"/>
    <p:sldId id="579" r:id="rId145"/>
    <p:sldId id="575" r:id="rId146"/>
    <p:sldId id="580" r:id="rId147"/>
    <p:sldId id="566" r:id="rId148"/>
    <p:sldId id="569" r:id="rId149"/>
    <p:sldId id="570" r:id="rId150"/>
    <p:sldId id="582" r:id="rId151"/>
    <p:sldId id="506" r:id="rId152"/>
    <p:sldId id="507" r:id="rId153"/>
    <p:sldId id="558" r:id="rId154"/>
    <p:sldId id="559" r:id="rId155"/>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E7"/>
    <a:srgbClr val="F6D9CC"/>
    <a:srgbClr val="FFFFFF"/>
    <a:srgbClr val="E78712"/>
    <a:srgbClr val="3939FF"/>
    <a:srgbClr val="FF00FF"/>
    <a:srgbClr val="FCD5B5"/>
    <a:srgbClr val="D7E4BD"/>
    <a:srgbClr val="3333FF"/>
    <a:srgbClr val="F5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0604" autoAdjust="0"/>
  </p:normalViewPr>
  <p:slideViewPr>
    <p:cSldViewPr snapToGrid="0">
      <p:cViewPr varScale="1">
        <p:scale>
          <a:sx n="111" d="100"/>
          <a:sy n="111" d="100"/>
        </p:scale>
        <p:origin x="342" y="9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viewProps" Target="viewProp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theme" Target="theme/theme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pt>
    <dgm:pt modelId="{C1471463-F326-4F4D-B236-C034E4EC5EEA}" type="pres">
      <dgm:prSet presAssocID="{9ECAD310-F9DA-4AC4-8131-7458B75F7259}" presName="connTx" presStyleLbl="parChTrans1D2" presStyleIdx="0" presStyleCnt="3"/>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pt>
    <dgm:pt modelId="{03C11FAF-2B0D-4FE2-AEB0-95233FB8F318}" type="pres">
      <dgm:prSet presAssocID="{4F4C8B20-51D2-42CD-BFA3-9A59D8CBDD25}" presName="connTx" presStyleLbl="parChTrans1D2" presStyleIdx="1" presStyleCnt="3"/>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pt>
    <dgm:pt modelId="{EBC2ACAD-7BEB-4F1B-90A1-388ADF4894A0}" type="pres">
      <dgm:prSet presAssocID="{DE938286-BBCD-4898-BE07-941E8016928A}" presName="connTx" presStyleLbl="parChTrans1D2" presStyleIdx="2" presStyleCnt="3"/>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2"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1"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80.png"/><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2021/2/11</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2021/2/11</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44</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45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55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56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58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72</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77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81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82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4F88AB7E-228A-4588-8761-0C81B111CB26}"/>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83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104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118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128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kern="0" dirty="0">
              <a:solidFill>
                <a:schemeClr val="bg2">
                  <a:lumMod val="95000"/>
                </a:schemeClr>
              </a:solidFill>
              <a:latin typeface="微軟正黑體" panose="020B0604030504040204" pitchFamily="34" charset="-120"/>
              <a:ea typeface="微軟正黑體" panose="020B0604030504040204" pitchFamily="34" charset="-120"/>
              <a:cs typeface="+mn-ea"/>
              <a:sym typeface="+mn-lt"/>
            </a:endParaRP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80610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anose="020B0604030504040204" pitchFamily="34" charset="-120"/>
              </a:rPr>
              <a:t>學生學習歷程檔案作用：</a:t>
            </a:r>
            <a:r>
              <a:rPr lang="zh-TW" altLang="en-US" sz="1200" b="1" dirty="0">
                <a:solidFill>
                  <a:schemeClr val="bg1"/>
                </a:solidFill>
                <a:latin typeface="微軟正黑體" panose="020B0604030504040204" pitchFamily="34" charset="-120"/>
                <a:ea typeface="微軟正黑體" panose="020B0604030504040204" pitchFamily="34" charset="-120"/>
              </a:rPr>
              <a:t>一步一腳印，累積學習歷程紀綠</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1.</a:t>
            </a:r>
            <a:r>
              <a:rPr lang="zh-TW" altLang="en-US" sz="1200" b="0" dirty="0">
                <a:solidFill>
                  <a:schemeClr val="accent3">
                    <a:lumMod val="50000"/>
                  </a:schemeClr>
                </a:solidFill>
                <a:ea typeface="微軟正黑體" panose="020B0604030504040204" pitchFamily="34" charset="-120"/>
              </a:rPr>
              <a:t>回應新課綱的多元課程特色：說明詳如右圖</a:t>
            </a:r>
            <a:r>
              <a:rPr lang="en-US" altLang="zh-TW" sz="1200" b="0" dirty="0">
                <a:solidFill>
                  <a:schemeClr val="accent3">
                    <a:lumMod val="50000"/>
                  </a:schemeClr>
                </a:solidFill>
                <a:latin typeface="新細明體" panose="02020500000000000000" pitchFamily="18" charset="-120"/>
                <a:ea typeface="新細明體" panose="02020500000000000000" pitchFamily="18" charset="-120"/>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sz="1200" b="0" dirty="0">
              <a:solidFill>
                <a:schemeClr val="accent3">
                  <a:lumMod val="50000"/>
                </a:schemeClr>
              </a:solidFill>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2.</a:t>
            </a:r>
            <a:r>
              <a:rPr lang="zh-TW" altLang="en-US" sz="1200" b="0" dirty="0">
                <a:solidFill>
                  <a:schemeClr val="accent6">
                    <a:lumMod val="75000"/>
                  </a:schemeClr>
                </a:solidFill>
                <a:ea typeface="微軟正黑體" panose="020B0604030504040204" pitchFamily="34" charset="-120"/>
              </a:rPr>
              <a:t>呈現考試難以評量的學習成果：</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3.</a:t>
            </a:r>
            <a:r>
              <a:rPr lang="zh-TW" altLang="en-US" sz="1200" b="0" dirty="0">
                <a:solidFill>
                  <a:srgbClr val="C00000"/>
                </a:solidFill>
                <a:ea typeface="微軟正黑體" panose="020B0604030504040204" pitchFamily="34" charset="-120"/>
              </a:rPr>
              <a:t>展現個人特色和適性學習軌跡：</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b="0" dirty="0"/>
          </a:p>
          <a:p>
            <a:r>
              <a:rPr lang="en-US" altLang="zh-TW" b="0" dirty="0"/>
              <a:t>4.</a:t>
            </a:r>
            <a:r>
              <a:rPr lang="zh-TW" altLang="en-US" sz="1200" b="0" dirty="0">
                <a:solidFill>
                  <a:srgbClr val="0000FF"/>
                </a:solidFill>
                <a:ea typeface="微軟正黑體" panose="020B0604030504040204" pitchFamily="34" charset="-120"/>
              </a:rPr>
              <a:t>協助學生生涯探索及定向參考：</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sz="1200" b="0" dirty="0">
              <a:solidFill>
                <a:srgbClr val="0000FF"/>
              </a:solidFill>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9102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一、學習歷程學校平臺蒐集之資料：依作業要點之第三點第一項、第四點；另補充說明如下：</a:t>
            </a:r>
            <a:endParaRPr lang="en-US" altLang="zh-TW" dirty="0"/>
          </a:p>
          <a:p>
            <a:r>
              <a:rPr lang="zh-TW" altLang="en-US" dirty="0"/>
              <a:t>    </a:t>
            </a:r>
            <a:r>
              <a:rPr lang="en-US" altLang="zh-TW" dirty="0"/>
              <a:t>1.</a:t>
            </a:r>
            <a:r>
              <a:rPr lang="zh-TW" altLang="en-US" sz="1200" kern="1200" dirty="0">
                <a:solidFill>
                  <a:schemeClr val="dk1"/>
                </a:solidFill>
                <a:latin typeface="Times New Roman" panose="02020603050405020304" pitchFamily="18" charset="0"/>
                <a:ea typeface="微軟正黑體" panose="020B0604030504040204" pitchFamily="34" charset="-120"/>
                <a:cs typeface="+mn-cs"/>
              </a:rPr>
              <a:t>校級、班級及社團幹部經歷歸類於基本資料，非多元表現，故與多元表現之件數無關。</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    </a:t>
            </a:r>
            <a:r>
              <a:rPr lang="en-US" altLang="zh-TW" dirty="0"/>
              <a:t>2.</a:t>
            </a:r>
            <a:r>
              <a:rPr lang="zh-TW" altLang="zh-TW" sz="1200" kern="1200" dirty="0">
                <a:solidFill>
                  <a:schemeClr val="tx1"/>
                </a:solidFill>
                <a:effectLst/>
                <a:latin typeface="+mn-lt"/>
                <a:ea typeface="+mn-ea"/>
                <a:cs typeface="+mn-cs"/>
              </a:rPr>
              <a:t>修課紀錄：學校報經各該主管機關備查之課程計畫所開設各科目課程之學業成績</a:t>
            </a:r>
            <a:r>
              <a:rPr lang="zh-TW" altLang="en-US" sz="1200" kern="1200" dirty="0">
                <a:solidFill>
                  <a:schemeClr val="tx1"/>
                </a:solidFill>
                <a:effectLst/>
                <a:latin typeface="+mn-lt"/>
                <a:ea typeface="+mn-ea"/>
                <a:cs typeface="+mn-cs"/>
              </a:rPr>
              <a:t>及</a:t>
            </a:r>
            <a:r>
              <a:rPr lang="zh-TW" altLang="en-US" sz="1200" b="0" dirty="0">
                <a:solidFill>
                  <a:srgbClr val="7030A0"/>
                </a:solidFill>
                <a:latin typeface="Times New Roman" panose="02020603050405020304" pitchFamily="18" charset="0"/>
                <a:ea typeface="微軟正黑體" panose="020B0604030504040204" pitchFamily="34" charset="-120"/>
              </a:rPr>
              <a:t>課程諮詢紀錄</a:t>
            </a:r>
            <a:r>
              <a:rPr lang="en-US" altLang="zh-TW" sz="1200" kern="1200" dirty="0">
                <a:solidFill>
                  <a:schemeClr val="tx1"/>
                </a:solidFill>
                <a:effectLst/>
                <a:latin typeface="+mn-lt"/>
                <a:ea typeface="+mn-ea"/>
                <a:cs typeface="+mn-cs"/>
              </a:rPr>
              <a:t>(</a:t>
            </a:r>
            <a:r>
              <a:rPr lang="zh-TW" altLang="en-US" sz="1200" b="0" dirty="0">
                <a:solidFill>
                  <a:srgbClr val="7030A0"/>
                </a:solidFill>
                <a:latin typeface="Times New Roman" panose="02020603050405020304" pitchFamily="18" charset="0"/>
                <a:ea typeface="微軟正黑體" panose="020B0604030504040204" pitchFamily="34" charset="-120"/>
              </a:rPr>
              <a:t>課程諮詢紀錄不提交至</a:t>
            </a:r>
            <a:r>
              <a:rPr lang="zh-TW" altLang="en-US" b="0" dirty="0"/>
              <a:t>中央資料庫</a:t>
            </a:r>
            <a:r>
              <a:rPr lang="en-US" altLang="zh-TW" b="0" dirty="0"/>
              <a:t>)</a:t>
            </a:r>
            <a:r>
              <a:rPr lang="zh-TW" altLang="en-US" b="0" dirty="0"/>
              <a:t>。</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3.</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課程學習成果：</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學生每學期皆可上傳，學年結束經學生勾選件數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第一學期件數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第二學期件數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至多</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件</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，再由學校提交至</a:t>
            </a:r>
            <a:r>
              <a:rPr lang="zh-TW" altLang="en-US" b="0" dirty="0"/>
              <a:t>中央資料庫。</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       </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舉例：某校規定學生每學期可上傳</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件，某生於上、下學期各上傳</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件並經任課教師認證通過，該學年結束學校提交前，學生可自主勾選件數之組合：</a:t>
            </a:r>
            <a:b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b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                   </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6+0</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0+6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1+5</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5+1</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2+4</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4+2</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3+3</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等勾選組合皆符合規定。</a:t>
            </a:r>
            <a:endParaRPr lang="en-US" altLang="zh-TW" sz="1200" b="0" dirty="0">
              <a:solidFill>
                <a:schemeClr val="accent5">
                  <a:lumMod val="50000"/>
                </a:schemeClr>
              </a:solidFill>
              <a:latin typeface="Times New Roman" panose="02020603050405020304" pitchFamily="18" charset="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4.</a:t>
            </a:r>
            <a:r>
              <a:rPr lang="zh-TW" altLang="en-US" b="0" dirty="0"/>
              <a:t>多元表現：對應新課綱之彈性學習時間、團體活動時間及其他表現。</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      (1)</a:t>
            </a:r>
            <a:r>
              <a:rPr lang="zh-TW" altLang="en-US" b="0" dirty="0"/>
              <a:t>彈性學習時間：含學生自主學習、選手培訓、充實</a:t>
            </a:r>
            <a:r>
              <a:rPr lang="en-US" altLang="zh-TW" b="0" dirty="0"/>
              <a:t>(</a:t>
            </a:r>
            <a:r>
              <a:rPr lang="zh-TW" altLang="en-US" b="0" dirty="0"/>
              <a:t>增廣</a:t>
            </a:r>
            <a:r>
              <a:rPr lang="en-US" altLang="zh-TW" b="0" dirty="0"/>
              <a:t>)/</a:t>
            </a:r>
            <a:r>
              <a:rPr lang="zh-TW" altLang="en-US" b="0" dirty="0"/>
              <a:t>補強性教學、學校特色活動等，藉由多元學習活動，拓展學生學習面向，駔進學生適性發展。</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      (2)</a:t>
            </a:r>
            <a:r>
              <a:rPr lang="zh-TW" altLang="en-US" b="0" dirty="0"/>
              <a:t>團體活動時間：含班級活動、社團活動、學生自治會活動、學生服務學習活動及週會或講座。</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(3)</a:t>
            </a:r>
            <a:r>
              <a:rPr lang="zh-TW" altLang="en-US" b="0" dirty="0"/>
              <a:t>其他表現：學生參加校內外之各項表現。</a:t>
            </a:r>
            <a:endParaRPr lang="en-US" altLang="zh-TW" b="0" dirty="0"/>
          </a:p>
          <a:p>
            <a:r>
              <a:rPr lang="zh-TW" altLang="en-US" dirty="0"/>
              <a:t>二、學習歷程中央資料庫蒐集項目之內容：依作業要點之第三點第二項、第四點</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19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本頁主要介紹大專校院甄選會、聯合會的招生報名平臺</a:t>
            </a:r>
            <a:endParaRPr lang="en-US" altLang="zh-TW" b="0" dirty="0"/>
          </a:p>
          <a:p>
            <a:r>
              <a:rPr lang="en-US" altLang="zh-TW" b="0" dirty="0"/>
              <a:t>1.</a:t>
            </a:r>
            <a:r>
              <a:rPr lang="zh-TW" altLang="en-US" b="0" dirty="0"/>
              <a:t>大專校院甄選會、聯合會的招生報名平臺，透過學習歷程中央資料庫介接學生學習歷程檔案項目，供學生於報名平臺進行勾選。</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2.</a:t>
            </a:r>
            <a:r>
              <a:rPr lang="zh-TW" altLang="en-US" b="0" dirty="0"/>
              <a:t>經學生勾選給各志願校系規定件數之各項資料</a:t>
            </a:r>
            <a:r>
              <a:rPr lang="en-US" altLang="zh-TW" b="0" dirty="0"/>
              <a:t>(</a:t>
            </a:r>
            <a:r>
              <a:rPr lang="zh-TW" altLang="en-US" b="0" dirty="0"/>
              <a:t>課程學習成果、多元表現</a:t>
            </a:r>
            <a:r>
              <a:rPr lang="en-US" altLang="zh-TW" b="0" dirty="0"/>
              <a:t>)</a:t>
            </a:r>
            <a:r>
              <a:rPr lang="zh-TW" altLang="en-US" b="0" dirty="0"/>
              <a:t>，由學習歷程中央資料庫匯出勾選之檔案給大專校院，作為學生升學之備審資料。</a:t>
            </a:r>
            <a:endParaRPr lang="en-US" altLang="zh-TW" b="0" dirty="0"/>
          </a:p>
          <a:p>
            <a:r>
              <a:rPr lang="en-US" altLang="zh-TW" sz="1200" b="1" kern="0" dirty="0">
                <a:solidFill>
                  <a:schemeClr val="bg1"/>
                </a:solidFill>
                <a:latin typeface="微軟正黑體" panose="020B0604030504040204" pitchFamily="34" charset="-120"/>
                <a:ea typeface="微軟正黑體" panose="020B0604030504040204" pitchFamily="34" charset="-120"/>
                <a:cs typeface="+mn-ea"/>
                <a:sym typeface="+mn-lt"/>
              </a:rPr>
              <a:t>3.</a:t>
            </a:r>
            <a:r>
              <a:rPr lang="zh-TW" altLang="en-US" sz="1200" b="1" kern="0" dirty="0">
                <a:solidFill>
                  <a:schemeClr val="bg1"/>
                </a:solidFill>
                <a:latin typeface="微軟正黑體" panose="020B0604030504040204" pitchFamily="34" charset="-120"/>
                <a:ea typeface="微軟正黑體" panose="020B0604030504040204" pitchFamily="34" charset="-120"/>
                <a:cs typeface="+mn-ea"/>
                <a:sym typeface="+mn-lt"/>
              </a:rPr>
              <a:t>大學端只會看到學生勾選後匯出的備審資料，不會看到學生個人所有的學習歷程檔案。</a:t>
            </a: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302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比較現行備審資料與</a:t>
            </a:r>
            <a:r>
              <a:rPr lang="en-US" altLang="zh-TW" dirty="0"/>
              <a:t>108</a:t>
            </a:r>
            <a:r>
              <a:rPr lang="zh-TW" altLang="en-US" dirty="0"/>
              <a:t>學年度起採用學習歷程檔案產出之備審資料，學習歷程檔案具有顯著的優點：</a:t>
            </a:r>
            <a:endParaRPr lang="en-US" altLang="zh-TW" dirty="0"/>
          </a:p>
          <a:p>
            <a:r>
              <a:rPr lang="en-US" altLang="zh-TW" dirty="0"/>
              <a:t>1.</a:t>
            </a:r>
            <a:r>
              <a:rPr lang="zh-TW" altLang="en-US" dirty="0"/>
              <a:t>課程學習成果有教師認證，提升學生資料的信效度</a:t>
            </a:r>
            <a:endParaRPr lang="en-US" altLang="zh-TW" dirty="0"/>
          </a:p>
          <a:p>
            <a:r>
              <a:rPr lang="en-US" altLang="zh-TW" dirty="0"/>
              <a:t>2.</a:t>
            </a:r>
            <a:r>
              <a:rPr lang="zh-TW" altLang="en-US" dirty="0"/>
              <a:t>學生每學期</a:t>
            </a:r>
            <a:r>
              <a:rPr lang="en-US" altLang="zh-TW" dirty="0"/>
              <a:t>(</a:t>
            </a:r>
            <a:r>
              <a:rPr lang="zh-TW" altLang="en-US" dirty="0"/>
              <a:t>年</a:t>
            </a:r>
            <a:r>
              <a:rPr lang="en-US" altLang="zh-TW" dirty="0"/>
              <a:t>)</a:t>
            </a:r>
            <a:r>
              <a:rPr lang="zh-TW" altLang="en-US" dirty="0"/>
              <a:t>分期上傳，避免高三下臨時準備的慌亂及負擔</a:t>
            </a:r>
            <a:endParaRPr lang="en-US" altLang="zh-TW" dirty="0"/>
          </a:p>
          <a:p>
            <a:r>
              <a:rPr lang="en-US" altLang="zh-TW" dirty="0"/>
              <a:t>3.</a:t>
            </a:r>
            <a:r>
              <a:rPr lang="zh-TW" altLang="en-US" dirty="0"/>
              <a:t>檔案上傳後由中央資料庫系統化彙整，無須額外花費或借助外力編排</a:t>
            </a:r>
            <a:endParaRPr lang="en-US" altLang="zh-TW" dirty="0"/>
          </a:p>
          <a:p>
            <a:r>
              <a:rPr lang="en-US" altLang="zh-TW" dirty="0"/>
              <a:t>4.</a:t>
            </a:r>
            <a:r>
              <a:rPr lang="zh-TW" altLang="en-US" dirty="0"/>
              <a:t>限制至多採計件數，且對應新課綱課程並以校內活動為主，重質不重量，展現學生</a:t>
            </a:r>
            <a:r>
              <a:rPr lang="zh-TW" altLang="en-US" sz="1200" dirty="0">
                <a:ea typeface="微軟正黑體" panose="020B0604030504040204" pitchFamily="34" charset="-120"/>
              </a:rPr>
              <a:t>學習表現的特色亮點</a:t>
            </a:r>
            <a:endParaRPr lang="en-US" altLang="zh-TW" sz="1200" dirty="0">
              <a:ea typeface="微軟正黑體" panose="020B0604030504040204" pitchFamily="34" charset="-120"/>
            </a:endParaRPr>
          </a:p>
          <a:p>
            <a:r>
              <a:rPr lang="en-US" altLang="zh-TW" sz="1200" dirty="0">
                <a:ea typeface="微軟正黑體" panose="020B0604030504040204" pitchFamily="34" charset="-120"/>
              </a:rPr>
              <a:t>5.</a:t>
            </a:r>
            <a:r>
              <a:rPr lang="zh-TW" altLang="en-US" sz="1200" dirty="0">
                <a:ea typeface="微軟正黑體" panose="020B0604030504040204" pitchFamily="34" charset="-120"/>
              </a:rPr>
              <a:t>數位化的學習歷程檔案資料，結合系統化、結構化的評量輔助系統，有利於大學端更有效看到學生的特點</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9777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16</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2021/2/11</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2021/2/11</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2021/2/11</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2021/2/11</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2021/2/11</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2021/2/11</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2021/2/11</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2021/2/11</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2021/2/11</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2021/2/11</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2021/2/11</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2021/2/11</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2021/2/11</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2021/2/11</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2021/2/11</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2021/2/11</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2021/2/11</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2021/2/11</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2021/2/11</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2021/2/11</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2021/2/11</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2021/2/11</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2021/2/11</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2021/2/11</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2021/2/11</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2021/2/11</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2021/2/11</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2021/2/11</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2021/2/11</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2021/2/11</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2021/2/11</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2021/2/11</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xml"/><Relationship Id="rId5" Type="http://schemas.openxmlformats.org/officeDocument/2006/relationships/image" Target="../media/image63.gif"/><Relationship Id="rId4" Type="http://schemas.openxmlformats.org/officeDocument/2006/relationships/image" Target="../media/image8.gif"/></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png"/><Relationship Id="rId7"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6.xml.rels><?xml version="1.0" encoding="UTF-8" standalone="yes"?>
<Relationships xmlns="http://schemas.openxmlformats.org/package/2006/relationships"><Relationship Id="rId3" Type="http://schemas.openxmlformats.org/officeDocument/2006/relationships/hyperlink" Target="&#23416;&#32722;&#27511;&#31243;&#27169;&#32068;&#23526;&#21209;&#25805;&#20316;&#31687;.pdf"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3.bin"/><Relationship Id="rId3" Type="http://schemas.openxmlformats.org/officeDocument/2006/relationships/image" Target="../media/image64.png"/><Relationship Id="rId7" Type="http://schemas.openxmlformats.org/officeDocument/2006/relationships/image" Target="../media/image74.png"/><Relationship Id="rId12" Type="http://schemas.openxmlformats.org/officeDocument/2006/relationships/image" Target="../media/image75.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73.png"/><Relationship Id="rId11" Type="http://schemas.openxmlformats.org/officeDocument/2006/relationships/oleObject" Target="../embeddings/oleObject2.bin"/><Relationship Id="rId5" Type="http://schemas.openxmlformats.org/officeDocument/2006/relationships/image" Target="../media/image72.png"/><Relationship Id="rId15" Type="http://schemas.openxmlformats.org/officeDocument/2006/relationships/image" Target="../media/image78.png"/><Relationship Id="rId10" Type="http://schemas.openxmlformats.org/officeDocument/2006/relationships/image" Target="../media/image77.png"/><Relationship Id="rId4" Type="http://schemas.openxmlformats.org/officeDocument/2006/relationships/image" Target="../media/image65.png"/><Relationship Id="rId9" Type="http://schemas.openxmlformats.org/officeDocument/2006/relationships/image" Target="../media/image71.png"/><Relationship Id="rId14" Type="http://schemas.openxmlformats.org/officeDocument/2006/relationships/image" Target="../media/image76.wmf"/></Relationships>
</file>

<file path=ppt/slides/_rels/slide1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65.png"/><Relationship Id="rId11" Type="http://schemas.openxmlformats.org/officeDocument/2006/relationships/image" Target="../media/image78.png"/><Relationship Id="rId5" Type="http://schemas.openxmlformats.org/officeDocument/2006/relationships/image" Target="../media/image64.png"/><Relationship Id="rId10" Type="http://schemas.openxmlformats.org/officeDocument/2006/relationships/image" Target="../media/image76.wmf"/><Relationship Id="rId4" Type="http://schemas.openxmlformats.org/officeDocument/2006/relationships/image" Target="../media/image79.wmf"/><Relationship Id="rId9" Type="http://schemas.openxmlformats.org/officeDocument/2006/relationships/oleObject" Target="../embeddings/oleObject3.bin"/></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14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1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7213600" cy="1020763"/>
          </a:xfrm>
        </p:spPr>
        <p:txBody>
          <a:bodyPr/>
          <a:lstStyle/>
          <a:p>
            <a:pPr eaLnBrk="1" hangingPunct="1"/>
            <a:r>
              <a:rPr lang="en-US" altLang="zh-TW" sz="4500" dirty="0">
                <a:solidFill>
                  <a:schemeClr val="bg1"/>
                </a:solidFill>
                <a:latin typeface="華康華綜體W5" panose="020B0509000000000000" pitchFamily="49" charset="-120"/>
                <a:ea typeface="華康華綜體W5" panose="020B0509000000000000" pitchFamily="49" charset="-120"/>
              </a:rPr>
              <a:t>110</a:t>
            </a:r>
            <a:r>
              <a:rPr lang="zh-TW" altLang="en-US" sz="4500" dirty="0">
                <a:solidFill>
                  <a:schemeClr val="bg1"/>
                </a:solidFill>
                <a:latin typeface="華康華綜體W5" panose="020B0509000000000000" pitchFamily="49" charset="-120"/>
                <a:ea typeface="華康華綜體W5" panose="020B0509000000000000" pitchFamily="49" charset="-120"/>
              </a:rPr>
              <a:t>學年度臺南區免試入學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副標題 4"/>
          <p:cNvSpPr>
            <a:spLocks noGrp="1"/>
          </p:cNvSpPr>
          <p:nvPr>
            <p:ph type="body" idx="1"/>
          </p:nvPr>
        </p:nvSpPr>
        <p:spPr>
          <a:xfrm>
            <a:off x="2335213" y="4179888"/>
            <a:ext cx="7435850" cy="1336675"/>
          </a:xfrm>
        </p:spPr>
        <p:txBody>
          <a:bodyPr/>
          <a:lstStyle/>
          <a:p>
            <a:pPr eaLnBrk="1" hangingPunct="1"/>
            <a:r>
              <a:rPr lang="zh-TW" altLang="en-US" sz="2800" dirty="0">
                <a:solidFill>
                  <a:srgbClr val="FFFF00"/>
                </a:solidFill>
                <a:latin typeface="標楷體" panose="03000509000000000000" pitchFamily="65" charset="-120"/>
                <a:ea typeface="標楷體" panose="03000509000000000000" pitchFamily="65" charset="-120"/>
              </a:rPr>
              <a:t>承辦學校：國立曾文高級農工職業學校</a:t>
            </a:r>
            <a:endParaRPr lang="en-US" altLang="zh-TW" sz="2800" dirty="0">
              <a:solidFill>
                <a:srgbClr val="FFFF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101</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121480313"/>
              </p:ext>
            </p:extLst>
          </p:nvPr>
        </p:nvGraphicFramePr>
        <p:xfrm>
          <a:off x="177064" y="821573"/>
          <a:ext cx="11938000" cy="5931660"/>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110.5.14(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60890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17</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a:solidFill>
                  <a:srgbClr val="000066"/>
                </a:solidFill>
                <a:latin typeface="標楷體" panose="03000509000000000000" pitchFamily="65" charset="-120"/>
                <a:ea typeface="標楷體" panose="03000509000000000000" pitchFamily="65" charset="-120"/>
              </a:rPr>
              <a:t>110</a:t>
            </a:r>
            <a:r>
              <a:rPr lang="zh-TW" altLang="zh-TW" sz="280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70002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a16="http://schemas.microsoft.com/office/drawing/2014/main"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4010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a16="http://schemas.microsoft.com/office/drawing/2014/main"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a16="http://schemas.microsoft.com/office/drawing/2014/main"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a16="http://schemas.microsoft.com/office/drawing/2014/main"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a16="http://schemas.microsoft.com/office/drawing/2014/main"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14" name="投影片編號版面配置區 11">
            <a:extLst>
              <a:ext uri="{FF2B5EF4-FFF2-40B4-BE49-F238E27FC236}">
                <a16:creationId xmlns:a16="http://schemas.microsoft.com/office/drawing/2014/main" id="{847FF148-2FAD-44D1-BDDF-E48DFF55AA7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13587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a16="http://schemas.microsoft.com/office/drawing/2014/main"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a16="http://schemas.microsoft.com/office/drawing/2014/main"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6" name="投影片編號版面配置區 11">
            <a:extLst>
              <a:ext uri="{FF2B5EF4-FFF2-40B4-BE49-F238E27FC236}">
                <a16:creationId xmlns:a16="http://schemas.microsoft.com/office/drawing/2014/main" id="{CE61E651-1C72-4040-90C6-E2A7DB21E30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15042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a16="http://schemas.microsoft.com/office/drawing/2014/main"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601971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115</a:t>
            </a:fld>
            <a:endParaRPr lang="zh-TW" altLang="en-US" sz="1800" dirty="0">
              <a:solidFill>
                <a:srgbClr val="FFFFFF"/>
              </a:solidFill>
              <a:latin typeface="Arial"/>
              <a:ea typeface="微软雅黑"/>
            </a:endParaRPr>
          </a:p>
        </p:txBody>
      </p:sp>
      <p:sp>
        <p:nvSpPr>
          <p:cNvPr id="5" name="文字方塊 4">
            <a:extLst>
              <a:ext uri="{FF2B5EF4-FFF2-40B4-BE49-F238E27FC236}">
                <a16:creationId xmlns:a16="http://schemas.microsoft.com/office/drawing/2014/main" id="{27F6A32F-0AF3-4B0D-A5CF-9B4A0C08AD7D}"/>
              </a:ext>
            </a:extLst>
          </p:cNvPr>
          <p:cNvSpPr txBox="1">
            <a:spLocks noChangeArrowheads="1"/>
          </p:cNvSpPr>
          <p:nvPr/>
        </p:nvSpPr>
        <p:spPr bwMode="auto">
          <a:xfrm>
            <a:off x="7530591" y="6330846"/>
            <a:ext cx="3353310" cy="369887"/>
          </a:xfrm>
          <a:prstGeom prst="rect">
            <a:avLst/>
          </a:prstGeom>
          <a:solidFill>
            <a:srgbClr val="FFFF00"/>
          </a:solidFill>
          <a:ln w="28575">
            <a:solidFill>
              <a:schemeClr val="bg1"/>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dirty="0">
                <a:solidFill>
                  <a:srgbClr val="FF0000"/>
                </a:solidFill>
              </a:rPr>
              <a:t>如有更動，請以簡章公布為準</a:t>
            </a:r>
          </a:p>
        </p:txBody>
      </p:sp>
    </p:spTree>
    <p:extLst>
      <p:ext uri="{BB962C8B-B14F-4D97-AF65-F5344CB8AC3E}">
        <p14:creationId xmlns:p14="http://schemas.microsoft.com/office/powerpoint/2010/main" val="2916786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a16="http://schemas.microsoft.com/office/drawing/2014/main"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3644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119</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120</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121</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110</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學習歷程的參採。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D2EAAA8D-8D16-4267-87CA-D2FC9E2F9DC0}"/>
              </a:ext>
            </a:extLst>
          </p:cNvPr>
          <p:cNvPicPr>
            <a:picLocks noChangeAspect="1"/>
          </p:cNvPicPr>
          <p:nvPr/>
        </p:nvPicPr>
        <p:blipFill>
          <a:blip r:embed="rId2"/>
          <a:stretch>
            <a:fillRect/>
          </a:stretch>
        </p:blipFill>
        <p:spPr>
          <a:xfrm>
            <a:off x="2101850" y="1518225"/>
            <a:ext cx="8267284" cy="5108557"/>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127</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130</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130</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6999" y="2705100"/>
            <a:ext cx="7745963"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7745963" cy="865187"/>
          </a:xfrm>
          <a:solidFill>
            <a:srgbClr val="0000CC"/>
          </a:solidFill>
        </p:spPr>
        <p:txBody>
          <a:bodyPr anchor="t"/>
          <a:lstStyle/>
          <a:p>
            <a:pPr algn="ct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高級中學</a:t>
            </a:r>
            <a:r>
              <a:rPr kumimoji="1" lang="zh-TW" altLang="en-US" sz="4800" dirty="0">
                <a:solidFill>
                  <a:schemeClr val="bg1"/>
                </a:solidFill>
                <a:latin typeface="標楷體" panose="03000509000000000000" pitchFamily="65" charset="-120"/>
                <a:ea typeface="標楷體" panose="03000509000000000000" pitchFamily="65" charset="-120"/>
              </a:rPr>
              <a:t>學習歷程檔案</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6F94B576-C3B3-4251-B508-15C99C041D02}"/>
              </a:ext>
            </a:extLst>
          </p:cNvPr>
          <p:cNvSpPr>
            <a:spLocks noGrp="1"/>
          </p:cNvSpPr>
          <p:nvPr>
            <p:ph type="sldNum" sz="quarter" idx="12"/>
          </p:nvPr>
        </p:nvSpPr>
        <p:spPr>
          <a:xfrm>
            <a:off x="600824"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99687217"/>
      </p:ext>
    </p:extLst>
  </p:cSld>
  <p:clrMapOvr>
    <a:masterClrMapping/>
  </p:clrMapOvr>
  <p:transition spd="slow">
    <p:wipe dir="d"/>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C4EF7F-7FFB-4A72-AB2F-1907D652BE98}"/>
              </a:ext>
            </a:extLst>
          </p:cNvPr>
          <p:cNvSpPr>
            <a:spLocks noGrp="1"/>
          </p:cNvSpPr>
          <p:nvPr>
            <p:ph type="title"/>
          </p:nvPr>
        </p:nvSpPr>
        <p:spPr>
          <a:xfrm>
            <a:off x="2088445" y="624110"/>
            <a:ext cx="9416168" cy="1280890"/>
          </a:xfrm>
        </p:spPr>
        <p:txBody>
          <a:bodyPr/>
          <a:lstStyle/>
          <a:p>
            <a:r>
              <a:rPr lang="zh-TW" altLang="en-US" b="1" dirty="0"/>
              <a:t>各類型高級中等學校</a:t>
            </a:r>
            <a:r>
              <a:rPr lang="en-US" altLang="zh-TW" b="1" dirty="0"/>
              <a:t>108</a:t>
            </a:r>
            <a:r>
              <a:rPr lang="zh-TW" altLang="en-US" b="1" dirty="0"/>
              <a:t>學年度開始皆建置學習歷程檔案</a:t>
            </a:r>
            <a:br>
              <a:rPr lang="zh-TW" altLang="en-US" b="1" dirty="0"/>
            </a:br>
            <a:endParaRPr lang="zh-TW" altLang="en-US" dirty="0"/>
          </a:p>
        </p:txBody>
      </p:sp>
      <p:sp>
        <p:nvSpPr>
          <p:cNvPr id="26" name="文字方塊 25"/>
          <p:cNvSpPr txBox="1"/>
          <p:nvPr/>
        </p:nvSpPr>
        <p:spPr>
          <a:xfrm>
            <a:off x="1155286" y="1905000"/>
            <a:ext cx="10719761" cy="2893100"/>
          </a:xfrm>
          <a:prstGeom prst="rect">
            <a:avLst/>
          </a:prstGeom>
          <a:noFill/>
        </p:spPr>
        <p:txBody>
          <a:bodyPr wrap="square" rtlCol="0">
            <a:spAutoFit/>
          </a:bodyPr>
          <a:lstStyle/>
          <a:p>
            <a:pPr marL="457200" marR="0" lvl="0" indent="-457200" algn="just" defTabSz="914377"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因應</a:t>
            </a:r>
            <a:r>
              <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108</a:t>
            </a: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課綱課程實施，高級中等學校課程架構改變，強調素養導向、跨科</a:t>
            </a:r>
            <a:r>
              <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跨領域統整學習、探究與實作等，同時也增加校訂必修、多元選修等類型的課程，透過學習歷程檔案的累積，系統化地逐步整理學習成果，可以更全面的了解自己在高級中等教育階段的學習結果。</a:t>
            </a:r>
            <a:endPar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0BB9B7AF-7098-4953-A55C-44ADD2368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8024" y="4130128"/>
            <a:ext cx="887032" cy="2191795"/>
          </a:xfrm>
          <a:prstGeom prst="rect">
            <a:avLst/>
          </a:prstGeom>
        </p:spPr>
      </p:pic>
      <p:pic>
        <p:nvPicPr>
          <p:cNvPr id="6" name="圖片 5">
            <a:extLst>
              <a:ext uri="{FF2B5EF4-FFF2-40B4-BE49-F238E27FC236}">
                <a16:creationId xmlns:a16="http://schemas.microsoft.com/office/drawing/2014/main" id="{EDB36CEF-4708-46FC-A92D-F8AB7E63EB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22494" y="4438175"/>
            <a:ext cx="985346" cy="2097020"/>
          </a:xfrm>
          <a:prstGeom prst="rect">
            <a:avLst/>
          </a:prstGeom>
        </p:spPr>
      </p:pic>
      <p:sp>
        <p:nvSpPr>
          <p:cNvPr id="3" name="圓角矩形圖說文字 2"/>
          <p:cNvSpPr/>
          <p:nvPr/>
        </p:nvSpPr>
        <p:spPr>
          <a:xfrm>
            <a:off x="7258050" y="4374509"/>
            <a:ext cx="2390776" cy="1667465"/>
          </a:xfrm>
          <a:prstGeom prst="wedgeRoundRectCallout">
            <a:avLst>
              <a:gd name="adj1" fmla="val -59145"/>
              <a:gd name="adj2" fmla="val -23584"/>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由</a:t>
            </a:r>
            <a:r>
              <a:rPr kumimoji="0" lang="en-US" altLang="zh-TW"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學年度入學高級中等學校的學生開始喔</a:t>
            </a:r>
            <a:endPar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 name="投影片編號版面配置區 11">
            <a:extLst>
              <a:ext uri="{FF2B5EF4-FFF2-40B4-BE49-F238E27FC236}">
                <a16:creationId xmlns:a16="http://schemas.microsoft.com/office/drawing/2014/main" id="{BA6C97CF-A79B-447A-B05E-23123A095E4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827889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6647494" y="1310095"/>
            <a:ext cx="5109077" cy="5328000"/>
          </a:xfrm>
          <a:prstGeom prst="rect">
            <a:avLst/>
          </a:prstGeom>
          <a:ln>
            <a:solidFill>
              <a:schemeClr val="bg1">
                <a:lumMod val="8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51" name="群組 50"/>
          <p:cNvGrpSpPr/>
          <p:nvPr/>
        </p:nvGrpSpPr>
        <p:grpSpPr>
          <a:xfrm>
            <a:off x="10261274" y="5914673"/>
            <a:ext cx="1504431" cy="761073"/>
            <a:chOff x="1914765" y="6902997"/>
            <a:chExt cx="2955252" cy="1396535"/>
          </a:xfrm>
        </p:grpSpPr>
        <p:sp>
          <p:nvSpPr>
            <p:cNvPr id="47" name="Rectangle 1"/>
            <p:cNvSpPr/>
            <p:nvPr/>
          </p:nvSpPr>
          <p:spPr>
            <a:xfrm>
              <a:off x="2651831" y="7409034"/>
              <a:ext cx="744054" cy="890498"/>
            </a:xfrm>
            <a:prstGeom prst="rect">
              <a:avLst/>
            </a:prstGeom>
            <a:solidFill>
              <a:srgbClr val="546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8" name="Rectangle 6"/>
            <p:cNvSpPr/>
            <p:nvPr/>
          </p:nvSpPr>
          <p:spPr>
            <a:xfrm>
              <a:off x="3388897" y="7142551"/>
              <a:ext cx="744054" cy="1156981"/>
            </a:xfrm>
            <a:prstGeom prst="rect">
              <a:avLst/>
            </a:prstGeom>
            <a:solidFill>
              <a:srgbClr val="5E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9" name="Rectangle 7"/>
            <p:cNvSpPr/>
            <p:nvPr/>
          </p:nvSpPr>
          <p:spPr>
            <a:xfrm>
              <a:off x="4125963" y="6902997"/>
              <a:ext cx="744054" cy="1387481"/>
            </a:xfrm>
            <a:prstGeom prst="rect">
              <a:avLst/>
            </a:prstGeom>
            <a:solidFill>
              <a:srgbClr val="F2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0" name="Rectangle 1"/>
            <p:cNvSpPr/>
            <p:nvPr/>
          </p:nvSpPr>
          <p:spPr>
            <a:xfrm>
              <a:off x="1914765" y="7629044"/>
              <a:ext cx="744054" cy="6704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grpSp>
      <p:sp>
        <p:nvSpPr>
          <p:cNvPr id="12" name="向右箭號 11"/>
          <p:cNvSpPr/>
          <p:nvPr/>
        </p:nvSpPr>
        <p:spPr>
          <a:xfrm>
            <a:off x="4872790" y="2282719"/>
            <a:ext cx="1774704" cy="3805701"/>
          </a:xfrm>
          <a:prstGeom prst="right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2" name="標題 1">
            <a:extLst>
              <a:ext uri="{FF2B5EF4-FFF2-40B4-BE49-F238E27FC236}">
                <a16:creationId xmlns:a16="http://schemas.microsoft.com/office/drawing/2014/main" id="{D0826D46-99E9-4F67-8D4A-1A2E9AF0A303}"/>
              </a:ext>
            </a:extLst>
          </p:cNvPr>
          <p:cNvSpPr>
            <a:spLocks noGrp="1"/>
          </p:cNvSpPr>
          <p:nvPr>
            <p:ph type="title"/>
          </p:nvPr>
        </p:nvSpPr>
        <p:spPr>
          <a:xfrm>
            <a:off x="1898820" y="623657"/>
            <a:ext cx="8911687" cy="1280890"/>
          </a:xfrm>
        </p:spPr>
        <p:txBody>
          <a:bodyPr/>
          <a:lstStyle/>
          <a:p>
            <a:r>
              <a:rPr lang="zh-TW" altLang="en-US" b="1" dirty="0">
                <a:latin typeface="微軟正黑體" panose="020B0604030504040204" pitchFamily="34" charset="-120"/>
              </a:rPr>
              <a:t>學生學習歷程檔案有什麼作用</a:t>
            </a:r>
            <a:br>
              <a:rPr lang="zh-TW" altLang="en-US" b="1" dirty="0">
                <a:latin typeface="微軟正黑體" panose="020B0604030504040204" pitchFamily="34" charset="-120"/>
              </a:rPr>
            </a:br>
            <a:endParaRPr lang="zh-TW" altLang="en-US" dirty="0"/>
          </a:p>
        </p:txBody>
      </p:sp>
      <p:sp>
        <p:nvSpPr>
          <p:cNvPr id="4" name="矩形 3"/>
          <p:cNvSpPr/>
          <p:nvPr/>
        </p:nvSpPr>
        <p:spPr>
          <a:xfrm>
            <a:off x="457200" y="1310095"/>
            <a:ext cx="4837471" cy="532800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14" name="群組 13"/>
          <p:cNvGrpSpPr/>
          <p:nvPr/>
        </p:nvGrpSpPr>
        <p:grpSpPr>
          <a:xfrm>
            <a:off x="691678" y="4516999"/>
            <a:ext cx="1980029" cy="2009285"/>
            <a:chOff x="1658940" y="5806137"/>
            <a:chExt cx="1980029" cy="2009285"/>
          </a:xfrm>
        </p:grpSpPr>
        <p:pic>
          <p:nvPicPr>
            <p:cNvPr id="5" name="圖片 4"/>
            <p:cNvPicPr>
              <a:picLocks noChangeAspect="1"/>
            </p:cNvPicPr>
            <p:nvPr/>
          </p:nvPicPr>
          <p:blipFill>
            <a:blip r:embed="rId3"/>
            <a:stretch>
              <a:fillRect/>
            </a:stretch>
          </p:blipFill>
          <p:spPr>
            <a:xfrm>
              <a:off x="1912676" y="5806137"/>
              <a:ext cx="1472556" cy="1116734"/>
            </a:xfrm>
            <a:prstGeom prst="rect">
              <a:avLst/>
            </a:prstGeom>
          </p:spPr>
        </p:pic>
        <p:sp>
          <p:nvSpPr>
            <p:cNvPr id="9" name="文字方塊 8"/>
            <p:cNvSpPr txBox="1"/>
            <p:nvPr/>
          </p:nvSpPr>
          <p:spPr>
            <a:xfrm>
              <a:off x="1658940" y="6922870"/>
              <a:ext cx="1980029"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展現個人特色</a:t>
              </a:r>
              <a:endParaRPr kumimoji="0" lang="en-US" altLang="zh-TW"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和適性學習軌跡</a:t>
              </a:r>
            </a:p>
          </p:txBody>
        </p:sp>
      </p:grpSp>
      <p:grpSp>
        <p:nvGrpSpPr>
          <p:cNvPr id="11" name="群組 10"/>
          <p:cNvGrpSpPr/>
          <p:nvPr/>
        </p:nvGrpSpPr>
        <p:grpSpPr>
          <a:xfrm>
            <a:off x="962019" y="1528584"/>
            <a:ext cx="1467068" cy="2035705"/>
            <a:chOff x="3266795" y="1281975"/>
            <a:chExt cx="1467068" cy="2035705"/>
          </a:xfrm>
        </p:grpSpPr>
        <p:pic>
          <p:nvPicPr>
            <p:cNvPr id="10" name="圖片 9"/>
            <p:cNvPicPr>
              <a:picLocks noChangeAspect="1"/>
            </p:cNvPicPr>
            <p:nvPr/>
          </p:nvPicPr>
          <p:blipFill>
            <a:blip r:embed="rId4"/>
            <a:stretch>
              <a:fillRect/>
            </a:stretch>
          </p:blipFill>
          <p:spPr>
            <a:xfrm>
              <a:off x="3333264" y="1281975"/>
              <a:ext cx="1334129" cy="1116000"/>
            </a:xfrm>
            <a:prstGeom prst="rect">
              <a:avLst/>
            </a:prstGeom>
          </p:spPr>
        </p:pic>
        <p:sp>
          <p:nvSpPr>
            <p:cNvPr id="13" name="文字方塊 12"/>
            <p:cNvSpPr txBox="1"/>
            <p:nvPr/>
          </p:nvSpPr>
          <p:spPr>
            <a:xfrm>
              <a:off x="3266795" y="2425128"/>
              <a:ext cx="1467068"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回應新課綱</a:t>
              </a:r>
              <a:endParaRPr kumimoji="0" lang="en-US" altLang="zh-TW"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課程特色</a:t>
              </a:r>
            </a:p>
          </p:txBody>
        </p:sp>
      </p:grpSp>
      <p:grpSp>
        <p:nvGrpSpPr>
          <p:cNvPr id="17" name="群組 16"/>
          <p:cNvGrpSpPr/>
          <p:nvPr/>
        </p:nvGrpSpPr>
        <p:grpSpPr>
          <a:xfrm>
            <a:off x="2995771" y="1456017"/>
            <a:ext cx="1980030" cy="2103869"/>
            <a:chOff x="783600" y="3867670"/>
            <a:chExt cx="1980030" cy="2103869"/>
          </a:xfrm>
        </p:grpSpPr>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615" y="3867670"/>
              <a:ext cx="1116000" cy="1116000"/>
            </a:xfrm>
            <a:prstGeom prst="rect">
              <a:avLst/>
            </a:prstGeom>
          </p:spPr>
        </p:pic>
        <p:sp>
          <p:nvSpPr>
            <p:cNvPr id="16" name="文字方塊 15"/>
            <p:cNvSpPr txBox="1"/>
            <p:nvPr/>
          </p:nvSpPr>
          <p:spPr>
            <a:xfrm>
              <a:off x="783600" y="5078987"/>
              <a:ext cx="1980030"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呈現考試難以</a:t>
              </a:r>
              <a:endParaRPr kumimoji="0" lang="en-US" altLang="zh-TW"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評量的學習成果</a:t>
              </a:r>
            </a:p>
          </p:txBody>
        </p:sp>
      </p:grpSp>
      <p:grpSp>
        <p:nvGrpSpPr>
          <p:cNvPr id="34" name="群組 33"/>
          <p:cNvGrpSpPr/>
          <p:nvPr/>
        </p:nvGrpSpPr>
        <p:grpSpPr>
          <a:xfrm>
            <a:off x="2995772" y="4450584"/>
            <a:ext cx="1980029" cy="2075700"/>
            <a:chOff x="3001041" y="3873634"/>
            <a:chExt cx="1980029" cy="2075700"/>
          </a:xfrm>
        </p:grpSpPr>
        <p:grpSp>
          <p:nvGrpSpPr>
            <p:cNvPr id="32" name="群組 31"/>
            <p:cNvGrpSpPr/>
            <p:nvPr/>
          </p:nvGrpSpPr>
          <p:grpSpPr>
            <a:xfrm>
              <a:off x="3339035" y="3873634"/>
              <a:ext cx="1304041" cy="1116000"/>
              <a:chOff x="3273091" y="4061985"/>
              <a:chExt cx="1304041" cy="1111687"/>
            </a:xfrm>
          </p:grpSpPr>
          <p:pic>
            <p:nvPicPr>
              <p:cNvPr id="31" name="圖片 30"/>
              <p:cNvPicPr>
                <a:picLocks noChangeAspect="1"/>
              </p:cNvPicPr>
              <p:nvPr/>
            </p:nvPicPr>
            <p:blipFill>
              <a:blip r:embed="rId6"/>
              <a:stretch>
                <a:fillRect/>
              </a:stretch>
            </p:blipFill>
            <p:spPr>
              <a:xfrm>
                <a:off x="3273091" y="4061985"/>
                <a:ext cx="445775" cy="1111687"/>
              </a:xfrm>
              <a:prstGeom prst="rect">
                <a:avLst/>
              </a:prstGeom>
            </p:spPr>
          </p:pic>
          <p:grpSp>
            <p:nvGrpSpPr>
              <p:cNvPr id="19" name="群組 18"/>
              <p:cNvGrpSpPr/>
              <p:nvPr/>
            </p:nvGrpSpPr>
            <p:grpSpPr>
              <a:xfrm>
                <a:off x="3706675" y="4266874"/>
                <a:ext cx="870457" cy="841256"/>
                <a:chOff x="8359533" y="2143082"/>
                <a:chExt cx="870457" cy="841256"/>
              </a:xfrm>
            </p:grpSpPr>
            <p:sp>
              <p:nvSpPr>
                <p:cNvPr id="20" name="Rounded Rectangle 12"/>
                <p:cNvSpPr/>
                <p:nvPr/>
              </p:nvSpPr>
              <p:spPr>
                <a:xfrm>
                  <a:off x="8359533" y="2143082"/>
                  <a:ext cx="870457" cy="841256"/>
                </a:xfrm>
                <a:prstGeom prst="roundRect">
                  <a:avLst/>
                </a:prstGeom>
                <a:solidFill>
                  <a:srgbClr val="F88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1" name="Group 18"/>
                <p:cNvGrpSpPr/>
                <p:nvPr/>
              </p:nvGrpSpPr>
              <p:grpSpPr>
                <a:xfrm>
                  <a:off x="8495890" y="2268611"/>
                  <a:ext cx="597740" cy="593647"/>
                  <a:chOff x="1979613" y="3067051"/>
                  <a:chExt cx="231775" cy="230188"/>
                </a:xfrm>
                <a:solidFill>
                  <a:schemeClr val="bg1"/>
                </a:solidFill>
              </p:grpSpPr>
              <p:sp>
                <p:nvSpPr>
                  <p:cNvPr id="22"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3"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4"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grpSp>
          </p:grpSp>
        </p:grpSp>
        <p:sp>
          <p:nvSpPr>
            <p:cNvPr id="33" name="文字方塊 32"/>
            <p:cNvSpPr txBox="1"/>
            <p:nvPr/>
          </p:nvSpPr>
          <p:spPr>
            <a:xfrm>
              <a:off x="3001041" y="5097947"/>
              <a:ext cx="1980029" cy="851387"/>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協助學生生涯</a:t>
              </a:r>
              <a:endParaRPr kumimoji="0" lang="en-US" altLang="zh-TW"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探索及定向參考</a:t>
              </a:r>
            </a:p>
          </p:txBody>
        </p:sp>
      </p:grpSp>
      <p:grpSp>
        <p:nvGrpSpPr>
          <p:cNvPr id="59" name="群組 58"/>
          <p:cNvGrpSpPr/>
          <p:nvPr/>
        </p:nvGrpSpPr>
        <p:grpSpPr>
          <a:xfrm>
            <a:off x="6821150" y="2044667"/>
            <a:ext cx="4834224" cy="3887070"/>
            <a:chOff x="6919124" y="1886621"/>
            <a:chExt cx="4834224" cy="3887070"/>
          </a:xfrm>
        </p:grpSpPr>
        <p:grpSp>
          <p:nvGrpSpPr>
            <p:cNvPr id="57" name="群組 56"/>
            <p:cNvGrpSpPr/>
            <p:nvPr/>
          </p:nvGrpSpPr>
          <p:grpSpPr>
            <a:xfrm>
              <a:off x="6919124" y="1886621"/>
              <a:ext cx="508372" cy="3484208"/>
              <a:chOff x="6919124" y="1886621"/>
              <a:chExt cx="508372" cy="3484208"/>
            </a:xfrm>
          </p:grpSpPr>
          <p:sp>
            <p:nvSpPr>
              <p:cNvPr id="38" name="橢圓 37"/>
              <p:cNvSpPr/>
              <p:nvPr/>
            </p:nvSpPr>
            <p:spPr>
              <a:xfrm>
                <a:off x="6923497" y="1886621"/>
                <a:ext cx="503999" cy="540000"/>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１</a:t>
                </a:r>
              </a:p>
            </p:txBody>
          </p:sp>
          <p:sp>
            <p:nvSpPr>
              <p:cNvPr id="39" name="橢圓 38"/>
              <p:cNvSpPr/>
              <p:nvPr/>
            </p:nvSpPr>
            <p:spPr>
              <a:xfrm>
                <a:off x="6923440" y="2940320"/>
                <a:ext cx="504056" cy="540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２</a:t>
                </a:r>
              </a:p>
            </p:txBody>
          </p:sp>
          <p:sp>
            <p:nvSpPr>
              <p:cNvPr id="40" name="橢圓 39"/>
              <p:cNvSpPr/>
              <p:nvPr/>
            </p:nvSpPr>
            <p:spPr>
              <a:xfrm>
                <a:off x="6919180" y="3755232"/>
                <a:ext cx="504000" cy="540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３</a:t>
                </a:r>
              </a:p>
            </p:txBody>
          </p:sp>
          <p:sp>
            <p:nvSpPr>
              <p:cNvPr id="41" name="橢圓 40"/>
              <p:cNvSpPr/>
              <p:nvPr/>
            </p:nvSpPr>
            <p:spPr>
              <a:xfrm>
                <a:off x="6919124" y="4830829"/>
                <a:ext cx="504056" cy="540000"/>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４</a:t>
                </a:r>
              </a:p>
            </p:txBody>
          </p:sp>
        </p:grpSp>
        <p:grpSp>
          <p:nvGrpSpPr>
            <p:cNvPr id="58" name="群組 57"/>
            <p:cNvGrpSpPr/>
            <p:nvPr/>
          </p:nvGrpSpPr>
          <p:grpSpPr>
            <a:xfrm>
              <a:off x="7372945" y="1946995"/>
              <a:ext cx="4380403" cy="3826696"/>
              <a:chOff x="7372945" y="1946995"/>
              <a:chExt cx="4380403" cy="3826696"/>
            </a:xfrm>
          </p:grpSpPr>
          <p:sp>
            <p:nvSpPr>
              <p:cNvPr id="42" name="文字方塊 41"/>
              <p:cNvSpPr txBox="1"/>
              <p:nvPr/>
            </p:nvSpPr>
            <p:spPr>
              <a:xfrm>
                <a:off x="7400221" y="1946995"/>
                <a:ext cx="4231039" cy="11387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95BC49">
                        <a:lumMod val="50000"/>
                      </a:srgbClr>
                    </a:solidFill>
                    <a:effectLst/>
                    <a:uLnTx/>
                    <a:uFillTx/>
                    <a:latin typeface="Arial"/>
                    <a:ea typeface="微軟正黑體" panose="020B0604030504040204" pitchFamily="34" charset="-120"/>
                    <a:cs typeface="+mn-cs"/>
                  </a:rPr>
                  <a:t>回應新課綱課程特色</a:t>
                </a: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學生修習各類課程所產生的課程學習成果及多元表現，是學生學習表現真實展現，也是學校課程實施成果的最好證明。</a:t>
                </a:r>
              </a:p>
            </p:txBody>
          </p:sp>
          <p:sp>
            <p:nvSpPr>
              <p:cNvPr id="43" name="文字方塊 42"/>
              <p:cNvSpPr txBox="1"/>
              <p:nvPr/>
            </p:nvSpPr>
            <p:spPr>
              <a:xfrm>
                <a:off x="7372945" y="3007176"/>
                <a:ext cx="4380403" cy="8925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79646">
                        <a:lumMod val="75000"/>
                      </a:srgbClr>
                    </a:solidFill>
                    <a:effectLst/>
                    <a:uLnTx/>
                    <a:uFillTx/>
                    <a:latin typeface="Arial"/>
                    <a:ea typeface="微軟正黑體" panose="020B0604030504040204" pitchFamily="34" charset="-120"/>
                    <a:cs typeface="+mn-cs"/>
                  </a:rPr>
                  <a:t>呈現考試難以評量的學習成果</a:t>
                </a: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尊重個別差異，重視考試成績以外的學習歷程，呈現學生多元表現。</a:t>
                </a:r>
              </a:p>
            </p:txBody>
          </p:sp>
          <p:sp>
            <p:nvSpPr>
              <p:cNvPr id="44" name="文字方塊 43"/>
              <p:cNvSpPr txBox="1"/>
              <p:nvPr/>
            </p:nvSpPr>
            <p:spPr>
              <a:xfrm>
                <a:off x="7385301" y="3821724"/>
                <a:ext cx="4245959" cy="11387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Arial"/>
                    <a:ea typeface="微軟正黑體" panose="020B0604030504040204" pitchFamily="34" charset="-120"/>
                    <a:cs typeface="+mn-cs"/>
                  </a:rPr>
                  <a:t>展現個人特色和適性學習軌跡</a:t>
                </a:r>
              </a:p>
              <a:p>
                <a:pPr marL="90488" marR="0" lvl="1"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鼓勵學生定期紀錄並整理自己的學習表現，重質不重量，展現個人學習表現的特色亮點與學習軌跡。</a:t>
                </a:r>
              </a:p>
            </p:txBody>
          </p:sp>
          <p:sp>
            <p:nvSpPr>
              <p:cNvPr id="45" name="文字方塊 44"/>
              <p:cNvSpPr txBox="1"/>
              <p:nvPr/>
            </p:nvSpPr>
            <p:spPr>
              <a:xfrm>
                <a:off x="7385303" y="4881139"/>
                <a:ext cx="4258314" cy="8925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Arial"/>
                    <a:ea typeface="微軟正黑體" panose="020B0604030504040204" pitchFamily="34" charset="-120"/>
                    <a:cs typeface="+mn-cs"/>
                  </a:rPr>
                  <a:t>協助學生生涯探索及定向參考</a:t>
                </a:r>
                <a:endParaRPr kumimoji="0" lang="en-US" altLang="zh-TW" sz="2000" b="1" i="0" u="none" strike="noStrike" kern="1200" cap="none" spc="0" normalizeH="0" baseline="0" noProof="0" dirty="0">
                  <a:ln>
                    <a:noFill/>
                  </a:ln>
                  <a:solidFill>
                    <a:srgbClr val="0000FF"/>
                  </a:solidFill>
                  <a:effectLst/>
                  <a:uLnTx/>
                  <a:uFillTx/>
                  <a:latin typeface="Arial"/>
                  <a:ea typeface="微軟正黑體" panose="020B0604030504040204" pitchFamily="34" charset="-120"/>
                  <a:cs typeface="+mn-cs"/>
                </a:endParaRP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學生透過整理學習歷程檔案的過程中，可以及早思索自我興趣性向，逐步釐清生涯定向。</a:t>
                </a:r>
                <a:endParaRPr kumimoji="0" lang="zh-TW" altLang="en-US" sz="14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grpSp>
      </p:grpSp>
      <p:sp>
        <p:nvSpPr>
          <p:cNvPr id="46" name="矩形 45"/>
          <p:cNvSpPr/>
          <p:nvPr/>
        </p:nvSpPr>
        <p:spPr>
          <a:xfrm>
            <a:off x="6919472" y="1421127"/>
            <a:ext cx="4613814" cy="52172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一步一腳印，累積學習</a:t>
            </a:r>
            <a:r>
              <a:rPr kumimoji="0" lang="zh-TW" altLang="en-US" sz="2400" b="1"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rPr>
              <a:t>歷程紀錄</a:t>
            </a:r>
            <a:endPar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52" name="投影片編號版面配置區 11">
            <a:extLst>
              <a:ext uri="{FF2B5EF4-FFF2-40B4-BE49-F238E27FC236}">
                <a16:creationId xmlns:a16="http://schemas.microsoft.com/office/drawing/2014/main" id="{A3E41C19-7B1D-44EE-8E68-9A137DE6248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658306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4A130C-BEE9-4652-A382-2F5C8ECBCB20}"/>
              </a:ext>
            </a:extLst>
          </p:cNvPr>
          <p:cNvSpPr>
            <a:spLocks noGrp="1"/>
          </p:cNvSpPr>
          <p:nvPr>
            <p:ph type="title"/>
          </p:nvPr>
        </p:nvSpPr>
        <p:spPr>
          <a:xfrm>
            <a:off x="1975519" y="632064"/>
            <a:ext cx="8911687" cy="1280890"/>
          </a:xfrm>
        </p:spPr>
        <p:txBody>
          <a:bodyPr/>
          <a:lstStyle/>
          <a:p>
            <a:r>
              <a:rPr lang="zh-TW" altLang="en-US" b="1" dirty="0"/>
              <a:t>學生學習歷程檔案蒐集資料項目</a:t>
            </a:r>
            <a:br>
              <a:rPr lang="zh-TW" altLang="en-US" b="1" dirty="0"/>
            </a:br>
            <a:endParaRPr lang="zh-TW" altLang="en-US" dirty="0"/>
          </a:p>
        </p:txBody>
      </p:sp>
      <p:sp>
        <p:nvSpPr>
          <p:cNvPr id="13" name="矩形 12">
            <a:extLst>
              <a:ext uri="{FF2B5EF4-FFF2-40B4-BE49-F238E27FC236}">
                <a16:creationId xmlns:a16="http://schemas.microsoft.com/office/drawing/2014/main" id="{D0EF55F4-1BCE-4A6D-8719-8BD960E898C9}"/>
              </a:ext>
            </a:extLst>
          </p:cNvPr>
          <p:cNvSpPr/>
          <p:nvPr/>
        </p:nvSpPr>
        <p:spPr>
          <a:xfrm>
            <a:off x="563315" y="1579707"/>
            <a:ext cx="2340000" cy="2880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0EA4A0F6-B586-44C3-A6C6-777F3DCE1C22}"/>
              </a:ext>
            </a:extLst>
          </p:cNvPr>
          <p:cNvSpPr/>
          <p:nvPr/>
        </p:nvSpPr>
        <p:spPr>
          <a:xfrm>
            <a:off x="925303" y="1336161"/>
            <a:ext cx="1619529"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基本資料</a:t>
            </a:r>
          </a:p>
        </p:txBody>
      </p:sp>
      <p:sp>
        <p:nvSpPr>
          <p:cNvPr id="17" name="矩形 16">
            <a:extLst>
              <a:ext uri="{FF2B5EF4-FFF2-40B4-BE49-F238E27FC236}">
                <a16:creationId xmlns:a16="http://schemas.microsoft.com/office/drawing/2014/main" id="{0E530F37-4806-45F5-A873-4BE472A370DB}"/>
              </a:ext>
            </a:extLst>
          </p:cNvPr>
          <p:cNvSpPr/>
          <p:nvPr/>
        </p:nvSpPr>
        <p:spPr>
          <a:xfrm>
            <a:off x="3392813" y="1579707"/>
            <a:ext cx="2340000" cy="28800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C6382A5B-33E4-45E1-A513-CF5C35EEECCD}"/>
              </a:ext>
            </a:extLst>
          </p:cNvPr>
          <p:cNvSpPr/>
          <p:nvPr/>
        </p:nvSpPr>
        <p:spPr>
          <a:xfrm>
            <a:off x="6222311" y="1579707"/>
            <a:ext cx="2340000" cy="288000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18">
            <a:extLst>
              <a:ext uri="{FF2B5EF4-FFF2-40B4-BE49-F238E27FC236}">
                <a16:creationId xmlns:a16="http://schemas.microsoft.com/office/drawing/2014/main" id="{03D1227C-4526-4019-ADCC-FA76A311E353}"/>
              </a:ext>
            </a:extLst>
          </p:cNvPr>
          <p:cNvSpPr/>
          <p:nvPr/>
        </p:nvSpPr>
        <p:spPr>
          <a:xfrm>
            <a:off x="9051809" y="1579707"/>
            <a:ext cx="2340000" cy="288000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矩形 19">
            <a:extLst>
              <a:ext uri="{FF2B5EF4-FFF2-40B4-BE49-F238E27FC236}">
                <a16:creationId xmlns:a16="http://schemas.microsoft.com/office/drawing/2014/main" id="{F46F423B-915E-49A9-BDA0-7A773315B824}"/>
              </a:ext>
            </a:extLst>
          </p:cNvPr>
          <p:cNvSpPr/>
          <p:nvPr/>
        </p:nvSpPr>
        <p:spPr>
          <a:xfrm>
            <a:off x="3731331"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修課紀錄</a:t>
            </a:r>
          </a:p>
        </p:txBody>
      </p:sp>
      <p:sp>
        <p:nvSpPr>
          <p:cNvPr id="21" name="矩形 20">
            <a:extLst>
              <a:ext uri="{FF2B5EF4-FFF2-40B4-BE49-F238E27FC236}">
                <a16:creationId xmlns:a16="http://schemas.microsoft.com/office/drawing/2014/main" id="{7F5DEB7B-F1DF-489B-B3DF-7E4548750D3A}"/>
              </a:ext>
            </a:extLst>
          </p:cNvPr>
          <p:cNvSpPr/>
          <p:nvPr/>
        </p:nvSpPr>
        <p:spPr>
          <a:xfrm>
            <a:off x="6582547"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課程學習成果</a:t>
            </a:r>
          </a:p>
        </p:txBody>
      </p:sp>
      <p:sp>
        <p:nvSpPr>
          <p:cNvPr id="22" name="矩形 21">
            <a:extLst>
              <a:ext uri="{FF2B5EF4-FFF2-40B4-BE49-F238E27FC236}">
                <a16:creationId xmlns:a16="http://schemas.microsoft.com/office/drawing/2014/main" id="{49DCFE3E-A7CB-451F-AD41-FF9394AFA5DE}"/>
              </a:ext>
            </a:extLst>
          </p:cNvPr>
          <p:cNvSpPr/>
          <p:nvPr/>
        </p:nvSpPr>
        <p:spPr>
          <a:xfrm>
            <a:off x="9433763"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多元表現</a:t>
            </a:r>
          </a:p>
        </p:txBody>
      </p:sp>
      <p:pic>
        <p:nvPicPr>
          <p:cNvPr id="30" name="圖片 29">
            <a:extLst>
              <a:ext uri="{FF2B5EF4-FFF2-40B4-BE49-F238E27FC236}">
                <a16:creationId xmlns:a16="http://schemas.microsoft.com/office/drawing/2014/main" id="{E7DB47BD-000C-4491-B9D9-85A36FC25B9F}"/>
              </a:ext>
            </a:extLst>
          </p:cNvPr>
          <p:cNvPicPr>
            <a:picLocks noChangeAspect="1"/>
          </p:cNvPicPr>
          <p:nvPr/>
        </p:nvPicPr>
        <p:blipFill>
          <a:blip r:embed="rId2"/>
          <a:stretch>
            <a:fillRect/>
          </a:stretch>
        </p:blipFill>
        <p:spPr>
          <a:xfrm>
            <a:off x="1283315" y="2190024"/>
            <a:ext cx="900000" cy="846154"/>
          </a:xfrm>
          <a:prstGeom prst="rect">
            <a:avLst/>
          </a:prstGeom>
        </p:spPr>
      </p:pic>
      <p:pic>
        <p:nvPicPr>
          <p:cNvPr id="32" name="圖片 31">
            <a:extLst>
              <a:ext uri="{FF2B5EF4-FFF2-40B4-BE49-F238E27FC236}">
                <a16:creationId xmlns:a16="http://schemas.microsoft.com/office/drawing/2014/main" id="{30EBF6FE-E8A0-40C9-BB1D-EC16378FA5BA}"/>
              </a:ext>
            </a:extLst>
          </p:cNvPr>
          <p:cNvPicPr>
            <a:picLocks noChangeAspect="1"/>
          </p:cNvPicPr>
          <p:nvPr/>
        </p:nvPicPr>
        <p:blipFill>
          <a:blip r:embed="rId3"/>
          <a:stretch>
            <a:fillRect/>
          </a:stretch>
        </p:blipFill>
        <p:spPr>
          <a:xfrm>
            <a:off x="4090114" y="2199706"/>
            <a:ext cx="900000" cy="845690"/>
          </a:xfrm>
          <a:prstGeom prst="rect">
            <a:avLst/>
          </a:prstGeom>
        </p:spPr>
      </p:pic>
      <p:pic>
        <p:nvPicPr>
          <p:cNvPr id="34" name="圖片 33">
            <a:extLst>
              <a:ext uri="{FF2B5EF4-FFF2-40B4-BE49-F238E27FC236}">
                <a16:creationId xmlns:a16="http://schemas.microsoft.com/office/drawing/2014/main" id="{C0A9467E-68CE-488C-99D5-BA37F2A2764E}"/>
              </a:ext>
            </a:extLst>
          </p:cNvPr>
          <p:cNvPicPr>
            <a:picLocks noChangeAspect="1"/>
          </p:cNvPicPr>
          <p:nvPr/>
        </p:nvPicPr>
        <p:blipFill>
          <a:blip r:embed="rId4"/>
          <a:stretch>
            <a:fillRect/>
          </a:stretch>
        </p:blipFill>
        <p:spPr>
          <a:xfrm>
            <a:off x="6917496" y="2197896"/>
            <a:ext cx="900000" cy="847500"/>
          </a:xfrm>
          <a:prstGeom prst="rect">
            <a:avLst/>
          </a:prstGeom>
        </p:spPr>
      </p:pic>
      <p:pic>
        <p:nvPicPr>
          <p:cNvPr id="36" name="圖片 35">
            <a:extLst>
              <a:ext uri="{FF2B5EF4-FFF2-40B4-BE49-F238E27FC236}">
                <a16:creationId xmlns:a16="http://schemas.microsoft.com/office/drawing/2014/main" id="{CE45D244-D9EA-4B00-B0BD-454580B8A807}"/>
              </a:ext>
            </a:extLst>
          </p:cNvPr>
          <p:cNvPicPr>
            <a:picLocks noChangeAspect="1"/>
          </p:cNvPicPr>
          <p:nvPr/>
        </p:nvPicPr>
        <p:blipFill>
          <a:blip r:embed="rId5"/>
          <a:stretch>
            <a:fillRect/>
          </a:stretch>
        </p:blipFill>
        <p:spPr>
          <a:xfrm>
            <a:off x="9771809" y="2190024"/>
            <a:ext cx="900000" cy="855372"/>
          </a:xfrm>
          <a:prstGeom prst="rect">
            <a:avLst/>
          </a:prstGeom>
        </p:spPr>
      </p:pic>
      <p:sp>
        <p:nvSpPr>
          <p:cNvPr id="37" name="矩形 36">
            <a:extLst>
              <a:ext uri="{FF2B5EF4-FFF2-40B4-BE49-F238E27FC236}">
                <a16:creationId xmlns:a16="http://schemas.microsoft.com/office/drawing/2014/main" id="{E846B48D-6454-4BFB-9177-D1E2711A4799}"/>
              </a:ext>
            </a:extLst>
          </p:cNvPr>
          <p:cNvSpPr/>
          <p:nvPr/>
        </p:nvSpPr>
        <p:spPr>
          <a:xfrm>
            <a:off x="840150" y="3279724"/>
            <a:ext cx="1786330" cy="84615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學生學籍資料</a:t>
            </a:r>
            <a:endPar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含幹部紀錄</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8" name="矩形 37">
            <a:extLst>
              <a:ext uri="{FF2B5EF4-FFF2-40B4-BE49-F238E27FC236}">
                <a16:creationId xmlns:a16="http://schemas.microsoft.com/office/drawing/2014/main" id="{820160E9-C4FB-46CD-B5F0-12D5A49C413C}"/>
              </a:ext>
            </a:extLst>
          </p:cNvPr>
          <p:cNvSpPr/>
          <p:nvPr/>
        </p:nvSpPr>
        <p:spPr>
          <a:xfrm>
            <a:off x="3597089" y="3279724"/>
            <a:ext cx="1920574" cy="846154"/>
          </a:xfrm>
          <a:prstGeom prst="rect">
            <a:avLst/>
          </a:prstGeom>
          <a:ln/>
        </p:spPr>
        <p:style>
          <a:lnRef idx="1">
            <a:schemeClr val="accent2"/>
          </a:lnRef>
          <a:fillRef idx="2">
            <a:schemeClr val="accent2"/>
          </a:fillRef>
          <a:effectRef idx="1">
            <a:schemeClr val="accent2"/>
          </a:effectRef>
          <a:fontRef idx="minor">
            <a:schemeClr val="dk1"/>
          </a:fontRef>
        </p:style>
        <p:txBody>
          <a:bodyPr lIns="36000" r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修習科目學分數和學業成績、課程諮詢紀錄</a:t>
            </a:r>
          </a:p>
        </p:txBody>
      </p:sp>
      <p:sp>
        <p:nvSpPr>
          <p:cNvPr id="39" name="矩形 38">
            <a:extLst>
              <a:ext uri="{FF2B5EF4-FFF2-40B4-BE49-F238E27FC236}">
                <a16:creationId xmlns:a16="http://schemas.microsoft.com/office/drawing/2014/main" id="{105A6938-16A0-4EB6-9500-440B52DF470A}"/>
              </a:ext>
            </a:extLst>
          </p:cNvPr>
          <p:cNvSpPr/>
          <p:nvPr/>
        </p:nvSpPr>
        <p:spPr>
          <a:xfrm>
            <a:off x="6498164" y="3279724"/>
            <a:ext cx="1786331" cy="84615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修習科目</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具學分數</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作業作品或書面報告</a:t>
            </a:r>
          </a:p>
        </p:txBody>
      </p:sp>
      <p:sp>
        <p:nvSpPr>
          <p:cNvPr id="41" name="矩形 40">
            <a:extLst>
              <a:ext uri="{FF2B5EF4-FFF2-40B4-BE49-F238E27FC236}">
                <a16:creationId xmlns:a16="http://schemas.microsoft.com/office/drawing/2014/main" id="{B44DF46D-FA33-453C-AF8A-C7B264B883E9}"/>
              </a:ext>
            </a:extLst>
          </p:cNvPr>
          <p:cNvSpPr/>
          <p:nvPr/>
        </p:nvSpPr>
        <p:spPr>
          <a:xfrm>
            <a:off x="9349380" y="3279724"/>
            <a:ext cx="1786331" cy="84615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彈性學習時間、團體活動時間及其他表現</a:t>
            </a:r>
          </a:p>
        </p:txBody>
      </p:sp>
      <p:grpSp>
        <p:nvGrpSpPr>
          <p:cNvPr id="61" name="群組 60">
            <a:extLst>
              <a:ext uri="{FF2B5EF4-FFF2-40B4-BE49-F238E27FC236}">
                <a16:creationId xmlns:a16="http://schemas.microsoft.com/office/drawing/2014/main" id="{BC06EF9A-EC5A-4960-8AC5-FD23565CB6CE}"/>
              </a:ext>
            </a:extLst>
          </p:cNvPr>
          <p:cNvGrpSpPr/>
          <p:nvPr/>
        </p:nvGrpSpPr>
        <p:grpSpPr>
          <a:xfrm>
            <a:off x="3943939" y="4601015"/>
            <a:ext cx="1261884" cy="1650230"/>
            <a:chOff x="3943939" y="4601015"/>
            <a:chExt cx="1261884" cy="1650230"/>
          </a:xfrm>
        </p:grpSpPr>
        <p:pic>
          <p:nvPicPr>
            <p:cNvPr id="49" name="圖片 48">
              <a:extLst>
                <a:ext uri="{FF2B5EF4-FFF2-40B4-BE49-F238E27FC236}">
                  <a16:creationId xmlns:a16="http://schemas.microsoft.com/office/drawing/2014/main" id="{1EB7052B-8141-4833-B06B-7B2F92B3CEBB}"/>
                </a:ext>
              </a:extLst>
            </p:cNvPr>
            <p:cNvPicPr>
              <a:picLocks noChangeAspect="1"/>
            </p:cNvPicPr>
            <p:nvPr/>
          </p:nvPicPr>
          <p:blipFill>
            <a:blip r:embed="rId6"/>
            <a:stretch>
              <a:fillRect/>
            </a:stretch>
          </p:blipFill>
          <p:spPr>
            <a:xfrm>
              <a:off x="4010493" y="4601015"/>
              <a:ext cx="1104639" cy="1197989"/>
            </a:xfrm>
            <a:prstGeom prst="rect">
              <a:avLst/>
            </a:prstGeom>
          </p:spPr>
        </p:pic>
        <p:sp>
          <p:nvSpPr>
            <p:cNvPr id="51" name="文字方塊 50">
              <a:extLst>
                <a:ext uri="{FF2B5EF4-FFF2-40B4-BE49-F238E27FC236}">
                  <a16:creationId xmlns:a16="http://schemas.microsoft.com/office/drawing/2014/main" id="{C13E9CC2-963E-4877-841A-390656FCAAE5}"/>
                </a:ext>
              </a:extLst>
            </p:cNvPr>
            <p:cNvSpPr txBox="1"/>
            <p:nvPr/>
          </p:nvSpPr>
          <p:spPr>
            <a:xfrm>
              <a:off x="3943939" y="5878835"/>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學校負責登錄</a:t>
              </a:r>
            </a:p>
          </p:txBody>
        </p:sp>
      </p:grpSp>
      <p:grpSp>
        <p:nvGrpSpPr>
          <p:cNvPr id="56" name="群組 55">
            <a:extLst>
              <a:ext uri="{FF2B5EF4-FFF2-40B4-BE49-F238E27FC236}">
                <a16:creationId xmlns:a16="http://schemas.microsoft.com/office/drawing/2014/main" id="{303A6A4D-B016-42F1-8BA3-124C5DCE549C}"/>
              </a:ext>
            </a:extLst>
          </p:cNvPr>
          <p:cNvGrpSpPr/>
          <p:nvPr/>
        </p:nvGrpSpPr>
        <p:grpSpPr>
          <a:xfrm>
            <a:off x="6885687" y="4607709"/>
            <a:ext cx="1261884" cy="1656431"/>
            <a:chOff x="6885687" y="4559931"/>
            <a:chExt cx="1261884" cy="1656431"/>
          </a:xfrm>
        </p:grpSpPr>
        <p:pic>
          <p:nvPicPr>
            <p:cNvPr id="52" name="圖片 51">
              <a:extLst>
                <a:ext uri="{FF2B5EF4-FFF2-40B4-BE49-F238E27FC236}">
                  <a16:creationId xmlns:a16="http://schemas.microsoft.com/office/drawing/2014/main" id="{0BB9B7AF-7098-4953-A55C-44ADD236836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9916" y="4559931"/>
              <a:ext cx="533768" cy="1318904"/>
            </a:xfrm>
            <a:prstGeom prst="rect">
              <a:avLst/>
            </a:prstGeom>
          </p:spPr>
        </p:pic>
        <p:pic>
          <p:nvPicPr>
            <p:cNvPr id="53" name="圖片 52">
              <a:extLst>
                <a:ext uri="{FF2B5EF4-FFF2-40B4-BE49-F238E27FC236}">
                  <a16:creationId xmlns:a16="http://schemas.microsoft.com/office/drawing/2014/main" id="{EDB36CEF-4708-46FC-A92D-F8AB7E63EBF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54948" y="4573566"/>
              <a:ext cx="619726" cy="1318905"/>
            </a:xfrm>
            <a:prstGeom prst="rect">
              <a:avLst/>
            </a:prstGeom>
          </p:spPr>
        </p:pic>
        <p:sp>
          <p:nvSpPr>
            <p:cNvPr id="55" name="文字方塊 54">
              <a:extLst>
                <a:ext uri="{FF2B5EF4-FFF2-40B4-BE49-F238E27FC236}">
                  <a16:creationId xmlns:a16="http://schemas.microsoft.com/office/drawing/2014/main" id="{5134CC59-C211-47DE-8148-FAD3D37EFC51}"/>
                </a:ext>
              </a:extLst>
            </p:cNvPr>
            <p:cNvSpPr txBox="1"/>
            <p:nvPr/>
          </p:nvSpPr>
          <p:spPr>
            <a:xfrm>
              <a:off x="6885687" y="5843952"/>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學生自己上傳</a:t>
              </a:r>
            </a:p>
          </p:txBody>
        </p:sp>
      </p:grpSp>
      <p:grpSp>
        <p:nvGrpSpPr>
          <p:cNvPr id="57" name="群組 56">
            <a:extLst>
              <a:ext uri="{FF2B5EF4-FFF2-40B4-BE49-F238E27FC236}">
                <a16:creationId xmlns:a16="http://schemas.microsoft.com/office/drawing/2014/main" id="{33243979-8DEC-4AB8-BB9D-C826D29AAC81}"/>
              </a:ext>
            </a:extLst>
          </p:cNvPr>
          <p:cNvGrpSpPr/>
          <p:nvPr/>
        </p:nvGrpSpPr>
        <p:grpSpPr>
          <a:xfrm>
            <a:off x="9625322" y="4589282"/>
            <a:ext cx="1261884" cy="1656431"/>
            <a:chOff x="6885687" y="4559931"/>
            <a:chExt cx="1261884" cy="1656431"/>
          </a:xfrm>
        </p:grpSpPr>
        <p:pic>
          <p:nvPicPr>
            <p:cNvPr id="58" name="圖片 57">
              <a:extLst>
                <a:ext uri="{FF2B5EF4-FFF2-40B4-BE49-F238E27FC236}">
                  <a16:creationId xmlns:a16="http://schemas.microsoft.com/office/drawing/2014/main" id="{C404CD62-70F5-44BE-90EC-275B7725BAA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9916" y="4559931"/>
              <a:ext cx="533768" cy="1318904"/>
            </a:xfrm>
            <a:prstGeom prst="rect">
              <a:avLst/>
            </a:prstGeom>
          </p:spPr>
        </p:pic>
        <p:pic>
          <p:nvPicPr>
            <p:cNvPr id="59" name="圖片 58">
              <a:extLst>
                <a:ext uri="{FF2B5EF4-FFF2-40B4-BE49-F238E27FC236}">
                  <a16:creationId xmlns:a16="http://schemas.microsoft.com/office/drawing/2014/main" id="{D97DE44B-B95D-4F0C-877D-EF8FBE5DF1A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54948" y="4573566"/>
              <a:ext cx="619726" cy="1318905"/>
            </a:xfrm>
            <a:prstGeom prst="rect">
              <a:avLst/>
            </a:prstGeom>
          </p:spPr>
        </p:pic>
        <p:sp>
          <p:nvSpPr>
            <p:cNvPr id="60" name="文字方塊 59">
              <a:extLst>
                <a:ext uri="{FF2B5EF4-FFF2-40B4-BE49-F238E27FC236}">
                  <a16:creationId xmlns:a16="http://schemas.microsoft.com/office/drawing/2014/main" id="{F366AE8E-0FC5-48F1-AE1A-D64542379EE2}"/>
                </a:ext>
              </a:extLst>
            </p:cNvPr>
            <p:cNvSpPr txBox="1"/>
            <p:nvPr/>
          </p:nvSpPr>
          <p:spPr>
            <a:xfrm>
              <a:off x="6885687" y="5843952"/>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學生自己上傳</a:t>
              </a:r>
            </a:p>
          </p:txBody>
        </p:sp>
      </p:grpSp>
      <p:grpSp>
        <p:nvGrpSpPr>
          <p:cNvPr id="62" name="群組 61">
            <a:extLst>
              <a:ext uri="{FF2B5EF4-FFF2-40B4-BE49-F238E27FC236}">
                <a16:creationId xmlns:a16="http://schemas.microsoft.com/office/drawing/2014/main" id="{4E37B3B5-B108-4D45-803A-A0D7F42ECA9E}"/>
              </a:ext>
            </a:extLst>
          </p:cNvPr>
          <p:cNvGrpSpPr/>
          <p:nvPr/>
        </p:nvGrpSpPr>
        <p:grpSpPr>
          <a:xfrm>
            <a:off x="1015788" y="4583691"/>
            <a:ext cx="1261884" cy="1650230"/>
            <a:chOff x="3943939" y="4601015"/>
            <a:chExt cx="1261884" cy="1650230"/>
          </a:xfrm>
        </p:grpSpPr>
        <p:pic>
          <p:nvPicPr>
            <p:cNvPr id="63" name="圖片 62">
              <a:extLst>
                <a:ext uri="{FF2B5EF4-FFF2-40B4-BE49-F238E27FC236}">
                  <a16:creationId xmlns:a16="http://schemas.microsoft.com/office/drawing/2014/main" id="{8203816E-4324-4209-9DB6-2CD9E07F9ACF}"/>
                </a:ext>
              </a:extLst>
            </p:cNvPr>
            <p:cNvPicPr>
              <a:picLocks noChangeAspect="1"/>
            </p:cNvPicPr>
            <p:nvPr/>
          </p:nvPicPr>
          <p:blipFill>
            <a:blip r:embed="rId6"/>
            <a:stretch>
              <a:fillRect/>
            </a:stretch>
          </p:blipFill>
          <p:spPr>
            <a:xfrm>
              <a:off x="4010493" y="4601015"/>
              <a:ext cx="1104639" cy="1197989"/>
            </a:xfrm>
            <a:prstGeom prst="rect">
              <a:avLst/>
            </a:prstGeom>
          </p:spPr>
        </p:pic>
        <p:sp>
          <p:nvSpPr>
            <p:cNvPr id="64" name="文字方塊 63">
              <a:extLst>
                <a:ext uri="{FF2B5EF4-FFF2-40B4-BE49-F238E27FC236}">
                  <a16:creationId xmlns:a16="http://schemas.microsoft.com/office/drawing/2014/main" id="{3F57176E-A0B9-41F0-B40F-B6CDB1B999AA}"/>
                </a:ext>
              </a:extLst>
            </p:cNvPr>
            <p:cNvSpPr txBox="1"/>
            <p:nvPr/>
          </p:nvSpPr>
          <p:spPr>
            <a:xfrm>
              <a:off x="3943939" y="5878835"/>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學校負責登錄</a:t>
              </a:r>
            </a:p>
          </p:txBody>
        </p:sp>
      </p:grpSp>
      <p:sp>
        <p:nvSpPr>
          <p:cNvPr id="33" name="投影片編號版面配置區 11">
            <a:extLst>
              <a:ext uri="{FF2B5EF4-FFF2-40B4-BE49-F238E27FC236}">
                <a16:creationId xmlns:a16="http://schemas.microsoft.com/office/drawing/2014/main" id="{5CA9DC60-CB14-4E72-A2D3-89E95C85608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3724488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7B8B7A0-51B7-404F-89F2-CE181F42A4EF}"/>
              </a:ext>
            </a:extLst>
          </p:cNvPr>
          <p:cNvSpPr>
            <a:spLocks noGrp="1"/>
          </p:cNvSpPr>
          <p:nvPr>
            <p:ph type="title"/>
          </p:nvPr>
        </p:nvSpPr>
        <p:spPr/>
        <p:txBody>
          <a:bodyPr/>
          <a:lstStyle/>
          <a:p>
            <a:r>
              <a:rPr lang="zh-TW" altLang="en-US" b="1" dirty="0"/>
              <a:t>學生學習歷程檔案蒐集項目詳細</a:t>
            </a:r>
            <a:endParaRPr lang="zh-TW" altLang="en-US" dirty="0"/>
          </a:p>
        </p:txBody>
      </p:sp>
      <p:graphicFrame>
        <p:nvGraphicFramePr>
          <p:cNvPr id="5" name="表格 4"/>
          <p:cNvGraphicFramePr>
            <a:graphicFrameLocks noGrp="1"/>
          </p:cNvGraphicFramePr>
          <p:nvPr>
            <p:extLst/>
          </p:nvPr>
        </p:nvGraphicFramePr>
        <p:xfrm>
          <a:off x="347579" y="1168401"/>
          <a:ext cx="11684729" cy="5701453"/>
        </p:xfrm>
        <a:graphic>
          <a:graphicData uri="http://schemas.openxmlformats.org/drawingml/2006/table">
            <a:tbl>
              <a:tblPr firstRow="1" bandRow="1">
                <a:tableStyleId>{5C22544A-7EE6-4342-B048-85BDC9FD1C3A}</a:tableStyleId>
              </a:tblPr>
              <a:tblGrid>
                <a:gridCol w="1209586">
                  <a:extLst>
                    <a:ext uri="{9D8B030D-6E8A-4147-A177-3AD203B41FA5}">
                      <a16:colId xmlns:a16="http://schemas.microsoft.com/office/drawing/2014/main" val="20000"/>
                    </a:ext>
                  </a:extLst>
                </a:gridCol>
                <a:gridCol w="4770081">
                  <a:extLst>
                    <a:ext uri="{9D8B030D-6E8A-4147-A177-3AD203B41FA5}">
                      <a16:colId xmlns:a16="http://schemas.microsoft.com/office/drawing/2014/main" val="20001"/>
                    </a:ext>
                  </a:extLst>
                </a:gridCol>
                <a:gridCol w="568520">
                  <a:extLst>
                    <a:ext uri="{9D8B030D-6E8A-4147-A177-3AD203B41FA5}">
                      <a16:colId xmlns:a16="http://schemas.microsoft.com/office/drawing/2014/main" val="3881552413"/>
                    </a:ext>
                  </a:extLst>
                </a:gridCol>
                <a:gridCol w="1232452">
                  <a:extLst>
                    <a:ext uri="{9D8B030D-6E8A-4147-A177-3AD203B41FA5}">
                      <a16:colId xmlns:a16="http://schemas.microsoft.com/office/drawing/2014/main" val="20002"/>
                    </a:ext>
                  </a:extLst>
                </a:gridCol>
                <a:gridCol w="3904090">
                  <a:extLst>
                    <a:ext uri="{9D8B030D-6E8A-4147-A177-3AD203B41FA5}">
                      <a16:colId xmlns:a16="http://schemas.microsoft.com/office/drawing/2014/main" val="20003"/>
                    </a:ext>
                  </a:extLst>
                </a:gridCol>
              </a:tblGrid>
              <a:tr h="431800">
                <a:tc gridSpan="2">
                  <a:txBody>
                    <a:bodyPr/>
                    <a:lstStyle/>
                    <a:p>
                      <a:pPr algn="ctr"/>
                      <a:r>
                        <a:rPr lang="zh-TW" altLang="en-US" sz="2400" dirty="0"/>
                        <a:t>學習歷程學校平臺</a:t>
                      </a:r>
                    </a:p>
                  </a:txBody>
                  <a:tcPr/>
                </a:tc>
                <a:tc hMerge="1">
                  <a:txBody>
                    <a:bodyPr/>
                    <a:lstStyle/>
                    <a:p>
                      <a:endParaRPr lang="zh-TW" altLang="en-US" dirty="0"/>
                    </a:p>
                  </a:txBody>
                  <a:tcPr/>
                </a:tc>
                <a:tc>
                  <a:txBody>
                    <a:bodyPr/>
                    <a:lstStyle/>
                    <a:p>
                      <a:pPr algn="ctr"/>
                      <a:endParaRPr lang="zh-TW" altLang="en-US" sz="1400" dirty="0">
                        <a:solidFill>
                          <a:srgbClr val="3333FF"/>
                        </a:solidFill>
                      </a:endParaRPr>
                    </a:p>
                  </a:txBody>
                  <a:tcPr>
                    <a:solidFill>
                      <a:srgbClr val="E8F4F8"/>
                    </a:solidFill>
                  </a:tcPr>
                </a:tc>
                <a:tc gridSpan="2">
                  <a:txBody>
                    <a:bodyPr/>
                    <a:lstStyle/>
                    <a:p>
                      <a:pPr algn="ctr"/>
                      <a:r>
                        <a:rPr lang="zh-TW" altLang="en-US" sz="2400" dirty="0">
                          <a:solidFill>
                            <a:schemeClr val="bg1"/>
                          </a:solidFill>
                        </a:rPr>
                        <a:t>學習歷程中央資料庫</a:t>
                      </a:r>
                    </a:p>
                  </a:txBody>
                  <a:tcPr>
                    <a:solidFill>
                      <a:schemeClr val="accent2"/>
                    </a:solidFill>
                  </a:tcPr>
                </a:tc>
                <a:tc hMerge="1">
                  <a:txBody>
                    <a:bodyPr/>
                    <a:lstStyle/>
                    <a:p>
                      <a:endParaRPr lang="zh-TW" altLang="en-US" dirty="0"/>
                    </a:p>
                  </a:txBody>
                  <a:tcPr/>
                </a:tc>
                <a:extLst>
                  <a:ext uri="{0D108BD9-81ED-4DB2-BD59-A6C34878D82A}">
                    <a16:rowId xmlns:a16="http://schemas.microsoft.com/office/drawing/2014/main" val="10000"/>
                  </a:ext>
                </a:extLst>
              </a:tr>
              <a:tr h="374227">
                <a:tc>
                  <a:txBody>
                    <a:bodyPr/>
                    <a:lstStyle/>
                    <a:p>
                      <a:pPr algn="ctr"/>
                      <a:r>
                        <a:rPr lang="zh-TW" altLang="en-US" sz="2000" dirty="0"/>
                        <a:t>項目</a:t>
                      </a:r>
                    </a:p>
                  </a:txBody>
                  <a:tcPr>
                    <a:solidFill>
                      <a:schemeClr val="accent2">
                        <a:lumMod val="40000"/>
                        <a:lumOff val="60000"/>
                      </a:schemeClr>
                    </a:solidFill>
                  </a:tcPr>
                </a:tc>
                <a:tc>
                  <a:txBody>
                    <a:bodyPr/>
                    <a:lstStyle/>
                    <a:p>
                      <a:pPr algn="ctr"/>
                      <a:r>
                        <a:rPr lang="zh-TW" altLang="en-US" sz="2000" dirty="0"/>
                        <a:t>內容</a:t>
                      </a:r>
                    </a:p>
                  </a:txBody>
                  <a:tcPr>
                    <a:solidFill>
                      <a:schemeClr val="accent2">
                        <a:lumMod val="40000"/>
                        <a:lumOff val="60000"/>
                      </a:schemeClr>
                    </a:solidFill>
                  </a:tcPr>
                </a:tc>
                <a:tc>
                  <a:txBody>
                    <a:bodyPr/>
                    <a:lstStyle/>
                    <a:p>
                      <a:pPr marL="0" algn="ctr" defTabSz="1219170" rtl="0" eaLnBrk="1" latinLnBrk="0" hangingPunct="1"/>
                      <a:endParaRPr lang="zh-TW" altLang="en-US" sz="1200" kern="1200" dirty="0">
                        <a:solidFill>
                          <a:schemeClr val="dk1"/>
                        </a:solidFill>
                        <a:latin typeface="+mn-lt"/>
                        <a:ea typeface="+mn-ea"/>
                        <a:cs typeface="+mn-cs"/>
                      </a:endParaRPr>
                    </a:p>
                  </a:txBody>
                  <a:tcPr>
                    <a:solidFill>
                      <a:srgbClr val="E8F4F8"/>
                    </a:solidFill>
                  </a:tcPr>
                </a:tc>
                <a:tc>
                  <a:txBody>
                    <a:bodyPr/>
                    <a:lstStyle/>
                    <a:p>
                      <a:pPr marL="0" algn="ctr" defTabSz="1219170" rtl="0" eaLnBrk="1" latinLnBrk="0" hangingPunct="1"/>
                      <a:r>
                        <a:rPr lang="zh-TW" altLang="en-US" sz="2000" kern="1200" dirty="0">
                          <a:solidFill>
                            <a:schemeClr val="dk1"/>
                          </a:solidFill>
                          <a:latin typeface="+mn-lt"/>
                          <a:ea typeface="+mn-ea"/>
                          <a:cs typeface="+mn-cs"/>
                        </a:rPr>
                        <a:t>項目</a:t>
                      </a:r>
                    </a:p>
                  </a:txBody>
                  <a:tcPr>
                    <a:solidFill>
                      <a:schemeClr val="accent2">
                        <a:lumMod val="40000"/>
                        <a:lumOff val="60000"/>
                      </a:schemeClr>
                    </a:solidFill>
                  </a:tcPr>
                </a:tc>
                <a:tc>
                  <a:txBody>
                    <a:bodyPr/>
                    <a:lstStyle/>
                    <a:p>
                      <a:pPr algn="ctr"/>
                      <a:r>
                        <a:rPr lang="zh-TW" altLang="en-US" sz="2000" dirty="0"/>
                        <a:t>內容</a:t>
                      </a:r>
                    </a:p>
                  </a:txBody>
                  <a:tcPr>
                    <a:solidFill>
                      <a:schemeClr val="accent2">
                        <a:lumMod val="40000"/>
                        <a:lumOff val="60000"/>
                      </a:schemeClr>
                    </a:solidFill>
                  </a:tcPr>
                </a:tc>
                <a:extLst>
                  <a:ext uri="{0D108BD9-81ED-4DB2-BD59-A6C34878D82A}">
                    <a16:rowId xmlns:a16="http://schemas.microsoft.com/office/drawing/2014/main" val="10001"/>
                  </a:ext>
                </a:extLst>
              </a:tr>
              <a:tr h="6620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基本資料</a:t>
                      </a:r>
                      <a:endParaRPr lang="zh-TW" altLang="en-US" sz="2000" dirty="0">
                        <a:solidFill>
                          <a:schemeClr val="accent1"/>
                        </a:solidFill>
                        <a:latin typeface="Times New Roman" panose="02020603050405020304" pitchFamily="18" charset="0"/>
                        <a:ea typeface="微軟正黑體" panose="020B0604030504040204" pitchFamily="34" charset="-120"/>
                      </a:endParaRPr>
                    </a:p>
                  </a:txBody>
                  <a:tcPr anchor="ct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學生學籍資料</a:t>
                      </a:r>
                      <a:r>
                        <a:rPr lang="en-US" altLang="zh-TW" sz="2000" dirty="0">
                          <a:latin typeface="微軟正黑體" panose="020B0604030504040204" pitchFamily="34" charset="-120"/>
                          <a:ea typeface="微軟正黑體" panose="020B0604030504040204" pitchFamily="34" charset="-120"/>
                        </a:rPr>
                        <a:t> </a:t>
                      </a:r>
                      <a:br>
                        <a:rPr lang="en-US" altLang="zh-TW" sz="2000" dirty="0">
                          <a:latin typeface="微軟正黑體" panose="020B0604030504040204" pitchFamily="34" charset="-120"/>
                          <a:ea typeface="微軟正黑體" panose="020B0604030504040204" pitchFamily="34" charset="-120"/>
                        </a:rPr>
                      </a:br>
                      <a:r>
                        <a:rPr lang="en-US" altLang="zh-TW" sz="2000" kern="120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dirty="0">
                          <a:solidFill>
                            <a:schemeClr val="dk1"/>
                          </a:solidFill>
                          <a:latin typeface="微軟正黑體" panose="020B0604030504040204" pitchFamily="34" charset="-120"/>
                          <a:ea typeface="微軟正黑體" panose="020B0604030504040204" pitchFamily="34" charset="-120"/>
                          <a:cs typeface="+mn-cs"/>
                        </a:rPr>
                        <a:t>含校級、班級及社團幹部紀錄</a:t>
                      </a:r>
                      <a:r>
                        <a:rPr lang="en-US" altLang="zh-TW" sz="2000" kern="1200" dirty="0">
                          <a:solidFill>
                            <a:schemeClr val="dk1"/>
                          </a:solidFill>
                          <a:latin typeface="微軟正黑體" panose="020B0604030504040204" pitchFamily="34" charset="-120"/>
                          <a:ea typeface="微軟正黑體" panose="020B0604030504040204" pitchFamily="34" charset="-120"/>
                          <a:cs typeface="+mn-cs"/>
                        </a:rPr>
                        <a:t>)</a:t>
                      </a:r>
                      <a:endParaRPr lang="zh-TW" altLang="en-US" sz="2000" dirty="0">
                        <a:latin typeface="微軟正黑體" panose="020B0604030504040204" pitchFamily="34" charset="-120"/>
                        <a:ea typeface="微軟正黑體" panose="020B0604030504040204" pitchFamily="34" charset="-120"/>
                      </a:endParaRPr>
                    </a:p>
                  </a:txBody>
                  <a:tcP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TW" altLang="en-US" sz="1200" dirty="0">
                        <a:solidFill>
                          <a:srgbClr val="3333FF"/>
                        </a:solidFill>
                        <a:latin typeface="Times New Roman" panose="02020603050405020304" pitchFamily="18" charset="0"/>
                        <a:ea typeface="微軟正黑體" panose="020B0604030504040204" pitchFamily="34" charset="-120"/>
                      </a:endParaRPr>
                    </a:p>
                  </a:txBody>
                  <a:tcP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基本資料</a:t>
                      </a:r>
                      <a:endParaRPr lang="zh-TW" altLang="en-US" sz="2000"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ea typeface="微軟正黑體" panose="020B0604030504040204" pitchFamily="34" charset="-120"/>
                        </a:rPr>
                        <a:t>●</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rgbClr val="3333FF"/>
                          </a:solidFill>
                          <a:latin typeface="Times New Roman" panose="02020603050405020304" pitchFamily="18" charset="0"/>
                          <a:ea typeface="微軟正黑體" panose="020B0604030504040204" pitchFamily="34" charset="-120"/>
                        </a:rPr>
                        <a:t>每</a:t>
                      </a:r>
                      <a:r>
                        <a:rPr lang="zh-TW" altLang="en-US" sz="2000" b="1" kern="1200" dirty="0">
                          <a:solidFill>
                            <a:srgbClr val="3333FF"/>
                          </a:solidFill>
                          <a:latin typeface="Times New Roman" panose="02020603050405020304" pitchFamily="18" charset="0"/>
                          <a:ea typeface="微軟正黑體" panose="020B0604030504040204" pitchFamily="34" charset="-120"/>
                          <a:cs typeface="+mn-cs"/>
                        </a:rPr>
                        <a:t>學期提交</a:t>
                      </a:r>
                    </a:p>
                  </a:txBody>
                  <a:tcPr>
                    <a:solidFill>
                      <a:schemeClr val="accent3">
                        <a:lumMod val="20000"/>
                        <a:lumOff val="80000"/>
                      </a:schemeClr>
                    </a:solidFill>
                  </a:tcPr>
                </a:tc>
                <a:extLst>
                  <a:ext uri="{0D108BD9-81ED-4DB2-BD59-A6C34878D82A}">
                    <a16:rowId xmlns:a16="http://schemas.microsoft.com/office/drawing/2014/main" val="10002"/>
                  </a:ext>
                </a:extLst>
              </a:tr>
              <a:tr h="9499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修課紀錄</a:t>
                      </a: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學校報經各該主管機關備查之課程計畫所開設</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、有採計學分之</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科目</a:t>
                      </a:r>
                      <a:r>
                        <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課程</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學業成績及</a:t>
                      </a:r>
                      <a:r>
                        <a:rPr lang="zh-TW" altLang="en-US" sz="2000" b="1" spc="100" baseline="0" dirty="0">
                          <a:solidFill>
                            <a:srgbClr val="7030A0"/>
                          </a:solidFill>
                          <a:latin typeface="微軟正黑體" panose="020B0604030504040204" pitchFamily="34" charset="-120"/>
                          <a:ea typeface="微軟正黑體" panose="020B0604030504040204" pitchFamily="34" charset="-120"/>
                        </a:rPr>
                        <a:t>課程諮詢紀錄</a:t>
                      </a: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TW" altLang="en-US" sz="1200" b="1" dirty="0">
                        <a:solidFill>
                          <a:srgbClr val="3333FF"/>
                        </a:solidFill>
                        <a:latin typeface="Times New Roman" panose="02020603050405020304" pitchFamily="18" charset="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修課紀錄</a:t>
                      </a: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br>
                        <a:rPr lang="en-US" altLang="zh-TW" sz="2000" dirty="0">
                          <a:latin typeface="Times New Roman" panose="02020603050405020304" pitchFamily="18" charset="0"/>
                          <a:ea typeface="微軟正黑體" panose="020B0604030504040204" pitchFamily="34" charset="-120"/>
                        </a:rPr>
                      </a:br>
                      <a:r>
                        <a:rPr lang="zh-TW" altLang="en-US" sz="2000" dirty="0">
                          <a:latin typeface="Times New Roman" panose="02020603050405020304" pitchFamily="18" charset="0"/>
                          <a:ea typeface="微軟正黑體" panose="020B0604030504040204" pitchFamily="34" charset="-120"/>
                        </a:rPr>
                        <a:t>不包括</a:t>
                      </a:r>
                      <a:r>
                        <a:rPr lang="zh-TW" altLang="en-US" sz="2000" b="1" dirty="0">
                          <a:solidFill>
                            <a:srgbClr val="7030A0"/>
                          </a:solidFill>
                          <a:latin typeface="Times New Roman" panose="02020603050405020304" pitchFamily="18" charset="0"/>
                          <a:ea typeface="微軟正黑體" panose="020B0604030504040204" pitchFamily="34" charset="-120"/>
                        </a:rPr>
                        <a:t>課程諮詢紀錄</a:t>
                      </a:r>
                      <a:endParaRPr lang="en-US" altLang="zh-TW" sz="2000" b="1" dirty="0">
                        <a:solidFill>
                          <a:srgbClr val="7030A0"/>
                        </a:solidFill>
                        <a:latin typeface="Times New Roman" panose="02020603050405020304" pitchFamily="18" charset="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ea typeface="微軟正黑體" panose="020B0604030504040204" pitchFamily="34" charset="-120"/>
                        </a:rPr>
                        <a:t>●</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rgbClr val="3333FF"/>
                          </a:solidFill>
                          <a:latin typeface="Times New Roman" panose="02020603050405020304" pitchFamily="18" charset="0"/>
                          <a:ea typeface="微軟正黑體" panose="020B0604030504040204" pitchFamily="34" charset="-120"/>
                        </a:rPr>
                        <a:t>每學期</a:t>
                      </a:r>
                      <a:r>
                        <a:rPr lang="zh-TW" altLang="en-US" sz="2000" b="1" kern="1200" dirty="0">
                          <a:solidFill>
                            <a:srgbClr val="3333FF"/>
                          </a:solidFill>
                          <a:latin typeface="Times New Roman" panose="02020603050405020304" pitchFamily="18" charset="0"/>
                          <a:ea typeface="微軟正黑體" panose="020B0604030504040204" pitchFamily="34" charset="-120"/>
                          <a:cs typeface="+mn-cs"/>
                        </a:rPr>
                        <a:t>提交</a:t>
                      </a: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15256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課程學習成果</a:t>
                      </a:r>
                      <a:endParaRPr lang="en-US" altLang="zh-TW" sz="2000" b="1" dirty="0">
                        <a:solidFill>
                          <a:schemeClr val="accent1"/>
                        </a:solidFill>
                        <a:latin typeface="Times New Roman" panose="02020603050405020304" pitchFamily="18" charset="0"/>
                        <a:ea typeface="微軟正黑體" panose="020B0604030504040204" pitchFamily="34" charset="-120"/>
                      </a:endParaRPr>
                    </a:p>
                  </a:txBody>
                  <a:tcPr anchor="ctr">
                    <a:lnT w="12700" cap="flat" cmpd="sng" algn="ctr">
                      <a:solidFill>
                        <a:schemeClr val="tx1"/>
                      </a:solidFill>
                      <a:prstDash val="solid"/>
                      <a:round/>
                      <a:headEnd type="none" w="med" len="med"/>
                      <a:tailEnd type="none" w="med" len="med"/>
                    </a:lnT>
                  </a:tcPr>
                </a:tc>
                <a:tc>
                  <a:txBody>
                    <a:bodyPr/>
                    <a:lstStyle/>
                    <a:p>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hlinkClick r:id="rId3" action="ppaction://hlinkfile"/>
                        </a:rPr>
                        <a:t>需任課教師認證</a:t>
                      </a:r>
                      <a:r>
                        <a:rPr lang="en-US" altLang="zh-TW" sz="2000" b="1" dirty="0">
                          <a:solidFill>
                            <a:srgbClr val="002060"/>
                          </a:solidFill>
                          <a:latin typeface="微軟正黑體" panose="020B0604030504040204" pitchFamily="34" charset="-120"/>
                          <a:ea typeface="微軟正黑體" panose="020B0604030504040204" pitchFamily="34" charset="-120"/>
                        </a:rPr>
                        <a:t>)</a:t>
                      </a:r>
                      <a:endParaRPr lang="zh-TW" altLang="en-US" sz="2000" b="1" dirty="0">
                        <a:solidFill>
                          <a:srgbClr val="002060"/>
                        </a:solidFill>
                        <a:latin typeface="微軟正黑體" panose="020B0604030504040204" pitchFamily="34" charset="-120"/>
                        <a:ea typeface="微軟正黑體" panose="020B0604030504040204" pitchFamily="34" charset="-120"/>
                      </a:endParaRPr>
                    </a:p>
                    <a:p>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前款</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科目</a:t>
                      </a:r>
                      <a:r>
                        <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課程產出</a:t>
                      </a:r>
                      <a:r>
                        <a:rPr lang="zh-TW" altLang="zh-TW" sz="2000" kern="1200" spc="-150" baseline="0" dirty="0">
                          <a:solidFill>
                            <a:schemeClr val="dk1"/>
                          </a:solidFill>
                          <a:latin typeface="微軟正黑體" panose="020B0604030504040204" pitchFamily="34" charset="-120"/>
                          <a:ea typeface="微軟正黑體" panose="020B0604030504040204" pitchFamily="34" charset="-120"/>
                          <a:cs typeface="+mn-cs"/>
                        </a:rPr>
                        <a:t>之作業、作品及其他</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學習成果</a:t>
                      </a:r>
                      <a:endPar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endParaRPr>
                    </a:p>
                    <a:p>
                      <a:r>
                        <a:rPr lang="en-US" altLang="zh-TW" sz="2000" dirty="0">
                          <a:latin typeface="微軟正黑體" panose="020B0604030504040204" pitchFamily="34" charset="-120"/>
                          <a:ea typeface="微軟正黑體" panose="020B0604030504040204" pitchFamily="34" charset="-120"/>
                        </a:rPr>
                        <a:t>●</a:t>
                      </a:r>
                      <a:r>
                        <a:rPr lang="zh-TW" altLang="en-US" sz="2000" b="1" dirty="0">
                          <a:solidFill>
                            <a:schemeClr val="accent1"/>
                          </a:solidFill>
                          <a:latin typeface="微軟正黑體" panose="020B0604030504040204" pitchFamily="34" charset="-120"/>
                          <a:ea typeface="微軟正黑體" panose="020B0604030504040204" pitchFamily="34" charset="-120"/>
                        </a:rPr>
                        <a:t>每學期</a:t>
                      </a:r>
                      <a:r>
                        <a:rPr lang="zh-TW" altLang="en-US" sz="2000" b="1" dirty="0">
                          <a:solidFill>
                            <a:srgbClr val="00B050"/>
                          </a:solidFill>
                          <a:latin typeface="微軟正黑體" panose="020B0604030504040204" pitchFamily="34" charset="-120"/>
                          <a:ea typeface="微軟正黑體" panose="020B0604030504040204" pitchFamily="34" charset="-120"/>
                        </a:rPr>
                        <a:t>學生上傳時間及件數由學校自訂</a:t>
                      </a:r>
                      <a:endParaRPr lang="en-US" altLang="zh-TW" sz="2000" b="1" dirty="0">
                        <a:solidFill>
                          <a:srgbClr val="00B050"/>
                        </a:solidFill>
                        <a:latin typeface="微軟正黑體" panose="020B0604030504040204" pitchFamily="34" charset="-12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b="1" dirty="0">
                          <a:solidFill>
                            <a:schemeClr val="accent4"/>
                          </a:solidFill>
                          <a:latin typeface="微軟正黑體" panose="020B0604030504040204" pitchFamily="34" charset="-120"/>
                          <a:ea typeface="微軟正黑體" panose="020B0604030504040204" pitchFamily="34" charset="-120"/>
                        </a:rPr>
                        <a:t>   (</a:t>
                      </a:r>
                      <a:r>
                        <a:rPr lang="zh-TW" altLang="en-US" sz="2000" b="1" dirty="0">
                          <a:solidFill>
                            <a:schemeClr val="accent4"/>
                          </a:solidFill>
                          <a:latin typeface="微軟正黑體" panose="020B0604030504040204" pitchFamily="34" charset="-120"/>
                          <a:ea typeface="微軟正黑體" panose="020B0604030504040204" pitchFamily="34" charset="-120"/>
                        </a:rPr>
                        <a:t>每學期上傳當學期之</a:t>
                      </a:r>
                      <a:r>
                        <a:rPr lang="zh-TW" altLang="en-US" sz="2000" b="1" dirty="0">
                          <a:solidFill>
                            <a:schemeClr val="accent4"/>
                          </a:solidFill>
                          <a:latin typeface="Times New Roman" panose="02020603050405020304" pitchFamily="18" charset="0"/>
                          <a:ea typeface="微軟正黑體" panose="020B0604030504040204" pitchFamily="34" charset="-120"/>
                        </a:rPr>
                        <a:t>課程學習成果</a:t>
                      </a:r>
                      <a:r>
                        <a:rPr lang="en-US" altLang="zh-TW" sz="2000" b="1" dirty="0">
                          <a:solidFill>
                            <a:schemeClr val="accent4"/>
                          </a:solidFill>
                          <a:latin typeface="微軟正黑體" panose="020B0604030504040204" pitchFamily="34" charset="-120"/>
                          <a:ea typeface="微軟正黑體" panose="020B0604030504040204" pitchFamily="34" charset="-120"/>
                        </a:rPr>
                        <a:t>)</a:t>
                      </a:r>
                      <a:endParaRPr lang="en-US" altLang="zh-TW" sz="2000" b="1" dirty="0">
                        <a:solidFill>
                          <a:schemeClr val="accent4"/>
                        </a:solidFill>
                        <a:latin typeface="Times New Roman" panose="02020603050405020304" pitchFamily="18" charset="0"/>
                        <a:ea typeface="微軟正黑體" panose="020B0604030504040204" pitchFamily="34" charset="-120"/>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altLang="zh-TW" sz="1200" b="1" dirty="0">
                        <a:solidFill>
                          <a:srgbClr val="3333FF"/>
                        </a:solidFill>
                        <a:latin typeface="Times New Roman" panose="02020603050405020304" pitchFamily="18" charset="0"/>
                        <a:ea typeface="微軟正黑體" panose="020B0604030504040204" pitchFamily="34" charset="-120"/>
                      </a:endParaRPr>
                    </a:p>
                  </a:txBody>
                  <a:tcPr>
                    <a:lnT w="12700" cap="flat" cmpd="sng" algn="ctr">
                      <a:solidFill>
                        <a:schemeClr val="tx1"/>
                      </a:solidFill>
                      <a:prstDash val="solid"/>
                      <a:round/>
                      <a:headEnd type="none" w="med" len="med"/>
                      <a:tailEnd type="none" w="med" len="med"/>
                    </a:lnT>
                    <a:solidFill>
                      <a:srgbClr val="E8F4F8"/>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課程學習成果</a:t>
                      </a:r>
                      <a:endParaRPr lang="en-US" altLang="zh-TW" sz="2000" b="1"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lnT w="12700" cap="flat" cmpd="sng" algn="ctr">
                      <a:solidFill>
                        <a:schemeClr val="tx1"/>
                      </a:solidFill>
                      <a:prstDash val="solid"/>
                      <a:round/>
                      <a:headEnd type="none" w="med" len="med"/>
                      <a:tailEnd type="none" w="med" len="med"/>
                    </a:lnT>
                  </a:tcPr>
                </a:tc>
                <a:tc>
                  <a:txBody>
                    <a:bodyPr/>
                    <a:lstStyle/>
                    <a:p>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271463" indent="-271463"/>
                      <a:r>
                        <a:rPr lang="en-US" altLang="zh-TW" sz="2000" dirty="0">
                          <a:latin typeface="Times New Roman" panose="02020603050405020304" pitchFamily="18" charset="0"/>
                          <a:ea typeface="微軟正黑體" panose="020B0604030504040204" pitchFamily="34" charset="-120"/>
                        </a:rPr>
                        <a:t>●</a:t>
                      </a:r>
                      <a:r>
                        <a:rPr lang="zh-TW" altLang="zh-TW" sz="2000" b="0" kern="1200" dirty="0">
                          <a:solidFill>
                            <a:srgbClr val="3333FF"/>
                          </a:solidFill>
                          <a:latin typeface="Times New Roman" panose="02020603050405020304" pitchFamily="18" charset="0"/>
                          <a:ea typeface="微軟正黑體" panose="020B0604030504040204" pitchFamily="34" charset="-120"/>
                          <a:cs typeface="+mn-cs"/>
                        </a:rPr>
                        <a:t>學生</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自一學年上傳至學校平</a:t>
                      </a:r>
                      <a:r>
                        <a:rPr lang="zh-TW" altLang="en-US" sz="2000" b="0" kern="1200" spc="-50" baseline="0" dirty="0">
                          <a:solidFill>
                            <a:srgbClr val="3333FF"/>
                          </a:solidFill>
                          <a:latin typeface="Times New Roman" panose="02020603050405020304" pitchFamily="18" charset="0"/>
                          <a:ea typeface="微軟正黑體" panose="020B0604030504040204" pitchFamily="34" charset="-120"/>
                          <a:cs typeface="+mn-cs"/>
                        </a:rPr>
                        <a:t>臺</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之課程學習成果</a:t>
                      </a:r>
                      <a:r>
                        <a:rPr lang="zh-TW" altLang="en-US" sz="2000" b="0" kern="1200" dirty="0">
                          <a:solidFill>
                            <a:srgbClr val="3333FF"/>
                          </a:solidFill>
                          <a:latin typeface="標楷體"/>
                          <a:ea typeface="標楷體"/>
                          <a:cs typeface="+mn-cs"/>
                        </a:rPr>
                        <a:t>，</a:t>
                      </a:r>
                      <a:r>
                        <a:rPr lang="zh-TW" altLang="zh-TW" sz="2000" b="0" kern="1200" dirty="0">
                          <a:solidFill>
                            <a:srgbClr val="3333FF"/>
                          </a:solidFill>
                          <a:latin typeface="Times New Roman" panose="02020603050405020304" pitchFamily="18" charset="0"/>
                          <a:ea typeface="微軟正黑體" panose="020B0604030504040204" pitchFamily="34" charset="-120"/>
                          <a:cs typeface="+mn-cs"/>
                        </a:rPr>
                        <a:t>勾選至多</a:t>
                      </a:r>
                      <a:r>
                        <a:rPr lang="en-US" altLang="zh-TW" sz="2000" b="1" kern="1200" dirty="0">
                          <a:solidFill>
                            <a:srgbClr val="FF0000"/>
                          </a:solidFill>
                          <a:latin typeface="Times New Roman" panose="02020603050405020304" pitchFamily="18" charset="0"/>
                          <a:ea typeface="微軟正黑體" panose="020B0604030504040204" pitchFamily="34" charset="-120"/>
                          <a:cs typeface="+mn-cs"/>
                        </a:rPr>
                        <a:t>6</a:t>
                      </a:r>
                      <a:r>
                        <a:rPr lang="zh-TW" altLang="zh-TW" sz="2000" b="1" kern="1200" dirty="0">
                          <a:solidFill>
                            <a:srgbClr val="FF0000"/>
                          </a:solidFill>
                          <a:latin typeface="Times New Roman" panose="02020603050405020304" pitchFamily="18" charset="0"/>
                          <a:ea typeface="微軟正黑體" panose="020B0604030504040204" pitchFamily="34" charset="-120"/>
                          <a:cs typeface="+mn-cs"/>
                        </a:rPr>
                        <a:t>件</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，由</a:t>
                      </a:r>
                      <a:r>
                        <a:rPr lang="zh-TW" altLang="en-US" sz="2000" b="0" dirty="0">
                          <a:solidFill>
                            <a:srgbClr val="3333FF"/>
                          </a:solidFill>
                          <a:latin typeface="微軟正黑體" panose="020B0604030504040204" pitchFamily="34" charset="-120"/>
                          <a:ea typeface="微軟正黑體" panose="020B0604030504040204" pitchFamily="34" charset="-120"/>
                        </a:rPr>
                        <a:t>學</a:t>
                      </a:r>
                      <a:r>
                        <a:rPr lang="zh-TW" altLang="en-US" sz="2000" b="0" dirty="0">
                          <a:solidFill>
                            <a:srgbClr val="3333FF"/>
                          </a:solidFill>
                          <a:latin typeface="Times New Roman" panose="02020603050405020304" pitchFamily="18" charset="0"/>
                          <a:ea typeface="微軟正黑體" panose="020B0604030504040204" pitchFamily="34" charset="-120"/>
                        </a:rPr>
                        <a:t>校</a:t>
                      </a:r>
                      <a:r>
                        <a:rPr lang="zh-TW" altLang="en-US" sz="2000" b="1" dirty="0">
                          <a:solidFill>
                            <a:schemeClr val="accent1"/>
                          </a:solidFill>
                          <a:latin typeface="Times New Roman" panose="02020603050405020304" pitchFamily="18" charset="0"/>
                          <a:ea typeface="微軟正黑體" panose="020B0604030504040204" pitchFamily="34" charset="-120"/>
                        </a:rPr>
                        <a:t>每學年</a:t>
                      </a:r>
                      <a:r>
                        <a:rPr lang="zh-TW" altLang="zh-TW" sz="2000" b="1" kern="1200" dirty="0">
                          <a:solidFill>
                            <a:schemeClr val="accent1"/>
                          </a:solidFill>
                          <a:latin typeface="Times New Roman" panose="02020603050405020304" pitchFamily="18" charset="0"/>
                          <a:ea typeface="微軟正黑體" panose="020B0604030504040204" pitchFamily="34" charset="-120"/>
                          <a:cs typeface="+mn-cs"/>
                        </a:rPr>
                        <a:t>提交</a:t>
                      </a:r>
                      <a:endParaRPr lang="en-US" altLang="zh-TW" sz="2000" b="1" kern="1200" dirty="0">
                        <a:solidFill>
                          <a:schemeClr val="accent1"/>
                        </a:solidFill>
                        <a:latin typeface="Times New Roman" panose="02020603050405020304" pitchFamily="18" charset="0"/>
                        <a:ea typeface="微軟正黑體" panose="020B0604030504040204" pitchFamily="34" charset="-120"/>
                        <a:cs typeface="+mn-cs"/>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15256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多元表現</a:t>
                      </a:r>
                      <a:endParaRPr lang="en-US" altLang="zh-TW" sz="2000" b="1" dirty="0">
                        <a:solidFill>
                          <a:schemeClr val="accent1"/>
                        </a:solidFill>
                        <a:latin typeface="Times New Roman" panose="02020603050405020304" pitchFamily="18" charset="0"/>
                        <a:ea typeface="微軟正黑體" panose="020B0604030504040204" pitchFamily="34" charset="-120"/>
                      </a:endParaRPr>
                    </a:p>
                  </a:txBody>
                  <a:tcPr anchor="ctr">
                    <a:solidFill>
                      <a:schemeClr val="accent1">
                        <a:lumMod val="20000"/>
                        <a:lumOff val="80000"/>
                      </a:schemeClr>
                    </a:solidFill>
                  </a:tcPr>
                </a:tc>
                <a:tc>
                  <a:txBody>
                    <a:bodyPr/>
                    <a:lstStyle/>
                    <a:p>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彈性學習</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時間</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團體活</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動</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時間及</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其他</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表現</a:t>
                      </a:r>
                      <a:endParaRPr lang="en-US" altLang="zh-TW" sz="2000" kern="1200" spc="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a:t>
                      </a:r>
                      <a:r>
                        <a:rPr lang="zh-TW" altLang="en-US" sz="2000" b="1" dirty="0">
                          <a:solidFill>
                            <a:srgbClr val="00B050"/>
                          </a:solidFill>
                          <a:latin typeface="微軟正黑體" panose="020B0604030504040204" pitchFamily="34" charset="-120"/>
                          <a:ea typeface="微軟正黑體" panose="020B0604030504040204" pitchFamily="34" charset="-120"/>
                        </a:rPr>
                        <a:t>學生上傳時間及件數由學校自訂</a:t>
                      </a:r>
                      <a:endParaRPr lang="en-US" altLang="zh-TW" sz="2000" b="1" dirty="0">
                        <a:solidFill>
                          <a:srgbClr val="00B050"/>
                        </a:solidFill>
                        <a:latin typeface="微軟正黑體" panose="020B0604030504040204" pitchFamily="34" charset="-12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1800" b="1" dirty="0">
                          <a:solidFill>
                            <a:schemeClr val="accent4"/>
                          </a:solidFill>
                          <a:latin typeface="微軟正黑體" panose="020B0604030504040204" pitchFamily="34" charset="-120"/>
                          <a:ea typeface="微軟正黑體" panose="020B0604030504040204" pitchFamily="34" charset="-120"/>
                        </a:rPr>
                        <a:t>  </a:t>
                      </a:r>
                      <a:r>
                        <a:rPr lang="en-US" altLang="zh-TW" sz="2000" b="1" dirty="0">
                          <a:solidFill>
                            <a:schemeClr val="accent4"/>
                          </a:solidFill>
                          <a:latin typeface="微軟正黑體" panose="020B0604030504040204" pitchFamily="34" charset="-120"/>
                          <a:ea typeface="微軟正黑體" panose="020B0604030504040204" pitchFamily="34" charset="-120"/>
                        </a:rPr>
                        <a:t>(</a:t>
                      </a:r>
                      <a:r>
                        <a:rPr lang="zh-TW" altLang="en-US" sz="2000" b="1" kern="1200" dirty="0">
                          <a:solidFill>
                            <a:schemeClr val="accent4"/>
                          </a:solidFill>
                          <a:latin typeface="微軟正黑體" panose="020B0604030504040204" pitchFamily="34" charset="-120"/>
                          <a:ea typeface="微軟正黑體" panose="020B0604030504040204" pitchFamily="34" charset="-120"/>
                          <a:cs typeface="+mn-cs"/>
                        </a:rPr>
                        <a:t>限學生高中就學期間取得之多元表現，</a:t>
                      </a:r>
                      <a:b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br>
                      <a: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t>   </a:t>
                      </a:r>
                      <a:r>
                        <a:rPr lang="zh-TW" altLang="en-US" sz="2000" b="1" kern="1200" dirty="0">
                          <a:solidFill>
                            <a:schemeClr val="accent4"/>
                          </a:solidFill>
                          <a:latin typeface="微軟正黑體" panose="020B0604030504040204" pitchFamily="34" charset="-120"/>
                          <a:ea typeface="微軟正黑體" panose="020B0604030504040204" pitchFamily="34" charset="-120"/>
                          <a:cs typeface="+mn-cs"/>
                        </a:rPr>
                        <a:t>不限上傳學年度</a:t>
                      </a:r>
                      <a: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t>)</a:t>
                      </a:r>
                      <a:endParaRPr lang="zh-TW" altLang="en-US" sz="2000" b="1" dirty="0">
                        <a:solidFill>
                          <a:srgbClr val="00B050"/>
                        </a:solidFill>
                        <a:latin typeface="微軟正黑體" panose="020B0604030504040204" pitchFamily="34" charset="-120"/>
                        <a:ea typeface="微軟正黑體" panose="020B0604030504040204" pitchFamily="34" charset="-120"/>
                      </a:endParaRPr>
                    </a:p>
                  </a:txBody>
                  <a:tcP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altLang="zh-TW" sz="1200" b="1" dirty="0">
                        <a:solidFill>
                          <a:srgbClr val="3333FF"/>
                        </a:solidFill>
                        <a:latin typeface="Times New Roman" panose="02020603050405020304" pitchFamily="18" charset="0"/>
                        <a:ea typeface="微軟正黑體" panose="020B0604030504040204" pitchFamily="34" charset="-120"/>
                      </a:endParaRPr>
                    </a:p>
                  </a:txBody>
                  <a:tcP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多元表現</a:t>
                      </a:r>
                      <a:endParaRPr lang="en-US" altLang="zh-TW" sz="2000" b="1"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271463" indent="-271463" algn="l" defTabSz="1219170" rtl="0" eaLnBrk="1" latinLnBrk="0" hangingPunct="1"/>
                      <a:r>
                        <a:rPr lang="en-US" altLang="zh-TW" sz="2000" dirty="0">
                          <a:latin typeface="Times New Roman" panose="02020603050405020304" pitchFamily="18" charset="0"/>
                          <a:ea typeface="微軟正黑體" panose="020B0604030504040204" pitchFamily="34" charset="-120"/>
                        </a:rPr>
                        <a:t>●</a:t>
                      </a:r>
                      <a:r>
                        <a:rPr lang="zh-TW" altLang="zh-TW" sz="2000" b="0" kern="1200" spc="-50" baseline="0" dirty="0">
                          <a:solidFill>
                            <a:srgbClr val="3333FF"/>
                          </a:solidFill>
                          <a:latin typeface="Times New Roman" panose="02020603050405020304" pitchFamily="18" charset="0"/>
                          <a:ea typeface="微軟正黑體" panose="020B0604030504040204" pitchFamily="34" charset="-120"/>
                          <a:cs typeface="+mn-cs"/>
                        </a:rPr>
                        <a:t>學生</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自一學年上傳至學校平</a:t>
                      </a:r>
                      <a:r>
                        <a:rPr lang="zh-TW" altLang="en-US" sz="2000" b="0" kern="1200" spc="-50" baseline="0" dirty="0">
                          <a:solidFill>
                            <a:srgbClr val="3333FF"/>
                          </a:solidFill>
                          <a:latin typeface="Times New Roman" panose="02020603050405020304" pitchFamily="18" charset="0"/>
                          <a:ea typeface="微軟正黑體" panose="020B0604030504040204" pitchFamily="34" charset="-120"/>
                          <a:cs typeface="+mn-cs"/>
                        </a:rPr>
                        <a:t>臺</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之多元表現</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a:t>
                      </a:r>
                      <a:r>
                        <a:rPr lang="zh-TW" altLang="zh-TW" sz="2000" b="0" kern="1200" spc="-50" baseline="0" dirty="0">
                          <a:solidFill>
                            <a:srgbClr val="3333FF"/>
                          </a:solidFill>
                          <a:latin typeface="Times New Roman" panose="02020603050405020304" pitchFamily="18" charset="0"/>
                          <a:ea typeface="微軟正黑體" panose="020B0604030504040204" pitchFamily="34" charset="-120"/>
                          <a:cs typeface="+mn-cs"/>
                        </a:rPr>
                        <a:t>勾選至多</a:t>
                      </a:r>
                      <a:r>
                        <a:rPr lang="en-US" altLang="zh-TW" sz="2000" b="1" kern="1200" spc="-50" baseline="0" dirty="0">
                          <a:solidFill>
                            <a:srgbClr val="FF0000"/>
                          </a:solidFill>
                          <a:latin typeface="Times New Roman" panose="02020603050405020304" pitchFamily="18" charset="0"/>
                          <a:ea typeface="微軟正黑體" panose="020B0604030504040204" pitchFamily="34" charset="-120"/>
                          <a:cs typeface="+mn-cs"/>
                        </a:rPr>
                        <a:t>10</a:t>
                      </a:r>
                      <a:r>
                        <a:rPr lang="zh-TW" altLang="zh-TW" sz="2000" b="1" kern="1200" spc="-50" baseline="0" dirty="0">
                          <a:solidFill>
                            <a:srgbClr val="FF0000"/>
                          </a:solidFill>
                          <a:latin typeface="Times New Roman" panose="02020603050405020304" pitchFamily="18" charset="0"/>
                          <a:ea typeface="微軟正黑體" panose="020B0604030504040204" pitchFamily="34" charset="-120"/>
                          <a:cs typeface="+mn-cs"/>
                        </a:rPr>
                        <a:t>件</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，由</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chemeClr val="accent1"/>
                          </a:solidFill>
                          <a:latin typeface="Times New Roman" panose="02020603050405020304" pitchFamily="18" charset="0"/>
                          <a:ea typeface="微軟正黑體" panose="020B0604030504040204" pitchFamily="34" charset="-120"/>
                        </a:rPr>
                        <a:t>每學年</a:t>
                      </a:r>
                      <a:r>
                        <a:rPr lang="zh-TW" altLang="zh-TW" sz="2000" b="1" kern="1200" dirty="0">
                          <a:solidFill>
                            <a:schemeClr val="accent1"/>
                          </a:solidFill>
                          <a:latin typeface="Times New Roman" panose="02020603050405020304" pitchFamily="18" charset="0"/>
                          <a:ea typeface="微軟正黑體" panose="020B0604030504040204" pitchFamily="34" charset="-120"/>
                          <a:cs typeface="+mn-cs"/>
                        </a:rPr>
                        <a:t>提交</a:t>
                      </a:r>
                      <a:endParaRPr lang="en-US" altLang="zh-TW" sz="2000" b="1" kern="1200" dirty="0">
                        <a:solidFill>
                          <a:schemeClr val="accent1"/>
                        </a:solidFill>
                        <a:latin typeface="Times New Roman" panose="02020603050405020304" pitchFamily="18" charset="0"/>
                        <a:ea typeface="微軟正黑體" panose="020B0604030504040204" pitchFamily="34" charset="-120"/>
                        <a:cs typeface="+mn-cs"/>
                      </a:endParaRP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向右箭號 1"/>
          <p:cNvSpPr/>
          <p:nvPr/>
        </p:nvSpPr>
        <p:spPr>
          <a:xfrm>
            <a:off x="6189944" y="1879956"/>
            <a:ext cx="951534" cy="1323893"/>
          </a:xfrm>
          <a:prstGeom prst="rightArrow">
            <a:avLst>
              <a:gd name="adj1" fmla="val 50000"/>
              <a:gd name="adj2" fmla="val 52507"/>
            </a:avLst>
          </a:prstGeom>
          <a:ln/>
        </p:spPr>
        <p:style>
          <a:lnRef idx="0">
            <a:schemeClr val="accent3"/>
          </a:lnRef>
          <a:fillRef idx="3">
            <a:schemeClr val="accent3"/>
          </a:fillRef>
          <a:effectRef idx="3">
            <a:schemeClr val="accent3"/>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每學期提交</a:t>
            </a:r>
          </a:p>
        </p:txBody>
      </p:sp>
      <p:sp>
        <p:nvSpPr>
          <p:cNvPr id="8" name="向右箭號 7"/>
          <p:cNvSpPr/>
          <p:nvPr/>
        </p:nvSpPr>
        <p:spPr>
          <a:xfrm>
            <a:off x="6253554" y="4476934"/>
            <a:ext cx="951534" cy="1323893"/>
          </a:xfrm>
          <a:prstGeom prst="rightArrow">
            <a:avLst>
              <a:gd name="adj1" fmla="val 50000"/>
              <a:gd name="adj2" fmla="val 52507"/>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每學年提交</a:t>
            </a:r>
          </a:p>
        </p:txBody>
      </p:sp>
      <p:sp>
        <p:nvSpPr>
          <p:cNvPr id="6" name="投影片編號版面配置區 11">
            <a:extLst>
              <a:ext uri="{FF2B5EF4-FFF2-40B4-BE49-F238E27FC236}">
                <a16:creationId xmlns:a16="http://schemas.microsoft.com/office/drawing/2014/main" id="{7118F496-FBF3-49F0-8DFB-19BF0861E1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826472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20A9652C-50CA-4D44-9989-64A61578CFC5}"/>
              </a:ext>
            </a:extLst>
          </p:cNvPr>
          <p:cNvSpPr>
            <a:spLocks noGrp="1"/>
          </p:cNvSpPr>
          <p:nvPr>
            <p:ph type="title"/>
          </p:nvPr>
        </p:nvSpPr>
        <p:spPr/>
        <p:txBody>
          <a:bodyPr/>
          <a:lstStyle/>
          <a:p>
            <a:r>
              <a:rPr lang="zh-TW" altLang="en-US" b="1" dirty="0"/>
              <a:t>學生學習歷程檔案蒐集方式</a:t>
            </a:r>
          </a:p>
        </p:txBody>
      </p:sp>
      <p:grpSp>
        <p:nvGrpSpPr>
          <p:cNvPr id="11" name="群組 10">
            <a:extLst>
              <a:ext uri="{FF2B5EF4-FFF2-40B4-BE49-F238E27FC236}">
                <a16:creationId xmlns:a16="http://schemas.microsoft.com/office/drawing/2014/main" id="{DCC1D6C2-1D49-47A2-A89C-F780DCDB5EE1}"/>
              </a:ext>
            </a:extLst>
          </p:cNvPr>
          <p:cNvGrpSpPr/>
          <p:nvPr/>
        </p:nvGrpSpPr>
        <p:grpSpPr>
          <a:xfrm>
            <a:off x="576950" y="3269258"/>
            <a:ext cx="1385833" cy="1712600"/>
            <a:chOff x="779554" y="2427217"/>
            <a:chExt cx="1104758" cy="1332540"/>
          </a:xfrm>
        </p:grpSpPr>
        <p:pic>
          <p:nvPicPr>
            <p:cNvPr id="8" name="圖片 7">
              <a:extLst>
                <a:ext uri="{FF2B5EF4-FFF2-40B4-BE49-F238E27FC236}">
                  <a16:creationId xmlns:a16="http://schemas.microsoft.com/office/drawing/2014/main" id="{EFC113C9-245B-472F-82FA-8D28D4D424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9554" y="2427217"/>
              <a:ext cx="533768" cy="1318904"/>
            </a:xfrm>
            <a:prstGeom prst="rect">
              <a:avLst/>
            </a:prstGeom>
          </p:spPr>
        </p:pic>
        <p:pic>
          <p:nvPicPr>
            <p:cNvPr id="9" name="圖片 8">
              <a:extLst>
                <a:ext uri="{FF2B5EF4-FFF2-40B4-BE49-F238E27FC236}">
                  <a16:creationId xmlns:a16="http://schemas.microsoft.com/office/drawing/2014/main" id="{879DB45F-989D-4114-AD3A-E021E1CF6F3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64586" y="2440852"/>
              <a:ext cx="619726" cy="1318905"/>
            </a:xfrm>
            <a:prstGeom prst="rect">
              <a:avLst/>
            </a:prstGeom>
          </p:spPr>
        </p:pic>
      </p:grpSp>
      <p:grpSp>
        <p:nvGrpSpPr>
          <p:cNvPr id="43" name="群組 42">
            <a:extLst>
              <a:ext uri="{FF2B5EF4-FFF2-40B4-BE49-F238E27FC236}">
                <a16:creationId xmlns:a16="http://schemas.microsoft.com/office/drawing/2014/main" id="{7E88F00C-E5AE-43BD-8EDC-BE543D14EEDB}"/>
              </a:ext>
            </a:extLst>
          </p:cNvPr>
          <p:cNvGrpSpPr/>
          <p:nvPr/>
        </p:nvGrpSpPr>
        <p:grpSpPr>
          <a:xfrm>
            <a:off x="485682" y="5055350"/>
            <a:ext cx="2276856" cy="693488"/>
            <a:chOff x="2389710" y="989743"/>
            <a:chExt cx="2276856" cy="693488"/>
          </a:xfrm>
        </p:grpSpPr>
        <p:pic>
          <p:nvPicPr>
            <p:cNvPr id="14" name="圖片 13">
              <a:extLst>
                <a:ext uri="{FF2B5EF4-FFF2-40B4-BE49-F238E27FC236}">
                  <a16:creationId xmlns:a16="http://schemas.microsoft.com/office/drawing/2014/main" id="{1976E11E-AC33-4031-8CF5-C979B4AD20E4}"/>
                </a:ext>
              </a:extLst>
            </p:cNvPr>
            <p:cNvPicPr>
              <a:picLocks noChangeAspect="1"/>
            </p:cNvPicPr>
            <p:nvPr/>
          </p:nvPicPr>
          <p:blipFill>
            <a:blip r:embed="rId5"/>
            <a:stretch>
              <a:fillRect/>
            </a:stretch>
          </p:blipFill>
          <p:spPr>
            <a:xfrm>
              <a:off x="2389710" y="989743"/>
              <a:ext cx="736447" cy="693488"/>
            </a:xfrm>
            <a:prstGeom prst="rect">
              <a:avLst/>
            </a:prstGeom>
          </p:spPr>
        </p:pic>
        <p:sp>
          <p:nvSpPr>
            <p:cNvPr id="22" name="文字方塊 21">
              <a:extLst>
                <a:ext uri="{FF2B5EF4-FFF2-40B4-BE49-F238E27FC236}">
                  <a16:creationId xmlns:a16="http://schemas.microsoft.com/office/drawing/2014/main" id="{C6F70CAA-6AAA-4BCF-B51A-C9015C9F3257}"/>
                </a:ext>
              </a:extLst>
            </p:cNvPr>
            <p:cNvSpPr txBox="1"/>
            <p:nvPr/>
          </p:nvSpPr>
          <p:spPr>
            <a:xfrm>
              <a:off x="3084082" y="1051357"/>
              <a:ext cx="1582484"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課程學習成果</a:t>
              </a:r>
              <a:endParaRPr kumimoji="0" lang="en-US" altLang="zh-TW"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經任課教師認證</a:t>
              </a:r>
              <a:r>
                <a:rPr kumimoji="0" lang="en-US" altLang="zh-TW"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a:t>
              </a:r>
              <a:endPar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26" name="群組 25">
            <a:extLst>
              <a:ext uri="{FF2B5EF4-FFF2-40B4-BE49-F238E27FC236}">
                <a16:creationId xmlns:a16="http://schemas.microsoft.com/office/drawing/2014/main" id="{286B1662-DA3D-49CD-AE8B-71950FDD94A0}"/>
              </a:ext>
            </a:extLst>
          </p:cNvPr>
          <p:cNvGrpSpPr/>
          <p:nvPr/>
        </p:nvGrpSpPr>
        <p:grpSpPr>
          <a:xfrm>
            <a:off x="485682" y="5889389"/>
            <a:ext cx="1616499" cy="705762"/>
            <a:chOff x="2643750" y="2218846"/>
            <a:chExt cx="1616499" cy="705762"/>
          </a:xfrm>
        </p:grpSpPr>
        <p:pic>
          <p:nvPicPr>
            <p:cNvPr id="16" name="圖片 15">
              <a:extLst>
                <a:ext uri="{FF2B5EF4-FFF2-40B4-BE49-F238E27FC236}">
                  <a16:creationId xmlns:a16="http://schemas.microsoft.com/office/drawing/2014/main" id="{84E262CA-04F2-4C4B-A11A-D6AAE5AED71D}"/>
                </a:ext>
              </a:extLst>
            </p:cNvPr>
            <p:cNvPicPr>
              <a:picLocks noChangeAspect="1"/>
            </p:cNvPicPr>
            <p:nvPr/>
          </p:nvPicPr>
          <p:blipFill>
            <a:blip r:embed="rId6"/>
            <a:stretch>
              <a:fillRect/>
            </a:stretch>
          </p:blipFill>
          <p:spPr>
            <a:xfrm>
              <a:off x="2643750" y="2218846"/>
              <a:ext cx="742584" cy="705762"/>
            </a:xfrm>
            <a:prstGeom prst="rect">
              <a:avLst/>
            </a:prstGeom>
          </p:spPr>
        </p:pic>
        <p:sp>
          <p:nvSpPr>
            <p:cNvPr id="23" name="文字方塊 22">
              <a:extLst>
                <a:ext uri="{FF2B5EF4-FFF2-40B4-BE49-F238E27FC236}">
                  <a16:creationId xmlns:a16="http://schemas.microsoft.com/office/drawing/2014/main" id="{9F879F3E-067A-400F-A9C9-269090CAB3B2}"/>
                </a:ext>
              </a:extLst>
            </p:cNvPr>
            <p:cNvSpPr txBox="1"/>
            <p:nvPr/>
          </p:nvSpPr>
          <p:spPr>
            <a:xfrm>
              <a:off x="3357438" y="2368395"/>
              <a:ext cx="902811" cy="345094"/>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多元表現</a:t>
              </a:r>
            </a:p>
          </p:txBody>
        </p:sp>
      </p:grpSp>
      <p:sp>
        <p:nvSpPr>
          <p:cNvPr id="28" name="文字方塊 1">
            <a:extLst>
              <a:ext uri="{FF2B5EF4-FFF2-40B4-BE49-F238E27FC236}">
                <a16:creationId xmlns:a16="http://schemas.microsoft.com/office/drawing/2014/main" id="{8C6D78E7-84EF-4A2B-8851-9870A154D385}"/>
              </a:ext>
            </a:extLst>
          </p:cNvPr>
          <p:cNvSpPr txBox="1"/>
          <p:nvPr/>
        </p:nvSpPr>
        <p:spPr>
          <a:xfrm>
            <a:off x="5185943" y="6042319"/>
            <a:ext cx="3855312" cy="707886"/>
          </a:xfrm>
          <a:prstGeom prst="rect">
            <a:avLst/>
          </a:prstGeom>
          <a:noFill/>
        </p:spPr>
        <p:txBody>
          <a:bodyPr wrap="square" rtlCol="0">
            <a:sp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66700" marR="0" lvl="0" indent="-266700" algn="l" defTabSz="914377"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註</a:t>
            </a:r>
            <a:r>
              <a:rPr kumimoji="0" lang="en-US" altLang="zh-TW"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學習歷程學校平臺可能形式：</a:t>
            </a:r>
            <a:endParaRPr kumimoji="0" lang="en-US" altLang="zh-TW"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26670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a:t>
            </a: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校務行政系統 </a:t>
            </a:r>
            <a:r>
              <a:rPr kumimoji="0" lang="en-US" altLang="zh-TW"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校內學生學習歷程紀錄模組</a:t>
            </a:r>
            <a:endParaRPr kumimoji="0" lang="en-US" altLang="zh-TW"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endParaRPr>
          </a:p>
          <a:p>
            <a:pPr marL="26670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直接整合於校務行政系統</a:t>
            </a:r>
            <a:endParaRPr kumimoji="0" lang="zh-TW" altLang="en-US" sz="12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36" name="圖片 35">
            <a:extLst>
              <a:ext uri="{FF2B5EF4-FFF2-40B4-BE49-F238E27FC236}">
                <a16:creationId xmlns:a16="http://schemas.microsoft.com/office/drawing/2014/main" id="{D9537F7A-C624-43B3-AFE6-CB80D522E90E}"/>
              </a:ext>
            </a:extLst>
          </p:cNvPr>
          <p:cNvPicPr>
            <a:picLocks noChangeAspect="1"/>
          </p:cNvPicPr>
          <p:nvPr/>
        </p:nvPicPr>
        <p:blipFill>
          <a:blip r:embed="rId7"/>
          <a:stretch>
            <a:fillRect/>
          </a:stretch>
        </p:blipFill>
        <p:spPr>
          <a:xfrm>
            <a:off x="524913" y="1188992"/>
            <a:ext cx="1386999" cy="1504215"/>
          </a:xfrm>
          <a:prstGeom prst="rect">
            <a:avLst/>
          </a:prstGeom>
        </p:spPr>
      </p:pic>
      <p:grpSp>
        <p:nvGrpSpPr>
          <p:cNvPr id="44" name="群組 43">
            <a:extLst>
              <a:ext uri="{FF2B5EF4-FFF2-40B4-BE49-F238E27FC236}">
                <a16:creationId xmlns:a16="http://schemas.microsoft.com/office/drawing/2014/main" id="{A0670BC9-EF40-4AF8-A547-7C8E9B61E4C6}"/>
              </a:ext>
            </a:extLst>
          </p:cNvPr>
          <p:cNvGrpSpPr/>
          <p:nvPr/>
        </p:nvGrpSpPr>
        <p:grpSpPr>
          <a:xfrm>
            <a:off x="1904596" y="1195166"/>
            <a:ext cx="1574506" cy="675077"/>
            <a:chOff x="2650299" y="5347844"/>
            <a:chExt cx="1574506" cy="675077"/>
          </a:xfrm>
        </p:grpSpPr>
        <p:sp>
          <p:nvSpPr>
            <p:cNvPr id="39" name="文字方塊 38">
              <a:extLst>
                <a:ext uri="{FF2B5EF4-FFF2-40B4-BE49-F238E27FC236}">
                  <a16:creationId xmlns:a16="http://schemas.microsoft.com/office/drawing/2014/main" id="{1C92525B-AE02-46BE-BD91-61D44E06FFFD}"/>
                </a:ext>
              </a:extLst>
            </p:cNvPr>
            <p:cNvSpPr txBox="1"/>
            <p:nvPr/>
          </p:nvSpPr>
          <p:spPr>
            <a:xfrm>
              <a:off x="3321994" y="5512835"/>
              <a:ext cx="902811" cy="345094"/>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基本資料</a:t>
              </a:r>
            </a:p>
          </p:txBody>
        </p:sp>
        <p:pic>
          <p:nvPicPr>
            <p:cNvPr id="38" name="圖片 37">
              <a:extLst>
                <a:ext uri="{FF2B5EF4-FFF2-40B4-BE49-F238E27FC236}">
                  <a16:creationId xmlns:a16="http://schemas.microsoft.com/office/drawing/2014/main" id="{C1BF4AF5-595B-4696-8B27-E0E25FCC4E8D}"/>
                </a:ext>
              </a:extLst>
            </p:cNvPr>
            <p:cNvPicPr>
              <a:picLocks noChangeAspect="1"/>
            </p:cNvPicPr>
            <p:nvPr/>
          </p:nvPicPr>
          <p:blipFill>
            <a:blip r:embed="rId8"/>
            <a:stretch>
              <a:fillRect/>
            </a:stretch>
          </p:blipFill>
          <p:spPr>
            <a:xfrm>
              <a:off x="2650299" y="5347844"/>
              <a:ext cx="718036" cy="675077"/>
            </a:xfrm>
            <a:prstGeom prst="rect">
              <a:avLst/>
            </a:prstGeom>
          </p:spPr>
        </p:pic>
      </p:grpSp>
      <p:grpSp>
        <p:nvGrpSpPr>
          <p:cNvPr id="45" name="群組 44">
            <a:extLst>
              <a:ext uri="{FF2B5EF4-FFF2-40B4-BE49-F238E27FC236}">
                <a16:creationId xmlns:a16="http://schemas.microsoft.com/office/drawing/2014/main" id="{848ABD7C-B8D3-4CE1-A55C-BDF66D605A4E}"/>
              </a:ext>
            </a:extLst>
          </p:cNvPr>
          <p:cNvGrpSpPr/>
          <p:nvPr/>
        </p:nvGrpSpPr>
        <p:grpSpPr>
          <a:xfrm>
            <a:off x="3479102" y="1201303"/>
            <a:ext cx="1567190" cy="668940"/>
            <a:chOff x="2657615" y="6103131"/>
            <a:chExt cx="1567190" cy="668940"/>
          </a:xfrm>
        </p:grpSpPr>
        <p:sp>
          <p:nvSpPr>
            <p:cNvPr id="42" name="文字方塊 41">
              <a:extLst>
                <a:ext uri="{FF2B5EF4-FFF2-40B4-BE49-F238E27FC236}">
                  <a16:creationId xmlns:a16="http://schemas.microsoft.com/office/drawing/2014/main" id="{3E7E2784-8B86-4869-B238-852571036AD3}"/>
                </a:ext>
              </a:extLst>
            </p:cNvPr>
            <p:cNvSpPr txBox="1"/>
            <p:nvPr/>
          </p:nvSpPr>
          <p:spPr>
            <a:xfrm>
              <a:off x="3321994" y="6247463"/>
              <a:ext cx="902811"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修課紀錄</a:t>
              </a:r>
            </a:p>
          </p:txBody>
        </p:sp>
        <p:pic>
          <p:nvPicPr>
            <p:cNvPr id="41" name="圖片 40">
              <a:extLst>
                <a:ext uri="{FF2B5EF4-FFF2-40B4-BE49-F238E27FC236}">
                  <a16:creationId xmlns:a16="http://schemas.microsoft.com/office/drawing/2014/main" id="{7618E6A0-1A88-4436-8670-234D1BCE39C9}"/>
                </a:ext>
              </a:extLst>
            </p:cNvPr>
            <p:cNvPicPr>
              <a:picLocks noChangeAspect="1"/>
            </p:cNvPicPr>
            <p:nvPr/>
          </p:nvPicPr>
          <p:blipFill>
            <a:blip r:embed="rId9"/>
            <a:stretch>
              <a:fillRect/>
            </a:stretch>
          </p:blipFill>
          <p:spPr>
            <a:xfrm>
              <a:off x="2657615" y="6103131"/>
              <a:ext cx="711899" cy="668940"/>
            </a:xfrm>
            <a:prstGeom prst="rect">
              <a:avLst/>
            </a:prstGeom>
          </p:spPr>
        </p:pic>
      </p:grpSp>
      <p:grpSp>
        <p:nvGrpSpPr>
          <p:cNvPr id="10" name="群組 9"/>
          <p:cNvGrpSpPr/>
          <p:nvPr/>
        </p:nvGrpSpPr>
        <p:grpSpPr>
          <a:xfrm>
            <a:off x="2220594" y="1714349"/>
            <a:ext cx="2660086" cy="1187718"/>
            <a:chOff x="2220594" y="1714349"/>
            <a:chExt cx="2660086" cy="1187718"/>
          </a:xfrm>
        </p:grpSpPr>
        <p:sp>
          <p:nvSpPr>
            <p:cNvPr id="46" name="向右箭號 8">
              <a:extLst>
                <a:ext uri="{FF2B5EF4-FFF2-40B4-BE49-F238E27FC236}">
                  <a16:creationId xmlns:a16="http://schemas.microsoft.com/office/drawing/2014/main" id="{0118C714-0F9D-4D19-83F4-F3EBA925A240}"/>
                </a:ext>
              </a:extLst>
            </p:cNvPr>
            <p:cNvSpPr/>
            <p:nvPr/>
          </p:nvSpPr>
          <p:spPr>
            <a:xfrm>
              <a:off x="2220594" y="1714349"/>
              <a:ext cx="2660086" cy="1187718"/>
            </a:xfrm>
            <a:prstGeom prst="rightArrow">
              <a:avLst>
                <a:gd name="adj1" fmla="val 59455"/>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登錄</a:t>
              </a:r>
            </a:p>
          </p:txBody>
        </p:sp>
        <p:sp>
          <p:nvSpPr>
            <p:cNvPr id="47" name="橢圓 46">
              <a:extLst>
                <a:ext uri="{FF2B5EF4-FFF2-40B4-BE49-F238E27FC236}">
                  <a16:creationId xmlns:a16="http://schemas.microsoft.com/office/drawing/2014/main" id="{28E66916-8D8C-45D4-BA4B-76BF710FE5C7}"/>
                </a:ext>
              </a:extLst>
            </p:cNvPr>
            <p:cNvSpPr/>
            <p:nvPr/>
          </p:nvSpPr>
          <p:spPr>
            <a:xfrm>
              <a:off x="2471638" y="2079618"/>
              <a:ext cx="486412" cy="478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群組 12"/>
          <p:cNvGrpSpPr/>
          <p:nvPr/>
        </p:nvGrpSpPr>
        <p:grpSpPr>
          <a:xfrm>
            <a:off x="2542580" y="3056762"/>
            <a:ext cx="2568590" cy="1213408"/>
            <a:chOff x="2542580" y="3056762"/>
            <a:chExt cx="2568590" cy="1213408"/>
          </a:xfrm>
        </p:grpSpPr>
        <p:sp>
          <p:nvSpPr>
            <p:cNvPr id="12" name="向右箭號 8">
              <a:extLst>
                <a:ext uri="{FF2B5EF4-FFF2-40B4-BE49-F238E27FC236}">
                  <a16:creationId xmlns:a16="http://schemas.microsoft.com/office/drawing/2014/main" id="{6165B71A-AED4-4B70-9103-203BF1394336}"/>
                </a:ext>
              </a:extLst>
            </p:cNvPr>
            <p:cNvSpPr/>
            <p:nvPr/>
          </p:nvSpPr>
          <p:spPr>
            <a:xfrm>
              <a:off x="2542580" y="3056762"/>
              <a:ext cx="2568590" cy="1213408"/>
            </a:xfrm>
            <a:prstGeom prst="rightArrow">
              <a:avLst>
                <a:gd name="adj1" fmla="val 65896"/>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上傳</a:t>
              </a:r>
            </a:p>
          </p:txBody>
        </p:sp>
        <p:sp>
          <p:nvSpPr>
            <p:cNvPr id="51" name="橢圓 50">
              <a:extLst>
                <a:ext uri="{FF2B5EF4-FFF2-40B4-BE49-F238E27FC236}">
                  <a16:creationId xmlns:a16="http://schemas.microsoft.com/office/drawing/2014/main" id="{1DD50D99-F477-46B9-B9B5-16101F7CF068}"/>
                </a:ext>
              </a:extLst>
            </p:cNvPr>
            <p:cNvSpPr/>
            <p:nvPr/>
          </p:nvSpPr>
          <p:spPr>
            <a:xfrm>
              <a:off x="2739616" y="3439717"/>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群組 26">
            <a:extLst>
              <a:ext uri="{FF2B5EF4-FFF2-40B4-BE49-F238E27FC236}">
                <a16:creationId xmlns:a16="http://schemas.microsoft.com/office/drawing/2014/main" id="{2CCC56AA-160C-40AE-B5E2-9CFF0D1A9DD3}"/>
              </a:ext>
            </a:extLst>
          </p:cNvPr>
          <p:cNvGrpSpPr/>
          <p:nvPr/>
        </p:nvGrpSpPr>
        <p:grpSpPr>
          <a:xfrm>
            <a:off x="7447244" y="3608926"/>
            <a:ext cx="1304197" cy="1650000"/>
            <a:chOff x="6964971" y="4634608"/>
            <a:chExt cx="1304197" cy="1650000"/>
          </a:xfrm>
        </p:grpSpPr>
        <p:pic>
          <p:nvPicPr>
            <p:cNvPr id="19" name="圖片 18">
              <a:extLst>
                <a:ext uri="{FF2B5EF4-FFF2-40B4-BE49-F238E27FC236}">
                  <a16:creationId xmlns:a16="http://schemas.microsoft.com/office/drawing/2014/main" id="{81832427-54FF-41CF-AFD9-5D58867445BF}"/>
                </a:ext>
              </a:extLst>
            </p:cNvPr>
            <p:cNvPicPr>
              <a:picLocks noChangeAspect="1"/>
            </p:cNvPicPr>
            <p:nvPr/>
          </p:nvPicPr>
          <p:blipFill>
            <a:blip r:embed="rId7"/>
            <a:stretch>
              <a:fillRect/>
            </a:stretch>
          </p:blipFill>
          <p:spPr>
            <a:xfrm>
              <a:off x="7148327" y="4634608"/>
              <a:ext cx="944972" cy="1024829"/>
            </a:xfrm>
            <a:prstGeom prst="rect">
              <a:avLst/>
            </a:prstGeom>
          </p:spPr>
        </p:pic>
        <p:sp>
          <p:nvSpPr>
            <p:cNvPr id="20" name="文字方塊 19">
              <a:extLst>
                <a:ext uri="{FF2B5EF4-FFF2-40B4-BE49-F238E27FC236}">
                  <a16:creationId xmlns:a16="http://schemas.microsoft.com/office/drawing/2014/main" id="{7B153367-2BCD-4942-862D-13C0EBB631CF}"/>
                </a:ext>
              </a:extLst>
            </p:cNvPr>
            <p:cNvSpPr txBox="1"/>
            <p:nvPr/>
          </p:nvSpPr>
          <p:spPr>
            <a:xfrm>
              <a:off x="6964971" y="5659437"/>
              <a:ext cx="1304197" cy="625171"/>
            </a:xfrm>
            <a:prstGeom prst="rect">
              <a:avLst/>
            </a:prstGeom>
            <a:noFill/>
          </p:spPr>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由學校在規定的時間內提交</a:t>
              </a:r>
            </a:p>
          </p:txBody>
        </p:sp>
      </p:grpSp>
      <p:grpSp>
        <p:nvGrpSpPr>
          <p:cNvPr id="32" name="群組 31"/>
          <p:cNvGrpSpPr/>
          <p:nvPr/>
        </p:nvGrpSpPr>
        <p:grpSpPr>
          <a:xfrm>
            <a:off x="7210848" y="2359009"/>
            <a:ext cx="1985107" cy="1453440"/>
            <a:chOff x="7210848" y="2359009"/>
            <a:chExt cx="1985107" cy="1453440"/>
          </a:xfrm>
        </p:grpSpPr>
        <p:sp>
          <p:nvSpPr>
            <p:cNvPr id="6" name="向右箭號 8">
              <a:extLst>
                <a:ext uri="{FF2B5EF4-FFF2-40B4-BE49-F238E27FC236}">
                  <a16:creationId xmlns:a16="http://schemas.microsoft.com/office/drawing/2014/main" id="{8A9A6B84-5A82-42A4-A488-6D0226658E07}"/>
                </a:ext>
              </a:extLst>
            </p:cNvPr>
            <p:cNvSpPr/>
            <p:nvPr/>
          </p:nvSpPr>
          <p:spPr>
            <a:xfrm>
              <a:off x="7210848" y="2359009"/>
              <a:ext cx="1985107" cy="1453440"/>
            </a:xfrm>
            <a:prstGeom prst="rightArrow">
              <a:avLst>
                <a:gd name="adj1" fmla="val 59455"/>
                <a:gd name="adj2" fmla="val 48582"/>
              </a:avLst>
            </a:prstGeom>
            <a:gradFill flip="none" rotWithShape="1">
              <a:gsLst>
                <a:gs pos="0">
                  <a:srgbClr val="BF3420">
                    <a:tint val="66000"/>
                    <a:satMod val="160000"/>
                  </a:srgbClr>
                </a:gs>
                <a:gs pos="50000">
                  <a:srgbClr val="BF3420">
                    <a:tint val="44500"/>
                    <a:satMod val="160000"/>
                  </a:srgbClr>
                </a:gs>
                <a:gs pos="100000">
                  <a:srgbClr val="BF3420">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35560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提交</a:t>
              </a:r>
            </a:p>
          </p:txBody>
        </p:sp>
        <p:sp>
          <p:nvSpPr>
            <p:cNvPr id="53" name="橢圓 52">
              <a:extLst>
                <a:ext uri="{FF2B5EF4-FFF2-40B4-BE49-F238E27FC236}">
                  <a16:creationId xmlns:a16="http://schemas.microsoft.com/office/drawing/2014/main" id="{61AD000B-74D3-41E0-A38C-63EE26214C06}"/>
                </a:ext>
              </a:extLst>
            </p:cNvPr>
            <p:cNvSpPr/>
            <p:nvPr/>
          </p:nvSpPr>
          <p:spPr>
            <a:xfrm>
              <a:off x="7301544" y="2887027"/>
              <a:ext cx="486412" cy="478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4</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群組 6"/>
          <p:cNvGrpSpPr/>
          <p:nvPr/>
        </p:nvGrpSpPr>
        <p:grpSpPr>
          <a:xfrm>
            <a:off x="2842156" y="4425207"/>
            <a:ext cx="2515095" cy="1602630"/>
            <a:chOff x="2842156" y="4425207"/>
            <a:chExt cx="2515095" cy="1602630"/>
          </a:xfrm>
        </p:grpSpPr>
        <p:sp>
          <p:nvSpPr>
            <p:cNvPr id="21" name="向右箭號 8">
              <a:extLst>
                <a:ext uri="{FF2B5EF4-FFF2-40B4-BE49-F238E27FC236}">
                  <a16:creationId xmlns:a16="http://schemas.microsoft.com/office/drawing/2014/main" id="{106E7409-DD8D-480E-9523-596400021432}"/>
                </a:ext>
              </a:extLst>
            </p:cNvPr>
            <p:cNvSpPr/>
            <p:nvPr/>
          </p:nvSpPr>
          <p:spPr>
            <a:xfrm>
              <a:off x="2899953" y="4425207"/>
              <a:ext cx="2457298" cy="1187718"/>
            </a:xfrm>
            <a:prstGeom prst="rightArrow">
              <a:avLst>
                <a:gd name="adj1" fmla="val 59455"/>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勾選</a:t>
              </a:r>
            </a:p>
          </p:txBody>
        </p:sp>
        <p:sp>
          <p:nvSpPr>
            <p:cNvPr id="24" name="文字方塊 23">
              <a:extLst>
                <a:ext uri="{FF2B5EF4-FFF2-40B4-BE49-F238E27FC236}">
                  <a16:creationId xmlns:a16="http://schemas.microsoft.com/office/drawing/2014/main" id="{AC8F6582-D22F-4BD2-A01C-EBD868E63AF3}"/>
                </a:ext>
              </a:extLst>
            </p:cNvPr>
            <p:cNvSpPr txBox="1"/>
            <p:nvPr/>
          </p:nvSpPr>
          <p:spPr>
            <a:xfrm>
              <a:off x="2842156" y="5375351"/>
              <a:ext cx="2337650" cy="652486"/>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學校在</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每學年提交</a:t>
              </a: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前，</a:t>
              </a:r>
              <a:br>
                <a:rPr kumimoji="0" lang="en-US" altLang="zh-TW"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b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會請同學勾選要提交的檔案</a:t>
              </a:r>
            </a:p>
          </p:txBody>
        </p:sp>
        <p:sp>
          <p:nvSpPr>
            <p:cNvPr id="52" name="橢圓 51">
              <a:extLst>
                <a:ext uri="{FF2B5EF4-FFF2-40B4-BE49-F238E27FC236}">
                  <a16:creationId xmlns:a16="http://schemas.microsoft.com/office/drawing/2014/main" id="{E43D88AA-5876-4663-9AB1-BD97BF853DA5}"/>
                </a:ext>
              </a:extLst>
            </p:cNvPr>
            <p:cNvSpPr/>
            <p:nvPr/>
          </p:nvSpPr>
          <p:spPr>
            <a:xfrm>
              <a:off x="3064225" y="4770246"/>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群組 14"/>
          <p:cNvGrpSpPr/>
          <p:nvPr/>
        </p:nvGrpSpPr>
        <p:grpSpPr>
          <a:xfrm>
            <a:off x="5270423" y="1181120"/>
            <a:ext cx="1800493" cy="4493176"/>
            <a:chOff x="5270423" y="1181120"/>
            <a:chExt cx="1800493" cy="4493176"/>
          </a:xfrm>
        </p:grpSpPr>
        <p:grpSp>
          <p:nvGrpSpPr>
            <p:cNvPr id="25" name="群組 24"/>
            <p:cNvGrpSpPr/>
            <p:nvPr/>
          </p:nvGrpSpPr>
          <p:grpSpPr>
            <a:xfrm>
              <a:off x="5270423" y="1189544"/>
              <a:ext cx="1800493" cy="4484752"/>
              <a:chOff x="5270423" y="1189544"/>
              <a:chExt cx="1800493" cy="4484752"/>
            </a:xfrm>
          </p:grpSpPr>
          <p:pic>
            <p:nvPicPr>
              <p:cNvPr id="4" name="圖片 3">
                <a:extLst>
                  <a:ext uri="{FF2B5EF4-FFF2-40B4-BE49-F238E27FC236}">
                    <a16:creationId xmlns:a16="http://schemas.microsoft.com/office/drawing/2014/main" id="{588235FF-284B-4623-B063-A77AFFA9C2BA}"/>
                  </a:ext>
                </a:extLst>
              </p:cNvPr>
              <p:cNvPicPr>
                <a:picLocks noChangeAspect="1"/>
              </p:cNvPicPr>
              <p:nvPr/>
            </p:nvPicPr>
            <p:blipFill rotWithShape="1">
              <a:blip r:embed="rId10">
                <a:clrChange>
                  <a:clrFrom>
                    <a:srgbClr val="FFFFFF"/>
                  </a:clrFrom>
                  <a:clrTo>
                    <a:srgbClr val="FFFFFF">
                      <a:alpha val="0"/>
                    </a:srgbClr>
                  </a:clrTo>
                </a:clrChange>
              </a:blip>
              <a:srcRect l="-1" r="-1091"/>
              <a:stretch/>
            </p:blipFill>
            <p:spPr>
              <a:xfrm>
                <a:off x="5287039" y="1189544"/>
                <a:ext cx="1728000" cy="4140000"/>
              </a:xfrm>
              <a:prstGeom prst="rect">
                <a:avLst/>
              </a:prstGeom>
            </p:spPr>
          </p:pic>
          <p:sp>
            <p:nvSpPr>
              <p:cNvPr id="30" name="文字方塊 29">
                <a:extLst>
                  <a:ext uri="{FF2B5EF4-FFF2-40B4-BE49-F238E27FC236}">
                    <a16:creationId xmlns:a16="http://schemas.microsoft.com/office/drawing/2014/main" id="{56131DE5-04E2-4C67-9A4A-CF2492DCAE82}"/>
                  </a:ext>
                </a:extLst>
              </p:cNvPr>
              <p:cNvSpPr txBox="1"/>
              <p:nvPr/>
            </p:nvSpPr>
            <p:spPr>
              <a:xfrm>
                <a:off x="5270423" y="5258926"/>
                <a:ext cx="1800493" cy="41537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學校建置的平臺</a:t>
                </a:r>
              </a:p>
            </p:txBody>
          </p:sp>
        </p:grpSp>
        <p:graphicFrame>
          <p:nvGraphicFramePr>
            <p:cNvPr id="48" name="物件 47"/>
            <p:cNvGraphicFramePr>
              <a:graphicFrameLocks noChangeAspect="1"/>
            </p:cNvGraphicFramePr>
            <p:nvPr>
              <p:extLst/>
            </p:nvPr>
          </p:nvGraphicFramePr>
          <p:xfrm>
            <a:off x="5300636" y="1181120"/>
            <a:ext cx="1674556" cy="4086043"/>
          </p:xfrm>
          <a:graphic>
            <a:graphicData uri="http://schemas.openxmlformats.org/presentationml/2006/ole">
              <mc:AlternateContent xmlns:mc="http://schemas.openxmlformats.org/markup-compatibility/2006">
                <mc:Choice xmlns:v="urn:schemas-microsoft-com:vml" Requires="v">
                  <p:oleObj spid="_x0000_s123912" name="PhotoImpact" r:id="rId11" imgW="1075680" imgH="2862000" progId="PI3.Image">
                    <p:embed/>
                  </p:oleObj>
                </mc:Choice>
                <mc:Fallback>
                  <p:oleObj name="PhotoImpact" r:id="rId11" imgW="1075680" imgH="2862000" progId="PI3.Image">
                    <p:embed/>
                    <p:pic>
                      <p:nvPicPr>
                        <p:cNvPr id="48" name="物件 47"/>
                        <p:cNvPicPr/>
                        <p:nvPr/>
                      </p:nvPicPr>
                      <p:blipFill>
                        <a:blip r:embed="rId12"/>
                        <a:stretch>
                          <a:fillRect/>
                        </a:stretch>
                      </p:blipFill>
                      <p:spPr>
                        <a:xfrm>
                          <a:off x="5300636" y="1181120"/>
                          <a:ext cx="1674556" cy="4086043"/>
                        </a:xfrm>
                        <a:prstGeom prst="rect">
                          <a:avLst/>
                        </a:prstGeom>
                      </p:spPr>
                    </p:pic>
                  </p:oleObj>
                </mc:Fallback>
              </mc:AlternateContent>
            </a:graphicData>
          </a:graphic>
        </p:graphicFrame>
        <p:sp>
          <p:nvSpPr>
            <p:cNvPr id="49" name="矩形 48"/>
            <p:cNvSpPr/>
            <p:nvPr/>
          </p:nvSpPr>
          <p:spPr>
            <a:xfrm>
              <a:off x="5499370" y="3491024"/>
              <a:ext cx="1234696" cy="853567"/>
            </a:xfrm>
            <a:prstGeom prst="rect">
              <a:avLst/>
            </a:prstGeom>
          </p:spPr>
          <p:txBody>
            <a:bodyPr wrap="square">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學習歷程學校平臺</a:t>
              </a:r>
              <a:endPar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群組 2"/>
          <p:cNvGrpSpPr/>
          <p:nvPr/>
        </p:nvGrpSpPr>
        <p:grpSpPr>
          <a:xfrm>
            <a:off x="9217125" y="1201304"/>
            <a:ext cx="2068714" cy="4474980"/>
            <a:chOff x="9217125" y="1201304"/>
            <a:chExt cx="2068714" cy="4474980"/>
          </a:xfrm>
        </p:grpSpPr>
        <p:sp>
          <p:nvSpPr>
            <p:cNvPr id="29" name="文字方塊 28">
              <a:extLst>
                <a:ext uri="{FF2B5EF4-FFF2-40B4-BE49-F238E27FC236}">
                  <a16:creationId xmlns:a16="http://schemas.microsoft.com/office/drawing/2014/main" id="{B6985A06-3D55-42F4-B1A3-B6FE34F6CB96}"/>
                </a:ext>
              </a:extLst>
            </p:cNvPr>
            <p:cNvSpPr txBox="1"/>
            <p:nvPr/>
          </p:nvSpPr>
          <p:spPr>
            <a:xfrm>
              <a:off x="9217125" y="5258926"/>
              <a:ext cx="2068714" cy="417358"/>
            </a:xfrm>
            <a:prstGeom prst="rect">
              <a:avLst/>
            </a:prstGeom>
            <a:noFill/>
          </p:spPr>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教育部建置的平臺</a:t>
              </a:r>
            </a:p>
          </p:txBody>
        </p:sp>
        <p:graphicFrame>
          <p:nvGraphicFramePr>
            <p:cNvPr id="55" name="物件 54"/>
            <p:cNvGraphicFramePr>
              <a:graphicFrameLocks noChangeAspect="1"/>
            </p:cNvGraphicFramePr>
            <p:nvPr>
              <p:extLst/>
            </p:nvPr>
          </p:nvGraphicFramePr>
          <p:xfrm>
            <a:off x="9367001" y="1201304"/>
            <a:ext cx="1745841" cy="4047034"/>
          </p:xfrm>
          <a:graphic>
            <a:graphicData uri="http://schemas.openxmlformats.org/presentationml/2006/ole">
              <mc:AlternateContent xmlns:mc="http://schemas.openxmlformats.org/markup-compatibility/2006">
                <mc:Choice xmlns:v="urn:schemas-microsoft-com:vml" Requires="v">
                  <p:oleObj spid="_x0000_s123913" name="PhotoImpact" r:id="rId13" imgW="1069560" imgH="2862000" progId="PI3.Image">
                    <p:embed/>
                  </p:oleObj>
                </mc:Choice>
                <mc:Fallback>
                  <p:oleObj name="PhotoImpact" r:id="rId13" imgW="1069560" imgH="2862000" progId="PI3.Image">
                    <p:embed/>
                    <p:pic>
                      <p:nvPicPr>
                        <p:cNvPr id="55" name="物件 54"/>
                        <p:cNvPicPr/>
                        <p:nvPr/>
                      </p:nvPicPr>
                      <p:blipFill>
                        <a:blip r:embed="rId14"/>
                        <a:stretch>
                          <a:fillRect/>
                        </a:stretch>
                      </p:blipFill>
                      <p:spPr>
                        <a:xfrm>
                          <a:off x="9367001" y="1201304"/>
                          <a:ext cx="1745841" cy="4047034"/>
                        </a:xfrm>
                        <a:prstGeom prst="rect">
                          <a:avLst/>
                        </a:prstGeom>
                      </p:spPr>
                    </p:pic>
                  </p:oleObj>
                </mc:Fallback>
              </mc:AlternateContent>
            </a:graphicData>
          </a:graphic>
        </p:graphicFrame>
        <p:sp>
          <p:nvSpPr>
            <p:cNvPr id="56" name="矩形 55"/>
            <p:cNvSpPr/>
            <p:nvPr/>
          </p:nvSpPr>
          <p:spPr>
            <a:xfrm>
              <a:off x="9581893" y="3467865"/>
              <a:ext cx="1389576" cy="892552"/>
            </a:xfrm>
            <a:prstGeom prst="rect">
              <a:avLst/>
            </a:prstGeom>
          </p:spPr>
          <p:txBody>
            <a:bodyPr wrap="square" lIns="36000" rIns="3600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學習歷程</a:t>
              </a:r>
              <a:br>
                <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b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中央資料庫</a:t>
              </a:r>
              <a:endPar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7" name="Picture 8" descr="ãæè²é¨ãçåçæå°çµæ"/>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22832" y="1870243"/>
              <a:ext cx="1257300" cy="12573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投影片編號版面配置區 11">
            <a:extLst>
              <a:ext uri="{FF2B5EF4-FFF2-40B4-BE49-F238E27FC236}">
                <a16:creationId xmlns:a16="http://schemas.microsoft.com/office/drawing/2014/main" id="{C470E2FB-A574-4D68-9F67-4EFC7A1A7F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796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B5BC3E-1BA7-452B-B404-6CFC540C1C2C}"/>
              </a:ext>
            </a:extLst>
          </p:cNvPr>
          <p:cNvSpPr>
            <a:spLocks noGrp="1"/>
          </p:cNvSpPr>
          <p:nvPr>
            <p:ph type="title"/>
          </p:nvPr>
        </p:nvSpPr>
        <p:spPr/>
        <p:txBody>
          <a:bodyPr/>
          <a:lstStyle/>
          <a:p>
            <a:r>
              <a:rPr lang="zh-TW" altLang="en-US" b="1" dirty="0"/>
              <a:t>學生學習歷程檔案蒐集資料項目</a:t>
            </a:r>
            <a:br>
              <a:rPr lang="zh-TW" altLang="en-US" b="1" dirty="0"/>
            </a:br>
            <a:endParaRPr lang="zh-TW" altLang="en-US" dirty="0"/>
          </a:p>
        </p:txBody>
      </p:sp>
      <p:grpSp>
        <p:nvGrpSpPr>
          <p:cNvPr id="33" name="群組 32"/>
          <p:cNvGrpSpPr/>
          <p:nvPr/>
        </p:nvGrpSpPr>
        <p:grpSpPr>
          <a:xfrm>
            <a:off x="760044" y="1320592"/>
            <a:ext cx="11091726" cy="5508589"/>
            <a:chOff x="760044" y="1320592"/>
            <a:chExt cx="11091726" cy="5508589"/>
          </a:xfrm>
        </p:grpSpPr>
        <p:sp>
          <p:nvSpPr>
            <p:cNvPr id="35" name="五邊形 34"/>
            <p:cNvSpPr/>
            <p:nvPr/>
          </p:nvSpPr>
          <p:spPr>
            <a:xfrm>
              <a:off x="2608665" y="1866002"/>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整理</a:t>
              </a:r>
            </a:p>
          </p:txBody>
        </p:sp>
        <p:sp>
          <p:nvSpPr>
            <p:cNvPr id="40" name="五邊形 39"/>
            <p:cNvSpPr/>
            <p:nvPr/>
          </p:nvSpPr>
          <p:spPr>
            <a:xfrm>
              <a:off x="4457286" y="1866002"/>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上傳</a:t>
              </a:r>
            </a:p>
          </p:txBody>
        </p:sp>
        <p:sp>
          <p:nvSpPr>
            <p:cNvPr id="42" name="五邊形 41"/>
            <p:cNvSpPr/>
            <p:nvPr/>
          </p:nvSpPr>
          <p:spPr>
            <a:xfrm>
              <a:off x="6305907" y="1866000"/>
              <a:ext cx="1848621" cy="1249379"/>
            </a:xfrm>
            <a:prstGeom prst="homePlate">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認證</a:t>
              </a:r>
            </a:p>
          </p:txBody>
        </p:sp>
        <p:sp>
          <p:nvSpPr>
            <p:cNvPr id="43" name="五邊形 42"/>
            <p:cNvSpPr/>
            <p:nvPr/>
          </p:nvSpPr>
          <p:spPr>
            <a:xfrm>
              <a:off x="8154528" y="1866001"/>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勾選</a:t>
              </a:r>
            </a:p>
          </p:txBody>
        </p:sp>
        <p:sp>
          <p:nvSpPr>
            <p:cNvPr id="44" name="五邊形 43"/>
            <p:cNvSpPr/>
            <p:nvPr/>
          </p:nvSpPr>
          <p:spPr>
            <a:xfrm>
              <a:off x="10003149" y="1866000"/>
              <a:ext cx="1848621" cy="1249379"/>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提交</a:t>
              </a:r>
            </a:p>
          </p:txBody>
        </p:sp>
        <p:pic>
          <p:nvPicPr>
            <p:cNvPr id="45" name="圖片 44">
              <a:extLst>
                <a:ext uri="{FF2B5EF4-FFF2-40B4-BE49-F238E27FC236}">
                  <a16:creationId xmlns:a16="http://schemas.microsoft.com/office/drawing/2014/main" id="{C0A9467E-68CE-488C-99D5-BA37F2A2764E}"/>
                </a:ext>
              </a:extLst>
            </p:cNvPr>
            <p:cNvPicPr>
              <a:picLocks noChangeAspect="1"/>
            </p:cNvPicPr>
            <p:nvPr/>
          </p:nvPicPr>
          <p:blipFill>
            <a:blip r:embed="rId2"/>
            <a:stretch>
              <a:fillRect/>
            </a:stretch>
          </p:blipFill>
          <p:spPr>
            <a:xfrm>
              <a:off x="895878" y="1585230"/>
              <a:ext cx="1394194" cy="1312866"/>
            </a:xfrm>
            <a:prstGeom prst="rect">
              <a:avLst/>
            </a:prstGeom>
          </p:spPr>
        </p:pic>
        <p:sp>
          <p:nvSpPr>
            <p:cNvPr id="46" name="矩形 45">
              <a:extLst>
                <a:ext uri="{FF2B5EF4-FFF2-40B4-BE49-F238E27FC236}">
                  <a16:creationId xmlns:a16="http://schemas.microsoft.com/office/drawing/2014/main" id="{7F5DEB7B-F1DF-489B-B3DF-7E4548750D3A}"/>
                </a:ext>
              </a:extLst>
            </p:cNvPr>
            <p:cNvSpPr/>
            <p:nvPr/>
          </p:nvSpPr>
          <p:spPr>
            <a:xfrm>
              <a:off x="760044" y="2853159"/>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課程學習成果</a:t>
              </a:r>
            </a:p>
          </p:txBody>
        </p:sp>
        <p:sp>
          <p:nvSpPr>
            <p:cNvPr id="47" name="矩形 46">
              <a:extLst>
                <a:ext uri="{FF2B5EF4-FFF2-40B4-BE49-F238E27FC236}">
                  <a16:creationId xmlns:a16="http://schemas.microsoft.com/office/drawing/2014/main" id="{49DCFE3E-A7CB-451F-AD41-FF9394AFA5DE}"/>
                </a:ext>
              </a:extLst>
            </p:cNvPr>
            <p:cNvSpPr/>
            <p:nvPr/>
          </p:nvSpPr>
          <p:spPr>
            <a:xfrm>
              <a:off x="827961" y="5728079"/>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多元表現</a:t>
              </a:r>
            </a:p>
          </p:txBody>
        </p:sp>
        <p:pic>
          <p:nvPicPr>
            <p:cNvPr id="48" name="圖片 47">
              <a:extLst>
                <a:ext uri="{FF2B5EF4-FFF2-40B4-BE49-F238E27FC236}">
                  <a16:creationId xmlns:a16="http://schemas.microsoft.com/office/drawing/2014/main" id="{CE45D244-D9EA-4B00-B0BD-454580B8A807}"/>
                </a:ext>
              </a:extLst>
            </p:cNvPr>
            <p:cNvPicPr>
              <a:picLocks noChangeAspect="1"/>
            </p:cNvPicPr>
            <p:nvPr/>
          </p:nvPicPr>
          <p:blipFill>
            <a:blip r:embed="rId3"/>
            <a:stretch>
              <a:fillRect/>
            </a:stretch>
          </p:blipFill>
          <p:spPr>
            <a:xfrm>
              <a:off x="895878" y="4319822"/>
              <a:ext cx="1481731" cy="1408257"/>
            </a:xfrm>
            <a:prstGeom prst="rect">
              <a:avLst/>
            </a:prstGeom>
          </p:spPr>
        </p:pic>
        <p:sp>
          <p:nvSpPr>
            <p:cNvPr id="50" name="五邊形 49"/>
            <p:cNvSpPr/>
            <p:nvPr/>
          </p:nvSpPr>
          <p:spPr>
            <a:xfrm>
              <a:off x="2681919"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整理</a:t>
              </a:r>
            </a:p>
          </p:txBody>
        </p:sp>
        <p:sp>
          <p:nvSpPr>
            <p:cNvPr id="54" name="五邊形 53"/>
            <p:cNvSpPr/>
            <p:nvPr/>
          </p:nvSpPr>
          <p:spPr>
            <a:xfrm>
              <a:off x="4530540"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上傳</a:t>
              </a:r>
            </a:p>
          </p:txBody>
        </p:sp>
        <p:sp>
          <p:nvSpPr>
            <p:cNvPr id="65" name="五邊形 64"/>
            <p:cNvSpPr/>
            <p:nvPr/>
          </p:nvSpPr>
          <p:spPr>
            <a:xfrm>
              <a:off x="6379161"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勾選</a:t>
              </a:r>
            </a:p>
          </p:txBody>
        </p:sp>
        <p:sp>
          <p:nvSpPr>
            <p:cNvPr id="66" name="五邊形 65"/>
            <p:cNvSpPr/>
            <p:nvPr/>
          </p:nvSpPr>
          <p:spPr>
            <a:xfrm>
              <a:off x="8227782" y="4478700"/>
              <a:ext cx="1848621" cy="1249379"/>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提交</a:t>
              </a:r>
            </a:p>
          </p:txBody>
        </p:sp>
        <p:sp>
          <p:nvSpPr>
            <p:cNvPr id="67" name="右大括弧 66"/>
            <p:cNvSpPr/>
            <p:nvPr/>
          </p:nvSpPr>
          <p:spPr>
            <a:xfrm rot="5400000">
              <a:off x="4963477" y="930166"/>
              <a:ext cx="425513" cy="49886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右大括弧 67"/>
            <p:cNvSpPr/>
            <p:nvPr/>
          </p:nvSpPr>
          <p:spPr>
            <a:xfrm rot="5400000">
              <a:off x="6132147" y="2499034"/>
              <a:ext cx="425513" cy="724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右大括弧 68"/>
            <p:cNvSpPr/>
            <p:nvPr/>
          </p:nvSpPr>
          <p:spPr>
            <a:xfrm rot="5400000">
              <a:off x="9750750" y="1602083"/>
              <a:ext cx="425513" cy="36179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文字方塊 69"/>
            <p:cNvSpPr txBox="1"/>
            <p:nvPr/>
          </p:nvSpPr>
          <p:spPr>
            <a:xfrm>
              <a:off x="4530540" y="3565525"/>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每學期完成</a:t>
              </a:r>
            </a:p>
          </p:txBody>
        </p:sp>
        <p:sp>
          <p:nvSpPr>
            <p:cNvPr id="71" name="文字方塊 70"/>
            <p:cNvSpPr txBox="1"/>
            <p:nvPr/>
          </p:nvSpPr>
          <p:spPr>
            <a:xfrm>
              <a:off x="9232803" y="3565525"/>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每學年完成</a:t>
              </a:r>
            </a:p>
          </p:txBody>
        </p:sp>
        <p:sp>
          <p:nvSpPr>
            <p:cNvPr id="72" name="文字方塊 71"/>
            <p:cNvSpPr txBox="1"/>
            <p:nvPr/>
          </p:nvSpPr>
          <p:spPr>
            <a:xfrm>
              <a:off x="5645627" y="6336738"/>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每學年完成</a:t>
              </a:r>
            </a:p>
          </p:txBody>
        </p:sp>
        <p:grpSp>
          <p:nvGrpSpPr>
            <p:cNvPr id="73" name="群組 72"/>
            <p:cNvGrpSpPr/>
            <p:nvPr/>
          </p:nvGrpSpPr>
          <p:grpSpPr>
            <a:xfrm>
              <a:off x="2612380" y="1320592"/>
              <a:ext cx="8953213" cy="479909"/>
              <a:chOff x="6170073" y="889817"/>
              <a:chExt cx="8953213" cy="479909"/>
            </a:xfrm>
          </p:grpSpPr>
          <p:sp>
            <p:nvSpPr>
              <p:cNvPr id="74" name="五邊形 73"/>
              <p:cNvSpPr/>
              <p:nvPr/>
            </p:nvSpPr>
            <p:spPr>
              <a:xfrm>
                <a:off x="6170073" y="989959"/>
                <a:ext cx="461955" cy="3290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5" name="文字方塊 74"/>
              <p:cNvSpPr txBox="1"/>
              <p:nvPr/>
            </p:nvSpPr>
            <p:spPr>
              <a:xfrm>
                <a:off x="6632028" y="917294"/>
                <a:ext cx="1107996" cy="452432"/>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學生負責</a:t>
                </a:r>
              </a:p>
            </p:txBody>
          </p:sp>
          <p:sp>
            <p:nvSpPr>
              <p:cNvPr id="76" name="五邊形 75"/>
              <p:cNvSpPr/>
              <p:nvPr/>
            </p:nvSpPr>
            <p:spPr>
              <a:xfrm>
                <a:off x="9864711" y="962482"/>
                <a:ext cx="461955" cy="329081"/>
              </a:xfrm>
              <a:prstGeom prst="homePlate">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7" name="文字方塊 76"/>
              <p:cNvSpPr txBox="1"/>
              <p:nvPr/>
            </p:nvSpPr>
            <p:spPr>
              <a:xfrm>
                <a:off x="10326666" y="889817"/>
                <a:ext cx="1107996" cy="417358"/>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教師負責</a:t>
                </a:r>
              </a:p>
            </p:txBody>
          </p:sp>
          <p:sp>
            <p:nvSpPr>
              <p:cNvPr id="78" name="五邊形 77"/>
              <p:cNvSpPr/>
              <p:nvPr/>
            </p:nvSpPr>
            <p:spPr>
              <a:xfrm>
                <a:off x="13560842" y="974505"/>
                <a:ext cx="461955" cy="329081"/>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9" name="文字方塊 78"/>
              <p:cNvSpPr txBox="1"/>
              <p:nvPr/>
            </p:nvSpPr>
            <p:spPr>
              <a:xfrm>
                <a:off x="14015290" y="913060"/>
                <a:ext cx="1107996" cy="417358"/>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行政負責</a:t>
                </a:r>
              </a:p>
            </p:txBody>
          </p:sp>
        </p:grpSp>
      </p:grpSp>
      <p:sp>
        <p:nvSpPr>
          <p:cNvPr id="30" name="投影片編號版面配置區 11">
            <a:extLst>
              <a:ext uri="{FF2B5EF4-FFF2-40B4-BE49-F238E27FC236}">
                <a16:creationId xmlns:a16="http://schemas.microsoft.com/office/drawing/2014/main" id="{A3CF89AD-C4B3-457E-BBE5-38EA2E4A135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47974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006D02D5-7ED6-4267-9931-1BBB2534BFA4}"/>
              </a:ext>
            </a:extLst>
          </p:cNvPr>
          <p:cNvSpPr>
            <a:spLocks noGrp="1"/>
          </p:cNvSpPr>
          <p:nvPr>
            <p:ph type="title"/>
          </p:nvPr>
        </p:nvSpPr>
        <p:spPr/>
        <p:txBody>
          <a:bodyPr/>
          <a:lstStyle/>
          <a:p>
            <a:r>
              <a:rPr lang="zh-TW" altLang="en-US" b="1" dirty="0"/>
              <a:t>課綱實施後，學習歷程檔案可以幫助學生生涯定向</a:t>
            </a:r>
            <a:br>
              <a:rPr lang="zh-TW" altLang="en-US" b="1" dirty="0"/>
            </a:br>
            <a:endParaRPr lang="zh-TW" altLang="en-US" dirty="0"/>
          </a:p>
        </p:txBody>
      </p:sp>
      <p:sp>
        <p:nvSpPr>
          <p:cNvPr id="113" name="文字方塊 112"/>
          <p:cNvSpPr txBox="1"/>
          <p:nvPr/>
        </p:nvSpPr>
        <p:spPr>
          <a:xfrm>
            <a:off x="7876186" y="4356408"/>
            <a:ext cx="3863095"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l" defTabSz="914377" rtl="0" eaLnBrk="1" fontAlgn="auto" latinLnBrk="0" hangingPunct="1">
              <a:lnSpc>
                <a:spcPct val="15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藉由學習歷程檔案的蒐集及反思，幫助學生</a:t>
            </a:r>
            <a:r>
              <a:rPr kumimoji="0" lang="zh-TW"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生涯定向</a:t>
            </a:r>
          </a:p>
        </p:txBody>
      </p:sp>
      <p:sp>
        <p:nvSpPr>
          <p:cNvPr id="104" name="向右箭號 103"/>
          <p:cNvSpPr/>
          <p:nvPr/>
        </p:nvSpPr>
        <p:spPr>
          <a:xfrm>
            <a:off x="6862396" y="4585562"/>
            <a:ext cx="798032" cy="608236"/>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 name="群組 1"/>
          <p:cNvGrpSpPr/>
          <p:nvPr/>
        </p:nvGrpSpPr>
        <p:grpSpPr>
          <a:xfrm>
            <a:off x="606819" y="1716859"/>
            <a:ext cx="9446915" cy="1184874"/>
            <a:chOff x="606819" y="1378189"/>
            <a:chExt cx="9446915" cy="1184874"/>
          </a:xfrm>
        </p:grpSpPr>
        <p:sp>
          <p:nvSpPr>
            <p:cNvPr id="108" name="橢圓 107">
              <a:extLst>
                <a:ext uri="{FF2B5EF4-FFF2-40B4-BE49-F238E27FC236}">
                  <a16:creationId xmlns:a16="http://schemas.microsoft.com/office/drawing/2014/main" id="{D22F3139-450B-4C88-B93F-C0E0CFADD1B9}"/>
                </a:ext>
              </a:extLst>
            </p:cNvPr>
            <p:cNvSpPr/>
            <p:nvPr/>
          </p:nvSpPr>
          <p:spPr>
            <a:xfrm>
              <a:off x="2893251" y="1431703"/>
              <a:ext cx="1382392" cy="113136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生涯</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輔導</a:t>
              </a:r>
            </a:p>
          </p:txBody>
        </p:sp>
        <p:sp>
          <p:nvSpPr>
            <p:cNvPr id="109" name="橢圓 108">
              <a:extLst>
                <a:ext uri="{FF2B5EF4-FFF2-40B4-BE49-F238E27FC236}">
                  <a16:creationId xmlns:a16="http://schemas.microsoft.com/office/drawing/2014/main" id="{5F43F3BC-08FA-44FB-9586-1DBB4063B248}"/>
                </a:ext>
              </a:extLst>
            </p:cNvPr>
            <p:cNvSpPr/>
            <p:nvPr/>
          </p:nvSpPr>
          <p:spPr>
            <a:xfrm>
              <a:off x="5344245" y="1378189"/>
              <a:ext cx="1917167" cy="1172516"/>
            </a:xfrm>
            <a:prstGeom prst="ellipse">
              <a:avLst/>
            </a:prstGeom>
            <a:ln/>
          </p:spPr>
          <p:style>
            <a:lnRef idx="1">
              <a:schemeClr val="accent6"/>
            </a:lnRef>
            <a:fillRef idx="2">
              <a:schemeClr val="accent6"/>
            </a:fillRef>
            <a:effectRef idx="1">
              <a:schemeClr val="accent6"/>
            </a:effectRef>
            <a:fontRef idx="minor">
              <a:schemeClr val="dk1"/>
            </a:fontRef>
          </p:style>
          <p:txBody>
            <a:bodyPr lIns="36000" r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修課與</a:t>
              </a:r>
              <a:b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b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評量紀錄</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5" name="文字方塊 114"/>
            <p:cNvSpPr txBox="1"/>
            <p:nvPr/>
          </p:nvSpPr>
          <p:spPr>
            <a:xfrm>
              <a:off x="606819" y="1752486"/>
              <a:ext cx="1930321" cy="49244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學年度之前</a:t>
              </a:r>
            </a:p>
          </p:txBody>
        </p:sp>
        <p:sp>
          <p:nvSpPr>
            <p:cNvPr id="3" name="加號 2"/>
            <p:cNvSpPr/>
            <p:nvPr/>
          </p:nvSpPr>
          <p:spPr>
            <a:xfrm>
              <a:off x="4332762" y="1460942"/>
              <a:ext cx="955280" cy="1016260"/>
            </a:xfrm>
            <a:prstGeom prst="mathPlus">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等於 3"/>
            <p:cNvSpPr/>
            <p:nvPr/>
          </p:nvSpPr>
          <p:spPr>
            <a:xfrm>
              <a:off x="7274228" y="1664065"/>
              <a:ext cx="948222" cy="666636"/>
            </a:xfrm>
            <a:prstGeom prst="mathEqual">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6" name="橢圓 115">
              <a:extLst>
                <a:ext uri="{FF2B5EF4-FFF2-40B4-BE49-F238E27FC236}">
                  <a16:creationId xmlns:a16="http://schemas.microsoft.com/office/drawing/2014/main" id="{5F43F3BC-08FA-44FB-9586-1DBB4063B248}"/>
                </a:ext>
              </a:extLst>
            </p:cNvPr>
            <p:cNvSpPr/>
            <p:nvPr/>
          </p:nvSpPr>
          <p:spPr>
            <a:xfrm>
              <a:off x="8268679" y="1446058"/>
              <a:ext cx="1785055" cy="108494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學生未來升學選擇</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117" name="文字方塊 116"/>
          <p:cNvSpPr txBox="1"/>
          <p:nvPr/>
        </p:nvSpPr>
        <p:spPr>
          <a:xfrm>
            <a:off x="606819" y="4385818"/>
            <a:ext cx="1987667"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學年度之後</a:t>
            </a:r>
            <a:endPar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377" rtl="0" eaLnBrk="1" fontAlgn="auto" latinLnBrk="0" hangingPunct="1">
              <a:lnSpc>
                <a:spcPct val="15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實施</a:t>
            </a: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新課綱</a:t>
            </a:r>
          </a:p>
        </p:txBody>
      </p:sp>
      <p:grpSp>
        <p:nvGrpSpPr>
          <p:cNvPr id="22" name="群組 21"/>
          <p:cNvGrpSpPr/>
          <p:nvPr/>
        </p:nvGrpSpPr>
        <p:grpSpPr>
          <a:xfrm>
            <a:off x="2977426" y="3084907"/>
            <a:ext cx="2301048" cy="2162685"/>
            <a:chOff x="6709694" y="3036162"/>
            <a:chExt cx="2301048" cy="2162685"/>
          </a:xfrm>
        </p:grpSpPr>
        <p:grpSp>
          <p:nvGrpSpPr>
            <p:cNvPr id="55" name="群組 54"/>
            <p:cNvGrpSpPr/>
            <p:nvPr/>
          </p:nvGrpSpPr>
          <p:grpSpPr>
            <a:xfrm>
              <a:off x="6709694" y="3036162"/>
              <a:ext cx="2301048" cy="1773416"/>
              <a:chOff x="2308193" y="5459767"/>
              <a:chExt cx="1518693" cy="1189609"/>
            </a:xfrm>
            <a:solidFill>
              <a:srgbClr val="F26D64"/>
            </a:solidFill>
          </p:grpSpPr>
          <p:sp>
            <p:nvSpPr>
              <p:cNvPr id="57" name="矩形 56"/>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8" name="流程圖: 接點 57"/>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6" name="流程圖: 接點 55"/>
            <p:cNvSpPr/>
            <p:nvPr/>
          </p:nvSpPr>
          <p:spPr>
            <a:xfrm rot="16200000">
              <a:off x="7199329" y="4333146"/>
              <a:ext cx="858675" cy="87272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群組 26"/>
          <p:cNvGrpSpPr/>
          <p:nvPr/>
        </p:nvGrpSpPr>
        <p:grpSpPr>
          <a:xfrm>
            <a:off x="2977426" y="4452069"/>
            <a:ext cx="2228942" cy="2268669"/>
            <a:chOff x="6709694" y="4403324"/>
            <a:chExt cx="2228942" cy="2268669"/>
          </a:xfrm>
        </p:grpSpPr>
        <p:grpSp>
          <p:nvGrpSpPr>
            <p:cNvPr id="50" name="群組 49"/>
            <p:cNvGrpSpPr/>
            <p:nvPr/>
          </p:nvGrpSpPr>
          <p:grpSpPr>
            <a:xfrm rot="16200000">
              <a:off x="6489233" y="4623785"/>
              <a:ext cx="2268669" cy="1827747"/>
              <a:chOff x="2308193" y="5459767"/>
              <a:chExt cx="1518693" cy="1189609"/>
            </a:xfrm>
            <a:solidFill>
              <a:schemeClr val="accent3"/>
            </a:solidFill>
          </p:grpSpPr>
          <p:sp>
            <p:nvSpPr>
              <p:cNvPr id="52" name="矩形 51"/>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3" name="流程圖: 接點 52"/>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1" name="流程圖: 接點 50"/>
            <p:cNvSpPr/>
            <p:nvPr/>
          </p:nvSpPr>
          <p:spPr>
            <a:xfrm rot="10800000">
              <a:off x="8053654" y="5341899"/>
              <a:ext cx="884982" cy="86044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6" name="群組 25"/>
          <p:cNvGrpSpPr/>
          <p:nvPr/>
        </p:nvGrpSpPr>
        <p:grpSpPr>
          <a:xfrm>
            <a:off x="4399679" y="4542982"/>
            <a:ext cx="2246958" cy="2160000"/>
            <a:chOff x="8131947" y="4494237"/>
            <a:chExt cx="2246958" cy="2160000"/>
          </a:xfrm>
        </p:grpSpPr>
        <p:grpSp>
          <p:nvGrpSpPr>
            <p:cNvPr id="45" name="群組 44"/>
            <p:cNvGrpSpPr/>
            <p:nvPr/>
          </p:nvGrpSpPr>
          <p:grpSpPr>
            <a:xfrm rot="10800000">
              <a:off x="8131947" y="4883023"/>
              <a:ext cx="2246958" cy="1771214"/>
              <a:chOff x="2308193" y="5459767"/>
              <a:chExt cx="1518693" cy="1189609"/>
            </a:xfrm>
            <a:solidFill>
              <a:schemeClr val="accent2"/>
            </a:solidFill>
          </p:grpSpPr>
          <p:sp>
            <p:nvSpPr>
              <p:cNvPr id="47" name="矩形 46"/>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8" name="流程圖: 接點 47"/>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46" name="流程圖: 接點 45"/>
            <p:cNvSpPr/>
            <p:nvPr/>
          </p:nvSpPr>
          <p:spPr>
            <a:xfrm rot="5400000">
              <a:off x="9068789" y="4496936"/>
              <a:ext cx="857609" cy="85221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21" name="群組 20"/>
          <p:cNvGrpSpPr/>
          <p:nvPr/>
        </p:nvGrpSpPr>
        <p:grpSpPr>
          <a:xfrm>
            <a:off x="4486636" y="3076030"/>
            <a:ext cx="2160000" cy="2272204"/>
            <a:chOff x="4962280" y="4376023"/>
            <a:chExt cx="1450731" cy="1518693"/>
          </a:xfrm>
        </p:grpSpPr>
        <p:grpSp>
          <p:nvGrpSpPr>
            <p:cNvPr id="28" name="群組 27"/>
            <p:cNvGrpSpPr/>
            <p:nvPr/>
          </p:nvGrpSpPr>
          <p:grpSpPr>
            <a:xfrm rot="5400000">
              <a:off x="5058860" y="4540565"/>
              <a:ext cx="1518693" cy="1189609"/>
              <a:chOff x="2308193" y="5459767"/>
              <a:chExt cx="1518693" cy="1189609"/>
            </a:xfrm>
            <a:solidFill>
              <a:schemeClr val="accent4">
                <a:lumMod val="60000"/>
                <a:lumOff val="40000"/>
              </a:schemeClr>
            </a:solidFill>
          </p:grpSpPr>
          <p:sp>
            <p:nvSpPr>
              <p:cNvPr id="29" name="矩形 28"/>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流程圖: 接點 29"/>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7" name="流程圖: 接點 36"/>
            <p:cNvSpPr/>
            <p:nvPr/>
          </p:nvSpPr>
          <p:spPr>
            <a:xfrm>
              <a:off x="4962280" y="4690415"/>
              <a:ext cx="576000" cy="57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群組 15"/>
          <p:cNvGrpSpPr/>
          <p:nvPr/>
        </p:nvGrpSpPr>
        <p:grpSpPr>
          <a:xfrm>
            <a:off x="4480803" y="3257420"/>
            <a:ext cx="796785" cy="1131936"/>
            <a:chOff x="4960778" y="4494787"/>
            <a:chExt cx="531190" cy="754624"/>
          </a:xfrm>
          <a:solidFill>
            <a:srgbClr val="F26D64"/>
          </a:solidFill>
        </p:grpSpPr>
        <p:sp>
          <p:nvSpPr>
            <p:cNvPr id="5" name="矩形 4"/>
            <p:cNvSpPr/>
            <p:nvPr/>
          </p:nvSpPr>
          <p:spPr>
            <a:xfrm>
              <a:off x="4960778" y="4494787"/>
              <a:ext cx="201627" cy="754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流程圖: 接點 7"/>
            <p:cNvSpPr/>
            <p:nvPr/>
          </p:nvSpPr>
          <p:spPr>
            <a:xfrm>
              <a:off x="5007090" y="4737266"/>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7" name="文字方塊 16"/>
          <p:cNvSpPr txBox="1"/>
          <p:nvPr/>
        </p:nvSpPr>
        <p:spPr>
          <a:xfrm>
            <a:off x="3332169" y="3697638"/>
            <a:ext cx="1153315" cy="400110"/>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生涯輔導</a:t>
            </a:r>
          </a:p>
        </p:txBody>
      </p:sp>
      <p:sp>
        <p:nvSpPr>
          <p:cNvPr id="67" name="文字方塊 66"/>
          <p:cNvSpPr txBox="1"/>
          <p:nvPr/>
        </p:nvSpPr>
        <p:spPr>
          <a:xfrm>
            <a:off x="5407880" y="3741406"/>
            <a:ext cx="1153315" cy="400110"/>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課程諮詢</a:t>
            </a:r>
          </a:p>
        </p:txBody>
      </p:sp>
      <p:sp>
        <p:nvSpPr>
          <p:cNvPr id="68" name="文字方塊 67"/>
          <p:cNvSpPr txBox="1"/>
          <p:nvPr/>
        </p:nvSpPr>
        <p:spPr>
          <a:xfrm>
            <a:off x="5195366" y="5478258"/>
            <a:ext cx="1153315" cy="707886"/>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修課和</a:t>
            </a:r>
            <a:endParaRPr kumimoji="0" lang="en-US" altLang="zh-TW"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參與活動</a:t>
            </a:r>
          </a:p>
        </p:txBody>
      </p:sp>
      <p:sp>
        <p:nvSpPr>
          <p:cNvPr id="69" name="文字方塊 68"/>
          <p:cNvSpPr txBox="1"/>
          <p:nvPr/>
        </p:nvSpPr>
        <p:spPr>
          <a:xfrm>
            <a:off x="3085355" y="5478258"/>
            <a:ext cx="1268412" cy="707886"/>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學習歷程檔案蒐集</a:t>
            </a:r>
            <a:endParaRPr kumimoji="0" lang="en-US" altLang="zh-TW"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9" name="流程圖: 接點 38"/>
          <p:cNvSpPr/>
          <p:nvPr/>
        </p:nvSpPr>
        <p:spPr>
          <a:xfrm>
            <a:off x="4412792" y="4447095"/>
            <a:ext cx="900000" cy="90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生涯定向</a:t>
            </a:r>
          </a:p>
        </p:txBody>
      </p:sp>
      <p:sp>
        <p:nvSpPr>
          <p:cNvPr id="41" name="投影片編號版面配置區 11">
            <a:extLst>
              <a:ext uri="{FF2B5EF4-FFF2-40B4-BE49-F238E27FC236}">
                <a16:creationId xmlns:a16="http://schemas.microsoft.com/office/drawing/2014/main" id="{8DA1053D-A6E5-4877-A186-24D932C48FD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936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fade">
                                      <p:cBhvr>
                                        <p:cTn id="57" dur="500"/>
                                        <p:tgtEl>
                                          <p:spTgt spid="10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04" grpId="0" animBg="1"/>
      <p:bldP spid="117" grpId="0" animBg="1"/>
      <p:bldP spid="17" grpId="0"/>
      <p:bldP spid="67" grpId="0"/>
      <p:bldP spid="68" grpId="0"/>
      <p:bldP spid="69" grpId="0"/>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2E0037E1-A49C-477D-857C-6E2BDA651C45}"/>
              </a:ext>
            </a:extLst>
          </p:cNvPr>
          <p:cNvSpPr>
            <a:spLocks noGrp="1"/>
          </p:cNvSpPr>
          <p:nvPr>
            <p:ph type="title"/>
          </p:nvPr>
        </p:nvSpPr>
        <p:spPr/>
        <p:txBody>
          <a:bodyPr/>
          <a:lstStyle/>
          <a:p>
            <a:r>
              <a:rPr lang="zh-TW" altLang="en-US" b="1" dirty="0">
                <a:latin typeface="+mj-ea"/>
              </a:rPr>
              <a:t>學習歷程檔案越花俏對升學越有利嗎</a:t>
            </a:r>
            <a:r>
              <a:rPr lang="en-US" altLang="zh-TW" b="1" dirty="0">
                <a:latin typeface="+mj-ea"/>
              </a:rPr>
              <a:t>?</a:t>
            </a:r>
            <a:br>
              <a:rPr lang="zh-TW" altLang="en-US" dirty="0">
                <a:solidFill>
                  <a:srgbClr val="0000FF"/>
                </a:solidFill>
                <a:latin typeface="+mj-ea"/>
              </a:rPr>
            </a:br>
            <a:endParaRPr lang="zh-TW" altLang="en-US" dirty="0"/>
          </a:p>
        </p:txBody>
      </p:sp>
      <p:grpSp>
        <p:nvGrpSpPr>
          <p:cNvPr id="6" name="群組 5"/>
          <p:cNvGrpSpPr/>
          <p:nvPr/>
        </p:nvGrpSpPr>
        <p:grpSpPr>
          <a:xfrm>
            <a:off x="343176" y="1066870"/>
            <a:ext cx="11215463" cy="5589303"/>
            <a:chOff x="343176" y="1066870"/>
            <a:chExt cx="11215463" cy="5589303"/>
          </a:xfrm>
        </p:grpSpPr>
        <p:grpSp>
          <p:nvGrpSpPr>
            <p:cNvPr id="8" name="群組 7"/>
            <p:cNvGrpSpPr/>
            <p:nvPr/>
          </p:nvGrpSpPr>
          <p:grpSpPr>
            <a:xfrm>
              <a:off x="3991123" y="1066870"/>
              <a:ext cx="2956264" cy="2492572"/>
              <a:chOff x="3991123" y="1066870"/>
              <a:chExt cx="2956264" cy="2492572"/>
            </a:xfrm>
          </p:grpSpPr>
          <p:sp>
            <p:nvSpPr>
              <p:cNvPr id="20" name="流程圖: 多重文件 19"/>
              <p:cNvSpPr/>
              <p:nvPr/>
            </p:nvSpPr>
            <p:spPr>
              <a:xfrm>
                <a:off x="3991123" y="1543847"/>
                <a:ext cx="2956264" cy="2015595"/>
              </a:xfrm>
              <a:prstGeom prst="flowChartMultidocument">
                <a:avLst/>
              </a:prstGeom>
              <a:solidFill>
                <a:schemeClr val="accent2">
                  <a:lumMod val="60000"/>
                  <a:lumOff val="40000"/>
                </a:schemeClr>
              </a:solidFill>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Arial"/>
                    <a:ea typeface="微软雅黑"/>
                    <a:cs typeface="+mn-cs"/>
                  </a:rPr>
                  <a:t>老師請同學繳交的</a:t>
                </a:r>
                <a:br>
                  <a:rPr kumimoji="0" lang="en-US" altLang="zh-TW" sz="2000" b="0" i="0" u="none" strike="noStrike" kern="1200" cap="none" spc="0" normalizeH="0" baseline="0" noProof="0" dirty="0">
                    <a:ln>
                      <a:noFill/>
                    </a:ln>
                    <a:solidFill>
                      <a:srgbClr val="000000"/>
                    </a:solidFill>
                    <a:effectLst/>
                    <a:uLnTx/>
                    <a:uFillTx/>
                    <a:latin typeface="Arial"/>
                    <a:ea typeface="微软雅黑"/>
                    <a:cs typeface="+mn-cs"/>
                  </a:rPr>
                </a:br>
                <a:r>
                  <a:rPr kumimoji="0" lang="zh-TW" altLang="en-US" sz="2000" b="0" i="0" u="none" strike="noStrike" kern="1200" cap="none" spc="0" normalizeH="0" baseline="0" noProof="0" dirty="0">
                    <a:ln>
                      <a:noFill/>
                    </a:ln>
                    <a:solidFill>
                      <a:srgbClr val="000000"/>
                    </a:solidFill>
                    <a:effectLst/>
                    <a:uLnTx/>
                    <a:uFillTx/>
                    <a:latin typeface="Arial"/>
                    <a:ea typeface="微软雅黑"/>
                    <a:cs typeface="+mn-cs"/>
                  </a:rPr>
                  <a:t>作業、報告及作品等</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1" name="文字方塊 20"/>
              <p:cNvSpPr txBox="1"/>
              <p:nvPr/>
            </p:nvSpPr>
            <p:spPr>
              <a:xfrm>
                <a:off x="4381740" y="1066870"/>
                <a:ext cx="2175029" cy="453457"/>
              </a:xfrm>
              <a:prstGeom prst="rect">
                <a:avLst/>
              </a:prstGeom>
              <a:noFill/>
              <a:ln>
                <a:solidFill>
                  <a:schemeClr val="accent1">
                    <a:lumMod val="40000"/>
                    <a:lumOff val="60000"/>
                  </a:schemeClr>
                </a:solidFill>
              </a:ln>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 課程學習成果</a:t>
                </a:r>
              </a:p>
            </p:txBody>
          </p:sp>
        </p:grpSp>
        <p:sp>
          <p:nvSpPr>
            <p:cNvPr id="10" name="雲朵形圖說文字 9"/>
            <p:cNvSpPr/>
            <p:nvPr/>
          </p:nvSpPr>
          <p:spPr>
            <a:xfrm flipH="1">
              <a:off x="7042145" y="1220301"/>
              <a:ext cx="3907124" cy="1545701"/>
            </a:xfrm>
            <a:prstGeom prst="cloudCallout">
              <a:avLst>
                <a:gd name="adj1" fmla="val 59174"/>
                <a:gd name="adj2" fmla="val 48586"/>
              </a:avLst>
            </a:prstGeom>
            <a:solidFill>
              <a:schemeClr val="accent5">
                <a:lumMod val="20000"/>
                <a:lumOff val="80000"/>
              </a:schemeClr>
            </a:solidFill>
            <a:ln>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72000" r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只要用心完成就很豐富，展現學習的特色亮點</a:t>
              </a:r>
            </a:p>
          </p:txBody>
        </p:sp>
        <p:sp>
          <p:nvSpPr>
            <p:cNvPr id="11" name="向左箭號 10"/>
            <p:cNvSpPr/>
            <p:nvPr/>
          </p:nvSpPr>
          <p:spPr>
            <a:xfrm flipH="1">
              <a:off x="7463958" y="3430618"/>
              <a:ext cx="1893651" cy="1241155"/>
            </a:xfrm>
            <a:prstGeom prst="leftArrow">
              <a:avLst>
                <a:gd name="adj1" fmla="val 61984"/>
                <a:gd name="adj2" fmla="val 4933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申請</a:t>
              </a:r>
              <a:r>
                <a:rPr kumimoji="0" lang="en-US" altLang="zh-TW"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甄選入學</a:t>
              </a:r>
              <a:br>
                <a:rPr kumimoji="0" lang="en-US" altLang="zh-TW"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b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第二階段</a:t>
              </a:r>
            </a:p>
          </p:txBody>
        </p:sp>
        <p:grpSp>
          <p:nvGrpSpPr>
            <p:cNvPr id="12" name="群組 11"/>
            <p:cNvGrpSpPr/>
            <p:nvPr/>
          </p:nvGrpSpPr>
          <p:grpSpPr>
            <a:xfrm>
              <a:off x="3614341" y="3603105"/>
              <a:ext cx="4038609" cy="3053068"/>
              <a:chOff x="3614342" y="3603105"/>
              <a:chExt cx="3781888" cy="2898673"/>
            </a:xfrm>
          </p:grpSpPr>
          <p:sp>
            <p:nvSpPr>
              <p:cNvPr id="15" name="流程圖: 多重文件 14"/>
              <p:cNvSpPr/>
              <p:nvPr/>
            </p:nvSpPr>
            <p:spPr>
              <a:xfrm>
                <a:off x="3614342" y="4486183"/>
                <a:ext cx="3781888" cy="2015595"/>
              </a:xfrm>
              <a:prstGeom prst="flowChartMultidocument">
                <a:avLst/>
              </a:prstGeom>
              <a:solidFill>
                <a:schemeClr val="accent4">
                  <a:lumMod val="40000"/>
                  <a:lumOff val="60000"/>
                </a:schemeClr>
              </a:solidFill>
              <a:ln>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lIns="72000" rIns="72000" rtlCol="0" anchor="ct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彈性學習時間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例如：自主學習</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團體活動時間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例如：社團活動</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其他表現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例如：志工服務等</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p:cNvSpPr txBox="1"/>
              <p:nvPr/>
            </p:nvSpPr>
            <p:spPr>
              <a:xfrm>
                <a:off x="4096080" y="3993740"/>
                <a:ext cx="2175029" cy="453457"/>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 多元表現</a:t>
                </a:r>
              </a:p>
            </p:txBody>
          </p:sp>
          <p:sp>
            <p:nvSpPr>
              <p:cNvPr id="17" name="加號 16"/>
              <p:cNvSpPr/>
              <p:nvPr/>
            </p:nvSpPr>
            <p:spPr>
              <a:xfrm>
                <a:off x="5729571" y="3603105"/>
                <a:ext cx="541538" cy="443953"/>
              </a:xfrm>
              <a:prstGeom prst="mathPlus">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3" name="摺角紙張 12"/>
            <p:cNvSpPr/>
            <p:nvPr/>
          </p:nvSpPr>
          <p:spPr>
            <a:xfrm>
              <a:off x="9542276" y="2787329"/>
              <a:ext cx="2016363" cy="2527731"/>
            </a:xfrm>
            <a:prstGeom prst="foldedCorner">
              <a:avLst/>
            </a:prstGeom>
            <a:solidFill>
              <a:schemeClr val="accent3"/>
            </a:solidFill>
            <a:ln/>
          </p:spPr>
          <p:style>
            <a:lnRef idx="3">
              <a:schemeClr val="lt1"/>
            </a:lnRef>
            <a:fillRef idx="1">
              <a:schemeClr val="accent3"/>
            </a:fillRef>
            <a:effectRef idx="1">
              <a:schemeClr val="accent3"/>
            </a:effectRef>
            <a:fontRef idx="minor">
              <a:schemeClr val="lt1"/>
            </a:fontRef>
          </p:style>
          <p:txBody>
            <a:bodyPr lIns="36000" r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t>大學或技專校院</a:t>
              </a:r>
              <a:br>
                <a:rPr kumimoji="0" lang="en-US" altLang="zh-TW"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br>
              <a:r>
                <a:rPr kumimoji="0" lang="zh-TW"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t>備審參採項目</a:t>
              </a:r>
              <a:endParaRPr kumimoji="0" lang="en-US" altLang="zh-TW"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endParaRPr>
            </a:p>
          </p:txBody>
        </p:sp>
        <p:sp>
          <p:nvSpPr>
            <p:cNvPr id="14" name="雲朵形圖說文字 13"/>
            <p:cNvSpPr/>
            <p:nvPr/>
          </p:nvSpPr>
          <p:spPr>
            <a:xfrm>
              <a:off x="343176" y="4105074"/>
              <a:ext cx="2723684" cy="1914000"/>
            </a:xfrm>
            <a:prstGeom prst="cloudCallout">
              <a:avLst>
                <a:gd name="adj1" fmla="val 69788"/>
                <a:gd name="adj2" fmla="val 19234"/>
              </a:avLst>
            </a:prstGeom>
            <a:solidFill>
              <a:schemeClr val="accent5">
                <a:lumMod val="20000"/>
                <a:lumOff val="80000"/>
              </a:schemeClr>
            </a:solidFill>
            <a:ln>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據實記錄學習</a:t>
              </a:r>
              <a:b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b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或體驗過程，</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展現個人特色</a:t>
              </a:r>
            </a:p>
          </p:txBody>
        </p:sp>
      </p:grpSp>
      <p:grpSp>
        <p:nvGrpSpPr>
          <p:cNvPr id="22" name="群組 21"/>
          <p:cNvGrpSpPr/>
          <p:nvPr/>
        </p:nvGrpSpPr>
        <p:grpSpPr>
          <a:xfrm>
            <a:off x="522112" y="2039352"/>
            <a:ext cx="3374253" cy="1172629"/>
            <a:chOff x="522112" y="2039352"/>
            <a:chExt cx="3374253" cy="1172629"/>
          </a:xfrm>
        </p:grpSpPr>
        <p:sp>
          <p:nvSpPr>
            <p:cNvPr id="23" name="向左箭號 22"/>
            <p:cNvSpPr/>
            <p:nvPr/>
          </p:nvSpPr>
          <p:spPr>
            <a:xfrm flipH="1">
              <a:off x="2638696" y="2161903"/>
              <a:ext cx="1257669" cy="930045"/>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認證</a:t>
              </a:r>
            </a:p>
          </p:txBody>
        </p:sp>
        <p:sp>
          <p:nvSpPr>
            <p:cNvPr id="24" name="文字方塊 23"/>
            <p:cNvSpPr txBox="1"/>
            <p:nvPr/>
          </p:nvSpPr>
          <p:spPr>
            <a:xfrm flipH="1">
              <a:off x="522112" y="2039352"/>
              <a:ext cx="2021826" cy="1172629"/>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任課教師確認屬於</a:t>
              </a:r>
              <a:r>
                <a:rPr kumimoji="0" lang="zh-TW" altLang="en-US"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a:t>
              </a:r>
              <a:r>
                <a:rPr kumimoji="0" lang="zh-TW" altLang="en-US"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rPr>
                <a:t>學生</a:t>
              </a: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在</a:t>
              </a:r>
              <a:r>
                <a:rPr kumimoji="0" lang="zh-TW" altLang="en-US"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a:t>
              </a:r>
              <a:r>
                <a:rPr kumimoji="0" lang="zh-TW" altLang="en-US"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rPr>
                <a:t>課程學習所產出之成果</a:t>
              </a:r>
              <a:endParaRPr kumimoji="0" lang="en-US" altLang="zh-TW"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endParaRPr>
            </a:p>
          </p:txBody>
        </p:sp>
      </p:grpSp>
      <p:sp>
        <p:nvSpPr>
          <p:cNvPr id="18" name="投影片編號版面配置區 11">
            <a:extLst>
              <a:ext uri="{FF2B5EF4-FFF2-40B4-BE49-F238E27FC236}">
                <a16:creationId xmlns:a16="http://schemas.microsoft.com/office/drawing/2014/main" id="{A78B29D9-2164-4A33-A09A-D20D5FF02A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380470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物件 17"/>
          <p:cNvGraphicFramePr>
            <a:graphicFrameLocks noChangeAspect="1"/>
          </p:cNvGraphicFramePr>
          <p:nvPr>
            <p:extLst/>
          </p:nvPr>
        </p:nvGraphicFramePr>
        <p:xfrm>
          <a:off x="5679022" y="1333510"/>
          <a:ext cx="1379543" cy="3392181"/>
        </p:xfrm>
        <a:graphic>
          <a:graphicData uri="http://schemas.openxmlformats.org/presentationml/2006/ole">
            <mc:AlternateContent xmlns:mc="http://schemas.openxmlformats.org/markup-compatibility/2006">
              <mc:Choice xmlns:v="urn:schemas-microsoft-com:vml" Requires="v">
                <p:oleObj spid="_x0000_s124939" name="PhotoImpact" r:id="rId3" imgW="499680" imgH="1258560" progId="PI3.Image">
                  <p:embed/>
                </p:oleObj>
              </mc:Choice>
              <mc:Fallback>
                <p:oleObj name="PhotoImpact" r:id="rId3" imgW="499680" imgH="1258560" progId="PI3.Image">
                  <p:embed/>
                  <p:pic>
                    <p:nvPicPr>
                      <p:cNvPr id="18" name="物件 17"/>
                      <p:cNvPicPr/>
                      <p:nvPr/>
                    </p:nvPicPr>
                    <p:blipFill>
                      <a:blip r:embed="rId4"/>
                      <a:stretch>
                        <a:fillRect/>
                      </a:stretch>
                    </p:blipFill>
                    <p:spPr>
                      <a:xfrm>
                        <a:off x="5679022" y="1333510"/>
                        <a:ext cx="1379543" cy="3392181"/>
                      </a:xfrm>
                      <a:prstGeom prst="rect">
                        <a:avLst/>
                      </a:prstGeom>
                    </p:spPr>
                  </p:pic>
                </p:oleObj>
              </mc:Fallback>
            </mc:AlternateContent>
          </a:graphicData>
        </a:graphic>
      </p:graphicFrame>
      <p:sp>
        <p:nvSpPr>
          <p:cNvPr id="3" name="標題 2">
            <a:extLst>
              <a:ext uri="{FF2B5EF4-FFF2-40B4-BE49-F238E27FC236}">
                <a16:creationId xmlns:a16="http://schemas.microsoft.com/office/drawing/2014/main" id="{F0140D96-031F-4142-B5FF-06F4590483E3}"/>
              </a:ext>
            </a:extLst>
          </p:cNvPr>
          <p:cNvSpPr>
            <a:spLocks noGrp="1"/>
          </p:cNvSpPr>
          <p:nvPr>
            <p:ph type="title"/>
          </p:nvPr>
        </p:nvSpPr>
        <p:spPr>
          <a:xfrm>
            <a:off x="1572931" y="624110"/>
            <a:ext cx="9931682" cy="645916"/>
          </a:xfrm>
        </p:spPr>
        <p:txBody>
          <a:bodyPr/>
          <a:lstStyle/>
          <a:p>
            <a:r>
              <a:rPr lang="zh-TW" altLang="en-US" b="1" dirty="0"/>
              <a:t>學生學習歷程檔案如何提供備審資料給大專校院</a:t>
            </a:r>
            <a:br>
              <a:rPr lang="zh-TW" altLang="en-US" dirty="0">
                <a:solidFill>
                  <a:srgbClr val="0000FF"/>
                </a:solidFill>
                <a:latin typeface="+mj-ea"/>
              </a:rPr>
            </a:br>
            <a:endParaRPr lang="zh-TW" altLang="en-US" dirty="0"/>
          </a:p>
        </p:txBody>
      </p:sp>
      <p:sp>
        <p:nvSpPr>
          <p:cNvPr id="2" name="文字版面配置區 1">
            <a:extLst>
              <a:ext uri="{FF2B5EF4-FFF2-40B4-BE49-F238E27FC236}">
                <a16:creationId xmlns:a16="http://schemas.microsoft.com/office/drawing/2014/main" id="{FCD240A5-6996-49C1-9986-D611340A9F72}"/>
              </a:ext>
            </a:extLst>
          </p:cNvPr>
          <p:cNvSpPr>
            <a:spLocks noGrp="1"/>
          </p:cNvSpPr>
          <p:nvPr>
            <p:ph idx="1"/>
          </p:nvPr>
        </p:nvSpPr>
        <p:spPr>
          <a:xfrm>
            <a:off x="2589212" y="2460981"/>
            <a:ext cx="8915400" cy="3777622"/>
          </a:xfrm>
        </p:spPr>
        <p:txBody>
          <a:bodyPr/>
          <a:lstStyle/>
          <a:p>
            <a:endParaRPr lang="zh-TW" altLang="en-US" dirty="0">
              <a:solidFill>
                <a:srgbClr val="0000FF"/>
              </a:solidFill>
              <a:latin typeface="+mj-ea"/>
            </a:endParaRPr>
          </a:p>
        </p:txBody>
      </p:sp>
      <p:grpSp>
        <p:nvGrpSpPr>
          <p:cNvPr id="6" name="群組 5">
            <a:extLst>
              <a:ext uri="{FF2B5EF4-FFF2-40B4-BE49-F238E27FC236}">
                <a16:creationId xmlns:a16="http://schemas.microsoft.com/office/drawing/2014/main" id="{A44BD406-4F7F-46D1-BCD8-DDC9B6D3E989}"/>
              </a:ext>
            </a:extLst>
          </p:cNvPr>
          <p:cNvGrpSpPr/>
          <p:nvPr/>
        </p:nvGrpSpPr>
        <p:grpSpPr>
          <a:xfrm>
            <a:off x="972460" y="5120698"/>
            <a:ext cx="1367692" cy="1723766"/>
            <a:chOff x="730817" y="2371012"/>
            <a:chExt cx="1104758" cy="1332539"/>
          </a:xfrm>
        </p:grpSpPr>
        <p:pic>
          <p:nvPicPr>
            <p:cNvPr id="7" name="圖片 6">
              <a:extLst>
                <a:ext uri="{FF2B5EF4-FFF2-40B4-BE49-F238E27FC236}">
                  <a16:creationId xmlns:a16="http://schemas.microsoft.com/office/drawing/2014/main" id="{018D623F-F854-41F2-8789-7663082680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0817" y="2371012"/>
              <a:ext cx="533768" cy="1318904"/>
            </a:xfrm>
            <a:prstGeom prst="rect">
              <a:avLst/>
            </a:prstGeom>
          </p:spPr>
        </p:pic>
        <p:pic>
          <p:nvPicPr>
            <p:cNvPr id="8" name="圖片 7">
              <a:extLst>
                <a:ext uri="{FF2B5EF4-FFF2-40B4-BE49-F238E27FC236}">
                  <a16:creationId xmlns:a16="http://schemas.microsoft.com/office/drawing/2014/main" id="{B63D72A1-CC1E-4313-B101-505F94DD279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15849" y="2384646"/>
              <a:ext cx="619726" cy="1318905"/>
            </a:xfrm>
            <a:prstGeom prst="rect">
              <a:avLst/>
            </a:prstGeom>
          </p:spPr>
        </p:pic>
      </p:grpSp>
      <p:sp>
        <p:nvSpPr>
          <p:cNvPr id="9" name="向右箭號 8">
            <a:extLst>
              <a:ext uri="{FF2B5EF4-FFF2-40B4-BE49-F238E27FC236}">
                <a16:creationId xmlns:a16="http://schemas.microsoft.com/office/drawing/2014/main" id="{E003FD53-D18A-4D58-AAA3-F86FF41F07EE}"/>
              </a:ext>
            </a:extLst>
          </p:cNvPr>
          <p:cNvSpPr/>
          <p:nvPr/>
        </p:nvSpPr>
        <p:spPr>
          <a:xfrm>
            <a:off x="3106993" y="1886923"/>
            <a:ext cx="1985107" cy="1202362"/>
          </a:xfrm>
          <a:prstGeom prst="rightArrow">
            <a:avLst>
              <a:gd name="adj1" fmla="val 59455"/>
              <a:gd name="adj2" fmla="val 48582"/>
            </a:avLst>
          </a:prstGeom>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介接</a:t>
            </a:r>
          </a:p>
        </p:txBody>
      </p:sp>
      <p:sp>
        <p:nvSpPr>
          <p:cNvPr id="13" name="向右箭號 8">
            <a:extLst>
              <a:ext uri="{FF2B5EF4-FFF2-40B4-BE49-F238E27FC236}">
                <a16:creationId xmlns:a16="http://schemas.microsoft.com/office/drawing/2014/main" id="{0C9F162B-0EFA-4A64-8D00-6C4E6B30A35F}"/>
              </a:ext>
            </a:extLst>
          </p:cNvPr>
          <p:cNvSpPr/>
          <p:nvPr/>
        </p:nvSpPr>
        <p:spPr>
          <a:xfrm>
            <a:off x="7324624" y="1852941"/>
            <a:ext cx="2108488" cy="1202362"/>
          </a:xfrm>
          <a:prstGeom prst="rightArrow">
            <a:avLst>
              <a:gd name="adj1" fmla="val 59455"/>
              <a:gd name="adj2" fmla="val 48582"/>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提供備審資料</a:t>
            </a:r>
          </a:p>
        </p:txBody>
      </p:sp>
      <p:grpSp>
        <p:nvGrpSpPr>
          <p:cNvPr id="19" name="群組 18"/>
          <p:cNvGrpSpPr/>
          <p:nvPr/>
        </p:nvGrpSpPr>
        <p:grpSpPr>
          <a:xfrm>
            <a:off x="9169174" y="1864406"/>
            <a:ext cx="2262158" cy="1709824"/>
            <a:chOff x="9177412" y="1548114"/>
            <a:chExt cx="2262158" cy="1709824"/>
          </a:xfrm>
        </p:grpSpPr>
        <p:graphicFrame>
          <p:nvGraphicFramePr>
            <p:cNvPr id="14" name="物件 13">
              <a:extLst>
                <a:ext uri="{FF2B5EF4-FFF2-40B4-BE49-F238E27FC236}">
                  <a16:creationId xmlns:a16="http://schemas.microsoft.com/office/drawing/2014/main" id="{7AD23460-0479-4E15-9698-14133401EAD1}"/>
                </a:ext>
              </a:extLst>
            </p:cNvPr>
            <p:cNvGraphicFramePr>
              <a:graphicFrameLocks noChangeAspect="1"/>
            </p:cNvGraphicFramePr>
            <p:nvPr>
              <p:extLst/>
            </p:nvPr>
          </p:nvGraphicFramePr>
          <p:xfrm>
            <a:off x="9678058" y="1548114"/>
            <a:ext cx="1321308" cy="1260000"/>
          </p:xfrm>
          <a:graphic>
            <a:graphicData uri="http://schemas.openxmlformats.org/presentationml/2006/ole">
              <mc:AlternateContent xmlns:mc="http://schemas.openxmlformats.org/markup-compatibility/2006">
                <mc:Choice xmlns:v="urn:schemas-microsoft-com:vml" Requires="v">
                  <p:oleObj spid="_x0000_s124940" name="PhotoImpact" r:id="rId7" imgW="1261981" imgH="1085182" progId="">
                    <p:embed/>
                  </p:oleObj>
                </mc:Choice>
                <mc:Fallback>
                  <p:oleObj name="PhotoImpact" r:id="rId7" imgW="1261981" imgH="1085182" progId="">
                    <p:embed/>
                    <p:pic>
                      <p:nvPicPr>
                        <p:cNvPr id="14" name="物件 13">
                          <a:extLst>
                            <a:ext uri="{FF2B5EF4-FFF2-40B4-BE49-F238E27FC236}">
                              <a16:creationId xmlns:a16="http://schemas.microsoft.com/office/drawing/2014/main" id="{7AD23460-0479-4E15-9698-14133401EA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8058" y="1548114"/>
                          <a:ext cx="1321308" cy="12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字方塊 15">
              <a:extLst>
                <a:ext uri="{FF2B5EF4-FFF2-40B4-BE49-F238E27FC236}">
                  <a16:creationId xmlns:a16="http://schemas.microsoft.com/office/drawing/2014/main" id="{EFC5B0B9-C066-4EFC-81AF-9120CB015054}"/>
                </a:ext>
              </a:extLst>
            </p:cNvPr>
            <p:cNvSpPr txBox="1"/>
            <p:nvPr/>
          </p:nvSpPr>
          <p:spPr>
            <a:xfrm>
              <a:off x="9177412" y="2842568"/>
              <a:ext cx="2262158" cy="41537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大學或技專校院校系</a:t>
              </a:r>
            </a:p>
          </p:txBody>
        </p:sp>
      </p:grpSp>
      <p:grpSp>
        <p:nvGrpSpPr>
          <p:cNvPr id="12" name="群組 11"/>
          <p:cNvGrpSpPr/>
          <p:nvPr/>
        </p:nvGrpSpPr>
        <p:grpSpPr>
          <a:xfrm>
            <a:off x="8517379" y="3189583"/>
            <a:ext cx="2691971" cy="1858065"/>
            <a:chOff x="8038782" y="2822420"/>
            <a:chExt cx="2691971" cy="1858065"/>
          </a:xfrm>
          <a:gradFill flip="none" rotWithShape="1">
            <a:gsLst>
              <a:gs pos="0">
                <a:srgbClr val="FFCB9C">
                  <a:shade val="30000"/>
                  <a:satMod val="115000"/>
                </a:srgbClr>
              </a:gs>
              <a:gs pos="50000">
                <a:srgbClr val="FFCB9C">
                  <a:shade val="67500"/>
                  <a:satMod val="115000"/>
                </a:srgbClr>
              </a:gs>
              <a:gs pos="100000">
                <a:srgbClr val="FFCB9C">
                  <a:shade val="100000"/>
                  <a:satMod val="115000"/>
                </a:srgbClr>
              </a:gs>
            </a:gsLst>
            <a:lin ang="5400000" scaled="1"/>
            <a:tileRect/>
          </a:gradFill>
        </p:grpSpPr>
        <p:sp>
          <p:nvSpPr>
            <p:cNvPr id="17" name="圖說文字: 折線 16">
              <a:extLst>
                <a:ext uri="{FF2B5EF4-FFF2-40B4-BE49-F238E27FC236}">
                  <a16:creationId xmlns:a16="http://schemas.microsoft.com/office/drawing/2014/main" id="{DBA38DC4-5D01-4C4C-9419-C02C9F077273}"/>
                </a:ext>
              </a:extLst>
            </p:cNvPr>
            <p:cNvSpPr/>
            <p:nvPr/>
          </p:nvSpPr>
          <p:spPr>
            <a:xfrm>
              <a:off x="8398163" y="3667185"/>
              <a:ext cx="2332590" cy="1013300"/>
            </a:xfrm>
            <a:prstGeom prst="borderCallout2">
              <a:avLst>
                <a:gd name="adj1" fmla="val 18750"/>
                <a:gd name="adj2" fmla="val -3342"/>
                <a:gd name="adj3" fmla="val 18750"/>
                <a:gd name="adj4" fmla="val -16667"/>
                <a:gd name="adj5" fmla="val 91118"/>
                <a:gd name="adj6" fmla="val -56584"/>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16200000" scaled="1"/>
              <a:tileRect/>
            </a:gradFill>
            <a:ln>
              <a:headEnd type="none"/>
              <a:tailEnd type="triangle"/>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同學有勾選的課程學習成果及多元表現，大學或技專校院才看得到。</a:t>
              </a:r>
            </a:p>
          </p:txBody>
        </p:sp>
        <p:cxnSp>
          <p:nvCxnSpPr>
            <p:cNvPr id="20" name="直線接點 19">
              <a:extLst>
                <a:ext uri="{FF2B5EF4-FFF2-40B4-BE49-F238E27FC236}">
                  <a16:creationId xmlns:a16="http://schemas.microsoft.com/office/drawing/2014/main" id="{273D6DD3-0049-4009-9198-CD9314E96ED7}"/>
                </a:ext>
              </a:extLst>
            </p:cNvPr>
            <p:cNvCxnSpPr/>
            <p:nvPr/>
          </p:nvCxnSpPr>
          <p:spPr>
            <a:xfrm flipV="1">
              <a:off x="8038782" y="2822420"/>
              <a:ext cx="0" cy="1036563"/>
            </a:xfrm>
            <a:prstGeom prst="line">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2422528" y="4194858"/>
            <a:ext cx="4173581" cy="1769783"/>
            <a:chOff x="2422528" y="3867477"/>
            <a:chExt cx="4173581" cy="1769783"/>
          </a:xfrm>
        </p:grpSpPr>
        <p:grpSp>
          <p:nvGrpSpPr>
            <p:cNvPr id="21" name="群組 20"/>
            <p:cNvGrpSpPr/>
            <p:nvPr/>
          </p:nvGrpSpPr>
          <p:grpSpPr>
            <a:xfrm>
              <a:off x="2422528" y="3867477"/>
              <a:ext cx="4173581" cy="1769783"/>
              <a:chOff x="2422528" y="3867477"/>
              <a:chExt cx="4173581" cy="1769783"/>
            </a:xfrm>
          </p:grpSpPr>
          <p:sp>
            <p:nvSpPr>
              <p:cNvPr id="10" name="箭號: 上彎 9">
                <a:extLst>
                  <a:ext uri="{FF2B5EF4-FFF2-40B4-BE49-F238E27FC236}">
                    <a16:creationId xmlns:a16="http://schemas.microsoft.com/office/drawing/2014/main" id="{7682D054-205F-4152-9326-60B7FBEB029A}"/>
                  </a:ext>
                </a:extLst>
              </p:cNvPr>
              <p:cNvSpPr/>
              <p:nvPr/>
            </p:nvSpPr>
            <p:spPr>
              <a:xfrm>
                <a:off x="2462839" y="3867477"/>
                <a:ext cx="4133270" cy="1769783"/>
              </a:xfrm>
              <a:prstGeom prst="bentUpArrow">
                <a:avLst>
                  <a:gd name="adj1" fmla="val 39989"/>
                  <a:gd name="adj2" fmla="val 32295"/>
                  <a:gd name="adj3" fmla="val 32682"/>
                </a:avLst>
              </a:prstGeom>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162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勾選</a:t>
                </a:r>
              </a:p>
            </p:txBody>
          </p:sp>
          <p:sp>
            <p:nvSpPr>
              <p:cNvPr id="24" name="橢圓 23">
                <a:extLst>
                  <a:ext uri="{FF2B5EF4-FFF2-40B4-BE49-F238E27FC236}">
                    <a16:creationId xmlns:a16="http://schemas.microsoft.com/office/drawing/2014/main" id="{AAEDEA46-63CD-42CE-8428-893E0AB858DA}"/>
                  </a:ext>
                </a:extLst>
              </p:cNvPr>
              <p:cNvSpPr/>
              <p:nvPr/>
            </p:nvSpPr>
            <p:spPr>
              <a:xfrm>
                <a:off x="2422528" y="4579883"/>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文字方塊 14">
              <a:extLst>
                <a:ext uri="{FF2B5EF4-FFF2-40B4-BE49-F238E27FC236}">
                  <a16:creationId xmlns:a16="http://schemas.microsoft.com/office/drawing/2014/main" id="{3FAFE2CA-E28C-4CE7-BFB6-F6A3C1448BBC}"/>
                </a:ext>
              </a:extLst>
            </p:cNvPr>
            <p:cNvSpPr txBox="1"/>
            <p:nvPr/>
          </p:nvSpPr>
          <p:spPr>
            <a:xfrm>
              <a:off x="3029120" y="5003050"/>
              <a:ext cx="3514104" cy="600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課程學習成</a:t>
              </a:r>
              <a:r>
                <a:rPr kumimoji="0" lang="zh-TW" altLang="en-US" sz="1400" b="1" i="0" u="none" strike="noStrike" kern="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果</a:t>
              </a:r>
              <a:r>
                <a:rPr kumimoji="0" lang="zh-TW" altLang="en-US" sz="1400" b="0" i="0" u="none" strike="noStrike" kern="0" cap="none" spc="-30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2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大</a:t>
              </a:r>
              <a:r>
                <a:rPr kumimoji="0" lang="zh-TW" altLang="en-US" sz="1400" b="0" i="0" u="none" strike="noStrike" kern="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學至多</a:t>
              </a:r>
              <a:r>
                <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3</a:t>
              </a:r>
              <a:r>
                <a:rPr kumimoji="0" lang="zh-TW" altLang="en-US" sz="1400" b="0" i="0" u="none" strike="noStrike" kern="0" cap="none" spc="-3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r>
                <a:rPr kumimoji="0" lang="zh-TW" altLang="en-US" sz="1400" b="0" i="0" u="none" strike="noStrike" kern="0" cap="none" spc="-30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2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技</a:t>
              </a:r>
              <a:r>
                <a:rPr kumimoji="0" lang="zh-TW" altLang="en-US" sz="1400" b="0" i="0" u="none" strike="noStrike" kern="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專至多</a:t>
              </a:r>
              <a:r>
                <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9</a:t>
              </a:r>
              <a:r>
                <a:rPr kumimoji="0" lang="zh-TW" altLang="en-US"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endPar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多元表現</a:t>
              </a:r>
              <a:r>
                <a:rPr kumimoji="0" lang="zh-TW" altLang="en-US" sz="1400" b="0" i="0" u="none" strike="noStrike" kern="0" cap="none" spc="-30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至多</a:t>
              </a:r>
              <a:r>
                <a:rPr kumimoji="0" lang="en-US" altLang="zh-TW" sz="1400" b="0" i="0" u="none" strike="noStrike" kern="0" cap="none" spc="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10</a:t>
              </a:r>
              <a:r>
                <a:rPr kumimoji="0" lang="zh-TW" altLang="en-US" sz="1400" b="0" i="0" u="none" strike="noStrike" kern="0" cap="none" spc="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p>
          </p:txBody>
        </p:sp>
      </p:grpSp>
      <p:grpSp>
        <p:nvGrpSpPr>
          <p:cNvPr id="22" name="群組 21"/>
          <p:cNvGrpSpPr/>
          <p:nvPr/>
        </p:nvGrpSpPr>
        <p:grpSpPr>
          <a:xfrm>
            <a:off x="2717729" y="4489244"/>
            <a:ext cx="4686098" cy="2283121"/>
            <a:chOff x="2717729" y="4161863"/>
            <a:chExt cx="4686098" cy="2283121"/>
          </a:xfrm>
        </p:grpSpPr>
        <p:sp>
          <p:nvSpPr>
            <p:cNvPr id="11" name="箭號: 上彎 10">
              <a:extLst>
                <a:ext uri="{FF2B5EF4-FFF2-40B4-BE49-F238E27FC236}">
                  <a16:creationId xmlns:a16="http://schemas.microsoft.com/office/drawing/2014/main" id="{BC4C7E75-7E18-4683-AB58-33A665C705A7}"/>
                </a:ext>
              </a:extLst>
            </p:cNvPr>
            <p:cNvSpPr/>
            <p:nvPr/>
          </p:nvSpPr>
          <p:spPr>
            <a:xfrm>
              <a:off x="3012930" y="4161863"/>
              <a:ext cx="4390897" cy="2283121"/>
            </a:xfrm>
            <a:prstGeom prst="bentUpArrow">
              <a:avLst>
                <a:gd name="adj1" fmla="val 32922"/>
                <a:gd name="adj2" fmla="val 25721"/>
                <a:gd name="adj3" fmla="val 30451"/>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54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上傳其他資料 </a:t>
              </a:r>
              <a:endParaRPr kumimoji="0" lang="en-US" altLang="zh-TW"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15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 </a:t>
              </a:r>
              <a:r>
                <a:rPr kumimoji="0" lang="zh-TW" altLang="en-US" sz="1400" b="1"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學習歷程自述</a:t>
              </a:r>
              <a:r>
                <a:rPr kumimoji="0" lang="en-US" altLang="zh-TW"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如自傳</a:t>
              </a:r>
              <a:r>
                <a:rPr kumimoji="0" lang="zh-TW"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就讀動機</a:t>
              </a:r>
              <a:r>
                <a:rPr kumimoji="0" lang="zh-TW"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讀書計畫等</a:t>
              </a:r>
              <a:r>
                <a:rPr kumimoji="0" lang="en-US" altLang="zh-TW"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及其他</a:t>
              </a:r>
            </a:p>
          </p:txBody>
        </p:sp>
        <p:sp>
          <p:nvSpPr>
            <p:cNvPr id="25" name="橢圓 24">
              <a:extLst>
                <a:ext uri="{FF2B5EF4-FFF2-40B4-BE49-F238E27FC236}">
                  <a16:creationId xmlns:a16="http://schemas.microsoft.com/office/drawing/2014/main" id="{78FE5171-B7F6-4425-BDF6-9FDEBA98404B}"/>
                </a:ext>
              </a:extLst>
            </p:cNvPr>
            <p:cNvSpPr/>
            <p:nvPr/>
          </p:nvSpPr>
          <p:spPr>
            <a:xfrm>
              <a:off x="2717729" y="5732944"/>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群組 3"/>
          <p:cNvGrpSpPr/>
          <p:nvPr/>
        </p:nvGrpSpPr>
        <p:grpSpPr>
          <a:xfrm>
            <a:off x="1190098" y="1333510"/>
            <a:ext cx="1360376" cy="3333601"/>
            <a:chOff x="1190098" y="1055557"/>
            <a:chExt cx="1360376" cy="3333601"/>
          </a:xfrm>
        </p:grpSpPr>
        <p:graphicFrame>
          <p:nvGraphicFramePr>
            <p:cNvPr id="32" name="物件 31"/>
            <p:cNvGraphicFramePr>
              <a:graphicFrameLocks noChangeAspect="1"/>
            </p:cNvGraphicFramePr>
            <p:nvPr>
              <p:extLst/>
            </p:nvPr>
          </p:nvGraphicFramePr>
          <p:xfrm>
            <a:off x="1190098" y="1055557"/>
            <a:ext cx="1360376" cy="3333601"/>
          </p:xfrm>
          <a:graphic>
            <a:graphicData uri="http://schemas.openxmlformats.org/presentationml/2006/ole">
              <mc:AlternateContent xmlns:mc="http://schemas.openxmlformats.org/markup-compatibility/2006">
                <mc:Choice xmlns:v="urn:schemas-microsoft-com:vml" Requires="v">
                  <p:oleObj spid="_x0000_s124941" name="PhotoImpact" r:id="rId9" imgW="1069560" imgH="2862000" progId="PI3.Image">
                    <p:embed/>
                  </p:oleObj>
                </mc:Choice>
                <mc:Fallback>
                  <p:oleObj name="PhotoImpact" r:id="rId9" imgW="1069560" imgH="2862000" progId="PI3.Image">
                    <p:embed/>
                    <p:pic>
                      <p:nvPicPr>
                        <p:cNvPr id="32" name="物件 31"/>
                        <p:cNvPicPr/>
                        <p:nvPr/>
                      </p:nvPicPr>
                      <p:blipFill>
                        <a:blip r:embed="rId10"/>
                        <a:stretch>
                          <a:fillRect/>
                        </a:stretch>
                      </p:blipFill>
                      <p:spPr>
                        <a:xfrm>
                          <a:off x="1190098" y="1055557"/>
                          <a:ext cx="1360376" cy="3333601"/>
                        </a:xfrm>
                        <a:prstGeom prst="rect">
                          <a:avLst/>
                        </a:prstGeom>
                      </p:spPr>
                    </p:pic>
                  </p:oleObj>
                </mc:Fallback>
              </mc:AlternateContent>
            </a:graphicData>
          </a:graphic>
        </p:graphicFrame>
        <p:sp>
          <p:nvSpPr>
            <p:cNvPr id="33" name="矩形 32"/>
            <p:cNvSpPr/>
            <p:nvPr/>
          </p:nvSpPr>
          <p:spPr>
            <a:xfrm>
              <a:off x="1220667" y="2946758"/>
              <a:ext cx="1329807" cy="775469"/>
            </a:xfrm>
            <a:prstGeom prst="rect">
              <a:avLst/>
            </a:prstGeom>
          </p:spPr>
          <p:txBody>
            <a:bodyPr wrap="square" lIns="36000" rIns="3600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學習歷程</a:t>
              </a:r>
              <a:b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b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中央資料庫</a:t>
              </a:r>
              <a:endPar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pic>
          <p:nvPicPr>
            <p:cNvPr id="34" name="Picture 8" descr="ãæè²é¨ãçåçæå°çµæ"/>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3174" y="1385402"/>
              <a:ext cx="1143000" cy="114300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矩形 34"/>
          <p:cNvSpPr/>
          <p:nvPr/>
        </p:nvSpPr>
        <p:spPr>
          <a:xfrm>
            <a:off x="5727300" y="3208587"/>
            <a:ext cx="1253988" cy="923330"/>
          </a:xfrm>
          <a:prstGeom prst="rect">
            <a:avLst/>
          </a:prstGeom>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甄選會</a:t>
            </a:r>
            <a: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聯合會招生</a:t>
            </a:r>
            <a:b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b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報名平臺</a:t>
            </a:r>
            <a:endPar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9" name="投影片編號版面配置區 11">
            <a:extLst>
              <a:ext uri="{FF2B5EF4-FFF2-40B4-BE49-F238E27FC236}">
                <a16:creationId xmlns:a16="http://schemas.microsoft.com/office/drawing/2014/main" id="{FD7E0900-E6C3-42E7-AADA-728A10E58A8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5190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A5B3EE5-1386-4316-A527-D9A6E6A150B1}"/>
              </a:ext>
            </a:extLst>
          </p:cNvPr>
          <p:cNvSpPr>
            <a:spLocks noGrp="1"/>
          </p:cNvSpPr>
          <p:nvPr>
            <p:ph type="title"/>
          </p:nvPr>
        </p:nvSpPr>
        <p:spPr>
          <a:xfrm>
            <a:off x="1659465" y="466064"/>
            <a:ext cx="10430933" cy="1280890"/>
          </a:xfrm>
        </p:spPr>
        <p:txBody>
          <a:bodyPr/>
          <a:lstStyle/>
          <a:p>
            <a:r>
              <a:rPr lang="zh-TW" altLang="en-US" sz="3200" b="1" dirty="0"/>
              <a:t>大專校院端如何取得學生學習歷程檔案作為升學備審資料</a:t>
            </a:r>
            <a:br>
              <a:rPr lang="zh-TW" altLang="en-US" sz="3200" dirty="0">
                <a:solidFill>
                  <a:srgbClr val="0000FF"/>
                </a:solidFill>
                <a:latin typeface="+mj-ea"/>
              </a:rPr>
            </a:br>
            <a:br>
              <a:rPr lang="zh-TW" altLang="en-US" sz="3200" dirty="0">
                <a:solidFill>
                  <a:srgbClr val="0000FF"/>
                </a:solidFill>
              </a:rPr>
            </a:br>
            <a:endParaRPr lang="zh-TW" altLang="en-US" sz="3200" dirty="0"/>
          </a:p>
        </p:txBody>
      </p:sp>
      <p:pic>
        <p:nvPicPr>
          <p:cNvPr id="2" name="圖片 1"/>
          <p:cNvPicPr>
            <a:picLocks noChangeAspect="1"/>
          </p:cNvPicPr>
          <p:nvPr/>
        </p:nvPicPr>
        <p:blipFill>
          <a:blip r:embed="rId3"/>
          <a:stretch>
            <a:fillRect/>
          </a:stretch>
        </p:blipFill>
        <p:spPr>
          <a:xfrm>
            <a:off x="395218" y="1078080"/>
            <a:ext cx="11796782" cy="5901439"/>
          </a:xfrm>
          <a:prstGeom prst="rect">
            <a:avLst/>
          </a:prstGeom>
        </p:spPr>
      </p:pic>
      <p:sp>
        <p:nvSpPr>
          <p:cNvPr id="5" name="投影片編號版面配置區 11">
            <a:extLst>
              <a:ext uri="{FF2B5EF4-FFF2-40B4-BE49-F238E27FC236}">
                <a16:creationId xmlns:a16="http://schemas.microsoft.com/office/drawing/2014/main" id="{E47EB7B5-7D26-4B5D-96D7-63681066C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611095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F4507EDB-CA04-4C64-9E72-17E339CBC4A9}"/>
              </a:ext>
            </a:extLst>
          </p:cNvPr>
          <p:cNvSpPr>
            <a:spLocks noGrp="1"/>
          </p:cNvSpPr>
          <p:nvPr>
            <p:ph type="title"/>
          </p:nvPr>
        </p:nvSpPr>
        <p:spPr>
          <a:xfrm>
            <a:off x="1490132" y="624110"/>
            <a:ext cx="10701865" cy="1280890"/>
          </a:xfrm>
        </p:spPr>
        <p:txBody>
          <a:bodyPr/>
          <a:lstStyle/>
          <a:p>
            <a:r>
              <a:rPr lang="zh-TW" altLang="en-US" b="1" dirty="0"/>
              <a:t>運用學生學習歷程檔案產出升學備審資料有什麼優點</a:t>
            </a:r>
            <a:br>
              <a:rPr lang="zh-TW" altLang="en-US" b="1" dirty="0">
                <a:latin typeface="Arial Black" panose="020B0A04020102020204" pitchFamily="34" charset="0"/>
              </a:rPr>
            </a:br>
            <a:endParaRPr lang="zh-TW" altLang="en-US" dirty="0"/>
          </a:p>
        </p:txBody>
      </p:sp>
      <p:grpSp>
        <p:nvGrpSpPr>
          <p:cNvPr id="6" name="群組 5"/>
          <p:cNvGrpSpPr/>
          <p:nvPr/>
        </p:nvGrpSpPr>
        <p:grpSpPr>
          <a:xfrm>
            <a:off x="476363" y="1220628"/>
            <a:ext cx="11759269" cy="5637372"/>
            <a:chOff x="304620" y="939118"/>
            <a:chExt cx="11759269" cy="5637372"/>
          </a:xfrm>
        </p:grpSpPr>
        <p:pic>
          <p:nvPicPr>
            <p:cNvPr id="294" name="圖片 293"/>
            <p:cNvPicPr>
              <a:picLocks noChangeAspect="1"/>
            </p:cNvPicPr>
            <p:nvPr/>
          </p:nvPicPr>
          <p:blipFill>
            <a:blip r:embed="rId3"/>
            <a:stretch>
              <a:fillRect/>
            </a:stretch>
          </p:blipFill>
          <p:spPr>
            <a:xfrm>
              <a:off x="8814439" y="1419898"/>
              <a:ext cx="3249450" cy="5068580"/>
            </a:xfrm>
            <a:prstGeom prst="rect">
              <a:avLst/>
            </a:prstGeom>
          </p:spPr>
        </p:pic>
        <p:grpSp>
          <p:nvGrpSpPr>
            <p:cNvPr id="4" name="群組 3"/>
            <p:cNvGrpSpPr/>
            <p:nvPr/>
          </p:nvGrpSpPr>
          <p:grpSpPr>
            <a:xfrm>
              <a:off x="304620" y="1091041"/>
              <a:ext cx="8702936" cy="5485449"/>
              <a:chOff x="304620" y="1091041"/>
              <a:chExt cx="8702936" cy="5485449"/>
            </a:xfrm>
          </p:grpSpPr>
          <p:pic>
            <p:nvPicPr>
              <p:cNvPr id="233" name="圖片 232"/>
              <p:cNvPicPr>
                <a:picLocks noChangeAspect="1"/>
              </p:cNvPicPr>
              <p:nvPr/>
            </p:nvPicPr>
            <p:blipFill>
              <a:blip r:embed="rId4"/>
              <a:stretch>
                <a:fillRect/>
              </a:stretch>
            </p:blipFill>
            <p:spPr>
              <a:xfrm>
                <a:off x="304620" y="1091041"/>
                <a:ext cx="8702936" cy="5485449"/>
              </a:xfrm>
              <a:prstGeom prst="rect">
                <a:avLst/>
              </a:prstGeom>
            </p:spPr>
          </p:pic>
          <p:sp>
            <p:nvSpPr>
              <p:cNvPr id="2" name="矩形 1"/>
              <p:cNvSpPr/>
              <p:nvPr/>
            </p:nvSpPr>
            <p:spPr>
              <a:xfrm>
                <a:off x="4135394" y="2899744"/>
                <a:ext cx="2281881" cy="757881"/>
              </a:xfrm>
              <a:prstGeom prst="rect">
                <a:avLst/>
              </a:prstGeom>
              <a:solidFill>
                <a:srgbClr val="EA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各學期</a:t>
                </a:r>
                <a:r>
                  <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分期上傳</a:t>
                </a:r>
                <a:endPar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高三下再勾選產出</a:t>
                </a:r>
              </a:p>
            </p:txBody>
          </p:sp>
        </p:grpSp>
        <p:grpSp>
          <p:nvGrpSpPr>
            <p:cNvPr id="254" name="组合 80"/>
            <p:cNvGrpSpPr/>
            <p:nvPr/>
          </p:nvGrpSpPr>
          <p:grpSpPr>
            <a:xfrm>
              <a:off x="9000782" y="939118"/>
              <a:ext cx="569312" cy="489247"/>
              <a:chOff x="3898900" y="1844675"/>
              <a:chExt cx="1276351" cy="1136650"/>
            </a:xfrm>
          </p:grpSpPr>
          <p:sp>
            <p:nvSpPr>
              <p:cNvPr id="255" name="Freeform 40"/>
              <p:cNvSpPr>
                <a:spLocks noEditPoints="1"/>
              </p:cNvSpPr>
              <p:nvPr/>
            </p:nvSpPr>
            <p:spPr bwMode="auto">
              <a:xfrm>
                <a:off x="4051300" y="1844675"/>
                <a:ext cx="484188" cy="590550"/>
              </a:xfrm>
              <a:custGeom>
                <a:avLst/>
                <a:gdLst>
                  <a:gd name="T0" fmla="*/ 2 w 305"/>
                  <a:gd name="T1" fmla="*/ 231 h 372"/>
                  <a:gd name="T2" fmla="*/ 24 w 305"/>
                  <a:gd name="T3" fmla="*/ 254 h 372"/>
                  <a:gd name="T4" fmla="*/ 37 w 305"/>
                  <a:gd name="T5" fmla="*/ 278 h 372"/>
                  <a:gd name="T6" fmla="*/ 71 w 305"/>
                  <a:gd name="T7" fmla="*/ 339 h 372"/>
                  <a:gd name="T8" fmla="*/ 129 w 305"/>
                  <a:gd name="T9" fmla="*/ 370 h 372"/>
                  <a:gd name="T10" fmla="*/ 172 w 305"/>
                  <a:gd name="T11" fmla="*/ 370 h 372"/>
                  <a:gd name="T12" fmla="*/ 229 w 305"/>
                  <a:gd name="T13" fmla="*/ 339 h 372"/>
                  <a:gd name="T14" fmla="*/ 266 w 305"/>
                  <a:gd name="T15" fmla="*/ 278 h 372"/>
                  <a:gd name="T16" fmla="*/ 274 w 305"/>
                  <a:gd name="T17" fmla="*/ 254 h 372"/>
                  <a:gd name="T18" fmla="*/ 284 w 305"/>
                  <a:gd name="T19" fmla="*/ 252 h 372"/>
                  <a:gd name="T20" fmla="*/ 303 w 305"/>
                  <a:gd name="T21" fmla="*/ 231 h 372"/>
                  <a:gd name="T22" fmla="*/ 305 w 305"/>
                  <a:gd name="T23" fmla="*/ 217 h 372"/>
                  <a:gd name="T24" fmla="*/ 288 w 305"/>
                  <a:gd name="T25" fmla="*/ 186 h 372"/>
                  <a:gd name="T26" fmla="*/ 278 w 305"/>
                  <a:gd name="T27" fmla="*/ 182 h 372"/>
                  <a:gd name="T28" fmla="*/ 286 w 305"/>
                  <a:gd name="T29" fmla="*/ 125 h 372"/>
                  <a:gd name="T30" fmla="*/ 278 w 305"/>
                  <a:gd name="T31" fmla="*/ 80 h 372"/>
                  <a:gd name="T32" fmla="*/ 253 w 305"/>
                  <a:gd name="T33" fmla="*/ 53 h 372"/>
                  <a:gd name="T34" fmla="*/ 239 w 305"/>
                  <a:gd name="T35" fmla="*/ 31 h 372"/>
                  <a:gd name="T36" fmla="*/ 210 w 305"/>
                  <a:gd name="T37" fmla="*/ 4 h 372"/>
                  <a:gd name="T38" fmla="*/ 165 w 305"/>
                  <a:gd name="T39" fmla="*/ 0 h 372"/>
                  <a:gd name="T40" fmla="*/ 90 w 305"/>
                  <a:gd name="T41" fmla="*/ 16 h 372"/>
                  <a:gd name="T42" fmla="*/ 49 w 305"/>
                  <a:gd name="T43" fmla="*/ 35 h 372"/>
                  <a:gd name="T44" fmla="*/ 20 w 305"/>
                  <a:gd name="T45" fmla="*/ 70 h 372"/>
                  <a:gd name="T46" fmla="*/ 8 w 305"/>
                  <a:gd name="T47" fmla="*/ 108 h 372"/>
                  <a:gd name="T48" fmla="*/ 12 w 305"/>
                  <a:gd name="T49" fmla="*/ 166 h 372"/>
                  <a:gd name="T50" fmla="*/ 18 w 305"/>
                  <a:gd name="T51" fmla="*/ 184 h 372"/>
                  <a:gd name="T52" fmla="*/ 2 w 305"/>
                  <a:gd name="T53" fmla="*/ 207 h 372"/>
                  <a:gd name="T54" fmla="*/ 30 w 305"/>
                  <a:gd name="T55" fmla="*/ 188 h 372"/>
                  <a:gd name="T56" fmla="*/ 35 w 305"/>
                  <a:gd name="T57" fmla="*/ 188 h 372"/>
                  <a:gd name="T58" fmla="*/ 45 w 305"/>
                  <a:gd name="T59" fmla="*/ 131 h 372"/>
                  <a:gd name="T60" fmla="*/ 55 w 305"/>
                  <a:gd name="T61" fmla="*/ 119 h 372"/>
                  <a:gd name="T62" fmla="*/ 133 w 305"/>
                  <a:gd name="T63" fmla="*/ 108 h 372"/>
                  <a:gd name="T64" fmla="*/ 192 w 305"/>
                  <a:gd name="T65" fmla="*/ 86 h 372"/>
                  <a:gd name="T66" fmla="*/ 210 w 305"/>
                  <a:gd name="T67" fmla="*/ 80 h 372"/>
                  <a:gd name="T68" fmla="*/ 231 w 305"/>
                  <a:gd name="T69" fmla="*/ 92 h 372"/>
                  <a:gd name="T70" fmla="*/ 253 w 305"/>
                  <a:gd name="T71" fmla="*/ 147 h 372"/>
                  <a:gd name="T72" fmla="*/ 264 w 305"/>
                  <a:gd name="T73" fmla="*/ 190 h 372"/>
                  <a:gd name="T74" fmla="*/ 274 w 305"/>
                  <a:gd name="T75" fmla="*/ 188 h 372"/>
                  <a:gd name="T76" fmla="*/ 288 w 305"/>
                  <a:gd name="T77" fmla="*/ 196 h 372"/>
                  <a:gd name="T78" fmla="*/ 296 w 305"/>
                  <a:gd name="T79" fmla="*/ 217 h 372"/>
                  <a:gd name="T80" fmla="*/ 288 w 305"/>
                  <a:gd name="T81" fmla="*/ 239 h 372"/>
                  <a:gd name="T82" fmla="*/ 274 w 305"/>
                  <a:gd name="T83" fmla="*/ 245 h 372"/>
                  <a:gd name="T84" fmla="*/ 264 w 305"/>
                  <a:gd name="T85" fmla="*/ 245 h 372"/>
                  <a:gd name="T86" fmla="*/ 258 w 305"/>
                  <a:gd name="T87" fmla="*/ 276 h 372"/>
                  <a:gd name="T88" fmla="*/ 223 w 305"/>
                  <a:gd name="T89" fmla="*/ 333 h 372"/>
                  <a:gd name="T90" fmla="*/ 190 w 305"/>
                  <a:gd name="T91" fmla="*/ 356 h 372"/>
                  <a:gd name="T92" fmla="*/ 151 w 305"/>
                  <a:gd name="T93" fmla="*/ 364 h 372"/>
                  <a:gd name="T94" fmla="*/ 112 w 305"/>
                  <a:gd name="T95" fmla="*/ 356 h 372"/>
                  <a:gd name="T96" fmla="*/ 78 w 305"/>
                  <a:gd name="T97" fmla="*/ 333 h 372"/>
                  <a:gd name="T98" fmla="*/ 53 w 305"/>
                  <a:gd name="T99" fmla="*/ 297 h 372"/>
                  <a:gd name="T100" fmla="*/ 37 w 305"/>
                  <a:gd name="T101" fmla="*/ 247 h 372"/>
                  <a:gd name="T102" fmla="*/ 22 w 305"/>
                  <a:gd name="T103" fmla="*/ 243 h 372"/>
                  <a:gd name="T104" fmla="*/ 8 w 305"/>
                  <a:gd name="T105" fmla="*/ 217 h 372"/>
                  <a:gd name="T106" fmla="*/ 16 w 305"/>
                  <a:gd name="T107" fmla="*/ 196 h 372"/>
                  <a:gd name="T108" fmla="*/ 30 w 305"/>
                  <a:gd name="T109" fmla="*/ 18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5" h="372">
                    <a:moveTo>
                      <a:pt x="0" y="217"/>
                    </a:moveTo>
                    <a:lnTo>
                      <a:pt x="0" y="217"/>
                    </a:lnTo>
                    <a:lnTo>
                      <a:pt x="2" y="231"/>
                    </a:lnTo>
                    <a:lnTo>
                      <a:pt x="8" y="243"/>
                    </a:lnTo>
                    <a:lnTo>
                      <a:pt x="18" y="252"/>
                    </a:lnTo>
                    <a:lnTo>
                      <a:pt x="24" y="254"/>
                    </a:lnTo>
                    <a:lnTo>
                      <a:pt x="30" y="254"/>
                    </a:lnTo>
                    <a:lnTo>
                      <a:pt x="30" y="254"/>
                    </a:lnTo>
                    <a:lnTo>
                      <a:pt x="37" y="278"/>
                    </a:lnTo>
                    <a:lnTo>
                      <a:pt x="45" y="301"/>
                    </a:lnTo>
                    <a:lnTo>
                      <a:pt x="57" y="321"/>
                    </a:lnTo>
                    <a:lnTo>
                      <a:pt x="71" y="339"/>
                    </a:lnTo>
                    <a:lnTo>
                      <a:pt x="90" y="352"/>
                    </a:lnTo>
                    <a:lnTo>
                      <a:pt x="108" y="364"/>
                    </a:lnTo>
                    <a:lnTo>
                      <a:pt x="129" y="370"/>
                    </a:lnTo>
                    <a:lnTo>
                      <a:pt x="151" y="372"/>
                    </a:lnTo>
                    <a:lnTo>
                      <a:pt x="151" y="372"/>
                    </a:lnTo>
                    <a:lnTo>
                      <a:pt x="172" y="370"/>
                    </a:lnTo>
                    <a:lnTo>
                      <a:pt x="192" y="364"/>
                    </a:lnTo>
                    <a:lnTo>
                      <a:pt x="213" y="352"/>
                    </a:lnTo>
                    <a:lnTo>
                      <a:pt x="229" y="339"/>
                    </a:lnTo>
                    <a:lnTo>
                      <a:pt x="243" y="321"/>
                    </a:lnTo>
                    <a:lnTo>
                      <a:pt x="255" y="301"/>
                    </a:lnTo>
                    <a:lnTo>
                      <a:pt x="266" y="278"/>
                    </a:lnTo>
                    <a:lnTo>
                      <a:pt x="272" y="254"/>
                    </a:lnTo>
                    <a:lnTo>
                      <a:pt x="272" y="254"/>
                    </a:lnTo>
                    <a:lnTo>
                      <a:pt x="274" y="254"/>
                    </a:lnTo>
                    <a:lnTo>
                      <a:pt x="274" y="254"/>
                    </a:lnTo>
                    <a:lnTo>
                      <a:pt x="280" y="254"/>
                    </a:lnTo>
                    <a:lnTo>
                      <a:pt x="284" y="252"/>
                    </a:lnTo>
                    <a:lnTo>
                      <a:pt x="290" y="247"/>
                    </a:lnTo>
                    <a:lnTo>
                      <a:pt x="294" y="243"/>
                    </a:lnTo>
                    <a:lnTo>
                      <a:pt x="303" y="231"/>
                    </a:lnTo>
                    <a:lnTo>
                      <a:pt x="303" y="225"/>
                    </a:lnTo>
                    <a:lnTo>
                      <a:pt x="305" y="217"/>
                    </a:lnTo>
                    <a:lnTo>
                      <a:pt x="305" y="217"/>
                    </a:lnTo>
                    <a:lnTo>
                      <a:pt x="303" y="205"/>
                    </a:lnTo>
                    <a:lnTo>
                      <a:pt x="296" y="194"/>
                    </a:lnTo>
                    <a:lnTo>
                      <a:pt x="288" y="186"/>
                    </a:lnTo>
                    <a:lnTo>
                      <a:pt x="278" y="182"/>
                    </a:lnTo>
                    <a:lnTo>
                      <a:pt x="278" y="182"/>
                    </a:lnTo>
                    <a:lnTo>
                      <a:pt x="278" y="182"/>
                    </a:lnTo>
                    <a:lnTo>
                      <a:pt x="282" y="164"/>
                    </a:lnTo>
                    <a:lnTo>
                      <a:pt x="286" y="147"/>
                    </a:lnTo>
                    <a:lnTo>
                      <a:pt x="286" y="125"/>
                    </a:lnTo>
                    <a:lnTo>
                      <a:pt x="284" y="102"/>
                    </a:lnTo>
                    <a:lnTo>
                      <a:pt x="282" y="90"/>
                    </a:lnTo>
                    <a:lnTo>
                      <a:pt x="278" y="80"/>
                    </a:lnTo>
                    <a:lnTo>
                      <a:pt x="272" y="70"/>
                    </a:lnTo>
                    <a:lnTo>
                      <a:pt x="264" y="61"/>
                    </a:lnTo>
                    <a:lnTo>
                      <a:pt x="253" y="53"/>
                    </a:lnTo>
                    <a:lnTo>
                      <a:pt x="243" y="47"/>
                    </a:lnTo>
                    <a:lnTo>
                      <a:pt x="243" y="47"/>
                    </a:lnTo>
                    <a:lnTo>
                      <a:pt x="239" y="31"/>
                    </a:lnTo>
                    <a:lnTo>
                      <a:pt x="233" y="18"/>
                    </a:lnTo>
                    <a:lnTo>
                      <a:pt x="223" y="10"/>
                    </a:lnTo>
                    <a:lnTo>
                      <a:pt x="210" y="4"/>
                    </a:lnTo>
                    <a:lnTo>
                      <a:pt x="196" y="2"/>
                    </a:lnTo>
                    <a:lnTo>
                      <a:pt x="182" y="0"/>
                    </a:lnTo>
                    <a:lnTo>
                      <a:pt x="165" y="0"/>
                    </a:lnTo>
                    <a:lnTo>
                      <a:pt x="149" y="2"/>
                    </a:lnTo>
                    <a:lnTo>
                      <a:pt x="118" y="8"/>
                    </a:lnTo>
                    <a:lnTo>
                      <a:pt x="90" y="16"/>
                    </a:lnTo>
                    <a:lnTo>
                      <a:pt x="63" y="27"/>
                    </a:lnTo>
                    <a:lnTo>
                      <a:pt x="63" y="27"/>
                    </a:lnTo>
                    <a:lnTo>
                      <a:pt x="49" y="35"/>
                    </a:lnTo>
                    <a:lnTo>
                      <a:pt x="37" y="45"/>
                    </a:lnTo>
                    <a:lnTo>
                      <a:pt x="26" y="57"/>
                    </a:lnTo>
                    <a:lnTo>
                      <a:pt x="20" y="70"/>
                    </a:lnTo>
                    <a:lnTo>
                      <a:pt x="14" y="82"/>
                    </a:lnTo>
                    <a:lnTo>
                      <a:pt x="10" y="96"/>
                    </a:lnTo>
                    <a:lnTo>
                      <a:pt x="8" y="108"/>
                    </a:lnTo>
                    <a:lnTo>
                      <a:pt x="8" y="121"/>
                    </a:lnTo>
                    <a:lnTo>
                      <a:pt x="10" y="145"/>
                    </a:lnTo>
                    <a:lnTo>
                      <a:pt x="12" y="166"/>
                    </a:lnTo>
                    <a:lnTo>
                      <a:pt x="18" y="184"/>
                    </a:lnTo>
                    <a:lnTo>
                      <a:pt x="18" y="184"/>
                    </a:lnTo>
                    <a:lnTo>
                      <a:pt x="18" y="184"/>
                    </a:lnTo>
                    <a:lnTo>
                      <a:pt x="10" y="190"/>
                    </a:lnTo>
                    <a:lnTo>
                      <a:pt x="6" y="198"/>
                    </a:lnTo>
                    <a:lnTo>
                      <a:pt x="2" y="207"/>
                    </a:lnTo>
                    <a:lnTo>
                      <a:pt x="0" y="217"/>
                    </a:lnTo>
                    <a:lnTo>
                      <a:pt x="0" y="217"/>
                    </a:lnTo>
                    <a:close/>
                    <a:moveTo>
                      <a:pt x="30" y="188"/>
                    </a:moveTo>
                    <a:lnTo>
                      <a:pt x="30" y="188"/>
                    </a:lnTo>
                    <a:lnTo>
                      <a:pt x="33" y="188"/>
                    </a:lnTo>
                    <a:lnTo>
                      <a:pt x="35" y="188"/>
                    </a:lnTo>
                    <a:lnTo>
                      <a:pt x="35" y="180"/>
                    </a:lnTo>
                    <a:lnTo>
                      <a:pt x="45" y="131"/>
                    </a:lnTo>
                    <a:lnTo>
                      <a:pt x="45" y="131"/>
                    </a:lnTo>
                    <a:lnTo>
                      <a:pt x="51" y="121"/>
                    </a:lnTo>
                    <a:lnTo>
                      <a:pt x="55" y="119"/>
                    </a:lnTo>
                    <a:lnTo>
                      <a:pt x="55" y="119"/>
                    </a:lnTo>
                    <a:lnTo>
                      <a:pt x="84" y="117"/>
                    </a:lnTo>
                    <a:lnTo>
                      <a:pt x="108" y="115"/>
                    </a:lnTo>
                    <a:lnTo>
                      <a:pt x="133" y="108"/>
                    </a:lnTo>
                    <a:lnTo>
                      <a:pt x="153" y="102"/>
                    </a:lnTo>
                    <a:lnTo>
                      <a:pt x="182" y="90"/>
                    </a:lnTo>
                    <a:lnTo>
                      <a:pt x="192" y="86"/>
                    </a:lnTo>
                    <a:lnTo>
                      <a:pt x="192" y="86"/>
                    </a:lnTo>
                    <a:lnTo>
                      <a:pt x="202" y="80"/>
                    </a:lnTo>
                    <a:lnTo>
                      <a:pt x="210" y="80"/>
                    </a:lnTo>
                    <a:lnTo>
                      <a:pt x="219" y="82"/>
                    </a:lnTo>
                    <a:lnTo>
                      <a:pt x="225" y="86"/>
                    </a:lnTo>
                    <a:lnTo>
                      <a:pt x="231" y="92"/>
                    </a:lnTo>
                    <a:lnTo>
                      <a:pt x="237" y="102"/>
                    </a:lnTo>
                    <a:lnTo>
                      <a:pt x="247" y="123"/>
                    </a:lnTo>
                    <a:lnTo>
                      <a:pt x="253" y="147"/>
                    </a:lnTo>
                    <a:lnTo>
                      <a:pt x="258" y="168"/>
                    </a:lnTo>
                    <a:lnTo>
                      <a:pt x="262" y="190"/>
                    </a:lnTo>
                    <a:lnTo>
                      <a:pt x="264" y="190"/>
                    </a:lnTo>
                    <a:lnTo>
                      <a:pt x="270" y="188"/>
                    </a:lnTo>
                    <a:lnTo>
                      <a:pt x="270" y="188"/>
                    </a:lnTo>
                    <a:lnTo>
                      <a:pt x="274" y="188"/>
                    </a:lnTo>
                    <a:lnTo>
                      <a:pt x="274" y="188"/>
                    </a:lnTo>
                    <a:lnTo>
                      <a:pt x="282" y="190"/>
                    </a:lnTo>
                    <a:lnTo>
                      <a:pt x="288" y="196"/>
                    </a:lnTo>
                    <a:lnTo>
                      <a:pt x="288" y="196"/>
                    </a:lnTo>
                    <a:lnTo>
                      <a:pt x="294" y="207"/>
                    </a:lnTo>
                    <a:lnTo>
                      <a:pt x="296" y="217"/>
                    </a:lnTo>
                    <a:lnTo>
                      <a:pt x="296" y="217"/>
                    </a:lnTo>
                    <a:lnTo>
                      <a:pt x="294" y="229"/>
                    </a:lnTo>
                    <a:lnTo>
                      <a:pt x="288" y="239"/>
                    </a:lnTo>
                    <a:lnTo>
                      <a:pt x="288" y="239"/>
                    </a:lnTo>
                    <a:lnTo>
                      <a:pt x="282" y="243"/>
                    </a:lnTo>
                    <a:lnTo>
                      <a:pt x="274" y="245"/>
                    </a:lnTo>
                    <a:lnTo>
                      <a:pt x="274" y="245"/>
                    </a:lnTo>
                    <a:lnTo>
                      <a:pt x="272" y="245"/>
                    </a:lnTo>
                    <a:lnTo>
                      <a:pt x="264" y="245"/>
                    </a:lnTo>
                    <a:lnTo>
                      <a:pt x="262" y="254"/>
                    </a:lnTo>
                    <a:lnTo>
                      <a:pt x="262" y="254"/>
                    </a:lnTo>
                    <a:lnTo>
                      <a:pt x="258" y="276"/>
                    </a:lnTo>
                    <a:lnTo>
                      <a:pt x="247" y="297"/>
                    </a:lnTo>
                    <a:lnTo>
                      <a:pt x="237" y="317"/>
                    </a:lnTo>
                    <a:lnTo>
                      <a:pt x="223" y="333"/>
                    </a:lnTo>
                    <a:lnTo>
                      <a:pt x="223" y="333"/>
                    </a:lnTo>
                    <a:lnTo>
                      <a:pt x="206" y="346"/>
                    </a:lnTo>
                    <a:lnTo>
                      <a:pt x="190" y="356"/>
                    </a:lnTo>
                    <a:lnTo>
                      <a:pt x="190" y="356"/>
                    </a:lnTo>
                    <a:lnTo>
                      <a:pt x="170" y="362"/>
                    </a:lnTo>
                    <a:lnTo>
                      <a:pt x="151" y="364"/>
                    </a:lnTo>
                    <a:lnTo>
                      <a:pt x="151" y="364"/>
                    </a:lnTo>
                    <a:lnTo>
                      <a:pt x="131" y="362"/>
                    </a:lnTo>
                    <a:lnTo>
                      <a:pt x="112" y="356"/>
                    </a:lnTo>
                    <a:lnTo>
                      <a:pt x="112" y="356"/>
                    </a:lnTo>
                    <a:lnTo>
                      <a:pt x="94" y="346"/>
                    </a:lnTo>
                    <a:lnTo>
                      <a:pt x="78" y="333"/>
                    </a:lnTo>
                    <a:lnTo>
                      <a:pt x="78" y="333"/>
                    </a:lnTo>
                    <a:lnTo>
                      <a:pt x="63" y="317"/>
                    </a:lnTo>
                    <a:lnTo>
                      <a:pt x="53" y="297"/>
                    </a:lnTo>
                    <a:lnTo>
                      <a:pt x="45" y="276"/>
                    </a:lnTo>
                    <a:lnTo>
                      <a:pt x="39" y="254"/>
                    </a:lnTo>
                    <a:lnTo>
                      <a:pt x="37" y="247"/>
                    </a:lnTo>
                    <a:lnTo>
                      <a:pt x="30" y="245"/>
                    </a:lnTo>
                    <a:lnTo>
                      <a:pt x="30" y="245"/>
                    </a:lnTo>
                    <a:lnTo>
                      <a:pt x="22" y="243"/>
                    </a:lnTo>
                    <a:lnTo>
                      <a:pt x="14" y="237"/>
                    </a:lnTo>
                    <a:lnTo>
                      <a:pt x="10" y="229"/>
                    </a:lnTo>
                    <a:lnTo>
                      <a:pt x="8" y="217"/>
                    </a:lnTo>
                    <a:lnTo>
                      <a:pt x="8" y="217"/>
                    </a:lnTo>
                    <a:lnTo>
                      <a:pt x="10" y="207"/>
                    </a:lnTo>
                    <a:lnTo>
                      <a:pt x="16" y="196"/>
                    </a:lnTo>
                    <a:lnTo>
                      <a:pt x="16" y="196"/>
                    </a:lnTo>
                    <a:lnTo>
                      <a:pt x="22" y="190"/>
                    </a:lnTo>
                    <a:lnTo>
                      <a:pt x="30" y="188"/>
                    </a:lnTo>
                    <a:lnTo>
                      <a:pt x="30" y="188"/>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41"/>
              <p:cNvSpPr>
                <a:spLocks/>
              </p:cNvSpPr>
              <p:nvPr/>
            </p:nvSpPr>
            <p:spPr bwMode="auto">
              <a:xfrm>
                <a:off x="3898900" y="2435225"/>
                <a:ext cx="788988" cy="546100"/>
              </a:xfrm>
              <a:custGeom>
                <a:avLst/>
                <a:gdLst>
                  <a:gd name="T0" fmla="*/ 486 w 497"/>
                  <a:gd name="T1" fmla="*/ 235 h 344"/>
                  <a:gd name="T2" fmla="*/ 437 w 497"/>
                  <a:gd name="T3" fmla="*/ 248 h 344"/>
                  <a:gd name="T4" fmla="*/ 382 w 497"/>
                  <a:gd name="T5" fmla="*/ 270 h 344"/>
                  <a:gd name="T6" fmla="*/ 323 w 497"/>
                  <a:gd name="T7" fmla="*/ 127 h 344"/>
                  <a:gd name="T8" fmla="*/ 362 w 497"/>
                  <a:gd name="T9" fmla="*/ 111 h 344"/>
                  <a:gd name="T10" fmla="*/ 460 w 497"/>
                  <a:gd name="T11" fmla="*/ 47 h 344"/>
                  <a:gd name="T12" fmla="*/ 460 w 497"/>
                  <a:gd name="T13" fmla="*/ 47 h 344"/>
                  <a:gd name="T14" fmla="*/ 444 w 497"/>
                  <a:gd name="T15" fmla="*/ 33 h 344"/>
                  <a:gd name="T16" fmla="*/ 425 w 497"/>
                  <a:gd name="T17" fmla="*/ 21 h 344"/>
                  <a:gd name="T18" fmla="*/ 407 w 497"/>
                  <a:gd name="T19" fmla="*/ 8 h 344"/>
                  <a:gd name="T20" fmla="*/ 384 w 497"/>
                  <a:gd name="T21" fmla="*/ 0 h 344"/>
                  <a:gd name="T22" fmla="*/ 278 w 497"/>
                  <a:gd name="T23" fmla="*/ 168 h 344"/>
                  <a:gd name="T24" fmla="*/ 264 w 497"/>
                  <a:gd name="T25" fmla="*/ 92 h 344"/>
                  <a:gd name="T26" fmla="*/ 264 w 497"/>
                  <a:gd name="T27" fmla="*/ 92 h 344"/>
                  <a:gd name="T28" fmla="*/ 270 w 497"/>
                  <a:gd name="T29" fmla="*/ 88 h 344"/>
                  <a:gd name="T30" fmla="*/ 274 w 497"/>
                  <a:gd name="T31" fmla="*/ 82 h 344"/>
                  <a:gd name="T32" fmla="*/ 278 w 497"/>
                  <a:gd name="T33" fmla="*/ 76 h 344"/>
                  <a:gd name="T34" fmla="*/ 278 w 497"/>
                  <a:gd name="T35" fmla="*/ 68 h 344"/>
                  <a:gd name="T36" fmla="*/ 278 w 497"/>
                  <a:gd name="T37" fmla="*/ 68 h 344"/>
                  <a:gd name="T38" fmla="*/ 278 w 497"/>
                  <a:gd name="T39" fmla="*/ 62 h 344"/>
                  <a:gd name="T40" fmla="*/ 276 w 497"/>
                  <a:gd name="T41" fmla="*/ 55 h 344"/>
                  <a:gd name="T42" fmla="*/ 270 w 497"/>
                  <a:gd name="T43" fmla="*/ 47 h 344"/>
                  <a:gd name="T44" fmla="*/ 259 w 497"/>
                  <a:gd name="T45" fmla="*/ 41 h 344"/>
                  <a:gd name="T46" fmla="*/ 247 w 497"/>
                  <a:gd name="T47" fmla="*/ 39 h 344"/>
                  <a:gd name="T48" fmla="*/ 247 w 497"/>
                  <a:gd name="T49" fmla="*/ 39 h 344"/>
                  <a:gd name="T50" fmla="*/ 235 w 497"/>
                  <a:gd name="T51" fmla="*/ 41 h 344"/>
                  <a:gd name="T52" fmla="*/ 227 w 497"/>
                  <a:gd name="T53" fmla="*/ 47 h 344"/>
                  <a:gd name="T54" fmla="*/ 219 w 497"/>
                  <a:gd name="T55" fmla="*/ 55 h 344"/>
                  <a:gd name="T56" fmla="*/ 219 w 497"/>
                  <a:gd name="T57" fmla="*/ 62 h 344"/>
                  <a:gd name="T58" fmla="*/ 216 w 497"/>
                  <a:gd name="T59" fmla="*/ 68 h 344"/>
                  <a:gd name="T60" fmla="*/ 216 w 497"/>
                  <a:gd name="T61" fmla="*/ 68 h 344"/>
                  <a:gd name="T62" fmla="*/ 219 w 497"/>
                  <a:gd name="T63" fmla="*/ 76 h 344"/>
                  <a:gd name="T64" fmla="*/ 221 w 497"/>
                  <a:gd name="T65" fmla="*/ 82 h 344"/>
                  <a:gd name="T66" fmla="*/ 225 w 497"/>
                  <a:gd name="T67" fmla="*/ 88 h 344"/>
                  <a:gd name="T68" fmla="*/ 231 w 497"/>
                  <a:gd name="T69" fmla="*/ 92 h 344"/>
                  <a:gd name="T70" fmla="*/ 219 w 497"/>
                  <a:gd name="T71" fmla="*/ 166 h 344"/>
                  <a:gd name="T72" fmla="*/ 112 w 497"/>
                  <a:gd name="T73" fmla="*/ 0 h 344"/>
                  <a:gd name="T74" fmla="*/ 112 w 497"/>
                  <a:gd name="T75" fmla="*/ 0 h 344"/>
                  <a:gd name="T76" fmla="*/ 92 w 497"/>
                  <a:gd name="T77" fmla="*/ 8 h 344"/>
                  <a:gd name="T78" fmla="*/ 71 w 497"/>
                  <a:gd name="T79" fmla="*/ 21 h 344"/>
                  <a:gd name="T80" fmla="*/ 53 w 497"/>
                  <a:gd name="T81" fmla="*/ 33 h 344"/>
                  <a:gd name="T82" fmla="*/ 39 w 497"/>
                  <a:gd name="T83" fmla="*/ 45 h 344"/>
                  <a:gd name="T84" fmla="*/ 24 w 497"/>
                  <a:gd name="T85" fmla="*/ 62 h 344"/>
                  <a:gd name="T86" fmla="*/ 14 w 497"/>
                  <a:gd name="T87" fmla="*/ 76 h 344"/>
                  <a:gd name="T88" fmla="*/ 6 w 497"/>
                  <a:gd name="T89" fmla="*/ 92 h 344"/>
                  <a:gd name="T90" fmla="*/ 2 w 497"/>
                  <a:gd name="T91" fmla="*/ 111 h 344"/>
                  <a:gd name="T92" fmla="*/ 0 w 497"/>
                  <a:gd name="T93" fmla="*/ 317 h 344"/>
                  <a:gd name="T94" fmla="*/ 0 w 497"/>
                  <a:gd name="T95" fmla="*/ 317 h 344"/>
                  <a:gd name="T96" fmla="*/ 20 w 497"/>
                  <a:gd name="T97" fmla="*/ 321 h 344"/>
                  <a:gd name="T98" fmla="*/ 79 w 497"/>
                  <a:gd name="T99" fmla="*/ 332 h 344"/>
                  <a:gd name="T100" fmla="*/ 159 w 497"/>
                  <a:gd name="T101" fmla="*/ 340 h 344"/>
                  <a:gd name="T102" fmla="*/ 202 w 497"/>
                  <a:gd name="T103" fmla="*/ 342 h 344"/>
                  <a:gd name="T104" fmla="*/ 249 w 497"/>
                  <a:gd name="T105" fmla="*/ 344 h 344"/>
                  <a:gd name="T106" fmla="*/ 249 w 497"/>
                  <a:gd name="T107" fmla="*/ 344 h 344"/>
                  <a:gd name="T108" fmla="*/ 294 w 497"/>
                  <a:gd name="T109" fmla="*/ 342 h 344"/>
                  <a:gd name="T110" fmla="*/ 337 w 497"/>
                  <a:gd name="T111" fmla="*/ 340 h 344"/>
                  <a:gd name="T112" fmla="*/ 419 w 497"/>
                  <a:gd name="T113" fmla="*/ 332 h 344"/>
                  <a:gd name="T114" fmla="*/ 476 w 497"/>
                  <a:gd name="T115" fmla="*/ 321 h 344"/>
                  <a:gd name="T116" fmla="*/ 497 w 497"/>
                  <a:gd name="T117" fmla="*/ 317 h 344"/>
                  <a:gd name="T118" fmla="*/ 497 w 497"/>
                  <a:gd name="T119" fmla="*/ 252 h 344"/>
                  <a:gd name="T120" fmla="*/ 497 w 497"/>
                  <a:gd name="T121" fmla="*/ 252 h 344"/>
                  <a:gd name="T122" fmla="*/ 486 w 497"/>
                  <a:gd name="T123" fmla="*/ 235 h 344"/>
                  <a:gd name="T124" fmla="*/ 486 w 497"/>
                  <a:gd name="T125" fmla="*/ 23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344">
                    <a:moveTo>
                      <a:pt x="486" y="235"/>
                    </a:moveTo>
                    <a:lnTo>
                      <a:pt x="437" y="248"/>
                    </a:lnTo>
                    <a:lnTo>
                      <a:pt x="382" y="270"/>
                    </a:lnTo>
                    <a:lnTo>
                      <a:pt x="323" y="127"/>
                    </a:lnTo>
                    <a:lnTo>
                      <a:pt x="362" y="111"/>
                    </a:lnTo>
                    <a:lnTo>
                      <a:pt x="460" y="47"/>
                    </a:lnTo>
                    <a:lnTo>
                      <a:pt x="460" y="47"/>
                    </a:lnTo>
                    <a:lnTo>
                      <a:pt x="444" y="33"/>
                    </a:lnTo>
                    <a:lnTo>
                      <a:pt x="425" y="21"/>
                    </a:lnTo>
                    <a:lnTo>
                      <a:pt x="407" y="8"/>
                    </a:lnTo>
                    <a:lnTo>
                      <a:pt x="384" y="0"/>
                    </a:lnTo>
                    <a:lnTo>
                      <a:pt x="278" y="168"/>
                    </a:lnTo>
                    <a:lnTo>
                      <a:pt x="264" y="92"/>
                    </a:lnTo>
                    <a:lnTo>
                      <a:pt x="264" y="92"/>
                    </a:lnTo>
                    <a:lnTo>
                      <a:pt x="270" y="88"/>
                    </a:lnTo>
                    <a:lnTo>
                      <a:pt x="274" y="82"/>
                    </a:lnTo>
                    <a:lnTo>
                      <a:pt x="278" y="76"/>
                    </a:lnTo>
                    <a:lnTo>
                      <a:pt x="278" y="68"/>
                    </a:lnTo>
                    <a:lnTo>
                      <a:pt x="278" y="68"/>
                    </a:lnTo>
                    <a:lnTo>
                      <a:pt x="278" y="62"/>
                    </a:lnTo>
                    <a:lnTo>
                      <a:pt x="276" y="55"/>
                    </a:lnTo>
                    <a:lnTo>
                      <a:pt x="270" y="47"/>
                    </a:lnTo>
                    <a:lnTo>
                      <a:pt x="259" y="41"/>
                    </a:lnTo>
                    <a:lnTo>
                      <a:pt x="247" y="39"/>
                    </a:lnTo>
                    <a:lnTo>
                      <a:pt x="247" y="39"/>
                    </a:lnTo>
                    <a:lnTo>
                      <a:pt x="235" y="41"/>
                    </a:lnTo>
                    <a:lnTo>
                      <a:pt x="227" y="47"/>
                    </a:lnTo>
                    <a:lnTo>
                      <a:pt x="219" y="55"/>
                    </a:lnTo>
                    <a:lnTo>
                      <a:pt x="219" y="62"/>
                    </a:lnTo>
                    <a:lnTo>
                      <a:pt x="216" y="68"/>
                    </a:lnTo>
                    <a:lnTo>
                      <a:pt x="216" y="68"/>
                    </a:lnTo>
                    <a:lnTo>
                      <a:pt x="219" y="76"/>
                    </a:lnTo>
                    <a:lnTo>
                      <a:pt x="221" y="82"/>
                    </a:lnTo>
                    <a:lnTo>
                      <a:pt x="225" y="88"/>
                    </a:lnTo>
                    <a:lnTo>
                      <a:pt x="231" y="92"/>
                    </a:lnTo>
                    <a:lnTo>
                      <a:pt x="219" y="166"/>
                    </a:lnTo>
                    <a:lnTo>
                      <a:pt x="112" y="0"/>
                    </a:lnTo>
                    <a:lnTo>
                      <a:pt x="112" y="0"/>
                    </a:lnTo>
                    <a:lnTo>
                      <a:pt x="92" y="8"/>
                    </a:lnTo>
                    <a:lnTo>
                      <a:pt x="71" y="21"/>
                    </a:lnTo>
                    <a:lnTo>
                      <a:pt x="53" y="33"/>
                    </a:lnTo>
                    <a:lnTo>
                      <a:pt x="39" y="45"/>
                    </a:lnTo>
                    <a:lnTo>
                      <a:pt x="24" y="62"/>
                    </a:lnTo>
                    <a:lnTo>
                      <a:pt x="14" y="76"/>
                    </a:lnTo>
                    <a:lnTo>
                      <a:pt x="6" y="92"/>
                    </a:lnTo>
                    <a:lnTo>
                      <a:pt x="2" y="111"/>
                    </a:lnTo>
                    <a:lnTo>
                      <a:pt x="0" y="317"/>
                    </a:lnTo>
                    <a:lnTo>
                      <a:pt x="0" y="317"/>
                    </a:lnTo>
                    <a:lnTo>
                      <a:pt x="20" y="321"/>
                    </a:lnTo>
                    <a:lnTo>
                      <a:pt x="79" y="332"/>
                    </a:lnTo>
                    <a:lnTo>
                      <a:pt x="159" y="340"/>
                    </a:lnTo>
                    <a:lnTo>
                      <a:pt x="202" y="342"/>
                    </a:lnTo>
                    <a:lnTo>
                      <a:pt x="249" y="344"/>
                    </a:lnTo>
                    <a:lnTo>
                      <a:pt x="249" y="344"/>
                    </a:lnTo>
                    <a:lnTo>
                      <a:pt x="294" y="342"/>
                    </a:lnTo>
                    <a:lnTo>
                      <a:pt x="337" y="340"/>
                    </a:lnTo>
                    <a:lnTo>
                      <a:pt x="419" y="332"/>
                    </a:lnTo>
                    <a:lnTo>
                      <a:pt x="476" y="321"/>
                    </a:lnTo>
                    <a:lnTo>
                      <a:pt x="497" y="317"/>
                    </a:lnTo>
                    <a:lnTo>
                      <a:pt x="497" y="252"/>
                    </a:lnTo>
                    <a:lnTo>
                      <a:pt x="497" y="252"/>
                    </a:lnTo>
                    <a:lnTo>
                      <a:pt x="486" y="235"/>
                    </a:lnTo>
                    <a:lnTo>
                      <a:pt x="486" y="235"/>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42"/>
              <p:cNvSpPr>
                <a:spLocks noEditPoints="1"/>
              </p:cNvSpPr>
              <p:nvPr/>
            </p:nvSpPr>
            <p:spPr bwMode="auto">
              <a:xfrm>
                <a:off x="4449763" y="2279650"/>
                <a:ext cx="725488" cy="581025"/>
              </a:xfrm>
              <a:custGeom>
                <a:avLst/>
                <a:gdLst>
                  <a:gd name="T0" fmla="*/ 362 w 457"/>
                  <a:gd name="T1" fmla="*/ 12 h 366"/>
                  <a:gd name="T2" fmla="*/ 358 w 457"/>
                  <a:gd name="T3" fmla="*/ 6 h 366"/>
                  <a:gd name="T4" fmla="*/ 346 w 457"/>
                  <a:gd name="T5" fmla="*/ 0 h 366"/>
                  <a:gd name="T6" fmla="*/ 338 w 457"/>
                  <a:gd name="T7" fmla="*/ 2 h 366"/>
                  <a:gd name="T8" fmla="*/ 328 w 457"/>
                  <a:gd name="T9" fmla="*/ 12 h 366"/>
                  <a:gd name="T10" fmla="*/ 328 w 457"/>
                  <a:gd name="T11" fmla="*/ 25 h 366"/>
                  <a:gd name="T12" fmla="*/ 0 w 457"/>
                  <a:gd name="T13" fmla="*/ 237 h 366"/>
                  <a:gd name="T14" fmla="*/ 70 w 457"/>
                  <a:gd name="T15" fmla="*/ 333 h 366"/>
                  <a:gd name="T16" fmla="*/ 60 w 457"/>
                  <a:gd name="T17" fmla="*/ 290 h 366"/>
                  <a:gd name="T18" fmla="*/ 154 w 457"/>
                  <a:gd name="T19" fmla="*/ 311 h 366"/>
                  <a:gd name="T20" fmla="*/ 158 w 457"/>
                  <a:gd name="T21" fmla="*/ 325 h 366"/>
                  <a:gd name="T22" fmla="*/ 164 w 457"/>
                  <a:gd name="T23" fmla="*/ 335 h 366"/>
                  <a:gd name="T24" fmla="*/ 182 w 457"/>
                  <a:gd name="T25" fmla="*/ 354 h 366"/>
                  <a:gd name="T26" fmla="*/ 205 w 457"/>
                  <a:gd name="T27" fmla="*/ 364 h 366"/>
                  <a:gd name="T28" fmla="*/ 229 w 457"/>
                  <a:gd name="T29" fmla="*/ 364 h 366"/>
                  <a:gd name="T30" fmla="*/ 242 w 457"/>
                  <a:gd name="T31" fmla="*/ 360 h 366"/>
                  <a:gd name="T32" fmla="*/ 260 w 457"/>
                  <a:gd name="T33" fmla="*/ 348 h 366"/>
                  <a:gd name="T34" fmla="*/ 272 w 457"/>
                  <a:gd name="T35" fmla="*/ 329 h 366"/>
                  <a:gd name="T36" fmla="*/ 279 w 457"/>
                  <a:gd name="T37" fmla="*/ 307 h 366"/>
                  <a:gd name="T38" fmla="*/ 277 w 457"/>
                  <a:gd name="T39" fmla="*/ 284 h 366"/>
                  <a:gd name="T40" fmla="*/ 348 w 457"/>
                  <a:gd name="T41" fmla="*/ 86 h 366"/>
                  <a:gd name="T42" fmla="*/ 428 w 457"/>
                  <a:gd name="T43" fmla="*/ 256 h 366"/>
                  <a:gd name="T44" fmla="*/ 436 w 457"/>
                  <a:gd name="T45" fmla="*/ 258 h 366"/>
                  <a:gd name="T46" fmla="*/ 444 w 457"/>
                  <a:gd name="T47" fmla="*/ 256 h 366"/>
                  <a:gd name="T48" fmla="*/ 454 w 457"/>
                  <a:gd name="T49" fmla="*/ 245 h 366"/>
                  <a:gd name="T50" fmla="*/ 454 w 457"/>
                  <a:gd name="T51" fmla="*/ 231 h 366"/>
                  <a:gd name="T52" fmla="*/ 229 w 457"/>
                  <a:gd name="T53" fmla="*/ 335 h 366"/>
                  <a:gd name="T54" fmla="*/ 223 w 457"/>
                  <a:gd name="T55" fmla="*/ 337 h 366"/>
                  <a:gd name="T56" fmla="*/ 209 w 457"/>
                  <a:gd name="T57" fmla="*/ 337 h 366"/>
                  <a:gd name="T58" fmla="*/ 195 w 457"/>
                  <a:gd name="T59" fmla="*/ 331 h 366"/>
                  <a:gd name="T60" fmla="*/ 184 w 457"/>
                  <a:gd name="T61" fmla="*/ 321 h 366"/>
                  <a:gd name="T62" fmla="*/ 180 w 457"/>
                  <a:gd name="T63" fmla="*/ 315 h 366"/>
                  <a:gd name="T64" fmla="*/ 250 w 457"/>
                  <a:gd name="T65" fmla="*/ 290 h 366"/>
                  <a:gd name="T66" fmla="*/ 252 w 457"/>
                  <a:gd name="T67" fmla="*/ 297 h 366"/>
                  <a:gd name="T68" fmla="*/ 248 w 457"/>
                  <a:gd name="T69" fmla="*/ 317 h 366"/>
                  <a:gd name="T70" fmla="*/ 242 w 457"/>
                  <a:gd name="T71" fmla="*/ 327 h 366"/>
                  <a:gd name="T72" fmla="*/ 229 w 457"/>
                  <a:gd name="T73" fmla="*/ 335 h 366"/>
                  <a:gd name="T74" fmla="*/ 307 w 457"/>
                  <a:gd name="T75" fmla="*/ 86 h 366"/>
                  <a:gd name="T76" fmla="*/ 74 w 457"/>
                  <a:gd name="T77" fmla="*/ 247 h 366"/>
                  <a:gd name="T78" fmla="*/ 62 w 457"/>
                  <a:gd name="T79" fmla="*/ 250 h 366"/>
                  <a:gd name="T80" fmla="*/ 54 w 457"/>
                  <a:gd name="T81" fmla="*/ 243 h 366"/>
                  <a:gd name="T82" fmla="*/ 49 w 457"/>
                  <a:gd name="T83" fmla="*/ 239 h 366"/>
                  <a:gd name="T84" fmla="*/ 52 w 457"/>
                  <a:gd name="T85" fmla="*/ 227 h 366"/>
                  <a:gd name="T86" fmla="*/ 291 w 457"/>
                  <a:gd name="T87" fmla="*/ 63 h 366"/>
                  <a:gd name="T88" fmla="*/ 297 w 457"/>
                  <a:gd name="T89" fmla="*/ 59 h 366"/>
                  <a:gd name="T90" fmla="*/ 307 w 457"/>
                  <a:gd name="T91" fmla="*/ 61 h 366"/>
                  <a:gd name="T92" fmla="*/ 311 w 457"/>
                  <a:gd name="T93" fmla="*/ 65 h 366"/>
                  <a:gd name="T94" fmla="*/ 313 w 457"/>
                  <a:gd name="T95" fmla="*/ 78 h 366"/>
                  <a:gd name="T96" fmla="*/ 307 w 457"/>
                  <a:gd name="T97" fmla="*/ 8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366">
                    <a:moveTo>
                      <a:pt x="454" y="231"/>
                    </a:moveTo>
                    <a:lnTo>
                      <a:pt x="362" y="12"/>
                    </a:lnTo>
                    <a:lnTo>
                      <a:pt x="362" y="12"/>
                    </a:lnTo>
                    <a:lnTo>
                      <a:pt x="358" y="6"/>
                    </a:lnTo>
                    <a:lnTo>
                      <a:pt x="352" y="2"/>
                    </a:lnTo>
                    <a:lnTo>
                      <a:pt x="346" y="0"/>
                    </a:lnTo>
                    <a:lnTo>
                      <a:pt x="338" y="2"/>
                    </a:lnTo>
                    <a:lnTo>
                      <a:pt x="338" y="2"/>
                    </a:lnTo>
                    <a:lnTo>
                      <a:pt x="332" y="6"/>
                    </a:lnTo>
                    <a:lnTo>
                      <a:pt x="328" y="12"/>
                    </a:lnTo>
                    <a:lnTo>
                      <a:pt x="326" y="18"/>
                    </a:lnTo>
                    <a:lnTo>
                      <a:pt x="328" y="25"/>
                    </a:lnTo>
                    <a:lnTo>
                      <a:pt x="25" y="227"/>
                    </a:lnTo>
                    <a:lnTo>
                      <a:pt x="0" y="237"/>
                    </a:lnTo>
                    <a:lnTo>
                      <a:pt x="45" y="344"/>
                    </a:lnTo>
                    <a:lnTo>
                      <a:pt x="70" y="333"/>
                    </a:lnTo>
                    <a:lnTo>
                      <a:pt x="52" y="292"/>
                    </a:lnTo>
                    <a:lnTo>
                      <a:pt x="60" y="290"/>
                    </a:lnTo>
                    <a:lnTo>
                      <a:pt x="76" y="329"/>
                    </a:lnTo>
                    <a:lnTo>
                      <a:pt x="154" y="311"/>
                    </a:lnTo>
                    <a:lnTo>
                      <a:pt x="154" y="311"/>
                    </a:lnTo>
                    <a:lnTo>
                      <a:pt x="158" y="325"/>
                    </a:lnTo>
                    <a:lnTo>
                      <a:pt x="158" y="325"/>
                    </a:lnTo>
                    <a:lnTo>
                      <a:pt x="164" y="335"/>
                    </a:lnTo>
                    <a:lnTo>
                      <a:pt x="172" y="346"/>
                    </a:lnTo>
                    <a:lnTo>
                      <a:pt x="182" y="354"/>
                    </a:lnTo>
                    <a:lnTo>
                      <a:pt x="193" y="360"/>
                    </a:lnTo>
                    <a:lnTo>
                      <a:pt x="205" y="364"/>
                    </a:lnTo>
                    <a:lnTo>
                      <a:pt x="217" y="366"/>
                    </a:lnTo>
                    <a:lnTo>
                      <a:pt x="229" y="364"/>
                    </a:lnTo>
                    <a:lnTo>
                      <a:pt x="242" y="360"/>
                    </a:lnTo>
                    <a:lnTo>
                      <a:pt x="242" y="360"/>
                    </a:lnTo>
                    <a:lnTo>
                      <a:pt x="252" y="356"/>
                    </a:lnTo>
                    <a:lnTo>
                      <a:pt x="260" y="348"/>
                    </a:lnTo>
                    <a:lnTo>
                      <a:pt x="268" y="340"/>
                    </a:lnTo>
                    <a:lnTo>
                      <a:pt x="272" y="329"/>
                    </a:lnTo>
                    <a:lnTo>
                      <a:pt x="277" y="319"/>
                    </a:lnTo>
                    <a:lnTo>
                      <a:pt x="279" y="307"/>
                    </a:lnTo>
                    <a:lnTo>
                      <a:pt x="279" y="295"/>
                    </a:lnTo>
                    <a:lnTo>
                      <a:pt x="277" y="284"/>
                    </a:lnTo>
                    <a:lnTo>
                      <a:pt x="420" y="252"/>
                    </a:lnTo>
                    <a:lnTo>
                      <a:pt x="348" y="86"/>
                    </a:lnTo>
                    <a:lnTo>
                      <a:pt x="354" y="84"/>
                    </a:lnTo>
                    <a:lnTo>
                      <a:pt x="428" y="256"/>
                    </a:lnTo>
                    <a:lnTo>
                      <a:pt x="428" y="256"/>
                    </a:lnTo>
                    <a:lnTo>
                      <a:pt x="436" y="258"/>
                    </a:lnTo>
                    <a:lnTo>
                      <a:pt x="444" y="256"/>
                    </a:lnTo>
                    <a:lnTo>
                      <a:pt x="444" y="256"/>
                    </a:lnTo>
                    <a:lnTo>
                      <a:pt x="450" y="252"/>
                    </a:lnTo>
                    <a:lnTo>
                      <a:pt x="454" y="245"/>
                    </a:lnTo>
                    <a:lnTo>
                      <a:pt x="457" y="239"/>
                    </a:lnTo>
                    <a:lnTo>
                      <a:pt x="454" y="231"/>
                    </a:lnTo>
                    <a:lnTo>
                      <a:pt x="454" y="231"/>
                    </a:lnTo>
                    <a:close/>
                    <a:moveTo>
                      <a:pt x="229" y="335"/>
                    </a:moveTo>
                    <a:lnTo>
                      <a:pt x="229" y="335"/>
                    </a:lnTo>
                    <a:lnTo>
                      <a:pt x="223" y="337"/>
                    </a:lnTo>
                    <a:lnTo>
                      <a:pt x="215" y="337"/>
                    </a:lnTo>
                    <a:lnTo>
                      <a:pt x="209" y="337"/>
                    </a:lnTo>
                    <a:lnTo>
                      <a:pt x="201" y="335"/>
                    </a:lnTo>
                    <a:lnTo>
                      <a:pt x="195" y="331"/>
                    </a:lnTo>
                    <a:lnTo>
                      <a:pt x="189" y="327"/>
                    </a:lnTo>
                    <a:lnTo>
                      <a:pt x="184" y="321"/>
                    </a:lnTo>
                    <a:lnTo>
                      <a:pt x="180" y="315"/>
                    </a:lnTo>
                    <a:lnTo>
                      <a:pt x="180" y="315"/>
                    </a:lnTo>
                    <a:lnTo>
                      <a:pt x="178" y="305"/>
                    </a:lnTo>
                    <a:lnTo>
                      <a:pt x="250" y="290"/>
                    </a:lnTo>
                    <a:lnTo>
                      <a:pt x="250" y="290"/>
                    </a:lnTo>
                    <a:lnTo>
                      <a:pt x="252" y="297"/>
                    </a:lnTo>
                    <a:lnTo>
                      <a:pt x="252" y="303"/>
                    </a:lnTo>
                    <a:lnTo>
                      <a:pt x="248" y="317"/>
                    </a:lnTo>
                    <a:lnTo>
                      <a:pt x="246" y="323"/>
                    </a:lnTo>
                    <a:lnTo>
                      <a:pt x="242" y="327"/>
                    </a:lnTo>
                    <a:lnTo>
                      <a:pt x="236" y="331"/>
                    </a:lnTo>
                    <a:lnTo>
                      <a:pt x="229" y="335"/>
                    </a:lnTo>
                    <a:lnTo>
                      <a:pt x="229" y="335"/>
                    </a:lnTo>
                    <a:close/>
                    <a:moveTo>
                      <a:pt x="307" y="86"/>
                    </a:moveTo>
                    <a:lnTo>
                      <a:pt x="74" y="247"/>
                    </a:lnTo>
                    <a:lnTo>
                      <a:pt x="74" y="247"/>
                    </a:lnTo>
                    <a:lnTo>
                      <a:pt x="68" y="250"/>
                    </a:lnTo>
                    <a:lnTo>
                      <a:pt x="62" y="250"/>
                    </a:lnTo>
                    <a:lnTo>
                      <a:pt x="58" y="247"/>
                    </a:lnTo>
                    <a:lnTo>
                      <a:pt x="54" y="243"/>
                    </a:lnTo>
                    <a:lnTo>
                      <a:pt x="54" y="243"/>
                    </a:lnTo>
                    <a:lnTo>
                      <a:pt x="49" y="239"/>
                    </a:lnTo>
                    <a:lnTo>
                      <a:pt x="49" y="233"/>
                    </a:lnTo>
                    <a:lnTo>
                      <a:pt x="52" y="227"/>
                    </a:lnTo>
                    <a:lnTo>
                      <a:pt x="56" y="223"/>
                    </a:lnTo>
                    <a:lnTo>
                      <a:pt x="291" y="63"/>
                    </a:lnTo>
                    <a:lnTo>
                      <a:pt x="291" y="63"/>
                    </a:lnTo>
                    <a:lnTo>
                      <a:pt x="297" y="59"/>
                    </a:lnTo>
                    <a:lnTo>
                      <a:pt x="303" y="59"/>
                    </a:lnTo>
                    <a:lnTo>
                      <a:pt x="307" y="61"/>
                    </a:lnTo>
                    <a:lnTo>
                      <a:pt x="311" y="65"/>
                    </a:lnTo>
                    <a:lnTo>
                      <a:pt x="311" y="65"/>
                    </a:lnTo>
                    <a:lnTo>
                      <a:pt x="313" y="72"/>
                    </a:lnTo>
                    <a:lnTo>
                      <a:pt x="313" y="78"/>
                    </a:lnTo>
                    <a:lnTo>
                      <a:pt x="311" y="82"/>
                    </a:lnTo>
                    <a:lnTo>
                      <a:pt x="307" y="86"/>
                    </a:lnTo>
                    <a:lnTo>
                      <a:pt x="307" y="86"/>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sp>
        <p:nvSpPr>
          <p:cNvPr id="5" name="矩形 4"/>
          <p:cNvSpPr/>
          <p:nvPr/>
        </p:nvSpPr>
        <p:spPr>
          <a:xfrm>
            <a:off x="9858979" y="6536606"/>
            <a:ext cx="2646878"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資料來源：高教司</a:t>
            </a:r>
            <a:endPar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3" name="投影片編號版面配置區 11">
            <a:extLst>
              <a:ext uri="{FF2B5EF4-FFF2-40B4-BE49-F238E27FC236}">
                <a16:creationId xmlns:a16="http://schemas.microsoft.com/office/drawing/2014/main" id="{95726FA4-8DA1-4304-A0C5-5DF2569084B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234759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4BF4905-4315-479B-A388-75A93D37B593}"/>
              </a:ext>
            </a:extLst>
          </p:cNvPr>
          <p:cNvSpPr>
            <a:spLocks noGrp="1"/>
          </p:cNvSpPr>
          <p:nvPr>
            <p:ph type="title"/>
          </p:nvPr>
        </p:nvSpPr>
        <p:spPr/>
        <p:txBody>
          <a:bodyPr/>
          <a:lstStyle/>
          <a:p>
            <a:endParaRPr lang="zh-TW" altLang="en-US" dirty="0"/>
          </a:p>
        </p:txBody>
      </p:sp>
      <p:sp>
        <p:nvSpPr>
          <p:cNvPr id="28" name="內容版面配置區 27">
            <a:extLst>
              <a:ext uri="{FF2B5EF4-FFF2-40B4-BE49-F238E27FC236}">
                <a16:creationId xmlns:a16="http://schemas.microsoft.com/office/drawing/2014/main" id="{3C5F3464-C290-4365-B4AD-AFD28A530C6F}"/>
              </a:ext>
            </a:extLst>
          </p:cNvPr>
          <p:cNvSpPr>
            <a:spLocks noGrp="1"/>
          </p:cNvSpPr>
          <p:nvPr>
            <p:ph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Arial"/>
                <a:ea typeface="微软雅黑"/>
                <a:cs typeface="+mn-cs"/>
              </a:rPr>
              <a:t>              </a:t>
            </a:r>
          </a:p>
        </p:txBody>
      </p:sp>
      <p:sp>
        <p:nvSpPr>
          <p:cNvPr id="3" name="標題 1"/>
          <p:cNvSpPr txBox="1">
            <a:spLocks/>
          </p:cNvSpPr>
          <p:nvPr/>
        </p:nvSpPr>
        <p:spPr>
          <a:xfrm>
            <a:off x="1031896" y="260648"/>
            <a:ext cx="10536712" cy="704850"/>
          </a:xfrm>
          <a:prstGeom prst="rect">
            <a:avLst/>
          </a:prstGeom>
        </p:spPr>
        <p:txBody>
          <a:bodyPr>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Narrow" pitchFamily="34" charset="0"/>
              </a:defRPr>
            </a:lvl2pPr>
            <a:lvl3pPr algn="ctr" rtl="0" eaLnBrk="0" fontAlgn="base" hangingPunct="0">
              <a:spcBef>
                <a:spcPct val="0"/>
              </a:spcBef>
              <a:spcAft>
                <a:spcPct val="0"/>
              </a:spcAft>
              <a:defRPr sz="3200" b="1">
                <a:solidFill>
                  <a:schemeClr val="bg1"/>
                </a:solidFill>
                <a:latin typeface="Arial Narrow" pitchFamily="34" charset="0"/>
              </a:defRPr>
            </a:lvl3pPr>
            <a:lvl4pPr algn="ctr" rtl="0" eaLnBrk="0" fontAlgn="base" hangingPunct="0">
              <a:spcBef>
                <a:spcPct val="0"/>
              </a:spcBef>
              <a:spcAft>
                <a:spcPct val="0"/>
              </a:spcAft>
              <a:defRPr sz="3200" b="1">
                <a:solidFill>
                  <a:schemeClr val="bg1"/>
                </a:solidFill>
                <a:latin typeface="Arial Narrow" pitchFamily="34" charset="0"/>
              </a:defRPr>
            </a:lvl4pPr>
            <a:lvl5pPr algn="ctr" rtl="0" eaLnBrk="0" fontAlgn="base" hangingPunct="0">
              <a:spcBef>
                <a:spcPct val="0"/>
              </a:spcBef>
              <a:spcAft>
                <a:spcPct val="0"/>
              </a:spcAft>
              <a:defRPr sz="3200" b="1">
                <a:solidFill>
                  <a:schemeClr val="bg1"/>
                </a:solidFill>
                <a:latin typeface="Arial Narrow" pitchFamily="34"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zh-TW" sz="3600" b="1" i="0" u="none" strike="noStrike" kern="0" cap="none" spc="0" normalizeH="0" baseline="0" noProof="0" dirty="0">
                <a:ln>
                  <a:noFill/>
                </a:ln>
                <a:solidFill>
                  <a:srgbClr val="003399"/>
                </a:solidFill>
                <a:effectLst/>
                <a:uLnTx/>
                <a:uFillTx/>
                <a:latin typeface="微軟正黑體" panose="020B0604030504040204" pitchFamily="34" charset="-120"/>
                <a:ea typeface="微软雅黑"/>
                <a:cs typeface="+mj-cs"/>
              </a:rPr>
              <a:t>111</a:t>
            </a:r>
            <a:r>
              <a:rPr kumimoji="0" lang="zh-TW" altLang="en-US" sz="3600" b="1" i="0" u="none" strike="noStrike" kern="0" cap="none" spc="0" normalizeH="0" baseline="0" noProof="0" dirty="0">
                <a:ln>
                  <a:noFill/>
                </a:ln>
                <a:solidFill>
                  <a:srgbClr val="003399"/>
                </a:solidFill>
                <a:effectLst/>
                <a:uLnTx/>
                <a:uFillTx/>
                <a:latin typeface="微軟正黑體" panose="020B0604030504040204" pitchFamily="34" charset="-120"/>
                <a:ea typeface="微软雅黑"/>
                <a:cs typeface="+mj-cs"/>
              </a:rPr>
              <a:t>大學招生參採學習歷程─分</a:t>
            </a:r>
            <a:r>
              <a:rPr kumimoji="0" lang="zh-TW" altLang="en-US" sz="3600" b="1" i="0" u="none" strike="noStrike" kern="0" cap="none" spc="0" normalizeH="0" baseline="0" noProof="0" dirty="0">
                <a:ln>
                  <a:noFill/>
                </a:ln>
                <a:solidFill>
                  <a:srgbClr val="003399"/>
                </a:solidFill>
                <a:effectLst/>
                <a:uLnTx/>
                <a:uFillTx/>
                <a:latin typeface="微軟正黑體" panose="020B0604030504040204" pitchFamily="34" charset="-120"/>
                <a:ea typeface="微軟正黑體" panose="020B0604030504040204" pitchFamily="34" charset="-120"/>
                <a:cs typeface="+mj-cs"/>
              </a:rPr>
              <a:t>階段公布期程</a:t>
            </a:r>
          </a:p>
        </p:txBody>
      </p:sp>
      <p:pic>
        <p:nvPicPr>
          <p:cNvPr id="4" name="图形 13">
            <a:extLst>
              <a:ext uri="{FF2B5EF4-FFF2-40B4-BE49-F238E27FC236}">
                <a16:creationId xmlns:a16="http://schemas.microsoft.com/office/drawing/2014/main" id="{B64CCA15-AAD7-45BB-A632-2C4BC6E76494}"/>
              </a:ext>
            </a:extLst>
          </p:cNvPr>
          <p:cNvPicPr>
            <a:picLocks noChangeAspect="1"/>
          </p:cNvPicPr>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368" y="260648"/>
            <a:ext cx="624528" cy="599167"/>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8184232" y="2826156"/>
            <a:ext cx="3751486" cy="1296000"/>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招聯會補充公布全國各校系「參採考科」、</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「學習歷程」備註、「學習歷程</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自述</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」與「其他」等說明</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317EDB14-A654-DE4A-8BBA-C75A68EB21D9}"/>
              </a:ext>
            </a:extLst>
          </p:cNvPr>
          <p:cNvSpPr txBox="1"/>
          <p:nvPr/>
        </p:nvSpPr>
        <p:spPr>
          <a:xfrm>
            <a:off x="418237" y="2826156"/>
            <a:ext cx="3117497" cy="12960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大學招聯會研訂大學招生參採學習歷程內容之結構化表格暨敘寫範例</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E60CBC9F-EB09-E743-B2C8-1B681CC5612B}"/>
              </a:ext>
            </a:extLst>
          </p:cNvPr>
          <p:cNvSpPr txBox="1"/>
          <p:nvPr/>
        </p:nvSpPr>
        <p:spPr>
          <a:xfrm>
            <a:off x="4295800" y="2828100"/>
            <a:ext cx="3328948" cy="1296000"/>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大學招聯會公布全國各校系研訂</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「學習歷程」審查重點涵蓋範圍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p:nvPr/>
        </p:nvGrpSpPr>
        <p:grpSpPr>
          <a:xfrm>
            <a:off x="-6294" y="1124743"/>
            <a:ext cx="12192000" cy="1597233"/>
            <a:chOff x="-6294" y="1644548"/>
            <a:chExt cx="12192000" cy="1597233"/>
          </a:xfrm>
        </p:grpSpPr>
        <p:sp>
          <p:nvSpPr>
            <p:cNvPr id="10" name="矩形 9"/>
            <p:cNvSpPr/>
            <p:nvPr/>
          </p:nvSpPr>
          <p:spPr bwMode="auto">
            <a:xfrm>
              <a:off x="-6294" y="2330328"/>
              <a:ext cx="12192000" cy="142863"/>
            </a:xfrm>
            <a:prstGeom prst="rect">
              <a:avLst/>
            </a:prstGeom>
            <a:solidFill>
              <a:schemeClr val="accent3">
                <a:lumMod val="60000"/>
                <a:lumOff val="4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charset="0"/>
                <a:ea typeface="微软雅黑"/>
                <a:cs typeface="+mn-cs"/>
              </a:endParaRPr>
            </a:p>
          </p:txBody>
        </p:sp>
        <p:pic>
          <p:nvPicPr>
            <p:cNvPr id="11" name="圖片 10"/>
            <p:cNvPicPr>
              <a:picLocks noChangeAspect="1"/>
            </p:cNvPicPr>
            <p:nvPr/>
          </p:nvPicPr>
          <p:blipFill>
            <a:blip r:embed="rId4"/>
            <a:stretch>
              <a:fillRect/>
            </a:stretch>
          </p:blipFill>
          <p:spPr>
            <a:xfrm>
              <a:off x="3801860" y="1905445"/>
              <a:ext cx="1018120" cy="1066892"/>
            </a:xfrm>
            <a:prstGeom prst="rect">
              <a:avLst/>
            </a:prstGeom>
          </p:spPr>
        </p:pic>
        <p:pic>
          <p:nvPicPr>
            <p:cNvPr id="12" name="圖片 11"/>
            <p:cNvPicPr>
              <a:picLocks noChangeAspect="1"/>
            </p:cNvPicPr>
            <p:nvPr/>
          </p:nvPicPr>
          <p:blipFill>
            <a:blip r:embed="rId4"/>
            <a:stretch>
              <a:fillRect/>
            </a:stretch>
          </p:blipFill>
          <p:spPr>
            <a:xfrm>
              <a:off x="6625099" y="1939745"/>
              <a:ext cx="1018120" cy="1066892"/>
            </a:xfrm>
            <a:prstGeom prst="rect">
              <a:avLst/>
            </a:prstGeom>
          </p:spPr>
        </p:pic>
        <p:pic>
          <p:nvPicPr>
            <p:cNvPr id="13" name="圖片 12"/>
            <p:cNvPicPr>
              <a:picLocks noChangeAspect="1"/>
            </p:cNvPicPr>
            <p:nvPr/>
          </p:nvPicPr>
          <p:blipFill>
            <a:blip r:embed="rId4"/>
            <a:stretch>
              <a:fillRect/>
            </a:stretch>
          </p:blipFill>
          <p:spPr>
            <a:xfrm>
              <a:off x="9754086" y="1905445"/>
              <a:ext cx="1018120" cy="1066892"/>
            </a:xfrm>
            <a:prstGeom prst="rect">
              <a:avLst/>
            </a:prstGeom>
          </p:spPr>
        </p:pic>
        <p:sp>
          <p:nvSpPr>
            <p:cNvPr id="14" name="橢圓 13"/>
            <p:cNvSpPr/>
            <p:nvPr/>
          </p:nvSpPr>
          <p:spPr bwMode="auto">
            <a:xfrm>
              <a:off x="1206012" y="1925139"/>
              <a:ext cx="1021997" cy="106957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charset="0"/>
                <a:ea typeface="微软雅黑"/>
                <a:cs typeface="+mn-cs"/>
              </a:endParaRPr>
            </a:p>
          </p:txBody>
        </p:sp>
        <p:grpSp>
          <p:nvGrpSpPr>
            <p:cNvPr id="15" name="群組 14"/>
            <p:cNvGrpSpPr/>
            <p:nvPr/>
          </p:nvGrpSpPr>
          <p:grpSpPr>
            <a:xfrm>
              <a:off x="941825" y="1644548"/>
              <a:ext cx="10091743" cy="1597233"/>
              <a:chOff x="-898975" y="3238710"/>
              <a:chExt cx="14400118" cy="2279125"/>
            </a:xfrm>
          </p:grpSpPr>
          <p:sp>
            <p:nvSpPr>
              <p:cNvPr id="18" name="甜甜圈 17"/>
              <p:cNvSpPr/>
              <p:nvPr/>
            </p:nvSpPr>
            <p:spPr>
              <a:xfrm>
                <a:off x="-898975" y="3305577"/>
                <a:ext cx="2212258" cy="2212258"/>
              </a:xfrm>
              <a:prstGeom prst="donut">
                <a:avLst>
                  <a:gd name="adj" fmla="val 17886"/>
                </a:avLst>
              </a:prstGeom>
              <a:solidFill>
                <a:srgbClr val="FF0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19" name="文字方塊 18"/>
              <p:cNvSpPr txBox="1"/>
              <p:nvPr/>
            </p:nvSpPr>
            <p:spPr>
              <a:xfrm>
                <a:off x="-583818" y="3893871"/>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 name="甜甜圈 19"/>
              <p:cNvSpPr/>
              <p:nvPr/>
            </p:nvSpPr>
            <p:spPr>
              <a:xfrm>
                <a:off x="2802328" y="3296062"/>
                <a:ext cx="2212258" cy="2212258"/>
              </a:xfrm>
              <a:prstGeom prst="donut">
                <a:avLst>
                  <a:gd name="adj" fmla="val 17886"/>
                </a:avLst>
              </a:prstGeom>
              <a:solidFill>
                <a:srgbClr val="FFC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21" name="文字方塊 20"/>
              <p:cNvSpPr txBox="1"/>
              <p:nvPr/>
            </p:nvSpPr>
            <p:spPr>
              <a:xfrm>
                <a:off x="3135314" y="3885576"/>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甜甜圈 21"/>
              <p:cNvSpPr/>
              <p:nvPr/>
            </p:nvSpPr>
            <p:spPr>
              <a:xfrm>
                <a:off x="11288885" y="3238710"/>
                <a:ext cx="2212258" cy="2212258"/>
              </a:xfrm>
              <a:prstGeom prst="donut">
                <a:avLst>
                  <a:gd name="adj" fmla="val 17886"/>
                </a:avLst>
              </a:prstGeom>
              <a:solidFill>
                <a:srgbClr val="7030A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23" name="文字方塊 22"/>
              <p:cNvSpPr txBox="1"/>
              <p:nvPr/>
            </p:nvSpPr>
            <p:spPr>
              <a:xfrm>
                <a:off x="11621870" y="3841284"/>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109</a:t>
                </a:r>
                <a:r>
                  <a:rPr kumimoji="0" lang="zh-TW" altLang="en-US" sz="2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16" name="甜甜圈 15"/>
            <p:cNvSpPr/>
            <p:nvPr/>
          </p:nvSpPr>
          <p:spPr>
            <a:xfrm>
              <a:off x="6348418" y="1688934"/>
              <a:ext cx="1550372" cy="1550372"/>
            </a:xfrm>
            <a:prstGeom prst="donut">
              <a:avLst>
                <a:gd name="adj" fmla="val 17886"/>
              </a:avLst>
            </a:prstGeom>
            <a:solidFill>
              <a:srgbClr val="FFC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17" name="文字方塊 16"/>
            <p:cNvSpPr txBox="1"/>
            <p:nvPr/>
          </p:nvSpPr>
          <p:spPr>
            <a:xfrm>
              <a:off x="6581778" y="2102071"/>
              <a:ext cx="1149189"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文字方塊 23"/>
          <p:cNvSpPr txBox="1"/>
          <p:nvPr/>
        </p:nvSpPr>
        <p:spPr>
          <a:xfrm>
            <a:off x="369752" y="4141527"/>
            <a:ext cx="3664056" cy="2554545"/>
          </a:xfrm>
          <a:prstGeom prst="rect">
            <a:avLst/>
          </a:prstGeom>
          <a:noFill/>
        </p:spPr>
        <p:txBody>
          <a:bodyPr wrap="square" rtlCol="0">
            <a:spAutoFit/>
          </a:bodyPr>
          <a:lstStyle/>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4/12</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徵詢大學意見</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4/19</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徵詢高中意見</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1165225" marR="0" lvl="0" indent="-116522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4/20-29</a:t>
            </a:r>
            <a:r>
              <a:rPr kumimoji="0" lang="zh-TW" altLang="en-US"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彙整回饋意見及定稿</a:t>
            </a:r>
            <a:endPar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4/29</a:t>
            </a:r>
            <a:r>
              <a:rPr kumimoji="0" lang="zh-TW" altLang="en-US"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召開說明會</a:t>
            </a:r>
            <a:endPar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項目、格式、範例及調查時程</a:t>
            </a:r>
            <a:r>
              <a:rPr kumimoji="0" lang="en-US" altLang="zh-TW"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endParaRPr kumimoji="0" lang="zh-TW" altLang="en-US"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5" name="文字方塊 24"/>
          <p:cNvSpPr txBox="1"/>
          <p:nvPr/>
        </p:nvSpPr>
        <p:spPr>
          <a:xfrm>
            <a:off x="4033808" y="4179140"/>
            <a:ext cx="3999893" cy="2144177"/>
          </a:xfrm>
          <a:prstGeom prst="rect">
            <a:avLst/>
          </a:prstGeom>
          <a:noFill/>
        </p:spPr>
        <p:txBody>
          <a:bodyPr wrap="square" rtlCol="0">
            <a:spAutoFit/>
          </a:bodyPr>
          <a:lstStyle/>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5-8</a:t>
            </a:r>
            <a:r>
              <a:rPr kumimoji="0" lang="zh-TW" altLang="en-US"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月間辦理培訓及調查</a:t>
            </a:r>
            <a:endPar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31</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公告調查結果</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草案</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985838" marR="0" lvl="0" indent="-985838"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9-11</a:t>
            </a:r>
            <a:r>
              <a:rPr kumimoji="0" lang="zh-TW" altLang="en-US"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月檢視學系所填資料並接受外界回饋</a:t>
            </a:r>
            <a:endPar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endParaRPr>
          </a:p>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29</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公告調查結果</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定案</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7" name="圓角矩形圖說文字 26">
            <a:extLst>
              <a:ext uri="{FF2B5EF4-FFF2-40B4-BE49-F238E27FC236}">
                <a16:creationId xmlns:a16="http://schemas.microsoft.com/office/drawing/2014/main" id="{46F3F8DD-B3B5-4A03-95FB-A2D9D3BA37A0}"/>
              </a:ext>
            </a:extLst>
          </p:cNvPr>
          <p:cNvSpPr/>
          <p:nvPr/>
        </p:nvSpPr>
        <p:spPr>
          <a:xfrm>
            <a:off x="10693398" y="4574733"/>
            <a:ext cx="1413499" cy="1905953"/>
          </a:xfrm>
          <a:prstGeom prst="wedgeRoundRectCallout">
            <a:avLst>
              <a:gd name="adj1" fmla="val -59264"/>
              <a:gd name="adj2" fmla="val -31441"/>
              <a:gd name="adj3" fmla="val 16667"/>
            </a:avLst>
          </a:prstGeom>
          <a:solidFill>
            <a:schemeClr val="accent6">
              <a:lumMod val="20000"/>
              <a:lumOff val="80000"/>
            </a:schemeClr>
          </a:solidFill>
        </p:spPr>
        <p:txBody>
          <a:bodyPr wrap="square">
            <a:spAutoFit/>
          </a:bodyPr>
          <a:lstStyle/>
          <a:p>
            <a:pPr marL="0" marR="0" lvl="0" indent="0" algn="l" defTabSz="914377" rtl="0" eaLnBrk="1" fontAlgn="auto" latinLnBrk="0" hangingPunct="1">
              <a:lnSpc>
                <a:spcPts val="22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TW" altLang="en-US" sz="1800" b="0" i="0" u="none" strike="noStrike" kern="1200" cap="none" spc="0" normalizeH="0" baseline="0" noProof="0" dirty="0">
                <a:ln>
                  <a:noFill/>
                </a:ln>
                <a:solidFill>
                  <a:srgbClr val="000000"/>
                </a:solidFill>
                <a:effectLst/>
                <a:uLnTx/>
                <a:uFillTx/>
                <a:latin typeface="微软雅黑"/>
                <a:ea typeface="微软雅黑"/>
                <a:cs typeface="+mn-cs"/>
              </a:rPr>
              <a:t>僅就</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數</a:t>
            </a:r>
            <a:r>
              <a:rPr kumimoji="0" lang="en-US" altLang="zh-TW" sz="1800" b="0" i="0" u="none" strike="noStrike" kern="1200" cap="none" spc="0" normalizeH="0" baseline="0" noProof="0" dirty="0">
                <a:ln>
                  <a:noFill/>
                </a:ln>
                <a:solidFill>
                  <a:srgbClr val="FF0000"/>
                </a:solidFill>
                <a:effectLst/>
                <a:uLnTx/>
                <a:uFillTx/>
                <a:latin typeface="微软雅黑"/>
                <a:ea typeface="微软雅黑"/>
                <a:cs typeface="+mn-cs"/>
              </a:rPr>
              <a:t>A</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、數</a:t>
            </a:r>
            <a:r>
              <a:rPr kumimoji="0" lang="en-US" altLang="zh-TW" sz="1800" b="0" i="0" u="none" strike="noStrike" kern="1200" cap="none" spc="0" normalizeH="0" baseline="0" noProof="0" dirty="0">
                <a:ln>
                  <a:noFill/>
                </a:ln>
                <a:solidFill>
                  <a:srgbClr val="FF0000"/>
                </a:solidFill>
                <a:effectLst/>
                <a:uLnTx/>
                <a:uFillTx/>
                <a:latin typeface="微软雅黑"/>
                <a:ea typeface="微软雅黑"/>
                <a:cs typeface="+mn-cs"/>
              </a:rPr>
              <a:t>B</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或不選</a:t>
            </a:r>
            <a:r>
              <a:rPr kumimoji="0" lang="zh-TW" altLang="en-US" sz="1800" b="0" i="0" u="none" strike="noStrike" kern="1200" cap="none" spc="0" normalizeH="0" baseline="0" noProof="0" dirty="0">
                <a:ln>
                  <a:noFill/>
                </a:ln>
                <a:solidFill>
                  <a:srgbClr val="000000"/>
                </a:solidFill>
                <a:effectLst/>
                <a:uLnTx/>
                <a:uFillTx/>
                <a:latin typeface="微软雅黑"/>
                <a:ea typeface="微软雅黑"/>
                <a:cs typeface="+mn-cs"/>
              </a:rPr>
              <a:t>進行調查</a:t>
            </a:r>
            <a:r>
              <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rPr>
              <a:t>~</a:t>
            </a:r>
          </a:p>
          <a:p>
            <a:pPr marL="0" marR="0" lvl="0" indent="0" algn="l" defTabSz="914377" rtl="0" eaLnBrk="1" fontAlgn="auto" latinLnBrk="0" hangingPunct="1">
              <a:lnSpc>
                <a:spcPts val="22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7030A0"/>
                </a:solidFill>
                <a:effectLst/>
                <a:uLnTx/>
                <a:uFillTx/>
                <a:latin typeface="微软雅黑"/>
                <a:ea typeface="微软雅黑"/>
                <a:cs typeface="+mn-cs"/>
              </a:rPr>
              <a:t>其他考科至遲於簡章公布</a:t>
            </a:r>
            <a:endPar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6" name="文字方塊 25"/>
          <p:cNvSpPr txBox="1"/>
          <p:nvPr/>
        </p:nvSpPr>
        <p:spPr>
          <a:xfrm>
            <a:off x="8295064" y="4141527"/>
            <a:ext cx="2738504" cy="2144177"/>
          </a:xfrm>
          <a:prstGeom prst="rect">
            <a:avLst/>
          </a:prstGeom>
          <a:noFill/>
        </p:spPr>
        <p:txBody>
          <a:bodyPr wrap="square" rtlCol="0">
            <a:spAutoFit/>
          </a:bodyPr>
          <a:lstStyle/>
          <a:p>
            <a:pPr marL="1349375" marR="0" lvl="0" indent="-13493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109</a:t>
            </a:r>
            <a:r>
              <a:rPr kumimoji="0" lang="zh-TW" altLang="en-US" sz="24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月大學公告</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358775" algn="l" defTabSz="914377" rtl="0" eaLnBrk="1" fontAlgn="auto" latinLnBrk="0" hangingPunct="1">
              <a:lnSpc>
                <a:spcPts val="32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參採考科</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358775" algn="l" defTabSz="914377" rtl="0" eaLnBrk="1" fontAlgn="auto" latinLnBrk="0" hangingPunct="1">
              <a:lnSpc>
                <a:spcPts val="32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參採學習歷程</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0" algn="l" defTabSz="914377" rtl="0" eaLnBrk="1" fontAlgn="auto" latinLnBrk="0" hangingPunct="1">
              <a:lnSpc>
                <a:spcPts val="32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項目範圍</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含備註說明</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p:txBody>
      </p:sp>
      <p:sp>
        <p:nvSpPr>
          <p:cNvPr id="31" name="KSO_Shape"/>
          <p:cNvSpPr>
            <a:spLocks/>
          </p:cNvSpPr>
          <p:nvPr/>
        </p:nvSpPr>
        <p:spPr bwMode="auto">
          <a:xfrm>
            <a:off x="10004612" y="4653136"/>
            <a:ext cx="767593" cy="313311"/>
          </a:xfrm>
          <a:custGeom>
            <a:avLst/>
            <a:gdLst>
              <a:gd name="T0" fmla="*/ 2147483646 w 7196"/>
              <a:gd name="T1" fmla="*/ 2147483646 h 3656"/>
              <a:gd name="T2" fmla="*/ 2147483646 w 7196"/>
              <a:gd name="T3" fmla="*/ 2147483646 h 3656"/>
              <a:gd name="T4" fmla="*/ 2147483646 w 7196"/>
              <a:gd name="T5" fmla="*/ 2147483646 h 3656"/>
              <a:gd name="T6" fmla="*/ 2147483646 w 7196"/>
              <a:gd name="T7" fmla="*/ 2147483646 h 3656"/>
              <a:gd name="T8" fmla="*/ 2147483646 w 7196"/>
              <a:gd name="T9" fmla="*/ 593673736 h 3656"/>
              <a:gd name="T10" fmla="*/ 2147483646 w 7196"/>
              <a:gd name="T11" fmla="*/ 0 h 3656"/>
              <a:gd name="T12" fmla="*/ 2147483646 w 7196"/>
              <a:gd name="T13" fmla="*/ 1465662580 h 3656"/>
              <a:gd name="T14" fmla="*/ 2147483646 w 7196"/>
              <a:gd name="T15" fmla="*/ 2147483646 h 3656"/>
              <a:gd name="T16" fmla="*/ 2147483646 w 7196"/>
              <a:gd name="T17" fmla="*/ 2147483646 h 3656"/>
              <a:gd name="T18" fmla="*/ 2147483646 w 7196"/>
              <a:gd name="T19" fmla="*/ 2147483646 h 3656"/>
              <a:gd name="T20" fmla="*/ 2147483646 w 7196"/>
              <a:gd name="T21" fmla="*/ 2147483646 h 3656"/>
              <a:gd name="T22" fmla="*/ 2147483646 w 7196"/>
              <a:gd name="T23" fmla="*/ 2147483646 h 3656"/>
              <a:gd name="T24" fmla="*/ 2147483646 w 7196"/>
              <a:gd name="T25" fmla="*/ 2147483646 h 3656"/>
              <a:gd name="T26" fmla="*/ 2147483646 w 7196"/>
              <a:gd name="T27" fmla="*/ 2147483646 h 3656"/>
              <a:gd name="T28" fmla="*/ 2147483646 w 7196"/>
              <a:gd name="T29" fmla="*/ 1836655889 h 3656"/>
              <a:gd name="T30" fmla="*/ 2147483646 w 7196"/>
              <a:gd name="T31" fmla="*/ 18521496 h 3656"/>
              <a:gd name="T32" fmla="*/ 2147483646 w 7196"/>
              <a:gd name="T33" fmla="*/ 389585262 h 3656"/>
              <a:gd name="T34" fmla="*/ 2147483646 w 7196"/>
              <a:gd name="T35" fmla="*/ 2147483646 h 3656"/>
              <a:gd name="T36" fmla="*/ 2147483646 w 7196"/>
              <a:gd name="T37" fmla="*/ 2147483646 h 3656"/>
              <a:gd name="T38" fmla="*/ 2147483646 w 7196"/>
              <a:gd name="T39" fmla="*/ 2147483646 h 3656"/>
              <a:gd name="T40" fmla="*/ 2147483646 w 7196"/>
              <a:gd name="T41" fmla="*/ 2147483646 h 3656"/>
              <a:gd name="T42" fmla="*/ 2147483646 w 7196"/>
              <a:gd name="T43" fmla="*/ 2147483646 h 3656"/>
              <a:gd name="T44" fmla="*/ 2147483646 w 7196"/>
              <a:gd name="T45" fmla="*/ 2147483646 h 3656"/>
              <a:gd name="T46" fmla="*/ 2147483646 w 7196"/>
              <a:gd name="T47" fmla="*/ 2147483646 h 3656"/>
              <a:gd name="T48" fmla="*/ 2147483646 w 7196"/>
              <a:gd name="T49" fmla="*/ 2147483646 h 3656"/>
              <a:gd name="T50" fmla="*/ 2147483646 w 7196"/>
              <a:gd name="T51" fmla="*/ 2147483646 h 3656"/>
              <a:gd name="T52" fmla="*/ 2147483646 w 7196"/>
              <a:gd name="T53" fmla="*/ 2147483646 h 3656"/>
              <a:gd name="T54" fmla="*/ 2147483646 w 7196"/>
              <a:gd name="T55" fmla="*/ 2147483646 h 3656"/>
              <a:gd name="T56" fmla="*/ 760672112 w 7196"/>
              <a:gd name="T57" fmla="*/ 2147483646 h 3656"/>
              <a:gd name="T58" fmla="*/ 0 w 7196"/>
              <a:gd name="T59" fmla="*/ 2147483646 h 3656"/>
              <a:gd name="T60" fmla="*/ 612238038 w 7196"/>
              <a:gd name="T61" fmla="*/ 2147483646 h 3656"/>
              <a:gd name="T62" fmla="*/ 2147483646 w 7196"/>
              <a:gd name="T63" fmla="*/ 2147483646 h 3656"/>
              <a:gd name="T64" fmla="*/ 2147483646 w 7196"/>
              <a:gd name="T65" fmla="*/ 2147483646 h 3656"/>
              <a:gd name="T66" fmla="*/ 2147483646 w 7196"/>
              <a:gd name="T67" fmla="*/ 2147483646 h 3656"/>
              <a:gd name="T68" fmla="*/ 2147483646 w 7196"/>
              <a:gd name="T69" fmla="*/ 2147483646 h 3656"/>
              <a:gd name="T70" fmla="*/ 2147483646 w 7196"/>
              <a:gd name="T71" fmla="*/ 2147483646 h 3656"/>
              <a:gd name="T72" fmla="*/ 2147483646 w 7196"/>
              <a:gd name="T73" fmla="*/ 2147483646 h 3656"/>
              <a:gd name="T74" fmla="*/ 2147483646 w 7196"/>
              <a:gd name="T75" fmla="*/ 2147483646 h 3656"/>
              <a:gd name="T76" fmla="*/ 2147483646 w 7196"/>
              <a:gd name="T77" fmla="*/ 2147483646 h 3656"/>
              <a:gd name="T78" fmla="*/ 2147483646 w 7196"/>
              <a:gd name="T79" fmla="*/ 2147483646 h 3656"/>
              <a:gd name="T80" fmla="*/ 2147483646 w 7196"/>
              <a:gd name="T81" fmla="*/ 2147483646 h 3656"/>
              <a:gd name="T82" fmla="*/ 2147483646 w 7196"/>
              <a:gd name="T83" fmla="*/ 2147483646 h 3656"/>
              <a:gd name="T84" fmla="*/ 2147483646 w 7196"/>
              <a:gd name="T85" fmla="*/ 2147483646 h 3656"/>
              <a:gd name="T86" fmla="*/ 2147483646 w 7196"/>
              <a:gd name="T87" fmla="*/ 2147483646 h 3656"/>
              <a:gd name="T88" fmla="*/ 2147483646 w 7196"/>
              <a:gd name="T89" fmla="*/ 2147483646 h 3656"/>
              <a:gd name="T90" fmla="*/ 2147483646 w 7196"/>
              <a:gd name="T91" fmla="*/ 2147483646 h 3656"/>
              <a:gd name="T92" fmla="*/ 2147483646 w 7196"/>
              <a:gd name="T93" fmla="*/ 2147483646 h 3656"/>
              <a:gd name="T94" fmla="*/ 2147483646 w 7196"/>
              <a:gd name="T95" fmla="*/ 2147483646 h 3656"/>
              <a:gd name="T96" fmla="*/ 2147483646 w 7196"/>
              <a:gd name="T97" fmla="*/ 2147483646 h 3656"/>
              <a:gd name="T98" fmla="*/ 2147483646 w 7196"/>
              <a:gd name="T99" fmla="*/ 2147483646 h 3656"/>
              <a:gd name="T100" fmla="*/ 2147483646 w 7196"/>
              <a:gd name="T101" fmla="*/ 2147483646 h 3656"/>
              <a:gd name="T102" fmla="*/ 2147483646 w 7196"/>
              <a:gd name="T103" fmla="*/ 2147483646 h 3656"/>
              <a:gd name="T104" fmla="*/ 2147483646 w 7196"/>
              <a:gd name="T105" fmla="*/ 2147483646 h 3656"/>
              <a:gd name="T106" fmla="*/ 2147483646 w 7196"/>
              <a:gd name="T107" fmla="*/ 2147483646 h 3656"/>
              <a:gd name="T108" fmla="*/ 2147483646 w 7196"/>
              <a:gd name="T109" fmla="*/ 2147483646 h 3656"/>
              <a:gd name="T110" fmla="*/ 2147483646 w 7196"/>
              <a:gd name="T111" fmla="*/ 2147483646 h 3656"/>
              <a:gd name="T112" fmla="*/ 2147483646 w 7196"/>
              <a:gd name="T113" fmla="*/ 2147483646 h 3656"/>
              <a:gd name="T114" fmla="*/ 2147483646 w 7196"/>
              <a:gd name="T115" fmla="*/ 2147483646 h 3656"/>
              <a:gd name="T116" fmla="*/ 2147483646 w 7196"/>
              <a:gd name="T117" fmla="*/ 2147483646 h 3656"/>
              <a:gd name="T118" fmla="*/ 2147483646 w 7196"/>
              <a:gd name="T119" fmla="*/ 2147483646 h 36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196" h="3656">
                <a:moveTo>
                  <a:pt x="7196" y="2171"/>
                </a:moveTo>
                <a:lnTo>
                  <a:pt x="5826" y="1257"/>
                </a:lnTo>
                <a:lnTo>
                  <a:pt x="5826" y="1829"/>
                </a:lnTo>
                <a:lnTo>
                  <a:pt x="5818" y="1827"/>
                </a:lnTo>
                <a:lnTo>
                  <a:pt x="5369" y="1827"/>
                </a:lnTo>
                <a:lnTo>
                  <a:pt x="5349" y="1827"/>
                </a:lnTo>
                <a:lnTo>
                  <a:pt x="5330" y="1826"/>
                </a:lnTo>
                <a:lnTo>
                  <a:pt x="5321" y="1824"/>
                </a:lnTo>
                <a:lnTo>
                  <a:pt x="5311" y="1822"/>
                </a:lnTo>
                <a:lnTo>
                  <a:pt x="5302" y="1818"/>
                </a:lnTo>
                <a:lnTo>
                  <a:pt x="5294" y="1814"/>
                </a:lnTo>
                <a:lnTo>
                  <a:pt x="5286" y="1807"/>
                </a:lnTo>
                <a:lnTo>
                  <a:pt x="5279" y="1800"/>
                </a:lnTo>
                <a:lnTo>
                  <a:pt x="5273" y="1791"/>
                </a:lnTo>
                <a:lnTo>
                  <a:pt x="5268" y="1779"/>
                </a:lnTo>
                <a:lnTo>
                  <a:pt x="5263" y="1766"/>
                </a:lnTo>
                <a:lnTo>
                  <a:pt x="5258" y="1751"/>
                </a:lnTo>
                <a:lnTo>
                  <a:pt x="5256" y="1734"/>
                </a:lnTo>
                <a:lnTo>
                  <a:pt x="5255" y="1713"/>
                </a:lnTo>
                <a:lnTo>
                  <a:pt x="5255" y="800"/>
                </a:lnTo>
                <a:lnTo>
                  <a:pt x="5254" y="768"/>
                </a:lnTo>
                <a:lnTo>
                  <a:pt x="5251" y="737"/>
                </a:lnTo>
                <a:lnTo>
                  <a:pt x="5249" y="705"/>
                </a:lnTo>
                <a:lnTo>
                  <a:pt x="5245" y="673"/>
                </a:lnTo>
                <a:lnTo>
                  <a:pt x="5239" y="639"/>
                </a:lnTo>
                <a:lnTo>
                  <a:pt x="5231" y="606"/>
                </a:lnTo>
                <a:lnTo>
                  <a:pt x="5223" y="573"/>
                </a:lnTo>
                <a:lnTo>
                  <a:pt x="5212" y="539"/>
                </a:lnTo>
                <a:lnTo>
                  <a:pt x="5201" y="505"/>
                </a:lnTo>
                <a:lnTo>
                  <a:pt x="5187" y="471"/>
                </a:lnTo>
                <a:lnTo>
                  <a:pt x="5172" y="438"/>
                </a:lnTo>
                <a:lnTo>
                  <a:pt x="5156" y="406"/>
                </a:lnTo>
                <a:lnTo>
                  <a:pt x="5139" y="372"/>
                </a:lnTo>
                <a:lnTo>
                  <a:pt x="5119" y="341"/>
                </a:lnTo>
                <a:lnTo>
                  <a:pt x="5097" y="310"/>
                </a:lnTo>
                <a:lnTo>
                  <a:pt x="5075" y="279"/>
                </a:lnTo>
                <a:lnTo>
                  <a:pt x="5050" y="250"/>
                </a:lnTo>
                <a:lnTo>
                  <a:pt x="5023" y="221"/>
                </a:lnTo>
                <a:lnTo>
                  <a:pt x="4996" y="193"/>
                </a:lnTo>
                <a:lnTo>
                  <a:pt x="4966" y="168"/>
                </a:lnTo>
                <a:lnTo>
                  <a:pt x="4933" y="144"/>
                </a:lnTo>
                <a:lnTo>
                  <a:pt x="4900" y="121"/>
                </a:lnTo>
                <a:lnTo>
                  <a:pt x="4864" y="99"/>
                </a:lnTo>
                <a:lnTo>
                  <a:pt x="4827" y="79"/>
                </a:lnTo>
                <a:lnTo>
                  <a:pt x="4788" y="62"/>
                </a:lnTo>
                <a:lnTo>
                  <a:pt x="4747" y="46"/>
                </a:lnTo>
                <a:lnTo>
                  <a:pt x="4703" y="32"/>
                </a:lnTo>
                <a:lnTo>
                  <a:pt x="4658" y="21"/>
                </a:lnTo>
                <a:lnTo>
                  <a:pt x="4610" y="11"/>
                </a:lnTo>
                <a:lnTo>
                  <a:pt x="4585" y="8"/>
                </a:lnTo>
                <a:lnTo>
                  <a:pt x="4560" y="6"/>
                </a:lnTo>
                <a:lnTo>
                  <a:pt x="4535" y="3"/>
                </a:lnTo>
                <a:lnTo>
                  <a:pt x="4508" y="1"/>
                </a:lnTo>
                <a:lnTo>
                  <a:pt x="4482" y="0"/>
                </a:lnTo>
                <a:lnTo>
                  <a:pt x="4455" y="0"/>
                </a:lnTo>
                <a:lnTo>
                  <a:pt x="4428" y="0"/>
                </a:lnTo>
                <a:lnTo>
                  <a:pt x="4401" y="1"/>
                </a:lnTo>
                <a:lnTo>
                  <a:pt x="4375" y="3"/>
                </a:lnTo>
                <a:lnTo>
                  <a:pt x="4349" y="6"/>
                </a:lnTo>
                <a:lnTo>
                  <a:pt x="4324" y="8"/>
                </a:lnTo>
                <a:lnTo>
                  <a:pt x="4300" y="11"/>
                </a:lnTo>
                <a:lnTo>
                  <a:pt x="4252" y="21"/>
                </a:lnTo>
                <a:lnTo>
                  <a:pt x="4206" y="32"/>
                </a:lnTo>
                <a:lnTo>
                  <a:pt x="4163" y="46"/>
                </a:lnTo>
                <a:lnTo>
                  <a:pt x="4122" y="62"/>
                </a:lnTo>
                <a:lnTo>
                  <a:pt x="4082" y="79"/>
                </a:lnTo>
                <a:lnTo>
                  <a:pt x="4045" y="99"/>
                </a:lnTo>
                <a:lnTo>
                  <a:pt x="4009" y="121"/>
                </a:lnTo>
                <a:lnTo>
                  <a:pt x="3976" y="144"/>
                </a:lnTo>
                <a:lnTo>
                  <a:pt x="3944" y="168"/>
                </a:lnTo>
                <a:lnTo>
                  <a:pt x="3914" y="193"/>
                </a:lnTo>
                <a:lnTo>
                  <a:pt x="3886" y="221"/>
                </a:lnTo>
                <a:lnTo>
                  <a:pt x="3860" y="250"/>
                </a:lnTo>
                <a:lnTo>
                  <a:pt x="3835" y="279"/>
                </a:lnTo>
                <a:lnTo>
                  <a:pt x="3812" y="310"/>
                </a:lnTo>
                <a:lnTo>
                  <a:pt x="3790" y="341"/>
                </a:lnTo>
                <a:lnTo>
                  <a:pt x="3771" y="372"/>
                </a:lnTo>
                <a:lnTo>
                  <a:pt x="3754" y="406"/>
                </a:lnTo>
                <a:lnTo>
                  <a:pt x="3737" y="438"/>
                </a:lnTo>
                <a:lnTo>
                  <a:pt x="3722" y="471"/>
                </a:lnTo>
                <a:lnTo>
                  <a:pt x="3710" y="505"/>
                </a:lnTo>
                <a:lnTo>
                  <a:pt x="3697" y="539"/>
                </a:lnTo>
                <a:lnTo>
                  <a:pt x="3688" y="573"/>
                </a:lnTo>
                <a:lnTo>
                  <a:pt x="3679" y="606"/>
                </a:lnTo>
                <a:lnTo>
                  <a:pt x="3672" y="639"/>
                </a:lnTo>
                <a:lnTo>
                  <a:pt x="3666" y="673"/>
                </a:lnTo>
                <a:lnTo>
                  <a:pt x="3661" y="705"/>
                </a:lnTo>
                <a:lnTo>
                  <a:pt x="3658" y="737"/>
                </a:lnTo>
                <a:lnTo>
                  <a:pt x="3656" y="768"/>
                </a:lnTo>
                <a:lnTo>
                  <a:pt x="3656" y="800"/>
                </a:lnTo>
                <a:lnTo>
                  <a:pt x="3656" y="2850"/>
                </a:lnTo>
                <a:lnTo>
                  <a:pt x="3653" y="2870"/>
                </a:lnTo>
                <a:lnTo>
                  <a:pt x="3651" y="2890"/>
                </a:lnTo>
                <a:lnTo>
                  <a:pt x="3648" y="2906"/>
                </a:lnTo>
                <a:lnTo>
                  <a:pt x="3642" y="2919"/>
                </a:lnTo>
                <a:lnTo>
                  <a:pt x="3637" y="2931"/>
                </a:lnTo>
                <a:lnTo>
                  <a:pt x="3630" y="2941"/>
                </a:lnTo>
                <a:lnTo>
                  <a:pt x="3623" y="2949"/>
                </a:lnTo>
                <a:lnTo>
                  <a:pt x="3615" y="2956"/>
                </a:lnTo>
                <a:lnTo>
                  <a:pt x="3607" y="2960"/>
                </a:lnTo>
                <a:lnTo>
                  <a:pt x="3598" y="2964"/>
                </a:lnTo>
                <a:lnTo>
                  <a:pt x="3589" y="2966"/>
                </a:lnTo>
                <a:lnTo>
                  <a:pt x="3580" y="2968"/>
                </a:lnTo>
                <a:lnTo>
                  <a:pt x="3560" y="2969"/>
                </a:lnTo>
                <a:lnTo>
                  <a:pt x="3540" y="2971"/>
                </a:lnTo>
                <a:lnTo>
                  <a:pt x="3522" y="2969"/>
                </a:lnTo>
                <a:lnTo>
                  <a:pt x="3502" y="2968"/>
                </a:lnTo>
                <a:lnTo>
                  <a:pt x="3493" y="2967"/>
                </a:lnTo>
                <a:lnTo>
                  <a:pt x="3484" y="2964"/>
                </a:lnTo>
                <a:lnTo>
                  <a:pt x="3475" y="2960"/>
                </a:lnTo>
                <a:lnTo>
                  <a:pt x="3467" y="2956"/>
                </a:lnTo>
                <a:lnTo>
                  <a:pt x="3459" y="2950"/>
                </a:lnTo>
                <a:lnTo>
                  <a:pt x="3452" y="2942"/>
                </a:lnTo>
                <a:lnTo>
                  <a:pt x="3445" y="2933"/>
                </a:lnTo>
                <a:lnTo>
                  <a:pt x="3439" y="2922"/>
                </a:lnTo>
                <a:lnTo>
                  <a:pt x="3434" y="2908"/>
                </a:lnTo>
                <a:lnTo>
                  <a:pt x="3431" y="2893"/>
                </a:lnTo>
                <a:lnTo>
                  <a:pt x="3429" y="2876"/>
                </a:lnTo>
                <a:lnTo>
                  <a:pt x="3426" y="2855"/>
                </a:lnTo>
                <a:lnTo>
                  <a:pt x="3426" y="800"/>
                </a:lnTo>
                <a:lnTo>
                  <a:pt x="3426" y="768"/>
                </a:lnTo>
                <a:lnTo>
                  <a:pt x="3424" y="737"/>
                </a:lnTo>
                <a:lnTo>
                  <a:pt x="3421" y="705"/>
                </a:lnTo>
                <a:lnTo>
                  <a:pt x="3416" y="673"/>
                </a:lnTo>
                <a:lnTo>
                  <a:pt x="3410" y="639"/>
                </a:lnTo>
                <a:lnTo>
                  <a:pt x="3403" y="606"/>
                </a:lnTo>
                <a:lnTo>
                  <a:pt x="3394" y="573"/>
                </a:lnTo>
                <a:lnTo>
                  <a:pt x="3384" y="539"/>
                </a:lnTo>
                <a:lnTo>
                  <a:pt x="3372" y="505"/>
                </a:lnTo>
                <a:lnTo>
                  <a:pt x="3360" y="471"/>
                </a:lnTo>
                <a:lnTo>
                  <a:pt x="3345" y="438"/>
                </a:lnTo>
                <a:lnTo>
                  <a:pt x="3328" y="406"/>
                </a:lnTo>
                <a:lnTo>
                  <a:pt x="3310" y="372"/>
                </a:lnTo>
                <a:lnTo>
                  <a:pt x="3290" y="341"/>
                </a:lnTo>
                <a:lnTo>
                  <a:pt x="3270" y="310"/>
                </a:lnTo>
                <a:lnTo>
                  <a:pt x="3247" y="279"/>
                </a:lnTo>
                <a:lnTo>
                  <a:pt x="3222" y="250"/>
                </a:lnTo>
                <a:lnTo>
                  <a:pt x="3196" y="221"/>
                </a:lnTo>
                <a:lnTo>
                  <a:pt x="3168" y="193"/>
                </a:lnTo>
                <a:lnTo>
                  <a:pt x="3138" y="168"/>
                </a:lnTo>
                <a:lnTo>
                  <a:pt x="3106" y="144"/>
                </a:lnTo>
                <a:lnTo>
                  <a:pt x="3073" y="121"/>
                </a:lnTo>
                <a:lnTo>
                  <a:pt x="3037" y="99"/>
                </a:lnTo>
                <a:lnTo>
                  <a:pt x="3000" y="79"/>
                </a:lnTo>
                <a:lnTo>
                  <a:pt x="2960" y="62"/>
                </a:lnTo>
                <a:lnTo>
                  <a:pt x="2918" y="46"/>
                </a:lnTo>
                <a:lnTo>
                  <a:pt x="2876" y="32"/>
                </a:lnTo>
                <a:lnTo>
                  <a:pt x="2829" y="21"/>
                </a:lnTo>
                <a:lnTo>
                  <a:pt x="2782" y="11"/>
                </a:lnTo>
                <a:lnTo>
                  <a:pt x="2758" y="8"/>
                </a:lnTo>
                <a:lnTo>
                  <a:pt x="2733" y="6"/>
                </a:lnTo>
                <a:lnTo>
                  <a:pt x="2707" y="3"/>
                </a:lnTo>
                <a:lnTo>
                  <a:pt x="2681" y="1"/>
                </a:lnTo>
                <a:lnTo>
                  <a:pt x="2654" y="0"/>
                </a:lnTo>
                <a:lnTo>
                  <a:pt x="2627" y="0"/>
                </a:lnTo>
                <a:lnTo>
                  <a:pt x="2600" y="0"/>
                </a:lnTo>
                <a:lnTo>
                  <a:pt x="2574" y="1"/>
                </a:lnTo>
                <a:lnTo>
                  <a:pt x="2547" y="3"/>
                </a:lnTo>
                <a:lnTo>
                  <a:pt x="2522" y="6"/>
                </a:lnTo>
                <a:lnTo>
                  <a:pt x="2497" y="8"/>
                </a:lnTo>
                <a:lnTo>
                  <a:pt x="2472" y="11"/>
                </a:lnTo>
                <a:lnTo>
                  <a:pt x="2424" y="21"/>
                </a:lnTo>
                <a:lnTo>
                  <a:pt x="2379" y="32"/>
                </a:lnTo>
                <a:lnTo>
                  <a:pt x="2335" y="46"/>
                </a:lnTo>
                <a:lnTo>
                  <a:pt x="2294" y="62"/>
                </a:lnTo>
                <a:lnTo>
                  <a:pt x="2255" y="79"/>
                </a:lnTo>
                <a:lnTo>
                  <a:pt x="2218" y="99"/>
                </a:lnTo>
                <a:lnTo>
                  <a:pt x="2182" y="121"/>
                </a:lnTo>
                <a:lnTo>
                  <a:pt x="2149" y="144"/>
                </a:lnTo>
                <a:lnTo>
                  <a:pt x="2116" y="168"/>
                </a:lnTo>
                <a:lnTo>
                  <a:pt x="2086" y="193"/>
                </a:lnTo>
                <a:lnTo>
                  <a:pt x="2059" y="221"/>
                </a:lnTo>
                <a:lnTo>
                  <a:pt x="2032" y="250"/>
                </a:lnTo>
                <a:lnTo>
                  <a:pt x="2007" y="279"/>
                </a:lnTo>
                <a:lnTo>
                  <a:pt x="1985" y="310"/>
                </a:lnTo>
                <a:lnTo>
                  <a:pt x="1963" y="341"/>
                </a:lnTo>
                <a:lnTo>
                  <a:pt x="1943" y="372"/>
                </a:lnTo>
                <a:lnTo>
                  <a:pt x="1926" y="406"/>
                </a:lnTo>
                <a:lnTo>
                  <a:pt x="1910" y="438"/>
                </a:lnTo>
                <a:lnTo>
                  <a:pt x="1895" y="471"/>
                </a:lnTo>
                <a:lnTo>
                  <a:pt x="1881" y="505"/>
                </a:lnTo>
                <a:lnTo>
                  <a:pt x="1870" y="539"/>
                </a:lnTo>
                <a:lnTo>
                  <a:pt x="1859" y="573"/>
                </a:lnTo>
                <a:lnTo>
                  <a:pt x="1851" y="606"/>
                </a:lnTo>
                <a:lnTo>
                  <a:pt x="1843" y="639"/>
                </a:lnTo>
                <a:lnTo>
                  <a:pt x="1837" y="673"/>
                </a:lnTo>
                <a:lnTo>
                  <a:pt x="1833" y="705"/>
                </a:lnTo>
                <a:lnTo>
                  <a:pt x="1831" y="737"/>
                </a:lnTo>
                <a:lnTo>
                  <a:pt x="1828" y="768"/>
                </a:lnTo>
                <a:lnTo>
                  <a:pt x="1827" y="800"/>
                </a:lnTo>
                <a:lnTo>
                  <a:pt x="1827" y="2850"/>
                </a:lnTo>
                <a:lnTo>
                  <a:pt x="1826" y="2870"/>
                </a:lnTo>
                <a:lnTo>
                  <a:pt x="1824" y="2890"/>
                </a:lnTo>
                <a:lnTo>
                  <a:pt x="1819" y="2906"/>
                </a:lnTo>
                <a:lnTo>
                  <a:pt x="1814" y="2919"/>
                </a:lnTo>
                <a:lnTo>
                  <a:pt x="1809" y="2931"/>
                </a:lnTo>
                <a:lnTo>
                  <a:pt x="1803" y="2941"/>
                </a:lnTo>
                <a:lnTo>
                  <a:pt x="1795" y="2949"/>
                </a:lnTo>
                <a:lnTo>
                  <a:pt x="1788" y="2956"/>
                </a:lnTo>
                <a:lnTo>
                  <a:pt x="1779" y="2960"/>
                </a:lnTo>
                <a:lnTo>
                  <a:pt x="1771" y="2964"/>
                </a:lnTo>
                <a:lnTo>
                  <a:pt x="1761" y="2966"/>
                </a:lnTo>
                <a:lnTo>
                  <a:pt x="1752" y="2968"/>
                </a:lnTo>
                <a:lnTo>
                  <a:pt x="1733" y="2969"/>
                </a:lnTo>
                <a:lnTo>
                  <a:pt x="1713" y="2971"/>
                </a:lnTo>
                <a:lnTo>
                  <a:pt x="1693" y="2969"/>
                </a:lnTo>
                <a:lnTo>
                  <a:pt x="1675" y="2968"/>
                </a:lnTo>
                <a:lnTo>
                  <a:pt x="1665" y="2967"/>
                </a:lnTo>
                <a:lnTo>
                  <a:pt x="1655" y="2964"/>
                </a:lnTo>
                <a:lnTo>
                  <a:pt x="1647" y="2960"/>
                </a:lnTo>
                <a:lnTo>
                  <a:pt x="1639" y="2956"/>
                </a:lnTo>
                <a:lnTo>
                  <a:pt x="1631" y="2950"/>
                </a:lnTo>
                <a:lnTo>
                  <a:pt x="1624" y="2942"/>
                </a:lnTo>
                <a:lnTo>
                  <a:pt x="1617" y="2933"/>
                </a:lnTo>
                <a:lnTo>
                  <a:pt x="1612" y="2922"/>
                </a:lnTo>
                <a:lnTo>
                  <a:pt x="1607" y="2908"/>
                </a:lnTo>
                <a:lnTo>
                  <a:pt x="1604" y="2893"/>
                </a:lnTo>
                <a:lnTo>
                  <a:pt x="1600" y="2876"/>
                </a:lnTo>
                <a:lnTo>
                  <a:pt x="1599" y="2855"/>
                </a:lnTo>
                <a:lnTo>
                  <a:pt x="1599" y="1713"/>
                </a:lnTo>
                <a:lnTo>
                  <a:pt x="1599" y="1687"/>
                </a:lnTo>
                <a:lnTo>
                  <a:pt x="1598" y="1659"/>
                </a:lnTo>
                <a:lnTo>
                  <a:pt x="1595" y="1634"/>
                </a:lnTo>
                <a:lnTo>
                  <a:pt x="1593" y="1607"/>
                </a:lnTo>
                <a:lnTo>
                  <a:pt x="1591" y="1583"/>
                </a:lnTo>
                <a:lnTo>
                  <a:pt x="1587" y="1558"/>
                </a:lnTo>
                <a:lnTo>
                  <a:pt x="1578" y="1511"/>
                </a:lnTo>
                <a:lnTo>
                  <a:pt x="1567" y="1466"/>
                </a:lnTo>
                <a:lnTo>
                  <a:pt x="1553" y="1422"/>
                </a:lnTo>
                <a:lnTo>
                  <a:pt x="1537" y="1380"/>
                </a:lnTo>
                <a:lnTo>
                  <a:pt x="1519" y="1341"/>
                </a:lnTo>
                <a:lnTo>
                  <a:pt x="1500" y="1303"/>
                </a:lnTo>
                <a:lnTo>
                  <a:pt x="1478" y="1269"/>
                </a:lnTo>
                <a:lnTo>
                  <a:pt x="1455" y="1234"/>
                </a:lnTo>
                <a:lnTo>
                  <a:pt x="1431" y="1203"/>
                </a:lnTo>
                <a:lnTo>
                  <a:pt x="1404" y="1173"/>
                </a:lnTo>
                <a:lnTo>
                  <a:pt x="1378" y="1144"/>
                </a:lnTo>
                <a:lnTo>
                  <a:pt x="1349" y="1119"/>
                </a:lnTo>
                <a:lnTo>
                  <a:pt x="1320" y="1093"/>
                </a:lnTo>
                <a:lnTo>
                  <a:pt x="1289" y="1070"/>
                </a:lnTo>
                <a:lnTo>
                  <a:pt x="1258" y="1050"/>
                </a:lnTo>
                <a:lnTo>
                  <a:pt x="1226" y="1030"/>
                </a:lnTo>
                <a:lnTo>
                  <a:pt x="1193" y="1012"/>
                </a:lnTo>
                <a:lnTo>
                  <a:pt x="1160" y="995"/>
                </a:lnTo>
                <a:lnTo>
                  <a:pt x="1128" y="982"/>
                </a:lnTo>
                <a:lnTo>
                  <a:pt x="1093" y="968"/>
                </a:lnTo>
                <a:lnTo>
                  <a:pt x="1060" y="956"/>
                </a:lnTo>
                <a:lnTo>
                  <a:pt x="1026" y="946"/>
                </a:lnTo>
                <a:lnTo>
                  <a:pt x="993" y="938"/>
                </a:lnTo>
                <a:lnTo>
                  <a:pt x="959" y="930"/>
                </a:lnTo>
                <a:lnTo>
                  <a:pt x="926" y="924"/>
                </a:lnTo>
                <a:lnTo>
                  <a:pt x="893" y="919"/>
                </a:lnTo>
                <a:lnTo>
                  <a:pt x="862" y="916"/>
                </a:lnTo>
                <a:lnTo>
                  <a:pt x="829" y="915"/>
                </a:lnTo>
                <a:lnTo>
                  <a:pt x="799" y="914"/>
                </a:lnTo>
                <a:lnTo>
                  <a:pt x="342" y="914"/>
                </a:lnTo>
                <a:lnTo>
                  <a:pt x="325" y="915"/>
                </a:lnTo>
                <a:lnTo>
                  <a:pt x="307" y="916"/>
                </a:lnTo>
                <a:lnTo>
                  <a:pt x="290" y="918"/>
                </a:lnTo>
                <a:lnTo>
                  <a:pt x="273" y="921"/>
                </a:lnTo>
                <a:lnTo>
                  <a:pt x="257" y="925"/>
                </a:lnTo>
                <a:lnTo>
                  <a:pt x="240" y="930"/>
                </a:lnTo>
                <a:lnTo>
                  <a:pt x="224" y="934"/>
                </a:lnTo>
                <a:lnTo>
                  <a:pt x="209" y="941"/>
                </a:lnTo>
                <a:lnTo>
                  <a:pt x="193" y="948"/>
                </a:lnTo>
                <a:lnTo>
                  <a:pt x="179" y="955"/>
                </a:lnTo>
                <a:lnTo>
                  <a:pt x="164" y="963"/>
                </a:lnTo>
                <a:lnTo>
                  <a:pt x="151" y="972"/>
                </a:lnTo>
                <a:lnTo>
                  <a:pt x="137" y="982"/>
                </a:lnTo>
                <a:lnTo>
                  <a:pt x="124" y="992"/>
                </a:lnTo>
                <a:lnTo>
                  <a:pt x="111" y="1004"/>
                </a:lnTo>
                <a:lnTo>
                  <a:pt x="100" y="1014"/>
                </a:lnTo>
                <a:lnTo>
                  <a:pt x="88" y="1027"/>
                </a:lnTo>
                <a:lnTo>
                  <a:pt x="78" y="1039"/>
                </a:lnTo>
                <a:lnTo>
                  <a:pt x="68" y="1052"/>
                </a:lnTo>
                <a:lnTo>
                  <a:pt x="58" y="1065"/>
                </a:lnTo>
                <a:lnTo>
                  <a:pt x="49" y="1080"/>
                </a:lnTo>
                <a:lnTo>
                  <a:pt x="41" y="1093"/>
                </a:lnTo>
                <a:lnTo>
                  <a:pt x="33" y="1108"/>
                </a:lnTo>
                <a:lnTo>
                  <a:pt x="26" y="1123"/>
                </a:lnTo>
                <a:lnTo>
                  <a:pt x="20" y="1138"/>
                </a:lnTo>
                <a:lnTo>
                  <a:pt x="15" y="1155"/>
                </a:lnTo>
                <a:lnTo>
                  <a:pt x="10" y="1171"/>
                </a:lnTo>
                <a:lnTo>
                  <a:pt x="7" y="1188"/>
                </a:lnTo>
                <a:lnTo>
                  <a:pt x="3" y="1204"/>
                </a:lnTo>
                <a:lnTo>
                  <a:pt x="2" y="1221"/>
                </a:lnTo>
                <a:lnTo>
                  <a:pt x="0" y="1239"/>
                </a:lnTo>
                <a:lnTo>
                  <a:pt x="0" y="1257"/>
                </a:lnTo>
                <a:lnTo>
                  <a:pt x="0" y="1274"/>
                </a:lnTo>
                <a:lnTo>
                  <a:pt x="2" y="1292"/>
                </a:lnTo>
                <a:lnTo>
                  <a:pt x="3" y="1309"/>
                </a:lnTo>
                <a:lnTo>
                  <a:pt x="7" y="1326"/>
                </a:lnTo>
                <a:lnTo>
                  <a:pt x="10" y="1342"/>
                </a:lnTo>
                <a:lnTo>
                  <a:pt x="15" y="1358"/>
                </a:lnTo>
                <a:lnTo>
                  <a:pt x="20" y="1375"/>
                </a:lnTo>
                <a:lnTo>
                  <a:pt x="26" y="1391"/>
                </a:lnTo>
                <a:lnTo>
                  <a:pt x="33" y="1406"/>
                </a:lnTo>
                <a:lnTo>
                  <a:pt x="41" y="1421"/>
                </a:lnTo>
                <a:lnTo>
                  <a:pt x="49" y="1435"/>
                </a:lnTo>
                <a:lnTo>
                  <a:pt x="58" y="1448"/>
                </a:lnTo>
                <a:lnTo>
                  <a:pt x="68" y="1462"/>
                </a:lnTo>
                <a:lnTo>
                  <a:pt x="78" y="1475"/>
                </a:lnTo>
                <a:lnTo>
                  <a:pt x="88" y="1488"/>
                </a:lnTo>
                <a:lnTo>
                  <a:pt x="100" y="1499"/>
                </a:lnTo>
                <a:lnTo>
                  <a:pt x="111" y="1511"/>
                </a:lnTo>
                <a:lnTo>
                  <a:pt x="124" y="1521"/>
                </a:lnTo>
                <a:lnTo>
                  <a:pt x="137" y="1531"/>
                </a:lnTo>
                <a:lnTo>
                  <a:pt x="151" y="1541"/>
                </a:lnTo>
                <a:lnTo>
                  <a:pt x="164" y="1550"/>
                </a:lnTo>
                <a:lnTo>
                  <a:pt x="179" y="1558"/>
                </a:lnTo>
                <a:lnTo>
                  <a:pt x="193" y="1566"/>
                </a:lnTo>
                <a:lnTo>
                  <a:pt x="209" y="1573"/>
                </a:lnTo>
                <a:lnTo>
                  <a:pt x="224" y="1579"/>
                </a:lnTo>
                <a:lnTo>
                  <a:pt x="240" y="1584"/>
                </a:lnTo>
                <a:lnTo>
                  <a:pt x="257" y="1589"/>
                </a:lnTo>
                <a:lnTo>
                  <a:pt x="274" y="1592"/>
                </a:lnTo>
                <a:lnTo>
                  <a:pt x="290" y="1596"/>
                </a:lnTo>
                <a:lnTo>
                  <a:pt x="307" y="1598"/>
                </a:lnTo>
                <a:lnTo>
                  <a:pt x="325" y="1599"/>
                </a:lnTo>
                <a:lnTo>
                  <a:pt x="342" y="1599"/>
                </a:lnTo>
                <a:lnTo>
                  <a:pt x="792" y="1599"/>
                </a:lnTo>
                <a:lnTo>
                  <a:pt x="814" y="1600"/>
                </a:lnTo>
                <a:lnTo>
                  <a:pt x="833" y="1604"/>
                </a:lnTo>
                <a:lnTo>
                  <a:pt x="849" y="1607"/>
                </a:lnTo>
                <a:lnTo>
                  <a:pt x="863" y="1612"/>
                </a:lnTo>
                <a:lnTo>
                  <a:pt x="874" y="1618"/>
                </a:lnTo>
                <a:lnTo>
                  <a:pt x="885" y="1625"/>
                </a:lnTo>
                <a:lnTo>
                  <a:pt x="893" y="1632"/>
                </a:lnTo>
                <a:lnTo>
                  <a:pt x="898" y="1640"/>
                </a:lnTo>
                <a:lnTo>
                  <a:pt x="903" y="1648"/>
                </a:lnTo>
                <a:lnTo>
                  <a:pt x="908" y="1657"/>
                </a:lnTo>
                <a:lnTo>
                  <a:pt x="910" y="1665"/>
                </a:lnTo>
                <a:lnTo>
                  <a:pt x="912" y="1675"/>
                </a:lnTo>
                <a:lnTo>
                  <a:pt x="913" y="1694"/>
                </a:lnTo>
                <a:lnTo>
                  <a:pt x="913" y="1713"/>
                </a:lnTo>
                <a:lnTo>
                  <a:pt x="913" y="2855"/>
                </a:lnTo>
                <a:lnTo>
                  <a:pt x="915" y="2886"/>
                </a:lnTo>
                <a:lnTo>
                  <a:pt x="916" y="2918"/>
                </a:lnTo>
                <a:lnTo>
                  <a:pt x="919" y="2950"/>
                </a:lnTo>
                <a:lnTo>
                  <a:pt x="924" y="2982"/>
                </a:lnTo>
                <a:lnTo>
                  <a:pt x="930" y="3015"/>
                </a:lnTo>
                <a:lnTo>
                  <a:pt x="938" y="3049"/>
                </a:lnTo>
                <a:lnTo>
                  <a:pt x="946" y="3082"/>
                </a:lnTo>
                <a:lnTo>
                  <a:pt x="956" y="3117"/>
                </a:lnTo>
                <a:lnTo>
                  <a:pt x="968" y="3150"/>
                </a:lnTo>
                <a:lnTo>
                  <a:pt x="981" y="3184"/>
                </a:lnTo>
                <a:lnTo>
                  <a:pt x="995" y="3217"/>
                </a:lnTo>
                <a:lnTo>
                  <a:pt x="1012" y="3251"/>
                </a:lnTo>
                <a:lnTo>
                  <a:pt x="1030" y="3283"/>
                </a:lnTo>
                <a:lnTo>
                  <a:pt x="1049" y="3315"/>
                </a:lnTo>
                <a:lnTo>
                  <a:pt x="1070" y="3346"/>
                </a:lnTo>
                <a:lnTo>
                  <a:pt x="1093" y="3376"/>
                </a:lnTo>
                <a:lnTo>
                  <a:pt x="1118" y="3406"/>
                </a:lnTo>
                <a:lnTo>
                  <a:pt x="1144" y="3434"/>
                </a:lnTo>
                <a:lnTo>
                  <a:pt x="1173" y="3461"/>
                </a:lnTo>
                <a:lnTo>
                  <a:pt x="1203" y="3487"/>
                </a:lnTo>
                <a:lnTo>
                  <a:pt x="1234" y="3512"/>
                </a:lnTo>
                <a:lnTo>
                  <a:pt x="1268" y="3535"/>
                </a:lnTo>
                <a:lnTo>
                  <a:pt x="1303" y="3556"/>
                </a:lnTo>
                <a:lnTo>
                  <a:pt x="1341" y="3575"/>
                </a:lnTo>
                <a:lnTo>
                  <a:pt x="1380" y="3594"/>
                </a:lnTo>
                <a:lnTo>
                  <a:pt x="1421" y="3609"/>
                </a:lnTo>
                <a:lnTo>
                  <a:pt x="1465" y="3623"/>
                </a:lnTo>
                <a:lnTo>
                  <a:pt x="1510" y="3634"/>
                </a:lnTo>
                <a:lnTo>
                  <a:pt x="1557" y="3643"/>
                </a:lnTo>
                <a:lnTo>
                  <a:pt x="1583" y="3647"/>
                </a:lnTo>
                <a:lnTo>
                  <a:pt x="1607" y="3650"/>
                </a:lnTo>
                <a:lnTo>
                  <a:pt x="1634" y="3653"/>
                </a:lnTo>
                <a:lnTo>
                  <a:pt x="1659" y="3654"/>
                </a:lnTo>
                <a:lnTo>
                  <a:pt x="1687" y="3655"/>
                </a:lnTo>
                <a:lnTo>
                  <a:pt x="1713" y="3656"/>
                </a:lnTo>
                <a:lnTo>
                  <a:pt x="1741" y="3655"/>
                </a:lnTo>
                <a:lnTo>
                  <a:pt x="1767" y="3654"/>
                </a:lnTo>
                <a:lnTo>
                  <a:pt x="1794" y="3653"/>
                </a:lnTo>
                <a:lnTo>
                  <a:pt x="1819" y="3650"/>
                </a:lnTo>
                <a:lnTo>
                  <a:pt x="1844" y="3647"/>
                </a:lnTo>
                <a:lnTo>
                  <a:pt x="1869" y="3643"/>
                </a:lnTo>
                <a:lnTo>
                  <a:pt x="1916" y="3634"/>
                </a:lnTo>
                <a:lnTo>
                  <a:pt x="1962" y="3623"/>
                </a:lnTo>
                <a:lnTo>
                  <a:pt x="2005" y="3609"/>
                </a:lnTo>
                <a:lnTo>
                  <a:pt x="2046" y="3594"/>
                </a:lnTo>
                <a:lnTo>
                  <a:pt x="2085" y="3575"/>
                </a:lnTo>
                <a:lnTo>
                  <a:pt x="2123" y="3556"/>
                </a:lnTo>
                <a:lnTo>
                  <a:pt x="2159" y="3535"/>
                </a:lnTo>
                <a:lnTo>
                  <a:pt x="2192" y="3512"/>
                </a:lnTo>
                <a:lnTo>
                  <a:pt x="2223" y="3487"/>
                </a:lnTo>
                <a:lnTo>
                  <a:pt x="2253" y="3461"/>
                </a:lnTo>
                <a:lnTo>
                  <a:pt x="2282" y="3434"/>
                </a:lnTo>
                <a:lnTo>
                  <a:pt x="2309" y="3406"/>
                </a:lnTo>
                <a:lnTo>
                  <a:pt x="2333" y="3376"/>
                </a:lnTo>
                <a:lnTo>
                  <a:pt x="2356" y="3346"/>
                </a:lnTo>
                <a:lnTo>
                  <a:pt x="2377" y="3315"/>
                </a:lnTo>
                <a:lnTo>
                  <a:pt x="2396" y="3283"/>
                </a:lnTo>
                <a:lnTo>
                  <a:pt x="2415" y="3251"/>
                </a:lnTo>
                <a:lnTo>
                  <a:pt x="2431" y="3217"/>
                </a:lnTo>
                <a:lnTo>
                  <a:pt x="2446" y="3184"/>
                </a:lnTo>
                <a:lnTo>
                  <a:pt x="2458" y="3150"/>
                </a:lnTo>
                <a:lnTo>
                  <a:pt x="2470" y="3117"/>
                </a:lnTo>
                <a:lnTo>
                  <a:pt x="2480" y="3082"/>
                </a:lnTo>
                <a:lnTo>
                  <a:pt x="2490" y="3049"/>
                </a:lnTo>
                <a:lnTo>
                  <a:pt x="2497" y="3015"/>
                </a:lnTo>
                <a:lnTo>
                  <a:pt x="2502" y="2982"/>
                </a:lnTo>
                <a:lnTo>
                  <a:pt x="2507" y="2950"/>
                </a:lnTo>
                <a:lnTo>
                  <a:pt x="2510" y="2918"/>
                </a:lnTo>
                <a:lnTo>
                  <a:pt x="2513" y="2886"/>
                </a:lnTo>
                <a:lnTo>
                  <a:pt x="2513" y="2855"/>
                </a:lnTo>
                <a:lnTo>
                  <a:pt x="2513" y="807"/>
                </a:lnTo>
                <a:lnTo>
                  <a:pt x="2514" y="785"/>
                </a:lnTo>
                <a:lnTo>
                  <a:pt x="2517" y="766"/>
                </a:lnTo>
                <a:lnTo>
                  <a:pt x="2521" y="750"/>
                </a:lnTo>
                <a:lnTo>
                  <a:pt x="2525" y="736"/>
                </a:lnTo>
                <a:lnTo>
                  <a:pt x="2531" y="725"/>
                </a:lnTo>
                <a:lnTo>
                  <a:pt x="2538" y="714"/>
                </a:lnTo>
                <a:lnTo>
                  <a:pt x="2545" y="707"/>
                </a:lnTo>
                <a:lnTo>
                  <a:pt x="2553" y="700"/>
                </a:lnTo>
                <a:lnTo>
                  <a:pt x="2561" y="696"/>
                </a:lnTo>
                <a:lnTo>
                  <a:pt x="2570" y="691"/>
                </a:lnTo>
                <a:lnTo>
                  <a:pt x="2579" y="689"/>
                </a:lnTo>
                <a:lnTo>
                  <a:pt x="2589" y="688"/>
                </a:lnTo>
                <a:lnTo>
                  <a:pt x="2608" y="686"/>
                </a:lnTo>
                <a:lnTo>
                  <a:pt x="2627" y="686"/>
                </a:lnTo>
                <a:lnTo>
                  <a:pt x="2646" y="686"/>
                </a:lnTo>
                <a:lnTo>
                  <a:pt x="2666" y="687"/>
                </a:lnTo>
                <a:lnTo>
                  <a:pt x="2675" y="689"/>
                </a:lnTo>
                <a:lnTo>
                  <a:pt x="2684" y="691"/>
                </a:lnTo>
                <a:lnTo>
                  <a:pt x="2694" y="695"/>
                </a:lnTo>
                <a:lnTo>
                  <a:pt x="2702" y="699"/>
                </a:lnTo>
                <a:lnTo>
                  <a:pt x="2710" y="706"/>
                </a:lnTo>
                <a:lnTo>
                  <a:pt x="2717" y="713"/>
                </a:lnTo>
                <a:lnTo>
                  <a:pt x="2723" y="722"/>
                </a:lnTo>
                <a:lnTo>
                  <a:pt x="2728" y="734"/>
                </a:lnTo>
                <a:lnTo>
                  <a:pt x="2734" y="747"/>
                </a:lnTo>
                <a:lnTo>
                  <a:pt x="2737" y="762"/>
                </a:lnTo>
                <a:lnTo>
                  <a:pt x="2740" y="780"/>
                </a:lnTo>
                <a:lnTo>
                  <a:pt x="2742" y="800"/>
                </a:lnTo>
                <a:lnTo>
                  <a:pt x="2742" y="2855"/>
                </a:lnTo>
                <a:lnTo>
                  <a:pt x="2742" y="2886"/>
                </a:lnTo>
                <a:lnTo>
                  <a:pt x="2744" y="2918"/>
                </a:lnTo>
                <a:lnTo>
                  <a:pt x="2748" y="2950"/>
                </a:lnTo>
                <a:lnTo>
                  <a:pt x="2752" y="2982"/>
                </a:lnTo>
                <a:lnTo>
                  <a:pt x="2758" y="3015"/>
                </a:lnTo>
                <a:lnTo>
                  <a:pt x="2765" y="3049"/>
                </a:lnTo>
                <a:lnTo>
                  <a:pt x="2774" y="3082"/>
                </a:lnTo>
                <a:lnTo>
                  <a:pt x="2783" y="3117"/>
                </a:lnTo>
                <a:lnTo>
                  <a:pt x="2796" y="3150"/>
                </a:lnTo>
                <a:lnTo>
                  <a:pt x="2809" y="3184"/>
                </a:lnTo>
                <a:lnTo>
                  <a:pt x="2824" y="3217"/>
                </a:lnTo>
                <a:lnTo>
                  <a:pt x="2840" y="3251"/>
                </a:lnTo>
                <a:lnTo>
                  <a:pt x="2857" y="3283"/>
                </a:lnTo>
                <a:lnTo>
                  <a:pt x="2877" y="3315"/>
                </a:lnTo>
                <a:lnTo>
                  <a:pt x="2899" y="3346"/>
                </a:lnTo>
                <a:lnTo>
                  <a:pt x="2922" y="3376"/>
                </a:lnTo>
                <a:lnTo>
                  <a:pt x="2946" y="3406"/>
                </a:lnTo>
                <a:lnTo>
                  <a:pt x="2972" y="3434"/>
                </a:lnTo>
                <a:lnTo>
                  <a:pt x="3000" y="3461"/>
                </a:lnTo>
                <a:lnTo>
                  <a:pt x="3030" y="3487"/>
                </a:lnTo>
                <a:lnTo>
                  <a:pt x="3062" y="3512"/>
                </a:lnTo>
                <a:lnTo>
                  <a:pt x="3096" y="3535"/>
                </a:lnTo>
                <a:lnTo>
                  <a:pt x="3131" y="3556"/>
                </a:lnTo>
                <a:lnTo>
                  <a:pt x="3168" y="3575"/>
                </a:lnTo>
                <a:lnTo>
                  <a:pt x="3207" y="3594"/>
                </a:lnTo>
                <a:lnTo>
                  <a:pt x="3249" y="3609"/>
                </a:lnTo>
                <a:lnTo>
                  <a:pt x="3293" y="3623"/>
                </a:lnTo>
                <a:lnTo>
                  <a:pt x="3338" y="3634"/>
                </a:lnTo>
                <a:lnTo>
                  <a:pt x="3386" y="3643"/>
                </a:lnTo>
                <a:lnTo>
                  <a:pt x="3410" y="3647"/>
                </a:lnTo>
                <a:lnTo>
                  <a:pt x="3436" y="3650"/>
                </a:lnTo>
                <a:lnTo>
                  <a:pt x="3461" y="3653"/>
                </a:lnTo>
                <a:lnTo>
                  <a:pt x="3487" y="3654"/>
                </a:lnTo>
                <a:lnTo>
                  <a:pt x="3514" y="3655"/>
                </a:lnTo>
                <a:lnTo>
                  <a:pt x="3540" y="3656"/>
                </a:lnTo>
                <a:lnTo>
                  <a:pt x="3568" y="3655"/>
                </a:lnTo>
                <a:lnTo>
                  <a:pt x="3595" y="3654"/>
                </a:lnTo>
                <a:lnTo>
                  <a:pt x="3621" y="3653"/>
                </a:lnTo>
                <a:lnTo>
                  <a:pt x="3646" y="3650"/>
                </a:lnTo>
                <a:lnTo>
                  <a:pt x="3672" y="3647"/>
                </a:lnTo>
                <a:lnTo>
                  <a:pt x="3696" y="3643"/>
                </a:lnTo>
                <a:lnTo>
                  <a:pt x="3743" y="3634"/>
                </a:lnTo>
                <a:lnTo>
                  <a:pt x="3789" y="3623"/>
                </a:lnTo>
                <a:lnTo>
                  <a:pt x="3833" y="3609"/>
                </a:lnTo>
                <a:lnTo>
                  <a:pt x="3873" y="3594"/>
                </a:lnTo>
                <a:lnTo>
                  <a:pt x="3914" y="3575"/>
                </a:lnTo>
                <a:lnTo>
                  <a:pt x="3951" y="3556"/>
                </a:lnTo>
                <a:lnTo>
                  <a:pt x="3986" y="3535"/>
                </a:lnTo>
                <a:lnTo>
                  <a:pt x="4020" y="3512"/>
                </a:lnTo>
                <a:lnTo>
                  <a:pt x="4052" y="3487"/>
                </a:lnTo>
                <a:lnTo>
                  <a:pt x="4082" y="3461"/>
                </a:lnTo>
                <a:lnTo>
                  <a:pt x="4110" y="3434"/>
                </a:lnTo>
                <a:lnTo>
                  <a:pt x="4136" y="3406"/>
                </a:lnTo>
                <a:lnTo>
                  <a:pt x="4160" y="3376"/>
                </a:lnTo>
                <a:lnTo>
                  <a:pt x="4183" y="3346"/>
                </a:lnTo>
                <a:lnTo>
                  <a:pt x="4205" y="3315"/>
                </a:lnTo>
                <a:lnTo>
                  <a:pt x="4225" y="3283"/>
                </a:lnTo>
                <a:lnTo>
                  <a:pt x="4242" y="3251"/>
                </a:lnTo>
                <a:lnTo>
                  <a:pt x="4258" y="3217"/>
                </a:lnTo>
                <a:lnTo>
                  <a:pt x="4273" y="3184"/>
                </a:lnTo>
                <a:lnTo>
                  <a:pt x="4286" y="3150"/>
                </a:lnTo>
                <a:lnTo>
                  <a:pt x="4299" y="3117"/>
                </a:lnTo>
                <a:lnTo>
                  <a:pt x="4308" y="3082"/>
                </a:lnTo>
                <a:lnTo>
                  <a:pt x="4317" y="3049"/>
                </a:lnTo>
                <a:lnTo>
                  <a:pt x="4324" y="3015"/>
                </a:lnTo>
                <a:lnTo>
                  <a:pt x="4331" y="2982"/>
                </a:lnTo>
                <a:lnTo>
                  <a:pt x="4334" y="2950"/>
                </a:lnTo>
                <a:lnTo>
                  <a:pt x="4338" y="2918"/>
                </a:lnTo>
                <a:lnTo>
                  <a:pt x="4340" y="2886"/>
                </a:lnTo>
                <a:lnTo>
                  <a:pt x="4340" y="2855"/>
                </a:lnTo>
                <a:lnTo>
                  <a:pt x="4340" y="807"/>
                </a:lnTo>
                <a:lnTo>
                  <a:pt x="4342" y="785"/>
                </a:lnTo>
                <a:lnTo>
                  <a:pt x="4345" y="766"/>
                </a:lnTo>
                <a:lnTo>
                  <a:pt x="4348" y="750"/>
                </a:lnTo>
                <a:lnTo>
                  <a:pt x="4354" y="736"/>
                </a:lnTo>
                <a:lnTo>
                  <a:pt x="4358" y="725"/>
                </a:lnTo>
                <a:lnTo>
                  <a:pt x="4365" y="714"/>
                </a:lnTo>
                <a:lnTo>
                  <a:pt x="4372" y="707"/>
                </a:lnTo>
                <a:lnTo>
                  <a:pt x="4380" y="700"/>
                </a:lnTo>
                <a:lnTo>
                  <a:pt x="4388" y="696"/>
                </a:lnTo>
                <a:lnTo>
                  <a:pt x="4398" y="691"/>
                </a:lnTo>
                <a:lnTo>
                  <a:pt x="4407" y="689"/>
                </a:lnTo>
                <a:lnTo>
                  <a:pt x="4416" y="688"/>
                </a:lnTo>
                <a:lnTo>
                  <a:pt x="4436" y="686"/>
                </a:lnTo>
                <a:lnTo>
                  <a:pt x="4455" y="686"/>
                </a:lnTo>
                <a:lnTo>
                  <a:pt x="4474" y="686"/>
                </a:lnTo>
                <a:lnTo>
                  <a:pt x="4493" y="687"/>
                </a:lnTo>
                <a:lnTo>
                  <a:pt x="4503" y="689"/>
                </a:lnTo>
                <a:lnTo>
                  <a:pt x="4512" y="691"/>
                </a:lnTo>
                <a:lnTo>
                  <a:pt x="4521" y="695"/>
                </a:lnTo>
                <a:lnTo>
                  <a:pt x="4529" y="699"/>
                </a:lnTo>
                <a:lnTo>
                  <a:pt x="4537" y="706"/>
                </a:lnTo>
                <a:lnTo>
                  <a:pt x="4544" y="713"/>
                </a:lnTo>
                <a:lnTo>
                  <a:pt x="4551" y="722"/>
                </a:lnTo>
                <a:lnTo>
                  <a:pt x="4557" y="734"/>
                </a:lnTo>
                <a:lnTo>
                  <a:pt x="4561" y="747"/>
                </a:lnTo>
                <a:lnTo>
                  <a:pt x="4565" y="762"/>
                </a:lnTo>
                <a:lnTo>
                  <a:pt x="4567" y="780"/>
                </a:lnTo>
                <a:lnTo>
                  <a:pt x="4569" y="800"/>
                </a:lnTo>
                <a:lnTo>
                  <a:pt x="4569" y="1713"/>
                </a:lnTo>
                <a:lnTo>
                  <a:pt x="4569" y="1744"/>
                </a:lnTo>
                <a:lnTo>
                  <a:pt x="4572" y="1776"/>
                </a:lnTo>
                <a:lnTo>
                  <a:pt x="4575" y="1808"/>
                </a:lnTo>
                <a:lnTo>
                  <a:pt x="4580" y="1840"/>
                </a:lnTo>
                <a:lnTo>
                  <a:pt x="4585" y="1874"/>
                </a:lnTo>
                <a:lnTo>
                  <a:pt x="4592" y="1907"/>
                </a:lnTo>
                <a:lnTo>
                  <a:pt x="4602" y="1940"/>
                </a:lnTo>
                <a:lnTo>
                  <a:pt x="4612" y="1974"/>
                </a:lnTo>
                <a:lnTo>
                  <a:pt x="4623" y="2007"/>
                </a:lnTo>
                <a:lnTo>
                  <a:pt x="4636" y="2042"/>
                </a:lnTo>
                <a:lnTo>
                  <a:pt x="4651" y="2075"/>
                </a:lnTo>
                <a:lnTo>
                  <a:pt x="4667" y="2107"/>
                </a:lnTo>
                <a:lnTo>
                  <a:pt x="4686" y="2140"/>
                </a:lnTo>
                <a:lnTo>
                  <a:pt x="4705" y="2172"/>
                </a:lnTo>
                <a:lnTo>
                  <a:pt x="4726" y="2203"/>
                </a:lnTo>
                <a:lnTo>
                  <a:pt x="4749" y="2234"/>
                </a:lnTo>
                <a:lnTo>
                  <a:pt x="4773" y="2263"/>
                </a:lnTo>
                <a:lnTo>
                  <a:pt x="4800" y="2292"/>
                </a:lnTo>
                <a:lnTo>
                  <a:pt x="4827" y="2318"/>
                </a:lnTo>
                <a:lnTo>
                  <a:pt x="4857" y="2345"/>
                </a:lnTo>
                <a:lnTo>
                  <a:pt x="4890" y="2369"/>
                </a:lnTo>
                <a:lnTo>
                  <a:pt x="4923" y="2392"/>
                </a:lnTo>
                <a:lnTo>
                  <a:pt x="4959" y="2414"/>
                </a:lnTo>
                <a:lnTo>
                  <a:pt x="4997" y="2434"/>
                </a:lnTo>
                <a:lnTo>
                  <a:pt x="5036" y="2451"/>
                </a:lnTo>
                <a:lnTo>
                  <a:pt x="5077" y="2467"/>
                </a:lnTo>
                <a:lnTo>
                  <a:pt x="5120" y="2481"/>
                </a:lnTo>
                <a:lnTo>
                  <a:pt x="5166" y="2492"/>
                </a:lnTo>
                <a:lnTo>
                  <a:pt x="5189" y="2497"/>
                </a:lnTo>
                <a:lnTo>
                  <a:pt x="5213" y="2502"/>
                </a:lnTo>
                <a:lnTo>
                  <a:pt x="5238" y="2505"/>
                </a:lnTo>
                <a:lnTo>
                  <a:pt x="5263" y="2507"/>
                </a:lnTo>
                <a:lnTo>
                  <a:pt x="5288" y="2510"/>
                </a:lnTo>
                <a:lnTo>
                  <a:pt x="5315" y="2512"/>
                </a:lnTo>
                <a:lnTo>
                  <a:pt x="5341" y="2513"/>
                </a:lnTo>
                <a:lnTo>
                  <a:pt x="5369" y="2513"/>
                </a:lnTo>
                <a:lnTo>
                  <a:pt x="5825" y="2513"/>
                </a:lnTo>
                <a:lnTo>
                  <a:pt x="5826" y="2513"/>
                </a:lnTo>
                <a:lnTo>
                  <a:pt x="5826" y="3085"/>
                </a:lnTo>
                <a:lnTo>
                  <a:pt x="7196" y="2171"/>
                </a:lnTo>
                <a:close/>
              </a:path>
            </a:pathLst>
          </a:custGeom>
          <a:solidFill>
            <a:srgbClr val="ED7D3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0" name="投影片編號版面配置區 11">
            <a:extLst>
              <a:ext uri="{FF2B5EF4-FFF2-40B4-BE49-F238E27FC236}">
                <a16:creationId xmlns:a16="http://schemas.microsoft.com/office/drawing/2014/main" id="{377E32CC-DE5B-478E-B638-A7C94C1A8729}"/>
              </a:ext>
            </a:extLst>
          </p:cNvPr>
          <p:cNvSpPr txBox="1">
            <a:spLocks/>
          </p:cNvSpPr>
          <p:nvPr/>
        </p:nvSpPr>
        <p:spPr>
          <a:xfrm>
            <a:off x="684213" y="810407"/>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144</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61175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812104" y="1161305"/>
            <a:ext cx="7183120" cy="7583586"/>
            <a:chOff x="-1101640" y="1869545"/>
            <a:chExt cx="7183120" cy="7583586"/>
          </a:xfrm>
        </p:grpSpPr>
        <p:sp>
          <p:nvSpPr>
            <p:cNvPr id="93" name="橢圓 92"/>
            <p:cNvSpPr/>
            <p:nvPr/>
          </p:nvSpPr>
          <p:spPr>
            <a:xfrm>
              <a:off x="-1101640" y="1869545"/>
              <a:ext cx="7183120" cy="75835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3" name="標題 12">
            <a:extLst>
              <a:ext uri="{FF2B5EF4-FFF2-40B4-BE49-F238E27FC236}">
                <a16:creationId xmlns:a16="http://schemas.microsoft.com/office/drawing/2014/main" id="{A99D1367-2977-4D82-8F17-2EE239120B71}"/>
              </a:ext>
            </a:extLst>
          </p:cNvPr>
          <p:cNvSpPr>
            <a:spLocks noGrp="1"/>
          </p:cNvSpPr>
          <p:nvPr>
            <p:ph type="title"/>
          </p:nvPr>
        </p:nvSpPr>
        <p:spPr/>
        <p:txBody>
          <a:bodyPr/>
          <a:lstStyle/>
          <a:p>
            <a:r>
              <a:rPr lang="zh-TW" altLang="en-US" b="1" dirty="0"/>
              <a:t>我是學生，我要做什麼？</a:t>
            </a:r>
            <a:br>
              <a:rPr lang="zh-TW" altLang="en-US" b="1" dirty="0"/>
            </a:br>
            <a:endParaRPr lang="zh-TW" altLang="en-US" dirty="0"/>
          </a:p>
        </p:txBody>
      </p:sp>
      <p:sp>
        <p:nvSpPr>
          <p:cNvPr id="4" name="內容版面配置區 2"/>
          <p:cNvSpPr txBox="1">
            <a:spLocks/>
          </p:cNvSpPr>
          <p:nvPr/>
        </p:nvSpPr>
        <p:spPr>
          <a:xfrm>
            <a:off x="3517149" y="1538127"/>
            <a:ext cx="8568268" cy="739245"/>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學習歷程檔案對自己的重要性。</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橢圓 7"/>
          <p:cNvSpPr/>
          <p:nvPr/>
        </p:nvSpPr>
        <p:spPr>
          <a:xfrm>
            <a:off x="1249913" y="5348564"/>
            <a:ext cx="1150834" cy="1101667"/>
          </a:xfrm>
          <a:prstGeom prst="ellipse">
            <a:avLst/>
          </a:prstGeom>
          <a:solidFill>
            <a:schemeClr val="accent3">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上傳</a:t>
            </a:r>
          </a:p>
        </p:txBody>
      </p:sp>
      <p:sp>
        <p:nvSpPr>
          <p:cNvPr id="10" name="橢圓 9"/>
          <p:cNvSpPr/>
          <p:nvPr/>
        </p:nvSpPr>
        <p:spPr>
          <a:xfrm>
            <a:off x="2522756" y="5334823"/>
            <a:ext cx="1150834" cy="110166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勾選</a:t>
            </a:r>
          </a:p>
        </p:txBody>
      </p:sp>
      <p:sp>
        <p:nvSpPr>
          <p:cNvPr id="2" name="矩形 1"/>
          <p:cNvSpPr/>
          <p:nvPr/>
        </p:nvSpPr>
        <p:spPr>
          <a:xfrm>
            <a:off x="4401426" y="3425679"/>
            <a:ext cx="7432603"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參與</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各項學習活動，積極</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探索</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出自己的興趣，</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並找到</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生涯定向，逐步累積自己的學習經歷。</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4124041" y="2468762"/>
            <a:ext cx="8067959" cy="738664"/>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學會</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學習歷程學校平臺之相關操作。</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
        <p:nvSpPr>
          <p:cNvPr id="6" name="矩形 5"/>
          <p:cNvSpPr/>
          <p:nvPr/>
        </p:nvSpPr>
        <p:spPr>
          <a:xfrm>
            <a:off x="4550289" y="5002064"/>
            <a:ext cx="6900975"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配合</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學校規劃之時程，</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上傳</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和</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勾選</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自己的課程學習成果及多元表現。</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p:cNvPicPr>
            <a:picLocks noChangeAspect="1"/>
          </p:cNvPicPr>
          <p:nvPr/>
        </p:nvPicPr>
        <p:blipFill>
          <a:blip r:embed="rId2"/>
          <a:stretch>
            <a:fillRect/>
          </a:stretch>
        </p:blipFill>
        <p:spPr>
          <a:xfrm>
            <a:off x="1522604" y="2544689"/>
            <a:ext cx="2311430" cy="2605465"/>
          </a:xfrm>
          <a:prstGeom prst="rect">
            <a:avLst/>
          </a:prstGeom>
        </p:spPr>
      </p:pic>
      <p:pic>
        <p:nvPicPr>
          <p:cNvPr id="11" name="圖片 10"/>
          <p:cNvPicPr>
            <a:picLocks noChangeAspect="1"/>
          </p:cNvPicPr>
          <p:nvPr/>
        </p:nvPicPr>
        <p:blipFill>
          <a:blip r:embed="rId3"/>
          <a:stretch>
            <a:fillRect/>
          </a:stretch>
        </p:blipFill>
        <p:spPr>
          <a:xfrm>
            <a:off x="163129" y="1188955"/>
            <a:ext cx="2311430" cy="2588151"/>
          </a:xfrm>
          <a:prstGeom prst="rect">
            <a:avLst/>
          </a:prstGeom>
        </p:spPr>
      </p:pic>
      <p:sp>
        <p:nvSpPr>
          <p:cNvPr id="16" name="投影片編號版面配置區 11">
            <a:extLst>
              <a:ext uri="{FF2B5EF4-FFF2-40B4-BE49-F238E27FC236}">
                <a16:creationId xmlns:a16="http://schemas.microsoft.com/office/drawing/2014/main" id="{CCDC6DF3-5717-4749-A453-38F98B98A0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695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812104" y="1161305"/>
            <a:ext cx="7183120" cy="7583586"/>
            <a:chOff x="-1101640" y="1869545"/>
            <a:chExt cx="7183120" cy="7583586"/>
          </a:xfrm>
        </p:grpSpPr>
        <p:sp>
          <p:nvSpPr>
            <p:cNvPr id="93" name="橢圓 92"/>
            <p:cNvSpPr/>
            <p:nvPr/>
          </p:nvSpPr>
          <p:spPr>
            <a:xfrm>
              <a:off x="-1101640" y="1869545"/>
              <a:ext cx="7183120" cy="758358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solidFill>
              <a:srgbClr val="93B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1" name="標題 10">
            <a:extLst>
              <a:ext uri="{FF2B5EF4-FFF2-40B4-BE49-F238E27FC236}">
                <a16:creationId xmlns:a16="http://schemas.microsoft.com/office/drawing/2014/main" id="{ADDDF9DE-1D5F-4349-869A-C9E7F81B624B}"/>
              </a:ext>
            </a:extLst>
          </p:cNvPr>
          <p:cNvSpPr>
            <a:spLocks noGrp="1"/>
          </p:cNvSpPr>
          <p:nvPr>
            <p:ph type="title"/>
          </p:nvPr>
        </p:nvSpPr>
        <p:spPr/>
        <p:txBody>
          <a:bodyPr/>
          <a:lstStyle/>
          <a:p>
            <a:r>
              <a:rPr lang="zh-TW" altLang="en-US" b="1" dirty="0"/>
              <a:t>我是學生家長，我要做什麼？</a:t>
            </a:r>
            <a:br>
              <a:rPr lang="zh-TW" altLang="en-US" b="1" dirty="0"/>
            </a:br>
            <a:endParaRPr lang="zh-TW" altLang="en-US" dirty="0"/>
          </a:p>
        </p:txBody>
      </p:sp>
      <p:sp>
        <p:nvSpPr>
          <p:cNvPr id="4" name="內容版面配置區 2"/>
          <p:cNvSpPr txBox="1">
            <a:spLocks/>
          </p:cNvSpPr>
          <p:nvPr/>
        </p:nvSpPr>
        <p:spPr>
          <a:xfrm>
            <a:off x="3532241" y="1640413"/>
            <a:ext cx="8568268" cy="739245"/>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學習歷程檔案的重要性。</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橢圓 7"/>
          <p:cNvSpPr/>
          <p:nvPr/>
        </p:nvSpPr>
        <p:spPr>
          <a:xfrm>
            <a:off x="1249913" y="5348564"/>
            <a:ext cx="1150834" cy="1101667"/>
          </a:xfrm>
          <a:prstGeom prst="ellipse">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關心</a:t>
            </a:r>
          </a:p>
        </p:txBody>
      </p:sp>
      <p:sp>
        <p:nvSpPr>
          <p:cNvPr id="10" name="橢圓 9"/>
          <p:cNvSpPr/>
          <p:nvPr/>
        </p:nvSpPr>
        <p:spPr>
          <a:xfrm>
            <a:off x="2522756" y="5334823"/>
            <a:ext cx="1150834" cy="110166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鼓勵</a:t>
            </a:r>
          </a:p>
        </p:txBody>
      </p:sp>
      <p:sp>
        <p:nvSpPr>
          <p:cNvPr id="2" name="矩形 1"/>
          <p:cNvSpPr/>
          <p:nvPr/>
        </p:nvSpPr>
        <p:spPr>
          <a:xfrm>
            <a:off x="4457026" y="4035479"/>
            <a:ext cx="7432603"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鼓勵</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孩子多元展能，積極參與各項學習活動，</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發現</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自己的興趣，並</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找到</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生涯定向。</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4249007" y="2515071"/>
            <a:ext cx="7476828"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透過</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孩子的課程學習成果，</a:t>
            </a: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孩子在學校課程的學習情況。</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5"/>
          <p:cNvPicPr>
            <a:picLocks noChangeAspect="1"/>
          </p:cNvPicPr>
          <p:nvPr/>
        </p:nvPicPr>
        <p:blipFill>
          <a:blip r:embed="rId2"/>
          <a:stretch>
            <a:fillRect/>
          </a:stretch>
        </p:blipFill>
        <p:spPr>
          <a:xfrm>
            <a:off x="218401" y="1203557"/>
            <a:ext cx="2900325" cy="2443881"/>
          </a:xfrm>
          <a:prstGeom prst="rect">
            <a:avLst/>
          </a:prstGeom>
        </p:spPr>
      </p:pic>
      <p:pic>
        <p:nvPicPr>
          <p:cNvPr id="9" name="圖片 8"/>
          <p:cNvPicPr>
            <a:picLocks noChangeAspect="1"/>
          </p:cNvPicPr>
          <p:nvPr/>
        </p:nvPicPr>
        <p:blipFill>
          <a:blip r:embed="rId3"/>
          <a:stretch>
            <a:fillRect/>
          </a:stretch>
        </p:blipFill>
        <p:spPr>
          <a:xfrm>
            <a:off x="1249913" y="2687721"/>
            <a:ext cx="2215658" cy="2443881"/>
          </a:xfrm>
          <a:prstGeom prst="rect">
            <a:avLst/>
          </a:prstGeom>
        </p:spPr>
      </p:pic>
      <p:sp>
        <p:nvSpPr>
          <p:cNvPr id="13" name="投影片編號版面配置區 11">
            <a:extLst>
              <a:ext uri="{FF2B5EF4-FFF2-40B4-BE49-F238E27FC236}">
                <a16:creationId xmlns:a16="http://schemas.microsoft.com/office/drawing/2014/main" id="{48C0FEFA-FB2A-4A2F-AD36-4ADA77CB67A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6872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908364" y="1416790"/>
            <a:ext cx="7183120" cy="7583586"/>
            <a:chOff x="-1101640" y="1869545"/>
            <a:chExt cx="7183120" cy="7583586"/>
          </a:xfrm>
          <a:solidFill>
            <a:schemeClr val="accent6">
              <a:lumMod val="75000"/>
            </a:schemeClr>
          </a:solidFill>
        </p:grpSpPr>
        <p:sp>
          <p:nvSpPr>
            <p:cNvPr id="93" name="橢圓 92"/>
            <p:cNvSpPr/>
            <p:nvPr/>
          </p:nvSpPr>
          <p:spPr>
            <a:xfrm>
              <a:off x="-1101640" y="1869545"/>
              <a:ext cx="7183120" cy="7583586"/>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 name="標題 1">
            <a:extLst>
              <a:ext uri="{FF2B5EF4-FFF2-40B4-BE49-F238E27FC236}">
                <a16:creationId xmlns:a16="http://schemas.microsoft.com/office/drawing/2014/main" id="{61E915B7-08DE-4F3F-B52D-46C15A4AD0DF}"/>
              </a:ext>
            </a:extLst>
          </p:cNvPr>
          <p:cNvSpPr>
            <a:spLocks noGrp="1"/>
          </p:cNvSpPr>
          <p:nvPr>
            <p:ph type="title"/>
          </p:nvPr>
        </p:nvSpPr>
        <p:spPr/>
        <p:txBody>
          <a:bodyPr/>
          <a:lstStyle/>
          <a:p>
            <a:r>
              <a:rPr lang="zh-TW" altLang="en-US" b="1" dirty="0"/>
              <a:t>學生學習歷程檔案的關鍵提醒</a:t>
            </a:r>
            <a:br>
              <a:rPr lang="zh-TW" altLang="en-US" b="1" dirty="0"/>
            </a:br>
            <a:endParaRPr lang="zh-TW" altLang="en-US" dirty="0"/>
          </a:p>
        </p:txBody>
      </p:sp>
      <p:sp>
        <p:nvSpPr>
          <p:cNvPr id="12" name="投影片編號版面配置區 11">
            <a:extLst>
              <a:ext uri="{FF2B5EF4-FFF2-40B4-BE49-F238E27FC236}">
                <a16:creationId xmlns:a16="http://schemas.microsoft.com/office/drawing/2014/main" id="{E4BC5A5B-C1E2-47CC-BAF6-F2705264C90B}"/>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p:cNvSpPr txBox="1">
            <a:spLocks/>
          </p:cNvSpPr>
          <p:nvPr/>
        </p:nvSpPr>
        <p:spPr>
          <a:xfrm>
            <a:off x="3633112" y="1478209"/>
            <a:ext cx="8568268" cy="1354363"/>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學生學習歷程檔案作為備審資料是</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成果組合</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a:t>
            </a:r>
            <a:b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b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不包括獎懲紀錄、出缺勤紀錄</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3989805" y="2820398"/>
            <a:ext cx="6785439" cy="954107"/>
          </a:xfrm>
          <a:prstGeom prst="rect">
            <a:avLst/>
          </a:prstGeom>
        </p:spPr>
        <p:txBody>
          <a:bodyPr wrap="square">
            <a:spAutoFit/>
          </a:bodyPr>
          <a:lstStyle/>
          <a:p>
            <a:pPr marL="269875" marR="0" lvl="0" indent="-269875" algn="l" defTabSz="914377" rtl="0" eaLnBrk="1" fontAlgn="auto" latinLnBrk="0" hangingPunct="1">
              <a:lnSpc>
                <a:spcPct val="100000"/>
              </a:lnSpc>
              <a:spcBef>
                <a:spcPts val="0"/>
              </a:spcBef>
              <a:spcAft>
                <a:spcPts val="0"/>
              </a:spcAft>
              <a:buClrTx/>
              <a:buSzTx/>
              <a:buFontTx/>
              <a:buNone/>
              <a:tabLst/>
              <a:defRPr/>
            </a:pP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★沒有鉅細靡遺記錄學生高中學習過程，重質不重量，不是軍備競賽</a:t>
            </a:r>
            <a:endParaRPr kumimoji="0" lang="zh-TW" altLang="zh-TW" sz="2800" b="0" i="0" u="none" strike="noStrike" kern="1200" cap="none" spc="0" normalizeH="0" baseline="0" noProof="0" dirty="0">
              <a:ln>
                <a:noFill/>
              </a:ln>
              <a:solidFill>
                <a:srgbClr val="3333FF"/>
              </a:solidFill>
              <a:effectLst/>
              <a:uLnTx/>
              <a:uFillTx/>
              <a:latin typeface="Arial"/>
              <a:ea typeface="微软雅黑"/>
              <a:cs typeface="+mn-cs"/>
            </a:endParaRPr>
          </a:p>
        </p:txBody>
      </p:sp>
      <p:sp>
        <p:nvSpPr>
          <p:cNvPr id="14" name="矩形 13"/>
          <p:cNvSpPr/>
          <p:nvPr/>
        </p:nvSpPr>
        <p:spPr>
          <a:xfrm>
            <a:off x="97381" y="2248456"/>
            <a:ext cx="3242117" cy="4338175"/>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打破迷思</a:t>
            </a:r>
          </a:p>
        </p:txBody>
      </p:sp>
      <p:sp>
        <p:nvSpPr>
          <p:cNvPr id="21" name="內容版面配置區 2"/>
          <p:cNvSpPr txBox="1">
            <a:spLocks/>
          </p:cNvSpPr>
          <p:nvPr/>
        </p:nvSpPr>
        <p:spPr>
          <a:xfrm>
            <a:off x="4396766" y="4037602"/>
            <a:ext cx="7192808" cy="1354363"/>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學生從中央資料庫</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勾選</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學習歷程檔案</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上傳</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招生單位平台</a:t>
            </a:r>
            <a:endParaRPr kumimoji="0" lang="zh-TW" altLang="zh-TW" sz="2800" b="0" i="0" u="none" strike="noStrike" kern="1200" cap="none" spc="0" normalizeH="0" baseline="0" noProof="0" dirty="0">
              <a:ln>
                <a:noFill/>
              </a:ln>
              <a:solidFill>
                <a:srgbClr val="000000"/>
              </a:solidFill>
              <a:effectLst/>
              <a:uLnTx/>
              <a:uFillTx/>
              <a:latin typeface="Arial"/>
              <a:ea typeface="微软雅黑"/>
              <a:cs typeface="+mn-cs"/>
            </a:endParaRPr>
          </a:p>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21"/>
          <p:cNvSpPr/>
          <p:nvPr/>
        </p:nvSpPr>
        <p:spPr>
          <a:xfrm>
            <a:off x="4826000" y="5240790"/>
            <a:ext cx="6486212" cy="1384995"/>
          </a:xfrm>
          <a:prstGeom prst="rect">
            <a:avLst/>
          </a:prstGeom>
        </p:spPr>
        <p:txBody>
          <a:bodyPr wrap="square">
            <a:spAutoFit/>
          </a:bodyPr>
          <a:lstStyle/>
          <a:p>
            <a:pPr marL="269875" marR="0" lvl="0" indent="-269875" algn="l" defTabSz="914377" rtl="0" eaLnBrk="1" fontAlgn="auto" latinLnBrk="0" hangingPunct="1">
              <a:lnSpc>
                <a:spcPct val="100000"/>
              </a:lnSpc>
              <a:spcBef>
                <a:spcPts val="0"/>
              </a:spcBef>
              <a:spcAft>
                <a:spcPts val="0"/>
              </a:spcAft>
              <a:buClrTx/>
              <a:buSzTx/>
              <a:buFontTx/>
              <a:buNone/>
              <a:tabLst/>
              <a:defRPr/>
            </a:pP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★大學只能看到學生勾選的資料，不是看學生在校全部的表現，不會造成學生學習壓力</a:t>
            </a:r>
            <a:endParaRPr kumimoji="0" lang="zh-TW" altLang="zh-TW" sz="2800" b="0" i="0" u="none" strike="noStrike" kern="1200" cap="none" spc="0" normalizeH="0" baseline="0" noProof="0" dirty="0">
              <a:ln>
                <a:noFill/>
              </a:ln>
              <a:solidFill>
                <a:srgbClr val="3333FF"/>
              </a:solidFill>
              <a:effectLst/>
              <a:uLnTx/>
              <a:uFillTx/>
              <a:latin typeface="Arial"/>
              <a:ea typeface="微软雅黑"/>
              <a:cs typeface="+mn-cs"/>
            </a:endParaRPr>
          </a:p>
        </p:txBody>
      </p:sp>
    </p:spTree>
    <p:extLst>
      <p:ext uri="{BB962C8B-B14F-4D97-AF65-F5344CB8AC3E}">
        <p14:creationId xmlns:p14="http://schemas.microsoft.com/office/powerpoint/2010/main" val="11127595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8213408-EE60-44A2-9E19-BE379D7EC16D}"/>
              </a:ext>
            </a:extLst>
          </p:cNvPr>
          <p:cNvSpPr>
            <a:spLocks noGrp="1"/>
          </p:cNvSpPr>
          <p:nvPr>
            <p:ph type="title"/>
          </p:nvPr>
        </p:nvSpPr>
        <p:spPr/>
        <p:txBody>
          <a:bodyPr/>
          <a:lstStyle/>
          <a:p>
            <a:r>
              <a:rPr lang="zh-TW" altLang="en-US" b="1" dirty="0"/>
              <a:t>學生學習歷程檔案的關鍵提醒</a:t>
            </a:r>
            <a:br>
              <a:rPr lang="zh-TW" altLang="en-US" b="1" dirty="0"/>
            </a:br>
            <a:endParaRPr lang="zh-TW" altLang="en-US" dirty="0"/>
          </a:p>
        </p:txBody>
      </p:sp>
      <p:sp>
        <p:nvSpPr>
          <p:cNvPr id="12" name="投影片編號版面配置區 11">
            <a:extLst>
              <a:ext uri="{FF2B5EF4-FFF2-40B4-BE49-F238E27FC236}">
                <a16:creationId xmlns:a16="http://schemas.microsoft.com/office/drawing/2014/main" id="{E4BC5A5B-C1E2-47CC-BAF6-F2705264C90B}"/>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矩形 1"/>
          <p:cNvSpPr/>
          <p:nvPr/>
        </p:nvSpPr>
        <p:spPr>
          <a:xfrm>
            <a:off x="3511474" y="1234433"/>
            <a:ext cx="8198852" cy="1157368"/>
          </a:xfrm>
          <a:prstGeom prst="rect">
            <a:avLst/>
          </a:prstGeom>
        </p:spPr>
        <p:txBody>
          <a:bodyPr wrap="square">
            <a:spAutoFit/>
          </a:bodyPr>
          <a:lstStyle/>
          <a:p>
            <a:pPr marL="457200" marR="0" lvl="0" indent="-457200" algn="l" defTabSz="914377"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en-US" sz="2800" b="1" i="0" u="none" strike="noStrike" kern="1200" cap="none" spc="0" normalizeH="0" baseline="0" noProof="0" dirty="0">
                <a:ln>
                  <a:noFill/>
                </a:ln>
                <a:solidFill>
                  <a:srgbClr val="000000"/>
                </a:solidFill>
                <a:effectLst/>
                <a:uLnTx/>
                <a:uFillTx/>
                <a:latin typeface="Arial"/>
                <a:ea typeface="微软雅黑"/>
                <a:cs typeface="+mn-cs"/>
              </a:rPr>
              <a:t>學生學習歷程檔案是現行大學申請入學第二階段備審資料的</a:t>
            </a:r>
            <a:r>
              <a:rPr kumimoji="0" lang="zh-TW" altLang="en-US" sz="2800" b="1" i="0" u="none" strike="noStrike" kern="1200" cap="none" spc="0" normalizeH="0" baseline="0" noProof="0" dirty="0">
                <a:ln>
                  <a:noFill/>
                </a:ln>
                <a:solidFill>
                  <a:srgbClr val="FF0000"/>
                </a:solidFill>
                <a:effectLst/>
                <a:uLnTx/>
                <a:uFillTx/>
                <a:latin typeface="Arial"/>
                <a:ea typeface="微软雅黑"/>
                <a:cs typeface="+mn-cs"/>
              </a:rPr>
              <a:t>優化</a:t>
            </a:r>
            <a:endParaRPr kumimoji="0" lang="en-US" altLang="zh-TW" sz="28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6" name="矩形 5"/>
          <p:cNvSpPr/>
          <p:nvPr/>
        </p:nvSpPr>
        <p:spPr>
          <a:xfrm>
            <a:off x="3987277" y="2384118"/>
            <a:ext cx="7891974" cy="1772793"/>
          </a:xfrm>
          <a:prstGeom prst="rect">
            <a:avLst/>
          </a:prstGeom>
        </p:spPr>
        <p:txBody>
          <a:bodyPr wrap="square">
            <a:spAutoFit/>
          </a:bodyPr>
          <a:lstStyle/>
          <a:p>
            <a:pPr marL="269875" marR="0" lvl="0" indent="-269875" algn="l" defTabSz="914377" rtl="0" eaLnBrk="1" fontAlgn="auto" latinLnBrk="0" hangingPunct="1">
              <a:lnSpc>
                <a:spcPct val="13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★不等同國中升學高中的超額比序項目</a:t>
            </a: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僅作為大學申請入學的參考資料之一部分 </a:t>
            </a:r>
            <a: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各大學校系另有自訂項目</a:t>
            </a:r>
            <a: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t>)</a:t>
            </a:r>
          </a:p>
        </p:txBody>
      </p:sp>
      <p:sp>
        <p:nvSpPr>
          <p:cNvPr id="15" name="矩形 14"/>
          <p:cNvSpPr/>
          <p:nvPr/>
        </p:nvSpPr>
        <p:spPr>
          <a:xfrm>
            <a:off x="4331201" y="4376728"/>
            <a:ext cx="7432603" cy="1157368"/>
          </a:xfrm>
          <a:prstGeom prst="rect">
            <a:avLst/>
          </a:prstGeom>
        </p:spPr>
        <p:txBody>
          <a:bodyPr wrap="square">
            <a:spAutoFit/>
          </a:body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學生學習歷程檔案</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著重</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記錄學生上課作業</a:t>
            </a:r>
            <a:b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b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或作品</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課程學習成果</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15"/>
          <p:cNvSpPr/>
          <p:nvPr/>
        </p:nvSpPr>
        <p:spPr>
          <a:xfrm>
            <a:off x="4716264" y="5547620"/>
            <a:ext cx="6900975" cy="1157368"/>
          </a:xfrm>
          <a:prstGeom prst="rect">
            <a:avLst/>
          </a:prstGeom>
        </p:spPr>
        <p:txBody>
          <a:bodyPr wrap="square">
            <a:spAutoFit/>
          </a:bodyPr>
          <a:lstStyle/>
          <a:p>
            <a:pPr marL="269875" marR="0" lvl="0" indent="-269875" algn="l" defTabSz="914377" rtl="0" eaLnBrk="1" fontAlgn="auto" latinLnBrk="0" hangingPunct="1">
              <a:lnSpc>
                <a:spcPct val="13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學生上傳作業請任課教師認證，</a:t>
            </a:r>
            <a:b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b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經教師專業判斷為課程產出之成果</a:t>
            </a:r>
            <a:endParaRPr kumimoji="0" lang="en-US" altLang="zh-TW" sz="2800" b="1" i="0" u="sng" strike="noStrike" kern="1200" cap="none" spc="0" normalizeH="0" baseline="0" noProof="0" dirty="0">
              <a:ln>
                <a:noFill/>
              </a:ln>
              <a:solidFill>
                <a:srgbClr val="3333FF"/>
              </a:solidFill>
              <a:effectLst/>
              <a:uLnTx/>
              <a:uFillTx/>
              <a:latin typeface="Arial"/>
              <a:ea typeface="微软雅黑"/>
              <a:cs typeface="+mn-cs"/>
            </a:endParaRPr>
          </a:p>
        </p:txBody>
      </p:sp>
      <p:grpSp>
        <p:nvGrpSpPr>
          <p:cNvPr id="13" name="群組 93"/>
          <p:cNvGrpSpPr/>
          <p:nvPr/>
        </p:nvGrpSpPr>
        <p:grpSpPr>
          <a:xfrm>
            <a:off x="-2959880" y="1416790"/>
            <a:ext cx="7183120" cy="7583586"/>
            <a:chOff x="-1101640" y="1869545"/>
            <a:chExt cx="7183120" cy="7583586"/>
          </a:xfrm>
          <a:solidFill>
            <a:schemeClr val="accent6">
              <a:lumMod val="75000"/>
            </a:schemeClr>
          </a:solidFill>
        </p:grpSpPr>
        <p:sp>
          <p:nvSpPr>
            <p:cNvPr id="17" name="橢圓 16"/>
            <p:cNvSpPr/>
            <p:nvPr/>
          </p:nvSpPr>
          <p:spPr>
            <a:xfrm>
              <a:off x="-1101640" y="1869545"/>
              <a:ext cx="7183120" cy="7583586"/>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橢圓 17"/>
            <p:cNvSpPr/>
            <p:nvPr/>
          </p:nvSpPr>
          <p:spPr>
            <a:xfrm>
              <a:off x="-979630" y="1983402"/>
              <a:ext cx="6939101" cy="7355873"/>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9" name="矩形 18"/>
          <p:cNvSpPr/>
          <p:nvPr/>
        </p:nvSpPr>
        <p:spPr>
          <a:xfrm>
            <a:off x="97381" y="2248456"/>
            <a:ext cx="3242117" cy="4338175"/>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打破迷思</a:t>
            </a:r>
          </a:p>
        </p:txBody>
      </p:sp>
    </p:spTree>
    <p:extLst>
      <p:ext uri="{BB962C8B-B14F-4D97-AF65-F5344CB8AC3E}">
        <p14:creationId xmlns:p14="http://schemas.microsoft.com/office/powerpoint/2010/main" val="558143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3472002178"/>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23033"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1387828093"/>
              </p:ext>
            </p:extLst>
          </p:nvPr>
        </p:nvGraphicFramePr>
        <p:xfrm>
          <a:off x="2782888" y="175846"/>
          <a:ext cx="9086726" cy="6293392"/>
        </p:xfrm>
        <a:graphic>
          <a:graphicData uri="http://schemas.openxmlformats.org/drawingml/2006/table">
            <a:tbl>
              <a:tblPr>
                <a:tableStyleId>{5C22544A-7EE6-4342-B048-85BDC9FD1C3A}</a:tableStyleId>
              </a:tblPr>
              <a:tblGrid>
                <a:gridCol w="300704">
                  <a:extLst>
                    <a:ext uri="{9D8B030D-6E8A-4147-A177-3AD203B41FA5}">
                      <a16:colId xmlns:a16="http://schemas.microsoft.com/office/drawing/2014/main" val="20000"/>
                    </a:ext>
                  </a:extLst>
                </a:gridCol>
                <a:gridCol w="801240">
                  <a:extLst>
                    <a:ext uri="{9D8B030D-6E8A-4147-A177-3AD203B41FA5}">
                      <a16:colId xmlns:a16="http://schemas.microsoft.com/office/drawing/2014/main" val="20001"/>
                    </a:ext>
                  </a:extLst>
                </a:gridCol>
                <a:gridCol w="732169">
                  <a:extLst>
                    <a:ext uri="{9D8B030D-6E8A-4147-A177-3AD203B41FA5}">
                      <a16:colId xmlns:a16="http://schemas.microsoft.com/office/drawing/2014/main" val="20002"/>
                    </a:ext>
                  </a:extLst>
                </a:gridCol>
                <a:gridCol w="151960">
                  <a:extLst>
                    <a:ext uri="{9D8B030D-6E8A-4147-A177-3AD203B41FA5}">
                      <a16:colId xmlns:a16="http://schemas.microsoft.com/office/drawing/2014/main" val="20003"/>
                    </a:ext>
                  </a:extLst>
                </a:gridCol>
                <a:gridCol w="497322">
                  <a:extLst>
                    <a:ext uri="{9D8B030D-6E8A-4147-A177-3AD203B41FA5}">
                      <a16:colId xmlns:a16="http://schemas.microsoft.com/office/drawing/2014/main" val="20004"/>
                    </a:ext>
                  </a:extLst>
                </a:gridCol>
                <a:gridCol w="524953">
                  <a:extLst>
                    <a:ext uri="{9D8B030D-6E8A-4147-A177-3AD203B41FA5}">
                      <a16:colId xmlns:a16="http://schemas.microsoft.com/office/drawing/2014/main" val="20005"/>
                    </a:ext>
                  </a:extLst>
                </a:gridCol>
                <a:gridCol w="165774">
                  <a:extLst>
                    <a:ext uri="{9D8B030D-6E8A-4147-A177-3AD203B41FA5}">
                      <a16:colId xmlns:a16="http://schemas.microsoft.com/office/drawing/2014/main" val="20006"/>
                    </a:ext>
                  </a:extLst>
                </a:gridCol>
                <a:gridCol w="530481">
                  <a:extLst>
                    <a:ext uri="{9D8B030D-6E8A-4147-A177-3AD203B41FA5}">
                      <a16:colId xmlns:a16="http://schemas.microsoft.com/office/drawing/2014/main" val="20007"/>
                    </a:ext>
                  </a:extLst>
                </a:gridCol>
                <a:gridCol w="530481">
                  <a:extLst>
                    <a:ext uri="{9D8B030D-6E8A-4147-A177-3AD203B41FA5}">
                      <a16:colId xmlns:a16="http://schemas.microsoft.com/office/drawing/2014/main" val="20008"/>
                    </a:ext>
                  </a:extLst>
                </a:gridCol>
                <a:gridCol w="471727">
                  <a:extLst>
                    <a:ext uri="{9D8B030D-6E8A-4147-A177-3AD203B41FA5}">
                      <a16:colId xmlns:a16="http://schemas.microsoft.com/office/drawing/2014/main" val="20009"/>
                    </a:ext>
                  </a:extLst>
                </a:gridCol>
                <a:gridCol w="4379915">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最高</a:t>
                      </a:r>
                      <a:endParaRPr lang="zh-TW" sz="14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分數</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第2志願序學校9分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第3志願序學校8分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第4志願序學校7分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第5志願序學校6分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國際第四至八名</a:t>
                      </a:r>
                      <a:r>
                        <a:rPr lang="en-US" sz="1400" b="0" kern="100" dirty="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a:t>
                      </a:r>
                      <a:r>
                        <a:rPr lang="zh-TW" altLang="en-US" sz="1400" b="0" u="none" strike="noStrike" kern="10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，僅擇優</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73466">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精熟</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基礎</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每科4分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待加強</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每科2分</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4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400" b="0" kern="0" dirty="0">
                          <a:effectLst/>
                          <a:latin typeface="新細明體" panose="02020500000000000000" pitchFamily="18" charset="-120"/>
                          <a:ea typeface="新細明體" panose="02020500000000000000" pitchFamily="18" charset="-120"/>
                        </a:rPr>
                        <a:t>36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A++(7</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A(5</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B+(3</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C(1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 寫作測驗</a:t>
                      </a:r>
                      <a:r>
                        <a:rPr lang="en-US" altLang="zh-TW" sz="1400" b="0" kern="0" dirty="0">
                          <a:effectLst/>
                          <a:latin typeface="新細明體" panose="02020500000000000000" pitchFamily="18" charset="-120"/>
                          <a:ea typeface="新細明體" panose="02020500000000000000" pitchFamily="18" charset="-120"/>
                        </a:rPr>
                        <a:t>6</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5</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0.8</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4</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3</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2</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點。</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100</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9AEB8080-C951-47EC-9FF8-BDC45C71A37E}"/>
              </a:ext>
            </a:extLst>
          </p:cNvPr>
          <p:cNvSpPr txBox="1">
            <a:spLocks/>
          </p:cNvSpPr>
          <p:nvPr/>
        </p:nvSpPr>
        <p:spPr bwMode="auto">
          <a:xfrm>
            <a:off x="2671762" y="6395196"/>
            <a:ext cx="8983209"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(2</a:t>
            </a:r>
            <a:r>
              <a:rPr lang="zh-TW" altLang="en-US" sz="2400" kern="0" dirty="0">
                <a:solidFill>
                  <a:srgbClr val="FF0000"/>
                </a:solidFill>
                <a:latin typeface="標楷體" panose="03000509000000000000" pitchFamily="65" charset="-120"/>
                <a:ea typeface="標楷體" panose="03000509000000000000" pitchFamily="65" charset="-120"/>
              </a:rPr>
              <a:t>月</a:t>
            </a:r>
            <a:r>
              <a:rPr lang="en-US" altLang="zh-TW" sz="2400" kern="0" dirty="0">
                <a:solidFill>
                  <a:srgbClr val="FF0000"/>
                </a:solidFill>
                <a:latin typeface="標楷體" panose="03000509000000000000" pitchFamily="65" charset="-120"/>
                <a:ea typeface="標楷體" panose="03000509000000000000" pitchFamily="65" charset="-120"/>
              </a:rPr>
              <a:t>17</a:t>
            </a:r>
            <a:r>
              <a:rPr lang="zh-TW" altLang="en-US" sz="2400" kern="0" dirty="0">
                <a:solidFill>
                  <a:srgbClr val="FF0000"/>
                </a:solidFill>
                <a:latin typeface="標楷體" panose="03000509000000000000" pitchFamily="65" charset="-120"/>
                <a:ea typeface="標楷體" panose="03000509000000000000" pitchFamily="65" charset="-120"/>
              </a:rPr>
              <a:t>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a:t>
            </a:r>
            <a:r>
              <a:rPr lang="zh-TW" altLang="en-US" sz="3600" b="1">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數自社分</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192463"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71228975"/>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六</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志願序</a:t>
            </a:r>
            <a:r>
              <a:rPr lang="en-US" altLang="zh-TW" sz="4000">
                <a:solidFill>
                  <a:srgbClr val="FFFF00"/>
                </a:solidFill>
                <a:latin typeface="標楷體" panose="03000509000000000000" pitchFamily="65" charset="-120"/>
                <a:ea typeface="標楷體" panose="03000509000000000000" pitchFamily="65" charset="-120"/>
              </a:rPr>
              <a:t>1 (10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2636313290"/>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5</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108</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會考題目依據九年一貫課程綱要命題，重於融會貫通的基本題型。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a:t>
            </a:r>
            <a:r>
              <a:rPr lang="zh-TW" altLang="zh-TW" sz="3200" dirty="0">
                <a:solidFill>
                  <a:srgbClr val="000066"/>
                </a:solidFill>
                <a:latin typeface="標楷體" panose="03000509000000000000" pitchFamily="65" charset="-120"/>
                <a:ea typeface="標楷體" panose="03000509000000000000" pitchFamily="65" charset="-120"/>
              </a:rPr>
              <a:t>、基礎</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dirty="0">
                <a:solidFill>
                  <a:srgbClr val="000066"/>
                </a:solidFill>
                <a:latin typeface="標楷體" panose="03000509000000000000" pitchFamily="65" charset="-120"/>
                <a:ea typeface="標楷體" panose="03000509000000000000" pitchFamily="65" charset="-120"/>
              </a:rPr>
              <a:t>110/5/15(</a:t>
            </a:r>
            <a:r>
              <a:rPr lang="zh-TW" altLang="en-US" sz="3200" dirty="0">
                <a:solidFill>
                  <a:srgbClr val="000066"/>
                </a:solidFill>
                <a:latin typeface="標楷體" panose="03000509000000000000" pitchFamily="65" charset="-120"/>
                <a:ea typeface="標楷體" panose="03000509000000000000" pitchFamily="65" charset="-120"/>
              </a:rPr>
              <a:t>六</a:t>
            </a:r>
            <a:r>
              <a:rPr lang="en-US" altLang="zh-TW" sz="3200" dirty="0">
                <a:solidFill>
                  <a:srgbClr val="000066"/>
                </a:solidFill>
                <a:latin typeface="標楷體" panose="03000509000000000000" pitchFamily="65" charset="-120"/>
                <a:ea typeface="標楷體" panose="03000509000000000000" pitchFamily="65" charset="-120"/>
              </a:rPr>
              <a:t>)-110/5/16(</a:t>
            </a:r>
            <a:r>
              <a:rPr lang="zh-TW" altLang="en-US" sz="3200" dirty="0">
                <a:solidFill>
                  <a:srgbClr val="000066"/>
                </a:solidFill>
                <a:latin typeface="標楷體" panose="03000509000000000000" pitchFamily="65" charset="-120"/>
                <a:ea typeface="標楷體" panose="03000509000000000000" pitchFamily="65" charset="-120"/>
              </a:rPr>
              <a:t>日</a:t>
            </a:r>
            <a:r>
              <a:rPr lang="en-US" altLang="zh-TW" sz="32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2576513" y="1284288"/>
          <a:ext cx="6540501" cy="3405187"/>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61375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2"/>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830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0670" name="文字方塊 3"/>
          <p:cNvSpPr txBox="1">
            <a:spLocks noChangeArrowheads="1"/>
          </p:cNvSpPr>
          <p:nvPr/>
        </p:nvSpPr>
        <p:spPr bwMode="auto">
          <a:xfrm>
            <a:off x="9228138" y="1782763"/>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總積「分」</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滿分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30</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3182938"/>
            <a:ext cx="6540500" cy="3375025"/>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228138" y="4310063"/>
            <a:ext cx="2851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總積「點」</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積點</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同分比序時使用</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2505688029"/>
              </p:ext>
            </p:extLst>
          </p:nvPr>
        </p:nvGraphicFramePr>
        <p:xfrm>
          <a:off x="1931988" y="1780259"/>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436747965"/>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110</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15</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a:solidFill>
                            <a:srgbClr val="000000"/>
                          </a:solidFill>
                          <a:latin typeface="Times New Roman" pitchFamily="18" charset="0"/>
                          <a:ea typeface="標楷體"/>
                          <a:cs typeface="Times New Roman" pitchFamily="18" charset="0"/>
                        </a:rPr>
                        <a:t>110</a:t>
                      </a:r>
                      <a:r>
                        <a:rPr lang="zh-TW" altLang="en-US" sz="2400" b="1" kern="10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16</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3038E392-E0C8-4E99-B6EA-05CC2764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528648184"/>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825302101"/>
              </p:ext>
            </p:extLst>
          </p:nvPr>
        </p:nvGraphicFramePr>
        <p:xfrm>
          <a:off x="1806506" y="2013293"/>
          <a:ext cx="9698106" cy="469844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a16="http://schemas.microsoft.com/office/drawing/2014/main"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a16="http://schemas.microsoft.com/office/drawing/2014/main"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a16="http://schemas.microsoft.com/office/drawing/2014/main" id="{3E260F6E-98F1-42BE-A828-7A216B808429}"/>
              </a:ext>
            </a:extLst>
          </p:cNvPr>
          <p:cNvGraphicFramePr>
            <a:graphicFrameLocks/>
          </p:cNvGraphicFramePr>
          <p:nvPr>
            <p:extLst>
              <p:ext uri="{D42A27DB-BD31-4B8C-83A1-F6EECF244321}">
                <p14:modId xmlns:p14="http://schemas.microsoft.com/office/powerpoint/2010/main" val="467999158"/>
              </p:ext>
            </p:extLst>
          </p:nvPr>
        </p:nvGraphicFramePr>
        <p:xfrm>
          <a:off x="1671638" y="1918182"/>
          <a:ext cx="9832974" cy="4830400"/>
        </p:xfrm>
        <a:graphic>
          <a:graphicData uri="http://schemas.openxmlformats.org/drawingml/2006/table">
            <a:tbl>
              <a:tblPr>
                <a:tableStyleId>{5C22544A-7EE6-4342-B048-85BDC9FD1C3A}</a:tableStyleId>
              </a:tblPr>
              <a:tblGrid>
                <a:gridCol w="1621181">
                  <a:extLst>
                    <a:ext uri="{9D8B030D-6E8A-4147-A177-3AD203B41FA5}">
                      <a16:colId xmlns:a16="http://schemas.microsoft.com/office/drawing/2014/main" val="2133117232"/>
                    </a:ext>
                  </a:extLst>
                </a:gridCol>
                <a:gridCol w="2912124">
                  <a:extLst>
                    <a:ext uri="{9D8B030D-6E8A-4147-A177-3AD203B41FA5}">
                      <a16:colId xmlns:a16="http://schemas.microsoft.com/office/drawing/2014/main" val="3251991606"/>
                    </a:ext>
                  </a:extLst>
                </a:gridCol>
                <a:gridCol w="1994313">
                  <a:extLst>
                    <a:ext uri="{9D8B030D-6E8A-4147-A177-3AD203B41FA5}">
                      <a16:colId xmlns:a16="http://schemas.microsoft.com/office/drawing/2014/main" val="1708508259"/>
                    </a:ext>
                  </a:extLst>
                </a:gridCol>
                <a:gridCol w="3305356">
                  <a:extLst>
                    <a:ext uri="{9D8B030D-6E8A-4147-A177-3AD203B41FA5}">
                      <a16:colId xmlns:a16="http://schemas.microsoft.com/office/drawing/2014/main"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458533125"/>
                  </a:ext>
                </a:extLst>
              </a:tr>
            </a:tbl>
          </a:graphicData>
        </a:graphic>
      </p:graphicFrame>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28223860"/>
              </p:ext>
            </p:extLst>
          </p:nvPr>
        </p:nvGraphicFramePr>
        <p:xfrm>
          <a:off x="1700842" y="1931028"/>
          <a:ext cx="9790119" cy="4863804"/>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87417445"/>
              </p:ext>
            </p:extLst>
          </p:nvPr>
        </p:nvGraphicFramePr>
        <p:xfrm>
          <a:off x="1671638" y="1931044"/>
          <a:ext cx="9834562" cy="4818231"/>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517368210"/>
              </p:ext>
            </p:extLst>
          </p:nvPr>
        </p:nvGraphicFramePr>
        <p:xfrm>
          <a:off x="1674309" y="1946284"/>
          <a:ext cx="9770930" cy="4718070"/>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189704115"/>
              </p:ext>
            </p:extLst>
          </p:nvPr>
        </p:nvGraphicFramePr>
        <p:xfrm>
          <a:off x="1701592" y="1992004"/>
          <a:ext cx="9819849" cy="429135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49764218"/>
              </p:ext>
            </p:extLst>
          </p:nvPr>
        </p:nvGraphicFramePr>
        <p:xfrm>
          <a:off x="1703513" y="1915804"/>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39697695"/>
              </p:ext>
            </p:extLst>
          </p:nvPr>
        </p:nvGraphicFramePr>
        <p:xfrm>
          <a:off x="1703513" y="1946284"/>
          <a:ext cx="9833167" cy="428176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val="2133117232"/>
                    </a:ext>
                  </a:extLst>
                </a:gridCol>
                <a:gridCol w="2912181">
                  <a:extLst>
                    <a:ext uri="{9D8B030D-6E8A-4147-A177-3AD203B41FA5}">
                      <a16:colId xmlns:a16="http://schemas.microsoft.com/office/drawing/2014/main" val="3251991606"/>
                    </a:ext>
                  </a:extLst>
                </a:gridCol>
                <a:gridCol w="1994352">
                  <a:extLst>
                    <a:ext uri="{9D8B030D-6E8A-4147-A177-3AD203B41FA5}">
                      <a16:colId xmlns:a16="http://schemas.microsoft.com/office/drawing/2014/main" val="1708508259"/>
                    </a:ext>
                  </a:extLst>
                </a:gridCol>
                <a:gridCol w="3305421">
                  <a:extLst>
                    <a:ext uri="{9D8B030D-6E8A-4147-A177-3AD203B41FA5}">
                      <a16:colId xmlns:a16="http://schemas.microsoft.com/office/drawing/2014/main"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2220209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44718269"/>
              </p:ext>
            </p:extLst>
          </p:nvPr>
        </p:nvGraphicFramePr>
        <p:xfrm>
          <a:off x="1700842" y="2037724"/>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 適 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93201221"/>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110</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月底報名，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月１日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74</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660814159"/>
              </p:ext>
            </p:extLst>
          </p:nvPr>
        </p:nvGraphicFramePr>
        <p:xfrm>
          <a:off x="710293" y="1418431"/>
          <a:ext cx="11166701" cy="5146675"/>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86733734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90757331"/>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8A00790D-AE60-418E-B99E-1001C0EEC61B}"/>
              </a:ext>
            </a:extLst>
          </p:cNvPr>
          <p:cNvGraphicFramePr>
            <a:graphicFrameLocks noGrp="1"/>
          </p:cNvGraphicFramePr>
          <p:nvPr>
            <p:extLst>
              <p:ext uri="{D42A27DB-BD31-4B8C-83A1-F6EECF244321}">
                <p14:modId xmlns:p14="http://schemas.microsoft.com/office/powerpoint/2010/main" val="3861220749"/>
              </p:ext>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a16="http://schemas.microsoft.com/office/drawing/2014/main" val="809776488"/>
                    </a:ext>
                  </a:extLst>
                </a:gridCol>
                <a:gridCol w="5064304">
                  <a:extLst>
                    <a:ext uri="{9D8B030D-6E8A-4147-A177-3AD203B41FA5}">
                      <a16:colId xmlns:a16="http://schemas.microsoft.com/office/drawing/2014/main" val="1358731328"/>
                    </a:ext>
                  </a:extLst>
                </a:gridCol>
                <a:gridCol w="997780">
                  <a:extLst>
                    <a:ext uri="{9D8B030D-6E8A-4147-A177-3AD203B41FA5}">
                      <a16:colId xmlns:a16="http://schemas.microsoft.com/office/drawing/2014/main" val="1650936546"/>
                    </a:ext>
                  </a:extLst>
                </a:gridCol>
                <a:gridCol w="847673">
                  <a:extLst>
                    <a:ext uri="{9D8B030D-6E8A-4147-A177-3AD203B41FA5}">
                      <a16:colId xmlns:a16="http://schemas.microsoft.com/office/drawing/2014/main"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930259851"/>
                  </a:ext>
                </a:extLst>
              </a:tr>
            </a:tbl>
          </a:graphicData>
        </a:graphic>
      </p:graphicFrame>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051B14C7-DF04-49BD-A4A0-1FDD054FECD0}"/>
              </a:ext>
            </a:extLst>
          </p:cNvPr>
          <p:cNvGraphicFramePr>
            <a:graphicFrameLocks noGrp="1"/>
          </p:cNvGraphicFramePr>
          <p:nvPr>
            <p:extLst>
              <p:ext uri="{D42A27DB-BD31-4B8C-83A1-F6EECF244321}">
                <p14:modId xmlns:p14="http://schemas.microsoft.com/office/powerpoint/2010/main" val="2614806265"/>
              </p:ext>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a16="http://schemas.microsoft.com/office/drawing/2014/main" val="1445767325"/>
                    </a:ext>
                  </a:extLst>
                </a:gridCol>
                <a:gridCol w="5089519">
                  <a:extLst>
                    <a:ext uri="{9D8B030D-6E8A-4147-A177-3AD203B41FA5}">
                      <a16:colId xmlns:a16="http://schemas.microsoft.com/office/drawing/2014/main" val="3167076234"/>
                    </a:ext>
                  </a:extLst>
                </a:gridCol>
                <a:gridCol w="1012132">
                  <a:extLst>
                    <a:ext uri="{9D8B030D-6E8A-4147-A177-3AD203B41FA5}">
                      <a16:colId xmlns:a16="http://schemas.microsoft.com/office/drawing/2014/main" val="838164261"/>
                    </a:ext>
                  </a:extLst>
                </a:gridCol>
                <a:gridCol w="859866">
                  <a:extLst>
                    <a:ext uri="{9D8B030D-6E8A-4147-A177-3AD203B41FA5}">
                      <a16:colId xmlns:a16="http://schemas.microsoft.com/office/drawing/2014/main"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547086022"/>
                  </a:ext>
                </a:extLst>
              </a:tr>
              <a:tr h="382465">
                <a:tc vMerge="1">
                  <a:txBody>
                    <a:bodyPr/>
                    <a:lstStyle/>
                    <a:p>
                      <a:endParaRPr lang="zh-TW" altLang="en-US"/>
                    </a:p>
                  </a:txBody>
                  <a:tcPr/>
                </a:tc>
                <a:tc>
                  <a:txBody>
                    <a:bodyPr/>
                    <a:lstStyle/>
                    <a:p>
                      <a:pPr>
                        <a:spcAft>
                          <a:spcPts val="0"/>
                        </a:spcAft>
                      </a:pPr>
                      <a:r>
                        <a:rPr lang="zh-TW" sz="1400" kern="0" dirty="0">
                          <a:effectLst/>
                        </a:rPr>
                        <a:t>電腦機械製圖科</a:t>
                      </a:r>
                      <a:r>
                        <a:rPr lang="en-US" sz="1400" kern="0" dirty="0">
                          <a:effectLst/>
                        </a:rPr>
                        <a:t>(</a:t>
                      </a:r>
                      <a:r>
                        <a:rPr lang="zh-TW" sz="1400" kern="0" dirty="0">
                          <a:effectLst/>
                        </a:rPr>
                        <a:t>電腦輔助設計製圖與製造班</a:t>
                      </a:r>
                      <a:r>
                        <a:rPr lang="en-US" sz="14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7</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rgbClr val="FF0000"/>
                          </a:solidFill>
                          <a:effectLst/>
                          <a:latin typeface="+mn-lt"/>
                          <a:ea typeface="+mn-ea"/>
                          <a:cs typeface="+mn-cs"/>
                        </a:rPr>
                        <a:t>12</a:t>
                      </a:r>
                      <a:r>
                        <a:rPr lang="en-US" altLang="zh-TW" sz="1800" kern="0" dirty="0">
                          <a:solidFill>
                            <a:srgbClr val="FF0000"/>
                          </a:solidFill>
                          <a:effectLst/>
                          <a:latin typeface="+mn-lt"/>
                          <a:ea typeface="+mn-ea"/>
                          <a:cs typeface="+mn-cs"/>
                        </a:rPr>
                        <a:t>5</a:t>
                      </a:r>
                      <a:endParaRPr lang="zh-TW" altLang="en-US" sz="1800" kern="0" dirty="0">
                        <a:solidFill>
                          <a:srgbClr val="FF0000"/>
                        </a:solidFill>
                        <a:effectLst/>
                        <a:latin typeface="+mn-lt"/>
                        <a:ea typeface="+mn-ea"/>
                        <a:cs typeface="+mn-cs"/>
                      </a:endParaRPr>
                    </a:p>
                  </a:txBody>
                  <a:tcPr marL="9745" marR="9745" marT="0" marB="0" anchor="ctr">
                    <a:solidFill>
                      <a:srgbClr val="F6D9CC"/>
                    </a:solidFill>
                  </a:tcPr>
                </a:tc>
                <a:extLst>
                  <a:ext uri="{0D108BD9-81ED-4DB2-BD59-A6C34878D82A}">
                    <a16:rowId xmlns:a16="http://schemas.microsoft.com/office/drawing/2014/main"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6</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87028702"/>
                  </a:ext>
                </a:extLst>
              </a:tr>
            </a:tbl>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82</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a16="http://schemas.microsoft.com/office/drawing/2014/main" id="{A895CC8C-09AD-42A4-98E4-5B4259E832A1}"/>
              </a:ext>
            </a:extLst>
          </p:cNvPr>
          <p:cNvGraphicFramePr>
            <a:graphicFrameLocks noGrp="1"/>
          </p:cNvGraphicFramePr>
          <p:nvPr>
            <p:extLst>
              <p:ext uri="{D42A27DB-BD31-4B8C-83A1-F6EECF244321}">
                <p14:modId xmlns:p14="http://schemas.microsoft.com/office/powerpoint/2010/main" val="3815957967"/>
              </p:ext>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a16="http://schemas.microsoft.com/office/drawing/2014/main" val="2885872834"/>
                    </a:ext>
                  </a:extLst>
                </a:gridCol>
                <a:gridCol w="4836909">
                  <a:extLst>
                    <a:ext uri="{9D8B030D-6E8A-4147-A177-3AD203B41FA5}">
                      <a16:colId xmlns:a16="http://schemas.microsoft.com/office/drawing/2014/main" val="3368714809"/>
                    </a:ext>
                  </a:extLst>
                </a:gridCol>
                <a:gridCol w="990134">
                  <a:extLst>
                    <a:ext uri="{9D8B030D-6E8A-4147-A177-3AD203B41FA5}">
                      <a16:colId xmlns:a16="http://schemas.microsoft.com/office/drawing/2014/main" val="3990573750"/>
                    </a:ext>
                  </a:extLst>
                </a:gridCol>
                <a:gridCol w="841176">
                  <a:extLst>
                    <a:ext uri="{9D8B030D-6E8A-4147-A177-3AD203B41FA5}">
                      <a16:colId xmlns:a16="http://schemas.microsoft.com/office/drawing/2014/main"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a16="http://schemas.microsoft.com/office/drawing/2014/main"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a16="http://schemas.microsoft.com/office/drawing/2014/main"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083305644"/>
                  </a:ext>
                </a:extLst>
              </a:tr>
            </a:tbl>
          </a:graphicData>
        </a:graphic>
      </p:graphicFrame>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E0B84AE9-9361-40E5-A8B8-FD78170CAE74}"/>
              </a:ext>
            </a:extLst>
          </p:cNvPr>
          <p:cNvGraphicFramePr>
            <a:graphicFrameLocks noGrp="1"/>
          </p:cNvGraphicFramePr>
          <p:nvPr>
            <p:extLst>
              <p:ext uri="{D42A27DB-BD31-4B8C-83A1-F6EECF244321}">
                <p14:modId xmlns:p14="http://schemas.microsoft.com/office/powerpoint/2010/main" val="4198258331"/>
              </p:ext>
            </p:extLst>
          </p:nvPr>
        </p:nvGraphicFramePr>
        <p:xfrm>
          <a:off x="1855788" y="1803400"/>
          <a:ext cx="8944484" cy="2890043"/>
        </p:xfrm>
        <a:graphic>
          <a:graphicData uri="http://schemas.openxmlformats.org/drawingml/2006/table">
            <a:tbl>
              <a:tblPr firstRow="1" firstCol="1" bandRow="1">
                <a:tableStyleId>{5C22544A-7EE6-4342-B048-85BDC9FD1C3A}</a:tableStyleId>
              </a:tblPr>
              <a:tblGrid>
                <a:gridCol w="2535057">
                  <a:extLst>
                    <a:ext uri="{9D8B030D-6E8A-4147-A177-3AD203B41FA5}">
                      <a16:colId xmlns:a16="http://schemas.microsoft.com/office/drawing/2014/main" val="1772685648"/>
                    </a:ext>
                  </a:extLst>
                </a:gridCol>
                <a:gridCol w="4670453">
                  <a:extLst>
                    <a:ext uri="{9D8B030D-6E8A-4147-A177-3AD203B41FA5}">
                      <a16:colId xmlns:a16="http://schemas.microsoft.com/office/drawing/2014/main" val="3258900076"/>
                    </a:ext>
                  </a:extLst>
                </a:gridCol>
                <a:gridCol w="940211">
                  <a:extLst>
                    <a:ext uri="{9D8B030D-6E8A-4147-A177-3AD203B41FA5}">
                      <a16:colId xmlns:a16="http://schemas.microsoft.com/office/drawing/2014/main" val="1500046387"/>
                    </a:ext>
                  </a:extLst>
                </a:gridCol>
                <a:gridCol w="798763">
                  <a:extLst>
                    <a:ext uri="{9D8B030D-6E8A-4147-A177-3AD203B41FA5}">
                      <a16:colId xmlns:a16="http://schemas.microsoft.com/office/drawing/2014/main" val="790754811"/>
                    </a:ext>
                  </a:extLst>
                </a:gridCol>
              </a:tblGrid>
              <a:tr h="473578">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380436495"/>
                  </a:ext>
                </a:extLst>
              </a:tr>
              <a:tr h="404768">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rgbClr val="FF0000"/>
                          </a:solidFill>
                          <a:effectLst/>
                        </a:rPr>
                        <a:t>10</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rgbClr val="FF0000"/>
                          </a:solidFill>
                          <a:effectLst/>
                        </a:rPr>
                        <a:t>52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939747367"/>
                  </a:ext>
                </a:extLst>
              </a:tr>
              <a:tr h="404768">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221032687"/>
                  </a:ext>
                </a:extLst>
              </a:tr>
              <a:tr h="404768">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962939162"/>
                  </a:ext>
                </a:extLst>
              </a:tr>
              <a:tr h="473578">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899158723"/>
                  </a:ext>
                </a:extLst>
              </a:tr>
              <a:tr h="404768">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4162383375"/>
                  </a:ext>
                </a:extLst>
              </a:tr>
              <a:tr h="323815">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426812867"/>
                  </a:ext>
                </a:extLst>
              </a:tr>
            </a:tbl>
          </a:graphicData>
        </a:graphic>
      </p:graphicFrame>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cxnSp>
        <p:nvCxnSpPr>
          <p:cNvPr id="52" name="直線接點 51">
            <a:extLst>
              <a:ext uri="{FF2B5EF4-FFF2-40B4-BE49-F238E27FC236}">
                <a16:creationId xmlns:a16="http://schemas.microsoft.com/office/drawing/2014/main"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a:latin typeface="標楷體" panose="03000509000000000000" pitchFamily="65" charset="-120"/>
                <a:ea typeface="標楷體" panose="03000509000000000000" pitchFamily="65" charset="-120"/>
              </a:rPr>
              <a:t>升學管道規劃</a:t>
            </a:r>
          </a:p>
          <a:p>
            <a:pPr lvl="1"/>
            <a:r>
              <a:rPr lang="zh-TW" altLang="en-US" sz="280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a:solidFill>
                <a:srgbClr val="FF0000"/>
              </a:solidFill>
              <a:latin typeface="標楷體" panose="03000509000000000000" pitchFamily="65" charset="-120"/>
              <a:ea typeface="標楷體" panose="03000509000000000000" pitchFamily="65" charset="-120"/>
            </a:endParaRP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臺南應用科大、東方設計</a:t>
            </a:r>
            <a:r>
              <a:rPr lang="en-US" altLang="zh-TW" sz="2800">
                <a:solidFill>
                  <a:srgbClr val="FF0000"/>
                </a:solidFill>
                <a:latin typeface="標楷體" panose="03000509000000000000" pitchFamily="65" charset="-120"/>
                <a:ea typeface="標楷體" panose="03000509000000000000" pitchFamily="65" charset="-120"/>
              </a:rPr>
              <a:t>2</a:t>
            </a:r>
            <a:r>
              <a:rPr lang="zh-TW" altLang="en-US" sz="2800">
                <a:solidFill>
                  <a:srgbClr val="FF0000"/>
                </a:solidFill>
                <a:latin typeface="標楷體" panose="03000509000000000000" pitchFamily="65" charset="-120"/>
                <a:ea typeface="標楷體" panose="03000509000000000000" pitchFamily="65" charset="-120"/>
              </a:rPr>
              <a:t>校</a:t>
            </a:r>
            <a:r>
              <a:rPr lang="en-US" altLang="zh-TW" sz="2800">
                <a:solidFill>
                  <a:srgbClr val="FF0000"/>
                </a:solidFill>
                <a:latin typeface="標楷體" panose="03000509000000000000" pitchFamily="65" charset="-120"/>
                <a:ea typeface="標楷體" panose="03000509000000000000" pitchFamily="65" charset="-120"/>
              </a:rPr>
              <a:t>4</a:t>
            </a:r>
            <a:r>
              <a:rPr lang="zh-TW" altLang="en-US" sz="2800">
                <a:solidFill>
                  <a:srgbClr val="FF0000"/>
                </a:solidFill>
                <a:latin typeface="標楷體" panose="03000509000000000000" pitchFamily="65" charset="-120"/>
                <a:ea typeface="標楷體" panose="03000509000000000000" pitchFamily="65" charset="-120"/>
              </a:rPr>
              <a:t>系</a:t>
            </a:r>
            <a:r>
              <a:rPr lang="en-US" altLang="zh-TW" sz="2800">
                <a:solidFill>
                  <a:srgbClr val="FF0000"/>
                </a:solidFill>
                <a:latin typeface="標楷體" panose="03000509000000000000" pitchFamily="65" charset="-120"/>
                <a:ea typeface="標楷體" panose="03000509000000000000" pitchFamily="65" charset="-120"/>
              </a:rPr>
              <a:t>)</a:t>
            </a:r>
          </a:p>
          <a:p>
            <a:r>
              <a:rPr lang="zh-TW" altLang="en-US" sz="3600">
                <a:latin typeface="標楷體" panose="03000509000000000000" pitchFamily="65" charset="-120"/>
                <a:ea typeface="標楷體" panose="03000509000000000000" pitchFamily="65" charset="-120"/>
              </a:rPr>
              <a:t>升學管道辦理順序</a:t>
            </a: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a:solidFill>
                  <a:srgbClr val="FF0000"/>
                </a:solidFill>
                <a:latin typeface="標楷體" panose="03000509000000000000" pitchFamily="65" charset="-120"/>
                <a:ea typeface="標楷體" panose="03000509000000000000" pitchFamily="65" charset="-120"/>
              </a:rPr>
              <a:t>免試入學</a:t>
            </a:r>
            <a:r>
              <a:rPr lang="zh-TW" altLang="en-US" sz="2800">
                <a:latin typeface="標楷體" panose="03000509000000000000" pitchFamily="65" charset="-120"/>
                <a:ea typeface="標楷體" panose="03000509000000000000" pitchFamily="65" charset="-120"/>
              </a:rPr>
              <a:t>。</a:t>
            </a:r>
          </a:p>
          <a:p>
            <a:pPr lvl="1"/>
            <a:r>
              <a:rPr lang="zh-TW" altLang="en-US" sz="2800">
                <a:latin typeface="標楷體" panose="03000509000000000000" pitchFamily="65" charset="-120"/>
                <a:ea typeface="標楷體" panose="03000509000000000000" pitchFamily="65" charset="-120"/>
              </a:rPr>
              <a:t>免試入學招生後仍有待招生名額者，得報教育部核定辦理</a:t>
            </a:r>
            <a:r>
              <a:rPr lang="zh-TW" altLang="en-US" sz="2800">
                <a:solidFill>
                  <a:srgbClr val="FF0000"/>
                </a:solidFill>
                <a:latin typeface="標楷體" panose="03000509000000000000" pitchFamily="65" charset="-120"/>
                <a:ea typeface="標楷體" panose="03000509000000000000" pitchFamily="65" charset="-120"/>
              </a:rPr>
              <a:t>免試續招</a:t>
            </a:r>
            <a:r>
              <a:rPr lang="zh-TW" altLang="en-US" sz="28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EA7438-4525-4ACE-A2C4-878D30C61EAD}"/>
              </a:ext>
            </a:extLst>
          </p:cNvPr>
          <p:cNvSpPr>
            <a:spLocks noGrp="1"/>
          </p:cNvSpPr>
          <p:nvPr>
            <p:ph type="sldNum" sz="quarter" idx="12"/>
          </p:nvPr>
        </p:nvSpPr>
        <p:spPr/>
        <p:txBody>
          <a:bodyPr/>
          <a:lstStyle/>
          <a:p>
            <a:pPr>
              <a:defRPr/>
            </a:pPr>
            <a:fld id="{2D6A976E-043D-4EF5-A10F-29321EF89634}" type="slidenum">
              <a:rPr lang="zh-TW" altLang="en-US" smtClean="0"/>
              <a:pPr>
                <a:defRPr/>
              </a:pPr>
              <a:t>96</a:t>
            </a:fld>
            <a:endParaRPr lang="zh-TW" altLang="en-US"/>
          </a:p>
        </p:txBody>
      </p:sp>
      <p:sp>
        <p:nvSpPr>
          <p:cNvPr id="6" name="標題 1">
            <a:extLst>
              <a:ext uri="{FF2B5EF4-FFF2-40B4-BE49-F238E27FC236}">
                <a16:creationId xmlns:a16="http://schemas.microsoft.com/office/drawing/2014/main" id="{06EFF76F-34CF-4B9B-9731-723D618A4957}"/>
              </a:ext>
            </a:extLst>
          </p:cNvPr>
          <p:cNvSpPr txBox="1">
            <a:spLocks/>
          </p:cNvSpPr>
          <p:nvPr/>
        </p:nvSpPr>
        <p:spPr bwMode="auto">
          <a:xfrm>
            <a:off x="1839913" y="720725"/>
            <a:ext cx="886618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4000" dirty="0">
                <a:latin typeface="標楷體" panose="03000509000000000000" pitchFamily="65" charset="-120"/>
                <a:ea typeface="標楷體" panose="03000509000000000000" pitchFamily="65" charset="-120"/>
              </a:rPr>
              <a:t>五專主要入學管道流程圖</a:t>
            </a:r>
          </a:p>
        </p:txBody>
      </p:sp>
      <p:pic>
        <p:nvPicPr>
          <p:cNvPr id="8" name="圖片 7">
            <a:extLst>
              <a:ext uri="{FF2B5EF4-FFF2-40B4-BE49-F238E27FC236}">
                <a16:creationId xmlns:a16="http://schemas.microsoft.com/office/drawing/2014/main" id="{7F92C36A-94E7-459E-ACC6-CAC02FDC0457}"/>
              </a:ext>
            </a:extLst>
          </p:cNvPr>
          <p:cNvPicPr>
            <a:picLocks noChangeAspect="1"/>
          </p:cNvPicPr>
          <p:nvPr/>
        </p:nvPicPr>
        <p:blipFill>
          <a:blip r:embed="rId2"/>
          <a:stretch>
            <a:fillRect/>
          </a:stretch>
        </p:blipFill>
        <p:spPr>
          <a:xfrm>
            <a:off x="2333624" y="1800225"/>
            <a:ext cx="8067675" cy="4552950"/>
          </a:xfrm>
          <a:prstGeom prst="rect">
            <a:avLst/>
          </a:prstGeom>
        </p:spPr>
      </p:pic>
    </p:spTree>
    <p:extLst>
      <p:ext uri="{BB962C8B-B14F-4D97-AF65-F5344CB8AC3E}">
        <p14:creationId xmlns:p14="http://schemas.microsoft.com/office/powerpoint/2010/main" val="3059145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12034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2166489"/>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2151265"/>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10867</TotalTime>
  <Words>15319</Words>
  <Application>Microsoft Office PowerPoint</Application>
  <PresentationFormat>寬螢幕</PresentationFormat>
  <Paragraphs>2629</Paragraphs>
  <Slides>148</Slides>
  <Notes>50</Notes>
  <HiddenSlides>0</HiddenSlides>
  <MMClips>0</MMClips>
  <ScaleCrop>false</ScaleCrop>
  <HeadingPairs>
    <vt:vector size="8" baseType="variant">
      <vt:variant>
        <vt:lpstr>使用字型</vt:lpstr>
      </vt:variant>
      <vt:variant>
        <vt:i4>29</vt:i4>
      </vt:variant>
      <vt:variant>
        <vt:lpstr>佈景主題</vt:lpstr>
      </vt:variant>
      <vt:variant>
        <vt:i4>7</vt:i4>
      </vt:variant>
      <vt:variant>
        <vt:lpstr>內嵌 OLE 伺服程式</vt:lpstr>
      </vt:variant>
      <vt:variant>
        <vt:i4>2</vt:i4>
      </vt:variant>
      <vt:variant>
        <vt:lpstr>投影片標題</vt:lpstr>
      </vt:variant>
      <vt:variant>
        <vt:i4>148</vt:i4>
      </vt:variant>
    </vt:vector>
  </HeadingPairs>
  <TitlesOfParts>
    <vt:vector size="186" baseType="lpstr">
      <vt:lpstr>Arial Unicode MS</vt:lpstr>
      <vt:lpstr>等线</vt:lpstr>
      <vt:lpstr>Kozuka Gothic Pro B</vt:lpstr>
      <vt:lpstr>微软雅黑</vt:lpstr>
      <vt:lpstr>SimHei</vt:lpstr>
      <vt:lpstr>宋体</vt:lpstr>
      <vt:lpstr>華康正顏楷體W5</vt:lpstr>
      <vt:lpstr>華康粗圓體</vt:lpstr>
      <vt:lpstr>華康細圓體</vt:lpstr>
      <vt:lpstr>華康華綜體W5</vt:lpstr>
      <vt:lpstr>華康新儷粗黑</vt:lpstr>
      <vt:lpstr>華康魏碑體</vt:lpstr>
      <vt:lpstr>華康儷楷書</vt:lpstr>
      <vt:lpstr>超研澤粗魏碑</vt:lpstr>
      <vt:lpstr>超研澤超圓</vt:lpstr>
      <vt:lpstr>超研澤顏楷</vt:lpstr>
      <vt:lpstr>微軟正黑體</vt:lpstr>
      <vt:lpstr>新細明體</vt:lpstr>
      <vt:lpstr>標楷體</vt:lpstr>
      <vt:lpstr>Arial</vt:lpstr>
      <vt:lpstr>Arial Black</vt:lpstr>
      <vt:lpstr>Book Antiqua</vt:lpstr>
      <vt:lpstr>Calibri</vt:lpstr>
      <vt:lpstr>Century Gothic</vt:lpstr>
      <vt:lpstr>Impact</vt:lpstr>
      <vt:lpstr>Mangal</vt:lpstr>
      <vt:lpstr>Times New Roman</vt:lpstr>
      <vt:lpstr>Wingdings</vt:lpstr>
      <vt:lpstr>Wingdings 3</vt:lpstr>
      <vt:lpstr>絲縷</vt:lpstr>
      <vt:lpstr>2_絲縷</vt:lpstr>
      <vt:lpstr>3_絲縷</vt:lpstr>
      <vt:lpstr>5_絲縷</vt:lpstr>
      <vt:lpstr>自訂設計</vt:lpstr>
      <vt:lpstr>6_絲縷</vt:lpstr>
      <vt:lpstr>Office 主题</vt:lpstr>
      <vt:lpstr>Visio</vt:lpstr>
      <vt:lpstr>PhotoImpact</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110學年度臺南區免試入學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(十一)就近入學(以仁德區為例)</vt:lpstr>
      <vt:lpstr>(十一)就近入學(以東區、永康區為例)</vt:lpstr>
      <vt:lpstr>(十一)就近入學(以安平區為例)</vt:lpstr>
      <vt:lpstr>(十二)國中教育會考</vt:lpstr>
      <vt:lpstr>PowerPoint 簡報</vt:lpstr>
      <vt:lpstr>PowerPoint 簡報</vt:lpstr>
      <vt:lpstr>考試科目、時間及題數</vt:lpstr>
      <vt:lpstr>PowerPoint 簡報</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二、臺南市十二年國教資訊網</vt:lpstr>
      <vt:lpstr>三、國中畢業生適性入學宣導網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lpstr>高級中學學習歷程檔案</vt:lpstr>
      <vt:lpstr>各類型高級中等學校108學年度開始皆建置學習歷程檔案 </vt:lpstr>
      <vt:lpstr>學生學習歷程檔案有什麼作用 </vt:lpstr>
      <vt:lpstr>學生學習歷程檔案蒐集資料項目 </vt:lpstr>
      <vt:lpstr>學生學習歷程檔案蒐集項目詳細</vt:lpstr>
      <vt:lpstr>學生學習歷程檔案蒐集方式</vt:lpstr>
      <vt:lpstr>學生學習歷程檔案蒐集資料項目 </vt:lpstr>
      <vt:lpstr>課綱實施後，學習歷程檔案可以幫助學生生涯定向 </vt:lpstr>
      <vt:lpstr>學習歷程檔案越花俏對升學越有利嗎? </vt:lpstr>
      <vt:lpstr>學生學習歷程檔案如何提供備審資料給大專校院 </vt:lpstr>
      <vt:lpstr>大專校院端如何取得學生學習歷程檔案作為升學備審資料  </vt:lpstr>
      <vt:lpstr>運用學生學習歷程檔案產出升學備審資料有什麼優點 </vt:lpstr>
      <vt:lpstr>PowerPoint 簡報</vt:lpstr>
      <vt:lpstr>我是學生，我要做什麼？ </vt:lpstr>
      <vt:lpstr>我是學生家長，我要做什麼？ </vt:lpstr>
      <vt:lpstr>學生學習歷程檔案的關鍵提醒 </vt:lpstr>
      <vt:lpstr>學生學習歷程檔案的關鍵提醒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周憲章</cp:lastModifiedBy>
  <cp:revision>1006</cp:revision>
  <dcterms:created xsi:type="dcterms:W3CDTF">2014-11-14T00:32:43Z</dcterms:created>
  <dcterms:modified xsi:type="dcterms:W3CDTF">2021-02-11T01:56:16Z</dcterms:modified>
</cp:coreProperties>
</file>