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325" r:id="rId2"/>
    <p:sldId id="257" r:id="rId3"/>
    <p:sldId id="258" r:id="rId4"/>
    <p:sldId id="361" r:id="rId5"/>
    <p:sldId id="362" r:id="rId6"/>
    <p:sldId id="363" r:id="rId7"/>
    <p:sldId id="472" r:id="rId8"/>
    <p:sldId id="364" r:id="rId9"/>
    <p:sldId id="365" r:id="rId10"/>
    <p:sldId id="360" r:id="rId11"/>
    <p:sldId id="473" r:id="rId12"/>
    <p:sldId id="474" r:id="rId13"/>
    <p:sldId id="475" r:id="rId14"/>
    <p:sldId id="476" r:id="rId15"/>
    <p:sldId id="376" r:id="rId16"/>
    <p:sldId id="387" r:id="rId17"/>
    <p:sldId id="388" r:id="rId18"/>
    <p:sldId id="389" r:id="rId19"/>
    <p:sldId id="390" r:id="rId20"/>
    <p:sldId id="391" r:id="rId21"/>
    <p:sldId id="392" r:id="rId22"/>
    <p:sldId id="393" r:id="rId23"/>
    <p:sldId id="394" r:id="rId24"/>
    <p:sldId id="395" r:id="rId25"/>
    <p:sldId id="396" r:id="rId26"/>
    <p:sldId id="397" r:id="rId27"/>
    <p:sldId id="398" r:id="rId28"/>
    <p:sldId id="399" r:id="rId29"/>
    <p:sldId id="400" r:id="rId30"/>
    <p:sldId id="401" r:id="rId31"/>
    <p:sldId id="405" r:id="rId32"/>
    <p:sldId id="436" r:id="rId33"/>
    <p:sldId id="437" r:id="rId34"/>
    <p:sldId id="439" r:id="rId35"/>
    <p:sldId id="440" r:id="rId36"/>
    <p:sldId id="425" r:id="rId37"/>
    <p:sldId id="426" r:id="rId38"/>
    <p:sldId id="427" r:id="rId39"/>
    <p:sldId id="428" r:id="rId40"/>
    <p:sldId id="441" r:id="rId41"/>
    <p:sldId id="442" r:id="rId42"/>
    <p:sldId id="443" r:id="rId43"/>
    <p:sldId id="429" r:id="rId44"/>
    <p:sldId id="430" r:id="rId45"/>
    <p:sldId id="432" r:id="rId46"/>
    <p:sldId id="433" r:id="rId47"/>
    <p:sldId id="434" r:id="rId48"/>
    <p:sldId id="435" r:id="rId49"/>
    <p:sldId id="444" r:id="rId50"/>
    <p:sldId id="445" r:id="rId51"/>
    <p:sldId id="446" r:id="rId52"/>
    <p:sldId id="447" r:id="rId53"/>
    <p:sldId id="452" r:id="rId54"/>
    <p:sldId id="453" r:id="rId55"/>
    <p:sldId id="454" r:id="rId56"/>
    <p:sldId id="455" r:id="rId57"/>
    <p:sldId id="456" r:id="rId58"/>
    <p:sldId id="457" r:id="rId59"/>
    <p:sldId id="458" r:id="rId60"/>
    <p:sldId id="459" r:id="rId61"/>
    <p:sldId id="466" r:id="rId62"/>
    <p:sldId id="471" r:id="rId63"/>
    <p:sldId id="460" r:id="rId64"/>
    <p:sldId id="467" r:id="rId65"/>
    <p:sldId id="468" r:id="rId66"/>
    <p:sldId id="469" r:id="rId67"/>
    <p:sldId id="470" r:id="rId68"/>
    <p:sldId id="318" r:id="rId69"/>
  </p:sldIdLst>
  <p:sldSz cx="12192000" cy="6858000"/>
  <p:notesSz cx="6807200" cy="99393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99"/>
    <a:srgbClr val="F0D78A"/>
    <a:srgbClr val="96C8E9"/>
    <a:srgbClr val="0000FF"/>
    <a:srgbClr val="F7F3E5"/>
    <a:srgbClr val="FFFFDD"/>
    <a:srgbClr val="FFC000"/>
    <a:srgbClr val="CCECFF"/>
    <a:srgbClr val="E8F3E1"/>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31" autoAdjust="0"/>
    <p:restoredTop sz="94660"/>
  </p:normalViewPr>
  <p:slideViewPr>
    <p:cSldViewPr snapToGrid="0">
      <p:cViewPr varScale="1">
        <p:scale>
          <a:sx n="86" d="100"/>
          <a:sy n="86" d="100"/>
        </p:scale>
        <p:origin x="787" y="72"/>
      </p:cViewPr>
      <p:guideLst/>
    </p:cSldViewPr>
  </p:slideViewPr>
  <p:notesTextViewPr>
    <p:cViewPr>
      <p:scale>
        <a:sx n="1" d="1"/>
        <a:sy n="1" d="1"/>
      </p:scale>
      <p:origin x="0" y="0"/>
    </p:cViewPr>
  </p:notesTextViewPr>
  <p:sorterViewPr>
    <p:cViewPr>
      <p:scale>
        <a:sx n="140" d="100"/>
        <a:sy n="14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42BFE2F2-AB2E-404D-82C2-55E1097C79BE}" type="datetimeFigureOut">
              <a:rPr lang="zh-TW" altLang="en-US" smtClean="0"/>
              <a:t>2023/12/6</a:t>
            </a:fld>
            <a:endParaRPr lang="zh-TW" altLang="en-US"/>
          </a:p>
        </p:txBody>
      </p:sp>
      <p:sp>
        <p:nvSpPr>
          <p:cNvPr id="4" name="投影片圖像版面配置區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15604BE3-D31C-4261-909A-D43365749704}" type="slidenum">
              <a:rPr lang="zh-TW" altLang="en-US" smtClean="0"/>
              <a:t>‹#›</a:t>
            </a:fld>
            <a:endParaRPr lang="zh-TW" altLang="en-US"/>
          </a:p>
        </p:txBody>
      </p:sp>
    </p:spTree>
    <p:extLst>
      <p:ext uri="{BB962C8B-B14F-4D97-AF65-F5344CB8AC3E}">
        <p14:creationId xmlns:p14="http://schemas.microsoft.com/office/powerpoint/2010/main" val="850515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標題投影片">
    <p:spTree>
      <p:nvGrpSpPr>
        <p:cNvPr id="1" name=""/>
        <p:cNvGrpSpPr/>
        <p:nvPr/>
      </p:nvGrpSpPr>
      <p:grpSpPr>
        <a:xfrm>
          <a:off x="0" y="0"/>
          <a:ext cx="0" cy="0"/>
          <a:chOff x="0" y="0"/>
          <a:chExt cx="0" cy="0"/>
        </a:xfrm>
      </p:grpSpPr>
      <p:sp>
        <p:nvSpPr>
          <p:cNvPr id="39" name="矩形 38"/>
          <p:cNvSpPr/>
          <p:nvPr userDrawn="1"/>
        </p:nvSpPr>
        <p:spPr>
          <a:xfrm>
            <a:off x="0" y="-3335"/>
            <a:ext cx="12192000" cy="1670719"/>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7" name="群組 6">
            <a:extLst>
              <a:ext uri="{FF2B5EF4-FFF2-40B4-BE49-F238E27FC236}">
                <a16:creationId xmlns:a16="http://schemas.microsoft.com/office/drawing/2014/main" id="{5F3C0AC6-65F1-E974-F95C-D3D8755690BF}"/>
              </a:ext>
            </a:extLst>
          </p:cNvPr>
          <p:cNvGrpSpPr/>
          <p:nvPr userDrawn="1"/>
        </p:nvGrpSpPr>
        <p:grpSpPr>
          <a:xfrm>
            <a:off x="9451564" y="-287756"/>
            <a:ext cx="3163106" cy="2323500"/>
            <a:chOff x="9451564" y="-287756"/>
            <a:chExt cx="3163106" cy="2323500"/>
          </a:xfrm>
        </p:grpSpPr>
        <p:grpSp>
          <p:nvGrpSpPr>
            <p:cNvPr id="57" name="群組 56">
              <a:extLst>
                <a:ext uri="{FF2B5EF4-FFF2-40B4-BE49-F238E27FC236}">
                  <a16:creationId xmlns:a16="http://schemas.microsoft.com/office/drawing/2014/main" id="{75EE2D2C-C63B-3715-E134-3E048B23EA69}"/>
                </a:ext>
              </a:extLst>
            </p:cNvPr>
            <p:cNvGrpSpPr/>
            <p:nvPr userDrawn="1"/>
          </p:nvGrpSpPr>
          <p:grpSpPr>
            <a:xfrm rot="20892204">
              <a:off x="9724114" y="-287756"/>
              <a:ext cx="2554645" cy="2323500"/>
              <a:chOff x="9395509" y="-761227"/>
              <a:chExt cx="3426704" cy="3116655"/>
            </a:xfrm>
          </p:grpSpPr>
          <p:sp>
            <p:nvSpPr>
              <p:cNvPr id="58" name="Google Shape;173;p11">
                <a:extLst>
                  <a:ext uri="{FF2B5EF4-FFF2-40B4-BE49-F238E27FC236}">
                    <a16:creationId xmlns:a16="http://schemas.microsoft.com/office/drawing/2014/main" id="{5E8B938B-CE93-38F9-8ADD-F6BB8337F44D}"/>
                  </a:ext>
                </a:extLst>
              </p:cNvPr>
              <p:cNvSpPr/>
              <p:nvPr/>
            </p:nvSpPr>
            <p:spPr>
              <a:xfrm rot="16855999">
                <a:off x="11440875" y="974090"/>
                <a:ext cx="1381338" cy="1381338"/>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75;p11">
                <a:extLst>
                  <a:ext uri="{FF2B5EF4-FFF2-40B4-BE49-F238E27FC236}">
                    <a16:creationId xmlns:a16="http://schemas.microsoft.com/office/drawing/2014/main" id="{8273B42D-7FF5-221B-FE9B-16B221F80F72}"/>
                  </a:ext>
                </a:extLst>
              </p:cNvPr>
              <p:cNvSpPr/>
              <p:nvPr/>
            </p:nvSpPr>
            <p:spPr>
              <a:xfrm rot="16855999">
                <a:off x="9395509" y="-761227"/>
                <a:ext cx="1860854" cy="1860854"/>
              </a:xfrm>
              <a:prstGeom prst="donut">
                <a:avLst>
                  <a:gd name="adj" fmla="val 37879"/>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76;p11">
                <a:extLst>
                  <a:ext uri="{FF2B5EF4-FFF2-40B4-BE49-F238E27FC236}">
                    <a16:creationId xmlns:a16="http://schemas.microsoft.com/office/drawing/2014/main" id="{4A4A0571-226E-0647-AEB2-6EE03B364015}"/>
                  </a:ext>
                </a:extLst>
              </p:cNvPr>
              <p:cNvSpPr/>
              <p:nvPr/>
            </p:nvSpPr>
            <p:spPr>
              <a:xfrm rot="16855999">
                <a:off x="11589312" y="184781"/>
                <a:ext cx="471988" cy="471988"/>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82;p11">
                <a:extLst>
                  <a:ext uri="{FF2B5EF4-FFF2-40B4-BE49-F238E27FC236}">
                    <a16:creationId xmlns:a16="http://schemas.microsoft.com/office/drawing/2014/main" id="{4B457EBD-71E9-1276-3743-2FDADE83A6B7}"/>
                  </a:ext>
                </a:extLst>
              </p:cNvPr>
              <p:cNvSpPr/>
              <p:nvPr/>
            </p:nvSpPr>
            <p:spPr>
              <a:xfrm rot="16200000">
                <a:off x="10331236" y="1384522"/>
                <a:ext cx="660905" cy="660905"/>
              </a:xfrm>
              <a:prstGeom prst="donut">
                <a:avLst>
                  <a:gd name="adj" fmla="val 30568"/>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橢圓 64">
              <a:extLst>
                <a:ext uri="{FF2B5EF4-FFF2-40B4-BE49-F238E27FC236}">
                  <a16:creationId xmlns:a16="http://schemas.microsoft.com/office/drawing/2014/main" id="{81321414-DAB8-75B6-A3B6-226C7D57C000}"/>
                </a:ext>
              </a:extLst>
            </p:cNvPr>
            <p:cNvSpPr/>
            <p:nvPr userDrawn="1"/>
          </p:nvSpPr>
          <p:spPr>
            <a:xfrm rot="1899986">
              <a:off x="9451564" y="-28418"/>
              <a:ext cx="3163106" cy="1933246"/>
            </a:xfrm>
            <a:prstGeom prst="ellipse">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 name="群組 2">
            <a:extLst>
              <a:ext uri="{FF2B5EF4-FFF2-40B4-BE49-F238E27FC236}">
                <a16:creationId xmlns:a16="http://schemas.microsoft.com/office/drawing/2014/main" id="{07BE2FB6-12B6-88C3-968E-42D921C06CF1}"/>
              </a:ext>
            </a:extLst>
          </p:cNvPr>
          <p:cNvGrpSpPr/>
          <p:nvPr userDrawn="1"/>
        </p:nvGrpSpPr>
        <p:grpSpPr>
          <a:xfrm>
            <a:off x="9691123" y="3090804"/>
            <a:ext cx="3290704" cy="2810729"/>
            <a:chOff x="9691123" y="3090804"/>
            <a:chExt cx="3290704" cy="2810729"/>
          </a:xfrm>
        </p:grpSpPr>
        <p:grpSp>
          <p:nvGrpSpPr>
            <p:cNvPr id="47" name="群組 46">
              <a:extLst>
                <a:ext uri="{FF2B5EF4-FFF2-40B4-BE49-F238E27FC236}">
                  <a16:creationId xmlns:a16="http://schemas.microsoft.com/office/drawing/2014/main" id="{0C3C2B40-B4DC-3A17-B768-ECF80D447ECC}"/>
                </a:ext>
              </a:extLst>
            </p:cNvPr>
            <p:cNvGrpSpPr/>
            <p:nvPr userDrawn="1"/>
          </p:nvGrpSpPr>
          <p:grpSpPr>
            <a:xfrm rot="15260557" flipH="1">
              <a:off x="10199845" y="3147069"/>
              <a:ext cx="2638598" cy="2720415"/>
              <a:chOff x="11119053" y="5418594"/>
              <a:chExt cx="1130918" cy="1165984"/>
            </a:xfrm>
          </p:grpSpPr>
          <p:sp>
            <p:nvSpPr>
              <p:cNvPr id="48" name="Google Shape;174;p11">
                <a:extLst>
                  <a:ext uri="{FF2B5EF4-FFF2-40B4-BE49-F238E27FC236}">
                    <a16:creationId xmlns:a16="http://schemas.microsoft.com/office/drawing/2014/main" id="{9811E2EE-5ED4-E2C7-D510-9D235071A967}"/>
                  </a:ext>
                </a:extLst>
              </p:cNvPr>
              <p:cNvSpPr/>
              <p:nvPr/>
            </p:nvSpPr>
            <p:spPr>
              <a:xfrm>
                <a:off x="11802971" y="5506061"/>
                <a:ext cx="447000" cy="447000"/>
              </a:xfrm>
              <a:prstGeom prst="donut">
                <a:avLst>
                  <a:gd name="adj" fmla="val 18608"/>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77;p11">
                <a:extLst>
                  <a:ext uri="{FF2B5EF4-FFF2-40B4-BE49-F238E27FC236}">
                    <a16:creationId xmlns:a16="http://schemas.microsoft.com/office/drawing/2014/main" id="{3F9D22B4-B492-D133-D599-1ECE40A41CD2}"/>
                  </a:ext>
                </a:extLst>
              </p:cNvPr>
              <p:cNvSpPr/>
              <p:nvPr/>
            </p:nvSpPr>
            <p:spPr>
              <a:xfrm>
                <a:off x="11119053" y="5767633"/>
                <a:ext cx="816945" cy="816945"/>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79;p11">
                <a:extLst>
                  <a:ext uri="{FF2B5EF4-FFF2-40B4-BE49-F238E27FC236}">
                    <a16:creationId xmlns:a16="http://schemas.microsoft.com/office/drawing/2014/main" id="{279D1EAA-F06A-6F51-1A1E-7D9065B93561}"/>
                  </a:ext>
                </a:extLst>
              </p:cNvPr>
              <p:cNvSpPr/>
              <p:nvPr/>
            </p:nvSpPr>
            <p:spPr>
              <a:xfrm>
                <a:off x="11316388" y="5418594"/>
                <a:ext cx="287100" cy="2871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81;p11">
                <a:extLst>
                  <a:ext uri="{FF2B5EF4-FFF2-40B4-BE49-F238E27FC236}">
                    <a16:creationId xmlns:a16="http://schemas.microsoft.com/office/drawing/2014/main" id="{BDAAD939-9A82-AA4D-8B10-7D60EEC0571A}"/>
                  </a:ext>
                </a:extLst>
              </p:cNvPr>
              <p:cNvSpPr/>
              <p:nvPr/>
            </p:nvSpPr>
            <p:spPr>
              <a:xfrm>
                <a:off x="11280397" y="5913713"/>
                <a:ext cx="508500" cy="5085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橢圓 1">
              <a:extLst>
                <a:ext uri="{FF2B5EF4-FFF2-40B4-BE49-F238E27FC236}">
                  <a16:creationId xmlns:a16="http://schemas.microsoft.com/office/drawing/2014/main" id="{4C3CD906-3638-2CB5-7244-3B38733BDE9C}"/>
                </a:ext>
              </a:extLst>
            </p:cNvPr>
            <p:cNvSpPr/>
            <p:nvPr userDrawn="1"/>
          </p:nvSpPr>
          <p:spPr>
            <a:xfrm rot="19014924">
              <a:off x="9691123" y="3090804"/>
              <a:ext cx="3290704" cy="2810729"/>
            </a:xfrm>
            <a:prstGeom prst="ellipse">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6" name="投影片編號版面配置區 5"/>
          <p:cNvSpPr>
            <a:spLocks noGrp="1"/>
          </p:cNvSpPr>
          <p:nvPr>
            <p:ph type="sldNum" sz="quarter" idx="12"/>
          </p:nvPr>
        </p:nvSpPr>
        <p:spPr>
          <a:xfrm>
            <a:off x="9345543" y="6356350"/>
            <a:ext cx="2743200" cy="365125"/>
          </a:xfrm>
        </p:spPr>
        <p:txBody>
          <a:bodyPr/>
          <a:lstStyle>
            <a:lvl1pPr>
              <a:defRPr>
                <a:latin typeface="Arial" panose="020B0604020202020204" pitchFamily="34" charset="0"/>
                <a:cs typeface="Arial" panose="020B0604020202020204" pitchFamily="34" charset="0"/>
              </a:defRPr>
            </a:lvl1pPr>
          </a:lstStyle>
          <a:p>
            <a:fld id="{131B8EA2-46F0-4EFD-AA39-F1D4219E0ABE}" type="slidenum">
              <a:rPr lang="zh-TW" altLang="en-US" smtClean="0"/>
              <a:pPr/>
              <a:t>‹#›</a:t>
            </a:fld>
            <a:endParaRPr lang="zh-TW" altLang="en-US"/>
          </a:p>
        </p:txBody>
      </p:sp>
      <p:sp>
        <p:nvSpPr>
          <p:cNvPr id="4" name="日期版面配置區 3"/>
          <p:cNvSpPr>
            <a:spLocks noGrp="1"/>
          </p:cNvSpPr>
          <p:nvPr>
            <p:ph type="dt" sz="half" idx="10"/>
          </p:nvPr>
        </p:nvSpPr>
        <p:spPr/>
        <p:txBody>
          <a:bodyPr/>
          <a:lstStyle/>
          <a:p>
            <a:fld id="{0D20FCA0-BE1B-46AB-9398-9CA45BB979B6}" type="datetime1">
              <a:rPr lang="zh-TW" altLang="en-US" smtClean="0"/>
              <a:t>2023/12/6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40" name="矩形 39"/>
          <p:cNvSpPr/>
          <p:nvPr userDrawn="1"/>
        </p:nvSpPr>
        <p:spPr>
          <a:xfrm flipV="1">
            <a:off x="10153" y="5193168"/>
            <a:ext cx="12192000" cy="1670719"/>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43" name="群組 42">
            <a:extLst>
              <a:ext uri="{FF2B5EF4-FFF2-40B4-BE49-F238E27FC236}">
                <a16:creationId xmlns:a16="http://schemas.microsoft.com/office/drawing/2014/main" id="{8F1F0E0E-A5BD-4680-17AC-1AFDF0054056}"/>
              </a:ext>
            </a:extLst>
          </p:cNvPr>
          <p:cNvGrpSpPr/>
          <p:nvPr userDrawn="1"/>
        </p:nvGrpSpPr>
        <p:grpSpPr>
          <a:xfrm rot="3275737">
            <a:off x="-922673" y="4207168"/>
            <a:ext cx="2649817" cy="2479265"/>
            <a:chOff x="-212111" y="5799253"/>
            <a:chExt cx="740716" cy="693041"/>
          </a:xfrm>
        </p:grpSpPr>
        <p:sp>
          <p:nvSpPr>
            <p:cNvPr id="44" name="Google Shape;178;p11">
              <a:extLst>
                <a:ext uri="{FF2B5EF4-FFF2-40B4-BE49-F238E27FC236}">
                  <a16:creationId xmlns:a16="http://schemas.microsoft.com/office/drawing/2014/main" id="{F590BE7B-2EAA-032B-EF54-22391FAAD17C}"/>
                </a:ext>
              </a:extLst>
            </p:cNvPr>
            <p:cNvSpPr/>
            <p:nvPr/>
          </p:nvSpPr>
          <p:spPr>
            <a:xfrm>
              <a:off x="285431" y="5845185"/>
              <a:ext cx="243174" cy="243174"/>
            </a:xfrm>
            <a:prstGeom prst="donut">
              <a:avLst>
                <a:gd name="adj" fmla="val 8754"/>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80;p11">
              <a:extLst>
                <a:ext uri="{FF2B5EF4-FFF2-40B4-BE49-F238E27FC236}">
                  <a16:creationId xmlns:a16="http://schemas.microsoft.com/office/drawing/2014/main" id="{28DE9AD0-92E2-CD27-798D-A3F583E02B32}"/>
                </a:ext>
              </a:extLst>
            </p:cNvPr>
            <p:cNvSpPr/>
            <p:nvPr/>
          </p:nvSpPr>
          <p:spPr>
            <a:xfrm>
              <a:off x="-83481" y="6056469"/>
              <a:ext cx="435825" cy="435825"/>
            </a:xfrm>
            <a:prstGeom prst="donut">
              <a:avLst>
                <a:gd name="adj" fmla="val 24895"/>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86;p11">
              <a:extLst>
                <a:ext uri="{FF2B5EF4-FFF2-40B4-BE49-F238E27FC236}">
                  <a16:creationId xmlns:a16="http://schemas.microsoft.com/office/drawing/2014/main" id="{363457DE-51CB-A6E6-0CD3-E43F5203FFF6}"/>
                </a:ext>
              </a:extLst>
            </p:cNvPr>
            <p:cNvSpPr/>
            <p:nvPr/>
          </p:nvSpPr>
          <p:spPr>
            <a:xfrm>
              <a:off x="-212111" y="5799253"/>
              <a:ext cx="256285" cy="256285"/>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群組 7">
            <a:extLst>
              <a:ext uri="{FF2B5EF4-FFF2-40B4-BE49-F238E27FC236}">
                <a16:creationId xmlns:a16="http://schemas.microsoft.com/office/drawing/2014/main" id="{DC4D3883-F1E4-84C8-699C-2F868EE84175}"/>
              </a:ext>
            </a:extLst>
          </p:cNvPr>
          <p:cNvGrpSpPr/>
          <p:nvPr userDrawn="1"/>
        </p:nvGrpSpPr>
        <p:grpSpPr>
          <a:xfrm>
            <a:off x="-604385" y="-407826"/>
            <a:ext cx="2832369" cy="2336971"/>
            <a:chOff x="-604385" y="-407826"/>
            <a:chExt cx="2832369" cy="2336971"/>
          </a:xfrm>
        </p:grpSpPr>
        <p:grpSp>
          <p:nvGrpSpPr>
            <p:cNvPr id="52" name="群組 51">
              <a:extLst>
                <a:ext uri="{FF2B5EF4-FFF2-40B4-BE49-F238E27FC236}">
                  <a16:creationId xmlns:a16="http://schemas.microsoft.com/office/drawing/2014/main" id="{DB6F8D36-DAE1-E912-8AAB-BFCEF56B30FE}"/>
                </a:ext>
              </a:extLst>
            </p:cNvPr>
            <p:cNvGrpSpPr/>
            <p:nvPr userDrawn="1"/>
          </p:nvGrpSpPr>
          <p:grpSpPr>
            <a:xfrm rot="16200000">
              <a:off x="-42199" y="-477931"/>
              <a:ext cx="1990590" cy="2408469"/>
              <a:chOff x="11346594" y="-42390"/>
              <a:chExt cx="909145" cy="1100000"/>
            </a:xfrm>
          </p:grpSpPr>
          <p:sp>
            <p:nvSpPr>
              <p:cNvPr id="53" name="Google Shape;182;p11">
                <a:extLst>
                  <a:ext uri="{FF2B5EF4-FFF2-40B4-BE49-F238E27FC236}">
                    <a16:creationId xmlns:a16="http://schemas.microsoft.com/office/drawing/2014/main" id="{25FCD4CC-C35E-E4ED-E33D-41C7B0AF9953}"/>
                  </a:ext>
                </a:extLst>
              </p:cNvPr>
              <p:cNvSpPr/>
              <p:nvPr/>
            </p:nvSpPr>
            <p:spPr>
              <a:xfrm>
                <a:off x="11346594" y="-42390"/>
                <a:ext cx="304800" cy="304800"/>
              </a:xfrm>
              <a:prstGeom prst="donut">
                <a:avLst>
                  <a:gd name="adj" fmla="val 30568"/>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83;p11">
                <a:extLst>
                  <a:ext uri="{FF2B5EF4-FFF2-40B4-BE49-F238E27FC236}">
                    <a16:creationId xmlns:a16="http://schemas.microsoft.com/office/drawing/2014/main" id="{3871C8EF-41D3-5DA5-BB24-02308158C1AA}"/>
                  </a:ext>
                </a:extLst>
              </p:cNvPr>
              <p:cNvSpPr/>
              <p:nvPr/>
            </p:nvSpPr>
            <p:spPr>
              <a:xfrm>
                <a:off x="11624083" y="86051"/>
                <a:ext cx="527105" cy="527105"/>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84;p11">
                <a:extLst>
                  <a:ext uri="{FF2B5EF4-FFF2-40B4-BE49-F238E27FC236}">
                    <a16:creationId xmlns:a16="http://schemas.microsoft.com/office/drawing/2014/main" id="{E1DBBBCA-C584-9499-80A2-6ED20C3392B7}"/>
                  </a:ext>
                </a:extLst>
              </p:cNvPr>
              <p:cNvSpPr/>
              <p:nvPr/>
            </p:nvSpPr>
            <p:spPr>
              <a:xfrm>
                <a:off x="11655356" y="752811"/>
                <a:ext cx="304799" cy="304799"/>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85;p11">
                <a:extLst>
                  <a:ext uri="{FF2B5EF4-FFF2-40B4-BE49-F238E27FC236}">
                    <a16:creationId xmlns:a16="http://schemas.microsoft.com/office/drawing/2014/main" id="{DD8F3CAD-D492-2425-F28C-0F5DCFE12D86}"/>
                  </a:ext>
                </a:extLst>
              </p:cNvPr>
              <p:cNvSpPr/>
              <p:nvPr/>
            </p:nvSpPr>
            <p:spPr>
              <a:xfrm>
                <a:off x="11540691" y="-18197"/>
                <a:ext cx="715048" cy="715048"/>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橢圓 65">
              <a:extLst>
                <a:ext uri="{FF2B5EF4-FFF2-40B4-BE49-F238E27FC236}">
                  <a16:creationId xmlns:a16="http://schemas.microsoft.com/office/drawing/2014/main" id="{306A0E95-4184-B655-15D0-1E5E3D442DF6}"/>
                </a:ext>
              </a:extLst>
            </p:cNvPr>
            <p:cNvSpPr/>
            <p:nvPr userDrawn="1"/>
          </p:nvSpPr>
          <p:spPr>
            <a:xfrm rot="9787845">
              <a:off x="-604385" y="-407826"/>
              <a:ext cx="2832369" cy="2336971"/>
            </a:xfrm>
            <a:prstGeom prst="ellipse">
              <a:avLst/>
            </a:prstGeom>
            <a:solidFill>
              <a:schemeClr val="bg1">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67" name="橢圓 66">
            <a:extLst>
              <a:ext uri="{FF2B5EF4-FFF2-40B4-BE49-F238E27FC236}">
                <a16:creationId xmlns:a16="http://schemas.microsoft.com/office/drawing/2014/main" id="{1E9AF451-EB2D-F912-38A6-ABF2276C761D}"/>
              </a:ext>
            </a:extLst>
          </p:cNvPr>
          <p:cNvSpPr/>
          <p:nvPr userDrawn="1"/>
        </p:nvSpPr>
        <p:spPr>
          <a:xfrm rot="3113033">
            <a:off x="-966018" y="3761593"/>
            <a:ext cx="2983169" cy="3027434"/>
          </a:xfrm>
          <a:prstGeom prst="ellipse">
            <a:avLst/>
          </a:prstGeom>
          <a:solidFill>
            <a:schemeClr val="bg1">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Google Shape;184;p11">
            <a:extLst>
              <a:ext uri="{FF2B5EF4-FFF2-40B4-BE49-F238E27FC236}">
                <a16:creationId xmlns:a16="http://schemas.microsoft.com/office/drawing/2014/main" id="{E392388D-486F-7F65-831F-7FD4E86EBFA1}"/>
              </a:ext>
            </a:extLst>
          </p:cNvPr>
          <p:cNvSpPr/>
          <p:nvPr userDrawn="1"/>
        </p:nvSpPr>
        <p:spPr>
          <a:xfrm rot="6798747" flipH="1" flipV="1">
            <a:off x="6833263" y="286410"/>
            <a:ext cx="5838589" cy="4841423"/>
          </a:xfrm>
          <a:prstGeom prst="triangle">
            <a:avLst>
              <a:gd name="adj" fmla="val 0"/>
            </a:avLst>
          </a:prstGeom>
          <a:solidFill>
            <a:srgbClr val="FF9393">
              <a:alpha val="745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84;p11">
            <a:extLst>
              <a:ext uri="{FF2B5EF4-FFF2-40B4-BE49-F238E27FC236}">
                <a16:creationId xmlns:a16="http://schemas.microsoft.com/office/drawing/2014/main" id="{F334984A-F3A5-C775-791D-C183DF9D71B6}"/>
              </a:ext>
            </a:extLst>
          </p:cNvPr>
          <p:cNvSpPr/>
          <p:nvPr userDrawn="1"/>
        </p:nvSpPr>
        <p:spPr>
          <a:xfrm rot="8399772" flipH="1">
            <a:off x="287642" y="2920301"/>
            <a:ext cx="3291452" cy="3228228"/>
          </a:xfrm>
          <a:prstGeom prst="triangle">
            <a:avLst>
              <a:gd name="adj" fmla="val 31840"/>
            </a:avLst>
          </a:prstGeom>
          <a:solidFill>
            <a:srgbClr val="92D050">
              <a:alpha val="745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84;p11">
            <a:extLst>
              <a:ext uri="{FF2B5EF4-FFF2-40B4-BE49-F238E27FC236}">
                <a16:creationId xmlns:a16="http://schemas.microsoft.com/office/drawing/2014/main" id="{E392388D-486F-7F65-831F-7FD4E86EBFA1}"/>
              </a:ext>
            </a:extLst>
          </p:cNvPr>
          <p:cNvSpPr/>
          <p:nvPr userDrawn="1"/>
        </p:nvSpPr>
        <p:spPr>
          <a:xfrm rot="21300386">
            <a:off x="1186323" y="-245163"/>
            <a:ext cx="8742815" cy="6854419"/>
          </a:xfrm>
          <a:prstGeom prst="triangle">
            <a:avLst>
              <a:gd name="adj" fmla="val 17372"/>
            </a:avLst>
          </a:prstGeom>
          <a:solidFill>
            <a:schemeClr val="accent4">
              <a:lumMod val="60000"/>
              <a:lumOff val="40000"/>
              <a:alpha val="14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4" name="群組 33">
            <a:extLst>
              <a:ext uri="{FF2B5EF4-FFF2-40B4-BE49-F238E27FC236}">
                <a16:creationId xmlns:a16="http://schemas.microsoft.com/office/drawing/2014/main" id="{F7D3238E-D4C0-0368-258E-AF8FA52ED9CD}"/>
              </a:ext>
            </a:extLst>
          </p:cNvPr>
          <p:cNvGrpSpPr/>
          <p:nvPr userDrawn="1"/>
        </p:nvGrpSpPr>
        <p:grpSpPr>
          <a:xfrm>
            <a:off x="655318" y="952181"/>
            <a:ext cx="10881365" cy="3210363"/>
            <a:chOff x="655318" y="1427652"/>
            <a:chExt cx="10881365" cy="3479174"/>
          </a:xfrm>
        </p:grpSpPr>
        <p:sp>
          <p:nvSpPr>
            <p:cNvPr id="35" name="矩形: 圓角 34">
              <a:extLst>
                <a:ext uri="{FF2B5EF4-FFF2-40B4-BE49-F238E27FC236}">
                  <a16:creationId xmlns:a16="http://schemas.microsoft.com/office/drawing/2014/main" id="{FDA93B46-C6B4-E8D1-C3D6-1226D930BFF2}"/>
                </a:ext>
              </a:extLst>
            </p:cNvPr>
            <p:cNvSpPr/>
            <p:nvPr/>
          </p:nvSpPr>
          <p:spPr>
            <a:xfrm>
              <a:off x="655318" y="1427652"/>
              <a:ext cx="10881365" cy="3479174"/>
            </a:xfrm>
            <a:prstGeom prst="roundRect">
              <a:avLst>
                <a:gd name="adj" fmla="val 10962"/>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矩形: 圓角 35">
              <a:extLst>
                <a:ext uri="{FF2B5EF4-FFF2-40B4-BE49-F238E27FC236}">
                  <a16:creationId xmlns:a16="http://schemas.microsoft.com/office/drawing/2014/main" id="{A63ED3D2-F50B-3F0A-A1A7-3DFE413063B8}"/>
                </a:ext>
              </a:extLst>
            </p:cNvPr>
            <p:cNvSpPr/>
            <p:nvPr/>
          </p:nvSpPr>
          <p:spPr>
            <a:xfrm>
              <a:off x="777819" y="1524014"/>
              <a:ext cx="10636362" cy="3284431"/>
            </a:xfrm>
            <a:prstGeom prst="roundRect">
              <a:avLst>
                <a:gd name="adj" fmla="val 10962"/>
              </a:avLst>
            </a:prstGeom>
            <a:noFill/>
            <a:ln>
              <a:solidFill>
                <a:schemeClr val="tx1">
                  <a:lumMod val="50000"/>
                  <a:lumOff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276600421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章節標題">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6A840DB2-80D3-41BB-A6E3-5D6CA369112B}" type="datetime1">
              <a:rPr lang="zh-TW" altLang="en-US" smtClean="0"/>
              <a:t>2023/12/6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30" name="矩形 29"/>
          <p:cNvSpPr/>
          <p:nvPr userDrawn="1"/>
        </p:nvSpPr>
        <p:spPr>
          <a:xfrm>
            <a:off x="11710" y="-671"/>
            <a:ext cx="12192000" cy="582942"/>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直角三角形 11"/>
          <p:cNvSpPr/>
          <p:nvPr userDrawn="1"/>
        </p:nvSpPr>
        <p:spPr>
          <a:xfrm flipH="1">
            <a:off x="5093786" y="3711458"/>
            <a:ext cx="7095262" cy="3146542"/>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投影片編號版面配置區 5"/>
          <p:cNvSpPr>
            <a:spLocks noGrp="1"/>
          </p:cNvSpPr>
          <p:nvPr>
            <p:ph type="sldNum" sz="quarter" idx="12"/>
          </p:nvPr>
        </p:nvSpPr>
        <p:spPr>
          <a:xfrm>
            <a:off x="9405363" y="6458902"/>
            <a:ext cx="2743200" cy="365125"/>
          </a:xfrm>
        </p:spPr>
        <p:txBody>
          <a:bodyPr/>
          <a:lstStyle>
            <a:lvl1pPr>
              <a:defRPr>
                <a:latin typeface="Arial" panose="020B0604020202020204" pitchFamily="34" charset="0"/>
                <a:cs typeface="Arial" panose="020B0604020202020204" pitchFamily="34" charset="0"/>
              </a:defRPr>
            </a:lvl1pPr>
          </a:lstStyle>
          <a:p>
            <a:fld id="{131B8EA2-46F0-4EFD-AA39-F1D4219E0ABE}" type="slidenum">
              <a:rPr lang="zh-TW" altLang="en-US" smtClean="0"/>
              <a:pPr/>
              <a:t>‹#›</a:t>
            </a:fld>
            <a:endParaRPr lang="zh-TW" altLang="en-US" dirty="0"/>
          </a:p>
        </p:txBody>
      </p:sp>
      <p:sp>
        <p:nvSpPr>
          <p:cNvPr id="13" name="Google Shape;91;p6"/>
          <p:cNvSpPr/>
          <p:nvPr userDrawn="1"/>
        </p:nvSpPr>
        <p:spPr>
          <a:xfrm>
            <a:off x="11789640" y="6459835"/>
            <a:ext cx="324000" cy="324000"/>
          </a:xfrm>
          <a:prstGeom prst="ellipse">
            <a:avLst/>
          </a:prstGeom>
          <a:solidFill>
            <a:schemeClr val="bg1"/>
          </a:solidFill>
          <a:ln w="9525" cap="flat" cmpd="sng">
            <a:noFill/>
            <a:prstDash val="dash"/>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投影片編號版面配置區 7"/>
          <p:cNvSpPr txBox="1">
            <a:spLocks/>
          </p:cNvSpPr>
          <p:nvPr userDrawn="1"/>
        </p:nvSpPr>
        <p:spPr>
          <a:xfrm>
            <a:off x="11716284" y="6437091"/>
            <a:ext cx="487426"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31B8EA2-46F0-4EFD-AA39-F1D4219E0ABE}" type="slidenum">
              <a:rPr lang="zh-TW" altLang="en-US" smtClean="0"/>
              <a:pPr algn="ctr"/>
              <a:t>‹#›</a:t>
            </a:fld>
            <a:endParaRPr lang="zh-TW" altLang="en-US" dirty="0"/>
          </a:p>
        </p:txBody>
      </p:sp>
    </p:spTree>
    <p:extLst>
      <p:ext uri="{BB962C8B-B14F-4D97-AF65-F5344CB8AC3E}">
        <p14:creationId xmlns:p14="http://schemas.microsoft.com/office/powerpoint/2010/main" val="2102120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章節標題">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A8C5FF01-2C2E-4E9E-9D1D-3608E754E5B3}" type="datetime1">
              <a:rPr lang="zh-TW" altLang="en-US" smtClean="0"/>
              <a:t>2023/12/6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31B8EA2-46F0-4EFD-AA39-F1D4219E0ABE}" type="slidenum">
              <a:rPr lang="zh-TW" altLang="en-US" smtClean="0"/>
              <a:t>‹#›</a:t>
            </a:fld>
            <a:endParaRPr lang="zh-TW" altLang="en-US"/>
          </a:p>
        </p:txBody>
      </p:sp>
      <p:sp>
        <p:nvSpPr>
          <p:cNvPr id="30" name="矩形 29"/>
          <p:cNvSpPr/>
          <p:nvPr userDrawn="1"/>
        </p:nvSpPr>
        <p:spPr>
          <a:xfrm>
            <a:off x="11710" y="-671"/>
            <a:ext cx="12192000" cy="582942"/>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投影片編號版面配置區 5"/>
          <p:cNvSpPr txBox="1">
            <a:spLocks/>
          </p:cNvSpPr>
          <p:nvPr userDrawn="1"/>
        </p:nvSpPr>
        <p:spPr>
          <a:xfrm>
            <a:off x="9336995" y="6399080"/>
            <a:ext cx="27432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1B8EA2-46F0-4EFD-AA39-F1D4219E0ABE}" type="slidenum">
              <a:rPr lang="zh-TW" altLang="en-US" smtClean="0"/>
              <a:pPr/>
              <a:t>‹#›</a:t>
            </a:fld>
            <a:endParaRPr lang="zh-TW" altLang="en-US"/>
          </a:p>
        </p:txBody>
      </p:sp>
      <p:sp>
        <p:nvSpPr>
          <p:cNvPr id="8" name="Google Shape;91;p6"/>
          <p:cNvSpPr/>
          <p:nvPr userDrawn="1"/>
        </p:nvSpPr>
        <p:spPr>
          <a:xfrm>
            <a:off x="11721272" y="6400013"/>
            <a:ext cx="324000" cy="324000"/>
          </a:xfrm>
          <a:prstGeom prst="ellipse">
            <a:avLst/>
          </a:prstGeom>
          <a:solidFill>
            <a:schemeClr val="bg1"/>
          </a:solidFill>
          <a:ln w="9525" cap="flat" cmpd="sng">
            <a:noFill/>
            <a:prstDash val="dash"/>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投影片編號版面配置區 7"/>
          <p:cNvSpPr txBox="1">
            <a:spLocks/>
          </p:cNvSpPr>
          <p:nvPr userDrawn="1"/>
        </p:nvSpPr>
        <p:spPr>
          <a:xfrm>
            <a:off x="9290708" y="6377269"/>
            <a:ext cx="27432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1B8EA2-46F0-4EFD-AA39-F1D4219E0ABE}" type="slidenum">
              <a:rPr lang="zh-TW" altLang="en-US" smtClean="0"/>
              <a:pPr/>
              <a:t>‹#›</a:t>
            </a:fld>
            <a:endParaRPr lang="zh-TW" altLang="en-US" dirty="0"/>
          </a:p>
        </p:txBody>
      </p:sp>
    </p:spTree>
    <p:extLst>
      <p:ext uri="{BB962C8B-B14F-4D97-AF65-F5344CB8AC3E}">
        <p14:creationId xmlns:p14="http://schemas.microsoft.com/office/powerpoint/2010/main" val="1861684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176F5081-8D10-46BB-9ACC-1C92C7BA99FC}" type="datetime1">
              <a:rPr lang="zh-TW" altLang="en-US" smtClean="0"/>
              <a:t>2023/12/6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31B8EA2-46F0-4EFD-AA39-F1D4219E0ABE}" type="slidenum">
              <a:rPr lang="zh-TW" altLang="en-US" smtClean="0"/>
              <a:t>‹#›</a:t>
            </a:fld>
            <a:endParaRPr lang="zh-TW" altLang="en-US"/>
          </a:p>
        </p:txBody>
      </p:sp>
    </p:spTree>
    <p:extLst>
      <p:ext uri="{BB962C8B-B14F-4D97-AF65-F5344CB8AC3E}">
        <p14:creationId xmlns:p14="http://schemas.microsoft.com/office/powerpoint/2010/main" val="3141525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6BA73E18-5BB7-4DB4-B0E8-664B4B63A392}" type="datetime1">
              <a:rPr lang="zh-TW" altLang="en-US" smtClean="0"/>
              <a:t>2023/12/6</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131B8EA2-46F0-4EFD-AA39-F1D4219E0ABE}" type="slidenum">
              <a:rPr lang="zh-TW" altLang="en-US" smtClean="0"/>
              <a:t>‹#›</a:t>
            </a:fld>
            <a:endParaRPr lang="zh-TW" altLang="en-US"/>
          </a:p>
        </p:txBody>
      </p:sp>
    </p:spTree>
    <p:extLst>
      <p:ext uri="{BB962C8B-B14F-4D97-AF65-F5344CB8AC3E}">
        <p14:creationId xmlns:p14="http://schemas.microsoft.com/office/powerpoint/2010/main" val="1676809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020280EC-DBAA-42C9-954F-E6E1071A5A82}" type="datetime1">
              <a:rPr lang="zh-TW" altLang="en-US" smtClean="0"/>
              <a:t>2023/12/6</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131B8EA2-46F0-4EFD-AA39-F1D4219E0ABE}" type="slidenum">
              <a:rPr lang="zh-TW" altLang="en-US" smtClean="0"/>
              <a:t>‹#›</a:t>
            </a:fld>
            <a:endParaRPr lang="zh-TW" altLang="en-US"/>
          </a:p>
        </p:txBody>
      </p:sp>
    </p:spTree>
    <p:extLst>
      <p:ext uri="{BB962C8B-B14F-4D97-AF65-F5344CB8AC3E}">
        <p14:creationId xmlns:p14="http://schemas.microsoft.com/office/powerpoint/2010/main" val="2756522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EA8B2B4-9CE9-4407-B90B-5E6B41196D33}" type="datetime1">
              <a:rPr lang="zh-TW" altLang="en-US" smtClean="0"/>
              <a:t>2023/12/6</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131B8EA2-46F0-4EFD-AA39-F1D4219E0ABE}" type="slidenum">
              <a:rPr lang="zh-TW" altLang="en-US" smtClean="0"/>
              <a:t>‹#›</a:t>
            </a:fld>
            <a:endParaRPr lang="zh-TW" altLang="en-US"/>
          </a:p>
        </p:txBody>
      </p:sp>
    </p:spTree>
    <p:extLst>
      <p:ext uri="{BB962C8B-B14F-4D97-AF65-F5344CB8AC3E}">
        <p14:creationId xmlns:p14="http://schemas.microsoft.com/office/powerpoint/2010/main" val="1513195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14BC08DD-DF37-4369-A231-5187986FCADF}" type="datetime1">
              <a:rPr lang="zh-TW" altLang="en-US" smtClean="0"/>
              <a:t>2023/12/6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31B8EA2-46F0-4EFD-AA39-F1D4219E0ABE}" type="slidenum">
              <a:rPr lang="zh-TW" altLang="en-US" smtClean="0"/>
              <a:t>‹#›</a:t>
            </a:fld>
            <a:endParaRPr lang="zh-TW" altLang="en-US"/>
          </a:p>
        </p:txBody>
      </p:sp>
    </p:spTree>
    <p:extLst>
      <p:ext uri="{BB962C8B-B14F-4D97-AF65-F5344CB8AC3E}">
        <p14:creationId xmlns:p14="http://schemas.microsoft.com/office/powerpoint/2010/main" val="2791419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2A84B1A0-1499-4456-8716-D185A4CD3DD7}" type="datetime1">
              <a:rPr lang="zh-TW" altLang="en-US" smtClean="0"/>
              <a:t>2023/12/6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31B8EA2-46F0-4EFD-AA39-F1D4219E0ABE}" type="slidenum">
              <a:rPr lang="zh-TW" altLang="en-US" smtClean="0"/>
              <a:t>‹#›</a:t>
            </a:fld>
            <a:endParaRPr lang="zh-TW" altLang="en-US"/>
          </a:p>
        </p:txBody>
      </p:sp>
    </p:spTree>
    <p:extLst>
      <p:ext uri="{BB962C8B-B14F-4D97-AF65-F5344CB8AC3E}">
        <p14:creationId xmlns:p14="http://schemas.microsoft.com/office/powerpoint/2010/main" val="34855069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6D9719D-3625-471F-9849-72D5E6B5998A}" type="datetime1">
              <a:rPr lang="zh-TW" altLang="en-US" smtClean="0"/>
              <a:t>2023/12/6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31B8EA2-46F0-4EFD-AA39-F1D4219E0ABE}" type="slidenum">
              <a:rPr lang="zh-TW" altLang="en-US" smtClean="0"/>
              <a:t>‹#›</a:t>
            </a:fld>
            <a:endParaRPr lang="zh-TW" altLang="en-US"/>
          </a:p>
        </p:txBody>
      </p:sp>
    </p:spTree>
    <p:extLst>
      <p:ext uri="{BB962C8B-B14F-4D97-AF65-F5344CB8AC3E}">
        <p14:creationId xmlns:p14="http://schemas.microsoft.com/office/powerpoint/2010/main" val="21866982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0367AB45-9CED-44C2-BC03-75F219210CCB}" type="datetime1">
              <a:rPr lang="zh-TW" altLang="en-US" smtClean="0"/>
              <a:t>2023/12/6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31B8EA2-46F0-4EFD-AA39-F1D4219E0ABE}" type="slidenum">
              <a:rPr lang="zh-TW" altLang="en-US" smtClean="0"/>
              <a:t>‹#›</a:t>
            </a:fld>
            <a:endParaRPr lang="zh-TW" altLang="en-US"/>
          </a:p>
        </p:txBody>
      </p:sp>
    </p:spTree>
    <p:extLst>
      <p:ext uri="{BB962C8B-B14F-4D97-AF65-F5344CB8AC3E}">
        <p14:creationId xmlns:p14="http://schemas.microsoft.com/office/powerpoint/2010/main" val="2163994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101508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標題投影片">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9345543" y="6356350"/>
            <a:ext cx="2743200" cy="365125"/>
          </a:xfrm>
        </p:spPr>
        <p:txBody>
          <a:bodyPr/>
          <a:lstStyle>
            <a:lvl1pPr>
              <a:defRPr>
                <a:latin typeface="Arial" panose="020B0604020202020204" pitchFamily="34" charset="0"/>
                <a:cs typeface="Arial" panose="020B0604020202020204" pitchFamily="34" charset="0"/>
              </a:defRPr>
            </a:lvl1pPr>
          </a:lstStyle>
          <a:p>
            <a:fld id="{131B8EA2-46F0-4EFD-AA39-F1D4219E0ABE}" type="slidenum">
              <a:rPr lang="zh-TW" altLang="en-US" smtClean="0"/>
              <a:pPr/>
              <a:t>‹#›</a:t>
            </a:fld>
            <a:endParaRPr lang="zh-TW" altLang="en-US"/>
          </a:p>
        </p:txBody>
      </p:sp>
      <p:sp>
        <p:nvSpPr>
          <p:cNvPr id="39" name="矩形 38"/>
          <p:cNvSpPr/>
          <p:nvPr userDrawn="1"/>
        </p:nvSpPr>
        <p:spPr>
          <a:xfrm>
            <a:off x="0" y="-3335"/>
            <a:ext cx="12192000" cy="1670719"/>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矩形 39"/>
          <p:cNvSpPr/>
          <p:nvPr userDrawn="1"/>
        </p:nvSpPr>
        <p:spPr>
          <a:xfrm flipV="1">
            <a:off x="10153" y="5193168"/>
            <a:ext cx="12192000" cy="1670719"/>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日期版面配置區 3"/>
          <p:cNvSpPr>
            <a:spLocks noGrp="1"/>
          </p:cNvSpPr>
          <p:nvPr>
            <p:ph type="dt" sz="half" idx="10"/>
          </p:nvPr>
        </p:nvSpPr>
        <p:spPr/>
        <p:txBody>
          <a:bodyPr/>
          <a:lstStyle/>
          <a:p>
            <a:fld id="{0D20FCA0-BE1B-46AB-9398-9CA45BB979B6}" type="datetime1">
              <a:rPr lang="zh-TW" altLang="en-US" smtClean="0"/>
              <a:t>2023/12/6</a:t>
            </a:fld>
            <a:endParaRPr lang="zh-TW" altLang="en-US"/>
          </a:p>
        </p:txBody>
      </p:sp>
      <p:sp>
        <p:nvSpPr>
          <p:cNvPr id="5" name="頁尾版面配置區 4"/>
          <p:cNvSpPr>
            <a:spLocks noGrp="1"/>
          </p:cNvSpPr>
          <p:nvPr>
            <p:ph type="ftr" sz="quarter" idx="11"/>
          </p:nvPr>
        </p:nvSpPr>
        <p:spPr/>
        <p:txBody>
          <a:bodyPr/>
          <a:lstStyle/>
          <a:p>
            <a:endParaRPr lang="zh-TW" altLang="en-US"/>
          </a:p>
        </p:txBody>
      </p:sp>
      <p:grpSp>
        <p:nvGrpSpPr>
          <p:cNvPr id="9" name="群組 8"/>
          <p:cNvGrpSpPr/>
          <p:nvPr userDrawn="1"/>
        </p:nvGrpSpPr>
        <p:grpSpPr>
          <a:xfrm>
            <a:off x="-206388" y="4988200"/>
            <a:ext cx="2635702" cy="2403616"/>
            <a:chOff x="-136268" y="5707086"/>
            <a:chExt cx="1303450" cy="1188675"/>
          </a:xfrm>
        </p:grpSpPr>
        <p:sp>
          <p:nvSpPr>
            <p:cNvPr id="10" name="Google Shape;178;p11"/>
            <p:cNvSpPr/>
            <p:nvPr/>
          </p:nvSpPr>
          <p:spPr>
            <a:xfrm>
              <a:off x="769682" y="6326211"/>
              <a:ext cx="397500" cy="397500"/>
            </a:xfrm>
            <a:prstGeom prst="donut">
              <a:avLst>
                <a:gd name="adj" fmla="val 8754"/>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80;p11"/>
            <p:cNvSpPr/>
            <p:nvPr/>
          </p:nvSpPr>
          <p:spPr>
            <a:xfrm>
              <a:off x="-136268" y="6154161"/>
              <a:ext cx="741600" cy="741600"/>
            </a:xfrm>
            <a:prstGeom prst="donut">
              <a:avLst>
                <a:gd name="adj" fmla="val 39163"/>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86;p11"/>
            <p:cNvSpPr/>
            <p:nvPr/>
          </p:nvSpPr>
          <p:spPr>
            <a:xfrm>
              <a:off x="128357" y="5707086"/>
              <a:ext cx="304800" cy="3048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群組 22"/>
          <p:cNvGrpSpPr/>
          <p:nvPr userDrawn="1"/>
        </p:nvGrpSpPr>
        <p:grpSpPr>
          <a:xfrm rot="19732323">
            <a:off x="10621450" y="4857768"/>
            <a:ext cx="1616938" cy="2280273"/>
            <a:chOff x="10946300" y="5197761"/>
            <a:chExt cx="1107825" cy="1562300"/>
          </a:xfrm>
        </p:grpSpPr>
        <p:sp>
          <p:nvSpPr>
            <p:cNvPr id="24" name="Google Shape;174;p11"/>
            <p:cNvSpPr/>
            <p:nvPr/>
          </p:nvSpPr>
          <p:spPr>
            <a:xfrm>
              <a:off x="10946300" y="5197761"/>
              <a:ext cx="447000" cy="447000"/>
            </a:xfrm>
            <a:prstGeom prst="donut">
              <a:avLst>
                <a:gd name="adj" fmla="val 18608"/>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77;p11"/>
            <p:cNvSpPr/>
            <p:nvPr/>
          </p:nvSpPr>
          <p:spPr>
            <a:xfrm>
              <a:off x="11075525" y="5781461"/>
              <a:ext cx="978600" cy="9786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79;p11"/>
            <p:cNvSpPr/>
            <p:nvPr/>
          </p:nvSpPr>
          <p:spPr>
            <a:xfrm>
              <a:off x="11698100" y="5357657"/>
              <a:ext cx="287100" cy="2871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81;p11"/>
            <p:cNvSpPr/>
            <p:nvPr/>
          </p:nvSpPr>
          <p:spPr>
            <a:xfrm>
              <a:off x="11310525" y="6016461"/>
              <a:ext cx="508500" cy="5085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群組 27"/>
          <p:cNvGrpSpPr/>
          <p:nvPr userDrawn="1"/>
        </p:nvGrpSpPr>
        <p:grpSpPr>
          <a:xfrm rot="16200000">
            <a:off x="32481" y="-496082"/>
            <a:ext cx="2007092" cy="2271818"/>
            <a:chOff x="10834752" y="189942"/>
            <a:chExt cx="1245875" cy="1410200"/>
          </a:xfrm>
        </p:grpSpPr>
        <p:sp>
          <p:nvSpPr>
            <p:cNvPr id="29" name="Google Shape;182;p11"/>
            <p:cNvSpPr/>
            <p:nvPr/>
          </p:nvSpPr>
          <p:spPr>
            <a:xfrm>
              <a:off x="10834752" y="189942"/>
              <a:ext cx="304800" cy="304800"/>
            </a:xfrm>
            <a:prstGeom prst="donut">
              <a:avLst>
                <a:gd name="adj" fmla="val 30568"/>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83;p11"/>
            <p:cNvSpPr/>
            <p:nvPr/>
          </p:nvSpPr>
          <p:spPr>
            <a:xfrm>
              <a:off x="11310525" y="294190"/>
              <a:ext cx="585600" cy="5856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84;p11"/>
            <p:cNvSpPr/>
            <p:nvPr/>
          </p:nvSpPr>
          <p:spPr>
            <a:xfrm>
              <a:off x="11633627" y="1153142"/>
              <a:ext cx="447000" cy="4470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85;p11"/>
            <p:cNvSpPr/>
            <p:nvPr/>
          </p:nvSpPr>
          <p:spPr>
            <a:xfrm>
              <a:off x="11206277" y="189942"/>
              <a:ext cx="794400" cy="794400"/>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群組 32"/>
          <p:cNvGrpSpPr/>
          <p:nvPr userDrawn="1"/>
        </p:nvGrpSpPr>
        <p:grpSpPr>
          <a:xfrm rot="16507687">
            <a:off x="10460577" y="-429238"/>
            <a:ext cx="1521354" cy="2167520"/>
            <a:chOff x="-128161" y="-18464"/>
            <a:chExt cx="1006225" cy="1433600"/>
          </a:xfrm>
        </p:grpSpPr>
        <p:sp>
          <p:nvSpPr>
            <p:cNvPr id="34" name="Google Shape;173;p11"/>
            <p:cNvSpPr/>
            <p:nvPr/>
          </p:nvSpPr>
          <p:spPr>
            <a:xfrm>
              <a:off x="-128161" y="864636"/>
              <a:ext cx="550500" cy="5505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75;p11"/>
            <p:cNvSpPr/>
            <p:nvPr/>
          </p:nvSpPr>
          <p:spPr>
            <a:xfrm>
              <a:off x="136464" y="-18464"/>
              <a:ext cx="741600" cy="741600"/>
            </a:xfrm>
            <a:prstGeom prst="donut">
              <a:avLst>
                <a:gd name="adj" fmla="val 37879"/>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76;p11"/>
            <p:cNvSpPr/>
            <p:nvPr/>
          </p:nvSpPr>
          <p:spPr>
            <a:xfrm>
              <a:off x="455139" y="864636"/>
              <a:ext cx="188100" cy="188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群組 1">
            <a:extLst>
              <a:ext uri="{FF2B5EF4-FFF2-40B4-BE49-F238E27FC236}">
                <a16:creationId xmlns:a16="http://schemas.microsoft.com/office/drawing/2014/main" id="{D6D1701E-2FF5-6B09-D455-B32239C4349D}"/>
              </a:ext>
            </a:extLst>
          </p:cNvPr>
          <p:cNvGrpSpPr/>
          <p:nvPr userDrawn="1"/>
        </p:nvGrpSpPr>
        <p:grpSpPr>
          <a:xfrm>
            <a:off x="432149" y="2102784"/>
            <a:ext cx="1984282" cy="2306579"/>
            <a:chOff x="432149" y="2102784"/>
            <a:chExt cx="1984282" cy="2306579"/>
          </a:xfrm>
        </p:grpSpPr>
        <p:sp>
          <p:nvSpPr>
            <p:cNvPr id="14" name="Google Shape;85;p6"/>
            <p:cNvSpPr/>
            <p:nvPr/>
          </p:nvSpPr>
          <p:spPr>
            <a:xfrm>
              <a:off x="877373" y="2646313"/>
              <a:ext cx="1539058" cy="1539058"/>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6;p6"/>
            <p:cNvSpPr/>
            <p:nvPr/>
          </p:nvSpPr>
          <p:spPr>
            <a:xfrm>
              <a:off x="506975" y="2177610"/>
              <a:ext cx="447306" cy="447306"/>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7;p6"/>
            <p:cNvSpPr/>
            <p:nvPr/>
          </p:nvSpPr>
          <p:spPr>
            <a:xfrm>
              <a:off x="1831493" y="2404382"/>
              <a:ext cx="413815" cy="413815"/>
            </a:xfrm>
            <a:prstGeom prst="donut">
              <a:avLst>
                <a:gd name="adj" fmla="val 39527"/>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8;p6"/>
            <p:cNvSpPr/>
            <p:nvPr/>
          </p:nvSpPr>
          <p:spPr>
            <a:xfrm>
              <a:off x="829039" y="3889874"/>
              <a:ext cx="431068" cy="431068"/>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9;p6"/>
            <p:cNvSpPr/>
            <p:nvPr/>
          </p:nvSpPr>
          <p:spPr>
            <a:xfrm>
              <a:off x="1260107" y="4256497"/>
              <a:ext cx="152866" cy="152866"/>
            </a:xfrm>
            <a:prstGeom prst="donut">
              <a:avLst>
                <a:gd name="adj" fmla="val 29951"/>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0;p6"/>
            <p:cNvSpPr/>
            <p:nvPr/>
          </p:nvSpPr>
          <p:spPr>
            <a:xfrm>
              <a:off x="1631985" y="2475053"/>
              <a:ext cx="115949" cy="115823"/>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1;p6"/>
            <p:cNvSpPr/>
            <p:nvPr/>
          </p:nvSpPr>
          <p:spPr>
            <a:xfrm>
              <a:off x="432149" y="2102784"/>
              <a:ext cx="597000" cy="5970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2;p6"/>
            <p:cNvSpPr/>
            <p:nvPr/>
          </p:nvSpPr>
          <p:spPr>
            <a:xfrm>
              <a:off x="1857880" y="2430768"/>
              <a:ext cx="361042" cy="361042"/>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3;p6"/>
            <p:cNvSpPr/>
            <p:nvPr/>
          </p:nvSpPr>
          <p:spPr>
            <a:xfrm>
              <a:off x="1080718" y="2388789"/>
              <a:ext cx="227713" cy="227586"/>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85;p11"/>
            <p:cNvSpPr/>
            <p:nvPr userDrawn="1"/>
          </p:nvSpPr>
          <p:spPr>
            <a:xfrm>
              <a:off x="956574" y="2731858"/>
              <a:ext cx="1368000" cy="1368000"/>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8968545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CBBD4520-0D43-471F-B47A-265CEAF21601}" type="datetime1">
              <a:rPr lang="zh-TW" altLang="en-US" smtClean="0"/>
              <a:t>2023/12/6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7" name="矩形 6"/>
          <p:cNvSpPr/>
          <p:nvPr userDrawn="1"/>
        </p:nvSpPr>
        <p:spPr>
          <a:xfrm>
            <a:off x="11710" y="-671"/>
            <a:ext cx="12192000" cy="582942"/>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userDrawn="1"/>
        </p:nvSpPr>
        <p:spPr>
          <a:xfrm flipV="1">
            <a:off x="10153" y="6254668"/>
            <a:ext cx="12192000" cy="609220"/>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Google Shape;189;p12"/>
          <p:cNvSpPr/>
          <p:nvPr userDrawn="1"/>
        </p:nvSpPr>
        <p:spPr>
          <a:xfrm>
            <a:off x="1914596" y="-1096510"/>
            <a:ext cx="8872414" cy="8872414"/>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群組 9"/>
          <p:cNvGrpSpPr/>
          <p:nvPr userDrawn="1"/>
        </p:nvGrpSpPr>
        <p:grpSpPr>
          <a:xfrm>
            <a:off x="577713" y="1280104"/>
            <a:ext cx="2941210" cy="3418935"/>
            <a:chOff x="577713" y="1280104"/>
            <a:chExt cx="2941210" cy="3418935"/>
          </a:xfrm>
        </p:grpSpPr>
        <p:sp>
          <p:nvSpPr>
            <p:cNvPr id="11" name="Google Shape;85;p6"/>
            <p:cNvSpPr/>
            <p:nvPr/>
          </p:nvSpPr>
          <p:spPr>
            <a:xfrm>
              <a:off x="1237648" y="2085752"/>
              <a:ext cx="2281275" cy="2281274"/>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6;p6"/>
            <p:cNvSpPr/>
            <p:nvPr/>
          </p:nvSpPr>
          <p:spPr>
            <a:xfrm>
              <a:off x="688624" y="1391015"/>
              <a:ext cx="663021" cy="663021"/>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7;p6"/>
            <p:cNvSpPr/>
            <p:nvPr/>
          </p:nvSpPr>
          <p:spPr>
            <a:xfrm>
              <a:off x="2651896" y="1727149"/>
              <a:ext cx="613379" cy="613379"/>
            </a:xfrm>
            <a:prstGeom prst="donut">
              <a:avLst>
                <a:gd name="adj" fmla="val 39527"/>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8;p6"/>
            <p:cNvSpPr/>
            <p:nvPr/>
          </p:nvSpPr>
          <p:spPr>
            <a:xfrm>
              <a:off x="1166005" y="3929025"/>
              <a:ext cx="638952" cy="638952"/>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9;p6"/>
            <p:cNvSpPr/>
            <p:nvPr/>
          </p:nvSpPr>
          <p:spPr>
            <a:xfrm>
              <a:off x="1804957" y="4472453"/>
              <a:ext cx="226586" cy="226586"/>
            </a:xfrm>
            <a:prstGeom prst="donut">
              <a:avLst>
                <a:gd name="adj" fmla="val 29951"/>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0;p6"/>
            <p:cNvSpPr/>
            <p:nvPr/>
          </p:nvSpPr>
          <p:spPr>
            <a:xfrm>
              <a:off x="2356175" y="1831901"/>
              <a:ext cx="171866" cy="171679"/>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1;p6"/>
            <p:cNvSpPr/>
            <p:nvPr/>
          </p:nvSpPr>
          <p:spPr>
            <a:xfrm>
              <a:off x="577713" y="1280104"/>
              <a:ext cx="884906" cy="884905"/>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2;p6"/>
            <p:cNvSpPr/>
            <p:nvPr/>
          </p:nvSpPr>
          <p:spPr>
            <a:xfrm>
              <a:off x="2691009" y="1766259"/>
              <a:ext cx="535156" cy="535156"/>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3;p6"/>
            <p:cNvSpPr/>
            <p:nvPr/>
          </p:nvSpPr>
          <p:spPr>
            <a:xfrm>
              <a:off x="1539057" y="1704036"/>
              <a:ext cx="337529" cy="33734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85;p11"/>
            <p:cNvSpPr/>
            <p:nvPr/>
          </p:nvSpPr>
          <p:spPr>
            <a:xfrm>
              <a:off x="1355044" y="2212551"/>
              <a:ext cx="2027724" cy="2027723"/>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5;p6"/>
            <p:cNvSpPr/>
            <p:nvPr/>
          </p:nvSpPr>
          <p:spPr>
            <a:xfrm>
              <a:off x="1462619" y="2310190"/>
              <a:ext cx="1832397" cy="1832396"/>
            </a:xfrm>
            <a:prstGeom prst="ellipse">
              <a:avLst/>
            </a:prstGeom>
            <a:solidFill>
              <a:schemeClr val="bg1"/>
            </a:solidFill>
            <a:ln>
              <a:noFill/>
            </a:ln>
            <a:effectLst>
              <a:innerShdw blurRad="114300">
                <a:prstClr val="black"/>
              </a:inn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群組 21"/>
          <p:cNvGrpSpPr/>
          <p:nvPr userDrawn="1"/>
        </p:nvGrpSpPr>
        <p:grpSpPr>
          <a:xfrm rot="19387200">
            <a:off x="10122233" y="4707325"/>
            <a:ext cx="1477439" cy="2083546"/>
            <a:chOff x="10946300" y="5197761"/>
            <a:chExt cx="1107825" cy="1562300"/>
          </a:xfrm>
        </p:grpSpPr>
        <p:sp>
          <p:nvSpPr>
            <p:cNvPr id="23" name="Google Shape;174;p11"/>
            <p:cNvSpPr/>
            <p:nvPr/>
          </p:nvSpPr>
          <p:spPr>
            <a:xfrm>
              <a:off x="10946300" y="5197761"/>
              <a:ext cx="447000" cy="447000"/>
            </a:xfrm>
            <a:prstGeom prst="donut">
              <a:avLst>
                <a:gd name="adj" fmla="val 18608"/>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77;p11"/>
            <p:cNvSpPr/>
            <p:nvPr/>
          </p:nvSpPr>
          <p:spPr>
            <a:xfrm>
              <a:off x="11075525" y="5781461"/>
              <a:ext cx="978600" cy="9786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79;p11"/>
            <p:cNvSpPr/>
            <p:nvPr/>
          </p:nvSpPr>
          <p:spPr>
            <a:xfrm>
              <a:off x="11698100" y="5357657"/>
              <a:ext cx="287100" cy="2871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81;p11"/>
            <p:cNvSpPr/>
            <p:nvPr/>
          </p:nvSpPr>
          <p:spPr>
            <a:xfrm>
              <a:off x="11310525" y="6016461"/>
              <a:ext cx="508500" cy="5085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群組 26"/>
          <p:cNvGrpSpPr/>
          <p:nvPr userDrawn="1"/>
        </p:nvGrpSpPr>
        <p:grpSpPr>
          <a:xfrm rot="17637638">
            <a:off x="11012947" y="-222126"/>
            <a:ext cx="1029929" cy="1467372"/>
            <a:chOff x="-128161" y="-18464"/>
            <a:chExt cx="1006225" cy="1433600"/>
          </a:xfrm>
        </p:grpSpPr>
        <p:sp>
          <p:nvSpPr>
            <p:cNvPr id="28" name="Google Shape;173;p11"/>
            <p:cNvSpPr/>
            <p:nvPr/>
          </p:nvSpPr>
          <p:spPr>
            <a:xfrm>
              <a:off x="-128161" y="864636"/>
              <a:ext cx="550500" cy="5505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75;p11"/>
            <p:cNvSpPr/>
            <p:nvPr/>
          </p:nvSpPr>
          <p:spPr>
            <a:xfrm>
              <a:off x="136464" y="-18464"/>
              <a:ext cx="741600" cy="741600"/>
            </a:xfrm>
            <a:prstGeom prst="donut">
              <a:avLst>
                <a:gd name="adj" fmla="val 37879"/>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76;p11"/>
            <p:cNvSpPr/>
            <p:nvPr/>
          </p:nvSpPr>
          <p:spPr>
            <a:xfrm>
              <a:off x="455139" y="864636"/>
              <a:ext cx="188100" cy="188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投影片編號版面配置區 1"/>
          <p:cNvSpPr txBox="1">
            <a:spLocks/>
          </p:cNvSpPr>
          <p:nvPr userDrawn="1"/>
        </p:nvSpPr>
        <p:spPr>
          <a:xfrm>
            <a:off x="9375975" y="6422898"/>
            <a:ext cx="27432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1B8EA2-46F0-4EFD-AA39-F1D4219E0ABE}" type="slidenum">
              <a:rPr lang="zh-TW" altLang="en-US" smtClean="0">
                <a:latin typeface="Arial" panose="020B0604020202020204" pitchFamily="34" charset="0"/>
                <a:cs typeface="Arial" panose="020B0604020202020204" pitchFamily="34" charset="0"/>
              </a:rPr>
              <a:pPr/>
              <a:t>‹#›</a:t>
            </a:fld>
            <a:endParaRPr lang="zh-TW"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36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章節標題">
    <p:spTree>
      <p:nvGrpSpPr>
        <p:cNvPr id="1" name=""/>
        <p:cNvGrpSpPr/>
        <p:nvPr/>
      </p:nvGrpSpPr>
      <p:grpSpPr>
        <a:xfrm>
          <a:off x="0" y="0"/>
          <a:ext cx="0" cy="0"/>
          <a:chOff x="0" y="0"/>
          <a:chExt cx="0" cy="0"/>
        </a:xfrm>
      </p:grpSpPr>
      <p:sp>
        <p:nvSpPr>
          <p:cNvPr id="40" name="矩形 39"/>
          <p:cNvSpPr/>
          <p:nvPr userDrawn="1"/>
        </p:nvSpPr>
        <p:spPr>
          <a:xfrm flipV="1">
            <a:off x="10153" y="6254668"/>
            <a:ext cx="12192000" cy="609220"/>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日期版面配置區 3"/>
          <p:cNvSpPr>
            <a:spLocks noGrp="1"/>
          </p:cNvSpPr>
          <p:nvPr>
            <p:ph type="dt" sz="half" idx="10"/>
          </p:nvPr>
        </p:nvSpPr>
        <p:spPr/>
        <p:txBody>
          <a:bodyPr/>
          <a:lstStyle/>
          <a:p>
            <a:fld id="{041542FE-AFD6-4D8A-B95C-CCF4E5A58D02}" type="datetime1">
              <a:rPr lang="zh-TW" altLang="en-US" smtClean="0"/>
              <a:t>2023/12/6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23" name="Google Shape;27;p3"/>
          <p:cNvSpPr/>
          <p:nvPr userDrawn="1"/>
        </p:nvSpPr>
        <p:spPr>
          <a:xfrm>
            <a:off x="4582200" y="644350"/>
            <a:ext cx="3027600" cy="30279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 name="群組 49"/>
          <p:cNvGrpSpPr/>
          <p:nvPr userDrawn="1"/>
        </p:nvGrpSpPr>
        <p:grpSpPr>
          <a:xfrm rot="20540021">
            <a:off x="9906000" y="-120363"/>
            <a:ext cx="2125000" cy="3027037"/>
            <a:chOff x="10589650" y="123375"/>
            <a:chExt cx="1492150" cy="2125550"/>
          </a:xfrm>
        </p:grpSpPr>
        <p:sp>
          <p:nvSpPr>
            <p:cNvPr id="45" name="Google Shape;75;p5"/>
            <p:cNvSpPr/>
            <p:nvPr userDrawn="1"/>
          </p:nvSpPr>
          <p:spPr>
            <a:xfrm>
              <a:off x="10589650" y="864975"/>
              <a:ext cx="550500" cy="5505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6;p5"/>
            <p:cNvSpPr/>
            <p:nvPr userDrawn="1"/>
          </p:nvSpPr>
          <p:spPr>
            <a:xfrm>
              <a:off x="11684300" y="1464275"/>
              <a:ext cx="397500" cy="3975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7;p5"/>
            <p:cNvSpPr/>
            <p:nvPr userDrawn="1"/>
          </p:nvSpPr>
          <p:spPr>
            <a:xfrm>
              <a:off x="11140150" y="123375"/>
              <a:ext cx="741600" cy="741600"/>
            </a:xfrm>
            <a:prstGeom prst="donut">
              <a:avLst>
                <a:gd name="adj" fmla="val 31897"/>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8;p5"/>
            <p:cNvSpPr/>
            <p:nvPr userDrawn="1"/>
          </p:nvSpPr>
          <p:spPr>
            <a:xfrm>
              <a:off x="11496300" y="2060825"/>
              <a:ext cx="188100" cy="188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0;p5"/>
            <p:cNvSpPr/>
            <p:nvPr userDrawn="1"/>
          </p:nvSpPr>
          <p:spPr>
            <a:xfrm>
              <a:off x="10907625" y="1133375"/>
              <a:ext cx="449700" cy="4497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群組 50"/>
          <p:cNvGrpSpPr/>
          <p:nvPr userDrawn="1"/>
        </p:nvGrpSpPr>
        <p:grpSpPr>
          <a:xfrm rot="21140593">
            <a:off x="-466240" y="265869"/>
            <a:ext cx="3310625" cy="5564050"/>
            <a:chOff x="-152925" y="-206300"/>
            <a:chExt cx="3310625" cy="5564050"/>
          </a:xfrm>
        </p:grpSpPr>
        <p:sp>
          <p:nvSpPr>
            <p:cNvPr id="52" name="Google Shape;65;p5"/>
            <p:cNvSpPr/>
            <p:nvPr/>
          </p:nvSpPr>
          <p:spPr>
            <a:xfrm>
              <a:off x="1144200" y="2698575"/>
              <a:ext cx="893700" cy="893700"/>
            </a:xfrm>
            <a:prstGeom prst="ellipse">
              <a:avLst/>
            </a:prstGeom>
            <a:noFill/>
            <a:ln w="9525" cap="flat" cmpd="sng">
              <a:solidFill>
                <a:srgbClr val="BBCD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8;p5"/>
            <p:cNvSpPr/>
            <p:nvPr/>
          </p:nvSpPr>
          <p:spPr>
            <a:xfrm>
              <a:off x="259925" y="-206300"/>
              <a:ext cx="2347200" cy="2347200"/>
            </a:xfrm>
            <a:prstGeom prst="donut">
              <a:avLst>
                <a:gd name="adj" fmla="val 29778"/>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9;p5"/>
            <p:cNvSpPr/>
            <p:nvPr/>
          </p:nvSpPr>
          <p:spPr>
            <a:xfrm>
              <a:off x="-152925" y="1360050"/>
              <a:ext cx="978600" cy="9786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0;p5"/>
            <p:cNvSpPr/>
            <p:nvPr/>
          </p:nvSpPr>
          <p:spPr>
            <a:xfrm>
              <a:off x="2339600" y="243625"/>
              <a:ext cx="657600" cy="657600"/>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1;p5"/>
            <p:cNvSpPr/>
            <p:nvPr/>
          </p:nvSpPr>
          <p:spPr>
            <a:xfrm>
              <a:off x="788725" y="2338650"/>
              <a:ext cx="811200" cy="811200"/>
            </a:xfrm>
            <a:prstGeom prst="donut">
              <a:avLst>
                <a:gd name="adj" fmla="val 22275"/>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2;p5"/>
            <p:cNvSpPr/>
            <p:nvPr/>
          </p:nvSpPr>
          <p:spPr>
            <a:xfrm>
              <a:off x="153675" y="4149950"/>
              <a:ext cx="1207800" cy="12078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3;p5"/>
            <p:cNvSpPr/>
            <p:nvPr/>
          </p:nvSpPr>
          <p:spPr>
            <a:xfrm>
              <a:off x="1315800" y="3860975"/>
              <a:ext cx="550500" cy="550500"/>
            </a:xfrm>
            <a:prstGeom prst="donut">
              <a:avLst>
                <a:gd name="adj" fmla="val 42915"/>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4;p5"/>
            <p:cNvSpPr/>
            <p:nvPr/>
          </p:nvSpPr>
          <p:spPr>
            <a:xfrm>
              <a:off x="438575" y="2993025"/>
              <a:ext cx="304800" cy="3048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9;p5"/>
            <p:cNvSpPr/>
            <p:nvPr/>
          </p:nvSpPr>
          <p:spPr>
            <a:xfrm>
              <a:off x="2179100" y="83125"/>
              <a:ext cx="978600" cy="9786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投影片編號版面配置區 5"/>
          <p:cNvSpPr>
            <a:spLocks noGrp="1"/>
          </p:cNvSpPr>
          <p:nvPr>
            <p:ph type="sldNum" sz="quarter" idx="12"/>
          </p:nvPr>
        </p:nvSpPr>
        <p:spPr>
          <a:xfrm>
            <a:off x="9345540" y="6381989"/>
            <a:ext cx="2743200" cy="365125"/>
          </a:xfrm>
        </p:spPr>
        <p:txBody>
          <a:bodyPr/>
          <a:lstStyle>
            <a:lvl1pPr>
              <a:defRPr>
                <a:latin typeface="Arial" panose="020B0604020202020204" pitchFamily="34" charset="0"/>
                <a:cs typeface="Arial" panose="020B0604020202020204" pitchFamily="34" charset="0"/>
              </a:defRPr>
            </a:lvl1pPr>
          </a:lstStyle>
          <a:p>
            <a:fld id="{131B8EA2-46F0-4EFD-AA39-F1D4219E0ABE}" type="slidenum">
              <a:rPr lang="zh-TW" altLang="en-US" smtClean="0"/>
              <a:pPr/>
              <a:t>‹#›</a:t>
            </a:fld>
            <a:endParaRPr lang="zh-TW" altLang="en-US"/>
          </a:p>
        </p:txBody>
      </p:sp>
    </p:spTree>
    <p:extLst>
      <p:ext uri="{BB962C8B-B14F-4D97-AF65-F5344CB8AC3E}">
        <p14:creationId xmlns:p14="http://schemas.microsoft.com/office/powerpoint/2010/main" val="127119963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章節標題">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86193677-B30D-411F-8476-A1739BFC8396}" type="datetime1">
              <a:rPr lang="zh-TW" altLang="en-US" smtClean="0"/>
              <a:t>2023/12/6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31B8EA2-46F0-4EFD-AA39-F1D4219E0ABE}" type="slidenum">
              <a:rPr lang="zh-TW" altLang="en-US" smtClean="0"/>
              <a:t>‹#›</a:t>
            </a:fld>
            <a:endParaRPr lang="zh-TW" altLang="en-US"/>
          </a:p>
        </p:txBody>
      </p:sp>
      <p:grpSp>
        <p:nvGrpSpPr>
          <p:cNvPr id="2" name="群組 1"/>
          <p:cNvGrpSpPr/>
          <p:nvPr userDrawn="1"/>
        </p:nvGrpSpPr>
        <p:grpSpPr>
          <a:xfrm rot="6757269">
            <a:off x="10796648" y="5530677"/>
            <a:ext cx="1679185" cy="1231161"/>
            <a:chOff x="10734114" y="5138091"/>
            <a:chExt cx="1679185" cy="1231161"/>
          </a:xfrm>
        </p:grpSpPr>
        <p:sp>
          <p:nvSpPr>
            <p:cNvPr id="52" name="Google Shape;65;p5"/>
            <p:cNvSpPr/>
            <p:nvPr/>
          </p:nvSpPr>
          <p:spPr>
            <a:xfrm rot="1862356">
              <a:off x="11787761" y="5734420"/>
              <a:ext cx="625538" cy="625538"/>
            </a:xfrm>
            <a:prstGeom prst="ellipse">
              <a:avLst/>
            </a:prstGeom>
            <a:noFill/>
            <a:ln w="9525" cap="flat" cmpd="sng">
              <a:solidFill>
                <a:srgbClr val="BBCD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1;p5"/>
            <p:cNvSpPr/>
            <p:nvPr/>
          </p:nvSpPr>
          <p:spPr>
            <a:xfrm rot="1862356">
              <a:off x="10888920" y="5138091"/>
              <a:ext cx="1231161" cy="1231161"/>
            </a:xfrm>
            <a:prstGeom prst="donut">
              <a:avLst>
                <a:gd name="adj" fmla="val 10670"/>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4;p5"/>
            <p:cNvSpPr/>
            <p:nvPr/>
          </p:nvSpPr>
          <p:spPr>
            <a:xfrm rot="1862356">
              <a:off x="10734114" y="5583143"/>
              <a:ext cx="304800" cy="3048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群組 23"/>
          <p:cNvGrpSpPr/>
          <p:nvPr userDrawn="1"/>
        </p:nvGrpSpPr>
        <p:grpSpPr>
          <a:xfrm rot="4739200">
            <a:off x="-219893" y="5477849"/>
            <a:ext cx="1372210" cy="1329418"/>
            <a:chOff x="10692847" y="5485063"/>
            <a:chExt cx="1199834" cy="1162418"/>
          </a:xfrm>
        </p:grpSpPr>
        <p:sp>
          <p:nvSpPr>
            <p:cNvPr id="25" name="Google Shape;174;p11"/>
            <p:cNvSpPr/>
            <p:nvPr/>
          </p:nvSpPr>
          <p:spPr>
            <a:xfrm>
              <a:off x="10692847" y="6042159"/>
              <a:ext cx="447000" cy="447000"/>
            </a:xfrm>
            <a:prstGeom prst="donut">
              <a:avLst>
                <a:gd name="adj" fmla="val 18608"/>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77;p11"/>
            <p:cNvSpPr/>
            <p:nvPr/>
          </p:nvSpPr>
          <p:spPr>
            <a:xfrm>
              <a:off x="10914081" y="5668881"/>
              <a:ext cx="978600" cy="9786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79;p11"/>
            <p:cNvSpPr/>
            <p:nvPr/>
          </p:nvSpPr>
          <p:spPr>
            <a:xfrm>
              <a:off x="11253347" y="5485063"/>
              <a:ext cx="287100" cy="2871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81;p11"/>
            <p:cNvSpPr/>
            <p:nvPr/>
          </p:nvSpPr>
          <p:spPr>
            <a:xfrm>
              <a:off x="11114159" y="5805885"/>
              <a:ext cx="702691" cy="702691"/>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9" name="圖片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00" y="6023548"/>
            <a:ext cx="655060" cy="655060"/>
          </a:xfrm>
          <a:prstGeom prst="rect">
            <a:avLst/>
          </a:prstGeom>
          <a:effectLst>
            <a:outerShdw blurRad="76200" dir="13500000" sy="23000" kx="1200000" algn="br" rotWithShape="0">
              <a:prstClr val="black">
                <a:alpha val="20000"/>
              </a:prstClr>
            </a:outerShdw>
          </a:effectLst>
        </p:spPr>
      </p:pic>
      <p:sp>
        <p:nvSpPr>
          <p:cNvPr id="30" name="矩形 29"/>
          <p:cNvSpPr/>
          <p:nvPr userDrawn="1"/>
        </p:nvSpPr>
        <p:spPr>
          <a:xfrm>
            <a:off x="11710" y="-671"/>
            <a:ext cx="12192000" cy="582942"/>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793724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章節標題">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6A840DB2-80D3-41BB-A6E3-5D6CA369112B}" type="datetime1">
              <a:rPr lang="zh-TW" altLang="en-US" smtClean="0"/>
              <a:t>2023/12/6</a:t>
            </a:fld>
            <a:endParaRPr lang="zh-TW" altLang="en-US"/>
          </a:p>
        </p:txBody>
      </p:sp>
      <p:sp>
        <p:nvSpPr>
          <p:cNvPr id="5" name="頁尾版面配置區 4"/>
          <p:cNvSpPr>
            <a:spLocks noGrp="1"/>
          </p:cNvSpPr>
          <p:nvPr>
            <p:ph type="ftr" sz="quarter" idx="11"/>
          </p:nvPr>
        </p:nvSpPr>
        <p:spPr/>
        <p:txBody>
          <a:bodyPr/>
          <a:lstStyle/>
          <a:p>
            <a:endParaRPr lang="zh-TW" altLang="en-US"/>
          </a:p>
        </p:txBody>
      </p:sp>
      <p:grpSp>
        <p:nvGrpSpPr>
          <p:cNvPr id="24" name="群組 23"/>
          <p:cNvGrpSpPr/>
          <p:nvPr userDrawn="1"/>
        </p:nvGrpSpPr>
        <p:grpSpPr>
          <a:xfrm rot="4739200">
            <a:off x="-219893" y="5477849"/>
            <a:ext cx="1372210" cy="1329418"/>
            <a:chOff x="10692847" y="5485063"/>
            <a:chExt cx="1199834" cy="1162418"/>
          </a:xfrm>
        </p:grpSpPr>
        <p:sp>
          <p:nvSpPr>
            <p:cNvPr id="25" name="Google Shape;174;p11"/>
            <p:cNvSpPr/>
            <p:nvPr/>
          </p:nvSpPr>
          <p:spPr>
            <a:xfrm>
              <a:off x="10692847" y="6042159"/>
              <a:ext cx="447000" cy="447000"/>
            </a:xfrm>
            <a:prstGeom prst="donut">
              <a:avLst>
                <a:gd name="adj" fmla="val 18608"/>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77;p11"/>
            <p:cNvSpPr/>
            <p:nvPr/>
          </p:nvSpPr>
          <p:spPr>
            <a:xfrm>
              <a:off x="10914081" y="5668881"/>
              <a:ext cx="978600" cy="9786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79;p11"/>
            <p:cNvSpPr/>
            <p:nvPr/>
          </p:nvSpPr>
          <p:spPr>
            <a:xfrm>
              <a:off x="11253347" y="5485063"/>
              <a:ext cx="287100" cy="2871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81;p11"/>
            <p:cNvSpPr/>
            <p:nvPr/>
          </p:nvSpPr>
          <p:spPr>
            <a:xfrm>
              <a:off x="11114159" y="5805885"/>
              <a:ext cx="702691" cy="702691"/>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9" name="圖片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00" y="6023548"/>
            <a:ext cx="655060" cy="655060"/>
          </a:xfrm>
          <a:prstGeom prst="rect">
            <a:avLst/>
          </a:prstGeom>
          <a:effectLst>
            <a:outerShdw blurRad="76200" dir="13500000" sy="23000" kx="1200000" algn="br" rotWithShape="0">
              <a:prstClr val="black">
                <a:alpha val="20000"/>
              </a:prstClr>
            </a:outerShdw>
          </a:effectLst>
        </p:spPr>
      </p:pic>
      <p:sp>
        <p:nvSpPr>
          <p:cNvPr id="30" name="矩形 29"/>
          <p:cNvSpPr/>
          <p:nvPr userDrawn="1"/>
        </p:nvSpPr>
        <p:spPr>
          <a:xfrm>
            <a:off x="11710" y="-671"/>
            <a:ext cx="12192000" cy="582942"/>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投影片編號版面配置區 5"/>
          <p:cNvSpPr txBox="1">
            <a:spLocks/>
          </p:cNvSpPr>
          <p:nvPr userDrawn="1"/>
        </p:nvSpPr>
        <p:spPr>
          <a:xfrm>
            <a:off x="9413909" y="6467448"/>
            <a:ext cx="27432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1B8EA2-46F0-4EFD-AA39-F1D4219E0ABE}" type="slidenum">
              <a:rPr lang="zh-TW" altLang="en-US" smtClean="0"/>
              <a:pPr/>
              <a:t>‹#›</a:t>
            </a:fld>
            <a:endParaRPr lang="zh-TW" altLang="en-US"/>
          </a:p>
        </p:txBody>
      </p:sp>
      <p:sp>
        <p:nvSpPr>
          <p:cNvPr id="15" name="Google Shape;91;p6"/>
          <p:cNvSpPr/>
          <p:nvPr userDrawn="1"/>
        </p:nvSpPr>
        <p:spPr>
          <a:xfrm>
            <a:off x="11772548" y="6468381"/>
            <a:ext cx="324000" cy="324000"/>
          </a:xfrm>
          <a:prstGeom prst="ellipse">
            <a:avLst/>
          </a:prstGeom>
          <a:solidFill>
            <a:schemeClr val="bg1"/>
          </a:solidFill>
          <a:ln w="9525" cap="flat" cmpd="sng">
            <a:noFill/>
            <a:prstDash val="dash"/>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16" name="投影片編號版面配置區 7"/>
          <p:cNvSpPr txBox="1">
            <a:spLocks/>
          </p:cNvSpPr>
          <p:nvPr userDrawn="1"/>
        </p:nvSpPr>
        <p:spPr>
          <a:xfrm>
            <a:off x="11716286" y="6445637"/>
            <a:ext cx="445811"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31B8EA2-46F0-4EFD-AA39-F1D4219E0ABE}" type="slidenum">
              <a:rPr lang="zh-TW" altLang="en-US" smtClean="0"/>
              <a:pPr algn="ctr"/>
              <a:t>‹#›</a:t>
            </a:fld>
            <a:endParaRPr lang="zh-TW" altLang="en-US" dirty="0"/>
          </a:p>
        </p:txBody>
      </p:sp>
    </p:spTree>
    <p:extLst>
      <p:ext uri="{BB962C8B-B14F-4D97-AF65-F5344CB8AC3E}">
        <p14:creationId xmlns:p14="http://schemas.microsoft.com/office/powerpoint/2010/main" val="3922303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章節標題">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6A840DB2-80D3-41BB-A6E3-5D6CA369112B}" type="datetime1">
              <a:rPr lang="zh-TW" altLang="en-US" smtClean="0"/>
              <a:t>2023/12/6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30" name="矩形 29"/>
          <p:cNvSpPr/>
          <p:nvPr userDrawn="1"/>
        </p:nvSpPr>
        <p:spPr>
          <a:xfrm>
            <a:off x="11710" y="-671"/>
            <a:ext cx="12192000" cy="582942"/>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投影片編號版面配置區 5"/>
          <p:cNvSpPr txBox="1">
            <a:spLocks/>
          </p:cNvSpPr>
          <p:nvPr userDrawn="1"/>
        </p:nvSpPr>
        <p:spPr>
          <a:xfrm>
            <a:off x="9413909" y="6467448"/>
            <a:ext cx="27432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1B8EA2-46F0-4EFD-AA39-F1D4219E0ABE}" type="slidenum">
              <a:rPr lang="zh-TW" altLang="en-US" smtClean="0"/>
              <a:pPr/>
              <a:t>‹#›</a:t>
            </a:fld>
            <a:endParaRPr lang="zh-TW" altLang="en-US"/>
          </a:p>
        </p:txBody>
      </p:sp>
      <p:sp>
        <p:nvSpPr>
          <p:cNvPr id="15" name="Google Shape;91;p6"/>
          <p:cNvSpPr/>
          <p:nvPr userDrawn="1"/>
        </p:nvSpPr>
        <p:spPr>
          <a:xfrm>
            <a:off x="11772548" y="6468381"/>
            <a:ext cx="324000" cy="324000"/>
          </a:xfrm>
          <a:prstGeom prst="ellipse">
            <a:avLst/>
          </a:prstGeom>
          <a:solidFill>
            <a:schemeClr val="bg1"/>
          </a:solidFill>
          <a:ln w="9525" cap="flat" cmpd="sng">
            <a:noFill/>
            <a:prstDash val="dash"/>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16" name="投影片編號版面配置區 7"/>
          <p:cNvSpPr txBox="1">
            <a:spLocks/>
          </p:cNvSpPr>
          <p:nvPr userDrawn="1"/>
        </p:nvSpPr>
        <p:spPr>
          <a:xfrm>
            <a:off x="11716286" y="6445637"/>
            <a:ext cx="445811"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31B8EA2-46F0-4EFD-AA39-F1D4219E0ABE}" type="slidenum">
              <a:rPr lang="zh-TW" altLang="en-US" smtClean="0"/>
              <a:pPr algn="ctr"/>
              <a:t>‹#›</a:t>
            </a:fld>
            <a:endParaRPr lang="zh-TW" altLang="en-US" dirty="0"/>
          </a:p>
        </p:txBody>
      </p:sp>
    </p:spTree>
    <p:extLst>
      <p:ext uri="{BB962C8B-B14F-4D97-AF65-F5344CB8AC3E}">
        <p14:creationId xmlns:p14="http://schemas.microsoft.com/office/powerpoint/2010/main" val="3437364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章節標題">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6A840DB2-80D3-41BB-A6E3-5D6CA369112B}" type="datetime1">
              <a:rPr lang="zh-TW" altLang="en-US" smtClean="0"/>
              <a:t>2023/12/6</a:t>
            </a:fld>
            <a:endParaRPr lang="zh-TW" altLang="en-US"/>
          </a:p>
        </p:txBody>
      </p:sp>
      <p:sp>
        <p:nvSpPr>
          <p:cNvPr id="5" name="頁尾版面配置區 4"/>
          <p:cNvSpPr>
            <a:spLocks noGrp="1"/>
          </p:cNvSpPr>
          <p:nvPr>
            <p:ph type="ftr" sz="quarter" idx="11"/>
          </p:nvPr>
        </p:nvSpPr>
        <p:spPr/>
        <p:txBody>
          <a:bodyPr/>
          <a:lstStyle/>
          <a:p>
            <a:endParaRPr lang="zh-TW" altLang="en-US"/>
          </a:p>
        </p:txBody>
      </p:sp>
      <p:grpSp>
        <p:nvGrpSpPr>
          <p:cNvPr id="24" name="群組 23"/>
          <p:cNvGrpSpPr/>
          <p:nvPr userDrawn="1"/>
        </p:nvGrpSpPr>
        <p:grpSpPr>
          <a:xfrm rot="4739200">
            <a:off x="-219893" y="5477849"/>
            <a:ext cx="1372210" cy="1329418"/>
            <a:chOff x="10692847" y="5485063"/>
            <a:chExt cx="1199834" cy="1162418"/>
          </a:xfrm>
        </p:grpSpPr>
        <p:sp>
          <p:nvSpPr>
            <p:cNvPr id="25" name="Google Shape;174;p11"/>
            <p:cNvSpPr/>
            <p:nvPr/>
          </p:nvSpPr>
          <p:spPr>
            <a:xfrm>
              <a:off x="10692847" y="6042159"/>
              <a:ext cx="447000" cy="447000"/>
            </a:xfrm>
            <a:prstGeom prst="donut">
              <a:avLst>
                <a:gd name="adj" fmla="val 18608"/>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77;p11"/>
            <p:cNvSpPr/>
            <p:nvPr/>
          </p:nvSpPr>
          <p:spPr>
            <a:xfrm>
              <a:off x="10914081" y="5668881"/>
              <a:ext cx="978600" cy="9786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79;p11"/>
            <p:cNvSpPr/>
            <p:nvPr/>
          </p:nvSpPr>
          <p:spPr>
            <a:xfrm>
              <a:off x="11253347" y="5485063"/>
              <a:ext cx="287100" cy="2871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81;p11"/>
            <p:cNvSpPr/>
            <p:nvPr/>
          </p:nvSpPr>
          <p:spPr>
            <a:xfrm>
              <a:off x="11114159" y="5805885"/>
              <a:ext cx="702691" cy="702691"/>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9" name="圖片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00" y="6023548"/>
            <a:ext cx="655060" cy="655060"/>
          </a:xfrm>
          <a:prstGeom prst="rect">
            <a:avLst/>
          </a:prstGeom>
          <a:effectLst>
            <a:outerShdw blurRad="76200" dir="13500000" sy="23000" kx="1200000" algn="br" rotWithShape="0">
              <a:prstClr val="black">
                <a:alpha val="20000"/>
              </a:prstClr>
            </a:outerShdw>
          </a:effectLst>
        </p:spPr>
      </p:pic>
      <p:sp>
        <p:nvSpPr>
          <p:cNvPr id="30" name="矩形 29"/>
          <p:cNvSpPr/>
          <p:nvPr userDrawn="1"/>
        </p:nvSpPr>
        <p:spPr>
          <a:xfrm>
            <a:off x="11710" y="-671"/>
            <a:ext cx="12192000" cy="582942"/>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直角三角形 11"/>
          <p:cNvSpPr/>
          <p:nvPr userDrawn="1"/>
        </p:nvSpPr>
        <p:spPr>
          <a:xfrm flipH="1">
            <a:off x="5093786" y="3711458"/>
            <a:ext cx="7095262" cy="3146542"/>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投影片編號版面配置區 5"/>
          <p:cNvSpPr>
            <a:spLocks noGrp="1"/>
          </p:cNvSpPr>
          <p:nvPr>
            <p:ph type="sldNum" sz="quarter" idx="12"/>
          </p:nvPr>
        </p:nvSpPr>
        <p:spPr>
          <a:xfrm>
            <a:off x="9405363" y="6458902"/>
            <a:ext cx="2743200" cy="365125"/>
          </a:xfrm>
        </p:spPr>
        <p:txBody>
          <a:bodyPr/>
          <a:lstStyle>
            <a:lvl1pPr>
              <a:defRPr>
                <a:latin typeface="Arial" panose="020B0604020202020204" pitchFamily="34" charset="0"/>
                <a:cs typeface="Arial" panose="020B0604020202020204" pitchFamily="34" charset="0"/>
              </a:defRPr>
            </a:lvl1pPr>
          </a:lstStyle>
          <a:p>
            <a:fld id="{131B8EA2-46F0-4EFD-AA39-F1D4219E0ABE}" type="slidenum">
              <a:rPr lang="zh-TW" altLang="en-US" smtClean="0"/>
              <a:pPr/>
              <a:t>‹#›</a:t>
            </a:fld>
            <a:endParaRPr lang="zh-TW" altLang="en-US" dirty="0"/>
          </a:p>
        </p:txBody>
      </p:sp>
      <p:sp>
        <p:nvSpPr>
          <p:cNvPr id="13" name="Google Shape;91;p6"/>
          <p:cNvSpPr/>
          <p:nvPr userDrawn="1"/>
        </p:nvSpPr>
        <p:spPr>
          <a:xfrm>
            <a:off x="11789640" y="6459835"/>
            <a:ext cx="324000" cy="324000"/>
          </a:xfrm>
          <a:prstGeom prst="ellipse">
            <a:avLst/>
          </a:prstGeom>
          <a:solidFill>
            <a:schemeClr val="bg1"/>
          </a:solidFill>
          <a:ln w="9525" cap="flat" cmpd="sng">
            <a:noFill/>
            <a:prstDash val="dash"/>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投影片編號版面配置區 7"/>
          <p:cNvSpPr txBox="1">
            <a:spLocks/>
          </p:cNvSpPr>
          <p:nvPr userDrawn="1"/>
        </p:nvSpPr>
        <p:spPr>
          <a:xfrm>
            <a:off x="11716284" y="6437091"/>
            <a:ext cx="487426"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31B8EA2-46F0-4EFD-AA39-F1D4219E0ABE}" type="slidenum">
              <a:rPr lang="zh-TW" altLang="en-US" smtClean="0"/>
              <a:pPr algn="ctr"/>
              <a:t>‹#›</a:t>
            </a:fld>
            <a:endParaRPr lang="zh-TW" altLang="en-US" dirty="0"/>
          </a:p>
        </p:txBody>
      </p:sp>
    </p:spTree>
    <p:extLst>
      <p:ext uri="{BB962C8B-B14F-4D97-AF65-F5344CB8AC3E}">
        <p14:creationId xmlns:p14="http://schemas.microsoft.com/office/powerpoint/2010/main" val="4131079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443590-ED1E-4EE8-9DBA-73C6D65C55EB}" type="datetime1">
              <a:rPr lang="zh-TW" altLang="en-US" smtClean="0"/>
              <a:t>2023/12/6</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1B8EA2-46F0-4EFD-AA39-F1D4219E0ABE}" type="slidenum">
              <a:rPr lang="zh-TW" altLang="en-US" smtClean="0"/>
              <a:t>‹#›</a:t>
            </a:fld>
            <a:endParaRPr lang="zh-TW" altLang="en-US"/>
          </a:p>
        </p:txBody>
      </p:sp>
    </p:spTree>
    <p:extLst>
      <p:ext uri="{BB962C8B-B14F-4D97-AF65-F5344CB8AC3E}">
        <p14:creationId xmlns:p14="http://schemas.microsoft.com/office/powerpoint/2010/main" val="1074906664"/>
      </p:ext>
    </p:extLst>
  </p:cSld>
  <p:clrMap bg1="lt1" tx1="dk1" bg2="lt2" tx2="dk2" accent1="accent1" accent2="accent2" accent3="accent3" accent4="accent4" accent5="accent5" accent6="accent6" hlink="hlink" folHlink="folHlink"/>
  <p:sldLayoutIdLst>
    <p:sldLayoutId id="2147483666" r:id="rId1"/>
    <p:sldLayoutId id="2147483649" r:id="rId2"/>
    <p:sldLayoutId id="2147483665" r:id="rId3"/>
    <p:sldLayoutId id="2147483650" r:id="rId4"/>
    <p:sldLayoutId id="2147483651" r:id="rId5"/>
    <p:sldLayoutId id="2147483660" r:id="rId6"/>
    <p:sldLayoutId id="2147483661" r:id="rId7"/>
    <p:sldLayoutId id="2147483664" r:id="rId8"/>
    <p:sldLayoutId id="2147483663" r:id="rId9"/>
    <p:sldLayoutId id="2147483667" r:id="rId10"/>
    <p:sldLayoutId id="2147483662" r:id="rId11"/>
    <p:sldLayoutId id="2147483652" r:id="rId12"/>
    <p:sldLayoutId id="2147483653" r:id="rId13"/>
    <p:sldLayoutId id="2147483654" r:id="rId14"/>
    <p:sldLayoutId id="2147483655" r:id="rId15"/>
    <p:sldLayoutId id="2147483656" r:id="rId16"/>
    <p:sldLayoutId id="2147483657" r:id="rId17"/>
    <p:sldLayoutId id="2147483658" r:id="rId18"/>
    <p:sldLayoutId id="2147483659"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 Id="rId5" Type="http://schemas.microsoft.com/office/2007/relationships/hdphoto" Target="../media/hdphoto1.wdp"/><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hyperlink" Target="http://www.techadmi.edu.tw/" TargetMode="Externa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6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6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標題 1"/>
          <p:cNvSpPr txBox="1">
            <a:spLocks/>
          </p:cNvSpPr>
          <p:nvPr/>
        </p:nvSpPr>
        <p:spPr>
          <a:xfrm>
            <a:off x="915559" y="1189182"/>
            <a:ext cx="10360882" cy="203312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3300" b="1" kern="1200">
                <a:solidFill>
                  <a:schemeClr val="tx1"/>
                </a:solidFill>
                <a:latin typeface="微軟正黑體" panose="020B0604030504040204" pitchFamily="34" charset="-120"/>
                <a:ea typeface="微軟正黑體" panose="020B0604030504040204" pitchFamily="34" charset="-120"/>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zh-TW" sz="8000" b="1" i="0" u="none" strike="noStrike" kern="1200" cap="none" spc="0" normalizeH="0" baseline="0" noProof="0" dirty="0">
                <a:ln>
                  <a:noFill/>
                </a:ln>
                <a:solidFill>
                  <a:srgbClr val="800000"/>
                </a:solidFill>
                <a:effectLst/>
                <a:uLnTx/>
                <a:uFillTx/>
                <a:latin typeface="微軟正黑體" panose="020B0604030504040204" pitchFamily="34" charset="-120"/>
                <a:ea typeface="微軟正黑體" panose="020B0604030504040204" pitchFamily="34" charset="-120"/>
                <a:cs typeface="+mj-cs"/>
                <a:sym typeface="Oswald"/>
              </a:rPr>
              <a:t>113</a:t>
            </a:r>
            <a:r>
              <a:rPr kumimoji="0" lang="zh-TW" altLang="en-US" sz="8000" b="1" i="0" u="none" strike="noStrike" kern="1200" cap="none" spc="0" normalizeH="0" baseline="0" noProof="0" dirty="0">
                <a:ln>
                  <a:noFill/>
                </a:ln>
                <a:solidFill>
                  <a:srgbClr val="800000"/>
                </a:solidFill>
                <a:effectLst/>
                <a:uLnTx/>
                <a:uFillTx/>
                <a:latin typeface="微軟正黑體" panose="020B0604030504040204" pitchFamily="34" charset="-120"/>
                <a:ea typeface="微軟正黑體" panose="020B0604030504040204" pitchFamily="34" charset="-120"/>
                <a:cs typeface="+mj-cs"/>
                <a:sym typeface="Oswald"/>
              </a:rPr>
              <a:t>學年度</a:t>
            </a:r>
            <a:endParaRPr kumimoji="0" lang="en-US" altLang="zh-TW" sz="8000" b="1" i="0" u="none" strike="noStrike" kern="1200" cap="none" spc="0" normalizeH="0" baseline="0" noProof="0" dirty="0">
              <a:ln>
                <a:noFill/>
              </a:ln>
              <a:solidFill>
                <a:srgbClr val="800000"/>
              </a:solidFill>
              <a:effectLst/>
              <a:uLnTx/>
              <a:uFillTx/>
              <a:latin typeface="微軟正黑體" panose="020B0604030504040204" pitchFamily="34" charset="-120"/>
              <a:ea typeface="微軟正黑體" panose="020B0604030504040204" pitchFamily="34" charset="-120"/>
              <a:cs typeface="+mj-cs"/>
              <a:sym typeface="Oswald"/>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zh-TW" altLang="en-US" sz="6600" b="1" i="0" u="none" strike="noStrike" kern="1200" cap="none" spc="0" normalizeH="0" baseline="0" noProof="0" dirty="0">
                <a:ln>
                  <a:noFill/>
                </a:ln>
                <a:solidFill>
                  <a:srgbClr val="800000"/>
                </a:solidFill>
                <a:effectLst/>
                <a:uLnTx/>
                <a:uFillTx/>
                <a:latin typeface="微軟正黑體" panose="020B0604030504040204" pitchFamily="34" charset="-120"/>
                <a:ea typeface="微軟正黑體" panose="020B0604030504040204" pitchFamily="34" charset="-120"/>
                <a:cs typeface="+mj-cs"/>
                <a:sym typeface="Oswald"/>
              </a:rPr>
              <a:t>五專多元入學招生管道介紹</a:t>
            </a:r>
            <a:endParaRPr kumimoji="0" lang="zh-TW" altLang="en-US" sz="6000" b="1" i="0" u="none" strike="noStrike" kern="1200" cap="none" spc="0" normalizeH="0" baseline="0" noProof="0" dirty="0">
              <a:ln>
                <a:noFill/>
              </a:ln>
              <a:solidFill>
                <a:srgbClr val="800000"/>
              </a:solidFill>
              <a:effectLst/>
              <a:uLnTx/>
              <a:uFillTx/>
              <a:latin typeface="微軟正黑體" panose="020B0604030504040204" pitchFamily="34" charset="-120"/>
              <a:ea typeface="微軟正黑體" panose="020B0604030504040204" pitchFamily="34" charset="-120"/>
              <a:cs typeface="+mj-cs"/>
            </a:endParaRPr>
          </a:p>
        </p:txBody>
      </p:sp>
      <p:grpSp>
        <p:nvGrpSpPr>
          <p:cNvPr id="43" name="群組 42">
            <a:extLst>
              <a:ext uri="{FF2B5EF4-FFF2-40B4-BE49-F238E27FC236}">
                <a16:creationId xmlns:a16="http://schemas.microsoft.com/office/drawing/2014/main" id="{9F6E883E-63A8-5589-1253-D0DC48887AA0}"/>
              </a:ext>
            </a:extLst>
          </p:cNvPr>
          <p:cNvGrpSpPr/>
          <p:nvPr/>
        </p:nvGrpSpPr>
        <p:grpSpPr>
          <a:xfrm>
            <a:off x="8487305" y="3242957"/>
            <a:ext cx="2881155" cy="816535"/>
            <a:chOff x="4681564" y="5727067"/>
            <a:chExt cx="3566317" cy="1010713"/>
          </a:xfrm>
        </p:grpSpPr>
        <p:grpSp>
          <p:nvGrpSpPr>
            <p:cNvPr id="44" name="群組 43">
              <a:extLst>
                <a:ext uri="{FF2B5EF4-FFF2-40B4-BE49-F238E27FC236}">
                  <a16:creationId xmlns:a16="http://schemas.microsoft.com/office/drawing/2014/main" id="{F805930D-2446-6EC0-2D73-1F96D5332148}"/>
                </a:ext>
              </a:extLst>
            </p:cNvPr>
            <p:cNvGrpSpPr/>
            <p:nvPr/>
          </p:nvGrpSpPr>
          <p:grpSpPr>
            <a:xfrm>
              <a:off x="4681564" y="5727067"/>
              <a:ext cx="993202" cy="1010713"/>
              <a:chOff x="430865" y="2388789"/>
              <a:chExt cx="1985566" cy="2020574"/>
            </a:xfrm>
          </p:grpSpPr>
          <p:grpSp>
            <p:nvGrpSpPr>
              <p:cNvPr id="46" name="群組 45">
                <a:extLst>
                  <a:ext uri="{FF2B5EF4-FFF2-40B4-BE49-F238E27FC236}">
                    <a16:creationId xmlns:a16="http://schemas.microsoft.com/office/drawing/2014/main" id="{A9DAC723-785B-B06B-5E27-09CDA9959B5B}"/>
                  </a:ext>
                </a:extLst>
              </p:cNvPr>
              <p:cNvGrpSpPr/>
              <p:nvPr/>
            </p:nvGrpSpPr>
            <p:grpSpPr>
              <a:xfrm>
                <a:off x="430865" y="2388789"/>
                <a:ext cx="1985566" cy="2020574"/>
                <a:chOff x="430865" y="2388789"/>
                <a:chExt cx="1985566" cy="2020574"/>
              </a:xfrm>
            </p:grpSpPr>
            <p:sp>
              <p:nvSpPr>
                <p:cNvPr id="48" name="Google Shape;85;p6">
                  <a:extLst>
                    <a:ext uri="{FF2B5EF4-FFF2-40B4-BE49-F238E27FC236}">
                      <a16:creationId xmlns:a16="http://schemas.microsoft.com/office/drawing/2014/main" id="{57708B05-E34A-7A39-85F2-5DCDCD5602DE}"/>
                    </a:ext>
                  </a:extLst>
                </p:cNvPr>
                <p:cNvSpPr/>
                <p:nvPr/>
              </p:nvSpPr>
              <p:spPr>
                <a:xfrm>
                  <a:off x="877373" y="2646313"/>
                  <a:ext cx="1539058" cy="1539058"/>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6;p6">
                  <a:extLst>
                    <a:ext uri="{FF2B5EF4-FFF2-40B4-BE49-F238E27FC236}">
                      <a16:creationId xmlns:a16="http://schemas.microsoft.com/office/drawing/2014/main" id="{3E71B7D3-F4D5-F4E1-6C85-903DC00FD7AA}"/>
                    </a:ext>
                  </a:extLst>
                </p:cNvPr>
                <p:cNvSpPr/>
                <p:nvPr/>
              </p:nvSpPr>
              <p:spPr>
                <a:xfrm>
                  <a:off x="505688" y="2514287"/>
                  <a:ext cx="447305" cy="447305"/>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7;p6">
                  <a:extLst>
                    <a:ext uri="{FF2B5EF4-FFF2-40B4-BE49-F238E27FC236}">
                      <a16:creationId xmlns:a16="http://schemas.microsoft.com/office/drawing/2014/main" id="{382F2E36-02B9-EF3A-B02B-548BC9FCE538}"/>
                    </a:ext>
                  </a:extLst>
                </p:cNvPr>
                <p:cNvSpPr/>
                <p:nvPr/>
              </p:nvSpPr>
              <p:spPr>
                <a:xfrm>
                  <a:off x="1831493" y="2404382"/>
                  <a:ext cx="413815" cy="413815"/>
                </a:xfrm>
                <a:prstGeom prst="donut">
                  <a:avLst>
                    <a:gd name="adj" fmla="val 39527"/>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8;p6">
                  <a:extLst>
                    <a:ext uri="{FF2B5EF4-FFF2-40B4-BE49-F238E27FC236}">
                      <a16:creationId xmlns:a16="http://schemas.microsoft.com/office/drawing/2014/main" id="{A4F36EDA-34EC-308D-4999-5A3C118FC1F0}"/>
                    </a:ext>
                  </a:extLst>
                </p:cNvPr>
                <p:cNvSpPr/>
                <p:nvPr/>
              </p:nvSpPr>
              <p:spPr>
                <a:xfrm>
                  <a:off x="829039" y="3889874"/>
                  <a:ext cx="431068" cy="431068"/>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9;p6">
                  <a:extLst>
                    <a:ext uri="{FF2B5EF4-FFF2-40B4-BE49-F238E27FC236}">
                      <a16:creationId xmlns:a16="http://schemas.microsoft.com/office/drawing/2014/main" id="{CEEF937E-19EC-D584-05A4-04A2A011FE01}"/>
                    </a:ext>
                  </a:extLst>
                </p:cNvPr>
                <p:cNvSpPr/>
                <p:nvPr/>
              </p:nvSpPr>
              <p:spPr>
                <a:xfrm>
                  <a:off x="1260107" y="4256497"/>
                  <a:ext cx="152866" cy="152866"/>
                </a:xfrm>
                <a:prstGeom prst="donut">
                  <a:avLst>
                    <a:gd name="adj" fmla="val 29951"/>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0;p6">
                  <a:extLst>
                    <a:ext uri="{FF2B5EF4-FFF2-40B4-BE49-F238E27FC236}">
                      <a16:creationId xmlns:a16="http://schemas.microsoft.com/office/drawing/2014/main" id="{711AE84A-886F-109D-162C-2F54AA30B452}"/>
                    </a:ext>
                  </a:extLst>
                </p:cNvPr>
                <p:cNvSpPr/>
                <p:nvPr/>
              </p:nvSpPr>
              <p:spPr>
                <a:xfrm>
                  <a:off x="1631985" y="2475053"/>
                  <a:ext cx="115949" cy="115823"/>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91;p6">
                  <a:extLst>
                    <a:ext uri="{FF2B5EF4-FFF2-40B4-BE49-F238E27FC236}">
                      <a16:creationId xmlns:a16="http://schemas.microsoft.com/office/drawing/2014/main" id="{1FBC40CD-9D33-EF90-3E8B-AFC2E57ED49B}"/>
                    </a:ext>
                  </a:extLst>
                </p:cNvPr>
                <p:cNvSpPr/>
                <p:nvPr/>
              </p:nvSpPr>
              <p:spPr>
                <a:xfrm>
                  <a:off x="430865" y="2439466"/>
                  <a:ext cx="597000" cy="5970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2;p6">
                  <a:extLst>
                    <a:ext uri="{FF2B5EF4-FFF2-40B4-BE49-F238E27FC236}">
                      <a16:creationId xmlns:a16="http://schemas.microsoft.com/office/drawing/2014/main" id="{E1878153-9E73-8A82-F572-467DDDA0C425}"/>
                    </a:ext>
                  </a:extLst>
                </p:cNvPr>
                <p:cNvSpPr/>
                <p:nvPr/>
              </p:nvSpPr>
              <p:spPr>
                <a:xfrm>
                  <a:off x="1857880" y="2430768"/>
                  <a:ext cx="361042" cy="361042"/>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93;p6">
                  <a:extLst>
                    <a:ext uri="{FF2B5EF4-FFF2-40B4-BE49-F238E27FC236}">
                      <a16:creationId xmlns:a16="http://schemas.microsoft.com/office/drawing/2014/main" id="{CDE31517-AF4F-AA54-3CC4-BB856C50324E}"/>
                    </a:ext>
                  </a:extLst>
                </p:cNvPr>
                <p:cNvSpPr/>
                <p:nvPr/>
              </p:nvSpPr>
              <p:spPr>
                <a:xfrm>
                  <a:off x="1080718" y="2388789"/>
                  <a:ext cx="227713" cy="227586"/>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85;p11">
                  <a:extLst>
                    <a:ext uri="{FF2B5EF4-FFF2-40B4-BE49-F238E27FC236}">
                      <a16:creationId xmlns:a16="http://schemas.microsoft.com/office/drawing/2014/main" id="{9449B508-2865-2BA4-0089-0CE1E63DD3FD}"/>
                    </a:ext>
                  </a:extLst>
                </p:cNvPr>
                <p:cNvSpPr/>
                <p:nvPr userDrawn="1"/>
              </p:nvSpPr>
              <p:spPr>
                <a:xfrm>
                  <a:off x="956574" y="2731858"/>
                  <a:ext cx="1368000" cy="1368000"/>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7" name="圖片 46">
                <a:extLst>
                  <a:ext uri="{FF2B5EF4-FFF2-40B4-BE49-F238E27FC236}">
                    <a16:creationId xmlns:a16="http://schemas.microsoft.com/office/drawing/2014/main" id="{B5AE2E71-7544-4C75-2A3E-26D59C4AAE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977" y="2814828"/>
                <a:ext cx="1224302" cy="1224302"/>
              </a:xfrm>
              <a:prstGeom prst="rect">
                <a:avLst/>
              </a:prstGeom>
              <a:effectLst>
                <a:innerShdw blurRad="63500">
                  <a:prstClr val="black"/>
                </a:innerShdw>
              </a:effectLst>
            </p:spPr>
          </p:pic>
        </p:grpSp>
        <p:sp>
          <p:nvSpPr>
            <p:cNvPr id="45" name="矩形 44">
              <a:extLst>
                <a:ext uri="{FF2B5EF4-FFF2-40B4-BE49-F238E27FC236}">
                  <a16:creationId xmlns:a16="http://schemas.microsoft.com/office/drawing/2014/main" id="{D0AB5657-0937-1948-8728-A1C690C2A333}"/>
                </a:ext>
              </a:extLst>
            </p:cNvPr>
            <p:cNvSpPr/>
            <p:nvPr/>
          </p:nvSpPr>
          <p:spPr>
            <a:xfrm>
              <a:off x="5592611" y="6013592"/>
              <a:ext cx="2655270" cy="647646"/>
            </a:xfrm>
            <a:prstGeom prst="rect">
              <a:avLst/>
            </a:prstGeom>
          </p:spPr>
          <p:txBody>
            <a:bodyPr wrap="none">
              <a:spAutoFit/>
            </a:bodyPr>
            <a:lstStyle/>
            <a:p>
              <a:pPr algn="just"/>
              <a:r>
                <a:rPr lang="zh-TW" altLang="en-US" sz="1200" b="1" dirty="0">
                  <a:latin typeface="微軟正黑體" panose="020B0604030504040204" pitchFamily="34" charset="-120"/>
                  <a:ea typeface="微軟正黑體" panose="020B0604030504040204" pitchFamily="34" charset="-120"/>
                  <a:sym typeface="Oswald"/>
                </a:rPr>
                <a:t>技專校院招生策略委員會</a:t>
              </a:r>
              <a:endParaRPr lang="en-US" altLang="zh-TW" sz="1200" b="1" dirty="0">
                <a:latin typeface="微軟正黑體" panose="020B0604030504040204" pitchFamily="34" charset="-120"/>
                <a:ea typeface="微軟正黑體" panose="020B0604030504040204" pitchFamily="34" charset="-120"/>
                <a:sym typeface="Oswald"/>
              </a:endParaRPr>
            </a:p>
            <a:p>
              <a:pPr algn="just"/>
              <a:r>
                <a:rPr lang="en-US" altLang="zh-TW" sz="800" b="1" dirty="0">
                  <a:latin typeface="微軟正黑體" panose="020B0604030504040204" pitchFamily="34" charset="-120"/>
                  <a:ea typeface="微軟正黑體" panose="020B0604030504040204" pitchFamily="34" charset="-120"/>
                  <a:sym typeface="Oswald"/>
                </a:rPr>
                <a:t>Committee of Recruitment Policy for</a:t>
              </a:r>
            </a:p>
            <a:p>
              <a:pPr algn="just"/>
              <a:r>
                <a:rPr lang="en-US" altLang="zh-TW" sz="800" b="1" dirty="0">
                  <a:latin typeface="微軟正黑體" panose="020B0604030504040204" pitchFamily="34" charset="-120"/>
                  <a:ea typeface="微軟正黑體" panose="020B0604030504040204" pitchFamily="34" charset="-120"/>
                  <a:sym typeface="Oswald"/>
                </a:rPr>
                <a:t>Technological Colleges and Universities</a:t>
              </a:r>
              <a:endParaRPr lang="zh-TW" altLang="en-US" sz="800" b="1" dirty="0">
                <a:latin typeface="微軟正黑體" panose="020B0604030504040204" pitchFamily="34" charset="-120"/>
                <a:ea typeface="微軟正黑體" panose="020B0604030504040204" pitchFamily="34" charset="-120"/>
              </a:endParaRPr>
            </a:p>
          </p:txBody>
        </p:sp>
      </p:grpSp>
      <p:sp>
        <p:nvSpPr>
          <p:cNvPr id="27" name="矩形 26">
            <a:extLst>
              <a:ext uri="{FF2B5EF4-FFF2-40B4-BE49-F238E27FC236}">
                <a16:creationId xmlns:a16="http://schemas.microsoft.com/office/drawing/2014/main" id="{A56250DA-249A-6D69-2CCC-A2B859B348C1}"/>
              </a:ext>
            </a:extLst>
          </p:cNvPr>
          <p:cNvSpPr/>
          <p:nvPr/>
        </p:nvSpPr>
        <p:spPr>
          <a:xfrm>
            <a:off x="3017383" y="4901319"/>
            <a:ext cx="6157234" cy="907941"/>
          </a:xfrm>
          <a:prstGeom prst="rect">
            <a:avLst/>
          </a:prstGeom>
          <a:noFill/>
          <a:ln w="38100" cmpd="thickThin">
            <a:noFill/>
          </a:ln>
          <a:effectLst/>
        </p:spPr>
        <p:txBody>
          <a:bodyPr wrap="square">
            <a:spAutoFit/>
          </a:bodyPr>
          <a:lstStyle/>
          <a:p>
            <a:pPr>
              <a:spcBef>
                <a:spcPts val="600"/>
              </a:spcBef>
            </a:pPr>
            <a:r>
              <a:rPr lang="zh-TW" altLang="en-US" sz="2400" b="1" dirty="0">
                <a:latin typeface="微軟正黑體" panose="020B0604030504040204" pitchFamily="34" charset="-120"/>
                <a:ea typeface="微軟正黑體" panose="020B0604030504040204" pitchFamily="34" charset="-120"/>
              </a:rPr>
              <a:t>主  講  人</a:t>
            </a:r>
            <a:r>
              <a:rPr lang="zh-TW" altLang="en-US" sz="2400" b="1" dirty="0" smtClean="0">
                <a:latin typeface="微軟正黑體" panose="020B0604030504040204" pitchFamily="34" charset="-120"/>
                <a:ea typeface="微軟正黑體" panose="020B0604030504040204" pitchFamily="34" charset="-120"/>
              </a:rPr>
              <a:t>：</a:t>
            </a:r>
            <a:endParaRPr lang="en-US" altLang="zh-TW" sz="2400" b="1" dirty="0">
              <a:latin typeface="微軟正黑體" panose="020B0604030504040204" pitchFamily="34" charset="-120"/>
              <a:ea typeface="微軟正黑體" panose="020B0604030504040204" pitchFamily="34" charset="-120"/>
            </a:endParaRPr>
          </a:p>
          <a:p>
            <a:pPr>
              <a:spcBef>
                <a:spcPts val="600"/>
              </a:spcBef>
            </a:pPr>
            <a:r>
              <a:rPr lang="zh-TW" altLang="en-US" sz="2400" b="1" dirty="0" smtClean="0">
                <a:latin typeface="微軟正黑體" panose="020B0604030504040204" pitchFamily="34" charset="-120"/>
                <a:ea typeface="微軟正黑體" panose="020B0604030504040204" pitchFamily="34" charset="-120"/>
              </a:rPr>
              <a:t>日        </a:t>
            </a:r>
            <a:r>
              <a:rPr lang="zh-TW" altLang="en-US" sz="2400" b="1">
                <a:latin typeface="微軟正黑體" panose="020B0604030504040204" pitchFamily="34" charset="-120"/>
                <a:ea typeface="微軟正黑體" panose="020B0604030504040204" pitchFamily="34" charset="-120"/>
              </a:rPr>
              <a:t>期</a:t>
            </a:r>
            <a:r>
              <a:rPr lang="zh-TW" altLang="en-US" sz="2400" b="1" smtClean="0">
                <a:latin typeface="微軟正黑體" panose="020B0604030504040204" pitchFamily="34" charset="-120"/>
                <a:ea typeface="微軟正黑體" panose="020B0604030504040204" pitchFamily="34" charset="-120"/>
              </a:rPr>
              <a:t>：</a:t>
            </a:r>
            <a:endParaRPr lang="zh-TW" altLang="en-US" sz="2400" dirty="0">
              <a:solidFill>
                <a:schemeClr val="bg1"/>
              </a:solidFill>
            </a:endParaRPr>
          </a:p>
        </p:txBody>
      </p:sp>
    </p:spTree>
    <p:extLst>
      <p:ext uri="{BB962C8B-B14F-4D97-AF65-F5344CB8AC3E}">
        <p14:creationId xmlns:p14="http://schemas.microsoft.com/office/powerpoint/2010/main" val="2162875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8">
            <a:extLst>
              <a:ext uri="{FF2B5EF4-FFF2-40B4-BE49-F238E27FC236}">
                <a16:creationId xmlns:a16="http://schemas.microsoft.com/office/drawing/2014/main" id="{DE74ECAF-6E3D-40A2-AF6E-65C19C449617}"/>
              </a:ext>
            </a:extLst>
          </p:cNvPr>
          <p:cNvSpPr/>
          <p:nvPr/>
        </p:nvSpPr>
        <p:spPr>
          <a:xfrm>
            <a:off x="4789452" y="899384"/>
            <a:ext cx="2595846" cy="2595846"/>
          </a:xfrm>
          <a:prstGeom prst="ellipse">
            <a:avLst/>
          </a:prstGeom>
          <a:solidFill>
            <a:srgbClr val="B0D66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2" name="Google Shape;446;p38"/>
          <p:cNvSpPr txBox="1">
            <a:spLocks/>
          </p:cNvSpPr>
          <p:nvPr/>
        </p:nvSpPr>
        <p:spPr>
          <a:xfrm>
            <a:off x="2747147" y="4254759"/>
            <a:ext cx="6938030" cy="142278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r>
              <a:rPr lang="en-US" altLang="zh-TW" sz="4000" b="1" kern="0" dirty="0">
                <a:solidFill>
                  <a:prstClr val="black"/>
                </a:solidFill>
                <a:latin typeface="微軟正黑體" panose="020B0604030504040204" pitchFamily="34" charset="-120"/>
                <a:ea typeface="微軟正黑體" panose="020B0604030504040204" pitchFamily="34" charset="-120"/>
                <a:cs typeface="Arial" pitchFamily="34" charset="0"/>
              </a:rPr>
              <a:t>113</a:t>
            </a:r>
            <a:r>
              <a:rPr lang="zh-TW" altLang="en-US" sz="4000" b="1" kern="0" dirty="0">
                <a:solidFill>
                  <a:prstClr val="black"/>
                </a:solidFill>
                <a:latin typeface="微軟正黑體" panose="020B0604030504040204" pitchFamily="34" charset="-120"/>
                <a:ea typeface="微軟正黑體" panose="020B0604030504040204" pitchFamily="34" charset="-120"/>
                <a:cs typeface="Arial" pitchFamily="34" charset="0"/>
              </a:rPr>
              <a:t>學年度五專完全免試入學</a:t>
            </a:r>
          </a:p>
          <a:p>
            <a:pPr algn="ctr">
              <a:lnSpc>
                <a:spcPct val="100000"/>
              </a:lnSpc>
              <a:spcBef>
                <a:spcPts val="0"/>
              </a:spcBef>
            </a:pP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單獨招生</a:t>
            </a:r>
            <a:r>
              <a:rPr lang="en-US" altLang="zh-TW" b="1" dirty="0">
                <a:latin typeface="微軟正黑體" panose="020B0604030504040204" pitchFamily="34" charset="-120"/>
                <a:ea typeface="微軟正黑體" panose="020B0604030504040204" pitchFamily="34" charset="-120"/>
              </a:rPr>
              <a:t>】</a:t>
            </a:r>
            <a:endParaRPr lang="en-US" b="1" dirty="0">
              <a:latin typeface="微軟正黑體" panose="020B0604030504040204" pitchFamily="34" charset="-120"/>
              <a:ea typeface="微軟正黑體" panose="020B0604030504040204" pitchFamily="34" charset="-120"/>
            </a:endParaRPr>
          </a:p>
        </p:txBody>
      </p:sp>
      <p:sp>
        <p:nvSpPr>
          <p:cNvPr id="3" name="Google Shape;448;p38"/>
          <p:cNvSpPr txBox="1"/>
          <p:nvPr/>
        </p:nvSpPr>
        <p:spPr>
          <a:xfrm>
            <a:off x="4599675" y="1101650"/>
            <a:ext cx="2975400" cy="19905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zh-TW" altLang="en-US" sz="9600" b="1" dirty="0">
                <a:latin typeface="微軟正黑體" panose="020B0604030504040204" pitchFamily="34" charset="-120"/>
                <a:ea typeface="微軟正黑體" panose="020B0604030504040204" pitchFamily="34" charset="-120"/>
                <a:cs typeface="Varela Round"/>
                <a:sym typeface="Varela Round"/>
              </a:rPr>
              <a:t>貳</a:t>
            </a:r>
            <a:endParaRPr sz="9600" b="1" dirty="0">
              <a:latin typeface="微軟正黑體" panose="020B0604030504040204" pitchFamily="34" charset="-120"/>
              <a:ea typeface="微軟正黑體" panose="020B0604030504040204" pitchFamily="34" charset="-120"/>
              <a:cs typeface="Varela Round"/>
              <a:sym typeface="Varela Round"/>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299" y="4826800"/>
            <a:ext cx="1003029" cy="1003029"/>
          </a:xfrm>
          <a:prstGeom prst="rect">
            <a:avLst/>
          </a:prstGeom>
          <a:effectLst>
            <a:outerShdw blurRad="76200" dir="13500000" sy="23000" kx="1200000" algn="br" rotWithShape="0">
              <a:prstClr val="black">
                <a:alpha val="20000"/>
              </a:prstClr>
            </a:outerShdw>
          </a:effectLst>
        </p:spPr>
      </p:pic>
      <p:sp>
        <p:nvSpPr>
          <p:cNvPr id="6" name="Google Shape;27;p3"/>
          <p:cNvSpPr/>
          <p:nvPr/>
        </p:nvSpPr>
        <p:spPr>
          <a:xfrm>
            <a:off x="4891448" y="1001262"/>
            <a:ext cx="2391853" cy="2392090"/>
          </a:xfrm>
          <a:prstGeom prst="ellipse">
            <a:avLst/>
          </a:prstGeom>
          <a:noFill/>
          <a:ln w="9525" cap="flat" cmpd="sng">
            <a:solidFill>
              <a:schemeClr val="accent6">
                <a:lumMod val="75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2105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967" y="-39262"/>
            <a:ext cx="7652069" cy="698450"/>
            <a:chOff x="-966" y="-39262"/>
            <a:chExt cx="6867912" cy="698450"/>
          </a:xfrm>
        </p:grpSpPr>
        <p:grpSp>
          <p:nvGrpSpPr>
            <p:cNvPr id="8" name="群組 7"/>
            <p:cNvGrpSpPr/>
            <p:nvPr/>
          </p:nvGrpSpPr>
          <p:grpSpPr>
            <a:xfrm>
              <a:off x="0" y="4236"/>
              <a:ext cx="6866946" cy="605449"/>
              <a:chOff x="0" y="4236"/>
              <a:chExt cx="6015355" cy="605449"/>
            </a:xfrm>
          </p:grpSpPr>
          <p:sp>
            <p:nvSpPr>
              <p:cNvPr id="120" name="圓角化同側角落矩形 119"/>
              <p:cNvSpPr/>
              <p:nvPr/>
            </p:nvSpPr>
            <p:spPr>
              <a:xfrm rot="16200000" flipH="1">
                <a:off x="2704953" y="-2700717"/>
                <a:ext cx="605449" cy="6015355"/>
              </a:xfrm>
              <a:prstGeom prst="round2SameRect">
                <a:avLst>
                  <a:gd name="adj1" fmla="val 0"/>
                  <a:gd name="adj2" fmla="val 50000"/>
                </a:avLst>
              </a:prstGeom>
              <a:gradFill flip="none" rotWithShape="1">
                <a:gsLst>
                  <a:gs pos="0">
                    <a:schemeClr val="accent6">
                      <a:lumMod val="40000"/>
                      <a:lumOff val="60000"/>
                    </a:schemeClr>
                  </a:gs>
                  <a:gs pos="55000">
                    <a:srgbClr val="92D050"/>
                  </a:gs>
                  <a:gs pos="100000">
                    <a:schemeClr val="accent6">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966" y="-39262"/>
              <a:ext cx="676831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貳、五專完全免試入學單獨招生</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招生重點</a:t>
              </a:r>
              <a:endParaRPr lang="en-US" dirty="0"/>
            </a:p>
          </p:txBody>
        </p:sp>
      </p:grpSp>
      <p:sp>
        <p:nvSpPr>
          <p:cNvPr id="7" name="內容版面配置區 2">
            <a:extLst>
              <a:ext uri="{FF2B5EF4-FFF2-40B4-BE49-F238E27FC236}">
                <a16:creationId xmlns:a16="http://schemas.microsoft.com/office/drawing/2014/main" id="{E9A12531-32D0-4747-9A50-3132C6D4F148}"/>
              </a:ext>
            </a:extLst>
          </p:cNvPr>
          <p:cNvSpPr txBox="1">
            <a:spLocks/>
          </p:cNvSpPr>
          <p:nvPr/>
        </p:nvSpPr>
        <p:spPr>
          <a:xfrm>
            <a:off x="731520" y="702685"/>
            <a:ext cx="10622279" cy="5831119"/>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45000"/>
              </a:lnSpc>
              <a:spcBef>
                <a:spcPts val="1200"/>
              </a:spcBef>
            </a:pP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全國</a:t>
            </a:r>
            <a:r>
              <a:rPr lang="zh-TW" altLang="en-US" sz="2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不分區</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辦理</a:t>
            </a:r>
            <a:r>
              <a:rPr lang="zh-TW" altLang="en-US" sz="3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單獨</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招生，共</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28</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所五專學校、</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126</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科組參加招生。</a:t>
            </a:r>
            <a:endPar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endParaRPr>
          </a:p>
          <a:p>
            <a:pPr>
              <a:lnSpc>
                <a:spcPct val="145000"/>
              </a:lnSpc>
              <a:spcBef>
                <a:spcPts val="1200"/>
              </a:spcBef>
            </a:pPr>
            <a:r>
              <a:rPr lang="zh-TW" altLang="en-US" sz="3000" b="1" dirty="0">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3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完全不採計</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國中教育會考成績。</a:t>
            </a:r>
            <a:endPar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endParaRPr>
          </a:p>
          <a:p>
            <a:pPr>
              <a:lnSpc>
                <a:spcPct val="145000"/>
              </a:lnSpc>
              <a:spcBef>
                <a:spcPts val="1200"/>
              </a:spcBef>
            </a:pPr>
            <a:r>
              <a:rPr lang="zh-TW" altLang="en-US" dirty="0"/>
              <a:t>僅限國中</a:t>
            </a:r>
            <a:r>
              <a:rPr lang="zh-TW" altLang="en-US" sz="3800" b="1" dirty="0">
                <a:solidFill>
                  <a:srgbClr val="FF0000"/>
                </a:solidFill>
              </a:rPr>
              <a:t>應屆</a:t>
            </a:r>
            <a:r>
              <a:rPr lang="zh-TW" altLang="en-US" dirty="0"/>
              <a:t>畢業生參加。</a:t>
            </a:r>
            <a:endParaRPr lang="en-US" altLang="zh-TW" dirty="0"/>
          </a:p>
          <a:p>
            <a:pPr>
              <a:lnSpc>
                <a:spcPct val="145000"/>
              </a:lnSpc>
              <a:spcBef>
                <a:spcPts val="1200"/>
              </a:spcBef>
            </a:pPr>
            <a:r>
              <a:rPr lang="zh-TW" altLang="en-US" dirty="0"/>
              <a:t>每位免試生僅得選擇</a:t>
            </a:r>
            <a:r>
              <a:rPr lang="en-US" altLang="zh-TW" sz="3800" b="1" dirty="0">
                <a:solidFill>
                  <a:srgbClr val="FF0000"/>
                </a:solidFill>
              </a:rPr>
              <a:t>1</a:t>
            </a:r>
            <a:r>
              <a:rPr lang="zh-TW" altLang="en-US" sz="3800" b="1" dirty="0">
                <a:solidFill>
                  <a:srgbClr val="FF0000"/>
                </a:solidFill>
              </a:rPr>
              <a:t>個</a:t>
            </a:r>
            <a:r>
              <a:rPr lang="zh-TW" altLang="en-US" dirty="0"/>
              <a:t>學校科組志願並由國中學校至</a:t>
            </a:r>
            <a:r>
              <a:rPr lang="zh-TW" altLang="en-US" b="1" i="1" u="sng" dirty="0"/>
              <a:t>五專完全免試入學單獨招生集體報名平台資訊系統 </a:t>
            </a:r>
            <a:r>
              <a:rPr lang="zh-TW" altLang="en-US" dirty="0"/>
              <a:t>進行</a:t>
            </a:r>
            <a:r>
              <a:rPr lang="zh-TW" altLang="en-US" sz="3800" b="1" dirty="0">
                <a:solidFill>
                  <a:srgbClr val="FF0000"/>
                </a:solidFill>
              </a:rPr>
              <a:t>集體報名</a:t>
            </a:r>
            <a:r>
              <a:rPr lang="zh-TW" altLang="en-US" dirty="0"/>
              <a:t>作業。</a:t>
            </a:r>
            <a:endParaRPr lang="en-US" altLang="zh-TW" dirty="0"/>
          </a:p>
          <a:p>
            <a:pPr>
              <a:lnSpc>
                <a:spcPct val="145000"/>
              </a:lnSpc>
              <a:spcBef>
                <a:spcPts val="1200"/>
              </a:spcBef>
            </a:pP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學年度招生名額以</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各科核定招生名額</a:t>
            </a:r>
            <a:r>
              <a:rPr lang="en-US" altLang="zh-TW" sz="3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30%</a:t>
            </a:r>
            <a:r>
              <a:rPr lang="zh-TW" altLang="en-US" sz="3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為限</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2800" dirty="0">
                <a:latin typeface="Times New Roman" panose="02020603050405020304" pitchFamily="18" charset="0"/>
                <a:ea typeface="微軟正黑體" panose="020B0604030504040204" pitchFamily="34" charset="-120"/>
                <a:cs typeface="Times New Roman" panose="02020603050405020304" pitchFamily="18" charset="0"/>
              </a:rPr>
              <a:t>提供</a:t>
            </a:r>
            <a:r>
              <a:rPr lang="zh-TW" altLang="zh-TW" sz="2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超過</a:t>
            </a:r>
            <a:r>
              <a:rPr lang="en-US" altLang="zh-TW" sz="2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1,700</a:t>
            </a:r>
            <a:r>
              <a:rPr lang="zh-TW" altLang="zh-TW" sz="2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個</a:t>
            </a:r>
            <a:r>
              <a:rPr lang="en-US" altLang="zh-TW" sz="2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約</a:t>
            </a:r>
            <a:r>
              <a:rPr lang="en-US" altLang="zh-TW" sz="2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22%)</a:t>
            </a:r>
            <a:r>
              <a:rPr lang="zh-TW" altLang="zh-TW" sz="2800" dirty="0">
                <a:latin typeface="Times New Roman" panose="02020603050405020304" pitchFamily="18" charset="0"/>
                <a:ea typeface="微軟正黑體" panose="020B0604030504040204" pitchFamily="34" charset="-120"/>
                <a:cs typeface="Times New Roman" panose="02020603050405020304" pitchFamily="18" charset="0"/>
              </a:rPr>
              <a:t>招生名額，讓有志學子更有機會能夠就讀五專理想科組，適性選擇邁入技職，為新的學習生涯跨出第一步</a:t>
            </a:r>
            <a:r>
              <a:rPr lang="zh-TW" altLang="en-US" dirty="0"/>
              <a:t>。</a:t>
            </a:r>
            <a:endParaRPr lang="en-US" altLang="zh-TW" dirty="0"/>
          </a:p>
          <a:p>
            <a:pPr>
              <a:lnSpc>
                <a:spcPct val="145000"/>
              </a:lnSpc>
              <a:spcBef>
                <a:spcPts val="1200"/>
              </a:spcBef>
            </a:pPr>
            <a:r>
              <a:rPr lang="zh-TW" altLang="en-US" dirty="0"/>
              <a:t>招生缺額回流至</a:t>
            </a:r>
            <a:r>
              <a:rPr lang="zh-TW" altLang="en-US" sz="3400" b="1" dirty="0">
                <a:solidFill>
                  <a:srgbClr val="FF0000"/>
                </a:solidFill>
              </a:rPr>
              <a:t>五專聯合免試入學</a:t>
            </a:r>
            <a:r>
              <a:rPr lang="zh-TW" altLang="en-US" dirty="0"/>
              <a:t>招生。</a:t>
            </a:r>
            <a:endParaRPr lang="en-US" altLang="zh-TW" dirty="0"/>
          </a:p>
        </p:txBody>
      </p:sp>
    </p:spTree>
    <p:extLst>
      <p:ext uri="{BB962C8B-B14F-4D97-AF65-F5344CB8AC3E}">
        <p14:creationId xmlns:p14="http://schemas.microsoft.com/office/powerpoint/2010/main" val="437217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967" y="-39262"/>
            <a:ext cx="8531023" cy="698450"/>
            <a:chOff x="-966" y="-39262"/>
            <a:chExt cx="6867912" cy="698450"/>
          </a:xfrm>
        </p:grpSpPr>
        <p:grpSp>
          <p:nvGrpSpPr>
            <p:cNvPr id="8" name="群組 7"/>
            <p:cNvGrpSpPr/>
            <p:nvPr/>
          </p:nvGrpSpPr>
          <p:grpSpPr>
            <a:xfrm>
              <a:off x="0" y="4236"/>
              <a:ext cx="6866946" cy="605449"/>
              <a:chOff x="0" y="4236"/>
              <a:chExt cx="6015355" cy="605449"/>
            </a:xfrm>
          </p:grpSpPr>
          <p:sp>
            <p:nvSpPr>
              <p:cNvPr id="120" name="圓角化同側角落矩形 119"/>
              <p:cNvSpPr/>
              <p:nvPr/>
            </p:nvSpPr>
            <p:spPr>
              <a:xfrm rot="16200000" flipH="1">
                <a:off x="2704953" y="-2700717"/>
                <a:ext cx="605449" cy="6015355"/>
              </a:xfrm>
              <a:prstGeom prst="round2SameRect">
                <a:avLst>
                  <a:gd name="adj1" fmla="val 0"/>
                  <a:gd name="adj2" fmla="val 50000"/>
                </a:avLst>
              </a:prstGeom>
              <a:gradFill flip="none" rotWithShape="1">
                <a:gsLst>
                  <a:gs pos="0">
                    <a:schemeClr val="accent6">
                      <a:lumMod val="40000"/>
                      <a:lumOff val="60000"/>
                    </a:schemeClr>
                  </a:gs>
                  <a:gs pos="55000">
                    <a:srgbClr val="92D050"/>
                  </a:gs>
                  <a:gs pos="100000">
                    <a:schemeClr val="accent6">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966" y="-39262"/>
              <a:ext cx="676831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貳、五專完全免試入學單獨招生</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招生學校</a:t>
              </a:r>
              <a:endParaRPr lang="en-US" dirty="0"/>
            </a:p>
          </p:txBody>
        </p:sp>
      </p:grpSp>
      <p:sp>
        <p:nvSpPr>
          <p:cNvPr id="12" name="圓角矩形 7">
            <a:extLst>
              <a:ext uri="{FF2B5EF4-FFF2-40B4-BE49-F238E27FC236}">
                <a16:creationId xmlns:a16="http://schemas.microsoft.com/office/drawing/2014/main" id="{448DD4C5-2A6A-44DD-8A4E-882E92CFC8F4}"/>
              </a:ext>
            </a:extLst>
          </p:cNvPr>
          <p:cNvSpPr/>
          <p:nvPr/>
        </p:nvSpPr>
        <p:spPr bwMode="auto">
          <a:xfrm>
            <a:off x="723153" y="1612998"/>
            <a:ext cx="3578177" cy="3410423"/>
          </a:xfrm>
          <a:prstGeom prst="roundRect">
            <a:avLst>
              <a:gd name="adj" fmla="val 4249"/>
            </a:avLst>
          </a:prstGeom>
          <a:solidFill>
            <a:srgbClr val="DDD6E6"/>
          </a:solidFill>
          <a:ln w="38100">
            <a:noFill/>
            <a:round/>
            <a:headEnd/>
            <a:tailEnd type="triangle" w="med" len="med"/>
          </a:ln>
          <a:effectLst>
            <a:outerShdw blurRad="50800" dist="127000" dir="2700000" algn="tl" rotWithShape="0">
              <a:prstClr val="black">
                <a:alpha val="40000"/>
              </a:prstClr>
            </a:outerShdw>
          </a:effectLst>
        </p:spPr>
        <p:txBody>
          <a:bodyPr rtlCol="0" anchor="ctr"/>
          <a:lstStyle/>
          <a:p>
            <a:pPr algn="ctr"/>
            <a:endParaRPr lang="zh-TW" altLang="en-US" sz="200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3" name="圓角矩形 11">
            <a:extLst>
              <a:ext uri="{FF2B5EF4-FFF2-40B4-BE49-F238E27FC236}">
                <a16:creationId xmlns:a16="http://schemas.microsoft.com/office/drawing/2014/main" id="{4596C98C-36FE-48F6-A2ED-22C89716465B}"/>
              </a:ext>
            </a:extLst>
          </p:cNvPr>
          <p:cNvSpPr/>
          <p:nvPr/>
        </p:nvSpPr>
        <p:spPr bwMode="auto">
          <a:xfrm>
            <a:off x="8020124" y="1534298"/>
            <a:ext cx="3448723" cy="2783059"/>
          </a:xfrm>
          <a:prstGeom prst="roundRect">
            <a:avLst>
              <a:gd name="adj" fmla="val 4249"/>
            </a:avLst>
          </a:prstGeom>
          <a:solidFill>
            <a:srgbClr val="FFCCCC"/>
          </a:solidFill>
          <a:ln w="38100">
            <a:noFill/>
            <a:round/>
            <a:headEnd/>
            <a:tailEnd type="triangle" w="med" len="med"/>
          </a:ln>
          <a:effectLst>
            <a:outerShdw blurRad="50800" dist="127000" dir="2700000" algn="tl" rotWithShape="0">
              <a:prstClr val="black">
                <a:alpha val="40000"/>
              </a:prstClr>
            </a:outerShdw>
          </a:effectLst>
        </p:spPr>
        <p:txBody>
          <a:bodyPr rtlCol="0" anchor="ctr"/>
          <a:lstStyle/>
          <a:p>
            <a:pPr algn="ctr"/>
            <a:endParaRPr lang="zh-TW" altLang="en-US" sz="2000">
              <a:latin typeface="Times New Roman" panose="02020603050405020304" pitchFamily="18" charset="0"/>
              <a:ea typeface="微軟正黑體" panose="020B0604030504040204" pitchFamily="34" charset="-120"/>
              <a:cs typeface="Times New Roman" panose="02020603050405020304" pitchFamily="18" charset="0"/>
            </a:endParaRPr>
          </a:p>
        </p:txBody>
      </p:sp>
      <p:graphicFrame>
        <p:nvGraphicFramePr>
          <p:cNvPr id="14" name="表格 13">
            <a:extLst>
              <a:ext uri="{FF2B5EF4-FFF2-40B4-BE49-F238E27FC236}">
                <a16:creationId xmlns:a16="http://schemas.microsoft.com/office/drawing/2014/main" id="{7E486184-074F-46ED-A14A-211149C590B6}"/>
              </a:ext>
            </a:extLst>
          </p:cNvPr>
          <p:cNvGraphicFramePr>
            <a:graphicFrameLocks noGrp="1"/>
          </p:cNvGraphicFramePr>
          <p:nvPr>
            <p:extLst>
              <p:ext uri="{D42A27DB-BD31-4B8C-83A1-F6EECF244321}">
                <p14:modId xmlns:p14="http://schemas.microsoft.com/office/powerpoint/2010/main" val="2253491130"/>
              </p:ext>
            </p:extLst>
          </p:nvPr>
        </p:nvGraphicFramePr>
        <p:xfrm>
          <a:off x="7869840" y="1851942"/>
          <a:ext cx="3599007" cy="2377224"/>
        </p:xfrm>
        <a:graphic>
          <a:graphicData uri="http://schemas.openxmlformats.org/drawingml/2006/table">
            <a:tbl>
              <a:tblPr bandRow="1">
                <a:tableStyleId>{5C22544A-7EE6-4342-B048-85BDC9FD1C3A}</a:tableStyleId>
              </a:tblPr>
              <a:tblGrid>
                <a:gridCol w="1835700">
                  <a:extLst>
                    <a:ext uri="{9D8B030D-6E8A-4147-A177-3AD203B41FA5}">
                      <a16:colId xmlns:a16="http://schemas.microsoft.com/office/drawing/2014/main" val="20000"/>
                    </a:ext>
                  </a:extLst>
                </a:gridCol>
                <a:gridCol w="1763307">
                  <a:extLst>
                    <a:ext uri="{9D8B030D-6E8A-4147-A177-3AD203B41FA5}">
                      <a16:colId xmlns:a16="http://schemas.microsoft.com/office/drawing/2014/main" val="20001"/>
                    </a:ext>
                  </a:extLst>
                </a:gridCol>
              </a:tblGrid>
              <a:tr h="36459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臺東專科學校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美和科技大學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6459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中華醫事科大</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輔英科技大學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459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b="0" dirty="0">
                          <a:solidFill>
                            <a:schemeClr val="tx1"/>
                          </a:solidFill>
                          <a:effectLst/>
                          <a:latin typeface="標楷體" panose="03000509000000000000" pitchFamily="65" charset="-120"/>
                          <a:ea typeface="標楷體" panose="03000509000000000000" pitchFamily="65" charset="-120"/>
                          <a:cs typeface="Arial Unicode MS" panose="020B0604020202020204" pitchFamily="34" charset="-120"/>
                        </a:rPr>
                        <a:t>大仁科技大學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南臺科技大學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6459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敏惠醫護專校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樹人醫護專校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64597">
                <a:tc>
                  <a:txBody>
                    <a:bodyPr/>
                    <a:lstStyle/>
                    <a:p>
                      <a:pPr algn="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崇仁醫護專校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育英醫護專校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6459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慈惠醫護專校</a:t>
                      </a:r>
                      <a:endParaRPr lang="zh-TW" altLang="en-US" sz="2000" dirty="0"/>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文藻外語大學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15" name="圓角矩形 10">
            <a:extLst>
              <a:ext uri="{FF2B5EF4-FFF2-40B4-BE49-F238E27FC236}">
                <a16:creationId xmlns:a16="http://schemas.microsoft.com/office/drawing/2014/main" id="{3E050512-A8B8-462B-9947-A848F34FE550}"/>
              </a:ext>
            </a:extLst>
          </p:cNvPr>
          <p:cNvSpPr/>
          <p:nvPr/>
        </p:nvSpPr>
        <p:spPr bwMode="auto">
          <a:xfrm>
            <a:off x="5155418" y="1612997"/>
            <a:ext cx="1899312" cy="1570041"/>
          </a:xfrm>
          <a:prstGeom prst="roundRect">
            <a:avLst>
              <a:gd name="adj" fmla="val 4249"/>
            </a:avLst>
          </a:prstGeom>
          <a:solidFill>
            <a:schemeClr val="accent6">
              <a:lumMod val="60000"/>
              <a:lumOff val="40000"/>
            </a:schemeClr>
          </a:solidFill>
          <a:ln w="38100">
            <a:noFill/>
            <a:round/>
            <a:headEnd/>
            <a:tailEnd type="triangle" w="med" len="med"/>
          </a:ln>
          <a:effectLst>
            <a:outerShdw blurRad="50800" dist="127000" dir="2700000" algn="tl" rotWithShape="0">
              <a:prstClr val="black">
                <a:alpha val="40000"/>
              </a:prstClr>
            </a:outerShdw>
          </a:effectLst>
        </p:spPr>
        <p:txBody>
          <a:bodyPr rtlCol="0" anchor="ctr"/>
          <a:lstStyle/>
          <a:p>
            <a:pPr algn="ctr"/>
            <a:endParaRPr lang="zh-TW" altLang="en-US" sz="2000">
              <a:latin typeface="Times New Roman" panose="02020603050405020304" pitchFamily="18" charset="0"/>
              <a:ea typeface="微軟正黑體" panose="020B0604030504040204" pitchFamily="34" charset="-120"/>
              <a:cs typeface="Times New Roman" panose="02020603050405020304" pitchFamily="18" charset="0"/>
            </a:endParaRPr>
          </a:p>
        </p:txBody>
      </p:sp>
      <p:graphicFrame>
        <p:nvGraphicFramePr>
          <p:cNvPr id="16" name="內容版面配置區 2">
            <a:extLst>
              <a:ext uri="{FF2B5EF4-FFF2-40B4-BE49-F238E27FC236}">
                <a16:creationId xmlns:a16="http://schemas.microsoft.com/office/drawing/2014/main" id="{AE3CE9AD-6F3C-44ED-8532-AE6B1A654C59}"/>
              </a:ext>
            </a:extLst>
          </p:cNvPr>
          <p:cNvGraphicFramePr>
            <a:graphicFrameLocks/>
          </p:cNvGraphicFramePr>
          <p:nvPr>
            <p:extLst>
              <p:ext uri="{D42A27DB-BD31-4B8C-83A1-F6EECF244321}">
                <p14:modId xmlns:p14="http://schemas.microsoft.com/office/powerpoint/2010/main" val="1113259112"/>
              </p:ext>
            </p:extLst>
          </p:nvPr>
        </p:nvGraphicFramePr>
        <p:xfrm>
          <a:off x="5124490" y="1864872"/>
          <a:ext cx="1899312" cy="1188612"/>
        </p:xfrm>
        <a:graphic>
          <a:graphicData uri="http://schemas.openxmlformats.org/drawingml/2006/table">
            <a:tbl>
              <a:tblPr bandRow="1">
                <a:tableStyleId>{5C22544A-7EE6-4342-B048-85BDC9FD1C3A}</a:tableStyleId>
              </a:tblPr>
              <a:tblGrid>
                <a:gridCol w="1899312">
                  <a:extLst>
                    <a:ext uri="{9D8B030D-6E8A-4147-A177-3AD203B41FA5}">
                      <a16:colId xmlns:a16="http://schemas.microsoft.com/office/drawing/2014/main" val="20002"/>
                    </a:ext>
                  </a:extLst>
                </a:gridCol>
              </a:tblGrid>
              <a:tr h="336562">
                <a:tc>
                  <a:txBody>
                    <a:bodyPr/>
                    <a:lstStyle/>
                    <a:p>
                      <a:pPr algn="ct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南開科技大學</a:t>
                      </a:r>
                    </a:p>
                  </a:txBody>
                  <a:tcPr marL="91444" marR="91444"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36562">
                <a:tc>
                  <a:txBody>
                    <a:bodyPr/>
                    <a:lstStyle/>
                    <a:p>
                      <a:pPr algn="ctr"/>
                      <a:r>
                        <a:rPr lang="zh-TW" altLang="en-US" sz="2000" b="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中臺科技大學</a:t>
                      </a:r>
                    </a:p>
                  </a:txBody>
                  <a:tcPr marL="91444" marR="91444"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365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仁德醫護專校</a:t>
                      </a:r>
                    </a:p>
                  </a:txBody>
                  <a:tcPr marL="91444" marR="91444"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17" name="圓角矩形 1">
            <a:extLst>
              <a:ext uri="{FF2B5EF4-FFF2-40B4-BE49-F238E27FC236}">
                <a16:creationId xmlns:a16="http://schemas.microsoft.com/office/drawing/2014/main" id="{30ABEAE9-B067-42F4-BC0E-3989CDEEB07A}"/>
              </a:ext>
            </a:extLst>
          </p:cNvPr>
          <p:cNvSpPr/>
          <p:nvPr/>
        </p:nvSpPr>
        <p:spPr bwMode="auto">
          <a:xfrm>
            <a:off x="557464" y="1258516"/>
            <a:ext cx="3859330" cy="576064"/>
          </a:xfrm>
          <a:prstGeom prst="roundRect">
            <a:avLst/>
          </a:prstGeom>
          <a:solidFill>
            <a:srgbClr val="C2B5D3"/>
          </a:solidFill>
          <a:ln w="38100">
            <a:noFill/>
            <a:round/>
            <a:headEnd/>
            <a:tailEnd type="triangle" w="med" len="med"/>
          </a:ln>
          <a:scene3d>
            <a:camera prst="orthographicFront"/>
            <a:lightRig rig="threePt" dir="t"/>
          </a:scene3d>
          <a:sp3d>
            <a:bevelT/>
          </a:sp3d>
        </p:spPr>
        <p:txBody>
          <a:bodyPr rtlCol="0" anchor="ctr"/>
          <a:lstStyle/>
          <a:p>
            <a:pPr algn="ct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北區</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(13</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所</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8" name="圓角矩形 6">
            <a:extLst>
              <a:ext uri="{FF2B5EF4-FFF2-40B4-BE49-F238E27FC236}">
                <a16:creationId xmlns:a16="http://schemas.microsoft.com/office/drawing/2014/main" id="{9C904379-5D32-4B37-802C-28534EAA7B42}"/>
              </a:ext>
            </a:extLst>
          </p:cNvPr>
          <p:cNvSpPr/>
          <p:nvPr/>
        </p:nvSpPr>
        <p:spPr bwMode="auto">
          <a:xfrm>
            <a:off x="7876262" y="1246265"/>
            <a:ext cx="3718754" cy="576064"/>
          </a:xfrm>
          <a:prstGeom prst="roundRect">
            <a:avLst/>
          </a:prstGeom>
          <a:solidFill>
            <a:srgbClr val="FF8989"/>
          </a:solidFill>
          <a:ln w="38100">
            <a:noFill/>
            <a:round/>
            <a:headEnd/>
            <a:tailEnd type="triangle" w="med" len="med"/>
          </a:ln>
          <a:scene3d>
            <a:camera prst="orthographicFront"/>
            <a:lightRig rig="threePt" dir="t"/>
          </a:scene3d>
          <a:sp3d>
            <a:bevelT/>
          </a:sp3d>
        </p:spPr>
        <p:txBody>
          <a:bodyPr rtlCol="0" anchor="ctr"/>
          <a:lstStyle/>
          <a:p>
            <a:pPr algn="ct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南區</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所</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9" name="圓角矩形 5">
            <a:extLst>
              <a:ext uri="{FF2B5EF4-FFF2-40B4-BE49-F238E27FC236}">
                <a16:creationId xmlns:a16="http://schemas.microsoft.com/office/drawing/2014/main" id="{9936C6C7-890F-419D-BD1C-2BD2670BA01F}"/>
              </a:ext>
            </a:extLst>
          </p:cNvPr>
          <p:cNvSpPr/>
          <p:nvPr/>
        </p:nvSpPr>
        <p:spPr bwMode="auto">
          <a:xfrm>
            <a:off x="5060785" y="1258516"/>
            <a:ext cx="2070431" cy="576064"/>
          </a:xfrm>
          <a:prstGeom prst="roundRect">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16200000" scaled="1"/>
            <a:tileRect/>
          </a:gradFill>
          <a:ln w="38100">
            <a:noFill/>
            <a:round/>
            <a:headEnd/>
            <a:tailEnd type="triangle" w="med" len="med"/>
          </a:ln>
          <a:scene3d>
            <a:camera prst="orthographicFront"/>
            <a:lightRig rig="threePt" dir="t"/>
          </a:scene3d>
          <a:sp3d>
            <a:bevelT/>
          </a:sp3d>
        </p:spPr>
        <p:txBody>
          <a:bodyPr rtlCol="0" anchor="ctr"/>
          <a:lstStyle/>
          <a:p>
            <a:pPr algn="ct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中區</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所</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p:txBody>
      </p:sp>
      <p:graphicFrame>
        <p:nvGraphicFramePr>
          <p:cNvPr id="25" name="表格 24">
            <a:extLst>
              <a:ext uri="{FF2B5EF4-FFF2-40B4-BE49-F238E27FC236}">
                <a16:creationId xmlns:a16="http://schemas.microsoft.com/office/drawing/2014/main" id="{5C77E141-17AF-432D-906A-A223D79CCBF5}"/>
              </a:ext>
            </a:extLst>
          </p:cNvPr>
          <p:cNvGraphicFramePr>
            <a:graphicFrameLocks noGrp="1"/>
          </p:cNvGraphicFramePr>
          <p:nvPr>
            <p:extLst>
              <p:ext uri="{D42A27DB-BD31-4B8C-83A1-F6EECF244321}">
                <p14:modId xmlns:p14="http://schemas.microsoft.com/office/powerpoint/2010/main" val="3312236176"/>
              </p:ext>
            </p:extLst>
          </p:nvPr>
        </p:nvGraphicFramePr>
        <p:xfrm>
          <a:off x="557464" y="1822329"/>
          <a:ext cx="3718754" cy="3189966"/>
        </p:xfrm>
        <a:graphic>
          <a:graphicData uri="http://schemas.openxmlformats.org/drawingml/2006/table">
            <a:tbl>
              <a:tblPr bandRow="1">
                <a:tableStyleId>{5C22544A-7EE6-4342-B048-85BDC9FD1C3A}</a:tableStyleId>
              </a:tblPr>
              <a:tblGrid>
                <a:gridCol w="1922097">
                  <a:extLst>
                    <a:ext uri="{9D8B030D-6E8A-4147-A177-3AD203B41FA5}">
                      <a16:colId xmlns:a16="http://schemas.microsoft.com/office/drawing/2014/main" val="20000"/>
                    </a:ext>
                  </a:extLst>
                </a:gridCol>
                <a:gridCol w="1796657">
                  <a:extLst>
                    <a:ext uri="{9D8B030D-6E8A-4147-A177-3AD203B41FA5}">
                      <a16:colId xmlns:a16="http://schemas.microsoft.com/office/drawing/2014/main" val="20001"/>
                    </a:ext>
                  </a:extLst>
                </a:gridCol>
              </a:tblGrid>
              <a:tr h="440227">
                <a:tc>
                  <a:txBody>
                    <a:bodyPr/>
                    <a:lstStyle/>
                    <a:p>
                      <a:pPr algn="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致理科技大學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龍華科技大學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40227">
                <a:tc>
                  <a:txBody>
                    <a:bodyPr/>
                    <a:lstStyle/>
                    <a:p>
                      <a:pPr algn="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臺北城市科大</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台北海洋科大</a:t>
                      </a:r>
                      <a:endParaRPr lang="zh-TW" altLang="en-US" sz="2000" dirty="0"/>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40227">
                <a:tc>
                  <a:txBody>
                    <a:bodyPr/>
                    <a:lstStyle/>
                    <a:p>
                      <a:pPr algn="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宏國德霖科大</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b="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中華科技大學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40227">
                <a:tc>
                  <a:txBody>
                    <a:bodyPr/>
                    <a:lstStyle/>
                    <a:p>
                      <a:pPr algn="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耕莘醫護專校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馬偕醫護專校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4022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新生醫護專校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聖母醫護專校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4022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黎明技術學院</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5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德育護理健康學院</a:t>
                      </a:r>
                      <a:endParaRPr lang="en-US" altLang="zh-TW" sz="15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5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a:t>
                      </a:r>
                      <a:r>
                        <a:rPr lang="zh-TW" altLang="en-US" sz="15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原經國管理學院</a:t>
                      </a:r>
                      <a:r>
                        <a:rPr lang="en-US" altLang="zh-TW" sz="15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a:t>
                      </a:r>
                      <a:endParaRPr lang="zh-TW" altLang="en-US" sz="1500" dirty="0"/>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4022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康寧大學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dirty="0"/>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27" name="文字方塊 26">
            <a:extLst>
              <a:ext uri="{FF2B5EF4-FFF2-40B4-BE49-F238E27FC236}">
                <a16:creationId xmlns:a16="http://schemas.microsoft.com/office/drawing/2014/main" id="{03EA7DC6-2602-4F90-A1E1-B60060276DD4}"/>
              </a:ext>
            </a:extLst>
          </p:cNvPr>
          <p:cNvSpPr txBox="1"/>
          <p:nvPr/>
        </p:nvSpPr>
        <p:spPr>
          <a:xfrm>
            <a:off x="2519925" y="5510111"/>
            <a:ext cx="7152150" cy="369332"/>
          </a:xfrm>
          <a:prstGeom prst="rect">
            <a:avLst/>
          </a:prstGeom>
          <a:noFill/>
        </p:spPr>
        <p:txBody>
          <a:bodyPr wrap="square" rtlCol="0">
            <a:spAutoFit/>
          </a:bodyPr>
          <a:lstStyle/>
          <a:p>
            <a:pPr marL="684000" indent="-684000"/>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註：招生科組以各校公告之</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113</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學年度</a:t>
            </a:r>
            <a:r>
              <a:rPr lang="zh-TW" altLang="en-US"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五專完免單獨招生簡章</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為準。</a:t>
            </a:r>
          </a:p>
        </p:txBody>
      </p:sp>
    </p:spTree>
    <p:extLst>
      <p:ext uri="{BB962C8B-B14F-4D97-AF65-F5344CB8AC3E}">
        <p14:creationId xmlns:p14="http://schemas.microsoft.com/office/powerpoint/2010/main" val="4119743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967" y="-39262"/>
            <a:ext cx="8531023" cy="698450"/>
            <a:chOff x="-966" y="-39262"/>
            <a:chExt cx="6867912" cy="698450"/>
          </a:xfrm>
        </p:grpSpPr>
        <p:grpSp>
          <p:nvGrpSpPr>
            <p:cNvPr id="8" name="群組 7"/>
            <p:cNvGrpSpPr/>
            <p:nvPr/>
          </p:nvGrpSpPr>
          <p:grpSpPr>
            <a:xfrm>
              <a:off x="0" y="4236"/>
              <a:ext cx="6866946" cy="605449"/>
              <a:chOff x="0" y="4236"/>
              <a:chExt cx="6015355" cy="605449"/>
            </a:xfrm>
          </p:grpSpPr>
          <p:sp>
            <p:nvSpPr>
              <p:cNvPr id="120" name="圓角化同側角落矩形 119"/>
              <p:cNvSpPr/>
              <p:nvPr/>
            </p:nvSpPr>
            <p:spPr>
              <a:xfrm rot="16200000" flipH="1">
                <a:off x="2704953" y="-2700717"/>
                <a:ext cx="605449" cy="6015355"/>
              </a:xfrm>
              <a:prstGeom prst="round2SameRect">
                <a:avLst>
                  <a:gd name="adj1" fmla="val 0"/>
                  <a:gd name="adj2" fmla="val 50000"/>
                </a:avLst>
              </a:prstGeom>
              <a:gradFill flip="none" rotWithShape="1">
                <a:gsLst>
                  <a:gs pos="0">
                    <a:schemeClr val="accent6">
                      <a:lumMod val="40000"/>
                      <a:lumOff val="60000"/>
                    </a:schemeClr>
                  </a:gs>
                  <a:gs pos="55000">
                    <a:srgbClr val="92D050"/>
                  </a:gs>
                  <a:gs pos="100000">
                    <a:schemeClr val="accent6">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966" y="-39262"/>
              <a:ext cx="676831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貳、五專完全免試入學單獨招生</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錄取方式</a:t>
              </a:r>
              <a:endParaRPr lang="en-US" dirty="0"/>
            </a:p>
          </p:txBody>
        </p:sp>
      </p:grpSp>
      <p:sp>
        <p:nvSpPr>
          <p:cNvPr id="20" name="內容版面配置區 2">
            <a:extLst>
              <a:ext uri="{FF2B5EF4-FFF2-40B4-BE49-F238E27FC236}">
                <a16:creationId xmlns:a16="http://schemas.microsoft.com/office/drawing/2014/main" id="{BA0AD6A5-0FB6-4809-924D-6F98E21DCE53}"/>
              </a:ext>
            </a:extLst>
          </p:cNvPr>
          <p:cNvSpPr txBox="1">
            <a:spLocks/>
          </p:cNvSpPr>
          <p:nvPr/>
        </p:nvSpPr>
        <p:spPr>
          <a:xfrm>
            <a:off x="600364" y="800266"/>
            <a:ext cx="10991272" cy="1774984"/>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zh-TW" altLang="en-US" sz="2400" dirty="0">
                <a:ea typeface="微軟正黑體" panose="020B0604030504040204" pitchFamily="34" charset="-120"/>
              </a:rPr>
              <a:t>報名人數未達該科招生名額時，</a:t>
            </a:r>
            <a:r>
              <a:rPr lang="zh-TW" altLang="en-US" sz="2400" b="1" dirty="0">
                <a:solidFill>
                  <a:srgbClr val="FF0000"/>
                </a:solidFill>
                <a:ea typeface="微軟正黑體" panose="020B0604030504040204" pitchFamily="34" charset="-120"/>
              </a:rPr>
              <a:t>全額錄取</a:t>
            </a:r>
            <a:r>
              <a:rPr lang="zh-TW" altLang="en-US" sz="2400" dirty="0">
                <a:ea typeface="微軟正黑體" panose="020B0604030504040204" pitchFamily="34" charset="-120"/>
              </a:rPr>
              <a:t>。</a:t>
            </a:r>
            <a:endParaRPr lang="en-US" altLang="zh-TW" sz="2400" dirty="0">
              <a:ea typeface="微軟正黑體" panose="020B0604030504040204" pitchFamily="34" charset="-120"/>
            </a:endParaRPr>
          </a:p>
          <a:p>
            <a:pPr>
              <a:lnSpc>
                <a:spcPct val="110000"/>
              </a:lnSpc>
            </a:pPr>
            <a:r>
              <a:rPr lang="zh-TW" altLang="en-US" sz="2400" dirty="0">
                <a:ea typeface="微軟正黑體" panose="020B0604030504040204" pitchFamily="34" charset="-120"/>
              </a:rPr>
              <a:t>報名人數超過該科招生名額時，依「超額比序項目積分對照表」採計之積分總和，由</a:t>
            </a:r>
            <a:r>
              <a:rPr lang="zh-TW" altLang="en-US" sz="2400" b="1" dirty="0">
                <a:solidFill>
                  <a:srgbClr val="FF0000"/>
                </a:solidFill>
                <a:ea typeface="微軟正黑體" panose="020B0604030504040204" pitchFamily="34" charset="-120"/>
              </a:rPr>
              <a:t>高至低依序錄取</a:t>
            </a:r>
            <a:r>
              <a:rPr lang="zh-TW" altLang="en-US" sz="2400" dirty="0">
                <a:ea typeface="微軟正黑體" panose="020B0604030504040204" pitchFamily="34" charset="-120"/>
              </a:rPr>
              <a:t>；當總積分相同時，依同分比序項目順序錄取至招生人數足額，</a:t>
            </a:r>
            <a:r>
              <a:rPr lang="zh-TW" altLang="en-US" sz="2400" b="1" dirty="0">
                <a:solidFill>
                  <a:srgbClr val="FF0000"/>
                </a:solidFill>
                <a:ea typeface="微軟正黑體" panose="020B0604030504040204" pitchFamily="34" charset="-120"/>
              </a:rPr>
              <a:t>不另列備取</a:t>
            </a:r>
            <a:r>
              <a:rPr lang="zh-TW" altLang="en-US" sz="2400" dirty="0">
                <a:ea typeface="微軟正黑體" panose="020B0604030504040204" pitchFamily="34" charset="-120"/>
              </a:rPr>
              <a:t>。</a:t>
            </a:r>
            <a:endParaRPr lang="en-US" altLang="zh-TW" sz="2400" dirty="0">
              <a:ea typeface="微軟正黑體" panose="020B0604030504040204" pitchFamily="34" charset="-120"/>
            </a:endParaRPr>
          </a:p>
        </p:txBody>
      </p:sp>
      <p:graphicFrame>
        <p:nvGraphicFramePr>
          <p:cNvPr id="2" name="表格 1">
            <a:extLst>
              <a:ext uri="{FF2B5EF4-FFF2-40B4-BE49-F238E27FC236}">
                <a16:creationId xmlns:a16="http://schemas.microsoft.com/office/drawing/2014/main" id="{17494093-8E0E-4E76-B2D0-9053EA8DAEC4}"/>
              </a:ext>
            </a:extLst>
          </p:cNvPr>
          <p:cNvGraphicFramePr>
            <a:graphicFrameLocks noGrp="1"/>
          </p:cNvGraphicFramePr>
          <p:nvPr>
            <p:extLst>
              <p:ext uri="{D42A27DB-BD31-4B8C-83A1-F6EECF244321}">
                <p14:modId xmlns:p14="http://schemas.microsoft.com/office/powerpoint/2010/main" val="2574084585"/>
              </p:ext>
            </p:extLst>
          </p:nvPr>
        </p:nvGraphicFramePr>
        <p:xfrm>
          <a:off x="868101" y="2481944"/>
          <a:ext cx="10833903" cy="4235961"/>
        </p:xfrm>
        <a:graphic>
          <a:graphicData uri="http://schemas.openxmlformats.org/drawingml/2006/table">
            <a:tbl>
              <a:tblPr firstRow="1" firstCol="1" bandRow="1">
                <a:tableStyleId>{5C22544A-7EE6-4342-B048-85BDC9FD1C3A}</a:tableStyleId>
              </a:tblPr>
              <a:tblGrid>
                <a:gridCol w="1365813">
                  <a:extLst>
                    <a:ext uri="{9D8B030D-6E8A-4147-A177-3AD203B41FA5}">
                      <a16:colId xmlns:a16="http://schemas.microsoft.com/office/drawing/2014/main" val="4206352707"/>
                    </a:ext>
                  </a:extLst>
                </a:gridCol>
                <a:gridCol w="972273">
                  <a:extLst>
                    <a:ext uri="{9D8B030D-6E8A-4147-A177-3AD203B41FA5}">
                      <a16:colId xmlns:a16="http://schemas.microsoft.com/office/drawing/2014/main" val="321726490"/>
                    </a:ext>
                  </a:extLst>
                </a:gridCol>
                <a:gridCol w="1006998">
                  <a:extLst>
                    <a:ext uri="{9D8B030D-6E8A-4147-A177-3AD203B41FA5}">
                      <a16:colId xmlns:a16="http://schemas.microsoft.com/office/drawing/2014/main" val="1983236859"/>
                    </a:ext>
                  </a:extLst>
                </a:gridCol>
                <a:gridCol w="1296364">
                  <a:extLst>
                    <a:ext uri="{9D8B030D-6E8A-4147-A177-3AD203B41FA5}">
                      <a16:colId xmlns:a16="http://schemas.microsoft.com/office/drawing/2014/main" val="2638158537"/>
                    </a:ext>
                  </a:extLst>
                </a:gridCol>
                <a:gridCol w="2777924">
                  <a:extLst>
                    <a:ext uri="{9D8B030D-6E8A-4147-A177-3AD203B41FA5}">
                      <a16:colId xmlns:a16="http://schemas.microsoft.com/office/drawing/2014/main" val="2904840269"/>
                    </a:ext>
                  </a:extLst>
                </a:gridCol>
                <a:gridCol w="3414531">
                  <a:extLst>
                    <a:ext uri="{9D8B030D-6E8A-4147-A177-3AD203B41FA5}">
                      <a16:colId xmlns:a16="http://schemas.microsoft.com/office/drawing/2014/main" val="3814186461"/>
                    </a:ext>
                  </a:extLst>
                </a:gridCol>
              </a:tblGrid>
              <a:tr h="315615">
                <a:tc>
                  <a:txBody>
                    <a:bodyPr/>
                    <a:lstStyle/>
                    <a:p>
                      <a:pPr algn="ctr"/>
                      <a:r>
                        <a:rPr lang="zh-TW" sz="1400" kern="100">
                          <a:effectLst/>
                          <a:latin typeface="微軟正黑體" panose="020B0604030504040204" pitchFamily="34" charset="-120"/>
                          <a:ea typeface="微軟正黑體" panose="020B0604030504040204" pitchFamily="34" charset="-120"/>
                        </a:rPr>
                        <a:t>比序項目</a:t>
                      </a:r>
                    </a:p>
                  </a:txBody>
                  <a:tcPr marL="54849" marR="54849" marT="0" marB="0" anchor="ctr"/>
                </a:tc>
                <a:tc>
                  <a:txBody>
                    <a:bodyPr/>
                    <a:lstStyle/>
                    <a:p>
                      <a:pPr algn="ctr"/>
                      <a:r>
                        <a:rPr lang="zh-TW" sz="1400" kern="100">
                          <a:effectLst/>
                          <a:latin typeface="微軟正黑體" panose="020B0604030504040204" pitchFamily="34" charset="-120"/>
                          <a:ea typeface="微軟正黑體" panose="020B0604030504040204" pitchFamily="34" charset="-120"/>
                        </a:rPr>
                        <a:t>積分</a:t>
                      </a:r>
                    </a:p>
                  </a:txBody>
                  <a:tcPr marL="54849" marR="54849" marT="0" marB="0" anchor="ctr"/>
                </a:tc>
                <a:tc gridSpan="2">
                  <a:txBody>
                    <a:bodyPr/>
                    <a:lstStyle/>
                    <a:p>
                      <a:pPr algn="ctr"/>
                      <a:r>
                        <a:rPr lang="zh-TW" sz="1400" kern="100" dirty="0">
                          <a:effectLst/>
                          <a:latin typeface="微軟正黑體" panose="020B0604030504040204" pitchFamily="34" charset="-120"/>
                          <a:ea typeface="微軟正黑體" panose="020B0604030504040204" pitchFamily="34" charset="-120"/>
                        </a:rPr>
                        <a:t>積分計算方式</a:t>
                      </a:r>
                    </a:p>
                  </a:txBody>
                  <a:tcPr marL="54849" marR="54849" marT="0" marB="0" anchor="ctr"/>
                </a:tc>
                <a:tc hMerge="1">
                  <a:txBody>
                    <a:bodyPr/>
                    <a:lstStyle/>
                    <a:p>
                      <a:endParaRPr lang="zh-TW" altLang="en-US"/>
                    </a:p>
                  </a:txBody>
                  <a:tcPr/>
                </a:tc>
                <a:tc gridSpan="2">
                  <a:txBody>
                    <a:bodyPr/>
                    <a:lstStyle/>
                    <a:p>
                      <a:pPr algn="ctr"/>
                      <a:r>
                        <a:rPr lang="zh-TW" sz="1400" kern="100" dirty="0">
                          <a:effectLst/>
                          <a:latin typeface="微軟正黑體" panose="020B0604030504040204" pitchFamily="34" charset="-120"/>
                          <a:ea typeface="微軟正黑體" panose="020B0604030504040204" pitchFamily="34" charset="-120"/>
                        </a:rPr>
                        <a:t>說明</a:t>
                      </a:r>
                      <a:r>
                        <a:rPr lang="zh-TW" altLang="en-US" sz="1400" kern="100" dirty="0">
                          <a:effectLst/>
                          <a:latin typeface="微軟正黑體" panose="020B0604030504040204" pitchFamily="34" charset="-120"/>
                          <a:ea typeface="微軟正黑體" panose="020B0604030504040204" pitchFamily="34" charset="-120"/>
                        </a:rPr>
                        <a:t>（</a:t>
                      </a:r>
                      <a:r>
                        <a:rPr lang="en-US" altLang="zh-TW" sz="1400" kern="100" dirty="0">
                          <a:effectLst/>
                          <a:latin typeface="微軟正黑體" panose="020B0604030504040204" pitchFamily="34" charset="-120"/>
                          <a:ea typeface="微軟正黑體" panose="020B0604030504040204" pitchFamily="34" charset="-120"/>
                        </a:rPr>
                        <a:t>※</a:t>
                      </a:r>
                      <a:r>
                        <a:rPr lang="zh-TW" altLang="en-US" sz="1400" kern="100" dirty="0">
                          <a:effectLst/>
                          <a:latin typeface="微軟正黑體" panose="020B0604030504040204" pitchFamily="34" charset="-120"/>
                          <a:ea typeface="微軟正黑體" panose="020B0604030504040204" pitchFamily="34" charset="-120"/>
                        </a:rPr>
                        <a:t>積分採計時間至</a:t>
                      </a:r>
                      <a:r>
                        <a:rPr lang="en-US" altLang="zh-TW" sz="1400" kern="100" dirty="0">
                          <a:solidFill>
                            <a:srgbClr val="FFFF00"/>
                          </a:solidFill>
                          <a:effectLst/>
                          <a:latin typeface="微軟正黑體" panose="020B0604030504040204" pitchFamily="34" charset="-120"/>
                          <a:ea typeface="微軟正黑體" panose="020B0604030504040204" pitchFamily="34" charset="-120"/>
                        </a:rPr>
                        <a:t>113</a:t>
                      </a:r>
                      <a:r>
                        <a:rPr lang="zh-TW" altLang="en-US" sz="1400" kern="100" dirty="0">
                          <a:solidFill>
                            <a:srgbClr val="FFFF00"/>
                          </a:solidFill>
                          <a:effectLst/>
                          <a:latin typeface="微軟正黑體" panose="020B0604030504040204" pitchFamily="34" charset="-120"/>
                          <a:ea typeface="微軟正黑體" panose="020B0604030504040204" pitchFamily="34" charset="-120"/>
                        </a:rPr>
                        <a:t>年</a:t>
                      </a:r>
                      <a:r>
                        <a:rPr lang="en-US" altLang="zh-TW" sz="1400" kern="100" dirty="0">
                          <a:solidFill>
                            <a:srgbClr val="FFFF00"/>
                          </a:solidFill>
                          <a:effectLst/>
                          <a:latin typeface="微軟正黑體" panose="020B0604030504040204" pitchFamily="34" charset="-120"/>
                          <a:ea typeface="微軟正黑體" panose="020B0604030504040204" pitchFamily="34" charset="-120"/>
                        </a:rPr>
                        <a:t>4</a:t>
                      </a:r>
                      <a:r>
                        <a:rPr lang="zh-TW" altLang="en-US" sz="1400" kern="100" dirty="0">
                          <a:solidFill>
                            <a:srgbClr val="FFFF00"/>
                          </a:solidFill>
                          <a:effectLst/>
                          <a:latin typeface="微軟正黑體" panose="020B0604030504040204" pitchFamily="34" charset="-120"/>
                          <a:ea typeface="微軟正黑體" panose="020B0604030504040204" pitchFamily="34" charset="-120"/>
                        </a:rPr>
                        <a:t>月</a:t>
                      </a:r>
                      <a:r>
                        <a:rPr lang="en-US" altLang="zh-TW" sz="1400" kern="100" dirty="0">
                          <a:solidFill>
                            <a:srgbClr val="FFFF00"/>
                          </a:solidFill>
                          <a:effectLst/>
                          <a:latin typeface="微軟正黑體" panose="020B0604030504040204" pitchFamily="34" charset="-120"/>
                          <a:ea typeface="微軟正黑體" panose="020B0604030504040204" pitchFamily="34" charset="-120"/>
                        </a:rPr>
                        <a:t>30</a:t>
                      </a:r>
                      <a:r>
                        <a:rPr lang="zh-TW" altLang="en-US" sz="1400" kern="100" dirty="0">
                          <a:solidFill>
                            <a:srgbClr val="FFFF00"/>
                          </a:solidFill>
                          <a:effectLst/>
                          <a:latin typeface="微軟正黑體" panose="020B0604030504040204" pitchFamily="34" charset="-120"/>
                          <a:ea typeface="微軟正黑體" panose="020B0604030504040204" pitchFamily="34" charset="-120"/>
                        </a:rPr>
                        <a:t>日</a:t>
                      </a:r>
                      <a:r>
                        <a:rPr lang="zh-TW" altLang="en-US" sz="1400" kern="100" dirty="0">
                          <a:effectLst/>
                          <a:latin typeface="微軟正黑體" panose="020B0604030504040204" pitchFamily="34" charset="-120"/>
                          <a:ea typeface="微軟正黑體" panose="020B0604030504040204" pitchFamily="34" charset="-120"/>
                        </a:rPr>
                        <a:t>）</a:t>
                      </a:r>
                      <a:endParaRPr lang="zh-TW" sz="1400" kern="100" dirty="0">
                        <a:effectLst/>
                        <a:latin typeface="微軟正黑體" panose="020B0604030504040204" pitchFamily="34" charset="-120"/>
                        <a:ea typeface="微軟正黑體" panose="020B0604030504040204" pitchFamily="34" charset="-120"/>
                      </a:endParaRPr>
                    </a:p>
                  </a:txBody>
                  <a:tcPr marL="54849" marR="54849" marT="0" marB="0" anchor="ctr"/>
                </a:tc>
                <a:tc hMerge="1">
                  <a:txBody>
                    <a:bodyPr/>
                    <a:lstStyle/>
                    <a:p>
                      <a:endParaRPr lang="zh-TW" altLang="en-US"/>
                    </a:p>
                  </a:txBody>
                  <a:tcPr/>
                </a:tc>
                <a:extLst>
                  <a:ext uri="{0D108BD9-81ED-4DB2-BD59-A6C34878D82A}">
                    <a16:rowId xmlns:a16="http://schemas.microsoft.com/office/drawing/2014/main" val="2519473932"/>
                  </a:ext>
                </a:extLst>
              </a:tr>
              <a:tr h="594242">
                <a:tc rowSpan="2">
                  <a:txBody>
                    <a:bodyPr/>
                    <a:lstStyle/>
                    <a:p>
                      <a:pPr algn="ctr"/>
                      <a:r>
                        <a:rPr lang="zh-TW" sz="1600" kern="100" dirty="0">
                          <a:effectLst/>
                          <a:latin typeface="微軟正黑體" panose="020B0604030504040204" pitchFamily="34" charset="-120"/>
                          <a:ea typeface="微軟正黑體" panose="020B0604030504040204" pitchFamily="34" charset="-120"/>
                        </a:rPr>
                        <a:t>多元學習表現</a:t>
                      </a:r>
                    </a:p>
                    <a:p>
                      <a:pPr algn="ctr"/>
                      <a:r>
                        <a:rPr lang="zh-TW" sz="1600" kern="100" dirty="0">
                          <a:effectLst/>
                          <a:latin typeface="微軟正黑體" panose="020B0604030504040204" pitchFamily="34" charset="-120"/>
                          <a:ea typeface="微軟正黑體" panose="020B0604030504040204" pitchFamily="34" charset="-120"/>
                        </a:rPr>
                        <a:t>服務學習</a:t>
                      </a:r>
                    </a:p>
                  </a:txBody>
                  <a:tcPr marL="54849" marR="54849" marT="0" marB="0" anchor="ctr"/>
                </a:tc>
                <a:tc rowSpan="2">
                  <a:txBody>
                    <a:bodyPr/>
                    <a:lstStyle/>
                    <a:p>
                      <a:pPr algn="ctr"/>
                      <a:r>
                        <a:rPr lang="en-US" sz="1600" kern="100" dirty="0">
                          <a:effectLst/>
                          <a:latin typeface="微軟正黑體" panose="020B0604030504040204" pitchFamily="34" charset="-120"/>
                          <a:ea typeface="微軟正黑體" panose="020B0604030504040204" pitchFamily="34" charset="-120"/>
                        </a:rPr>
                        <a:t>15</a:t>
                      </a:r>
                      <a:r>
                        <a:rPr lang="zh-TW" sz="1600" kern="100" dirty="0">
                          <a:effectLst/>
                          <a:latin typeface="微軟正黑體" panose="020B0604030504040204" pitchFamily="34" charset="-120"/>
                          <a:ea typeface="微軟正黑體" panose="020B0604030504040204" pitchFamily="34" charset="-120"/>
                        </a:rPr>
                        <a:t>分</a:t>
                      </a:r>
                    </a:p>
                  </a:txBody>
                  <a:tcPr marL="54849" marR="54849" marT="0" marB="0" anchor="ctr"/>
                </a:tc>
                <a:tc>
                  <a:txBody>
                    <a:bodyPr/>
                    <a:lstStyle/>
                    <a:p>
                      <a:pPr algn="ctr"/>
                      <a:r>
                        <a:rPr lang="en-US" sz="1600" kern="100" dirty="0">
                          <a:effectLst/>
                          <a:latin typeface="微軟正黑體" panose="020B0604030504040204" pitchFamily="34" charset="-120"/>
                          <a:ea typeface="微軟正黑體" panose="020B0604030504040204" pitchFamily="34" charset="-120"/>
                        </a:rPr>
                        <a:t>2</a:t>
                      </a:r>
                      <a:endParaRPr lang="zh-TW" sz="1600" kern="100" dirty="0">
                        <a:effectLst/>
                        <a:latin typeface="微軟正黑體" panose="020B0604030504040204" pitchFamily="34" charset="-120"/>
                        <a:ea typeface="微軟正黑體" panose="020B0604030504040204" pitchFamily="34" charset="-120"/>
                      </a:endParaRPr>
                    </a:p>
                  </a:txBody>
                  <a:tcPr marL="54849" marR="54849" marT="0" marB="0" anchor="ctr"/>
                </a:tc>
                <a:tc>
                  <a:txBody>
                    <a:bodyPr/>
                    <a:lstStyle/>
                    <a:p>
                      <a:pPr algn="ctr"/>
                      <a:r>
                        <a:rPr lang="zh-TW" sz="1600" kern="100" dirty="0">
                          <a:effectLst/>
                          <a:latin typeface="微軟正黑體" panose="020B0604030504040204" pitchFamily="34" charset="-120"/>
                          <a:ea typeface="微軟正黑體" panose="020B0604030504040204" pitchFamily="34" charset="-120"/>
                        </a:rPr>
                        <a:t>每</a:t>
                      </a:r>
                      <a:r>
                        <a:rPr lang="en-US" sz="1600" kern="100" dirty="0">
                          <a:effectLst/>
                          <a:latin typeface="微軟正黑體" panose="020B0604030504040204" pitchFamily="34" charset="-120"/>
                          <a:ea typeface="微軟正黑體" panose="020B0604030504040204" pitchFamily="34" charset="-120"/>
                        </a:rPr>
                        <a:t>1</a:t>
                      </a:r>
                      <a:r>
                        <a:rPr lang="zh-TW" sz="1600" kern="100" dirty="0">
                          <a:effectLst/>
                          <a:latin typeface="微軟正黑體" panose="020B0604030504040204" pitchFamily="34" charset="-120"/>
                          <a:ea typeface="微軟正黑體" panose="020B0604030504040204" pitchFamily="34" charset="-120"/>
                        </a:rPr>
                        <a:t>學期</a:t>
                      </a:r>
                    </a:p>
                  </a:txBody>
                  <a:tcPr marL="54849" marR="54849" marT="0" marB="0" anchor="ctr"/>
                </a:tc>
                <a:tc gridSpan="2">
                  <a:txBody>
                    <a:bodyPr/>
                    <a:lstStyle/>
                    <a:p>
                      <a:pPr algn="just"/>
                      <a:r>
                        <a:rPr lang="zh-TW" sz="1600" kern="100" dirty="0">
                          <a:effectLst/>
                          <a:latin typeface="微軟正黑體" panose="020B0604030504040204" pitchFamily="34" charset="-120"/>
                          <a:ea typeface="微軟正黑體" panose="020B0604030504040204" pitchFamily="34" charset="-120"/>
                        </a:rPr>
                        <a:t>擔任班級幹部、小老師或社團幹部</a:t>
                      </a:r>
                      <a:r>
                        <a:rPr lang="zh-TW" sz="1600" b="1" kern="100" dirty="0">
                          <a:solidFill>
                            <a:srgbClr val="FF0000"/>
                          </a:solidFill>
                          <a:effectLst/>
                          <a:latin typeface="微軟正黑體" panose="020B0604030504040204" pitchFamily="34" charset="-120"/>
                          <a:ea typeface="微軟正黑體" panose="020B0604030504040204" pitchFamily="34" charset="-120"/>
                        </a:rPr>
                        <a:t>滿</a:t>
                      </a:r>
                      <a:r>
                        <a:rPr lang="en-US" sz="1600" b="1" kern="100" dirty="0">
                          <a:solidFill>
                            <a:srgbClr val="FF0000"/>
                          </a:solidFill>
                          <a:effectLst/>
                          <a:latin typeface="微軟正黑體" panose="020B0604030504040204" pitchFamily="34" charset="-120"/>
                          <a:ea typeface="微軟正黑體" panose="020B0604030504040204" pitchFamily="34" charset="-120"/>
                        </a:rPr>
                        <a:t>1</a:t>
                      </a:r>
                      <a:r>
                        <a:rPr lang="zh-TW" sz="1600" b="1" kern="100" dirty="0">
                          <a:solidFill>
                            <a:srgbClr val="FF0000"/>
                          </a:solidFill>
                          <a:effectLst/>
                          <a:latin typeface="微軟正黑體" panose="020B0604030504040204" pitchFamily="34" charset="-120"/>
                          <a:ea typeface="微軟正黑體" panose="020B0604030504040204" pitchFamily="34" charset="-120"/>
                        </a:rPr>
                        <a:t>學期得</a:t>
                      </a:r>
                      <a:r>
                        <a:rPr lang="en-US" sz="1600" b="1" kern="100" dirty="0">
                          <a:solidFill>
                            <a:srgbClr val="FF0000"/>
                          </a:solidFill>
                          <a:effectLst/>
                          <a:latin typeface="微軟正黑體" panose="020B0604030504040204" pitchFamily="34" charset="-120"/>
                          <a:ea typeface="微軟正黑體" panose="020B0604030504040204" pitchFamily="34" charset="-120"/>
                        </a:rPr>
                        <a:t>2</a:t>
                      </a:r>
                      <a:r>
                        <a:rPr lang="zh-TW" sz="1600" b="1" kern="100" dirty="0">
                          <a:solidFill>
                            <a:srgbClr val="FF0000"/>
                          </a:solidFill>
                          <a:effectLst/>
                          <a:latin typeface="微軟正黑體" panose="020B0604030504040204" pitchFamily="34" charset="-120"/>
                          <a:ea typeface="微軟正黑體" panose="020B0604030504040204" pitchFamily="34" charset="-120"/>
                        </a:rPr>
                        <a:t>分</a:t>
                      </a:r>
                      <a:r>
                        <a:rPr lang="zh-TW" sz="1600" kern="100" dirty="0">
                          <a:effectLst/>
                          <a:latin typeface="微軟正黑體" panose="020B0604030504040204" pitchFamily="34" charset="-120"/>
                          <a:ea typeface="微軟正黑體" panose="020B0604030504040204" pitchFamily="34" charset="-120"/>
                        </a:rPr>
                        <a:t>。同</a:t>
                      </a:r>
                      <a:r>
                        <a:rPr lang="en-US" sz="1600" kern="100" dirty="0">
                          <a:effectLst/>
                          <a:latin typeface="微軟正黑體" panose="020B0604030504040204" pitchFamily="34" charset="-120"/>
                          <a:ea typeface="微軟正黑體" panose="020B0604030504040204" pitchFamily="34" charset="-120"/>
                        </a:rPr>
                        <a:t>1</a:t>
                      </a:r>
                      <a:r>
                        <a:rPr lang="zh-TW" sz="1600" kern="100" dirty="0">
                          <a:effectLst/>
                          <a:latin typeface="微軟正黑體" panose="020B0604030504040204" pitchFamily="34" charset="-120"/>
                          <a:ea typeface="微軟正黑體" panose="020B0604030504040204" pitchFamily="34" charset="-120"/>
                        </a:rPr>
                        <a:t>學期同時擔任班級幹部、小老師或社團幹部，仍以</a:t>
                      </a:r>
                      <a:r>
                        <a:rPr lang="en-US" sz="1600" kern="100" dirty="0">
                          <a:effectLst/>
                          <a:latin typeface="微軟正黑體" panose="020B0604030504040204" pitchFamily="34" charset="-120"/>
                          <a:ea typeface="微軟正黑體" panose="020B0604030504040204" pitchFamily="34" charset="-120"/>
                        </a:rPr>
                        <a:t>2</a:t>
                      </a:r>
                      <a:r>
                        <a:rPr lang="zh-TW" sz="1600" kern="100" dirty="0">
                          <a:effectLst/>
                          <a:latin typeface="微軟正黑體" panose="020B0604030504040204" pitchFamily="34" charset="-120"/>
                          <a:ea typeface="微軟正黑體" panose="020B0604030504040204" pitchFamily="34" charset="-120"/>
                        </a:rPr>
                        <a:t>分採計。</a:t>
                      </a:r>
                    </a:p>
                  </a:txBody>
                  <a:tcPr marL="54849" marR="54849" marT="0" marB="0" anchor="ctr"/>
                </a:tc>
                <a:tc hMerge="1">
                  <a:txBody>
                    <a:bodyPr/>
                    <a:lstStyle/>
                    <a:p>
                      <a:endParaRPr lang="zh-TW" altLang="en-US"/>
                    </a:p>
                  </a:txBody>
                  <a:tcPr/>
                </a:tc>
                <a:extLst>
                  <a:ext uri="{0D108BD9-81ED-4DB2-BD59-A6C34878D82A}">
                    <a16:rowId xmlns:a16="http://schemas.microsoft.com/office/drawing/2014/main" val="4157230999"/>
                  </a:ext>
                </a:extLst>
              </a:tr>
              <a:tr h="594242">
                <a:tc vMerge="1">
                  <a:txBody>
                    <a:bodyPr/>
                    <a:lstStyle/>
                    <a:p>
                      <a:endParaRPr lang="zh-TW" altLang="en-US"/>
                    </a:p>
                  </a:txBody>
                  <a:tcPr/>
                </a:tc>
                <a:tc vMerge="1">
                  <a:txBody>
                    <a:bodyPr/>
                    <a:lstStyle/>
                    <a:p>
                      <a:endParaRPr lang="zh-TW" altLang="en-US"/>
                    </a:p>
                  </a:txBody>
                  <a:tcPr/>
                </a:tc>
                <a:tc>
                  <a:txBody>
                    <a:bodyPr/>
                    <a:lstStyle/>
                    <a:p>
                      <a:pPr algn="ctr"/>
                      <a:r>
                        <a:rPr lang="en-US" sz="1600" kern="100">
                          <a:effectLst/>
                          <a:latin typeface="微軟正黑體" panose="020B0604030504040204" pitchFamily="34" charset="-120"/>
                          <a:ea typeface="微軟正黑體" panose="020B0604030504040204" pitchFamily="34" charset="-120"/>
                        </a:rPr>
                        <a:t>0.5</a:t>
                      </a:r>
                      <a:r>
                        <a:rPr lang="zh-TW" sz="1600" kern="100">
                          <a:effectLst/>
                          <a:latin typeface="微軟正黑體" panose="020B0604030504040204" pitchFamily="34" charset="-120"/>
                          <a:ea typeface="微軟正黑體" panose="020B0604030504040204" pitchFamily="34" charset="-120"/>
                        </a:rPr>
                        <a:t>分</a:t>
                      </a:r>
                    </a:p>
                  </a:txBody>
                  <a:tcPr marL="54849" marR="54849" marT="0" marB="0" anchor="ctr"/>
                </a:tc>
                <a:tc>
                  <a:txBody>
                    <a:bodyPr/>
                    <a:lstStyle/>
                    <a:p>
                      <a:pPr algn="ctr"/>
                      <a:r>
                        <a:rPr lang="zh-TW" sz="1600" kern="100" dirty="0">
                          <a:effectLst/>
                          <a:latin typeface="微軟正黑體" panose="020B0604030504040204" pitchFamily="34" charset="-120"/>
                          <a:ea typeface="微軟正黑體" panose="020B0604030504040204" pitchFamily="34" charset="-120"/>
                        </a:rPr>
                        <a:t>每</a:t>
                      </a:r>
                      <a:r>
                        <a:rPr lang="en-US" sz="1600" kern="100" dirty="0">
                          <a:effectLst/>
                          <a:latin typeface="微軟正黑體" panose="020B0604030504040204" pitchFamily="34" charset="-120"/>
                          <a:ea typeface="微軟正黑體" panose="020B0604030504040204" pitchFamily="34" charset="-120"/>
                        </a:rPr>
                        <a:t>1</a:t>
                      </a:r>
                      <a:r>
                        <a:rPr lang="zh-TW" sz="1600" kern="100" dirty="0">
                          <a:effectLst/>
                          <a:latin typeface="微軟正黑體" panose="020B0604030504040204" pitchFamily="34" charset="-120"/>
                          <a:ea typeface="微軟正黑體" panose="020B0604030504040204" pitchFamily="34" charset="-120"/>
                        </a:rPr>
                        <a:t>小時</a:t>
                      </a:r>
                    </a:p>
                  </a:txBody>
                  <a:tcPr marL="54849" marR="54849" marT="0" marB="0" anchor="ctr"/>
                </a:tc>
                <a:tc gridSpan="2">
                  <a:txBody>
                    <a:bodyPr/>
                    <a:lstStyle/>
                    <a:p>
                      <a:pPr algn="just"/>
                      <a:r>
                        <a:rPr lang="zh-TW" sz="1600" kern="100" dirty="0">
                          <a:effectLst/>
                          <a:latin typeface="微軟正黑體" panose="020B0604030504040204" pitchFamily="34" charset="-120"/>
                          <a:ea typeface="微軟正黑體" panose="020B0604030504040204" pitchFamily="34" charset="-120"/>
                        </a:rPr>
                        <a:t>參加校內服務學習課程及活動，或於校外參加志工服務或社區服務</a:t>
                      </a:r>
                      <a:r>
                        <a:rPr lang="zh-TW" sz="1600" b="1" kern="100" dirty="0">
                          <a:solidFill>
                            <a:srgbClr val="FF0000"/>
                          </a:solidFill>
                          <a:effectLst/>
                          <a:latin typeface="微軟正黑體" panose="020B0604030504040204" pitchFamily="34" charset="-120"/>
                          <a:ea typeface="微軟正黑體" panose="020B0604030504040204" pitchFamily="34" charset="-120"/>
                        </a:rPr>
                        <a:t>每滿</a:t>
                      </a:r>
                      <a:r>
                        <a:rPr lang="en-US" sz="1600" b="1" kern="100" dirty="0">
                          <a:solidFill>
                            <a:srgbClr val="FF0000"/>
                          </a:solidFill>
                          <a:effectLst/>
                          <a:latin typeface="微軟正黑體" panose="020B0604030504040204" pitchFamily="34" charset="-120"/>
                          <a:ea typeface="微軟正黑體" panose="020B0604030504040204" pitchFamily="34" charset="-120"/>
                        </a:rPr>
                        <a:t>1</a:t>
                      </a:r>
                      <a:r>
                        <a:rPr lang="zh-TW" sz="1600" b="1" kern="100" dirty="0">
                          <a:solidFill>
                            <a:srgbClr val="FF0000"/>
                          </a:solidFill>
                          <a:effectLst/>
                          <a:latin typeface="微軟正黑體" panose="020B0604030504040204" pitchFamily="34" charset="-120"/>
                          <a:ea typeface="微軟正黑體" panose="020B0604030504040204" pitchFamily="34" charset="-120"/>
                        </a:rPr>
                        <a:t>小時得</a:t>
                      </a:r>
                      <a:r>
                        <a:rPr lang="en-US" sz="1600" b="1" kern="100" dirty="0">
                          <a:solidFill>
                            <a:srgbClr val="FF0000"/>
                          </a:solidFill>
                          <a:effectLst/>
                          <a:latin typeface="微軟正黑體" panose="020B0604030504040204" pitchFamily="34" charset="-120"/>
                          <a:ea typeface="微軟正黑體" panose="020B0604030504040204" pitchFamily="34" charset="-120"/>
                        </a:rPr>
                        <a:t>0.5</a:t>
                      </a:r>
                      <a:r>
                        <a:rPr lang="zh-TW" sz="1600" b="1" kern="100" dirty="0">
                          <a:solidFill>
                            <a:srgbClr val="FF0000"/>
                          </a:solidFill>
                          <a:effectLst/>
                          <a:latin typeface="微軟正黑體" panose="020B0604030504040204" pitchFamily="34" charset="-120"/>
                          <a:ea typeface="微軟正黑體" panose="020B0604030504040204" pitchFamily="34" charset="-120"/>
                        </a:rPr>
                        <a:t>分</a:t>
                      </a:r>
                      <a:r>
                        <a:rPr lang="zh-TW" sz="1600" kern="100" dirty="0">
                          <a:effectLst/>
                          <a:latin typeface="微軟正黑體" panose="020B0604030504040204" pitchFamily="34" charset="-120"/>
                          <a:ea typeface="微軟正黑體" panose="020B0604030504040204" pitchFamily="34" charset="-120"/>
                        </a:rPr>
                        <a:t>。</a:t>
                      </a:r>
                    </a:p>
                  </a:txBody>
                  <a:tcPr marL="54849" marR="54849" marT="0" marB="0" anchor="ctr"/>
                </a:tc>
                <a:tc hMerge="1">
                  <a:txBody>
                    <a:bodyPr/>
                    <a:lstStyle/>
                    <a:p>
                      <a:endParaRPr lang="zh-TW" altLang="en-US"/>
                    </a:p>
                  </a:txBody>
                  <a:tcPr/>
                </a:tc>
                <a:extLst>
                  <a:ext uri="{0D108BD9-81ED-4DB2-BD59-A6C34878D82A}">
                    <a16:rowId xmlns:a16="http://schemas.microsoft.com/office/drawing/2014/main" val="1078843104"/>
                  </a:ext>
                </a:extLst>
              </a:tr>
              <a:tr h="594242">
                <a:tc>
                  <a:txBody>
                    <a:bodyPr/>
                    <a:lstStyle/>
                    <a:p>
                      <a:pPr algn="ctr"/>
                      <a:r>
                        <a:rPr lang="zh-TW" sz="1600" kern="100">
                          <a:effectLst/>
                          <a:latin typeface="微軟正黑體" panose="020B0604030504040204" pitchFamily="34" charset="-120"/>
                          <a:ea typeface="微軟正黑體" panose="020B0604030504040204" pitchFamily="34" charset="-120"/>
                        </a:rPr>
                        <a:t>均衡學習</a:t>
                      </a:r>
                    </a:p>
                  </a:txBody>
                  <a:tcPr marL="54849" marR="54849" marT="0" marB="0" anchor="ctr"/>
                </a:tc>
                <a:tc>
                  <a:txBody>
                    <a:bodyPr/>
                    <a:lstStyle/>
                    <a:p>
                      <a:pPr algn="ctr"/>
                      <a:r>
                        <a:rPr lang="en-US" sz="1600" kern="100" dirty="0">
                          <a:effectLst/>
                          <a:latin typeface="微軟正黑體" panose="020B0604030504040204" pitchFamily="34" charset="-120"/>
                          <a:ea typeface="微軟正黑體" panose="020B0604030504040204" pitchFamily="34" charset="-120"/>
                        </a:rPr>
                        <a:t>28</a:t>
                      </a:r>
                      <a:r>
                        <a:rPr lang="zh-TW" sz="1600" kern="100" dirty="0">
                          <a:effectLst/>
                          <a:latin typeface="微軟正黑體" panose="020B0604030504040204" pitchFamily="34" charset="-120"/>
                          <a:ea typeface="微軟正黑體" panose="020B0604030504040204" pitchFamily="34" charset="-120"/>
                        </a:rPr>
                        <a:t>分</a:t>
                      </a:r>
                    </a:p>
                  </a:txBody>
                  <a:tcPr marL="54849" marR="54849" marT="0" marB="0" anchor="ctr"/>
                </a:tc>
                <a:tc>
                  <a:txBody>
                    <a:bodyPr/>
                    <a:lstStyle/>
                    <a:p>
                      <a:pPr algn="ctr"/>
                      <a:r>
                        <a:rPr lang="en-US" sz="1600" kern="100" dirty="0">
                          <a:effectLst/>
                          <a:latin typeface="微軟正黑體" panose="020B0604030504040204" pitchFamily="34" charset="-120"/>
                          <a:ea typeface="微軟正黑體" panose="020B0604030504040204" pitchFamily="34" charset="-120"/>
                        </a:rPr>
                        <a:t>7</a:t>
                      </a:r>
                      <a:r>
                        <a:rPr lang="zh-TW" sz="1600" kern="100" dirty="0">
                          <a:effectLst/>
                          <a:latin typeface="微軟正黑體" panose="020B0604030504040204" pitchFamily="34" charset="-120"/>
                          <a:ea typeface="微軟正黑體" panose="020B0604030504040204" pitchFamily="34" charset="-120"/>
                        </a:rPr>
                        <a:t>分</a:t>
                      </a:r>
                    </a:p>
                  </a:txBody>
                  <a:tcPr marL="54849" marR="54849" marT="0" marB="0" anchor="ctr"/>
                </a:tc>
                <a:tc>
                  <a:txBody>
                    <a:bodyPr/>
                    <a:lstStyle/>
                    <a:p>
                      <a:pPr algn="ctr"/>
                      <a:r>
                        <a:rPr lang="zh-TW" sz="1600" kern="100" dirty="0">
                          <a:effectLst/>
                          <a:latin typeface="微軟正黑體" panose="020B0604030504040204" pitchFamily="34" charset="-120"/>
                          <a:ea typeface="微軟正黑體" panose="020B0604030504040204" pitchFamily="34" charset="-120"/>
                        </a:rPr>
                        <a:t>符合</a:t>
                      </a:r>
                      <a:r>
                        <a:rPr lang="en-US" sz="1600" kern="100" dirty="0">
                          <a:effectLst/>
                          <a:latin typeface="微軟正黑體" panose="020B0604030504040204" pitchFamily="34" charset="-120"/>
                          <a:ea typeface="微軟正黑體" panose="020B0604030504040204" pitchFamily="34" charset="-120"/>
                        </a:rPr>
                        <a:t>1</a:t>
                      </a:r>
                      <a:r>
                        <a:rPr lang="zh-TW" sz="1600" kern="100" dirty="0">
                          <a:effectLst/>
                          <a:latin typeface="微軟正黑體" panose="020B0604030504040204" pitchFamily="34" charset="-120"/>
                          <a:ea typeface="微軟正黑體" panose="020B0604030504040204" pitchFamily="34" charset="-120"/>
                        </a:rPr>
                        <a:t>個領域</a:t>
                      </a:r>
                    </a:p>
                  </a:txBody>
                  <a:tcPr marL="54849" marR="54849" marT="0" marB="0" anchor="ctr"/>
                </a:tc>
                <a:tc gridSpan="2">
                  <a:txBody>
                    <a:bodyPr/>
                    <a:lstStyle/>
                    <a:p>
                      <a:pPr algn="just"/>
                      <a:r>
                        <a:rPr lang="zh-TW" sz="1600" kern="100" dirty="0">
                          <a:effectLst/>
                          <a:latin typeface="微軟正黑體" panose="020B0604030504040204" pitchFamily="34" charset="-120"/>
                          <a:ea typeface="微軟正黑體" panose="020B0604030504040204" pitchFamily="34" charset="-120"/>
                        </a:rPr>
                        <a:t>健康與體育、藝術、綜合活動及科技四領域，國中</a:t>
                      </a:r>
                      <a:r>
                        <a:rPr lang="zh-TW" sz="1600" b="1" kern="100" dirty="0">
                          <a:solidFill>
                            <a:srgbClr val="FF0000"/>
                          </a:solidFill>
                          <a:effectLst/>
                          <a:latin typeface="微軟正黑體" panose="020B0604030504040204" pitchFamily="34" charset="-120"/>
                          <a:ea typeface="微軟正黑體" panose="020B0604030504040204" pitchFamily="34" charset="-120"/>
                        </a:rPr>
                        <a:t>前</a:t>
                      </a:r>
                      <a:r>
                        <a:rPr lang="en-US" sz="1600" b="1" kern="100" dirty="0">
                          <a:solidFill>
                            <a:srgbClr val="FF0000"/>
                          </a:solidFill>
                          <a:effectLst/>
                          <a:latin typeface="微軟正黑體" panose="020B0604030504040204" pitchFamily="34" charset="-120"/>
                          <a:ea typeface="微軟正黑體" panose="020B0604030504040204" pitchFamily="34" charset="-120"/>
                        </a:rPr>
                        <a:t>5</a:t>
                      </a:r>
                      <a:r>
                        <a:rPr lang="zh-TW" sz="1600" b="1" kern="100" dirty="0">
                          <a:solidFill>
                            <a:srgbClr val="FF0000"/>
                          </a:solidFill>
                          <a:effectLst/>
                          <a:latin typeface="微軟正黑體" panose="020B0604030504040204" pitchFamily="34" charset="-120"/>
                          <a:ea typeface="微軟正黑體" panose="020B0604030504040204" pitchFamily="34" charset="-120"/>
                        </a:rPr>
                        <a:t>學期平均成績及格達</a:t>
                      </a:r>
                      <a:r>
                        <a:rPr lang="en-US" sz="1600" b="1" kern="100" dirty="0">
                          <a:solidFill>
                            <a:srgbClr val="FF0000"/>
                          </a:solidFill>
                          <a:effectLst/>
                          <a:latin typeface="微軟正黑體" panose="020B0604030504040204" pitchFamily="34" charset="-120"/>
                          <a:ea typeface="微軟正黑體" panose="020B0604030504040204" pitchFamily="34" charset="-120"/>
                        </a:rPr>
                        <a:t>60</a:t>
                      </a:r>
                      <a:r>
                        <a:rPr lang="zh-TW" sz="1600" b="1" kern="100" dirty="0">
                          <a:solidFill>
                            <a:srgbClr val="FF0000"/>
                          </a:solidFill>
                          <a:effectLst/>
                          <a:latin typeface="微軟正黑體" panose="020B0604030504040204" pitchFamily="34" charset="-120"/>
                          <a:ea typeface="微軟正黑體" panose="020B0604030504040204" pitchFamily="34" charset="-120"/>
                        </a:rPr>
                        <a:t>分（含）以上</a:t>
                      </a:r>
                      <a:r>
                        <a:rPr lang="zh-TW" sz="1600" kern="100" dirty="0">
                          <a:effectLst/>
                          <a:latin typeface="微軟正黑體" panose="020B0604030504040204" pitchFamily="34" charset="-120"/>
                          <a:ea typeface="微軟正黑體" panose="020B0604030504040204" pitchFamily="34" charset="-120"/>
                        </a:rPr>
                        <a:t>者。</a:t>
                      </a:r>
                    </a:p>
                  </a:txBody>
                  <a:tcPr marL="54849" marR="54849" marT="0" marB="0" anchor="ctr"/>
                </a:tc>
                <a:tc hMerge="1">
                  <a:txBody>
                    <a:bodyPr/>
                    <a:lstStyle/>
                    <a:p>
                      <a:endParaRPr lang="zh-TW" altLang="en-US"/>
                    </a:p>
                  </a:txBody>
                  <a:tcPr/>
                </a:tc>
                <a:extLst>
                  <a:ext uri="{0D108BD9-81ED-4DB2-BD59-A6C34878D82A}">
                    <a16:rowId xmlns:a16="http://schemas.microsoft.com/office/drawing/2014/main" val="2940144141"/>
                  </a:ext>
                </a:extLst>
              </a:tr>
              <a:tr h="594242">
                <a:tc>
                  <a:txBody>
                    <a:bodyPr/>
                    <a:lstStyle/>
                    <a:p>
                      <a:pPr algn="ctr"/>
                      <a:r>
                        <a:rPr lang="zh-TW" sz="1600" kern="100">
                          <a:effectLst/>
                          <a:latin typeface="微軟正黑體" panose="020B0604030504040204" pitchFamily="34" charset="-120"/>
                          <a:ea typeface="微軟正黑體" panose="020B0604030504040204" pitchFamily="34" charset="-120"/>
                        </a:rPr>
                        <a:t>其他</a:t>
                      </a:r>
                    </a:p>
                  </a:txBody>
                  <a:tcPr marL="54849" marR="54849" marT="0" marB="0" anchor="ctr"/>
                </a:tc>
                <a:tc>
                  <a:txBody>
                    <a:bodyPr/>
                    <a:lstStyle/>
                    <a:p>
                      <a:pPr algn="ctr"/>
                      <a:r>
                        <a:rPr lang="en-US" sz="1600" kern="100">
                          <a:effectLst/>
                          <a:latin typeface="微軟正黑體" panose="020B0604030504040204" pitchFamily="34" charset="-120"/>
                          <a:ea typeface="微軟正黑體" panose="020B0604030504040204" pitchFamily="34" charset="-120"/>
                        </a:rPr>
                        <a:t>5</a:t>
                      </a:r>
                      <a:r>
                        <a:rPr lang="zh-TW" sz="1600" kern="100">
                          <a:effectLst/>
                          <a:latin typeface="微軟正黑體" panose="020B0604030504040204" pitchFamily="34" charset="-120"/>
                          <a:ea typeface="微軟正黑體" panose="020B0604030504040204" pitchFamily="34" charset="-120"/>
                        </a:rPr>
                        <a:t>分</a:t>
                      </a:r>
                    </a:p>
                  </a:txBody>
                  <a:tcPr marL="54849" marR="54849" marT="0" marB="0" anchor="ctr"/>
                </a:tc>
                <a:tc>
                  <a:txBody>
                    <a:bodyPr/>
                    <a:lstStyle/>
                    <a:p>
                      <a:pPr algn="ctr"/>
                      <a:r>
                        <a:rPr lang="zh-TW" sz="1600" kern="100" dirty="0">
                          <a:effectLst/>
                          <a:latin typeface="微軟正黑體" panose="020B0604030504040204" pitchFamily="34" charset="-120"/>
                          <a:ea typeface="微軟正黑體" panose="020B0604030504040204" pitchFamily="34" charset="-120"/>
                        </a:rPr>
                        <a:t>各校自訂</a:t>
                      </a:r>
                    </a:p>
                  </a:txBody>
                  <a:tcPr marL="54849" marR="54849" marT="0" marB="0" anchor="ctr"/>
                </a:tc>
                <a:tc>
                  <a:txBody>
                    <a:bodyPr/>
                    <a:lstStyle/>
                    <a:p>
                      <a:pPr algn="ctr"/>
                      <a:r>
                        <a:rPr lang="zh-TW" sz="1600" kern="100" dirty="0">
                          <a:effectLst/>
                          <a:latin typeface="微軟正黑體" panose="020B0604030504040204" pitchFamily="34" charset="-120"/>
                          <a:ea typeface="微軟正黑體" panose="020B0604030504040204" pitchFamily="34" charset="-120"/>
                        </a:rPr>
                        <a:t>各校自訂</a:t>
                      </a:r>
                    </a:p>
                  </a:txBody>
                  <a:tcPr marL="54849" marR="54849" marT="0" marB="0" anchor="ctr"/>
                </a:tc>
                <a:tc gridSpan="2">
                  <a:txBody>
                    <a:bodyPr/>
                    <a:lstStyle/>
                    <a:p>
                      <a:pPr algn="just"/>
                      <a:r>
                        <a:rPr lang="zh-TW" sz="1600" kern="100" dirty="0">
                          <a:effectLst/>
                          <a:latin typeface="微軟正黑體" panose="020B0604030504040204" pitchFamily="34" charset="-120"/>
                          <a:ea typeface="微軟正黑體" panose="020B0604030504040204" pitchFamily="34" charset="-120"/>
                        </a:rPr>
                        <a:t>各校自訂，且性質</a:t>
                      </a:r>
                      <a:r>
                        <a:rPr lang="zh-TW" sz="1600" b="1" kern="100" dirty="0">
                          <a:solidFill>
                            <a:srgbClr val="FF0000"/>
                          </a:solidFill>
                          <a:effectLst/>
                          <a:latin typeface="微軟正黑體" panose="020B0604030504040204" pitchFamily="34" charset="-120"/>
                          <a:ea typeface="微軟正黑體" panose="020B0604030504040204" pitchFamily="34" charset="-120"/>
                        </a:rPr>
                        <a:t>不能</a:t>
                      </a:r>
                      <a:r>
                        <a:rPr lang="zh-TW" sz="1600" kern="100" dirty="0">
                          <a:effectLst/>
                          <a:latin typeface="微軟正黑體" panose="020B0604030504040204" pitchFamily="34" charset="-120"/>
                          <a:ea typeface="微軟正黑體" panose="020B0604030504040204" pitchFamily="34" charset="-120"/>
                        </a:rPr>
                        <a:t>與前</a:t>
                      </a:r>
                      <a:r>
                        <a:rPr lang="en-US" sz="1600" kern="100" dirty="0">
                          <a:effectLst/>
                          <a:latin typeface="微軟正黑體" panose="020B0604030504040204" pitchFamily="34" charset="-120"/>
                          <a:ea typeface="微軟正黑體" panose="020B0604030504040204" pitchFamily="34" charset="-120"/>
                        </a:rPr>
                        <a:t>2</a:t>
                      </a:r>
                      <a:r>
                        <a:rPr lang="zh-TW" sz="1600" kern="100" dirty="0">
                          <a:effectLst/>
                          <a:latin typeface="微軟正黑體" panose="020B0604030504040204" pitchFamily="34" charset="-120"/>
                          <a:ea typeface="微軟正黑體" panose="020B0604030504040204" pitchFamily="34" charset="-120"/>
                        </a:rPr>
                        <a:t>項比序項目相同。</a:t>
                      </a:r>
                    </a:p>
                  </a:txBody>
                  <a:tcPr marL="54849" marR="54849" marT="0" marB="0" anchor="ctr"/>
                </a:tc>
                <a:tc hMerge="1">
                  <a:txBody>
                    <a:bodyPr/>
                    <a:lstStyle/>
                    <a:p>
                      <a:endParaRPr lang="zh-TW" altLang="en-US"/>
                    </a:p>
                  </a:txBody>
                  <a:tcPr/>
                </a:tc>
                <a:extLst>
                  <a:ext uri="{0D108BD9-81ED-4DB2-BD59-A6C34878D82A}">
                    <a16:rowId xmlns:a16="http://schemas.microsoft.com/office/drawing/2014/main" val="98552078"/>
                  </a:ext>
                </a:extLst>
              </a:tr>
              <a:tr h="373319">
                <a:tc>
                  <a:txBody>
                    <a:bodyPr/>
                    <a:lstStyle/>
                    <a:p>
                      <a:pPr algn="ctr"/>
                      <a:r>
                        <a:rPr lang="zh-TW" sz="1600" kern="100" dirty="0">
                          <a:effectLst/>
                          <a:latin typeface="微軟正黑體" panose="020B0604030504040204" pitchFamily="34" charset="-120"/>
                          <a:ea typeface="微軟正黑體" panose="020B0604030504040204" pitchFamily="34" charset="-120"/>
                        </a:rPr>
                        <a:t>總積分</a:t>
                      </a:r>
                    </a:p>
                  </a:txBody>
                  <a:tcPr marL="54849" marR="54849" marT="0" marB="0" anchor="ctr"/>
                </a:tc>
                <a:tc gridSpan="5">
                  <a:txBody>
                    <a:bodyPr/>
                    <a:lstStyle/>
                    <a:p>
                      <a:pPr algn="ctr"/>
                      <a:r>
                        <a:rPr lang="en-US" sz="1600" kern="100" dirty="0">
                          <a:effectLst/>
                          <a:latin typeface="微軟正黑體" panose="020B0604030504040204" pitchFamily="34" charset="-120"/>
                          <a:ea typeface="微軟正黑體" panose="020B0604030504040204" pitchFamily="34" charset="-120"/>
                        </a:rPr>
                        <a:t>48</a:t>
                      </a:r>
                      <a:r>
                        <a:rPr lang="zh-TW" sz="1600" kern="100" dirty="0">
                          <a:effectLst/>
                          <a:latin typeface="微軟正黑體" panose="020B0604030504040204" pitchFamily="34" charset="-120"/>
                          <a:ea typeface="微軟正黑體" panose="020B0604030504040204" pitchFamily="34" charset="-120"/>
                        </a:rPr>
                        <a:t>分</a:t>
                      </a:r>
                    </a:p>
                  </a:txBody>
                  <a:tcPr marL="54849" marR="54849"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184964988"/>
                  </a:ext>
                </a:extLst>
              </a:tr>
              <a:tr h="1170059">
                <a:tc>
                  <a:txBody>
                    <a:bodyPr/>
                    <a:lstStyle/>
                    <a:p>
                      <a:pPr algn="ctr"/>
                      <a:r>
                        <a:rPr lang="zh-TW" sz="1600" kern="100" dirty="0">
                          <a:effectLst/>
                          <a:latin typeface="微軟正黑體" panose="020B0604030504040204" pitchFamily="34" charset="-120"/>
                          <a:ea typeface="微軟正黑體" panose="020B0604030504040204" pitchFamily="34" charset="-120"/>
                        </a:rPr>
                        <a:t>同分比序順序</a:t>
                      </a:r>
                    </a:p>
                  </a:txBody>
                  <a:tcPr marL="54849" marR="54849" marT="0" marB="0" anchor="ctr"/>
                </a:tc>
                <a:tc gridSpan="4">
                  <a:txBody>
                    <a:bodyPr/>
                    <a:lstStyle/>
                    <a:p>
                      <a:pPr algn="just"/>
                      <a:r>
                        <a:rPr lang="zh-TW" sz="1400" kern="100" dirty="0">
                          <a:effectLst/>
                          <a:latin typeface="微軟正黑體" panose="020B0604030504040204" pitchFamily="34" charset="-120"/>
                          <a:ea typeface="微軟正黑體" panose="020B0604030504040204" pitchFamily="34" charset="-120"/>
                        </a:rPr>
                        <a:t>（示例）</a:t>
                      </a:r>
                    </a:p>
                    <a:p>
                      <a:pPr marL="342900" lvl="0" indent="-342900" algn="just">
                        <a:buFont typeface="+mj-lt"/>
                        <a:buAutoNum type="arabicPeriod"/>
                      </a:pPr>
                      <a:r>
                        <a:rPr lang="zh-TW" sz="1400" kern="100" dirty="0">
                          <a:effectLst/>
                          <a:latin typeface="微軟正黑體" panose="020B0604030504040204" pitchFamily="34" charset="-120"/>
                          <a:ea typeface="微軟正黑體" panose="020B0604030504040204" pitchFamily="34" charset="-120"/>
                        </a:rPr>
                        <a:t>其他（其他有利審查資料，如就讀動機、讀書計畫、檢定或競賽表現）</a:t>
                      </a:r>
                    </a:p>
                    <a:p>
                      <a:pPr marL="342900" lvl="0" indent="-342900" algn="just">
                        <a:buFont typeface="+mj-lt"/>
                        <a:buAutoNum type="arabicPeriod"/>
                      </a:pPr>
                      <a:r>
                        <a:rPr lang="zh-TW" sz="1400" kern="100" dirty="0">
                          <a:effectLst/>
                          <a:latin typeface="微軟正黑體" panose="020B0604030504040204" pitchFamily="34" charset="-120"/>
                          <a:ea typeface="微軟正黑體" panose="020B0604030504040204" pitchFamily="34" charset="-120"/>
                        </a:rPr>
                        <a:t>服務學習－幹部</a:t>
                      </a:r>
                    </a:p>
                    <a:p>
                      <a:pPr marL="342900" lvl="0" indent="-342900" algn="just">
                        <a:buFont typeface="+mj-lt"/>
                        <a:buAutoNum type="arabicPeriod"/>
                      </a:pPr>
                      <a:r>
                        <a:rPr lang="zh-TW" sz="1400" kern="100" dirty="0">
                          <a:effectLst/>
                          <a:latin typeface="微軟正黑體" panose="020B0604030504040204" pitchFamily="34" charset="-120"/>
                          <a:ea typeface="微軟正黑體" panose="020B0604030504040204" pitchFamily="34" charset="-120"/>
                        </a:rPr>
                        <a:t>服務學習－服務時數</a:t>
                      </a:r>
                    </a:p>
                    <a:p>
                      <a:pPr marL="342900" lvl="0" indent="-342900" algn="just">
                        <a:buFont typeface="+mj-lt"/>
                        <a:buAutoNum type="arabicPeriod"/>
                      </a:pPr>
                      <a:r>
                        <a:rPr lang="zh-TW" sz="1400" kern="100" dirty="0">
                          <a:effectLst/>
                          <a:latin typeface="微軟正黑體" panose="020B0604030504040204" pitchFamily="34" charset="-120"/>
                          <a:ea typeface="微軟正黑體" panose="020B0604030504040204" pitchFamily="34" charset="-120"/>
                        </a:rPr>
                        <a:t>均衡學習</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849" marR="54849"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just"/>
                      <a:r>
                        <a:rPr lang="zh-TW" sz="1600" kern="100" dirty="0">
                          <a:effectLst/>
                          <a:latin typeface="微軟正黑體" panose="020B0604030504040204" pitchFamily="34" charset="-120"/>
                          <a:ea typeface="微軟正黑體" panose="020B0604030504040204" pitchFamily="34" charset="-120"/>
                        </a:rPr>
                        <a:t>各校自訂，至少</a:t>
                      </a:r>
                      <a:r>
                        <a:rPr lang="en-US" sz="1600" kern="100" dirty="0">
                          <a:effectLst/>
                          <a:latin typeface="微軟正黑體" panose="020B0604030504040204" pitchFamily="34" charset="-120"/>
                          <a:ea typeface="微軟正黑體" panose="020B0604030504040204" pitchFamily="34" charset="-120"/>
                        </a:rPr>
                        <a:t>4</a:t>
                      </a:r>
                      <a:r>
                        <a:rPr lang="zh-TW" sz="1600" kern="100" dirty="0">
                          <a:effectLst/>
                          <a:latin typeface="微軟正黑體" panose="020B0604030504040204" pitchFamily="34" charset="-120"/>
                          <a:ea typeface="微軟正黑體" panose="020B0604030504040204" pitchFamily="34" charset="-120"/>
                        </a:rPr>
                        <a:t>項，且第</a:t>
                      </a:r>
                      <a:r>
                        <a:rPr lang="en-US" sz="1600" kern="100" dirty="0">
                          <a:effectLst/>
                          <a:latin typeface="微軟正黑體" panose="020B0604030504040204" pitchFamily="34" charset="-120"/>
                          <a:ea typeface="微軟正黑體" panose="020B0604030504040204" pitchFamily="34" charset="-120"/>
                        </a:rPr>
                        <a:t>1</a:t>
                      </a:r>
                      <a:r>
                        <a:rPr lang="zh-TW" sz="1600" kern="100" dirty="0">
                          <a:effectLst/>
                          <a:latin typeface="微軟正黑體" panose="020B0604030504040204" pitchFamily="34" charset="-120"/>
                          <a:ea typeface="微軟正黑體" panose="020B0604030504040204" pitchFamily="34" charset="-120"/>
                        </a:rPr>
                        <a:t>項須為「其他」項。</a:t>
                      </a:r>
                      <a:endParaRPr lang="en-US" altLang="zh-TW" sz="1600" kern="100" dirty="0">
                        <a:effectLst/>
                        <a:latin typeface="微軟正黑體" panose="020B0604030504040204" pitchFamily="34" charset="-120"/>
                        <a:ea typeface="微軟正黑體" panose="020B0604030504040204" pitchFamily="34" charset="-120"/>
                      </a:endParaRPr>
                    </a:p>
                    <a:p>
                      <a:pPr algn="just"/>
                      <a:r>
                        <a:rPr lang="en-US" altLang="zh-TW" sz="1600" b="1" kern="100" dirty="0">
                          <a:solidFill>
                            <a:srgbClr val="FF0000"/>
                          </a:solidFill>
                          <a:effectLst/>
                          <a:latin typeface="微軟正黑體" panose="020B0604030504040204" pitchFamily="34" charset="-120"/>
                          <a:ea typeface="微軟正黑體" panose="020B0604030504040204" pitchFamily="34" charset="-120"/>
                        </a:rPr>
                        <a:t>※</a:t>
                      </a:r>
                      <a:r>
                        <a:rPr lang="zh-TW" altLang="en-US" sz="1600" b="1" kern="100" dirty="0">
                          <a:solidFill>
                            <a:srgbClr val="FF0000"/>
                          </a:solidFill>
                          <a:effectLst/>
                          <a:latin typeface="微軟正黑體" panose="020B0604030504040204" pitchFamily="34" charset="-120"/>
                          <a:ea typeface="微軟正黑體" panose="020B0604030504040204" pitchFamily="34" charset="-120"/>
                        </a:rPr>
                        <a:t>不得採計在校成績。</a:t>
                      </a:r>
                      <a:endParaRPr lang="zh-TW" sz="1600" b="1" kern="100" dirty="0">
                        <a:solidFill>
                          <a:srgbClr val="FF0000"/>
                        </a:solidFill>
                        <a:effectLst/>
                        <a:latin typeface="微軟正黑體" panose="020B0604030504040204" pitchFamily="34" charset="-120"/>
                        <a:ea typeface="微軟正黑體" panose="020B0604030504040204" pitchFamily="34" charset="-120"/>
                      </a:endParaRPr>
                    </a:p>
                  </a:txBody>
                  <a:tcPr marL="54849" marR="54849" marT="0" marB="0" anchor="ctr"/>
                </a:tc>
                <a:extLst>
                  <a:ext uri="{0D108BD9-81ED-4DB2-BD59-A6C34878D82A}">
                    <a16:rowId xmlns:a16="http://schemas.microsoft.com/office/drawing/2014/main" val="223722017"/>
                  </a:ext>
                </a:extLst>
              </a:tr>
            </a:tbl>
          </a:graphicData>
        </a:graphic>
      </p:graphicFrame>
    </p:spTree>
    <p:extLst>
      <p:ext uri="{BB962C8B-B14F-4D97-AF65-F5344CB8AC3E}">
        <p14:creationId xmlns:p14="http://schemas.microsoft.com/office/powerpoint/2010/main" val="2244638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967" y="-39262"/>
            <a:ext cx="8531023" cy="698450"/>
            <a:chOff x="-966" y="-39262"/>
            <a:chExt cx="6867912" cy="698450"/>
          </a:xfrm>
        </p:grpSpPr>
        <p:grpSp>
          <p:nvGrpSpPr>
            <p:cNvPr id="8" name="群組 7"/>
            <p:cNvGrpSpPr/>
            <p:nvPr/>
          </p:nvGrpSpPr>
          <p:grpSpPr>
            <a:xfrm>
              <a:off x="0" y="4236"/>
              <a:ext cx="6866946" cy="605449"/>
              <a:chOff x="0" y="4236"/>
              <a:chExt cx="6015355" cy="605449"/>
            </a:xfrm>
          </p:grpSpPr>
          <p:sp>
            <p:nvSpPr>
              <p:cNvPr id="120" name="圓角化同側角落矩形 119"/>
              <p:cNvSpPr/>
              <p:nvPr/>
            </p:nvSpPr>
            <p:spPr>
              <a:xfrm rot="16200000" flipH="1">
                <a:off x="2704953" y="-2700717"/>
                <a:ext cx="605449" cy="6015355"/>
              </a:xfrm>
              <a:prstGeom prst="round2SameRect">
                <a:avLst>
                  <a:gd name="adj1" fmla="val 0"/>
                  <a:gd name="adj2" fmla="val 50000"/>
                </a:avLst>
              </a:prstGeom>
              <a:gradFill flip="none" rotWithShape="1">
                <a:gsLst>
                  <a:gs pos="0">
                    <a:schemeClr val="accent6">
                      <a:lumMod val="40000"/>
                      <a:lumOff val="60000"/>
                    </a:schemeClr>
                  </a:gs>
                  <a:gs pos="55000">
                    <a:srgbClr val="92D050"/>
                  </a:gs>
                  <a:gs pos="100000">
                    <a:schemeClr val="accent6">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966" y="-39262"/>
              <a:ext cx="676831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貳、五專完全免試入學單獨招生</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重要日程</a:t>
              </a:r>
              <a:endParaRPr lang="en-US" dirty="0"/>
            </a:p>
          </p:txBody>
        </p:sp>
      </p:grpSp>
      <p:graphicFrame>
        <p:nvGraphicFramePr>
          <p:cNvPr id="10" name="表格 9">
            <a:extLst>
              <a:ext uri="{FF2B5EF4-FFF2-40B4-BE49-F238E27FC236}">
                <a16:creationId xmlns:a16="http://schemas.microsoft.com/office/drawing/2014/main" id="{97295935-0F0B-4F08-8E84-1530A5626E25}"/>
              </a:ext>
            </a:extLst>
          </p:cNvPr>
          <p:cNvGraphicFramePr>
            <a:graphicFrameLocks noGrp="1"/>
          </p:cNvGraphicFramePr>
          <p:nvPr>
            <p:extLst>
              <p:ext uri="{D42A27DB-BD31-4B8C-83A1-F6EECF244321}">
                <p14:modId xmlns:p14="http://schemas.microsoft.com/office/powerpoint/2010/main" val="2600416048"/>
              </p:ext>
            </p:extLst>
          </p:nvPr>
        </p:nvGraphicFramePr>
        <p:xfrm>
          <a:off x="1681328" y="934276"/>
          <a:ext cx="8829344" cy="5544955"/>
        </p:xfrm>
        <a:graphic>
          <a:graphicData uri="http://schemas.openxmlformats.org/drawingml/2006/table">
            <a:tbl>
              <a:tblPr firstRow="1" bandRow="1">
                <a:tableStyleId>{5940675A-B579-460E-94D1-54222C63F5DA}</a:tableStyleId>
              </a:tblPr>
              <a:tblGrid>
                <a:gridCol w="2867422">
                  <a:extLst>
                    <a:ext uri="{9D8B030D-6E8A-4147-A177-3AD203B41FA5}">
                      <a16:colId xmlns:a16="http://schemas.microsoft.com/office/drawing/2014/main" val="20000"/>
                    </a:ext>
                  </a:extLst>
                </a:gridCol>
                <a:gridCol w="5961922">
                  <a:extLst>
                    <a:ext uri="{9D8B030D-6E8A-4147-A177-3AD203B41FA5}">
                      <a16:colId xmlns:a16="http://schemas.microsoft.com/office/drawing/2014/main" val="20001"/>
                    </a:ext>
                  </a:extLst>
                </a:gridCol>
              </a:tblGrid>
              <a:tr h="572932">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項目</a:t>
                      </a:r>
                    </a:p>
                  </a:txBody>
                  <a:tcPr marL="104344" marR="104344" marT="52175" marB="52175" anchor="ctr">
                    <a:lnL w="12700" cap="flat" cmpd="sng" algn="ctr">
                      <a:noFill/>
                      <a:prstDash val="dash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dash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solidFill>
                  </a:tcPr>
                </a:tc>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日程</a:t>
                      </a:r>
                    </a:p>
                  </a:txBody>
                  <a:tcPr marL="104344" marR="104344" marT="52175" marB="52175" anchor="ctr">
                    <a:lnL w="12700" cap="flat" cmpd="sng" algn="ctr">
                      <a:solidFill>
                        <a:schemeClr val="bg1"/>
                      </a:solidFill>
                      <a:prstDash val="solid"/>
                      <a:round/>
                      <a:headEnd type="none" w="med" len="med"/>
                      <a:tailEnd type="none" w="med" len="med"/>
                    </a:lnL>
                    <a:lnR w="12700" cap="flat" cmpd="sng" algn="ctr">
                      <a:noFill/>
                      <a:prstDash val="dashDot"/>
                      <a:round/>
                      <a:headEnd type="none" w="med" len="med"/>
                      <a:tailEnd type="none" w="med" len="med"/>
                    </a:lnR>
                    <a:lnT w="12700" cap="flat" cmpd="sng" algn="ctr">
                      <a:noFill/>
                      <a:prstDash val="dash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solidFill>
                  </a:tcPr>
                </a:tc>
                <a:extLst>
                  <a:ext uri="{0D108BD9-81ED-4DB2-BD59-A6C34878D82A}">
                    <a16:rowId xmlns:a16="http://schemas.microsoft.com/office/drawing/2014/main" val="10000"/>
                  </a:ext>
                </a:extLst>
              </a:tr>
              <a:tr h="701937">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簡章公告</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一</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起</a:t>
                      </a:r>
                      <a:endPar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endParaRPr>
                    </a:p>
                    <a:p>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各校公告及開放網路下載</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196619">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報名</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三</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8</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三</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p>
                    <a:p>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採</a:t>
                      </a: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「國中集體報名」</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1966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錄取公告</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16</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四</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p>
                    <a:p>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於各招生學校網站公告</a:t>
                      </a:r>
                      <a:endPar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01937">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各校辦理報到作業</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17</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五</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起</a:t>
                      </a:r>
                      <a:endPar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endParaRPr>
                    </a:p>
                    <a:p>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14</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五</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止</a:t>
                      </a:r>
                      <a:endPar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10004"/>
                  </a:ext>
                </a:extLst>
              </a:tr>
              <a:tr h="907045">
                <a:tc>
                  <a:txBody>
                    <a:bodyPr/>
                    <a:lstStyle/>
                    <a:p>
                      <a:pPr algn="ctr"/>
                      <a:r>
                        <a:rPr lang="zh-TW" altLang="en-US" sz="24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報到後聲明放棄</a:t>
                      </a:r>
                      <a:endParaRPr lang="en-US" altLang="zh-TW" sz="24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4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錄取資格截止日</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18</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二</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中午</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12</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00</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止</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51295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8">
            <a:extLst>
              <a:ext uri="{FF2B5EF4-FFF2-40B4-BE49-F238E27FC236}">
                <a16:creationId xmlns:a16="http://schemas.microsoft.com/office/drawing/2014/main" id="{DE74ECAF-6E3D-40A2-AF6E-65C19C449617}"/>
              </a:ext>
            </a:extLst>
          </p:cNvPr>
          <p:cNvSpPr/>
          <p:nvPr/>
        </p:nvSpPr>
        <p:spPr>
          <a:xfrm>
            <a:off x="4789452" y="899384"/>
            <a:ext cx="2595846" cy="2595846"/>
          </a:xfrm>
          <a:prstGeom prst="ellipse">
            <a:avLst/>
          </a:prstGeom>
          <a:solidFill>
            <a:srgbClr val="FF870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2" name="Google Shape;446;p38"/>
          <p:cNvSpPr txBox="1">
            <a:spLocks/>
          </p:cNvSpPr>
          <p:nvPr/>
        </p:nvSpPr>
        <p:spPr>
          <a:xfrm>
            <a:off x="3024554" y="4165600"/>
            <a:ext cx="6862930"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r>
              <a:rPr lang="en-US" altLang="zh-TW" sz="4000" b="1" kern="0" dirty="0">
                <a:solidFill>
                  <a:prstClr val="black"/>
                </a:solidFill>
                <a:latin typeface="微軟正黑體" panose="020B0604030504040204" pitchFamily="34" charset="-120"/>
                <a:ea typeface="微軟正黑體" panose="020B0604030504040204" pitchFamily="34" charset="-120"/>
                <a:cs typeface="Arial" pitchFamily="34" charset="0"/>
              </a:rPr>
              <a:t>113</a:t>
            </a:r>
            <a:r>
              <a:rPr lang="zh-TW" altLang="en-US" sz="4000" b="1" kern="0" dirty="0">
                <a:solidFill>
                  <a:prstClr val="black"/>
                </a:solidFill>
                <a:latin typeface="微軟正黑體" panose="020B0604030504040204" pitchFamily="34" charset="-120"/>
                <a:ea typeface="微軟正黑體" panose="020B0604030504040204" pitchFamily="34" charset="-120"/>
                <a:cs typeface="Arial" pitchFamily="34" charset="0"/>
              </a:rPr>
              <a:t>學年度五專優先免試入學</a:t>
            </a:r>
            <a:endParaRPr lang="en-US" sz="5400" dirty="0"/>
          </a:p>
        </p:txBody>
      </p:sp>
      <p:sp>
        <p:nvSpPr>
          <p:cNvPr id="3" name="Google Shape;448;p38"/>
          <p:cNvSpPr txBox="1"/>
          <p:nvPr/>
        </p:nvSpPr>
        <p:spPr>
          <a:xfrm>
            <a:off x="4599675" y="1101650"/>
            <a:ext cx="2975400" cy="19905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zh-TW" altLang="en-US" sz="9600" b="1" dirty="0">
                <a:latin typeface="微軟正黑體" panose="020B0604030504040204" pitchFamily="34" charset="-120"/>
                <a:ea typeface="微軟正黑體" panose="020B0604030504040204" pitchFamily="34" charset="-120"/>
                <a:cs typeface="Varela Round"/>
                <a:sym typeface="Varela Round"/>
              </a:rPr>
              <a:t>參</a:t>
            </a:r>
            <a:endParaRPr sz="9600" b="1" dirty="0">
              <a:latin typeface="微軟正黑體" panose="020B0604030504040204" pitchFamily="34" charset="-120"/>
              <a:ea typeface="微軟正黑體" panose="020B0604030504040204" pitchFamily="34" charset="-120"/>
              <a:cs typeface="Varela Round"/>
              <a:sym typeface="Varela Round"/>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299" y="4826800"/>
            <a:ext cx="1003029" cy="1003029"/>
          </a:xfrm>
          <a:prstGeom prst="rect">
            <a:avLst/>
          </a:prstGeom>
          <a:effectLst>
            <a:outerShdw blurRad="76200" dir="13500000" sy="23000" kx="1200000" algn="br" rotWithShape="0">
              <a:prstClr val="black">
                <a:alpha val="20000"/>
              </a:prstClr>
            </a:outerShdw>
          </a:effectLst>
        </p:spPr>
      </p:pic>
      <p:sp>
        <p:nvSpPr>
          <p:cNvPr id="6" name="Google Shape;27;p3"/>
          <p:cNvSpPr/>
          <p:nvPr/>
        </p:nvSpPr>
        <p:spPr>
          <a:xfrm>
            <a:off x="4891448" y="1001262"/>
            <a:ext cx="2391853" cy="2392090"/>
          </a:xfrm>
          <a:prstGeom prst="ellipse">
            <a:avLst/>
          </a:prstGeom>
          <a:noFill/>
          <a:ln w="9525" cap="flat" cmpd="sng">
            <a:solidFill>
              <a:schemeClr val="accent2">
                <a:lumMod val="75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3394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a:extLst>
              <a:ext uri="{FF2B5EF4-FFF2-40B4-BE49-F238E27FC236}">
                <a16:creationId xmlns:a16="http://schemas.microsoft.com/office/drawing/2014/main" id="{921BA889-7130-45F3-890B-3B63ACB90031}"/>
              </a:ext>
            </a:extLst>
          </p:cNvPr>
          <p:cNvGrpSpPr/>
          <p:nvPr/>
        </p:nvGrpSpPr>
        <p:grpSpPr>
          <a:xfrm>
            <a:off x="-362" y="4235"/>
            <a:ext cx="5984067" cy="605449"/>
            <a:chOff x="2" y="4235"/>
            <a:chExt cx="6015355" cy="605449"/>
          </a:xfrm>
        </p:grpSpPr>
        <p:sp>
          <p:nvSpPr>
            <p:cNvPr id="8" name="圓角化同側角落矩形 60">
              <a:extLst>
                <a:ext uri="{FF2B5EF4-FFF2-40B4-BE49-F238E27FC236}">
                  <a16:creationId xmlns:a16="http://schemas.microsoft.com/office/drawing/2014/main" id="{D9B272CA-1EDF-4172-8E68-5F84AAE7060D}"/>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9" name="圓角化同側角落矩形 61">
              <a:extLst>
                <a:ext uri="{FF2B5EF4-FFF2-40B4-BE49-F238E27FC236}">
                  <a16:creationId xmlns:a16="http://schemas.microsoft.com/office/drawing/2014/main" id="{8F77866F-9E08-4E97-9C96-5E9B781D723D}"/>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1" y="-57125"/>
            <a:ext cx="5759115"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招生重點</a:t>
            </a:r>
            <a:endParaRPr lang="en-US" dirty="0"/>
          </a:p>
        </p:txBody>
      </p:sp>
      <p:sp>
        <p:nvSpPr>
          <p:cNvPr id="6" name="內容版面配置區 2">
            <a:extLst>
              <a:ext uri="{FF2B5EF4-FFF2-40B4-BE49-F238E27FC236}">
                <a16:creationId xmlns:a16="http://schemas.microsoft.com/office/drawing/2014/main" id="{B5B194F0-F758-4680-89B0-964A97DE032E}"/>
              </a:ext>
            </a:extLst>
          </p:cNvPr>
          <p:cNvSpPr txBox="1">
            <a:spLocks/>
          </p:cNvSpPr>
          <p:nvPr/>
        </p:nvSpPr>
        <p:spPr>
          <a:xfrm>
            <a:off x="568569" y="885447"/>
            <a:ext cx="11054862" cy="53043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1200"/>
              </a:spcBef>
            </a:pP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應屆畢業生、非應屆畢業生及具有同等學力者都可報名。</a:t>
            </a:r>
            <a:endPar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endParaRPr>
          </a:p>
          <a:p>
            <a:pPr marL="444500" indent="0" algn="just">
              <a:lnSpc>
                <a:spcPct val="100000"/>
              </a:lnSpc>
              <a:spcBef>
                <a:spcPts val="0"/>
              </a:spcBef>
            </a:pPr>
            <a:r>
              <a:rPr lang="zh-TW" altLang="en-US" sz="32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應屆</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畢業生可採</a:t>
            </a:r>
            <a:r>
              <a:rPr lang="zh-TW" altLang="en-US" sz="3200" b="1" dirty="0">
                <a:latin typeface="Times New Roman" panose="02020603050405020304" pitchFamily="18" charset="0"/>
                <a:ea typeface="微軟正黑體" panose="020B0604030504040204" pitchFamily="34" charset="-120"/>
                <a:cs typeface="Times New Roman" panose="02020603050405020304" pitchFamily="18" charset="0"/>
              </a:rPr>
              <a:t>「國中集體報名」</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或「個別網路報名」。</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marL="444500" indent="0" algn="just">
              <a:lnSpc>
                <a:spcPct val="100000"/>
              </a:lnSpc>
              <a:spcBef>
                <a:spcPts val="0"/>
              </a:spcBef>
            </a:pPr>
            <a:r>
              <a:rPr lang="zh-TW" altLang="en-US" sz="32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非應屆</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畢業生或具</a:t>
            </a:r>
            <a:r>
              <a:rPr lang="zh-TW" altLang="en-US" sz="32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同等學力</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者，採</a:t>
            </a:r>
            <a:r>
              <a:rPr lang="zh-TW" altLang="en-US" sz="3200" b="1" dirty="0">
                <a:latin typeface="Times New Roman" panose="02020603050405020304" pitchFamily="18" charset="0"/>
                <a:ea typeface="微軟正黑體" panose="020B0604030504040204" pitchFamily="34" charset="-120"/>
                <a:cs typeface="Times New Roman" panose="02020603050405020304" pitchFamily="18" charset="0"/>
              </a:rPr>
              <a:t>「個別網路報名」</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algn="just">
              <a:lnSpc>
                <a:spcPct val="100000"/>
              </a:lnSpc>
              <a:spcBef>
                <a:spcPts val="1200"/>
              </a:spcBef>
            </a:pP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全國</a:t>
            </a:r>
            <a:r>
              <a:rPr lang="zh-TW" altLang="en-US"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不分區</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招生，共</a:t>
            </a: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41</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所五專學校參加。</a:t>
            </a:r>
            <a:endPar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endParaRPr>
          </a:p>
          <a:p>
            <a:pPr algn="just">
              <a:lnSpc>
                <a:spcPct val="100000"/>
              </a:lnSpc>
              <a:spcBef>
                <a:spcPts val="1200"/>
              </a:spcBef>
            </a:pP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學年度招生名額以</a:t>
            </a: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600" dirty="0">
                <a:solidFill>
                  <a:srgbClr val="FF0000"/>
                </a:solidFill>
                <a:highlight>
                  <a:srgbClr val="FFFF00"/>
                </a:highlight>
                <a:latin typeface="Times New Roman" panose="02020603050405020304" pitchFamily="18" charset="0"/>
                <a:ea typeface="微軟正黑體" panose="020B0604030504040204" pitchFamily="34" charset="-120"/>
                <a:cs typeface="Times New Roman" panose="02020603050405020304" pitchFamily="18" charset="0"/>
              </a:rPr>
              <a:t>國立學校不低於</a:t>
            </a:r>
            <a:r>
              <a:rPr lang="en-US" altLang="zh-TW" sz="3600" dirty="0">
                <a:solidFill>
                  <a:srgbClr val="FF0000"/>
                </a:solidFill>
                <a:highlight>
                  <a:srgbClr val="FFFF00"/>
                </a:highlight>
                <a:latin typeface="Times New Roman" panose="02020603050405020304" pitchFamily="18" charset="0"/>
                <a:ea typeface="微軟正黑體" panose="020B0604030504040204" pitchFamily="34" charset="-120"/>
                <a:cs typeface="Times New Roman" panose="02020603050405020304" pitchFamily="18" charset="0"/>
              </a:rPr>
              <a:t>80%</a:t>
            </a:r>
            <a:r>
              <a:rPr lang="zh-TW" altLang="en-US" sz="3600" dirty="0">
                <a:solidFill>
                  <a:srgbClr val="FF0000"/>
                </a:solidFill>
                <a:highlight>
                  <a:srgbClr val="FFFF00"/>
                </a:highlight>
                <a:latin typeface="Times New Roman" panose="02020603050405020304" pitchFamily="18" charset="0"/>
                <a:ea typeface="微軟正黑體" panose="020B0604030504040204" pitchFamily="34" charset="-120"/>
                <a:cs typeface="Times New Roman" panose="02020603050405020304" pitchFamily="18" charset="0"/>
              </a:rPr>
              <a:t>、私立學校不低於</a:t>
            </a:r>
            <a:r>
              <a:rPr lang="en-US" altLang="zh-TW" sz="3600" dirty="0">
                <a:solidFill>
                  <a:srgbClr val="FF0000"/>
                </a:solidFill>
                <a:highlight>
                  <a:srgbClr val="FFFF00"/>
                </a:highlight>
                <a:latin typeface="Times New Roman" panose="02020603050405020304" pitchFamily="18" charset="0"/>
                <a:ea typeface="微軟正黑體" panose="020B0604030504040204" pitchFamily="34" charset="-120"/>
                <a:cs typeface="Times New Roman" panose="02020603050405020304" pitchFamily="18" charset="0"/>
              </a:rPr>
              <a:t>60%</a:t>
            </a: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為原則，</a:t>
            </a:r>
            <a:r>
              <a:rPr lang="zh-TW" altLang="zh-TW" sz="3600" dirty="0">
                <a:latin typeface="Times New Roman" panose="02020603050405020304" pitchFamily="18" charset="0"/>
                <a:ea typeface="微軟正黑體" panose="020B0604030504040204" pitchFamily="34" charset="-120"/>
                <a:cs typeface="Times New Roman" panose="02020603050405020304" pitchFamily="18" charset="0"/>
              </a:rPr>
              <a:t>提供</a:t>
            </a:r>
            <a:r>
              <a:rPr lang="zh-TW" altLang="zh-TW"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超過</a:t>
            </a:r>
            <a:r>
              <a:rPr lang="en-US" altLang="zh-TW"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12,000</a:t>
            </a:r>
            <a:r>
              <a:rPr lang="zh-TW" altLang="zh-TW"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個</a:t>
            </a:r>
            <a:r>
              <a:rPr lang="en-US" altLang="zh-TW"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約</a:t>
            </a:r>
            <a:r>
              <a:rPr lang="en-US" altLang="zh-TW" sz="3600" dirty="0">
                <a:solidFill>
                  <a:srgbClr val="FF0000"/>
                </a:solidFill>
                <a:highlight>
                  <a:srgbClr val="FFFF00"/>
                </a:highlight>
                <a:latin typeface="Times New Roman" panose="02020603050405020304" pitchFamily="18" charset="0"/>
                <a:ea typeface="微軟正黑體" panose="020B0604030504040204" pitchFamily="34" charset="-120"/>
                <a:cs typeface="Times New Roman" panose="02020603050405020304" pitchFamily="18" charset="0"/>
              </a:rPr>
              <a:t>81</a:t>
            </a:r>
            <a:r>
              <a:rPr lang="en-US" altLang="zh-TW"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3600" dirty="0">
                <a:latin typeface="Times New Roman" panose="02020603050405020304" pitchFamily="18" charset="0"/>
                <a:ea typeface="微軟正黑體" panose="020B0604030504040204" pitchFamily="34" charset="-120"/>
                <a:cs typeface="Times New Roman" panose="02020603050405020304" pitchFamily="18" charset="0"/>
              </a:rPr>
              <a:t>招生名額。</a:t>
            </a:r>
            <a:endPar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357009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群組 16">
            <a:extLst>
              <a:ext uri="{FF2B5EF4-FFF2-40B4-BE49-F238E27FC236}">
                <a16:creationId xmlns:a16="http://schemas.microsoft.com/office/drawing/2014/main" id="{77422F75-555C-4617-8398-C45F980FF0DD}"/>
              </a:ext>
            </a:extLst>
          </p:cNvPr>
          <p:cNvGrpSpPr/>
          <p:nvPr/>
        </p:nvGrpSpPr>
        <p:grpSpPr>
          <a:xfrm>
            <a:off x="-362" y="4235"/>
            <a:ext cx="6096362" cy="605449"/>
            <a:chOff x="2" y="4235"/>
            <a:chExt cx="6015355" cy="605449"/>
          </a:xfrm>
        </p:grpSpPr>
        <p:sp>
          <p:nvSpPr>
            <p:cNvPr id="18" name="圓角化同側角落矩形 60">
              <a:extLst>
                <a:ext uri="{FF2B5EF4-FFF2-40B4-BE49-F238E27FC236}">
                  <a16:creationId xmlns:a16="http://schemas.microsoft.com/office/drawing/2014/main" id="{D91A1A06-426D-476A-B990-AEC4FDBDF6CA}"/>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9" name="圓角化同側角落矩形 61">
              <a:extLst>
                <a:ext uri="{FF2B5EF4-FFF2-40B4-BE49-F238E27FC236}">
                  <a16:creationId xmlns:a16="http://schemas.microsoft.com/office/drawing/2014/main" id="{732E6D25-BEF1-47A6-821F-4DF636753669}"/>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29" y="-57125"/>
            <a:ext cx="578028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錄取方式</a:t>
            </a:r>
            <a:endParaRPr lang="en-US" dirty="0"/>
          </a:p>
        </p:txBody>
      </p:sp>
      <p:sp>
        <p:nvSpPr>
          <p:cNvPr id="6" name="內容版面配置區 2">
            <a:extLst>
              <a:ext uri="{FF2B5EF4-FFF2-40B4-BE49-F238E27FC236}">
                <a16:creationId xmlns:a16="http://schemas.microsoft.com/office/drawing/2014/main" id="{5341D3A6-E632-40C6-A776-FE73C0BFBB3C}"/>
              </a:ext>
            </a:extLst>
          </p:cNvPr>
          <p:cNvSpPr txBox="1">
            <a:spLocks/>
          </p:cNvSpPr>
          <p:nvPr/>
        </p:nvSpPr>
        <p:spPr>
          <a:xfrm>
            <a:off x="600364" y="800265"/>
            <a:ext cx="10991272" cy="558117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zh-TW" altLang="en-US" b="1" dirty="0">
                <a:ea typeface="微軟正黑體" panose="020B0604030504040204" pitchFamily="34" charset="-120"/>
              </a:rPr>
              <a:t>採網路選填志願辦理分發</a:t>
            </a:r>
            <a:r>
              <a:rPr lang="zh-TW" altLang="en-US" dirty="0">
                <a:ea typeface="微軟正黑體" panose="020B0604030504040204" pitchFamily="34" charset="-120"/>
              </a:rPr>
              <a:t>，可不限地區、學校、科組，至多可選擇</a:t>
            </a:r>
            <a:r>
              <a:rPr lang="en-US" altLang="zh-TW" b="1" u="sng" dirty="0">
                <a:solidFill>
                  <a:srgbClr val="FF0000"/>
                </a:solidFill>
                <a:latin typeface="Times New Roman" panose="02020603050405020304" pitchFamily="18" charset="0"/>
                <a:cs typeface="Times New Roman" panose="02020603050405020304" pitchFamily="18" charset="0"/>
              </a:rPr>
              <a:t>30</a:t>
            </a:r>
            <a:r>
              <a:rPr lang="zh-TW" altLang="en-US" b="1" u="sng" dirty="0">
                <a:solidFill>
                  <a:srgbClr val="FF0000"/>
                </a:solidFill>
                <a:ea typeface="微軟正黑體" panose="020B0604030504040204" pitchFamily="34" charset="-120"/>
              </a:rPr>
              <a:t>個</a:t>
            </a:r>
            <a:r>
              <a:rPr lang="zh-TW" altLang="en-US" dirty="0">
                <a:ea typeface="微軟正黑體" panose="020B0604030504040204" pitchFamily="34" charset="-120"/>
              </a:rPr>
              <a:t>志願。</a:t>
            </a:r>
            <a:endParaRPr lang="en-US" altLang="zh-TW" dirty="0">
              <a:ea typeface="微軟正黑體" panose="020B0604030504040204" pitchFamily="34" charset="-120"/>
            </a:endParaRPr>
          </a:p>
          <a:p>
            <a:endParaRPr lang="en-US" altLang="zh-TW" dirty="0">
              <a:ea typeface="微軟正黑體" panose="020B0604030504040204" pitchFamily="34" charset="-120"/>
            </a:endParaRPr>
          </a:p>
          <a:p>
            <a:endParaRPr lang="en-US" altLang="zh-TW" dirty="0">
              <a:ea typeface="微軟正黑體" panose="020B0604030504040204" pitchFamily="34" charset="-120"/>
            </a:endParaRPr>
          </a:p>
          <a:p>
            <a:endParaRPr lang="en-US" altLang="zh-TW" dirty="0">
              <a:ea typeface="微軟正黑體" panose="020B0604030504040204" pitchFamily="34" charset="-120"/>
            </a:endParaRPr>
          </a:p>
          <a:p>
            <a:endParaRPr lang="en-US" altLang="zh-TW" dirty="0">
              <a:ea typeface="微軟正黑體" panose="020B0604030504040204" pitchFamily="34" charset="-120"/>
            </a:endParaRPr>
          </a:p>
          <a:p>
            <a:endParaRPr lang="en-US" altLang="zh-TW" dirty="0">
              <a:ea typeface="微軟正黑體" panose="020B0604030504040204" pitchFamily="34" charset="-120"/>
            </a:endParaRPr>
          </a:p>
          <a:p>
            <a:endParaRPr lang="en-US" altLang="zh-TW" dirty="0">
              <a:ea typeface="微軟正黑體" panose="020B0604030504040204" pitchFamily="34" charset="-120"/>
            </a:endParaRPr>
          </a:p>
          <a:p>
            <a:pPr>
              <a:lnSpc>
                <a:spcPct val="110000"/>
              </a:lnSpc>
            </a:pPr>
            <a:r>
              <a:rPr lang="zh-TW" altLang="en-US" dirty="0">
                <a:ea typeface="微軟正黑體" panose="020B0604030504040204" pitchFamily="34" charset="-120"/>
              </a:rPr>
              <a:t>分發順位依</a:t>
            </a:r>
            <a:r>
              <a:rPr lang="zh-TW" altLang="en-US" b="1" u="sng" dirty="0">
                <a:ea typeface="微軟正黑體" panose="020B0604030504040204" pitchFamily="34" charset="-120"/>
              </a:rPr>
              <a:t>超額比序項目</a:t>
            </a:r>
            <a:r>
              <a:rPr lang="zh-TW" altLang="en-US" dirty="0">
                <a:ea typeface="微軟正黑體" panose="020B0604030504040204" pitchFamily="34" charset="-120"/>
              </a:rPr>
              <a:t>核算「</a:t>
            </a:r>
            <a:r>
              <a:rPr lang="zh-TW" altLang="en-US" b="1" dirty="0">
                <a:ea typeface="微軟正黑體" panose="020B0604030504040204" pitchFamily="34" charset="-120"/>
              </a:rPr>
              <a:t>總積分</a:t>
            </a:r>
            <a:r>
              <a:rPr lang="zh-TW" altLang="en-US" dirty="0">
                <a:ea typeface="微軟正黑體" panose="020B0604030504040204" pitchFamily="34" charset="-120"/>
              </a:rPr>
              <a:t>」及「</a:t>
            </a:r>
            <a:r>
              <a:rPr lang="zh-TW" altLang="en-US" b="1" dirty="0">
                <a:ea typeface="微軟正黑體" panose="020B0604030504040204" pitchFamily="34" charset="-120"/>
              </a:rPr>
              <a:t>同分比序項目順序</a:t>
            </a:r>
            <a:r>
              <a:rPr lang="zh-TW" altLang="en-US" dirty="0">
                <a:ea typeface="微軟正黑體" panose="020B0604030504040204" pitchFamily="34" charset="-120"/>
              </a:rPr>
              <a:t>」進行排定，再按學生所選填登記之志願序進行統一電腦分發。</a:t>
            </a:r>
            <a:endParaRPr lang="en-US" altLang="zh-TW" dirty="0">
              <a:ea typeface="微軟正黑體" panose="020B0604030504040204" pitchFamily="34" charset="-120"/>
            </a:endParaRPr>
          </a:p>
        </p:txBody>
      </p:sp>
      <p:pic>
        <p:nvPicPr>
          <p:cNvPr id="7" name="內容版面配置區 42">
            <a:extLst>
              <a:ext uri="{FF2B5EF4-FFF2-40B4-BE49-F238E27FC236}">
                <a16:creationId xmlns:a16="http://schemas.microsoft.com/office/drawing/2014/main" id="{746EF869-8B06-4741-B69F-0C0315B063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9129" y="1173549"/>
            <a:ext cx="2500103" cy="2359406"/>
          </a:xfrm>
          <a:prstGeom prst="rect">
            <a:avLst/>
          </a:prstGeom>
        </p:spPr>
      </p:pic>
      <p:sp>
        <p:nvSpPr>
          <p:cNvPr id="8" name="向下箭號 7">
            <a:extLst>
              <a:ext uri="{FF2B5EF4-FFF2-40B4-BE49-F238E27FC236}">
                <a16:creationId xmlns:a16="http://schemas.microsoft.com/office/drawing/2014/main" id="{F3C62DFA-058C-4A21-8BCB-F99B6D871EEE}"/>
              </a:ext>
            </a:extLst>
          </p:cNvPr>
          <p:cNvSpPr/>
          <p:nvPr/>
        </p:nvSpPr>
        <p:spPr>
          <a:xfrm rot="16200000">
            <a:off x="3656493" y="2155697"/>
            <a:ext cx="1216667" cy="1197068"/>
          </a:xfrm>
          <a:prstGeom prst="downArrow">
            <a:avLst/>
          </a:prstGeom>
          <a:solidFill>
            <a:schemeClr val="accent2"/>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9" name="圖片 8">
            <a:extLst>
              <a:ext uri="{FF2B5EF4-FFF2-40B4-BE49-F238E27FC236}">
                <a16:creationId xmlns:a16="http://schemas.microsoft.com/office/drawing/2014/main" id="{37FF96EF-09B6-4ECB-AE63-4AD3F69158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9396" y="2641691"/>
            <a:ext cx="1153398" cy="1441747"/>
          </a:xfrm>
          <a:prstGeom prst="rect">
            <a:avLst/>
          </a:prstGeom>
        </p:spPr>
      </p:pic>
      <p:sp>
        <p:nvSpPr>
          <p:cNvPr id="11" name="文字方塊 10">
            <a:extLst>
              <a:ext uri="{FF2B5EF4-FFF2-40B4-BE49-F238E27FC236}">
                <a16:creationId xmlns:a16="http://schemas.microsoft.com/office/drawing/2014/main" id="{61B61E64-82A7-4CF8-B618-C4D3D441FD22}"/>
              </a:ext>
            </a:extLst>
          </p:cNvPr>
          <p:cNvSpPr txBox="1"/>
          <p:nvPr/>
        </p:nvSpPr>
        <p:spPr>
          <a:xfrm>
            <a:off x="1450478" y="4151039"/>
            <a:ext cx="1980790" cy="461665"/>
          </a:xfrm>
          <a:prstGeom prst="rect">
            <a:avLst/>
          </a:prstGeom>
          <a:noFill/>
        </p:spPr>
        <p:txBody>
          <a:bodyPr wrap="square">
            <a:spAutoFit/>
          </a:bodyPr>
          <a:lstStyle/>
          <a:p>
            <a:pPr algn="ct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上網填志願</a:t>
            </a:r>
          </a:p>
        </p:txBody>
      </p:sp>
      <p:sp>
        <p:nvSpPr>
          <p:cNvPr id="12" name="文字方塊 11">
            <a:extLst>
              <a:ext uri="{FF2B5EF4-FFF2-40B4-BE49-F238E27FC236}">
                <a16:creationId xmlns:a16="http://schemas.microsoft.com/office/drawing/2014/main" id="{DAF10BFE-A33C-4757-8EB5-3B236A45162E}"/>
              </a:ext>
            </a:extLst>
          </p:cNvPr>
          <p:cNvSpPr txBox="1"/>
          <p:nvPr/>
        </p:nvSpPr>
        <p:spPr>
          <a:xfrm>
            <a:off x="8776598" y="4151039"/>
            <a:ext cx="1105164" cy="461665"/>
          </a:xfrm>
          <a:prstGeom prst="rect">
            <a:avLst/>
          </a:prstGeom>
          <a:noFill/>
        </p:spPr>
        <p:txBody>
          <a:bodyPr wrap="square">
            <a:spAutoFit/>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報到</a:t>
            </a:r>
            <a:endPar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3" name="向下箭號 15">
            <a:extLst>
              <a:ext uri="{FF2B5EF4-FFF2-40B4-BE49-F238E27FC236}">
                <a16:creationId xmlns:a16="http://schemas.microsoft.com/office/drawing/2014/main" id="{F2107796-1DCF-4973-B00D-3DFE3DA8AD5F}"/>
              </a:ext>
            </a:extLst>
          </p:cNvPr>
          <p:cNvSpPr/>
          <p:nvPr/>
        </p:nvSpPr>
        <p:spPr>
          <a:xfrm rot="16200000">
            <a:off x="6794130" y="2145458"/>
            <a:ext cx="1216669" cy="1197070"/>
          </a:xfrm>
          <a:prstGeom prst="downArrow">
            <a:avLst/>
          </a:prstGeom>
          <a:solidFill>
            <a:schemeClr val="accent2"/>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14" name="Picture 2" descr="D:\適性宣導講師培訓計畫\110學年度\素材\台灣地圖.png">
            <a:extLst>
              <a:ext uri="{FF2B5EF4-FFF2-40B4-BE49-F238E27FC236}">
                <a16:creationId xmlns:a16="http://schemas.microsoft.com/office/drawing/2014/main" id="{1F7257C7-8208-48D6-AC74-451DC369654E}"/>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3600" b="95800" l="14250" r="83750"/>
                    </a14:imgEffect>
                  </a14:imgLayer>
                </a14:imgProps>
              </a:ext>
              <a:ext uri="{28A0092B-C50C-407E-A947-70E740481C1C}">
                <a14:useLocalDpi xmlns:a14="http://schemas.microsoft.com/office/drawing/2010/main" val="0"/>
              </a:ext>
            </a:extLst>
          </a:blip>
          <a:srcRect/>
          <a:stretch>
            <a:fillRect/>
          </a:stretch>
        </p:blipFill>
        <p:spPr bwMode="auto">
          <a:xfrm>
            <a:off x="4741497" y="1242811"/>
            <a:ext cx="2557059" cy="3196324"/>
          </a:xfrm>
          <a:prstGeom prst="rect">
            <a:avLst/>
          </a:prstGeom>
          <a:noFill/>
          <a:extLst>
            <a:ext uri="{909E8E84-426E-40DD-AFC4-6F175D3DCCD1}">
              <a14:hiddenFill xmlns:a14="http://schemas.microsoft.com/office/drawing/2010/main">
                <a:solidFill>
                  <a:srgbClr val="FFFFFF"/>
                </a:solidFill>
              </a14:hiddenFill>
            </a:ext>
          </a:extLst>
        </p:spPr>
      </p:pic>
      <p:sp>
        <p:nvSpPr>
          <p:cNvPr id="15" name="文字方塊 14">
            <a:extLst>
              <a:ext uri="{FF2B5EF4-FFF2-40B4-BE49-F238E27FC236}">
                <a16:creationId xmlns:a16="http://schemas.microsoft.com/office/drawing/2014/main" id="{2848F674-95A9-4E49-957C-D895D011ED2B}"/>
              </a:ext>
            </a:extLst>
          </p:cNvPr>
          <p:cNvSpPr txBox="1"/>
          <p:nvPr/>
        </p:nvSpPr>
        <p:spPr>
          <a:xfrm>
            <a:off x="4944785" y="4227984"/>
            <a:ext cx="1859144" cy="707886"/>
          </a:xfrm>
          <a:prstGeom prst="rect">
            <a:avLst/>
          </a:prstGeom>
          <a:noFill/>
        </p:spPr>
        <p:txBody>
          <a:bodyPr wrap="square">
            <a:spAutoFit/>
          </a:bodyPr>
          <a:lstStyle/>
          <a:p>
            <a:pPr algn="ctr"/>
            <a:r>
              <a:rPr lang="zh-TW" altLang="en-US" sz="2000" b="1" dirty="0">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cs typeface="Times New Roman" panose="02020603050405020304" pitchFamily="18" charset="0"/>
              </a:rPr>
              <a:t>全國不分區</a:t>
            </a:r>
            <a:endParaRPr lang="en-US" altLang="zh-TW" sz="2000" b="1" dirty="0">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統一電腦分發</a:t>
            </a:r>
          </a:p>
        </p:txBody>
      </p:sp>
      <p:sp>
        <p:nvSpPr>
          <p:cNvPr id="16" name="Block Arc 14">
            <a:extLst>
              <a:ext uri="{FF2B5EF4-FFF2-40B4-BE49-F238E27FC236}">
                <a16:creationId xmlns:a16="http://schemas.microsoft.com/office/drawing/2014/main" id="{74BC372A-54BC-4EAC-8C13-74851981B0D8}"/>
              </a:ext>
            </a:extLst>
          </p:cNvPr>
          <p:cNvSpPr/>
          <p:nvPr/>
        </p:nvSpPr>
        <p:spPr>
          <a:xfrm rot="16200000">
            <a:off x="1661002" y="2015860"/>
            <a:ext cx="1559742" cy="1560769"/>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1508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群組 13">
            <a:extLst>
              <a:ext uri="{FF2B5EF4-FFF2-40B4-BE49-F238E27FC236}">
                <a16:creationId xmlns:a16="http://schemas.microsoft.com/office/drawing/2014/main" id="{5ED52F5E-E588-4D6F-B894-54A8E286C2A6}"/>
              </a:ext>
            </a:extLst>
          </p:cNvPr>
          <p:cNvGrpSpPr/>
          <p:nvPr/>
        </p:nvGrpSpPr>
        <p:grpSpPr>
          <a:xfrm>
            <a:off x="-363" y="4235"/>
            <a:ext cx="6096363" cy="605449"/>
            <a:chOff x="2" y="4235"/>
            <a:chExt cx="6015355" cy="605449"/>
          </a:xfrm>
        </p:grpSpPr>
        <p:sp>
          <p:nvSpPr>
            <p:cNvPr id="15" name="圓角化同側角落矩形 60">
              <a:extLst>
                <a:ext uri="{FF2B5EF4-FFF2-40B4-BE49-F238E27FC236}">
                  <a16:creationId xmlns:a16="http://schemas.microsoft.com/office/drawing/2014/main" id="{9665C652-C678-4D5D-87E3-9296CB6D7D58}"/>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6" name="圓角化同側角落矩形 61">
              <a:extLst>
                <a:ext uri="{FF2B5EF4-FFF2-40B4-BE49-F238E27FC236}">
                  <a16:creationId xmlns:a16="http://schemas.microsoft.com/office/drawing/2014/main" id="{5E7A8214-1488-4AED-A153-7A895EDA38BF}"/>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29" y="-57125"/>
            <a:ext cx="5764245"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重要日程</a:t>
            </a:r>
            <a:endParaRPr lang="en-US" dirty="0"/>
          </a:p>
        </p:txBody>
      </p:sp>
      <p:graphicFrame>
        <p:nvGraphicFramePr>
          <p:cNvPr id="6" name="表格 5">
            <a:extLst>
              <a:ext uri="{FF2B5EF4-FFF2-40B4-BE49-F238E27FC236}">
                <a16:creationId xmlns:a16="http://schemas.microsoft.com/office/drawing/2014/main" id="{F78BFA53-4ADB-4B47-AE05-8A1BB4D87474}"/>
              </a:ext>
            </a:extLst>
          </p:cNvPr>
          <p:cNvGraphicFramePr>
            <a:graphicFrameLocks noGrp="1"/>
          </p:cNvGraphicFramePr>
          <p:nvPr>
            <p:extLst>
              <p:ext uri="{D42A27DB-BD31-4B8C-83A1-F6EECF244321}">
                <p14:modId xmlns:p14="http://schemas.microsoft.com/office/powerpoint/2010/main" val="675449333"/>
              </p:ext>
            </p:extLst>
          </p:nvPr>
        </p:nvGraphicFramePr>
        <p:xfrm>
          <a:off x="632721" y="731680"/>
          <a:ext cx="8520467" cy="5277089"/>
        </p:xfrm>
        <a:graphic>
          <a:graphicData uri="http://schemas.openxmlformats.org/drawingml/2006/table">
            <a:tbl>
              <a:tblPr firstRow="1" bandRow="1">
                <a:tableStyleId>{5940675A-B579-460E-94D1-54222C63F5DA}</a:tableStyleId>
              </a:tblPr>
              <a:tblGrid>
                <a:gridCol w="2767111">
                  <a:extLst>
                    <a:ext uri="{9D8B030D-6E8A-4147-A177-3AD203B41FA5}">
                      <a16:colId xmlns:a16="http://schemas.microsoft.com/office/drawing/2014/main" val="20000"/>
                    </a:ext>
                  </a:extLst>
                </a:gridCol>
                <a:gridCol w="5753356">
                  <a:extLst>
                    <a:ext uri="{9D8B030D-6E8A-4147-A177-3AD203B41FA5}">
                      <a16:colId xmlns:a16="http://schemas.microsoft.com/office/drawing/2014/main" val="20001"/>
                    </a:ext>
                  </a:extLst>
                </a:gridCol>
              </a:tblGrid>
              <a:tr h="572932">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項目</a:t>
                      </a:r>
                    </a:p>
                  </a:txBody>
                  <a:tcPr marL="104344" marR="104344" marT="52175" marB="52175" anchor="ctr">
                    <a:lnL w="12700" cap="flat" cmpd="sng" algn="ctr">
                      <a:noFill/>
                      <a:prstDash val="dash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dash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solidFill>
                  </a:tcPr>
                </a:tc>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日程</a:t>
                      </a:r>
                    </a:p>
                  </a:txBody>
                  <a:tcPr marL="104344" marR="104344" marT="52175" marB="52175" anchor="ctr">
                    <a:lnL w="12700" cap="flat" cmpd="sng" algn="ctr">
                      <a:solidFill>
                        <a:schemeClr val="bg1"/>
                      </a:solidFill>
                      <a:prstDash val="solid"/>
                      <a:round/>
                      <a:headEnd type="none" w="med" len="med"/>
                      <a:tailEnd type="none" w="med" len="med"/>
                    </a:lnL>
                    <a:lnR w="12700" cap="flat" cmpd="sng" algn="ctr">
                      <a:noFill/>
                      <a:prstDash val="dashDot"/>
                      <a:round/>
                      <a:headEnd type="none" w="med" len="med"/>
                      <a:tailEnd type="none" w="med" len="med"/>
                    </a:lnR>
                    <a:lnT w="12700" cap="flat" cmpd="sng" algn="ctr">
                      <a:noFill/>
                      <a:prstDash val="dash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solidFill>
                  </a:tcPr>
                </a:tc>
                <a:extLst>
                  <a:ext uri="{0D108BD9-81ED-4DB2-BD59-A6C34878D82A}">
                    <a16:rowId xmlns:a16="http://schemas.microsoft.com/office/drawing/2014/main" val="10000"/>
                  </a:ext>
                </a:extLst>
              </a:tr>
              <a:tr h="701937">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簡章發售及公告</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一</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起發售及開放網路下載</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196619">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報名</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20</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一</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24</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五</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p>
                    <a:p>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採</a:t>
                      </a: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「國中集體報名」</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或</a:t>
                      </a: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「網路個別報名」</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196619">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網路選填志願</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四</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上午</a:t>
                      </a:r>
                      <a:r>
                        <a:rPr lang="en-US" altLang="zh-TW"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10</a:t>
                      </a:r>
                      <a:r>
                        <a:rPr lang="zh-TW" altLang="en-US"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00</a:t>
                      </a:r>
                      <a:r>
                        <a:rPr lang="zh-TW" altLang="en-US"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起</a:t>
                      </a:r>
                      <a:endParaRPr lang="en-US" altLang="zh-TW"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r>
                        <a:rPr lang="en-US" altLang="zh-TW"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11</a:t>
                      </a:r>
                      <a:r>
                        <a:rPr lang="zh-TW" altLang="en-US"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二</a:t>
                      </a:r>
                      <a:r>
                        <a:rPr lang="en-US" altLang="zh-TW"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下午</a:t>
                      </a:r>
                      <a:r>
                        <a:rPr lang="en-US" altLang="zh-TW" sz="2400" baseline="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400" baseline="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baseline="0" dirty="0">
                          <a:latin typeface="Times New Roman" panose="02020603050405020304" pitchFamily="18" charset="0"/>
                          <a:ea typeface="微軟正黑體" panose="020B0604030504040204" pitchFamily="34" charset="-120"/>
                          <a:cs typeface="Times New Roman" panose="02020603050405020304" pitchFamily="18" charset="0"/>
                        </a:rPr>
                        <a:t>00</a:t>
                      </a:r>
                      <a:r>
                        <a:rPr lang="zh-TW" altLang="en-US" sz="2400" baseline="0" dirty="0">
                          <a:latin typeface="Times New Roman" panose="02020603050405020304" pitchFamily="18" charset="0"/>
                          <a:ea typeface="微軟正黑體" panose="020B0604030504040204" pitchFamily="34" charset="-120"/>
                          <a:cs typeface="Times New Roman" panose="02020603050405020304" pitchFamily="18" charset="0"/>
                        </a:rPr>
                        <a:t>止</a:t>
                      </a:r>
                      <a:endPar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01937">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放榜</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14</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五</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上午  </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9</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00</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起</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10004"/>
                  </a:ext>
                </a:extLst>
              </a:tr>
              <a:tr h="907045">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錄取</a:t>
                      </a:r>
                      <a:r>
                        <a:rPr lang="zh-TW" altLang="en-US" sz="24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報到與</a:t>
                      </a:r>
                      <a:r>
                        <a:rPr lang="zh-TW" altLang="en-US" sz="24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放棄錄取資格截止日</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18</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二</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下午  </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00</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止</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pic>
        <p:nvPicPr>
          <p:cNvPr id="7" name="圖片 6">
            <a:extLst>
              <a:ext uri="{FF2B5EF4-FFF2-40B4-BE49-F238E27FC236}">
                <a16:creationId xmlns:a16="http://schemas.microsoft.com/office/drawing/2014/main" id="{71E2D0F0-0640-45C9-9C75-7BA930A670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605407">
            <a:off x="8841252" y="1098132"/>
            <a:ext cx="2450738" cy="3267650"/>
          </a:xfrm>
          <a:prstGeom prst="rect">
            <a:avLst/>
          </a:prstGeom>
        </p:spPr>
      </p:pic>
      <p:sp>
        <p:nvSpPr>
          <p:cNvPr id="8" name="文字方塊 7">
            <a:extLst>
              <a:ext uri="{FF2B5EF4-FFF2-40B4-BE49-F238E27FC236}">
                <a16:creationId xmlns:a16="http://schemas.microsoft.com/office/drawing/2014/main" id="{C2748F10-AB86-48EC-96F0-B13BCB80C58F}"/>
              </a:ext>
            </a:extLst>
          </p:cNvPr>
          <p:cNvSpPr txBox="1"/>
          <p:nvPr/>
        </p:nvSpPr>
        <p:spPr>
          <a:xfrm rot="577325">
            <a:off x="9474273" y="1694678"/>
            <a:ext cx="1380852" cy="400110"/>
          </a:xfrm>
          <a:prstGeom prst="rect">
            <a:avLst/>
          </a:prstGeom>
          <a:noFill/>
        </p:spPr>
        <p:txBody>
          <a:bodyPr wrap="square" rtlCol="0">
            <a:spAutoFit/>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順利升學</a:t>
            </a:r>
          </a:p>
        </p:txBody>
      </p:sp>
      <p:pic>
        <p:nvPicPr>
          <p:cNvPr id="9" name="圖片 8">
            <a:extLst>
              <a:ext uri="{FF2B5EF4-FFF2-40B4-BE49-F238E27FC236}">
                <a16:creationId xmlns:a16="http://schemas.microsoft.com/office/drawing/2014/main" id="{A6989B7C-A941-412C-A3D1-4198A35C36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81510" y="5550513"/>
            <a:ext cx="1966502" cy="1326866"/>
          </a:xfrm>
          <a:prstGeom prst="rect">
            <a:avLst/>
          </a:prstGeom>
        </p:spPr>
      </p:pic>
      <p:sp>
        <p:nvSpPr>
          <p:cNvPr id="11" name="Text Box 22">
            <a:extLst>
              <a:ext uri="{FF2B5EF4-FFF2-40B4-BE49-F238E27FC236}">
                <a16:creationId xmlns:a16="http://schemas.microsoft.com/office/drawing/2014/main" id="{9A010571-455F-41F8-9FBF-3522F87130FE}"/>
              </a:ext>
            </a:extLst>
          </p:cNvPr>
          <p:cNvSpPr txBox="1">
            <a:spLocks noChangeArrowheads="1"/>
          </p:cNvSpPr>
          <p:nvPr/>
        </p:nvSpPr>
        <p:spPr bwMode="auto">
          <a:xfrm>
            <a:off x="9456155" y="5738030"/>
            <a:ext cx="16172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rPr>
              <a:t>下一入學管道</a:t>
            </a:r>
          </a:p>
        </p:txBody>
      </p:sp>
      <p:sp>
        <p:nvSpPr>
          <p:cNvPr id="12" name="右彎箭號 11">
            <a:extLst>
              <a:ext uri="{FF2B5EF4-FFF2-40B4-BE49-F238E27FC236}">
                <a16:creationId xmlns:a16="http://schemas.microsoft.com/office/drawing/2014/main" id="{33B2E44F-FF69-407F-9804-229A1176ED9B}"/>
              </a:ext>
            </a:extLst>
          </p:cNvPr>
          <p:cNvSpPr/>
          <p:nvPr/>
        </p:nvSpPr>
        <p:spPr bwMode="auto">
          <a:xfrm rot="5400000">
            <a:off x="9403853" y="4474483"/>
            <a:ext cx="846526" cy="1347856"/>
          </a:xfrm>
          <a:prstGeom prst="bentArrow">
            <a:avLst>
              <a:gd name="adj1" fmla="val 25642"/>
              <a:gd name="adj2" fmla="val 29656"/>
              <a:gd name="adj3" fmla="val 43084"/>
              <a:gd name="adj4" fmla="val 0"/>
            </a:avLst>
          </a:prstGeom>
          <a:solidFill>
            <a:srgbClr val="FF8989"/>
          </a:solidFill>
          <a:ln w="28575">
            <a:noFill/>
            <a:round/>
            <a:headEnd/>
            <a:tailEnd type="triangle" w="med" len="med"/>
          </a:ln>
        </p:spPr>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3" name="Text Box 17">
            <a:extLst>
              <a:ext uri="{FF2B5EF4-FFF2-40B4-BE49-F238E27FC236}">
                <a16:creationId xmlns:a16="http://schemas.microsoft.com/office/drawing/2014/main" id="{5F263EE1-1C33-45D7-B575-BC2A18E09CDA}"/>
              </a:ext>
            </a:extLst>
          </p:cNvPr>
          <p:cNvSpPr txBox="1">
            <a:spLocks noChangeArrowheads="1"/>
          </p:cNvSpPr>
          <p:nvPr/>
        </p:nvSpPr>
        <p:spPr bwMode="auto">
          <a:xfrm>
            <a:off x="9216409" y="4380386"/>
            <a:ext cx="9604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未錄取</a:t>
            </a:r>
          </a:p>
        </p:txBody>
      </p:sp>
    </p:spTree>
    <p:extLst>
      <p:ext uri="{BB962C8B-B14F-4D97-AF65-F5344CB8AC3E}">
        <p14:creationId xmlns:p14="http://schemas.microsoft.com/office/powerpoint/2010/main" val="1000761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群組 10">
            <a:extLst>
              <a:ext uri="{FF2B5EF4-FFF2-40B4-BE49-F238E27FC236}">
                <a16:creationId xmlns:a16="http://schemas.microsoft.com/office/drawing/2014/main" id="{C38DF1CF-66CC-497F-8B3C-0EC0E839540F}"/>
              </a:ext>
            </a:extLst>
          </p:cNvPr>
          <p:cNvGrpSpPr/>
          <p:nvPr/>
        </p:nvGrpSpPr>
        <p:grpSpPr>
          <a:xfrm>
            <a:off x="-362" y="4235"/>
            <a:ext cx="8743310" cy="605449"/>
            <a:chOff x="2" y="4235"/>
            <a:chExt cx="6015355" cy="605449"/>
          </a:xfrm>
        </p:grpSpPr>
        <p:sp>
          <p:nvSpPr>
            <p:cNvPr id="12" name="圓角化同側角落矩形 60">
              <a:extLst>
                <a:ext uri="{FF2B5EF4-FFF2-40B4-BE49-F238E27FC236}">
                  <a16:creationId xmlns:a16="http://schemas.microsoft.com/office/drawing/2014/main" id="{54943834-20EA-4F38-B410-C7C3AA5A5FD7}"/>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3" name="圓角化同側角落矩形 61">
              <a:extLst>
                <a:ext uri="{FF2B5EF4-FFF2-40B4-BE49-F238E27FC236}">
                  <a16:creationId xmlns:a16="http://schemas.microsoft.com/office/drawing/2014/main" id="{DC9726E9-3583-45F5-BC0F-BECBBF8B6B03}"/>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29" y="-57125"/>
            <a:ext cx="852348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「超額比序總積分」採計項目</a:t>
            </a:r>
            <a:endParaRPr lang="en-US" dirty="0"/>
          </a:p>
        </p:txBody>
      </p:sp>
      <p:sp>
        <p:nvSpPr>
          <p:cNvPr id="6" name="圓角矩形 6">
            <a:extLst>
              <a:ext uri="{FF2B5EF4-FFF2-40B4-BE49-F238E27FC236}">
                <a16:creationId xmlns:a16="http://schemas.microsoft.com/office/drawing/2014/main" id="{C5083426-6EC0-41BA-A4FB-D5AA5E338EAE}"/>
              </a:ext>
            </a:extLst>
          </p:cNvPr>
          <p:cNvSpPr/>
          <p:nvPr/>
        </p:nvSpPr>
        <p:spPr bwMode="auto">
          <a:xfrm>
            <a:off x="3460015" y="1058064"/>
            <a:ext cx="5866865" cy="3186688"/>
          </a:xfrm>
          <a:prstGeom prst="roundRect">
            <a:avLst>
              <a:gd name="adj" fmla="val 7046"/>
            </a:avLst>
          </a:prstGeom>
          <a:solidFill>
            <a:srgbClr val="D3C4E6"/>
          </a:solidFill>
          <a:ln w="9525">
            <a:noFill/>
            <a:round/>
            <a:headEnd/>
            <a:tailEnd type="triangle" w="med" len="med"/>
          </a:ln>
          <a:effectLst>
            <a:outerShdw blurRad="1270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algn="ctr"/>
            <a:endParaRPr lang="zh-TW" altLang="en-US" sz="2000"/>
          </a:p>
        </p:txBody>
      </p:sp>
      <p:sp>
        <p:nvSpPr>
          <p:cNvPr id="7" name="圓角矩形 4">
            <a:extLst>
              <a:ext uri="{FF2B5EF4-FFF2-40B4-BE49-F238E27FC236}">
                <a16:creationId xmlns:a16="http://schemas.microsoft.com/office/drawing/2014/main" id="{5C10AEEB-F744-4462-B0D2-F355F38EAE60}"/>
              </a:ext>
            </a:extLst>
          </p:cNvPr>
          <p:cNvSpPr/>
          <p:nvPr/>
        </p:nvSpPr>
        <p:spPr bwMode="auto">
          <a:xfrm>
            <a:off x="2646947" y="858520"/>
            <a:ext cx="1175792" cy="3616256"/>
          </a:xfrm>
          <a:prstGeom prst="roundRect">
            <a:avLst>
              <a:gd name="adj" fmla="val 7046"/>
            </a:avLst>
          </a:prstGeom>
          <a:gradFill flip="none" rotWithShape="1">
            <a:gsLst>
              <a:gs pos="0">
                <a:srgbClr val="8C64BC"/>
              </a:gs>
              <a:gs pos="74000">
                <a:srgbClr val="7030A0">
                  <a:tint val="44500"/>
                  <a:satMod val="160000"/>
                </a:srgbClr>
              </a:gs>
              <a:gs pos="100000">
                <a:srgbClr val="7030A0">
                  <a:tint val="23500"/>
                  <a:satMod val="160000"/>
                </a:srgbClr>
              </a:gs>
            </a:gsLst>
            <a:lin ang="10800000" scaled="1"/>
            <a:tileRect/>
          </a:gradFill>
          <a:ln w="9525">
            <a:noFill/>
            <a:round/>
            <a:headEnd/>
            <a:tailEnd type="triangl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algn="ctr"/>
            <a:endParaRPr lang="zh-TW" altLang="en-US" sz="2000"/>
          </a:p>
        </p:txBody>
      </p:sp>
      <p:graphicFrame>
        <p:nvGraphicFramePr>
          <p:cNvPr id="8" name="表格 7">
            <a:extLst>
              <a:ext uri="{FF2B5EF4-FFF2-40B4-BE49-F238E27FC236}">
                <a16:creationId xmlns:a16="http://schemas.microsoft.com/office/drawing/2014/main" id="{D75FDD71-C36A-45A7-AABB-08F2C65CA22C}"/>
              </a:ext>
            </a:extLst>
          </p:cNvPr>
          <p:cNvGraphicFramePr>
            <a:graphicFrameLocks noGrp="1"/>
          </p:cNvGraphicFramePr>
          <p:nvPr>
            <p:extLst>
              <p:ext uri="{D42A27DB-BD31-4B8C-83A1-F6EECF244321}">
                <p14:modId xmlns:p14="http://schemas.microsoft.com/office/powerpoint/2010/main" val="3455956351"/>
              </p:ext>
            </p:extLst>
          </p:nvPr>
        </p:nvGraphicFramePr>
        <p:xfrm>
          <a:off x="2593304" y="1119024"/>
          <a:ext cx="6474496" cy="3108960"/>
        </p:xfrm>
        <a:graphic>
          <a:graphicData uri="http://schemas.openxmlformats.org/drawingml/2006/table">
            <a:tbl>
              <a:tblPr firstRow="1" bandRow="1">
                <a:tableStyleId>{5C22544A-7EE6-4342-B048-85BDC9FD1C3A}</a:tableStyleId>
              </a:tblPr>
              <a:tblGrid>
                <a:gridCol w="1248796">
                  <a:extLst>
                    <a:ext uri="{9D8B030D-6E8A-4147-A177-3AD203B41FA5}">
                      <a16:colId xmlns:a16="http://schemas.microsoft.com/office/drawing/2014/main" val="20000"/>
                    </a:ext>
                  </a:extLst>
                </a:gridCol>
                <a:gridCol w="5225700">
                  <a:extLst>
                    <a:ext uri="{9D8B030D-6E8A-4147-A177-3AD203B41FA5}">
                      <a16:colId xmlns:a16="http://schemas.microsoft.com/office/drawing/2014/main" val="20001"/>
                    </a:ext>
                  </a:extLst>
                </a:gridCol>
              </a:tblGrid>
              <a:tr h="370840">
                <a:tc rowSpan="6">
                  <a:txBody>
                    <a:bodyPr/>
                    <a:lstStyle/>
                    <a:p>
                      <a:pPr algn="ctr"/>
                      <a:r>
                        <a:rPr lang="zh-TW" altLang="en-US" sz="3600" dirty="0">
                          <a:solidFill>
                            <a:schemeClr val="bg1"/>
                          </a:solidFill>
                          <a:latin typeface="Times New Roman" pitchFamily="18" charset="0"/>
                          <a:ea typeface="微軟正黑體" pitchFamily="34" charset="-120"/>
                          <a:cs typeface="Times New Roman" pitchFamily="18" charset="0"/>
                        </a:rPr>
                        <a:t>採</a:t>
                      </a:r>
                      <a:endParaRPr lang="en-US" altLang="zh-TW" sz="3600" dirty="0">
                        <a:solidFill>
                          <a:schemeClr val="bg1"/>
                        </a:solidFill>
                        <a:latin typeface="Times New Roman" pitchFamily="18" charset="0"/>
                        <a:ea typeface="微軟正黑體" pitchFamily="34" charset="-120"/>
                        <a:cs typeface="Times New Roman" pitchFamily="18" charset="0"/>
                      </a:endParaRPr>
                    </a:p>
                    <a:p>
                      <a:pPr algn="ctr"/>
                      <a:r>
                        <a:rPr lang="zh-TW" altLang="en-US" sz="3600" dirty="0">
                          <a:solidFill>
                            <a:schemeClr val="bg1"/>
                          </a:solidFill>
                          <a:latin typeface="Times New Roman" pitchFamily="18" charset="0"/>
                          <a:ea typeface="微軟正黑體" pitchFamily="34" charset="-120"/>
                          <a:cs typeface="Times New Roman" pitchFamily="18" charset="0"/>
                        </a:rPr>
                        <a:t>計</a:t>
                      </a:r>
                      <a:endParaRPr lang="en-US" altLang="zh-TW" sz="3600" dirty="0">
                        <a:solidFill>
                          <a:schemeClr val="bg1"/>
                        </a:solidFill>
                        <a:latin typeface="Times New Roman" pitchFamily="18" charset="0"/>
                        <a:ea typeface="微軟正黑體" pitchFamily="34" charset="-120"/>
                        <a:cs typeface="Times New Roman" pitchFamily="18" charset="0"/>
                      </a:endParaRPr>
                    </a:p>
                    <a:p>
                      <a:pPr algn="ctr"/>
                      <a:r>
                        <a:rPr lang="zh-TW" altLang="en-US" sz="3600" dirty="0">
                          <a:solidFill>
                            <a:schemeClr val="bg1"/>
                          </a:solidFill>
                          <a:latin typeface="Times New Roman" pitchFamily="18" charset="0"/>
                          <a:ea typeface="微軟正黑體" pitchFamily="34" charset="-120"/>
                          <a:cs typeface="Times New Roman" pitchFamily="18" charset="0"/>
                        </a:rPr>
                        <a:t>項</a:t>
                      </a:r>
                      <a:endParaRPr lang="en-US" altLang="zh-TW" sz="3600" dirty="0">
                        <a:solidFill>
                          <a:schemeClr val="bg1"/>
                        </a:solidFill>
                        <a:latin typeface="Times New Roman" pitchFamily="18" charset="0"/>
                        <a:ea typeface="微軟正黑體" pitchFamily="34" charset="-120"/>
                        <a:cs typeface="Times New Roman" pitchFamily="18" charset="0"/>
                      </a:endParaRPr>
                    </a:p>
                    <a:p>
                      <a:pPr algn="ctr"/>
                      <a:r>
                        <a:rPr lang="zh-TW" altLang="en-US" sz="3600" dirty="0">
                          <a:solidFill>
                            <a:schemeClr val="bg1"/>
                          </a:solidFill>
                          <a:latin typeface="Times New Roman" pitchFamily="18" charset="0"/>
                          <a:ea typeface="微軟正黑體" pitchFamily="34" charset="-120"/>
                          <a:cs typeface="Times New Roman" pitchFamily="18" charset="0"/>
                        </a:rPr>
                        <a:t>目</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800" b="0" dirty="0">
                          <a:solidFill>
                            <a:schemeClr val="tx1"/>
                          </a:solidFill>
                          <a:latin typeface="Times New Roman" pitchFamily="18" charset="0"/>
                          <a:ea typeface="微軟正黑體" pitchFamily="34" charset="-120"/>
                          <a:cs typeface="Times New Roman" pitchFamily="18" charset="0"/>
                        </a:rPr>
                        <a:t>多元學習表現</a:t>
                      </a:r>
                      <a:r>
                        <a:rPr lang="en-US" altLang="zh-TW" sz="2000" b="0" dirty="0">
                          <a:solidFill>
                            <a:schemeClr val="tx1"/>
                          </a:solidFill>
                          <a:latin typeface="Times New Roman" pitchFamily="18" charset="0"/>
                          <a:ea typeface="微軟正黑體" pitchFamily="34" charset="-120"/>
                          <a:cs typeface="Times New Roman" pitchFamily="18" charset="0"/>
                        </a:rPr>
                        <a:t>(</a:t>
                      </a:r>
                      <a:r>
                        <a:rPr lang="zh-TW" altLang="en-US" sz="2000" b="0" dirty="0">
                          <a:solidFill>
                            <a:schemeClr val="tx1"/>
                          </a:solidFill>
                          <a:latin typeface="Times New Roman" pitchFamily="18" charset="0"/>
                          <a:ea typeface="微軟正黑體" pitchFamily="34" charset="-120"/>
                          <a:cs typeface="Times New Roman" pitchFamily="18" charset="0"/>
                        </a:rPr>
                        <a:t>含服務學習及競賽</a:t>
                      </a:r>
                      <a:r>
                        <a:rPr lang="en-US" altLang="zh-TW" sz="2000" b="0" dirty="0">
                          <a:solidFill>
                            <a:schemeClr val="tx1"/>
                          </a:solidFill>
                          <a:latin typeface="Times New Roman" pitchFamily="18" charset="0"/>
                          <a:ea typeface="微軟正黑體" pitchFamily="34" charset="-120"/>
                          <a:cs typeface="Times New Roman" pitchFamily="18" charset="0"/>
                        </a:rPr>
                        <a:t>)</a:t>
                      </a:r>
                      <a:endParaRPr lang="zh-TW" altLang="en-US" sz="2000" b="0" dirty="0">
                        <a:solidFill>
                          <a:schemeClr val="tx1"/>
                        </a:solidFill>
                        <a:latin typeface="Times New Roman" pitchFamily="18" charset="0"/>
                        <a:ea typeface="微軟正黑體" pitchFamily="34" charset="-120"/>
                        <a:cs typeface="Times New Roman" pitchFamily="18"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vMerge="1">
                  <a:txBody>
                    <a:bodyPr/>
                    <a:lstStyle/>
                    <a:p>
                      <a:endParaRPr lang="zh-TW" altLang="en-US" dirty="0"/>
                    </a:p>
                  </a:txBody>
                  <a:tcPr/>
                </a:tc>
                <a:tc>
                  <a:txBody>
                    <a:bodyPr/>
                    <a:lstStyle/>
                    <a:p>
                      <a:r>
                        <a:rPr lang="zh-TW" altLang="en-US" sz="2800" b="1" dirty="0">
                          <a:solidFill>
                            <a:srgbClr val="FF0000"/>
                          </a:solidFill>
                          <a:latin typeface="Times New Roman" pitchFamily="18" charset="0"/>
                          <a:ea typeface="微軟正黑體" pitchFamily="34" charset="-120"/>
                          <a:cs typeface="Times New Roman" pitchFamily="18" charset="0"/>
                        </a:rPr>
                        <a:t>技藝優良</a:t>
                      </a:r>
                    </a:p>
                  </a:txBody>
                  <a:tcPr anchor="ct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vMerge="1">
                  <a:txBody>
                    <a:bodyPr/>
                    <a:lstStyle/>
                    <a:p>
                      <a:endParaRPr lang="zh-TW" altLang="en-US" dirty="0"/>
                    </a:p>
                  </a:txBody>
                  <a:tcPr/>
                </a:tc>
                <a:tc>
                  <a:txBody>
                    <a:bodyPr/>
                    <a:lstStyle/>
                    <a:p>
                      <a:r>
                        <a:rPr lang="zh-TW" altLang="en-US" sz="2800" dirty="0">
                          <a:solidFill>
                            <a:schemeClr val="tx1"/>
                          </a:solidFill>
                          <a:latin typeface="Times New Roman" pitchFamily="18" charset="0"/>
                          <a:ea typeface="微軟正黑體" pitchFamily="34" charset="-120"/>
                          <a:cs typeface="Times New Roman" pitchFamily="18" charset="0"/>
                        </a:rPr>
                        <a:t>弱勢身分</a:t>
                      </a:r>
                    </a:p>
                  </a:txBody>
                  <a:tcPr anchor="ct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vMerge="1">
                  <a:txBody>
                    <a:bodyPr/>
                    <a:lstStyle/>
                    <a:p>
                      <a:endParaRPr lang="zh-TW" altLang="en-US" dirty="0"/>
                    </a:p>
                  </a:txBody>
                  <a:tcPr/>
                </a:tc>
                <a:tc>
                  <a:txBody>
                    <a:bodyPr/>
                    <a:lstStyle/>
                    <a:p>
                      <a:r>
                        <a:rPr lang="zh-TW" altLang="en-US" sz="2800" dirty="0">
                          <a:solidFill>
                            <a:schemeClr val="tx1"/>
                          </a:solidFill>
                          <a:latin typeface="Times New Roman" pitchFamily="18" charset="0"/>
                          <a:ea typeface="微軟正黑體" pitchFamily="34" charset="-120"/>
                          <a:cs typeface="Times New Roman" pitchFamily="18" charset="0"/>
                        </a:rPr>
                        <a:t>均衡學習</a:t>
                      </a:r>
                    </a:p>
                  </a:txBody>
                  <a:tcPr anchor="ct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vMerge="1">
                  <a:txBody>
                    <a:bodyPr/>
                    <a:lstStyle/>
                    <a:p>
                      <a:endParaRPr lang="zh-TW" altLang="en-US" dirty="0"/>
                    </a:p>
                  </a:txBody>
                  <a:tcPr/>
                </a:tc>
                <a:tc>
                  <a:txBody>
                    <a:bodyPr/>
                    <a:lstStyle/>
                    <a:p>
                      <a:r>
                        <a:rPr lang="zh-TW" altLang="en-US" sz="2800" dirty="0">
                          <a:solidFill>
                            <a:schemeClr val="tx1"/>
                          </a:solidFill>
                          <a:latin typeface="Times New Roman" pitchFamily="18" charset="0"/>
                          <a:ea typeface="微軟正黑體" pitchFamily="34" charset="-120"/>
                          <a:cs typeface="Times New Roman" pitchFamily="18" charset="0"/>
                        </a:rPr>
                        <a:t>國中教育會考</a:t>
                      </a:r>
                      <a:r>
                        <a:rPr lang="en-US" altLang="zh-TW" sz="2000" dirty="0">
                          <a:solidFill>
                            <a:schemeClr val="tx1"/>
                          </a:solidFill>
                          <a:latin typeface="Times New Roman" pitchFamily="18" charset="0"/>
                          <a:ea typeface="微軟正黑體" pitchFamily="34" charset="-120"/>
                          <a:cs typeface="Times New Roman" pitchFamily="18" charset="0"/>
                        </a:rPr>
                        <a:t>(</a:t>
                      </a:r>
                      <a:r>
                        <a:rPr lang="zh-TW" altLang="en-US" sz="2000" dirty="0">
                          <a:solidFill>
                            <a:schemeClr val="tx1"/>
                          </a:solidFill>
                          <a:latin typeface="Times New Roman" pitchFamily="18" charset="0"/>
                          <a:ea typeface="微軟正黑體" pitchFamily="34" charset="-120"/>
                          <a:cs typeface="Times New Roman" pitchFamily="18" charset="0"/>
                        </a:rPr>
                        <a:t>含寫作測驗</a:t>
                      </a:r>
                      <a:r>
                        <a:rPr lang="en-US" altLang="zh-TW" sz="2000" dirty="0">
                          <a:solidFill>
                            <a:schemeClr val="tx1"/>
                          </a:solidFill>
                          <a:latin typeface="Times New Roman" pitchFamily="18" charset="0"/>
                          <a:ea typeface="微軟正黑體" pitchFamily="34" charset="-120"/>
                          <a:cs typeface="Times New Roman" pitchFamily="18" charset="0"/>
                        </a:rPr>
                        <a:t>)</a:t>
                      </a:r>
                      <a:endParaRPr lang="zh-TW" altLang="en-US" sz="2000" dirty="0">
                        <a:solidFill>
                          <a:schemeClr val="tx1"/>
                        </a:solidFill>
                        <a:latin typeface="Times New Roman" pitchFamily="18" charset="0"/>
                        <a:ea typeface="微軟正黑體" pitchFamily="34" charset="-120"/>
                        <a:cs typeface="Times New Roman" pitchFamily="18" charset="0"/>
                      </a:endParaRPr>
                    </a:p>
                  </a:txBody>
                  <a:tcPr anchor="ct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vMerge="1">
                  <a:txBody>
                    <a:bodyPr/>
                    <a:lstStyle/>
                    <a:p>
                      <a:endParaRPr lang="zh-TW" altLang="en-US" dirty="0"/>
                    </a:p>
                  </a:txBody>
                  <a:tcPr/>
                </a:tc>
                <a:tc>
                  <a:txBody>
                    <a:bodyPr/>
                    <a:lstStyle/>
                    <a:p>
                      <a:r>
                        <a:rPr lang="zh-TW" altLang="en-US" sz="2800" dirty="0">
                          <a:solidFill>
                            <a:schemeClr val="tx1"/>
                          </a:solidFill>
                          <a:latin typeface="Times New Roman" pitchFamily="18" charset="0"/>
                          <a:ea typeface="微軟正黑體" pitchFamily="34" charset="-120"/>
                          <a:cs typeface="Times New Roman" pitchFamily="18" charset="0"/>
                        </a:rPr>
                        <a:t>志願序</a:t>
                      </a:r>
                    </a:p>
                  </a:txBody>
                  <a:tcPr anchor="ctr">
                    <a:lnL w="381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9" name="矩形 8">
            <a:extLst>
              <a:ext uri="{FF2B5EF4-FFF2-40B4-BE49-F238E27FC236}">
                <a16:creationId xmlns:a16="http://schemas.microsoft.com/office/drawing/2014/main" id="{72F4EB3A-2955-47E0-B0BC-3CAF1296CFDF}"/>
              </a:ext>
            </a:extLst>
          </p:cNvPr>
          <p:cNvSpPr/>
          <p:nvPr/>
        </p:nvSpPr>
        <p:spPr>
          <a:xfrm>
            <a:off x="1195664" y="4704259"/>
            <a:ext cx="9800672" cy="1723549"/>
          </a:xfrm>
          <a:prstGeom prst="rect">
            <a:avLst/>
          </a:prstGeom>
        </p:spPr>
        <p:txBody>
          <a:bodyPr wrap="square">
            <a:spAutoFit/>
          </a:bodyPr>
          <a:lstStyle/>
          <a:p>
            <a:pPr marL="342900" lvl="0" indent="-342900" eaLnBrk="1" hangingPunct="1">
              <a:spcBef>
                <a:spcPts val="1200"/>
              </a:spcBef>
              <a:buFont typeface="Arial" panose="020B0604020202020204" pitchFamily="34" charset="0"/>
              <a:buChar char="•"/>
            </a:pPr>
            <a:r>
              <a:rPr kumimoji="0" lang="zh-TW" altLang="en-US" sz="2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技藝優良成績為五專特</a:t>
            </a:r>
            <a:r>
              <a:rPr lang="zh-TW" altLang="en-US" sz="2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別採計「</a:t>
            </a:r>
            <a:r>
              <a:rPr lang="zh-TW" altLang="en-US" sz="2400" b="1"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技藝教育課程成績</a:t>
            </a:r>
            <a:r>
              <a:rPr lang="zh-TW" altLang="en-US" sz="2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」並給予積分，有志就讀五專之免試生務必參加。</a:t>
            </a:r>
            <a:endParaRPr kumimoji="0" lang="en-US" altLang="zh-TW" sz="2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endParaRPr>
          </a:p>
          <a:p>
            <a:pPr marL="342900" lvl="0" indent="-342900" eaLnBrk="1" hangingPunct="1">
              <a:spcBef>
                <a:spcPts val="1200"/>
              </a:spcBef>
              <a:buFont typeface="Arial" panose="020B0604020202020204" pitchFamily="34" charset="0"/>
              <a:buChar char="•"/>
            </a:pPr>
            <a:r>
              <a:rPr kumimoji="0" lang="zh-TW" altLang="en-US" sz="2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1"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國立五專招生學校</a:t>
            </a:r>
            <a:r>
              <a:rPr kumimoji="0" lang="zh-TW" altLang="en-US" sz="2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」及「</a:t>
            </a:r>
            <a:r>
              <a:rPr kumimoji="0" lang="zh-TW" altLang="en-US" sz="2400" b="1"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護理科</a:t>
            </a:r>
            <a:r>
              <a:rPr kumimoji="0" lang="zh-TW" altLang="en-US" sz="2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」皆須採計國中教育會考成績；</a:t>
            </a:r>
            <a:r>
              <a:rPr kumimoji="0" lang="zh-TW" altLang="en-US" sz="24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私立</a:t>
            </a:r>
            <a:r>
              <a:rPr kumimoji="0" lang="zh-TW" altLang="en-US" sz="2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五專招生學校</a:t>
            </a:r>
            <a:r>
              <a:rPr kumimoji="0" lang="zh-TW" altLang="en-US" sz="24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除護理科外</a:t>
            </a:r>
            <a:r>
              <a:rPr kumimoji="0" lang="zh-TW" altLang="en-US" sz="2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，由各校自訂是否採計國中教育會考成績。</a:t>
            </a:r>
            <a:endParaRPr kumimoji="0" lang="en-US" altLang="zh-TW" sz="2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619940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標題 1"/>
          <p:cNvSpPr txBox="1">
            <a:spLocks/>
          </p:cNvSpPr>
          <p:nvPr/>
        </p:nvSpPr>
        <p:spPr>
          <a:xfrm>
            <a:off x="1312871" y="2515330"/>
            <a:ext cx="2131889" cy="116187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3300" b="1" kern="1200">
                <a:solidFill>
                  <a:schemeClr val="tx1"/>
                </a:solidFill>
                <a:latin typeface="微軟正黑體" panose="020B0604030504040204" pitchFamily="34" charset="-120"/>
                <a:ea typeface="微軟正黑體" panose="020B0604030504040204" pitchFamily="34" charset="-120"/>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TW" altLang="en-US" sz="5400" dirty="0">
                <a:solidFill>
                  <a:schemeClr val="accent2">
                    <a:lumMod val="50000"/>
                  </a:schemeClr>
                </a:solidFill>
                <a:sym typeface="Oswald"/>
              </a:rPr>
              <a:t>大綱</a:t>
            </a:r>
            <a:endParaRPr kumimoji="0" lang="zh-TW" altLang="en-US" sz="4800" b="1" i="0" u="none" strike="noStrike" kern="1200" cap="none" spc="0" normalizeH="0" baseline="0" noProof="0" dirty="0">
              <a:ln>
                <a:noFill/>
              </a:ln>
              <a:solidFill>
                <a:schemeClr val="accent2">
                  <a:lumMod val="50000"/>
                </a:schemeClr>
              </a:solidFill>
              <a:effectLst/>
              <a:uLnTx/>
              <a:uFillTx/>
            </a:endParaRPr>
          </a:p>
        </p:txBody>
      </p:sp>
      <p:grpSp>
        <p:nvGrpSpPr>
          <p:cNvPr id="6" name="群組 5">
            <a:extLst>
              <a:ext uri="{FF2B5EF4-FFF2-40B4-BE49-F238E27FC236}">
                <a16:creationId xmlns:a16="http://schemas.microsoft.com/office/drawing/2014/main" id="{B4C4129C-30F5-417D-DFFB-26F606CDDE30}"/>
              </a:ext>
            </a:extLst>
          </p:cNvPr>
          <p:cNvGrpSpPr/>
          <p:nvPr/>
        </p:nvGrpSpPr>
        <p:grpSpPr>
          <a:xfrm>
            <a:off x="4047112" y="970058"/>
            <a:ext cx="5916439" cy="600313"/>
            <a:chOff x="4072513" y="1072074"/>
            <a:chExt cx="5916439" cy="600313"/>
          </a:xfrm>
        </p:grpSpPr>
        <p:sp>
          <p:nvSpPr>
            <p:cNvPr id="19" name="Oval 8">
              <a:extLst>
                <a:ext uri="{FF2B5EF4-FFF2-40B4-BE49-F238E27FC236}">
                  <a16:creationId xmlns:a16="http://schemas.microsoft.com/office/drawing/2014/main" id="{DE74ECAF-6E3D-40A2-AF6E-65C19C449617}"/>
                </a:ext>
              </a:extLst>
            </p:cNvPr>
            <p:cNvSpPr/>
            <p:nvPr/>
          </p:nvSpPr>
          <p:spPr>
            <a:xfrm>
              <a:off x="4085213" y="1072074"/>
              <a:ext cx="576000" cy="576000"/>
            </a:xfrm>
            <a:prstGeom prst="ellipse">
              <a:avLst/>
            </a:prstGeom>
            <a:solidFill>
              <a:srgbClr val="96C8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20" name="TextBox 9">
              <a:extLst>
                <a:ext uri="{FF2B5EF4-FFF2-40B4-BE49-F238E27FC236}">
                  <a16:creationId xmlns:a16="http://schemas.microsoft.com/office/drawing/2014/main" id="{8A00F1C8-092F-456A-B970-DBBEC5D4CE96}"/>
                </a:ext>
              </a:extLst>
            </p:cNvPr>
            <p:cNvSpPr txBox="1"/>
            <p:nvPr/>
          </p:nvSpPr>
          <p:spPr>
            <a:xfrm>
              <a:off x="4072513" y="1087612"/>
              <a:ext cx="5916439" cy="584775"/>
            </a:xfrm>
            <a:prstGeom prst="rect">
              <a:avLst/>
            </a:prstGeom>
            <a:noFill/>
          </p:spPr>
          <p:txBody>
            <a:bodyPr wrap="square" lIns="108000" rIns="108000" rtlCol="0">
              <a:spAutoFit/>
            </a:bodyPr>
            <a:lstStyle/>
            <a:p>
              <a:pPr marL="812800" marR="0" lvl="0" indent="-812800" algn="just" defTabSz="914400" eaLnBrk="1" fontAlgn="auto" latinLnBrk="0" hangingPunct="1">
                <a:lnSpc>
                  <a:spcPct val="100000"/>
                </a:lnSpc>
                <a:spcBef>
                  <a:spcPts val="0"/>
                </a:spcBef>
                <a:spcAft>
                  <a:spcPts val="0"/>
                </a:spcAft>
                <a:buClrTx/>
                <a:buSzTx/>
                <a:buFontTx/>
                <a:buNone/>
                <a:tabLst/>
                <a:defRPr/>
              </a:pPr>
              <a:r>
                <a:rPr kumimoji="0" lang="zh-TW" altLang="en-US" sz="3200" b="1"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Arial" pitchFamily="34" charset="0"/>
                </a:rPr>
                <a:t>壹、</a:t>
              </a:r>
              <a:r>
                <a:rPr kumimoji="0" lang="en-US" altLang="zh-TW" sz="3200" b="1"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Arial" pitchFamily="34" charset="0"/>
                </a:rPr>
                <a:t>113</a:t>
              </a:r>
              <a:r>
                <a:rPr kumimoji="0" lang="zh-TW" altLang="en-US" sz="3200" b="1"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Arial" pitchFamily="34" charset="0"/>
                </a:rPr>
                <a:t>學年度五專招生簡介</a:t>
              </a:r>
              <a:endParaRPr kumimoji="0" lang="ko-KR" altLang="en-US" sz="3200" b="1" i="0" u="none" strike="noStrike" kern="0" cap="none" spc="0" normalizeH="0" baseline="0" noProof="0" dirty="0">
                <a:ln>
                  <a:noFill/>
                </a:ln>
                <a:effectLst/>
                <a:uLnTx/>
                <a:uFillTx/>
                <a:latin typeface="微軟正黑體" panose="020B0604030504040204" pitchFamily="34" charset="-120"/>
                <a:cs typeface="Arial" pitchFamily="34" charset="0"/>
              </a:endParaRPr>
            </a:p>
          </p:txBody>
        </p:sp>
      </p:grpSp>
      <p:grpSp>
        <p:nvGrpSpPr>
          <p:cNvPr id="4" name="群組 3">
            <a:extLst>
              <a:ext uri="{FF2B5EF4-FFF2-40B4-BE49-F238E27FC236}">
                <a16:creationId xmlns:a16="http://schemas.microsoft.com/office/drawing/2014/main" id="{0FA4357D-EABC-388F-073F-B1ECB6BB7B3A}"/>
              </a:ext>
            </a:extLst>
          </p:cNvPr>
          <p:cNvGrpSpPr/>
          <p:nvPr/>
        </p:nvGrpSpPr>
        <p:grpSpPr>
          <a:xfrm>
            <a:off x="4047112" y="2768951"/>
            <a:ext cx="6387539" cy="619201"/>
            <a:chOff x="4034412" y="3093412"/>
            <a:chExt cx="6387539" cy="619201"/>
          </a:xfrm>
        </p:grpSpPr>
        <p:sp>
          <p:nvSpPr>
            <p:cNvPr id="47" name="Oval 15">
              <a:extLst>
                <a:ext uri="{FF2B5EF4-FFF2-40B4-BE49-F238E27FC236}">
                  <a16:creationId xmlns:a16="http://schemas.microsoft.com/office/drawing/2014/main" id="{30F35E72-25D2-44A4-A78C-F77D96816AF3}"/>
                </a:ext>
              </a:extLst>
            </p:cNvPr>
            <p:cNvSpPr/>
            <p:nvPr/>
          </p:nvSpPr>
          <p:spPr>
            <a:xfrm>
              <a:off x="4085213" y="3093412"/>
              <a:ext cx="576000" cy="576000"/>
            </a:xfrm>
            <a:prstGeom prst="ellipse">
              <a:avLst/>
            </a:prstGeom>
            <a:solidFill>
              <a:srgbClr val="FF870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48" name="TextBox 9">
              <a:extLst>
                <a:ext uri="{FF2B5EF4-FFF2-40B4-BE49-F238E27FC236}">
                  <a16:creationId xmlns:a16="http://schemas.microsoft.com/office/drawing/2014/main" id="{8A00F1C8-092F-456A-B970-DBBEC5D4CE96}"/>
                </a:ext>
              </a:extLst>
            </p:cNvPr>
            <p:cNvSpPr txBox="1"/>
            <p:nvPr/>
          </p:nvSpPr>
          <p:spPr>
            <a:xfrm>
              <a:off x="4034412" y="3127838"/>
              <a:ext cx="6387539" cy="584775"/>
            </a:xfrm>
            <a:prstGeom prst="rect">
              <a:avLst/>
            </a:prstGeom>
            <a:noFill/>
          </p:spPr>
          <p:txBody>
            <a:bodyPr wrap="square" lIns="108000" rIns="108000" rtlCol="0">
              <a:spAutoFit/>
            </a:bodyPr>
            <a:lstStyle/>
            <a:p>
              <a:pPr algn="just">
                <a:lnSpc>
                  <a:spcPct val="100000"/>
                </a:lnSpc>
                <a:spcBef>
                  <a:spcPts val="0"/>
                </a:spcBef>
              </a:pPr>
              <a:r>
                <a:rPr lang="zh-TW" altLang="en-US" sz="3200" b="1" kern="0" dirty="0">
                  <a:latin typeface="微軟正黑體" panose="020B0604030504040204" pitchFamily="34" charset="-120"/>
                  <a:ea typeface="微軟正黑體" panose="020B0604030504040204" pitchFamily="34" charset="-120"/>
                  <a:cs typeface="Arial" pitchFamily="34" charset="0"/>
                </a:rPr>
                <a:t>參</a:t>
              </a:r>
              <a:r>
                <a:rPr kumimoji="0" lang="zh-TW" altLang="en-US" sz="3200" b="1"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Arial" pitchFamily="34" charset="0"/>
                </a:rPr>
                <a:t>、</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五專優先免試入學</a:t>
              </a:r>
              <a:endParaRPr lang="en-US" altLang="zh-TW" sz="4400" dirty="0"/>
            </a:p>
          </p:txBody>
        </p:sp>
      </p:grpSp>
      <p:grpSp>
        <p:nvGrpSpPr>
          <p:cNvPr id="5" name="群組 4">
            <a:extLst>
              <a:ext uri="{FF2B5EF4-FFF2-40B4-BE49-F238E27FC236}">
                <a16:creationId xmlns:a16="http://schemas.microsoft.com/office/drawing/2014/main" id="{71A4B589-C580-D8B8-1EDD-D897FA28BC1B}"/>
              </a:ext>
            </a:extLst>
          </p:cNvPr>
          <p:cNvGrpSpPr/>
          <p:nvPr/>
        </p:nvGrpSpPr>
        <p:grpSpPr>
          <a:xfrm>
            <a:off x="4047111" y="1863172"/>
            <a:ext cx="5916439" cy="612978"/>
            <a:chOff x="4072512" y="2233973"/>
            <a:chExt cx="5916439" cy="612978"/>
          </a:xfrm>
        </p:grpSpPr>
        <p:sp>
          <p:nvSpPr>
            <p:cNvPr id="13" name="Oval 8">
              <a:extLst>
                <a:ext uri="{FF2B5EF4-FFF2-40B4-BE49-F238E27FC236}">
                  <a16:creationId xmlns:a16="http://schemas.microsoft.com/office/drawing/2014/main" id="{DE74ECAF-6E3D-40A2-AF6E-65C19C449617}"/>
                </a:ext>
              </a:extLst>
            </p:cNvPr>
            <p:cNvSpPr/>
            <p:nvPr/>
          </p:nvSpPr>
          <p:spPr>
            <a:xfrm>
              <a:off x="4085213" y="2233973"/>
              <a:ext cx="576000" cy="576000"/>
            </a:xfrm>
            <a:prstGeom prst="ellipse">
              <a:avLst/>
            </a:prstGeom>
            <a:solidFill>
              <a:srgbClr val="B0D66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15" name="TextBox 9">
              <a:extLst>
                <a:ext uri="{FF2B5EF4-FFF2-40B4-BE49-F238E27FC236}">
                  <a16:creationId xmlns:a16="http://schemas.microsoft.com/office/drawing/2014/main" id="{8A00F1C8-092F-456A-B970-DBBEC5D4CE96}"/>
                </a:ext>
              </a:extLst>
            </p:cNvPr>
            <p:cNvSpPr txBox="1"/>
            <p:nvPr/>
          </p:nvSpPr>
          <p:spPr>
            <a:xfrm>
              <a:off x="4072512" y="2262176"/>
              <a:ext cx="5916439" cy="584775"/>
            </a:xfrm>
            <a:prstGeom prst="rect">
              <a:avLst/>
            </a:prstGeom>
            <a:noFill/>
          </p:spPr>
          <p:txBody>
            <a:bodyPr wrap="square" lIns="108000" rIns="108000"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zh-TW" altLang="en-US" sz="3200" b="1" kern="0" dirty="0">
                  <a:latin typeface="微軟正黑體" panose="020B0604030504040204" pitchFamily="34" charset="-120"/>
                  <a:ea typeface="微軟正黑體" panose="020B0604030504040204" pitchFamily="34" charset="-120"/>
                  <a:cs typeface="Arial" pitchFamily="34" charset="0"/>
                </a:rPr>
                <a:t>貳</a:t>
              </a:r>
              <a:r>
                <a:rPr kumimoji="0" lang="zh-TW" altLang="en-US" sz="3200" b="1"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Arial" pitchFamily="34" charset="0"/>
                </a:rPr>
                <a:t>、五專完全免試入學</a:t>
              </a:r>
              <a:r>
                <a:rPr lang="zh-TW" altLang="en-US" sz="3200" b="1" kern="0" dirty="0">
                  <a:latin typeface="微軟正黑體" panose="020B0604030504040204" pitchFamily="34" charset="-120"/>
                  <a:ea typeface="微軟正黑體" panose="020B0604030504040204" pitchFamily="34" charset="-120"/>
                  <a:cs typeface="Arial" pitchFamily="34" charset="0"/>
                </a:rPr>
                <a:t>單獨招生</a:t>
              </a:r>
              <a:endParaRPr kumimoji="0" lang="ko-KR" altLang="en-US" sz="3200" b="1" i="0" u="none" strike="noStrike" kern="0" cap="none" spc="0" normalizeH="0" baseline="0" noProof="0" dirty="0">
                <a:ln>
                  <a:noFill/>
                </a:ln>
                <a:effectLst/>
                <a:uLnTx/>
                <a:uFillTx/>
                <a:latin typeface="微軟正黑體" panose="020B0604030504040204" pitchFamily="34" charset="-120"/>
                <a:cs typeface="Arial" pitchFamily="34" charset="0"/>
              </a:endParaRPr>
            </a:p>
          </p:txBody>
        </p:sp>
      </p:grpSp>
      <p:grpSp>
        <p:nvGrpSpPr>
          <p:cNvPr id="21" name="群組 20">
            <a:extLst>
              <a:ext uri="{FF2B5EF4-FFF2-40B4-BE49-F238E27FC236}">
                <a16:creationId xmlns:a16="http://schemas.microsoft.com/office/drawing/2014/main" id="{1842669B-9338-6446-2075-4396C9D1A6F3}"/>
              </a:ext>
            </a:extLst>
          </p:cNvPr>
          <p:cNvGrpSpPr/>
          <p:nvPr/>
        </p:nvGrpSpPr>
        <p:grpSpPr>
          <a:xfrm>
            <a:off x="4047111" y="3680953"/>
            <a:ext cx="6387539" cy="597681"/>
            <a:chOff x="4072512" y="3988611"/>
            <a:chExt cx="6387539" cy="597681"/>
          </a:xfrm>
        </p:grpSpPr>
        <p:sp>
          <p:nvSpPr>
            <p:cNvPr id="22" name="Oval 15">
              <a:extLst>
                <a:ext uri="{FF2B5EF4-FFF2-40B4-BE49-F238E27FC236}">
                  <a16:creationId xmlns:a16="http://schemas.microsoft.com/office/drawing/2014/main" id="{30F35E72-25D2-44A4-A78C-F77D96816AF3}"/>
                </a:ext>
              </a:extLst>
            </p:cNvPr>
            <p:cNvSpPr/>
            <p:nvPr/>
          </p:nvSpPr>
          <p:spPr>
            <a:xfrm>
              <a:off x="4085213" y="3988611"/>
              <a:ext cx="576000" cy="576000"/>
            </a:xfrm>
            <a:prstGeom prst="ellipse">
              <a:avLst/>
            </a:prstGeom>
            <a:solidFill>
              <a:srgbClr val="FC79B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23" name="TextBox 9">
              <a:extLst>
                <a:ext uri="{FF2B5EF4-FFF2-40B4-BE49-F238E27FC236}">
                  <a16:creationId xmlns:a16="http://schemas.microsoft.com/office/drawing/2014/main" id="{8A00F1C8-092F-456A-B970-DBBEC5D4CE96}"/>
                </a:ext>
              </a:extLst>
            </p:cNvPr>
            <p:cNvSpPr txBox="1"/>
            <p:nvPr/>
          </p:nvSpPr>
          <p:spPr>
            <a:xfrm>
              <a:off x="4072512" y="4001517"/>
              <a:ext cx="6387539" cy="584775"/>
            </a:xfrm>
            <a:prstGeom prst="rect">
              <a:avLst/>
            </a:prstGeom>
            <a:noFill/>
          </p:spPr>
          <p:txBody>
            <a:bodyPr wrap="square" lIns="108000" rIns="108000"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zh-TW" altLang="en-US" sz="3200" b="1" kern="0" dirty="0">
                  <a:latin typeface="微軟正黑體" panose="020B0604030504040204" pitchFamily="34" charset="-120"/>
                  <a:ea typeface="微軟正黑體" panose="020B0604030504040204" pitchFamily="34" charset="-120"/>
                  <a:cs typeface="Arial" pitchFamily="34" charset="0"/>
                </a:rPr>
                <a:t>肆</a:t>
              </a:r>
              <a:r>
                <a:rPr kumimoji="0" lang="zh-TW" altLang="en-US" sz="3200" b="1"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Arial" pitchFamily="34" charset="0"/>
                </a:rPr>
                <a:t>、北中南區五專聯合免試入學</a:t>
              </a:r>
              <a:endParaRPr kumimoji="0" lang="ko-KR" altLang="en-US" sz="3200" b="1" i="0" u="none" strike="noStrike" kern="0" cap="none" spc="0" normalizeH="0" baseline="0" noProof="0" dirty="0">
                <a:ln>
                  <a:noFill/>
                </a:ln>
                <a:effectLst/>
                <a:uLnTx/>
                <a:uFillTx/>
                <a:latin typeface="微軟正黑體" panose="020B0604030504040204" pitchFamily="34" charset="-120"/>
                <a:cs typeface="Arial" pitchFamily="34" charset="0"/>
              </a:endParaRPr>
            </a:p>
          </p:txBody>
        </p:sp>
      </p:grpSp>
      <p:grpSp>
        <p:nvGrpSpPr>
          <p:cNvPr id="16" name="群組 15">
            <a:extLst>
              <a:ext uri="{FF2B5EF4-FFF2-40B4-BE49-F238E27FC236}">
                <a16:creationId xmlns:a16="http://schemas.microsoft.com/office/drawing/2014/main" id="{16A3A80F-2166-41F3-B3F5-8ABE14618035}"/>
              </a:ext>
            </a:extLst>
          </p:cNvPr>
          <p:cNvGrpSpPr/>
          <p:nvPr/>
        </p:nvGrpSpPr>
        <p:grpSpPr>
          <a:xfrm>
            <a:off x="4047112" y="4571435"/>
            <a:ext cx="5916439" cy="600313"/>
            <a:chOff x="4072513" y="1072074"/>
            <a:chExt cx="5916439" cy="600313"/>
          </a:xfrm>
        </p:grpSpPr>
        <p:sp>
          <p:nvSpPr>
            <p:cNvPr id="18" name="Oval 8">
              <a:extLst>
                <a:ext uri="{FF2B5EF4-FFF2-40B4-BE49-F238E27FC236}">
                  <a16:creationId xmlns:a16="http://schemas.microsoft.com/office/drawing/2014/main" id="{C6E323C6-017C-4F51-B485-546554C5F69D}"/>
                </a:ext>
              </a:extLst>
            </p:cNvPr>
            <p:cNvSpPr/>
            <p:nvPr/>
          </p:nvSpPr>
          <p:spPr>
            <a:xfrm>
              <a:off x="4085213" y="1072074"/>
              <a:ext cx="576000" cy="576000"/>
            </a:xfrm>
            <a:prstGeom prst="ellipse">
              <a:avLst/>
            </a:prstGeom>
            <a:solidFill>
              <a:srgbClr val="96C8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24" name="TextBox 9">
              <a:extLst>
                <a:ext uri="{FF2B5EF4-FFF2-40B4-BE49-F238E27FC236}">
                  <a16:creationId xmlns:a16="http://schemas.microsoft.com/office/drawing/2014/main" id="{6A7D99D3-94E9-4BB8-AE0B-A0DEC70A94ED}"/>
                </a:ext>
              </a:extLst>
            </p:cNvPr>
            <p:cNvSpPr txBox="1"/>
            <p:nvPr/>
          </p:nvSpPr>
          <p:spPr>
            <a:xfrm>
              <a:off x="4072513" y="1087612"/>
              <a:ext cx="5916439" cy="584775"/>
            </a:xfrm>
            <a:prstGeom prst="rect">
              <a:avLst/>
            </a:prstGeom>
            <a:noFill/>
          </p:spPr>
          <p:txBody>
            <a:bodyPr wrap="square" lIns="108000" rIns="108000" rtlCol="0">
              <a:spAutoFit/>
            </a:bodyPr>
            <a:lstStyle/>
            <a:p>
              <a:pPr marL="812800" marR="0" lvl="0" indent="-812800" algn="just" defTabSz="914400" eaLnBrk="1" fontAlgn="auto" latinLnBrk="0" hangingPunct="1">
                <a:lnSpc>
                  <a:spcPct val="100000"/>
                </a:lnSpc>
                <a:spcBef>
                  <a:spcPts val="0"/>
                </a:spcBef>
                <a:spcAft>
                  <a:spcPts val="0"/>
                </a:spcAft>
                <a:buClrTx/>
                <a:buSzTx/>
                <a:buFontTx/>
                <a:buNone/>
                <a:tabLst/>
                <a:defRPr/>
              </a:pPr>
              <a:r>
                <a:rPr kumimoji="0" lang="zh-TW" altLang="en-US" sz="3200" b="1"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Arial" pitchFamily="34" charset="0"/>
                </a:rPr>
                <a:t>伍、其他五專招生管道</a:t>
              </a:r>
              <a:endParaRPr kumimoji="0" lang="ko-KR" altLang="en-US" sz="3200" b="1" i="0" u="none" strike="noStrike" kern="0" cap="none" spc="0" normalizeH="0" baseline="0" noProof="0" dirty="0">
                <a:ln>
                  <a:noFill/>
                </a:ln>
                <a:effectLst/>
                <a:uLnTx/>
                <a:uFillTx/>
                <a:latin typeface="微軟正黑體" panose="020B0604030504040204" pitchFamily="34" charset="-120"/>
                <a:cs typeface="Arial" pitchFamily="34" charset="0"/>
              </a:endParaRPr>
            </a:p>
          </p:txBody>
        </p:sp>
      </p:grpSp>
      <p:grpSp>
        <p:nvGrpSpPr>
          <p:cNvPr id="25" name="群組 24">
            <a:extLst>
              <a:ext uri="{FF2B5EF4-FFF2-40B4-BE49-F238E27FC236}">
                <a16:creationId xmlns:a16="http://schemas.microsoft.com/office/drawing/2014/main" id="{DCEF16F9-2813-4225-B275-6D0821099ACD}"/>
              </a:ext>
            </a:extLst>
          </p:cNvPr>
          <p:cNvGrpSpPr/>
          <p:nvPr/>
        </p:nvGrpSpPr>
        <p:grpSpPr>
          <a:xfrm>
            <a:off x="4047112" y="5464549"/>
            <a:ext cx="5663410" cy="612978"/>
            <a:chOff x="4072513" y="2233973"/>
            <a:chExt cx="5663410" cy="612978"/>
          </a:xfrm>
        </p:grpSpPr>
        <p:sp>
          <p:nvSpPr>
            <p:cNvPr id="26" name="Oval 8">
              <a:extLst>
                <a:ext uri="{FF2B5EF4-FFF2-40B4-BE49-F238E27FC236}">
                  <a16:creationId xmlns:a16="http://schemas.microsoft.com/office/drawing/2014/main" id="{6532160F-25E7-484A-84E4-954FB1C755F9}"/>
                </a:ext>
              </a:extLst>
            </p:cNvPr>
            <p:cNvSpPr/>
            <p:nvPr/>
          </p:nvSpPr>
          <p:spPr>
            <a:xfrm>
              <a:off x="4085213" y="2233973"/>
              <a:ext cx="576000" cy="576000"/>
            </a:xfrm>
            <a:prstGeom prst="ellipse">
              <a:avLst/>
            </a:prstGeom>
            <a:solidFill>
              <a:srgbClr val="B0D66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27" name="TextBox 9">
              <a:extLst>
                <a:ext uri="{FF2B5EF4-FFF2-40B4-BE49-F238E27FC236}">
                  <a16:creationId xmlns:a16="http://schemas.microsoft.com/office/drawing/2014/main" id="{137807A8-F524-4BFF-BFE2-69CAC4D885FF}"/>
                </a:ext>
              </a:extLst>
            </p:cNvPr>
            <p:cNvSpPr txBox="1"/>
            <p:nvPr/>
          </p:nvSpPr>
          <p:spPr>
            <a:xfrm>
              <a:off x="4072513" y="2262176"/>
              <a:ext cx="5663410" cy="584775"/>
            </a:xfrm>
            <a:prstGeom prst="rect">
              <a:avLst/>
            </a:prstGeom>
            <a:noFill/>
          </p:spPr>
          <p:txBody>
            <a:bodyPr wrap="square" lIns="108000" rIns="108000"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zh-TW" altLang="en-US" sz="3200" b="1"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Arial" pitchFamily="34" charset="0"/>
                </a:rPr>
                <a:t>陸、招生資訊查詢</a:t>
              </a:r>
              <a:endParaRPr kumimoji="0" lang="ko-KR" altLang="en-US" sz="3200" b="1" i="0" u="none" strike="noStrike" kern="0" cap="none" spc="0" normalizeH="0" baseline="0" noProof="0" dirty="0">
                <a:ln>
                  <a:noFill/>
                </a:ln>
                <a:effectLst/>
                <a:uLnTx/>
                <a:uFillTx/>
                <a:latin typeface="微軟正黑體" panose="020B0604030504040204" pitchFamily="34" charset="-120"/>
                <a:cs typeface="Arial" pitchFamily="34" charset="0"/>
              </a:endParaRPr>
            </a:p>
          </p:txBody>
        </p:sp>
      </p:grpSp>
    </p:spTree>
    <p:extLst>
      <p:ext uri="{BB962C8B-B14F-4D97-AF65-F5344CB8AC3E}">
        <p14:creationId xmlns:p14="http://schemas.microsoft.com/office/powerpoint/2010/main" val="1306252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a:extLst>
              <a:ext uri="{FF2B5EF4-FFF2-40B4-BE49-F238E27FC236}">
                <a16:creationId xmlns:a16="http://schemas.microsoft.com/office/drawing/2014/main" id="{BC46A0A6-FCB8-47F1-9956-CCBFEC7C8E21}"/>
              </a:ext>
            </a:extLst>
          </p:cNvPr>
          <p:cNvGrpSpPr/>
          <p:nvPr/>
        </p:nvGrpSpPr>
        <p:grpSpPr>
          <a:xfrm>
            <a:off x="-362" y="4235"/>
            <a:ext cx="7508068" cy="605449"/>
            <a:chOff x="2" y="4235"/>
            <a:chExt cx="6015355" cy="605449"/>
          </a:xfrm>
        </p:grpSpPr>
        <p:sp>
          <p:nvSpPr>
            <p:cNvPr id="8" name="圓角化同側角落矩形 60">
              <a:extLst>
                <a:ext uri="{FF2B5EF4-FFF2-40B4-BE49-F238E27FC236}">
                  <a16:creationId xmlns:a16="http://schemas.microsoft.com/office/drawing/2014/main" id="{F5E512D2-91D2-4EE1-9AB7-44AEB309EA35}"/>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9" name="圓角化同側角落矩形 61">
              <a:extLst>
                <a:ext uri="{FF2B5EF4-FFF2-40B4-BE49-F238E27FC236}">
                  <a16:creationId xmlns:a16="http://schemas.microsoft.com/office/drawing/2014/main" id="{1F1505ED-3C7E-4DF6-8660-8C4073BBAB40}"/>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30" y="-57125"/>
            <a:ext cx="7320330"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超額比序積分對照表</a:t>
            </a:r>
            <a:endParaRPr lang="en-US" dirty="0"/>
          </a:p>
        </p:txBody>
      </p:sp>
      <p:graphicFrame>
        <p:nvGraphicFramePr>
          <p:cNvPr id="6" name="內容版面配置區 4">
            <a:extLst>
              <a:ext uri="{FF2B5EF4-FFF2-40B4-BE49-F238E27FC236}">
                <a16:creationId xmlns:a16="http://schemas.microsoft.com/office/drawing/2014/main" id="{3BD62B8A-AE19-4E55-B40C-52752D29265F}"/>
              </a:ext>
            </a:extLst>
          </p:cNvPr>
          <p:cNvGraphicFramePr>
            <a:graphicFrameLocks/>
          </p:cNvGraphicFramePr>
          <p:nvPr>
            <p:extLst>
              <p:ext uri="{D42A27DB-BD31-4B8C-83A1-F6EECF244321}">
                <p14:modId xmlns:p14="http://schemas.microsoft.com/office/powerpoint/2010/main" val="1187184524"/>
              </p:ext>
            </p:extLst>
          </p:nvPr>
        </p:nvGraphicFramePr>
        <p:xfrm>
          <a:off x="1295400" y="869041"/>
          <a:ext cx="9601200" cy="5547551"/>
        </p:xfrm>
        <a:graphic>
          <a:graphicData uri="http://schemas.openxmlformats.org/drawingml/2006/table">
            <a:tbl>
              <a:tblPr firstRow="1" bandRow="1">
                <a:tableStyleId>{5940675A-B579-460E-94D1-54222C63F5DA}</a:tableStyleId>
              </a:tblPr>
              <a:tblGrid>
                <a:gridCol w="1692254">
                  <a:extLst>
                    <a:ext uri="{9D8B030D-6E8A-4147-A177-3AD203B41FA5}">
                      <a16:colId xmlns:a16="http://schemas.microsoft.com/office/drawing/2014/main" val="20000"/>
                    </a:ext>
                  </a:extLst>
                </a:gridCol>
                <a:gridCol w="1848205">
                  <a:extLst>
                    <a:ext uri="{9D8B030D-6E8A-4147-A177-3AD203B41FA5}">
                      <a16:colId xmlns:a16="http://schemas.microsoft.com/office/drawing/2014/main" val="20001"/>
                    </a:ext>
                  </a:extLst>
                </a:gridCol>
                <a:gridCol w="1428159">
                  <a:extLst>
                    <a:ext uri="{9D8B030D-6E8A-4147-A177-3AD203B41FA5}">
                      <a16:colId xmlns:a16="http://schemas.microsoft.com/office/drawing/2014/main" val="20002"/>
                    </a:ext>
                  </a:extLst>
                </a:gridCol>
                <a:gridCol w="1428159">
                  <a:extLst>
                    <a:ext uri="{9D8B030D-6E8A-4147-A177-3AD203B41FA5}">
                      <a16:colId xmlns:a16="http://schemas.microsoft.com/office/drawing/2014/main" val="20003"/>
                    </a:ext>
                  </a:extLst>
                </a:gridCol>
                <a:gridCol w="1932214">
                  <a:extLst>
                    <a:ext uri="{9D8B030D-6E8A-4147-A177-3AD203B41FA5}">
                      <a16:colId xmlns:a16="http://schemas.microsoft.com/office/drawing/2014/main" val="20004"/>
                    </a:ext>
                  </a:extLst>
                </a:gridCol>
                <a:gridCol w="1272209">
                  <a:extLst>
                    <a:ext uri="{9D8B030D-6E8A-4147-A177-3AD203B41FA5}">
                      <a16:colId xmlns:a16="http://schemas.microsoft.com/office/drawing/2014/main" val="20005"/>
                    </a:ext>
                  </a:extLst>
                </a:gridCol>
              </a:tblGrid>
              <a:tr h="960122">
                <a:tc>
                  <a:txBody>
                    <a:bodyPr/>
                    <a:lstStyle/>
                    <a:p>
                      <a:pPr algn="ct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主項目</a:t>
                      </a:r>
                    </a:p>
                  </a:txBody>
                  <a:tcPr marL="106680" marR="106680" marT="53341" marB="53341" anchor="ctr">
                    <a:lnL w="12700" cmpd="sng">
                      <a:noFill/>
                    </a:lnL>
                    <a:lnR w="28575"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alpha val="36078"/>
                      </a:srgbClr>
                    </a:solidFill>
                  </a:tcPr>
                </a:tc>
                <a:tc>
                  <a:txBody>
                    <a:bodyPr/>
                    <a:lstStyle/>
                    <a:p>
                      <a:pPr algn="ct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分項目</a:t>
                      </a:r>
                    </a:p>
                  </a:txBody>
                  <a:tcPr marL="106680" marR="106680" marT="53341" marB="533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alpha val="36078"/>
                      </a:srgbClr>
                    </a:solidFill>
                  </a:tcPr>
                </a:tc>
                <a:tc>
                  <a:txBody>
                    <a:bodyPr/>
                    <a:lstStyle/>
                    <a:p>
                      <a:pPr algn="ct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單項</a:t>
                      </a:r>
                      <a:endPar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積分上限</a:t>
                      </a:r>
                    </a:p>
                  </a:txBody>
                  <a:tcPr marL="106680" marR="106680" marT="53341" marB="533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alpha val="36078"/>
                      </a:srgbClr>
                    </a:solidFill>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積分</a:t>
                      </a:r>
                      <a:endPar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上限</a:t>
                      </a:r>
                    </a:p>
                  </a:txBody>
                  <a:tcPr marL="106680" marR="106680" marT="53341" marB="533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alpha val="36078"/>
                      </a:srgbClr>
                    </a:solidFill>
                  </a:tcPr>
                </a:tc>
                <a:tc>
                  <a:txBody>
                    <a:bodyPr/>
                    <a:lstStyle/>
                    <a:p>
                      <a:pPr algn="ct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主項目</a:t>
                      </a:r>
                    </a:p>
                  </a:txBody>
                  <a:tcPr marL="106680" marR="106680" marT="53341" marB="533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alpha val="36078"/>
                      </a:srgbClr>
                    </a:solidFill>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積分上限</a:t>
                      </a:r>
                    </a:p>
                  </a:txBody>
                  <a:tcPr marL="106680" marR="106680" marT="53341" marB="53341" anchor="ctr">
                    <a:lnL w="28575"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alpha val="36078"/>
                      </a:srgbClr>
                    </a:solidFill>
                  </a:tcPr>
                </a:tc>
                <a:extLst>
                  <a:ext uri="{0D108BD9-81ED-4DB2-BD59-A6C34878D82A}">
                    <a16:rowId xmlns:a16="http://schemas.microsoft.com/office/drawing/2014/main" val="10000"/>
                  </a:ext>
                </a:extLst>
              </a:tr>
              <a:tr h="604567">
                <a:tc rowSpan="4">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多元學習表現</a:t>
                      </a:r>
                    </a:p>
                  </a:txBody>
                  <a:tcPr marL="106680" marR="106680" marT="53340" marB="53340"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rowSpan="2">
                  <a:txBody>
                    <a:bodyPr/>
                    <a:lstStyle/>
                    <a:p>
                      <a:pPr algn="ct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競賽</a:t>
                      </a:r>
                    </a:p>
                  </a:txBody>
                  <a:tcPr marL="106680" marR="106680" marT="53336" marB="5333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36" marB="5333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4">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40" marB="53340" anchor="ctr">
                    <a:lnL w="12700" cap="flat" cmpd="sng" algn="ctr">
                      <a:noFill/>
                      <a:prstDash val="dashDot"/>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技藝優良</a:t>
                      </a:r>
                    </a:p>
                  </a:txBody>
                  <a:tcPr marL="106680" marR="106680" marT="53341" marB="53341" anchor="ctr">
                    <a:lnL w="38100" cap="flat" cmpd="sng" algn="ctr">
                      <a:no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41" marB="53341"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64955">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marT="45717" marB="45717"/>
                </a:tc>
                <a:tc vMerge="1">
                  <a:txBody>
                    <a:bodyPr/>
                    <a:lstStyle/>
                    <a:p>
                      <a:pPr algn="ctr"/>
                      <a:endParaRPr lang="zh-TW" altLang="en-US" sz="2800" dirty="0"/>
                    </a:p>
                  </a:txBody>
                  <a:tcPr marT="45717" marB="45717" anchor="ctr"/>
                </a:tc>
                <a:tc vMerge="1">
                  <a:txBody>
                    <a:bodyPr/>
                    <a:lstStyle/>
                    <a:p>
                      <a:pPr algn="ctr"/>
                      <a:endParaRPr lang="zh-TW" altLang="en-US" sz="2800" dirty="0"/>
                    </a:p>
                  </a:txBody>
                  <a:tcPr anchor="ctr"/>
                </a:tc>
                <a:tc rowSpan="2">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弱勢身分</a:t>
                      </a:r>
                    </a:p>
                  </a:txBody>
                  <a:tcPr marL="106680" marR="106680" marT="53340" marB="53340" anchor="ctr">
                    <a:lnL w="38100" cap="flat" cmpd="sng" algn="ctr">
                      <a:no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rowSpan="2">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40" marB="53340"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39612">
                <a:tc vMerge="1">
                  <a:txBody>
                    <a:bodyPr/>
                    <a:lstStyle/>
                    <a:p>
                      <a:endParaRPr lang="zh-TW" altLang="en-US"/>
                    </a:p>
                  </a:txBody>
                  <a:tcPr/>
                </a:tc>
                <a:tc rowSpan="2">
                  <a:txBody>
                    <a:bodyPr/>
                    <a:lstStyle/>
                    <a:p>
                      <a:pPr algn="ct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服務學習</a:t>
                      </a:r>
                    </a:p>
                  </a:txBody>
                  <a:tcPr marL="106680" marR="106680" marT="53336" marB="5333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36" marB="5333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3"/>
                  </a:ext>
                </a:extLst>
              </a:tr>
              <a:tr h="604567">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marT="45717" marB="45717"/>
                </a:tc>
                <a:tc vMerge="1">
                  <a:txBody>
                    <a:bodyPr/>
                    <a:lstStyle/>
                    <a:p>
                      <a:pPr algn="ctr"/>
                      <a:endParaRPr lang="zh-TW" altLang="en-US" sz="2800" dirty="0"/>
                    </a:p>
                  </a:txBody>
                  <a:tcPr marT="45717" marB="45717" anchor="ctr"/>
                </a:tc>
                <a:tc vMerge="1">
                  <a:txBody>
                    <a:bodyPr/>
                    <a:lstStyle/>
                    <a:p>
                      <a:pPr algn="ctr"/>
                      <a:endParaRPr lang="zh-TW" altLang="en-US" sz="2800" dirty="0"/>
                    </a:p>
                  </a:txBody>
                  <a:tcPr anchor="ct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均衡學習</a:t>
                      </a:r>
                    </a:p>
                  </a:txBody>
                  <a:tcPr marL="106680" marR="106680" marT="53341" marB="53341" anchor="ctr">
                    <a:lnL w="38100" cap="flat" cmpd="sng" algn="ctr">
                      <a:no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21</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41" marB="53341"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813606">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國中教育會考</a:t>
                      </a:r>
                    </a:p>
                  </a:txBody>
                  <a:tcPr marL="106680" marR="106680" marT="53336" marB="53336"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FF66"/>
                    </a:solidFill>
                  </a:tcPr>
                </a:tc>
                <a:tc>
                  <a:txBody>
                    <a:bodyPr/>
                    <a:lstStyle/>
                    <a:p>
                      <a:pPr marL="87313" indent="0" algn="l"/>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國文、數學英語、自然社會</a:t>
                      </a:r>
                    </a:p>
                  </a:txBody>
                  <a:tcPr marL="106680" marR="106680" marT="53341" marB="53341"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各科</a:t>
                      </a:r>
                      <a:endPar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6.4</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41" marB="53341"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32</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41" marB="53341" anchor="ctr">
                    <a:lnL w="12700" cap="flat" cmpd="sng" algn="ctr">
                      <a:noFill/>
                      <a:prstDash val="dashDot"/>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志願序</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(1~30)</a:t>
                      </a:r>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106680" marR="106680" marT="53341" marB="53341" anchor="ctr">
                    <a:lnL w="38100" cap="flat" cmpd="sng" algn="ctr">
                      <a:no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26</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41" marB="53341"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960122">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marT="45717" marB="45717" anchor="ctr"/>
                </a:tc>
                <a:tc>
                  <a:txBody>
                    <a:bodyPr/>
                    <a:lstStyle/>
                    <a:p>
                      <a:pPr algn="ct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寫作測驗</a:t>
                      </a:r>
                    </a:p>
                  </a:txBody>
                  <a:tcPr marL="106680" marR="106680" marT="53341" marB="53341"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41" marB="53341"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41" marB="53341" anchor="ctr">
                    <a:lnL w="12700" cap="flat" cmpd="sng" algn="ctr">
                      <a:noFill/>
                      <a:prstDash val="dashDot"/>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總積分</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上限</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106680" marR="106680" marT="53341" marB="53341" anchor="ctr">
                    <a:lnL w="38100" cap="flat" cmpd="sng" algn="ctr">
                      <a:no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C000"/>
                    </a:solid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101</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41" marB="53341"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30912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群組 7">
            <a:extLst>
              <a:ext uri="{FF2B5EF4-FFF2-40B4-BE49-F238E27FC236}">
                <a16:creationId xmlns:a16="http://schemas.microsoft.com/office/drawing/2014/main" id="{5C859B70-1FB5-4777-85CE-9433859438E8}"/>
              </a:ext>
            </a:extLst>
          </p:cNvPr>
          <p:cNvGrpSpPr/>
          <p:nvPr/>
        </p:nvGrpSpPr>
        <p:grpSpPr>
          <a:xfrm>
            <a:off x="-362" y="4235"/>
            <a:ext cx="8069541" cy="605449"/>
            <a:chOff x="2" y="4235"/>
            <a:chExt cx="6015355" cy="605449"/>
          </a:xfrm>
        </p:grpSpPr>
        <p:sp>
          <p:nvSpPr>
            <p:cNvPr id="9" name="圓角化同側角落矩形 60">
              <a:extLst>
                <a:ext uri="{FF2B5EF4-FFF2-40B4-BE49-F238E27FC236}">
                  <a16:creationId xmlns:a16="http://schemas.microsoft.com/office/drawing/2014/main" id="{4E37CBEC-FC7C-44BF-B6D7-FFCF24D4CFD5}"/>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1" name="圓角化同側角落矩形 61">
              <a:extLst>
                <a:ext uri="{FF2B5EF4-FFF2-40B4-BE49-F238E27FC236}">
                  <a16:creationId xmlns:a16="http://schemas.microsoft.com/office/drawing/2014/main" id="{CC00150B-9052-42F6-AE5F-55A9DC35D0EE}"/>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30" y="-57125"/>
            <a:ext cx="7849719"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多元學習表現</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競賽</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(1/2)</a:t>
            </a:r>
            <a:endParaRPr lang="en-US" dirty="0"/>
          </a:p>
        </p:txBody>
      </p:sp>
      <p:graphicFrame>
        <p:nvGraphicFramePr>
          <p:cNvPr id="6" name="內容版面配置區 3">
            <a:extLst>
              <a:ext uri="{FF2B5EF4-FFF2-40B4-BE49-F238E27FC236}">
                <a16:creationId xmlns:a16="http://schemas.microsoft.com/office/drawing/2014/main" id="{49828A7A-266F-4FD7-B5EB-75B58A0F11C1}"/>
              </a:ext>
            </a:extLst>
          </p:cNvPr>
          <p:cNvGraphicFramePr>
            <a:graphicFrameLocks/>
          </p:cNvGraphicFramePr>
          <p:nvPr>
            <p:extLst>
              <p:ext uri="{D42A27DB-BD31-4B8C-83A1-F6EECF244321}">
                <p14:modId xmlns:p14="http://schemas.microsoft.com/office/powerpoint/2010/main" val="2351287796"/>
              </p:ext>
            </p:extLst>
          </p:nvPr>
        </p:nvGraphicFramePr>
        <p:xfrm>
          <a:off x="1788501" y="943110"/>
          <a:ext cx="8614999" cy="3005026"/>
        </p:xfrm>
        <a:graphic>
          <a:graphicData uri="http://schemas.openxmlformats.org/drawingml/2006/table">
            <a:tbl>
              <a:tblPr firstRow="1" bandRow="1">
                <a:tableStyleId>{5940675A-B579-460E-94D1-54222C63F5DA}</a:tableStyleId>
              </a:tblPr>
              <a:tblGrid>
                <a:gridCol w="2700000">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285031">
                  <a:extLst>
                    <a:ext uri="{9D8B030D-6E8A-4147-A177-3AD203B41FA5}">
                      <a16:colId xmlns:a16="http://schemas.microsoft.com/office/drawing/2014/main" val="20003"/>
                    </a:ext>
                  </a:extLst>
                </a:gridCol>
                <a:gridCol w="1749648">
                  <a:extLst>
                    <a:ext uri="{9D8B030D-6E8A-4147-A177-3AD203B41FA5}">
                      <a16:colId xmlns:a16="http://schemas.microsoft.com/office/drawing/2014/main" val="20004"/>
                    </a:ext>
                  </a:extLst>
                </a:gridCol>
              </a:tblGrid>
              <a:tr h="779560">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競賽類型</a:t>
                      </a:r>
                    </a:p>
                  </a:txBody>
                  <a:tcPr marT="45723" marB="45723" anchor="ctr">
                    <a:lnL w="12700" cmpd="sng">
                      <a:noFill/>
                    </a:lnL>
                    <a:lnR w="12700" cap="flat" cmpd="sng" algn="ctr">
                      <a:noFill/>
                      <a:prstDash val="dashDot"/>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第一名</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第二名</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第三名</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zh-TW" altLang="en-US" sz="2800" spc="-500" baseline="0" dirty="0">
                          <a:latin typeface="Times New Roman" panose="02020603050405020304" pitchFamily="18" charset="0"/>
                          <a:ea typeface="微軟正黑體" panose="020B0604030504040204" pitchFamily="34" charset="-120"/>
                          <a:cs typeface="Times New Roman" panose="02020603050405020304" pitchFamily="18" charset="0"/>
                        </a:rPr>
                        <a:t>第四至六名</a:t>
                      </a:r>
                    </a:p>
                  </a:txBody>
                  <a:tcPr marT="45723" marB="45723" anchor="ctr">
                    <a:lnL w="12700" cap="flat" cmpd="sng" algn="ctr">
                      <a:noFill/>
                      <a:prstDash val="dashDot"/>
                      <a:round/>
                      <a:headEnd type="none" w="med" len="med"/>
                      <a:tailEnd type="none" w="med" len="med"/>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extLst>
                  <a:ext uri="{0D108BD9-81ED-4DB2-BD59-A6C34878D82A}">
                    <a16:rowId xmlns:a16="http://schemas.microsoft.com/office/drawing/2014/main" val="10000"/>
                  </a:ext>
                </a:extLst>
              </a:tr>
              <a:tr h="741822">
                <a:tc>
                  <a:txBody>
                    <a:bodyPr/>
                    <a:lstStyle/>
                    <a:p>
                      <a:pPr algn="l"/>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國際性競賽</a:t>
                      </a:r>
                    </a:p>
                  </a:txBody>
                  <a:tcPr marT="45723" marB="45723"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3" marB="45723"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41822">
                <a:tc>
                  <a:txBody>
                    <a:bodyPr/>
                    <a:lstStyle/>
                    <a:p>
                      <a:pPr algn="l"/>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全國性競賽</a:t>
                      </a:r>
                    </a:p>
                  </a:txBody>
                  <a:tcPr marT="45723" marB="45723"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41822">
                <a:tc>
                  <a:txBody>
                    <a:bodyPr/>
                    <a:lstStyle/>
                    <a:p>
                      <a:pPr algn="l"/>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區域及縣市競賽</a:t>
                      </a:r>
                    </a:p>
                  </a:txBody>
                  <a:tcPr marT="45723" marB="45723"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3" marB="45723"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7" name="文字方塊 6">
            <a:extLst>
              <a:ext uri="{FF2B5EF4-FFF2-40B4-BE49-F238E27FC236}">
                <a16:creationId xmlns:a16="http://schemas.microsoft.com/office/drawing/2014/main" id="{241121D9-B13E-4290-8812-69FC5C1790E2}"/>
              </a:ext>
            </a:extLst>
          </p:cNvPr>
          <p:cNvSpPr txBox="1">
            <a:spLocks noChangeArrowheads="1"/>
          </p:cNvSpPr>
          <p:nvPr/>
        </p:nvSpPr>
        <p:spPr bwMode="auto">
          <a:xfrm>
            <a:off x="1251284" y="3966830"/>
            <a:ext cx="968943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註：</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本項目積分上限為</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分。</a:t>
            </a:r>
            <a:r>
              <a:rPr lang="zh-TW" altLang="en-US" sz="2000" u="sng" dirty="0">
                <a:latin typeface="Times New Roman" panose="02020603050405020304" pitchFamily="18" charset="0"/>
                <a:ea typeface="微軟正黑體" panose="020B0604030504040204" pitchFamily="34" charset="-120"/>
                <a:cs typeface="Times New Roman" panose="02020603050405020304" pitchFamily="18" charset="0"/>
              </a:rPr>
              <a:t>同學年度同項競賽</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擇優</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次採計。</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國際性競賽（國際科技展覽、國際運動會）、全國性競賽</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以簡章所列競賽為限</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區域及縣市競賽</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以縣市政府主辦者為限</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且</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獲獎證明落款人：縣市為</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縣市長</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，直轄市為</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市長</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或其所屬之</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一級機關首長</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參賽者</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人以上視為團體，團體參賽依個人賽積分折半計算。</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競賽得獎應於</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國中就學期間且至</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14</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含</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前</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取得為限。</a:t>
            </a:r>
          </a:p>
        </p:txBody>
      </p:sp>
    </p:spTree>
    <p:extLst>
      <p:ext uri="{BB962C8B-B14F-4D97-AF65-F5344CB8AC3E}">
        <p14:creationId xmlns:p14="http://schemas.microsoft.com/office/powerpoint/2010/main" val="3648796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群組 7">
            <a:extLst>
              <a:ext uri="{FF2B5EF4-FFF2-40B4-BE49-F238E27FC236}">
                <a16:creationId xmlns:a16="http://schemas.microsoft.com/office/drawing/2014/main" id="{A7DCA269-342F-4824-81F7-206F8E645740}"/>
              </a:ext>
            </a:extLst>
          </p:cNvPr>
          <p:cNvGrpSpPr/>
          <p:nvPr/>
        </p:nvGrpSpPr>
        <p:grpSpPr>
          <a:xfrm>
            <a:off x="-5130" y="0"/>
            <a:ext cx="8042225" cy="605449"/>
            <a:chOff x="2" y="4235"/>
            <a:chExt cx="6015355" cy="605449"/>
          </a:xfrm>
        </p:grpSpPr>
        <p:sp>
          <p:nvSpPr>
            <p:cNvPr id="9" name="圓角化同側角落矩形 60">
              <a:extLst>
                <a:ext uri="{FF2B5EF4-FFF2-40B4-BE49-F238E27FC236}">
                  <a16:creationId xmlns:a16="http://schemas.microsoft.com/office/drawing/2014/main" id="{59E128EC-283A-42FE-A8D0-33B758399BC7}"/>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1" name="圓角化同側角落矩形 61">
              <a:extLst>
                <a:ext uri="{FF2B5EF4-FFF2-40B4-BE49-F238E27FC236}">
                  <a16:creationId xmlns:a16="http://schemas.microsoft.com/office/drawing/2014/main" id="{46D40F5E-0D06-4E94-B125-A29F20370FD5}"/>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30" y="-57125"/>
            <a:ext cx="7817635"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多元學習表現</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競賽</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(2/2)</a:t>
            </a:r>
            <a:endParaRPr lang="en-US" dirty="0"/>
          </a:p>
        </p:txBody>
      </p:sp>
      <p:sp>
        <p:nvSpPr>
          <p:cNvPr id="6" name="內容版面配置區 1">
            <a:extLst>
              <a:ext uri="{FF2B5EF4-FFF2-40B4-BE49-F238E27FC236}">
                <a16:creationId xmlns:a16="http://schemas.microsoft.com/office/drawing/2014/main" id="{C66F1BC6-38B8-4D02-A0A4-15A2FA3C0965}"/>
              </a:ext>
            </a:extLst>
          </p:cNvPr>
          <p:cNvSpPr txBox="1">
            <a:spLocks/>
          </p:cNvSpPr>
          <p:nvPr/>
        </p:nvSpPr>
        <p:spPr>
          <a:xfrm>
            <a:off x="1981200" y="1206656"/>
            <a:ext cx="8229600" cy="11087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dirty="0">
                <a:latin typeface="微軟正黑體" panose="020B0604030504040204" pitchFamily="34" charset="-120"/>
                <a:ea typeface="微軟正黑體" panose="020B0604030504040204" pitchFamily="34" charset="-120"/>
              </a:rPr>
              <a:t>A</a:t>
            </a:r>
            <a:r>
              <a:rPr lang="zh-TW" altLang="en-US" dirty="0">
                <a:latin typeface="微軟正黑體" panose="020B0604030504040204" pitchFamily="34" charset="-120"/>
                <a:ea typeface="微軟正黑體" panose="020B0604030504040204" pitchFamily="34" charset="-120"/>
              </a:rPr>
              <a:t>：何謂「同學年度同項競賽」</a:t>
            </a:r>
            <a:r>
              <a:rPr lang="en-US" altLang="zh-TW" dirty="0">
                <a:latin typeface="微軟正黑體" panose="020B0604030504040204" pitchFamily="34" charset="-120"/>
                <a:ea typeface="微軟正黑體" panose="020B0604030504040204" pitchFamily="34" charset="-120"/>
              </a:rPr>
              <a:t>?</a:t>
            </a:r>
          </a:p>
          <a:p>
            <a:pPr marL="630000" indent="-630000">
              <a:buFont typeface="Arial" panose="020B0604020202020204" pitchFamily="34" charset="0"/>
              <a:buNone/>
            </a:pPr>
            <a:r>
              <a:rPr lang="en-US" altLang="zh-TW" dirty="0">
                <a:latin typeface="微軟正黑體" panose="020B0604030504040204" pitchFamily="34" charset="-120"/>
                <a:ea typeface="微軟正黑體" panose="020B0604030504040204" pitchFamily="34" charset="-120"/>
              </a:rPr>
              <a:t>Q</a:t>
            </a:r>
            <a:r>
              <a:rPr lang="zh-TW" altLang="en-US" dirty="0">
                <a:latin typeface="微軟正黑體" panose="020B0604030504040204" pitchFamily="34" charset="-120"/>
                <a:ea typeface="微軟正黑體" panose="020B0604030504040204" pitchFamily="34" charset="-120"/>
              </a:rPr>
              <a:t>：競賽採計以「名稱」判斷為主。</a:t>
            </a:r>
          </a:p>
        </p:txBody>
      </p:sp>
      <p:graphicFrame>
        <p:nvGraphicFramePr>
          <p:cNvPr id="7" name="表格 6">
            <a:extLst>
              <a:ext uri="{FF2B5EF4-FFF2-40B4-BE49-F238E27FC236}">
                <a16:creationId xmlns:a16="http://schemas.microsoft.com/office/drawing/2014/main" id="{E9DFF773-6B2D-4D1B-9D2A-3EA1217C3EC6}"/>
              </a:ext>
            </a:extLst>
          </p:cNvPr>
          <p:cNvGraphicFramePr>
            <a:graphicFrameLocks noGrp="1"/>
          </p:cNvGraphicFramePr>
          <p:nvPr>
            <p:extLst>
              <p:ext uri="{D42A27DB-BD31-4B8C-83A1-F6EECF244321}">
                <p14:modId xmlns:p14="http://schemas.microsoft.com/office/powerpoint/2010/main" val="2700911271"/>
              </p:ext>
            </p:extLst>
          </p:nvPr>
        </p:nvGraphicFramePr>
        <p:xfrm>
          <a:off x="2459596" y="2502800"/>
          <a:ext cx="7272808" cy="2952326"/>
        </p:xfrm>
        <a:graphic>
          <a:graphicData uri="http://schemas.openxmlformats.org/drawingml/2006/table">
            <a:tbl>
              <a:tblPr firstRow="1" bandRow="1">
                <a:tableStyleId>{5C22544A-7EE6-4342-B048-85BDC9FD1C3A}</a:tableStyleId>
              </a:tblPr>
              <a:tblGrid>
                <a:gridCol w="3636404">
                  <a:extLst>
                    <a:ext uri="{9D8B030D-6E8A-4147-A177-3AD203B41FA5}">
                      <a16:colId xmlns:a16="http://schemas.microsoft.com/office/drawing/2014/main" val="20000"/>
                    </a:ext>
                  </a:extLst>
                </a:gridCol>
                <a:gridCol w="3636404">
                  <a:extLst>
                    <a:ext uri="{9D8B030D-6E8A-4147-A177-3AD203B41FA5}">
                      <a16:colId xmlns:a16="http://schemas.microsoft.com/office/drawing/2014/main" val="20001"/>
                    </a:ext>
                  </a:extLst>
                </a:gridCol>
              </a:tblGrid>
              <a:tr h="663138">
                <a:tc>
                  <a:txBody>
                    <a:bodyPr/>
                    <a:lstStyle/>
                    <a:p>
                      <a:pPr algn="ct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採計方式</a:t>
                      </a:r>
                    </a:p>
                  </a:txBody>
                  <a:tcPr anchor="ctr"/>
                </a:tc>
                <a:tc>
                  <a:txBody>
                    <a:bodyPr/>
                    <a:lstStyle/>
                    <a:p>
                      <a:pPr algn="ct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競賽名稱</a:t>
                      </a:r>
                    </a:p>
                  </a:txBody>
                  <a:tcPr anchor="ctr"/>
                </a:tc>
                <a:extLst>
                  <a:ext uri="{0D108BD9-81ED-4DB2-BD59-A6C34878D82A}">
                    <a16:rowId xmlns:a16="http://schemas.microsoft.com/office/drawing/2014/main" val="10000"/>
                  </a:ext>
                </a:extLst>
              </a:tr>
              <a:tr h="1144594">
                <a:tc>
                  <a:txBody>
                    <a:bodyPr/>
                    <a:lstStyle/>
                    <a:p>
                      <a:pPr algn="ct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同學年度</a:t>
                      </a:r>
                      <a:endPar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endParaRPr>
                    </a:p>
                    <a:p>
                      <a:pPr algn="ctr"/>
                      <a:r>
                        <a:rPr lang="zh-TW" altLang="en-US" sz="24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同項</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競賽</a:t>
                      </a: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擇優採計</a:t>
                      </a: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tc>
                <a:tc>
                  <a:txBody>
                    <a:bodyPr/>
                    <a:lstStyle/>
                    <a:p>
                      <a:pPr algn="ct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臺中市錦標賽</a:t>
                      </a: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秋季</a:t>
                      </a:r>
                      <a:r>
                        <a:rPr lang="zh-TW" altLang="en-US" sz="2400" b="1" u="sng" dirty="0">
                          <a:latin typeface="微軟正黑體" panose="020B0604030504040204" pitchFamily="34" charset="-120"/>
                          <a:ea typeface="微軟正黑體" panose="020B0604030504040204" pitchFamily="34" charset="-120"/>
                          <a:cs typeface="Times New Roman" panose="02020603050405020304" pitchFamily="18" charset="0"/>
                        </a:rPr>
                        <a:t>預賽</a:t>
                      </a: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a:t>
                      </a:r>
                    </a:p>
                    <a:p>
                      <a:pPr algn="ct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臺中市錦標賽</a:t>
                      </a: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春季</a:t>
                      </a:r>
                      <a:r>
                        <a:rPr lang="zh-TW" altLang="en-US" sz="2400" b="1" u="sng" dirty="0">
                          <a:latin typeface="微軟正黑體" panose="020B0604030504040204" pitchFamily="34" charset="-120"/>
                          <a:ea typeface="微軟正黑體" panose="020B0604030504040204" pitchFamily="34" charset="-120"/>
                          <a:cs typeface="Times New Roman" panose="02020603050405020304" pitchFamily="18" charset="0"/>
                        </a:rPr>
                        <a:t>決賽</a:t>
                      </a: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tc>
                <a:extLst>
                  <a:ext uri="{0D108BD9-81ED-4DB2-BD59-A6C34878D82A}">
                    <a16:rowId xmlns:a16="http://schemas.microsoft.com/office/drawing/2014/main" val="10001"/>
                  </a:ext>
                </a:extLst>
              </a:tr>
              <a:tr h="1144594">
                <a:tc>
                  <a:txBody>
                    <a:bodyPr/>
                    <a:lstStyle/>
                    <a:p>
                      <a:pPr algn="ct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同學年度</a:t>
                      </a:r>
                      <a:endPar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endParaRPr>
                    </a:p>
                    <a:p>
                      <a:pPr algn="ctr"/>
                      <a:r>
                        <a:rPr lang="zh-TW" altLang="en-US" sz="24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非同項</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競賽</a:t>
                      </a: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累計</a:t>
                      </a: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tc>
                <a:tc>
                  <a:txBody>
                    <a:bodyPr/>
                    <a:lstStyle/>
                    <a:p>
                      <a:pPr algn="ct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臺中市秋季錦標賽</a:t>
                      </a:r>
                      <a:endPar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endParaRPr>
                    </a:p>
                    <a:p>
                      <a:pPr algn="ct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臺中市春季錦標賽</a:t>
                      </a: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10923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群組 7">
            <a:extLst>
              <a:ext uri="{FF2B5EF4-FFF2-40B4-BE49-F238E27FC236}">
                <a16:creationId xmlns:a16="http://schemas.microsoft.com/office/drawing/2014/main" id="{2680F17B-297E-4B3C-9434-D192AB7B33BF}"/>
              </a:ext>
            </a:extLst>
          </p:cNvPr>
          <p:cNvGrpSpPr/>
          <p:nvPr/>
        </p:nvGrpSpPr>
        <p:grpSpPr>
          <a:xfrm>
            <a:off x="-362" y="4235"/>
            <a:ext cx="8021415" cy="605449"/>
            <a:chOff x="2" y="4235"/>
            <a:chExt cx="6015355" cy="605449"/>
          </a:xfrm>
        </p:grpSpPr>
        <p:sp>
          <p:nvSpPr>
            <p:cNvPr id="9" name="圓角化同側角落矩形 60">
              <a:extLst>
                <a:ext uri="{FF2B5EF4-FFF2-40B4-BE49-F238E27FC236}">
                  <a16:creationId xmlns:a16="http://schemas.microsoft.com/office/drawing/2014/main" id="{890B072A-E206-4F05-B603-0DDE261B93F4}"/>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1" name="圓角化同側角落矩形 61">
              <a:extLst>
                <a:ext uri="{FF2B5EF4-FFF2-40B4-BE49-F238E27FC236}">
                  <a16:creationId xmlns:a16="http://schemas.microsoft.com/office/drawing/2014/main" id="{2B3D2238-57C6-4320-AF54-E81DFDBE79F0}"/>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30" y="-57125"/>
            <a:ext cx="775346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多元學習表現</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服務學習</a:t>
            </a:r>
            <a:endParaRPr lang="en-US" dirty="0"/>
          </a:p>
        </p:txBody>
      </p:sp>
      <p:graphicFrame>
        <p:nvGraphicFramePr>
          <p:cNvPr id="6" name="內容版面配置區 3">
            <a:extLst>
              <a:ext uri="{FF2B5EF4-FFF2-40B4-BE49-F238E27FC236}">
                <a16:creationId xmlns:a16="http://schemas.microsoft.com/office/drawing/2014/main" id="{6D53E912-2818-422D-B56E-57DE8E911BB3}"/>
              </a:ext>
            </a:extLst>
          </p:cNvPr>
          <p:cNvGraphicFramePr>
            <a:graphicFrameLocks/>
          </p:cNvGraphicFramePr>
          <p:nvPr>
            <p:extLst>
              <p:ext uri="{D42A27DB-BD31-4B8C-83A1-F6EECF244321}">
                <p14:modId xmlns:p14="http://schemas.microsoft.com/office/powerpoint/2010/main" val="4177858448"/>
              </p:ext>
            </p:extLst>
          </p:nvPr>
        </p:nvGraphicFramePr>
        <p:xfrm>
          <a:off x="1363578" y="691245"/>
          <a:ext cx="9464844" cy="3743175"/>
        </p:xfrm>
        <a:graphic>
          <a:graphicData uri="http://schemas.openxmlformats.org/drawingml/2006/table">
            <a:tbl>
              <a:tblPr firstRow="1" bandRow="1">
                <a:tableStyleId>{5940675A-B579-460E-94D1-54222C63F5DA}</a:tableStyleId>
              </a:tblPr>
              <a:tblGrid>
                <a:gridCol w="5643401">
                  <a:extLst>
                    <a:ext uri="{9D8B030D-6E8A-4147-A177-3AD203B41FA5}">
                      <a16:colId xmlns:a16="http://schemas.microsoft.com/office/drawing/2014/main" val="20000"/>
                    </a:ext>
                  </a:extLst>
                </a:gridCol>
                <a:gridCol w="3821443">
                  <a:extLst>
                    <a:ext uri="{9D8B030D-6E8A-4147-A177-3AD203B41FA5}">
                      <a16:colId xmlns:a16="http://schemas.microsoft.com/office/drawing/2014/main" val="20001"/>
                    </a:ext>
                  </a:extLst>
                </a:gridCol>
              </a:tblGrid>
              <a:tr h="629693">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服務學習</a:t>
                      </a:r>
                    </a:p>
                  </a:txBody>
                  <a:tcPr anchor="ctr">
                    <a:lnL w="12700" cmpd="sng">
                      <a:noFill/>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anchor="ctr">
                    <a:lnL w="12700" cap="flat" cmpd="sng" algn="ctr">
                      <a:noFill/>
                      <a:prstDash val="dashDot"/>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extLst>
                  <a:ext uri="{0D108BD9-81ED-4DB2-BD59-A6C34878D82A}">
                    <a16:rowId xmlns:a16="http://schemas.microsoft.com/office/drawing/2014/main" val="10000"/>
                  </a:ext>
                </a:extLst>
              </a:tr>
              <a:tr h="629693">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班級幹部</a:t>
                      </a:r>
                    </a:p>
                  </a:txBody>
                  <a:tcPr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滿一學期得</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29693">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小老師</a:t>
                      </a:r>
                    </a:p>
                  </a:txBody>
                  <a:tcPr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zh-TW" altLang="en-US" sz="3200" dirty="0"/>
                    </a:p>
                  </a:txBody>
                  <a:tcPr/>
                </a:tc>
                <a:extLst>
                  <a:ext uri="{0D108BD9-81ED-4DB2-BD59-A6C34878D82A}">
                    <a16:rowId xmlns:a16="http://schemas.microsoft.com/office/drawing/2014/main" val="10002"/>
                  </a:ext>
                </a:extLst>
              </a:tr>
              <a:tr h="629693">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社團幹部</a:t>
                      </a:r>
                    </a:p>
                  </a:txBody>
                  <a:tcPr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zh-TW" altLang="en-US" sz="3200" dirty="0"/>
                    </a:p>
                  </a:txBody>
                  <a:tcPr/>
                </a:tc>
                <a:extLst>
                  <a:ext uri="{0D108BD9-81ED-4DB2-BD59-A6C34878D82A}">
                    <a16:rowId xmlns:a16="http://schemas.microsoft.com/office/drawing/2014/main" val="10003"/>
                  </a:ext>
                </a:extLst>
              </a:tr>
              <a:tr h="629693">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校內服務學習課程及活動</a:t>
                      </a:r>
                    </a:p>
                  </a:txBody>
                  <a:tcPr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每</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小時得</a:t>
                      </a:r>
                      <a:r>
                        <a:rPr lang="en-US" altLang="zh-TW" sz="3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0.25</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分</a:t>
                      </a:r>
                      <a:endPar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94710">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校外參加志工服務或社區服務</a:t>
                      </a:r>
                    </a:p>
                  </a:txBody>
                  <a:tcPr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endParaRPr lang="zh-TW" altLang="en-US" sz="3200" dirty="0"/>
                    </a:p>
                  </a:txBody>
                  <a:tcPr/>
                </a:tc>
                <a:extLst>
                  <a:ext uri="{0D108BD9-81ED-4DB2-BD59-A6C34878D82A}">
                    <a16:rowId xmlns:a16="http://schemas.microsoft.com/office/drawing/2014/main" val="10005"/>
                  </a:ext>
                </a:extLst>
              </a:tr>
            </a:tbl>
          </a:graphicData>
        </a:graphic>
      </p:graphicFrame>
      <p:sp>
        <p:nvSpPr>
          <p:cNvPr id="7" name="文字方塊 6">
            <a:extLst>
              <a:ext uri="{FF2B5EF4-FFF2-40B4-BE49-F238E27FC236}">
                <a16:creationId xmlns:a16="http://schemas.microsoft.com/office/drawing/2014/main" id="{09FA6038-0B36-43AE-9B89-3C515164AB1A}"/>
              </a:ext>
            </a:extLst>
          </p:cNvPr>
          <p:cNvSpPr txBox="1">
            <a:spLocks noChangeArrowheads="1"/>
          </p:cNvSpPr>
          <p:nvPr/>
        </p:nvSpPr>
        <p:spPr bwMode="auto">
          <a:xfrm>
            <a:off x="1363580" y="4437258"/>
            <a:ext cx="946484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註：</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本項目積分上限為</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分。</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小技巧：若無幹部或小老師可加分者，服務學習時數達</a:t>
            </a:r>
            <a:r>
              <a:rPr lang="en-US" altLang="zh-TW"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小時</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亦可滿分</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同一學期同時擔任班級幹部、小老師或社團幹部，仍以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分採計。</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除副班長、副社長以外之其餘副級幹部皆不採計。</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服務時數應於</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國中就學期間且至</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14</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含</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前</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取得為限。</a:t>
            </a:r>
          </a:p>
        </p:txBody>
      </p:sp>
    </p:spTree>
    <p:extLst>
      <p:ext uri="{BB962C8B-B14F-4D97-AF65-F5344CB8AC3E}">
        <p14:creationId xmlns:p14="http://schemas.microsoft.com/office/powerpoint/2010/main" val="57401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群組 7">
            <a:extLst>
              <a:ext uri="{FF2B5EF4-FFF2-40B4-BE49-F238E27FC236}">
                <a16:creationId xmlns:a16="http://schemas.microsoft.com/office/drawing/2014/main" id="{0E6BF2C5-2631-439E-B911-E6E8717400A8}"/>
              </a:ext>
            </a:extLst>
          </p:cNvPr>
          <p:cNvGrpSpPr/>
          <p:nvPr/>
        </p:nvGrpSpPr>
        <p:grpSpPr>
          <a:xfrm>
            <a:off x="-362" y="4235"/>
            <a:ext cx="5968026" cy="605449"/>
            <a:chOff x="2" y="4235"/>
            <a:chExt cx="6015355" cy="605449"/>
          </a:xfrm>
        </p:grpSpPr>
        <p:sp>
          <p:nvSpPr>
            <p:cNvPr id="9" name="圓角化同側角落矩形 60">
              <a:extLst>
                <a:ext uri="{FF2B5EF4-FFF2-40B4-BE49-F238E27FC236}">
                  <a16:creationId xmlns:a16="http://schemas.microsoft.com/office/drawing/2014/main" id="{CFC396FA-636F-45E8-8705-1A0E7C4BF361}"/>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1" name="圓角化同側角落矩形 61">
              <a:extLst>
                <a:ext uri="{FF2B5EF4-FFF2-40B4-BE49-F238E27FC236}">
                  <a16:creationId xmlns:a16="http://schemas.microsoft.com/office/drawing/2014/main" id="{DE9F2573-9780-4BFF-A8CC-AF09F7BFCA97}"/>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29" y="-57125"/>
            <a:ext cx="5828413"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技藝優良</a:t>
            </a:r>
            <a:endParaRPr lang="en-US" dirty="0"/>
          </a:p>
        </p:txBody>
      </p:sp>
      <p:graphicFrame>
        <p:nvGraphicFramePr>
          <p:cNvPr id="6" name="內容版面配置區 3">
            <a:extLst>
              <a:ext uri="{FF2B5EF4-FFF2-40B4-BE49-F238E27FC236}">
                <a16:creationId xmlns:a16="http://schemas.microsoft.com/office/drawing/2014/main" id="{C2EC23F7-2A32-424C-97D0-5F7A96964077}"/>
              </a:ext>
            </a:extLst>
          </p:cNvPr>
          <p:cNvGraphicFramePr>
            <a:graphicFrameLocks/>
          </p:cNvGraphicFramePr>
          <p:nvPr>
            <p:extLst>
              <p:ext uri="{D42A27DB-BD31-4B8C-83A1-F6EECF244321}">
                <p14:modId xmlns:p14="http://schemas.microsoft.com/office/powerpoint/2010/main" val="2210544130"/>
              </p:ext>
            </p:extLst>
          </p:nvPr>
        </p:nvGraphicFramePr>
        <p:xfrm>
          <a:off x="962526" y="1063752"/>
          <a:ext cx="10266948" cy="4438648"/>
        </p:xfrm>
        <a:graphic>
          <a:graphicData uri="http://schemas.openxmlformats.org/drawingml/2006/table">
            <a:tbl>
              <a:tblPr firstRow="1" bandRow="1">
                <a:tableStyleId>{5940675A-B579-460E-94D1-54222C63F5DA}</a:tableStyleId>
              </a:tblPr>
              <a:tblGrid>
                <a:gridCol w="3422316">
                  <a:extLst>
                    <a:ext uri="{9D8B030D-6E8A-4147-A177-3AD203B41FA5}">
                      <a16:colId xmlns:a16="http://schemas.microsoft.com/office/drawing/2014/main" val="20000"/>
                    </a:ext>
                  </a:extLst>
                </a:gridCol>
                <a:gridCol w="4226525">
                  <a:extLst>
                    <a:ext uri="{9D8B030D-6E8A-4147-A177-3AD203B41FA5}">
                      <a16:colId xmlns:a16="http://schemas.microsoft.com/office/drawing/2014/main" val="20001"/>
                    </a:ext>
                  </a:extLst>
                </a:gridCol>
                <a:gridCol w="2618107">
                  <a:extLst>
                    <a:ext uri="{9D8B030D-6E8A-4147-A177-3AD203B41FA5}">
                      <a16:colId xmlns:a16="http://schemas.microsoft.com/office/drawing/2014/main" val="20002"/>
                    </a:ext>
                  </a:extLst>
                </a:gridCol>
              </a:tblGrid>
              <a:tr h="658928">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技藝優良</a:t>
                      </a:r>
                    </a:p>
                  </a:txBody>
                  <a:tcPr marT="45717" marB="45717">
                    <a:lnL w="12700" cmpd="sng">
                      <a:noFill/>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tc gridSpan="2">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marT="45717" marB="45717">
                    <a:lnL w="12700" cap="flat" cmpd="sng" algn="ctr">
                      <a:noFill/>
                      <a:prstDash val="dashDot"/>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tc hMerge="1">
                  <a:txBody>
                    <a:bodyPr/>
                    <a:lstStyle/>
                    <a:p>
                      <a:endParaRPr lang="zh-TW" altLang="en-US" sz="3200" dirty="0"/>
                    </a:p>
                  </a:txBody>
                  <a:tcPr/>
                </a:tc>
                <a:extLst>
                  <a:ext uri="{0D108BD9-81ED-4DB2-BD59-A6C34878D82A}">
                    <a16:rowId xmlns:a16="http://schemas.microsoft.com/office/drawing/2014/main" val="10000"/>
                  </a:ext>
                </a:extLst>
              </a:tr>
              <a:tr h="579146">
                <a:tc rowSpan="4">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技藝教育課程以單一學期之百分制成績</a:t>
                      </a:r>
                      <a:r>
                        <a:rPr lang="zh-TW" altLang="en-US" sz="3200" b="1" dirty="0">
                          <a:solidFill>
                            <a:srgbClr val="00B0F0"/>
                          </a:solidFill>
                          <a:latin typeface="Times New Roman" panose="02020603050405020304" pitchFamily="18" charset="0"/>
                          <a:ea typeface="微軟正黑體" panose="020B0604030504040204" pitchFamily="34" charset="-120"/>
                          <a:cs typeface="Times New Roman" panose="02020603050405020304" pitchFamily="18" charset="0"/>
                        </a:rPr>
                        <a:t>擇優採計</a:t>
                      </a:r>
                    </a:p>
                  </a:txBody>
                  <a:tcPr marT="45717" marB="45717"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90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分以上者</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066858">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80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分以上</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未滿</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90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分者</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066858">
                <a:tc vMerge="1">
                  <a:txBody>
                    <a:bodyPr/>
                    <a:lstStyle/>
                    <a:p>
                      <a:endParaRPr lang="zh-TW"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70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分以上</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未滿</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80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分者</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066858">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分以上</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未滿</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70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分者</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矩形 1">
            <a:extLst>
              <a:ext uri="{FF2B5EF4-FFF2-40B4-BE49-F238E27FC236}">
                <a16:creationId xmlns:a16="http://schemas.microsoft.com/office/drawing/2014/main" id="{1951B30F-DCCE-4922-B79C-82CB99BE89FA}"/>
              </a:ext>
            </a:extLst>
          </p:cNvPr>
          <p:cNvSpPr/>
          <p:nvPr/>
        </p:nvSpPr>
        <p:spPr>
          <a:xfrm>
            <a:off x="1331495" y="5794248"/>
            <a:ext cx="10395284" cy="707886"/>
          </a:xfrm>
          <a:prstGeom prst="rect">
            <a:avLst/>
          </a:prstGeom>
        </p:spPr>
        <p:txBody>
          <a:bodyPr wrap="square">
            <a:spAutoFit/>
          </a:bodyPr>
          <a:lstStyle/>
          <a:p>
            <a:r>
              <a:rPr lang="zh-TW" altLang="en-US" sz="2000" dirty="0">
                <a:latin typeface="微軟正黑體" panose="020B0604030504040204" pitchFamily="34" charset="-120"/>
                <a:ea typeface="微軟正黑體" panose="020B0604030504040204" pitchFamily="34" charset="-120"/>
              </a:rPr>
              <a:t>註：自112學年度起修改「技藝優良」積分採計方式，原以技藝教育課程成績採「（上、下學期）總平均」，修改「</a:t>
            </a:r>
            <a:r>
              <a:rPr lang="zh-TW" altLang="en-US" sz="2000" dirty="0">
                <a:solidFill>
                  <a:srgbClr val="C00000"/>
                </a:solidFill>
                <a:latin typeface="微軟正黑體" panose="020B0604030504040204" pitchFamily="34" charset="-120"/>
                <a:ea typeface="微軟正黑體" panose="020B0604030504040204" pitchFamily="34" charset="-120"/>
              </a:rPr>
              <a:t>以單一學期之百分制成績擇優採計</a:t>
            </a:r>
            <a:r>
              <a:rPr lang="zh-TW" altLang="en-US" sz="2000"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17546831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群組 7">
            <a:extLst>
              <a:ext uri="{FF2B5EF4-FFF2-40B4-BE49-F238E27FC236}">
                <a16:creationId xmlns:a16="http://schemas.microsoft.com/office/drawing/2014/main" id="{505E5856-C080-4739-A15B-A9CB71BB0CF2}"/>
              </a:ext>
            </a:extLst>
          </p:cNvPr>
          <p:cNvGrpSpPr/>
          <p:nvPr/>
        </p:nvGrpSpPr>
        <p:grpSpPr>
          <a:xfrm>
            <a:off x="-362" y="4235"/>
            <a:ext cx="5968025" cy="605449"/>
            <a:chOff x="2" y="4235"/>
            <a:chExt cx="6015355" cy="605449"/>
          </a:xfrm>
        </p:grpSpPr>
        <p:sp>
          <p:nvSpPr>
            <p:cNvPr id="9" name="圓角化同側角落矩形 60">
              <a:extLst>
                <a:ext uri="{FF2B5EF4-FFF2-40B4-BE49-F238E27FC236}">
                  <a16:creationId xmlns:a16="http://schemas.microsoft.com/office/drawing/2014/main" id="{ED32AC75-2A70-4FD4-B6A4-DEFED583DEE2}"/>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1" name="圓角化同側角落矩形 61">
              <a:extLst>
                <a:ext uri="{FF2B5EF4-FFF2-40B4-BE49-F238E27FC236}">
                  <a16:creationId xmlns:a16="http://schemas.microsoft.com/office/drawing/2014/main" id="{F52D93B7-05AC-4A4C-B21D-86C5FDBDC3FB}"/>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29" y="-57125"/>
            <a:ext cx="5828413"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弱勢身分</a:t>
            </a:r>
            <a:endParaRPr lang="en-US" dirty="0"/>
          </a:p>
        </p:txBody>
      </p:sp>
      <p:graphicFrame>
        <p:nvGraphicFramePr>
          <p:cNvPr id="6" name="內容版面配置區 3">
            <a:extLst>
              <a:ext uri="{FF2B5EF4-FFF2-40B4-BE49-F238E27FC236}">
                <a16:creationId xmlns:a16="http://schemas.microsoft.com/office/drawing/2014/main" id="{E85FB69F-7D05-465E-8692-3995A861E067}"/>
              </a:ext>
            </a:extLst>
          </p:cNvPr>
          <p:cNvGraphicFramePr>
            <a:graphicFrameLocks/>
          </p:cNvGraphicFramePr>
          <p:nvPr>
            <p:extLst>
              <p:ext uri="{D42A27DB-BD31-4B8C-83A1-F6EECF244321}">
                <p14:modId xmlns:p14="http://schemas.microsoft.com/office/powerpoint/2010/main" val="2851549558"/>
              </p:ext>
            </p:extLst>
          </p:nvPr>
        </p:nvGraphicFramePr>
        <p:xfrm>
          <a:off x="1981200" y="1737480"/>
          <a:ext cx="8229600" cy="3383040"/>
        </p:xfrm>
        <a:graphic>
          <a:graphicData uri="http://schemas.openxmlformats.org/drawingml/2006/table">
            <a:tbl>
              <a:tblPr firstRow="1" bandRow="1">
                <a:tableStyleId>{5940675A-B579-460E-94D1-54222C63F5DA}</a:tableStyleId>
              </a:tblPr>
              <a:tblGrid>
                <a:gridCol w="5194920">
                  <a:extLst>
                    <a:ext uri="{9D8B030D-6E8A-4147-A177-3AD203B41FA5}">
                      <a16:colId xmlns:a16="http://schemas.microsoft.com/office/drawing/2014/main" val="20000"/>
                    </a:ext>
                  </a:extLst>
                </a:gridCol>
                <a:gridCol w="3034680">
                  <a:extLst>
                    <a:ext uri="{9D8B030D-6E8A-4147-A177-3AD203B41FA5}">
                      <a16:colId xmlns:a16="http://schemas.microsoft.com/office/drawing/2014/main" val="20001"/>
                    </a:ext>
                  </a:extLst>
                </a:gridCol>
              </a:tblGrid>
              <a:tr h="579059">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弱勢身分</a:t>
                      </a:r>
                    </a:p>
                  </a:txBody>
                  <a:tcPr marT="45696" marB="45696">
                    <a:lnL w="12700" cmpd="sng">
                      <a:noFill/>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marT="45696" marB="45696">
                    <a:lnL w="12700" cap="flat" cmpd="sng" algn="ctr">
                      <a:noFill/>
                      <a:prstDash val="dashDot"/>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extLst>
                  <a:ext uri="{0D108BD9-81ED-4DB2-BD59-A6C34878D82A}">
                    <a16:rowId xmlns:a16="http://schemas.microsoft.com/office/drawing/2014/main" val="10000"/>
                  </a:ext>
                </a:extLst>
              </a:tr>
              <a:tr h="579059">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低收入戶</a:t>
                      </a:r>
                    </a:p>
                  </a:txBody>
                  <a:tcPr marT="45696" marB="45696"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696" marB="45696"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79059">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中低收入戶</a:t>
                      </a:r>
                    </a:p>
                  </a:txBody>
                  <a:tcPr marT="45696" marB="4569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696" marB="4569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066727">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直系血親尊親屬</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支領失業給付之子女</a:t>
                      </a:r>
                    </a:p>
                  </a:txBody>
                  <a:tcPr marT="45696" marB="4569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696" marB="4569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79059">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特殊境遇家庭子女</a:t>
                      </a:r>
                    </a:p>
                  </a:txBody>
                  <a:tcPr marT="45696" marB="4569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696" marB="4569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7" name="文字方塊 4">
            <a:extLst>
              <a:ext uri="{FF2B5EF4-FFF2-40B4-BE49-F238E27FC236}">
                <a16:creationId xmlns:a16="http://schemas.microsoft.com/office/drawing/2014/main" id="{4B646E75-1E7B-4990-9F83-2A47DEA938D5}"/>
              </a:ext>
            </a:extLst>
          </p:cNvPr>
          <p:cNvSpPr txBox="1">
            <a:spLocks noChangeArrowheads="1"/>
          </p:cNvSpPr>
          <p:nvPr/>
        </p:nvSpPr>
        <p:spPr bwMode="auto">
          <a:xfrm>
            <a:off x="2020538" y="5120520"/>
            <a:ext cx="8207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註：同時具備</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種以上資格者僅得擇一計分。</a:t>
            </a:r>
          </a:p>
        </p:txBody>
      </p:sp>
    </p:spTree>
    <p:extLst>
      <p:ext uri="{BB962C8B-B14F-4D97-AF65-F5344CB8AC3E}">
        <p14:creationId xmlns:p14="http://schemas.microsoft.com/office/powerpoint/2010/main" val="37113829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群組 7">
            <a:extLst>
              <a:ext uri="{FF2B5EF4-FFF2-40B4-BE49-F238E27FC236}">
                <a16:creationId xmlns:a16="http://schemas.microsoft.com/office/drawing/2014/main" id="{8933046C-86F3-4659-A3F9-183CA87337A5}"/>
              </a:ext>
            </a:extLst>
          </p:cNvPr>
          <p:cNvGrpSpPr/>
          <p:nvPr/>
        </p:nvGrpSpPr>
        <p:grpSpPr>
          <a:xfrm>
            <a:off x="-362" y="4235"/>
            <a:ext cx="6096362" cy="605449"/>
            <a:chOff x="2" y="4235"/>
            <a:chExt cx="6015355" cy="605449"/>
          </a:xfrm>
        </p:grpSpPr>
        <p:sp>
          <p:nvSpPr>
            <p:cNvPr id="9" name="圓角化同側角落矩形 60">
              <a:extLst>
                <a:ext uri="{FF2B5EF4-FFF2-40B4-BE49-F238E27FC236}">
                  <a16:creationId xmlns:a16="http://schemas.microsoft.com/office/drawing/2014/main" id="{A863D056-0BC2-4A02-835B-D0488BF9FC7F}"/>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1" name="圓角化同側角落矩形 61">
              <a:extLst>
                <a:ext uri="{FF2B5EF4-FFF2-40B4-BE49-F238E27FC236}">
                  <a16:creationId xmlns:a16="http://schemas.microsoft.com/office/drawing/2014/main" id="{141E534F-E364-4EA7-8F03-8719DC0B9BC1}"/>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29" y="-57125"/>
            <a:ext cx="5844455"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均衡學習</a:t>
            </a:r>
            <a:endParaRPr lang="en-US" dirty="0"/>
          </a:p>
        </p:txBody>
      </p:sp>
      <p:graphicFrame>
        <p:nvGraphicFramePr>
          <p:cNvPr id="6" name="內容版面配置區 3">
            <a:extLst>
              <a:ext uri="{FF2B5EF4-FFF2-40B4-BE49-F238E27FC236}">
                <a16:creationId xmlns:a16="http://schemas.microsoft.com/office/drawing/2014/main" id="{A5C935F5-DA00-44B5-9743-C5D8FE1C64CF}"/>
              </a:ext>
            </a:extLst>
          </p:cNvPr>
          <p:cNvGraphicFramePr>
            <a:graphicFrameLocks/>
          </p:cNvGraphicFramePr>
          <p:nvPr>
            <p:extLst>
              <p:ext uri="{D42A27DB-BD31-4B8C-83A1-F6EECF244321}">
                <p14:modId xmlns:p14="http://schemas.microsoft.com/office/powerpoint/2010/main" val="1776416834"/>
              </p:ext>
            </p:extLst>
          </p:nvPr>
        </p:nvGraphicFramePr>
        <p:xfrm>
          <a:off x="930441" y="818027"/>
          <a:ext cx="10331118" cy="5009185"/>
        </p:xfrm>
        <a:graphic>
          <a:graphicData uri="http://schemas.openxmlformats.org/drawingml/2006/table">
            <a:tbl>
              <a:tblPr firstRow="1" bandRow="1">
                <a:tableStyleId>{5940675A-B579-460E-94D1-54222C63F5DA}</a:tableStyleId>
              </a:tblPr>
              <a:tblGrid>
                <a:gridCol w="3443706">
                  <a:extLst>
                    <a:ext uri="{9D8B030D-6E8A-4147-A177-3AD203B41FA5}">
                      <a16:colId xmlns:a16="http://schemas.microsoft.com/office/drawing/2014/main" val="20000"/>
                    </a:ext>
                  </a:extLst>
                </a:gridCol>
                <a:gridCol w="4976109">
                  <a:extLst>
                    <a:ext uri="{9D8B030D-6E8A-4147-A177-3AD203B41FA5}">
                      <a16:colId xmlns:a16="http://schemas.microsoft.com/office/drawing/2014/main" val="20001"/>
                    </a:ext>
                  </a:extLst>
                </a:gridCol>
                <a:gridCol w="1911303">
                  <a:extLst>
                    <a:ext uri="{9D8B030D-6E8A-4147-A177-3AD203B41FA5}">
                      <a16:colId xmlns:a16="http://schemas.microsoft.com/office/drawing/2014/main" val="20002"/>
                    </a:ext>
                  </a:extLst>
                </a:gridCol>
              </a:tblGrid>
              <a:tr h="1348625">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學習領域</a:t>
                      </a:r>
                    </a:p>
                  </a:txBody>
                  <a:tcPr marT="45716" marB="45716" anchor="ctr">
                    <a:lnL w="12700" cmpd="sng">
                      <a:noFill/>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tc gridSpan="2">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七年級上學期至九年級上學期</a:t>
                      </a:r>
                      <a:endPar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共計</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學期平均成績</a:t>
                      </a:r>
                    </a:p>
                  </a:txBody>
                  <a:tcPr marT="45716" marB="45716" anchor="ctr">
                    <a:lnL w="12700" cap="flat" cmpd="sng" algn="ctr">
                      <a:noFill/>
                      <a:prstDash val="dashDot"/>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tc hMerge="1">
                  <a:txBody>
                    <a:bodyPr/>
                    <a:lstStyle/>
                    <a:p>
                      <a:endParaRPr lang="zh-TW" altLang="en-US" sz="3200" dirty="0"/>
                    </a:p>
                  </a:txBody>
                  <a:tcPr/>
                </a:tc>
                <a:extLst>
                  <a:ext uri="{0D108BD9-81ED-4DB2-BD59-A6C34878D82A}">
                    <a16:rowId xmlns:a16="http://schemas.microsoft.com/office/drawing/2014/main" val="10000"/>
                  </a:ext>
                </a:extLst>
              </a:tr>
              <a:tr h="732112">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健康與體育</a:t>
                      </a:r>
                    </a:p>
                  </a:txBody>
                  <a:tcPr marT="45716" marB="45716"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達</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分以上</a:t>
                      </a:r>
                    </a:p>
                  </a:txBody>
                  <a:tcPr marT="45716" marB="4571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32112">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藝術</a:t>
                      </a:r>
                    </a:p>
                  </a:txBody>
                  <a:tcPr marT="45716" marB="4571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達</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分以上</a:t>
                      </a:r>
                    </a:p>
                  </a:txBody>
                  <a:tcPr marT="45716" marB="4571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32112">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綜合活動</a:t>
                      </a:r>
                    </a:p>
                  </a:txBody>
                  <a:tcPr marT="45716" marB="4571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達</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分以上</a:t>
                      </a:r>
                    </a:p>
                  </a:txBody>
                  <a:tcPr marT="45716" marB="4571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32112">
                <a:tc>
                  <a:txBody>
                    <a:bodyPr/>
                    <a:lstStyle/>
                    <a:p>
                      <a:pPr algn="ct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科技</a:t>
                      </a:r>
                    </a:p>
                  </a:txBody>
                  <a:tcPr marT="45716" marB="4571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達</a:t>
                      </a:r>
                      <a:r>
                        <a:rPr lang="en-US" altLang="zh-TW"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分以上</a:t>
                      </a:r>
                    </a:p>
                  </a:txBody>
                  <a:tcPr marT="45716" marB="4571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3630713"/>
                  </a:ext>
                </a:extLst>
              </a:tr>
              <a:tr h="732112">
                <a:tc>
                  <a:txBody>
                    <a:bodyPr/>
                    <a:lstStyle/>
                    <a:p>
                      <a:pPr algn="ct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積分上限</a:t>
                      </a:r>
                    </a:p>
                  </a:txBody>
                  <a:tcPr marT="45716" marB="45716"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C000"/>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1" dirty="0">
                          <a:latin typeface="Times New Roman" panose="02020603050405020304" pitchFamily="18" charset="0"/>
                          <a:ea typeface="微軟正黑體" panose="020B0604030504040204" pitchFamily="34" charset="-120"/>
                          <a:cs typeface="Times New Roman" panose="02020603050405020304" pitchFamily="18" charset="0"/>
                        </a:rPr>
                        <a:t>21</a:t>
                      </a: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C000"/>
                    </a:solidFill>
                  </a:tcPr>
                </a:tc>
                <a:tc h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marT="45722" marB="45722"/>
                </a:tc>
                <a:extLst>
                  <a:ext uri="{0D108BD9-81ED-4DB2-BD59-A6C34878D82A}">
                    <a16:rowId xmlns:a16="http://schemas.microsoft.com/office/drawing/2014/main" val="10004"/>
                  </a:ext>
                </a:extLst>
              </a:tr>
            </a:tbl>
          </a:graphicData>
        </a:graphic>
      </p:graphicFrame>
      <p:sp>
        <p:nvSpPr>
          <p:cNvPr id="7" name="文字方塊 6">
            <a:extLst>
              <a:ext uri="{FF2B5EF4-FFF2-40B4-BE49-F238E27FC236}">
                <a16:creationId xmlns:a16="http://schemas.microsoft.com/office/drawing/2014/main" id="{0EA29FD7-107E-4A9C-BFBA-A52816965684}"/>
              </a:ext>
            </a:extLst>
          </p:cNvPr>
          <p:cNvSpPr txBox="1">
            <a:spLocks noChangeArrowheads="1"/>
          </p:cNvSpPr>
          <p:nvPr/>
        </p:nvSpPr>
        <p:spPr bwMode="auto">
          <a:xfrm>
            <a:off x="1407845" y="6039972"/>
            <a:ext cx="93763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457200" indent="-457200" eaLnBrk="1" hangingPunct="1">
              <a:spcBef>
                <a:spcPct val="0"/>
              </a:spcBef>
              <a:buFontTx/>
              <a:buNone/>
            </a:pP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註：依教育部</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8</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日臺教技</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一</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1100092937A</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號令修正「五專多元入學方案」，新增</a:t>
            </a:r>
            <a:r>
              <a:rPr lang="zh-TW" altLang="en-US" sz="1800" b="1" dirty="0">
                <a:latin typeface="Times New Roman" panose="02020603050405020304" pitchFamily="18" charset="0"/>
                <a:ea typeface="標楷體" panose="03000509000000000000" pitchFamily="65" charset="-120"/>
                <a:cs typeface="Times New Roman" panose="02020603050405020304" pitchFamily="18" charset="0"/>
              </a:rPr>
              <a:t>科技領域</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a:t>
            </a:r>
          </a:p>
        </p:txBody>
      </p:sp>
    </p:spTree>
    <p:extLst>
      <p:ext uri="{BB962C8B-B14F-4D97-AF65-F5344CB8AC3E}">
        <p14:creationId xmlns:p14="http://schemas.microsoft.com/office/powerpoint/2010/main" val="137224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15DF10F9-5ECB-4172-9CF8-83050641C102}"/>
              </a:ext>
            </a:extLst>
          </p:cNvPr>
          <p:cNvGrpSpPr/>
          <p:nvPr/>
        </p:nvGrpSpPr>
        <p:grpSpPr>
          <a:xfrm>
            <a:off x="-362" y="4235"/>
            <a:ext cx="6561583" cy="605449"/>
            <a:chOff x="2" y="4235"/>
            <a:chExt cx="6015355" cy="605449"/>
          </a:xfrm>
        </p:grpSpPr>
        <p:sp>
          <p:nvSpPr>
            <p:cNvPr id="11" name="圓角化同側角落矩形 60">
              <a:extLst>
                <a:ext uri="{FF2B5EF4-FFF2-40B4-BE49-F238E27FC236}">
                  <a16:creationId xmlns:a16="http://schemas.microsoft.com/office/drawing/2014/main" id="{92B05330-1F3E-4F9C-A32C-0C108990BFF8}"/>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2" name="圓角化同側角落矩形 61">
              <a:extLst>
                <a:ext uri="{FF2B5EF4-FFF2-40B4-BE49-F238E27FC236}">
                  <a16:creationId xmlns:a16="http://schemas.microsoft.com/office/drawing/2014/main" id="{D94C5638-BBB1-4AB1-B556-09E13C7724EE}"/>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29" y="-57125"/>
            <a:ext cx="6438013"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國中教育會考</a:t>
            </a:r>
            <a:endParaRPr lang="en-US" dirty="0"/>
          </a:p>
        </p:txBody>
      </p:sp>
      <p:graphicFrame>
        <p:nvGraphicFramePr>
          <p:cNvPr id="7" name="內容版面配置區 2">
            <a:extLst>
              <a:ext uri="{FF2B5EF4-FFF2-40B4-BE49-F238E27FC236}">
                <a16:creationId xmlns:a16="http://schemas.microsoft.com/office/drawing/2014/main" id="{83863017-5103-4CE4-8121-F2F8FD2C5390}"/>
              </a:ext>
            </a:extLst>
          </p:cNvPr>
          <p:cNvGraphicFramePr>
            <a:graphicFrameLocks/>
          </p:cNvGraphicFramePr>
          <p:nvPr>
            <p:extLst>
              <p:ext uri="{D42A27DB-BD31-4B8C-83A1-F6EECF244321}">
                <p14:modId xmlns:p14="http://schemas.microsoft.com/office/powerpoint/2010/main" val="1127221134"/>
              </p:ext>
            </p:extLst>
          </p:nvPr>
        </p:nvGraphicFramePr>
        <p:xfrm>
          <a:off x="1235243" y="706960"/>
          <a:ext cx="9721515" cy="4147571"/>
        </p:xfrm>
        <a:graphic>
          <a:graphicData uri="http://schemas.openxmlformats.org/drawingml/2006/table">
            <a:tbl>
              <a:tblPr bandRow="1">
                <a:tableStyleId>{5940675A-B579-460E-94D1-54222C63F5DA}</a:tableStyleId>
              </a:tblPr>
              <a:tblGrid>
                <a:gridCol w="1700333">
                  <a:extLst>
                    <a:ext uri="{9D8B030D-6E8A-4147-A177-3AD203B41FA5}">
                      <a16:colId xmlns:a16="http://schemas.microsoft.com/office/drawing/2014/main" val="20000"/>
                    </a:ext>
                  </a:extLst>
                </a:gridCol>
                <a:gridCol w="1162515">
                  <a:extLst>
                    <a:ext uri="{9D8B030D-6E8A-4147-A177-3AD203B41FA5}">
                      <a16:colId xmlns:a16="http://schemas.microsoft.com/office/drawing/2014/main" val="20001"/>
                    </a:ext>
                  </a:extLst>
                </a:gridCol>
                <a:gridCol w="1162515">
                  <a:extLst>
                    <a:ext uri="{9D8B030D-6E8A-4147-A177-3AD203B41FA5}">
                      <a16:colId xmlns:a16="http://schemas.microsoft.com/office/drawing/2014/main" val="20002"/>
                    </a:ext>
                  </a:extLst>
                </a:gridCol>
                <a:gridCol w="1162515">
                  <a:extLst>
                    <a:ext uri="{9D8B030D-6E8A-4147-A177-3AD203B41FA5}">
                      <a16:colId xmlns:a16="http://schemas.microsoft.com/office/drawing/2014/main" val="20003"/>
                    </a:ext>
                  </a:extLst>
                </a:gridCol>
                <a:gridCol w="1077453">
                  <a:extLst>
                    <a:ext uri="{9D8B030D-6E8A-4147-A177-3AD203B41FA5}">
                      <a16:colId xmlns:a16="http://schemas.microsoft.com/office/drawing/2014/main" val="20004"/>
                    </a:ext>
                  </a:extLst>
                </a:gridCol>
                <a:gridCol w="1077453">
                  <a:extLst>
                    <a:ext uri="{9D8B030D-6E8A-4147-A177-3AD203B41FA5}">
                      <a16:colId xmlns:a16="http://schemas.microsoft.com/office/drawing/2014/main" val="20005"/>
                    </a:ext>
                  </a:extLst>
                </a:gridCol>
                <a:gridCol w="1077453">
                  <a:extLst>
                    <a:ext uri="{9D8B030D-6E8A-4147-A177-3AD203B41FA5}">
                      <a16:colId xmlns:a16="http://schemas.microsoft.com/office/drawing/2014/main" val="20006"/>
                    </a:ext>
                  </a:extLst>
                </a:gridCol>
                <a:gridCol w="1301278">
                  <a:extLst>
                    <a:ext uri="{9D8B030D-6E8A-4147-A177-3AD203B41FA5}">
                      <a16:colId xmlns:a16="http://schemas.microsoft.com/office/drawing/2014/main" val="20007"/>
                    </a:ext>
                  </a:extLst>
                </a:gridCol>
              </a:tblGrid>
              <a:tr h="563748">
                <a:tc rowSpan="2">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採計科目</a:t>
                      </a:r>
                    </a:p>
                  </a:txBody>
                  <a:tcPr marT="45708" marB="45708" anchor="ctr">
                    <a:lnL w="12700" cmpd="sng">
                      <a:noFill/>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EEE1"/>
                    </a:solidFill>
                  </a:tcPr>
                </a:tc>
                <a:tc gridSpan="3">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精熟</a:t>
                      </a:r>
                    </a:p>
                  </a:txBody>
                  <a:tcPr marT="45708" marB="45708">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基礎</a:t>
                      </a:r>
                    </a:p>
                  </a:txBody>
                  <a:tcPr marT="45708" marB="45708">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待加強</a:t>
                      </a:r>
                    </a:p>
                  </a:txBody>
                  <a:tcPr marT="45708" marB="45708">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extLst>
                  <a:ext uri="{0D108BD9-81ED-4DB2-BD59-A6C34878D82A}">
                    <a16:rowId xmlns:a16="http://schemas.microsoft.com/office/drawing/2014/main" val="10000"/>
                  </a:ext>
                </a:extLst>
              </a:tr>
              <a:tr h="563748">
                <a:tc vMerge="1">
                  <a:txBody>
                    <a:bodyPr/>
                    <a:lstStyle/>
                    <a:p>
                      <a:endParaRPr lang="zh-TW" altLang="en-US" dirty="0"/>
                    </a:p>
                  </a:txBody>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a:t>
                      </a:r>
                      <a:r>
                        <a:rPr lang="en-US" altLang="zh-TW" sz="2400" baseline="300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baseline="30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a:t>
                      </a:r>
                      <a:r>
                        <a:rPr lang="en-US" altLang="zh-TW" sz="2400" baseline="300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baseline="30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a:t>
                      </a:r>
                      <a:endPar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B</a:t>
                      </a:r>
                      <a:r>
                        <a:rPr lang="en-US" altLang="zh-TW" sz="2400" baseline="300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baseline="30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B</a:t>
                      </a:r>
                      <a:r>
                        <a:rPr lang="en-US" altLang="zh-TW" sz="2400" baseline="300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baseline="30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B</a:t>
                      </a:r>
                      <a:endPar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C</a:t>
                      </a:r>
                      <a:endPar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8" marB="45708">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extLst>
                  <a:ext uri="{0D108BD9-81ED-4DB2-BD59-A6C34878D82A}">
                    <a16:rowId xmlns:a16="http://schemas.microsoft.com/office/drawing/2014/main" val="10001"/>
                  </a:ext>
                </a:extLst>
              </a:tr>
              <a:tr h="604015">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國文</a:t>
                      </a:r>
                    </a:p>
                  </a:txBody>
                  <a:tcPr marT="45708" marB="45708"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alpha val="40000"/>
                      </a:srgbClr>
                    </a:solidFill>
                  </a:tcPr>
                </a:tc>
                <a:tc rowSpan="5">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6.4</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8" marB="45708"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04015">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數學</a:t>
                      </a:r>
                    </a:p>
                  </a:txBody>
                  <a:tcPr marT="45708" marB="45708"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40000"/>
                      </a:schemeClr>
                    </a:solidFill>
                  </a:tcP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extLst>
                  <a:ext uri="{0D108BD9-81ED-4DB2-BD59-A6C34878D82A}">
                    <a16:rowId xmlns:a16="http://schemas.microsoft.com/office/drawing/2014/main" val="10003"/>
                  </a:ext>
                </a:extLst>
              </a:tr>
              <a:tr h="604015">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英語</a:t>
                      </a:r>
                    </a:p>
                  </a:txBody>
                  <a:tcPr marT="45708" marB="45708"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alpha val="40000"/>
                      </a:srgbClr>
                    </a:solidFill>
                  </a:tcP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extLst>
                  <a:ext uri="{0D108BD9-81ED-4DB2-BD59-A6C34878D82A}">
                    <a16:rowId xmlns:a16="http://schemas.microsoft.com/office/drawing/2014/main" val="10004"/>
                  </a:ext>
                </a:extLst>
              </a:tr>
              <a:tr h="604015">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自然</a:t>
                      </a:r>
                    </a:p>
                  </a:txBody>
                  <a:tcPr marT="45708" marB="45708"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40000"/>
                      </a:schemeClr>
                    </a:solidFill>
                  </a:tcP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extLst>
                  <a:ext uri="{0D108BD9-81ED-4DB2-BD59-A6C34878D82A}">
                    <a16:rowId xmlns:a16="http://schemas.microsoft.com/office/drawing/2014/main" val="10005"/>
                  </a:ext>
                </a:extLst>
              </a:tr>
              <a:tr h="604015">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社會</a:t>
                      </a:r>
                    </a:p>
                  </a:txBody>
                  <a:tcPr marT="45708" marB="45708"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alpha val="40000"/>
                      </a:srgbClr>
                    </a:solidFill>
                  </a:tcP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extLst>
                  <a:ext uri="{0D108BD9-81ED-4DB2-BD59-A6C34878D82A}">
                    <a16:rowId xmlns:a16="http://schemas.microsoft.com/office/drawing/2014/main" val="10006"/>
                  </a:ext>
                </a:extLst>
              </a:tr>
            </a:tbl>
          </a:graphicData>
        </a:graphic>
      </p:graphicFrame>
      <p:graphicFrame>
        <p:nvGraphicFramePr>
          <p:cNvPr id="8" name="內容版面配置區 2">
            <a:extLst>
              <a:ext uri="{FF2B5EF4-FFF2-40B4-BE49-F238E27FC236}">
                <a16:creationId xmlns:a16="http://schemas.microsoft.com/office/drawing/2014/main" id="{9A55351B-8069-4500-8552-641FB56EA36B}"/>
              </a:ext>
            </a:extLst>
          </p:cNvPr>
          <p:cNvGraphicFramePr>
            <a:graphicFrameLocks/>
          </p:cNvGraphicFramePr>
          <p:nvPr>
            <p:extLst>
              <p:ext uri="{D42A27DB-BD31-4B8C-83A1-F6EECF244321}">
                <p14:modId xmlns:p14="http://schemas.microsoft.com/office/powerpoint/2010/main" val="254478358"/>
              </p:ext>
            </p:extLst>
          </p:nvPr>
        </p:nvGraphicFramePr>
        <p:xfrm>
          <a:off x="1247409" y="4964589"/>
          <a:ext cx="9709350" cy="1712686"/>
        </p:xfrm>
        <a:graphic>
          <a:graphicData uri="http://schemas.openxmlformats.org/drawingml/2006/table">
            <a:tbl>
              <a:tblPr bandRow="1">
                <a:tableStyleId>{5940675A-B579-460E-94D1-54222C63F5DA}</a:tableStyleId>
              </a:tblPr>
              <a:tblGrid>
                <a:gridCol w="1645716">
                  <a:extLst>
                    <a:ext uri="{9D8B030D-6E8A-4147-A177-3AD203B41FA5}">
                      <a16:colId xmlns:a16="http://schemas.microsoft.com/office/drawing/2014/main" val="20000"/>
                    </a:ext>
                  </a:extLst>
                </a:gridCol>
                <a:gridCol w="1343939">
                  <a:extLst>
                    <a:ext uri="{9D8B030D-6E8A-4147-A177-3AD203B41FA5}">
                      <a16:colId xmlns:a16="http://schemas.microsoft.com/office/drawing/2014/main" val="20001"/>
                    </a:ext>
                  </a:extLst>
                </a:gridCol>
                <a:gridCol w="1343939">
                  <a:extLst>
                    <a:ext uri="{9D8B030D-6E8A-4147-A177-3AD203B41FA5}">
                      <a16:colId xmlns:a16="http://schemas.microsoft.com/office/drawing/2014/main" val="20002"/>
                    </a:ext>
                  </a:extLst>
                </a:gridCol>
                <a:gridCol w="1343939">
                  <a:extLst>
                    <a:ext uri="{9D8B030D-6E8A-4147-A177-3AD203B41FA5}">
                      <a16:colId xmlns:a16="http://schemas.microsoft.com/office/drawing/2014/main" val="20003"/>
                    </a:ext>
                  </a:extLst>
                </a:gridCol>
                <a:gridCol w="1343939">
                  <a:extLst>
                    <a:ext uri="{9D8B030D-6E8A-4147-A177-3AD203B41FA5}">
                      <a16:colId xmlns:a16="http://schemas.microsoft.com/office/drawing/2014/main" val="20004"/>
                    </a:ext>
                  </a:extLst>
                </a:gridCol>
                <a:gridCol w="1343939">
                  <a:extLst>
                    <a:ext uri="{9D8B030D-6E8A-4147-A177-3AD203B41FA5}">
                      <a16:colId xmlns:a16="http://schemas.microsoft.com/office/drawing/2014/main" val="20005"/>
                    </a:ext>
                  </a:extLst>
                </a:gridCol>
                <a:gridCol w="1343939">
                  <a:extLst>
                    <a:ext uri="{9D8B030D-6E8A-4147-A177-3AD203B41FA5}">
                      <a16:colId xmlns:a16="http://schemas.microsoft.com/office/drawing/2014/main" val="20006"/>
                    </a:ext>
                  </a:extLst>
                </a:gridCol>
              </a:tblGrid>
              <a:tr h="8563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採計科目</a:t>
                      </a:r>
                    </a:p>
                  </a:txBody>
                  <a:tcPr anchor="ctr">
                    <a:lnL w="12700" cmpd="sng">
                      <a:noFill/>
                    </a:lnL>
                    <a:lnR w="12700" cap="flat" cmpd="sng" algn="ctr">
                      <a:noFill/>
                      <a:prstDash val="dashDot"/>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EEE1"/>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級分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F3E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級分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級分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級分</a:t>
                      </a:r>
                      <a:endParaRPr lang="zh-TW" altLang="en-US" sz="2400" baseline="30000"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級分</a:t>
                      </a:r>
                      <a:endParaRPr lang="zh-TW" altLang="en-US" sz="2400" baseline="30000"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級分</a:t>
                      </a:r>
                    </a:p>
                  </a:txBody>
                  <a:tcPr anchor="ctr">
                    <a:lnL w="12700" cap="flat" cmpd="sng" algn="ctr">
                      <a:noFill/>
                      <a:prstDash val="dashDot"/>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extLst>
                  <a:ext uri="{0D108BD9-81ED-4DB2-BD59-A6C34878D82A}">
                    <a16:rowId xmlns:a16="http://schemas.microsoft.com/office/drawing/2014/main" val="10000"/>
                  </a:ext>
                </a:extLst>
              </a:tr>
              <a:tr h="856343">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寫作測驗</a:t>
                      </a:r>
                    </a:p>
                  </a:txBody>
                  <a:tcPr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FF66">
                        <a:alpha val="40000"/>
                      </a:srgb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0.8</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0.6</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0.4</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0.2</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0.1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255842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群組 11">
            <a:extLst>
              <a:ext uri="{FF2B5EF4-FFF2-40B4-BE49-F238E27FC236}">
                <a16:creationId xmlns:a16="http://schemas.microsoft.com/office/drawing/2014/main" id="{DE323B6E-5D1C-478B-B51D-5EE130273ADF}"/>
              </a:ext>
            </a:extLst>
          </p:cNvPr>
          <p:cNvGrpSpPr/>
          <p:nvPr/>
        </p:nvGrpSpPr>
        <p:grpSpPr>
          <a:xfrm>
            <a:off x="-362" y="4235"/>
            <a:ext cx="5566974" cy="605449"/>
            <a:chOff x="2" y="4235"/>
            <a:chExt cx="6015355" cy="605449"/>
          </a:xfrm>
        </p:grpSpPr>
        <p:sp>
          <p:nvSpPr>
            <p:cNvPr id="13" name="圓角化同側角落矩形 60">
              <a:extLst>
                <a:ext uri="{FF2B5EF4-FFF2-40B4-BE49-F238E27FC236}">
                  <a16:creationId xmlns:a16="http://schemas.microsoft.com/office/drawing/2014/main" id="{0CEFF2E8-127A-45C4-900F-29BD765C919B}"/>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61">
              <a:extLst>
                <a:ext uri="{FF2B5EF4-FFF2-40B4-BE49-F238E27FC236}">
                  <a16:creationId xmlns:a16="http://schemas.microsoft.com/office/drawing/2014/main" id="{5B97193A-A0D8-4221-BF8B-DED79C5891EE}"/>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28" y="-57125"/>
            <a:ext cx="5571740"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志願序</a:t>
            </a:r>
            <a:endParaRPr lang="en-US" dirty="0"/>
          </a:p>
        </p:txBody>
      </p:sp>
      <p:graphicFrame>
        <p:nvGraphicFramePr>
          <p:cNvPr id="9" name="內容版面配置區 3">
            <a:extLst>
              <a:ext uri="{FF2B5EF4-FFF2-40B4-BE49-F238E27FC236}">
                <a16:creationId xmlns:a16="http://schemas.microsoft.com/office/drawing/2014/main" id="{193BF7B3-22EB-4CDD-8AD2-B2DB63A3A68B}"/>
              </a:ext>
            </a:extLst>
          </p:cNvPr>
          <p:cNvGraphicFramePr>
            <a:graphicFrameLocks/>
          </p:cNvGraphicFramePr>
          <p:nvPr>
            <p:extLst>
              <p:ext uri="{D42A27DB-BD31-4B8C-83A1-F6EECF244321}">
                <p14:modId xmlns:p14="http://schemas.microsoft.com/office/powerpoint/2010/main" val="1963550157"/>
              </p:ext>
            </p:extLst>
          </p:nvPr>
        </p:nvGraphicFramePr>
        <p:xfrm>
          <a:off x="1511969" y="941830"/>
          <a:ext cx="9168063" cy="4461695"/>
        </p:xfrm>
        <a:graphic>
          <a:graphicData uri="http://schemas.openxmlformats.org/drawingml/2006/table">
            <a:tbl>
              <a:tblPr firstRow="1" bandRow="1">
                <a:tableStyleId>{5940675A-B579-460E-94D1-54222C63F5DA}</a:tableStyleId>
              </a:tblPr>
              <a:tblGrid>
                <a:gridCol w="6027981">
                  <a:extLst>
                    <a:ext uri="{9D8B030D-6E8A-4147-A177-3AD203B41FA5}">
                      <a16:colId xmlns:a16="http://schemas.microsoft.com/office/drawing/2014/main" val="20000"/>
                    </a:ext>
                  </a:extLst>
                </a:gridCol>
                <a:gridCol w="3140082">
                  <a:extLst>
                    <a:ext uri="{9D8B030D-6E8A-4147-A177-3AD203B41FA5}">
                      <a16:colId xmlns:a16="http://schemas.microsoft.com/office/drawing/2014/main" val="20001"/>
                    </a:ext>
                  </a:extLst>
                </a:gridCol>
              </a:tblGrid>
              <a:tr h="637385">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志願順序</a:t>
                      </a:r>
                    </a:p>
                  </a:txBody>
                  <a:tcPr marT="45724" marB="45724"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DD7EE">
                        <a:alpha val="50000"/>
                      </a:srgbClr>
                    </a:solidFill>
                  </a:tcPr>
                </a:tc>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志願序積分</a:t>
                      </a:r>
                    </a:p>
                  </a:txBody>
                  <a:tcPr marT="45724" marB="45724"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DD7EE">
                        <a:alpha val="50000"/>
                      </a:srgbClr>
                    </a:solidFill>
                  </a:tcPr>
                </a:tc>
                <a:extLst>
                  <a:ext uri="{0D108BD9-81ED-4DB2-BD59-A6C34878D82A}">
                    <a16:rowId xmlns:a16="http://schemas.microsoft.com/office/drawing/2014/main" val="10000"/>
                  </a:ext>
                </a:extLst>
              </a:tr>
              <a:tr h="637385">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志願到第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a:t>
                      </a:r>
                    </a:p>
                  </a:txBody>
                  <a:tcPr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26</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37385">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志願到第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a:t>
                      </a:r>
                    </a:p>
                  </a:txBody>
                  <a:tcPr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37385">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志願到第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a:t>
                      </a:r>
                    </a:p>
                  </a:txBody>
                  <a:tcPr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24</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37385">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16</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志願到第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a:t>
                      </a:r>
                    </a:p>
                  </a:txBody>
                  <a:tcPr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37385">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志願到第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a:t>
                      </a:r>
                    </a:p>
                  </a:txBody>
                  <a:tcPr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22</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37385">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26</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志願到第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a:t>
                      </a:r>
                    </a:p>
                  </a:txBody>
                  <a:tcPr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11" name="文字方塊 4">
            <a:extLst>
              <a:ext uri="{FF2B5EF4-FFF2-40B4-BE49-F238E27FC236}">
                <a16:creationId xmlns:a16="http://schemas.microsoft.com/office/drawing/2014/main" id="{5AB1E37E-E0C5-41C4-9346-E5C85AAB52F8}"/>
              </a:ext>
            </a:extLst>
          </p:cNvPr>
          <p:cNvSpPr txBox="1">
            <a:spLocks noChangeArrowheads="1"/>
          </p:cNvSpPr>
          <p:nvPr/>
        </p:nvSpPr>
        <p:spPr bwMode="auto">
          <a:xfrm>
            <a:off x="1511969" y="5498751"/>
            <a:ext cx="8207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註：每個志願依據所填寫之志願順位給予志願序積分。</a:t>
            </a:r>
          </a:p>
        </p:txBody>
      </p:sp>
    </p:spTree>
    <p:extLst>
      <p:ext uri="{BB962C8B-B14F-4D97-AF65-F5344CB8AC3E}">
        <p14:creationId xmlns:p14="http://schemas.microsoft.com/office/powerpoint/2010/main" val="35681884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群組 22">
            <a:extLst>
              <a:ext uri="{FF2B5EF4-FFF2-40B4-BE49-F238E27FC236}">
                <a16:creationId xmlns:a16="http://schemas.microsoft.com/office/drawing/2014/main" id="{47FAB896-6CB0-4A95-B196-D649588B76CE}"/>
              </a:ext>
            </a:extLst>
          </p:cNvPr>
          <p:cNvGrpSpPr/>
          <p:nvPr/>
        </p:nvGrpSpPr>
        <p:grpSpPr>
          <a:xfrm>
            <a:off x="-361" y="4235"/>
            <a:ext cx="6705962" cy="605449"/>
            <a:chOff x="2" y="4235"/>
            <a:chExt cx="6015355" cy="605449"/>
          </a:xfrm>
        </p:grpSpPr>
        <p:sp>
          <p:nvSpPr>
            <p:cNvPr id="24" name="圓角化同側角落矩形 60">
              <a:extLst>
                <a:ext uri="{FF2B5EF4-FFF2-40B4-BE49-F238E27FC236}">
                  <a16:creationId xmlns:a16="http://schemas.microsoft.com/office/drawing/2014/main" id="{EB6E6786-E95E-4DA8-91DE-2F243898045E}"/>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25" name="圓角化同側角落矩形 61">
              <a:extLst>
                <a:ext uri="{FF2B5EF4-FFF2-40B4-BE49-F238E27FC236}">
                  <a16:creationId xmlns:a16="http://schemas.microsoft.com/office/drawing/2014/main" id="{B53C8A72-1AEC-4679-9D47-568082D0CDE6}"/>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29" y="-57125"/>
            <a:ext cx="6413533"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同分比序項目</a:t>
            </a:r>
            <a:endParaRPr lang="en-US" dirty="0"/>
          </a:p>
        </p:txBody>
      </p:sp>
      <p:sp>
        <p:nvSpPr>
          <p:cNvPr id="6" name="五邊形 12">
            <a:extLst>
              <a:ext uri="{FF2B5EF4-FFF2-40B4-BE49-F238E27FC236}">
                <a16:creationId xmlns:a16="http://schemas.microsoft.com/office/drawing/2014/main" id="{15FF2EE5-D5C8-49B3-9B0A-B08C019D777A}"/>
              </a:ext>
            </a:extLst>
          </p:cNvPr>
          <p:cNvSpPr/>
          <p:nvPr/>
        </p:nvSpPr>
        <p:spPr bwMode="auto">
          <a:xfrm>
            <a:off x="10183682" y="1527934"/>
            <a:ext cx="1722121" cy="1226363"/>
          </a:xfrm>
          <a:prstGeom prst="homePlate">
            <a:avLst/>
          </a:prstGeom>
          <a:solidFill>
            <a:srgbClr val="FFC000"/>
          </a:solidFill>
          <a:ln w="19050">
            <a:solidFill>
              <a:srgbClr val="7D5E00"/>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7</a:t>
            </a:r>
          </a:p>
          <a:p>
            <a:pPr algn="ctr"/>
            <a:r>
              <a:rPr lang="zh-TW" altLang="en-US"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服務學習</a:t>
            </a:r>
            <a:endParaRPr lang="en-US" altLang="zh-TW"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400" b="1" dirty="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1400" b="1"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400" b="1" dirty="0">
                <a:latin typeface="Times New Roman" panose="02020603050405020304" pitchFamily="18" charset="0"/>
                <a:ea typeface="標楷體" panose="03000509000000000000" pitchFamily="65" charset="-120"/>
                <a:cs typeface="Times New Roman" panose="02020603050405020304" pitchFamily="18" charset="0"/>
              </a:rPr>
              <a:t>0</a:t>
            </a:r>
          </a:p>
          <a:p>
            <a:pPr algn="ctr"/>
            <a:r>
              <a:rPr lang="en-US" altLang="zh-TW" sz="11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100" b="1" dirty="0">
                <a:latin typeface="Times New Roman" panose="02020603050405020304" pitchFamily="18" charset="0"/>
                <a:ea typeface="標楷體" panose="03000509000000000000" pitchFamily="65" charset="-120"/>
                <a:cs typeface="Times New Roman" panose="02020603050405020304" pitchFamily="18" charset="0"/>
              </a:rPr>
              <a:t>級距</a:t>
            </a:r>
            <a:r>
              <a:rPr lang="en-US" altLang="zh-TW" sz="1100" b="1" dirty="0">
                <a:latin typeface="Times New Roman" panose="02020603050405020304" pitchFamily="18" charset="0"/>
                <a:ea typeface="標楷體" panose="03000509000000000000" pitchFamily="65" charset="-120"/>
                <a:cs typeface="Times New Roman" panose="02020603050405020304" pitchFamily="18" charset="0"/>
              </a:rPr>
              <a:t>0.5)</a:t>
            </a:r>
            <a:endParaRPr lang="zh-TW" altLang="en-US" sz="11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五邊形 11">
            <a:extLst>
              <a:ext uri="{FF2B5EF4-FFF2-40B4-BE49-F238E27FC236}">
                <a16:creationId xmlns:a16="http://schemas.microsoft.com/office/drawing/2014/main" id="{E9E013CF-F582-49C8-BB9D-AEB1BC18B0D6}"/>
              </a:ext>
            </a:extLst>
          </p:cNvPr>
          <p:cNvSpPr/>
          <p:nvPr/>
        </p:nvSpPr>
        <p:spPr bwMode="auto">
          <a:xfrm>
            <a:off x="8997280" y="1134340"/>
            <a:ext cx="1722121" cy="1226363"/>
          </a:xfrm>
          <a:prstGeom prst="homePlate">
            <a:avLst/>
          </a:prstGeom>
          <a:solidFill>
            <a:srgbClr val="FFC000"/>
          </a:solidFill>
          <a:ln w="19050">
            <a:solidFill>
              <a:srgbClr val="7D5E00"/>
            </a:solidFill>
            <a:round/>
            <a:headEnd/>
            <a:tailEnd type="triangle" w="med" len="med"/>
          </a:ln>
          <a:effectLst>
            <a:outerShdw blurRad="50800" dist="38100" dir="8100000" algn="tr" rotWithShape="0">
              <a:prstClr val="black">
                <a:alpha val="40000"/>
              </a:prstClr>
            </a:outerShdw>
          </a:effectLst>
        </p:spPr>
        <p:txBody>
          <a:bodyPr rtlCol="0" anchor="t"/>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6</a:t>
            </a:r>
          </a:p>
          <a:p>
            <a:pPr algn="dist"/>
            <a:r>
              <a:rPr lang="zh-TW" altLang="en-US"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會考</a:t>
            </a:r>
            <a:r>
              <a:rPr lang="en-US" altLang="zh-TW"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寫作</a:t>
            </a:r>
            <a:endParaRPr lang="en-US" altLang="zh-TW"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600" b="1" dirty="0">
                <a:latin typeface="Times New Roman" panose="02020603050405020304" pitchFamily="18" charset="0"/>
                <a:ea typeface="標楷體" panose="03000509000000000000" pitchFamily="65" charset="-120"/>
                <a:cs typeface="Times New Roman" panose="02020603050405020304" pitchFamily="18" charset="0"/>
              </a:rPr>
              <a:t>33</a:t>
            </a:r>
            <a:r>
              <a:rPr lang="zh-TW" altLang="en-US" sz="16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600" b="1" dirty="0">
                <a:latin typeface="Times New Roman" panose="02020603050405020304" pitchFamily="18" charset="0"/>
                <a:ea typeface="標楷體" panose="03000509000000000000" pitchFamily="65" charset="-120"/>
                <a:cs typeface="Times New Roman" panose="02020603050405020304" pitchFamily="18" charset="0"/>
              </a:rPr>
              <a:t>0</a:t>
            </a:r>
            <a:endParaRPr lang="zh-TW" altLang="en-US" sz="16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五邊形 10">
            <a:extLst>
              <a:ext uri="{FF2B5EF4-FFF2-40B4-BE49-F238E27FC236}">
                <a16:creationId xmlns:a16="http://schemas.microsoft.com/office/drawing/2014/main" id="{FFE02F86-81FB-4489-A603-BFBA2BFF1D9D}"/>
              </a:ext>
            </a:extLst>
          </p:cNvPr>
          <p:cNvSpPr/>
          <p:nvPr/>
        </p:nvSpPr>
        <p:spPr bwMode="auto">
          <a:xfrm>
            <a:off x="7373408" y="1440232"/>
            <a:ext cx="1899901" cy="1226363"/>
          </a:xfrm>
          <a:prstGeom prst="homePlate">
            <a:avLst/>
          </a:prstGeom>
          <a:solidFill>
            <a:srgbClr val="FFE699"/>
          </a:solidFill>
          <a:ln w="19050">
            <a:solidFill>
              <a:srgbClr val="7D5E00"/>
            </a:solidFill>
            <a:round/>
            <a:headEnd/>
            <a:tailEnd type="triangle" w="med" len="med"/>
          </a:ln>
          <a:effectLst>
            <a:outerShdw blurRad="50800" dist="38100" dir="8100000" algn="tr" rotWithShape="0">
              <a:prstClr val="black">
                <a:alpha val="40000"/>
              </a:prstClr>
            </a:outerShdw>
          </a:effectLst>
        </p:spPr>
        <p:txBody>
          <a:bodyPr rtlCol="0" anchor="t"/>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5</a:t>
            </a:r>
          </a:p>
          <a:p>
            <a:pPr algn="ctr"/>
            <a:r>
              <a:rPr lang="zh-TW" altLang="en-US"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多元學習表現</a:t>
            </a:r>
            <a:endParaRPr lang="en-US" altLang="zh-TW"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600" b="1" dirty="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1600" b="1" dirty="0">
                <a:latin typeface="Times New Roman" panose="02020603050405020304" pitchFamily="18" charset="0"/>
                <a:ea typeface="標楷體" panose="03000509000000000000" pitchFamily="65" charset="-120"/>
                <a:cs typeface="Times New Roman" panose="02020603050405020304" pitchFamily="18" charset="0"/>
              </a:rPr>
              <a:t> ～ </a:t>
            </a:r>
            <a:r>
              <a:rPr lang="en-US" altLang="zh-TW" sz="1600" b="1" dirty="0">
                <a:latin typeface="Times New Roman" panose="02020603050405020304" pitchFamily="18" charset="0"/>
                <a:ea typeface="標楷體" panose="03000509000000000000" pitchFamily="65" charset="-120"/>
                <a:cs typeface="Times New Roman" panose="02020603050405020304" pitchFamily="18" charset="0"/>
              </a:rPr>
              <a:t>0</a:t>
            </a:r>
            <a:endParaRPr lang="zh-TW" altLang="en-US" sz="16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五邊形 9">
            <a:extLst>
              <a:ext uri="{FF2B5EF4-FFF2-40B4-BE49-F238E27FC236}">
                <a16:creationId xmlns:a16="http://schemas.microsoft.com/office/drawing/2014/main" id="{88D13FD8-41E3-4BED-869C-56BC5842BBA8}"/>
              </a:ext>
            </a:extLst>
          </p:cNvPr>
          <p:cNvSpPr/>
          <p:nvPr/>
        </p:nvSpPr>
        <p:spPr bwMode="auto">
          <a:xfrm>
            <a:off x="5990758" y="1152275"/>
            <a:ext cx="1722121" cy="1226363"/>
          </a:xfrm>
          <a:prstGeom prst="homePlate">
            <a:avLst/>
          </a:prstGeom>
          <a:solidFill>
            <a:srgbClr val="FFE699"/>
          </a:solidFill>
          <a:ln w="19050">
            <a:solidFill>
              <a:srgbClr val="7D5E00"/>
            </a:solidFill>
            <a:round/>
            <a:headEnd/>
            <a:tailEnd type="triangle" w="med" len="med"/>
          </a:ln>
          <a:effectLst>
            <a:outerShdw blurRad="50800" dist="38100" dir="8100000" algn="tr" rotWithShape="0">
              <a:prstClr val="black">
                <a:alpha val="40000"/>
              </a:prstClr>
            </a:outerShdw>
          </a:effectLst>
        </p:spPr>
        <p:txBody>
          <a:bodyPr rtlCol="0" anchor="t"/>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4</a:t>
            </a:r>
          </a:p>
          <a:p>
            <a:pPr algn="ctr"/>
            <a:r>
              <a:rPr lang="zh-TW" altLang="en-US"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弱勢身分</a:t>
            </a:r>
            <a:endParaRPr lang="en-US" altLang="zh-TW"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2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12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0</a:t>
            </a:r>
            <a:endParaRPr lang="zh-TW" altLang="en-US" sz="1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1" name="五邊形 8">
            <a:extLst>
              <a:ext uri="{FF2B5EF4-FFF2-40B4-BE49-F238E27FC236}">
                <a16:creationId xmlns:a16="http://schemas.microsoft.com/office/drawing/2014/main" id="{63398BBE-079A-4D13-9CC3-B5EC1659B4DD}"/>
              </a:ext>
            </a:extLst>
          </p:cNvPr>
          <p:cNvSpPr/>
          <p:nvPr/>
        </p:nvSpPr>
        <p:spPr bwMode="auto">
          <a:xfrm>
            <a:off x="4608108" y="1402935"/>
            <a:ext cx="1722121" cy="1226363"/>
          </a:xfrm>
          <a:prstGeom prst="homePlate">
            <a:avLst/>
          </a:prstGeom>
          <a:solidFill>
            <a:srgbClr val="FFF2CC"/>
          </a:solidFill>
          <a:ln w="19050">
            <a:solidFill>
              <a:srgbClr val="7D5E00"/>
            </a:solidFill>
            <a:round/>
            <a:headEnd/>
            <a:tailEnd type="triangle" w="med" len="med"/>
          </a:ln>
          <a:effectLst>
            <a:outerShdw blurRad="50800" dist="38100" dir="8100000" algn="tr" rotWithShape="0">
              <a:prstClr val="black">
                <a:alpha val="40000"/>
              </a:prstClr>
            </a:outerShdw>
          </a:effectLst>
        </p:spPr>
        <p:txBody>
          <a:bodyPr rtlCol="0" anchor="t"/>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3</a:t>
            </a:r>
          </a:p>
          <a:p>
            <a:pPr algn="ctr"/>
            <a:r>
              <a:rPr lang="zh-TW" altLang="en-US"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志願序</a:t>
            </a:r>
            <a:endParaRPr lang="en-US" altLang="zh-TW"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26~21</a:t>
            </a:r>
            <a:endParaRPr lang="zh-TW" altLang="en-US" sz="1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2" name="五邊形 7">
            <a:extLst>
              <a:ext uri="{FF2B5EF4-FFF2-40B4-BE49-F238E27FC236}">
                <a16:creationId xmlns:a16="http://schemas.microsoft.com/office/drawing/2014/main" id="{71A83C75-29F6-40FF-A1C6-85C3FF9B9F7C}"/>
              </a:ext>
            </a:extLst>
          </p:cNvPr>
          <p:cNvSpPr/>
          <p:nvPr/>
        </p:nvSpPr>
        <p:spPr bwMode="auto">
          <a:xfrm>
            <a:off x="3421706" y="1135441"/>
            <a:ext cx="1722121" cy="1226363"/>
          </a:xfrm>
          <a:prstGeom prst="homePlate">
            <a:avLst/>
          </a:prstGeom>
          <a:solidFill>
            <a:srgbClr val="FBE5D6"/>
          </a:solidFill>
          <a:ln w="19050">
            <a:solidFill>
              <a:srgbClr val="FF0000"/>
            </a:solidFill>
            <a:round/>
            <a:headEnd/>
            <a:tailEnd type="triangle" w="med" len="med"/>
          </a:ln>
          <a:effectLst>
            <a:outerShdw blurRad="50800" dist="38100" dir="8100000" algn="tr" rotWithShape="0">
              <a:prstClr val="black">
                <a:alpha val="40000"/>
              </a:prstClr>
            </a:outerShdw>
          </a:effectLst>
        </p:spPr>
        <p:txBody>
          <a:bodyPr rtlCol="0" anchor="t"/>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2</a:t>
            </a:r>
          </a:p>
          <a:p>
            <a:pPr algn="ctr"/>
            <a:r>
              <a:rPr lang="zh-TW" altLang="en-US"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技藝優良</a:t>
            </a:r>
            <a:endParaRPr lang="en-US" altLang="zh-TW"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2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2.5</a:t>
            </a:r>
            <a:r>
              <a:rPr lang="zh-TW" altLang="en-US" sz="12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12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2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0</a:t>
            </a:r>
            <a:endParaRPr lang="zh-TW" altLang="en-US" sz="1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3" name="五邊形 19">
            <a:extLst>
              <a:ext uri="{FF2B5EF4-FFF2-40B4-BE49-F238E27FC236}">
                <a16:creationId xmlns:a16="http://schemas.microsoft.com/office/drawing/2014/main" id="{87A8853D-DB1C-4737-9D01-BED6A7621C07}"/>
              </a:ext>
            </a:extLst>
          </p:cNvPr>
          <p:cNvSpPr/>
          <p:nvPr/>
        </p:nvSpPr>
        <p:spPr bwMode="auto">
          <a:xfrm>
            <a:off x="10082380" y="3253000"/>
            <a:ext cx="1823423" cy="1226363"/>
          </a:xfrm>
          <a:prstGeom prst="homePlate">
            <a:avLst/>
          </a:prstGeom>
          <a:solidFill>
            <a:srgbClr val="9DC3E6"/>
          </a:solidFill>
          <a:ln w="19050">
            <a:solidFill>
              <a:srgbClr val="0000FF"/>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en-US" altLang="zh-TW" sz="24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14</a:t>
            </a:r>
          </a:p>
          <a:p>
            <a:pPr algn="ctr"/>
            <a:r>
              <a:rPr lang="zh-TW" altLang="en-US" sz="24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寫作測驗</a:t>
            </a:r>
            <a:endParaRPr lang="en-US" altLang="zh-TW" sz="24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6&gt;5&gt;4&gt;</a:t>
            </a:r>
          </a:p>
          <a:p>
            <a:pPr algn="ct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3&gt;2&gt;1&gt;</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缺考</a:t>
            </a:r>
          </a:p>
        </p:txBody>
      </p:sp>
      <p:sp>
        <p:nvSpPr>
          <p:cNvPr id="14" name="五邊形 18">
            <a:extLst>
              <a:ext uri="{FF2B5EF4-FFF2-40B4-BE49-F238E27FC236}">
                <a16:creationId xmlns:a16="http://schemas.microsoft.com/office/drawing/2014/main" id="{25435E54-586C-4650-B591-E4349FB64F70}"/>
              </a:ext>
            </a:extLst>
          </p:cNvPr>
          <p:cNvSpPr/>
          <p:nvPr/>
        </p:nvSpPr>
        <p:spPr bwMode="auto">
          <a:xfrm>
            <a:off x="8518358" y="3589253"/>
            <a:ext cx="1823423" cy="1226363"/>
          </a:xfrm>
          <a:prstGeom prst="homePlate">
            <a:avLst/>
          </a:prstGeom>
          <a:solidFill>
            <a:srgbClr val="9DC3E6"/>
          </a:solidFill>
          <a:ln w="19050">
            <a:solidFill>
              <a:srgbClr val="0000FF"/>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13</a:t>
            </a:r>
          </a:p>
          <a:p>
            <a:pPr algn="ctr"/>
            <a:r>
              <a:rPr lang="zh-TW" altLang="en-US"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社會</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A++&gt;A+&gt;A&gt;B++</a:t>
            </a:r>
          </a:p>
          <a:p>
            <a:pPr algn="ct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&gt;B+&gt;B&gt;C&gt;</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缺考</a:t>
            </a:r>
          </a:p>
        </p:txBody>
      </p:sp>
      <p:sp>
        <p:nvSpPr>
          <p:cNvPr id="15" name="五邊形 17">
            <a:extLst>
              <a:ext uri="{FF2B5EF4-FFF2-40B4-BE49-F238E27FC236}">
                <a16:creationId xmlns:a16="http://schemas.microsoft.com/office/drawing/2014/main" id="{AC75B74E-17E2-4C87-A345-BD4939B223B8}"/>
              </a:ext>
            </a:extLst>
          </p:cNvPr>
          <p:cNvSpPr/>
          <p:nvPr/>
        </p:nvSpPr>
        <p:spPr bwMode="auto">
          <a:xfrm>
            <a:off x="6908133" y="3253000"/>
            <a:ext cx="1823423" cy="1226363"/>
          </a:xfrm>
          <a:prstGeom prst="homePlate">
            <a:avLst/>
          </a:prstGeom>
          <a:solidFill>
            <a:srgbClr val="BDD7EE"/>
          </a:solidFill>
          <a:ln w="19050">
            <a:solidFill>
              <a:srgbClr val="0000FF"/>
            </a:solidFill>
            <a:round/>
            <a:headEnd/>
            <a:tailEnd type="triangle" w="med" len="med"/>
          </a:ln>
          <a:effectLst>
            <a:outerShdw blurRad="50800" dist="38100" dir="8100000" algn="tr" rotWithShape="0">
              <a:prstClr val="black">
                <a:alpha val="40000"/>
              </a:prstClr>
            </a:outerShdw>
          </a:effectLst>
        </p:spPr>
        <p:txBody>
          <a:bodyPr rtlCol="0" anchor="t"/>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12</a:t>
            </a:r>
          </a:p>
          <a:p>
            <a:pPr algn="ctr"/>
            <a:r>
              <a:rPr lang="zh-TW" altLang="en-US"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自然    </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A++&gt;A+&gt;A&gt;B++</a:t>
            </a:r>
          </a:p>
          <a:p>
            <a:pPr algn="ct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&gt;B+&gt;B&gt;C&gt;</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缺考</a:t>
            </a:r>
          </a:p>
        </p:txBody>
      </p:sp>
      <p:sp>
        <p:nvSpPr>
          <p:cNvPr id="16" name="五邊形 16">
            <a:extLst>
              <a:ext uri="{FF2B5EF4-FFF2-40B4-BE49-F238E27FC236}">
                <a16:creationId xmlns:a16="http://schemas.microsoft.com/office/drawing/2014/main" id="{51782CF2-6F68-4B69-A643-8A1939F6F61D}"/>
              </a:ext>
            </a:extLst>
          </p:cNvPr>
          <p:cNvSpPr/>
          <p:nvPr/>
        </p:nvSpPr>
        <p:spPr bwMode="auto">
          <a:xfrm>
            <a:off x="5297907" y="3582885"/>
            <a:ext cx="1823423" cy="1226363"/>
          </a:xfrm>
          <a:prstGeom prst="homePlate">
            <a:avLst/>
          </a:prstGeom>
          <a:solidFill>
            <a:srgbClr val="DEEBF7"/>
          </a:solidFill>
          <a:ln w="19050">
            <a:solidFill>
              <a:srgbClr val="0000FF"/>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11</a:t>
            </a:r>
          </a:p>
          <a:p>
            <a:pPr algn="ctr"/>
            <a:r>
              <a:rPr lang="zh-TW" altLang="en-US"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英文</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A++&gt;A+&gt;A&gt;B++</a:t>
            </a:r>
          </a:p>
          <a:p>
            <a:pPr algn="ct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&gt;B+&gt;B&gt;C&gt;</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缺考</a:t>
            </a:r>
          </a:p>
        </p:txBody>
      </p:sp>
      <p:sp>
        <p:nvSpPr>
          <p:cNvPr id="17" name="五邊形 15">
            <a:extLst>
              <a:ext uri="{FF2B5EF4-FFF2-40B4-BE49-F238E27FC236}">
                <a16:creationId xmlns:a16="http://schemas.microsoft.com/office/drawing/2014/main" id="{6911FD43-3B52-4E07-AB0E-74CAFB8A3A58}"/>
              </a:ext>
            </a:extLst>
          </p:cNvPr>
          <p:cNvSpPr/>
          <p:nvPr/>
        </p:nvSpPr>
        <p:spPr bwMode="auto">
          <a:xfrm>
            <a:off x="3794646" y="3234957"/>
            <a:ext cx="1823423" cy="1226363"/>
          </a:xfrm>
          <a:prstGeom prst="homePlate">
            <a:avLst/>
          </a:prstGeom>
          <a:solidFill>
            <a:srgbClr val="A9D18E"/>
          </a:solidFill>
          <a:ln w="19050">
            <a:solidFill>
              <a:srgbClr val="365421"/>
            </a:solidFill>
            <a:round/>
            <a:headEnd/>
            <a:tailEnd type="triangle" w="med" len="med"/>
          </a:ln>
          <a:effectLst>
            <a:outerShdw blurRad="50800" dist="38100" dir="8100000" algn="tr" rotWithShape="0">
              <a:prstClr val="black">
                <a:alpha val="40000"/>
              </a:prstClr>
            </a:outerShdw>
          </a:effectLst>
        </p:spPr>
        <p:txBody>
          <a:bodyPr rtlCol="0" anchor="t"/>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10</a:t>
            </a:r>
          </a:p>
          <a:p>
            <a:pPr algn="ctr"/>
            <a:r>
              <a:rPr lang="zh-TW" altLang="en-US"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數學</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A++&gt;A+&gt;A&gt;B++</a:t>
            </a:r>
          </a:p>
          <a:p>
            <a:pPr algn="ct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&gt;B+&gt;B&gt;C&gt;</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缺考</a:t>
            </a:r>
          </a:p>
        </p:txBody>
      </p:sp>
      <p:sp>
        <p:nvSpPr>
          <p:cNvPr id="18" name="文字方塊 4">
            <a:extLst>
              <a:ext uri="{FF2B5EF4-FFF2-40B4-BE49-F238E27FC236}">
                <a16:creationId xmlns:a16="http://schemas.microsoft.com/office/drawing/2014/main" id="{A4A7BE20-B7ED-452C-8239-A1DEBE2021E1}"/>
              </a:ext>
            </a:extLst>
          </p:cNvPr>
          <p:cNvSpPr txBox="1">
            <a:spLocks noChangeArrowheads="1"/>
          </p:cNvSpPr>
          <p:nvPr/>
        </p:nvSpPr>
        <p:spPr bwMode="auto">
          <a:xfrm>
            <a:off x="757240" y="5270399"/>
            <a:ext cx="106775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註：積分採計</a:t>
            </a:r>
            <a:r>
              <a:rPr lang="zh-TW" altLang="en-US" sz="1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無論是否採計會考成績，同分比序項目皆為一致標準，且均包含會考相關科目之比序</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a:t>
            </a:r>
          </a:p>
        </p:txBody>
      </p:sp>
      <p:sp>
        <p:nvSpPr>
          <p:cNvPr id="19" name="五邊形 6">
            <a:extLst>
              <a:ext uri="{FF2B5EF4-FFF2-40B4-BE49-F238E27FC236}">
                <a16:creationId xmlns:a16="http://schemas.microsoft.com/office/drawing/2014/main" id="{A016F2E2-1849-44CF-A80F-82023D9952F3}"/>
              </a:ext>
            </a:extLst>
          </p:cNvPr>
          <p:cNvSpPr/>
          <p:nvPr/>
        </p:nvSpPr>
        <p:spPr bwMode="auto">
          <a:xfrm>
            <a:off x="2008318" y="1440232"/>
            <a:ext cx="1722121" cy="1226363"/>
          </a:xfrm>
          <a:prstGeom prst="homePlate">
            <a:avLst/>
          </a:prstGeom>
          <a:solidFill>
            <a:srgbClr val="FBE5D6"/>
          </a:solidFill>
          <a:ln w="19050">
            <a:solidFill>
              <a:srgbClr val="FF0000"/>
            </a:solidFill>
            <a:round/>
            <a:headEnd/>
            <a:tailEnd type="triangle" w="med" len="med"/>
          </a:ln>
          <a:effectLst>
            <a:outerShdw blurRad="50800" dist="38100" dir="8100000" algn="tr" rotWithShape="0">
              <a:prstClr val="black">
                <a:alpha val="40000"/>
              </a:prstClr>
            </a:outerShdw>
          </a:effectLst>
        </p:spPr>
        <p:txBody>
          <a:bodyPr rtlCol="0" anchor="t"/>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1</a:t>
            </a:r>
          </a:p>
          <a:p>
            <a:pPr algn="ctr"/>
            <a:r>
              <a:rPr lang="zh-TW" altLang="en-US"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均衡學習</a:t>
            </a:r>
            <a:endParaRPr lang="en-US" altLang="zh-TW"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200" b="1" dirty="0">
                <a:effectLst/>
                <a:latin typeface="Times New Roman" panose="02020603050405020304" pitchFamily="18" charset="0"/>
                <a:ea typeface="標楷體" panose="03000509000000000000" pitchFamily="65" charset="-120"/>
                <a:cs typeface="Times New Roman" panose="02020603050405020304" pitchFamily="18" charset="0"/>
              </a:rPr>
              <a:t>21</a:t>
            </a:r>
            <a:r>
              <a:rPr lang="zh-TW" altLang="en-US" sz="1200" b="1"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1" dirty="0">
                <a:effectLst/>
                <a:latin typeface="Times New Roman" panose="02020603050405020304" pitchFamily="18" charset="0"/>
                <a:ea typeface="標楷體" panose="03000509000000000000" pitchFamily="65" charset="-120"/>
                <a:cs typeface="Times New Roman" panose="02020603050405020304" pitchFamily="18" charset="0"/>
              </a:rPr>
              <a:t>14</a:t>
            </a:r>
            <a:r>
              <a:rPr lang="zh-TW" altLang="en-US" sz="1200" b="1"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1" dirty="0">
                <a:effectLst/>
                <a:latin typeface="Times New Roman" panose="02020603050405020304" pitchFamily="18" charset="0"/>
                <a:ea typeface="標楷體" panose="03000509000000000000" pitchFamily="65" charset="-120"/>
                <a:cs typeface="Times New Roman" panose="02020603050405020304" pitchFamily="18" charset="0"/>
              </a:rPr>
              <a:t>7</a:t>
            </a:r>
            <a:r>
              <a:rPr lang="zh-TW" altLang="en-US" sz="1200" b="1"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1" dirty="0">
                <a:effectLst/>
                <a:latin typeface="Times New Roman" panose="02020603050405020304" pitchFamily="18" charset="0"/>
                <a:ea typeface="標楷體" panose="03000509000000000000" pitchFamily="65" charset="-120"/>
                <a:cs typeface="Times New Roman" panose="02020603050405020304" pitchFamily="18" charset="0"/>
              </a:rPr>
              <a:t>0</a:t>
            </a:r>
            <a:endParaRPr lang="zh-TW" altLang="en-US" sz="1200" b="1" dirty="0">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0" name="五邊形 14">
            <a:extLst>
              <a:ext uri="{FF2B5EF4-FFF2-40B4-BE49-F238E27FC236}">
                <a16:creationId xmlns:a16="http://schemas.microsoft.com/office/drawing/2014/main" id="{2D18FD77-44D7-47F6-8397-2985B1A684EC}"/>
              </a:ext>
            </a:extLst>
          </p:cNvPr>
          <p:cNvSpPr/>
          <p:nvPr/>
        </p:nvSpPr>
        <p:spPr bwMode="auto">
          <a:xfrm>
            <a:off x="2184421" y="3566357"/>
            <a:ext cx="1823423" cy="1226363"/>
          </a:xfrm>
          <a:prstGeom prst="homePlate">
            <a:avLst/>
          </a:prstGeom>
          <a:solidFill>
            <a:srgbClr val="C5E0B4"/>
          </a:solidFill>
          <a:ln w="19050">
            <a:solidFill>
              <a:srgbClr val="365421"/>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9</a:t>
            </a:r>
          </a:p>
          <a:p>
            <a:pPr algn="ctr"/>
            <a:r>
              <a:rPr lang="zh-TW" altLang="en-US"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國文</a:t>
            </a:r>
            <a:endPar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A++&gt;A+&gt;A&gt;B++&gt;B+&gt;B&gt;C&gt;</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缺考</a:t>
            </a:r>
          </a:p>
        </p:txBody>
      </p:sp>
      <p:sp>
        <p:nvSpPr>
          <p:cNvPr id="21" name="五邊形 13">
            <a:extLst>
              <a:ext uri="{FF2B5EF4-FFF2-40B4-BE49-F238E27FC236}">
                <a16:creationId xmlns:a16="http://schemas.microsoft.com/office/drawing/2014/main" id="{CD6B1BC0-2596-4B39-864F-53E098B50E87}"/>
              </a:ext>
            </a:extLst>
          </p:cNvPr>
          <p:cNvSpPr/>
          <p:nvPr/>
        </p:nvSpPr>
        <p:spPr bwMode="auto">
          <a:xfrm>
            <a:off x="788124" y="3233217"/>
            <a:ext cx="1823423" cy="1226363"/>
          </a:xfrm>
          <a:prstGeom prst="homePlate">
            <a:avLst/>
          </a:prstGeom>
          <a:solidFill>
            <a:srgbClr val="C5E0B4"/>
          </a:solidFill>
          <a:ln w="19050">
            <a:solidFill>
              <a:srgbClr val="365421"/>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8</a:t>
            </a:r>
          </a:p>
          <a:p>
            <a:pPr algn="ctr"/>
            <a:r>
              <a:rPr lang="zh-TW" altLang="en-US"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競賽</a:t>
            </a:r>
            <a:endPar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7</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0</a:t>
            </a:r>
            <a:endParaRPr lang="zh-TW" altLang="en-US" sz="10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2" name="五邊形 1">
            <a:extLst>
              <a:ext uri="{FF2B5EF4-FFF2-40B4-BE49-F238E27FC236}">
                <a16:creationId xmlns:a16="http://schemas.microsoft.com/office/drawing/2014/main" id="{76629797-84C5-408B-98CF-EA059B8B5821}"/>
              </a:ext>
            </a:extLst>
          </p:cNvPr>
          <p:cNvSpPr/>
          <p:nvPr/>
        </p:nvSpPr>
        <p:spPr bwMode="auto">
          <a:xfrm>
            <a:off x="788124" y="1099571"/>
            <a:ext cx="1642420" cy="1226363"/>
          </a:xfrm>
          <a:prstGeom prst="homePlate">
            <a:avLst/>
          </a:prstGeom>
          <a:solidFill>
            <a:srgbClr val="FBE5D6"/>
          </a:solidFill>
          <a:ln w="19050">
            <a:solidFill>
              <a:srgbClr val="FF0000"/>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zh-TW" altLang="en-US" sz="24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總積分</a:t>
            </a:r>
            <a:endParaRPr lang="en-US" altLang="zh-TW" sz="24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spcBef>
                <a:spcPts val="600"/>
              </a:spcBef>
            </a:pPr>
            <a:r>
              <a:rPr lang="en-US" altLang="zh-TW" b="1" dirty="0">
                <a:effectLst/>
                <a:latin typeface="Times New Roman" panose="02020603050405020304" pitchFamily="18" charset="0"/>
                <a:ea typeface="標楷體" panose="03000509000000000000" pitchFamily="65" charset="-120"/>
                <a:cs typeface="Times New Roman" panose="02020603050405020304" pitchFamily="18" charset="0"/>
              </a:rPr>
              <a:t>101</a:t>
            </a:r>
            <a:r>
              <a:rPr lang="zh-TW" altLang="en-US" b="1" dirty="0">
                <a:effectLst/>
                <a:latin typeface="Times New Roman" panose="02020603050405020304" pitchFamily="18" charset="0"/>
                <a:ea typeface="標楷體" panose="03000509000000000000" pitchFamily="65" charset="-120"/>
                <a:cs typeface="Times New Roman" panose="02020603050405020304" pitchFamily="18" charset="0"/>
              </a:rPr>
              <a:t> ～ </a:t>
            </a:r>
            <a:r>
              <a:rPr lang="en-US" altLang="zh-TW" b="1" dirty="0">
                <a:effectLst/>
                <a:latin typeface="Times New Roman" panose="02020603050405020304" pitchFamily="18" charset="0"/>
                <a:ea typeface="標楷體" panose="03000509000000000000" pitchFamily="65" charset="-120"/>
                <a:cs typeface="Times New Roman" panose="02020603050405020304" pitchFamily="18" charset="0"/>
              </a:rPr>
              <a:t>21</a:t>
            </a:r>
            <a:endParaRPr lang="zh-TW" altLang="en-US" b="1" dirty="0">
              <a:effectLst/>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019964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8">
            <a:extLst>
              <a:ext uri="{FF2B5EF4-FFF2-40B4-BE49-F238E27FC236}">
                <a16:creationId xmlns:a16="http://schemas.microsoft.com/office/drawing/2014/main" id="{DE74ECAF-6E3D-40A2-AF6E-65C19C449617}"/>
              </a:ext>
            </a:extLst>
          </p:cNvPr>
          <p:cNvSpPr/>
          <p:nvPr/>
        </p:nvSpPr>
        <p:spPr>
          <a:xfrm>
            <a:off x="4789452" y="899384"/>
            <a:ext cx="2595846" cy="2595846"/>
          </a:xfrm>
          <a:prstGeom prst="ellipse">
            <a:avLst/>
          </a:prstGeom>
          <a:solidFill>
            <a:srgbClr val="96C8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2" name="Google Shape;446;p38"/>
          <p:cNvSpPr txBox="1">
            <a:spLocks/>
          </p:cNvSpPr>
          <p:nvPr/>
        </p:nvSpPr>
        <p:spPr>
          <a:xfrm>
            <a:off x="2619920" y="4127654"/>
            <a:ext cx="6952161" cy="1398292"/>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r>
              <a:rPr kumimoji="0" lang="en-US" altLang="zh-TW" sz="4000" b="1"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Arial" pitchFamily="34" charset="0"/>
              </a:rPr>
              <a:t>113</a:t>
            </a:r>
            <a:r>
              <a:rPr kumimoji="0" lang="zh-TW" altLang="en-US" sz="4000" b="1"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Arial" pitchFamily="34" charset="0"/>
              </a:rPr>
              <a:t>學年度五專招生簡介</a:t>
            </a:r>
            <a:endParaRPr lang="en-US" sz="5400" dirty="0"/>
          </a:p>
        </p:txBody>
      </p:sp>
      <p:sp>
        <p:nvSpPr>
          <p:cNvPr id="3" name="Google Shape;448;p38"/>
          <p:cNvSpPr txBox="1"/>
          <p:nvPr/>
        </p:nvSpPr>
        <p:spPr>
          <a:xfrm>
            <a:off x="4609104" y="1101650"/>
            <a:ext cx="2975400" cy="19905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zh-TW" altLang="en-US" sz="9600" b="1" dirty="0">
                <a:latin typeface="微軟正黑體" panose="020B0604030504040204" pitchFamily="34" charset="-120"/>
                <a:ea typeface="微軟正黑體" panose="020B0604030504040204" pitchFamily="34" charset="-120"/>
                <a:cs typeface="Varela Round"/>
                <a:sym typeface="Varela Round"/>
              </a:rPr>
              <a:t>壹</a:t>
            </a:r>
            <a:endParaRPr sz="9600" b="1" dirty="0">
              <a:latin typeface="微軟正黑體" panose="020B0604030504040204" pitchFamily="34" charset="-120"/>
              <a:ea typeface="微軟正黑體" panose="020B0604030504040204" pitchFamily="34" charset="-120"/>
              <a:cs typeface="Varela Round"/>
              <a:sym typeface="Varela Round"/>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299" y="4826800"/>
            <a:ext cx="1003029" cy="1003029"/>
          </a:xfrm>
          <a:prstGeom prst="rect">
            <a:avLst/>
          </a:prstGeom>
          <a:effectLst>
            <a:outerShdw blurRad="76200" dir="13500000" sy="23000" kx="1200000" algn="br" rotWithShape="0">
              <a:prstClr val="black">
                <a:alpha val="20000"/>
              </a:prstClr>
            </a:outerShdw>
          </a:effectLst>
        </p:spPr>
      </p:pic>
      <p:sp>
        <p:nvSpPr>
          <p:cNvPr id="6" name="Google Shape;27;p3"/>
          <p:cNvSpPr/>
          <p:nvPr/>
        </p:nvSpPr>
        <p:spPr>
          <a:xfrm>
            <a:off x="4891448" y="1001262"/>
            <a:ext cx="2391853" cy="2392090"/>
          </a:xfrm>
          <a:prstGeom prst="ellipse">
            <a:avLst/>
          </a:prstGeom>
          <a:noFill/>
          <a:ln w="9525" cap="flat" cmpd="sng">
            <a:solidFill>
              <a:srgbClr val="0070C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99135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a:extLst>
              <a:ext uri="{FF2B5EF4-FFF2-40B4-BE49-F238E27FC236}">
                <a16:creationId xmlns:a16="http://schemas.microsoft.com/office/drawing/2014/main" id="{621D4037-DD02-4E78-AD73-7F34F2B72E2E}"/>
              </a:ext>
            </a:extLst>
          </p:cNvPr>
          <p:cNvGrpSpPr/>
          <p:nvPr/>
        </p:nvGrpSpPr>
        <p:grpSpPr>
          <a:xfrm>
            <a:off x="-362" y="4235"/>
            <a:ext cx="6561584" cy="605449"/>
            <a:chOff x="2" y="4235"/>
            <a:chExt cx="6015355" cy="605449"/>
          </a:xfrm>
        </p:grpSpPr>
        <p:sp>
          <p:nvSpPr>
            <p:cNvPr id="8" name="圓角化同側角落矩形 60">
              <a:extLst>
                <a:ext uri="{FF2B5EF4-FFF2-40B4-BE49-F238E27FC236}">
                  <a16:creationId xmlns:a16="http://schemas.microsoft.com/office/drawing/2014/main" id="{17A2E137-9A24-4550-81C4-3A4BC6DB8C98}"/>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9" name="圓角化同側角落矩形 61">
              <a:extLst>
                <a:ext uri="{FF2B5EF4-FFF2-40B4-BE49-F238E27FC236}">
                  <a16:creationId xmlns:a16="http://schemas.microsoft.com/office/drawing/2014/main" id="{BE8D238C-E83C-45FE-95F7-D19654A07ED9}"/>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28" y="-57125"/>
            <a:ext cx="6566350"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其他重點提醒</a:t>
            </a:r>
            <a:endParaRPr lang="en-US" dirty="0"/>
          </a:p>
        </p:txBody>
      </p:sp>
      <p:sp>
        <p:nvSpPr>
          <p:cNvPr id="6" name="內容版面配置區 2">
            <a:extLst>
              <a:ext uri="{FF2B5EF4-FFF2-40B4-BE49-F238E27FC236}">
                <a16:creationId xmlns:a16="http://schemas.microsoft.com/office/drawing/2014/main" id="{BD05ED1D-5C8B-4A76-93F9-AE424B31F9E3}"/>
              </a:ext>
            </a:extLst>
          </p:cNvPr>
          <p:cNvSpPr txBox="1">
            <a:spLocks/>
          </p:cNvSpPr>
          <p:nvPr/>
        </p:nvSpPr>
        <p:spPr>
          <a:xfrm>
            <a:off x="766011" y="1166018"/>
            <a:ext cx="10659979"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pPr>
            <a:r>
              <a:rPr lang="zh-TW" altLang="en-US" sz="3200" dirty="0">
                <a:ea typeface="微軟正黑體" panose="020B0604030504040204" pitchFamily="34" charset="-120"/>
              </a:rPr>
              <a:t>高級中等學校各就學區優先免試入學及五專優先免試入學可同時報名，但二者皆錄取時，</a:t>
            </a:r>
            <a:r>
              <a:rPr lang="zh-TW" altLang="en-US" sz="3200" dirty="0">
                <a:solidFill>
                  <a:srgbClr val="FF0000"/>
                </a:solidFill>
                <a:ea typeface="微軟正黑體" panose="020B0604030504040204" pitchFamily="34" charset="-120"/>
              </a:rPr>
              <a:t>僅能擇一</a:t>
            </a:r>
            <a:r>
              <a:rPr lang="zh-TW" altLang="en-US" sz="3200" dirty="0">
                <a:ea typeface="微軟正黑體" panose="020B0604030504040204" pitchFamily="34" charset="-120"/>
              </a:rPr>
              <a:t>報到</a:t>
            </a:r>
            <a:r>
              <a:rPr lang="zh-TW" altLang="en-US" sz="2400" dirty="0">
                <a:solidFill>
                  <a:srgbClr val="FF0000"/>
                </a:solidFill>
                <a:ea typeface="微軟正黑體" panose="020B0604030504040204" pitchFamily="34" charset="-120"/>
              </a:rPr>
              <a:t>（報到後放棄錄取資格截止日：</a:t>
            </a:r>
            <a:r>
              <a:rPr lang="en-US" altLang="zh-TW" sz="2400" dirty="0">
                <a:solidFill>
                  <a:srgbClr val="FF0000"/>
                </a:solidFill>
                <a:ea typeface="微軟正黑體" panose="020B0604030504040204" pitchFamily="34" charset="-120"/>
              </a:rPr>
              <a:t>113</a:t>
            </a:r>
            <a:r>
              <a:rPr lang="zh-TW" altLang="en-US" sz="2400" dirty="0">
                <a:solidFill>
                  <a:srgbClr val="FF0000"/>
                </a:solidFill>
                <a:ea typeface="微軟正黑體" panose="020B0604030504040204" pitchFamily="34" charset="-120"/>
              </a:rPr>
              <a:t>年</a:t>
            </a:r>
            <a:r>
              <a:rPr lang="en-US" altLang="zh-TW" sz="2400" dirty="0">
                <a:solidFill>
                  <a:srgbClr val="FF0000"/>
                </a:solidFill>
                <a:ea typeface="微軟正黑體" panose="020B0604030504040204" pitchFamily="34" charset="-120"/>
              </a:rPr>
              <a:t>6</a:t>
            </a:r>
            <a:r>
              <a:rPr lang="zh-TW" altLang="en-US" sz="2400" dirty="0">
                <a:solidFill>
                  <a:srgbClr val="FF0000"/>
                </a:solidFill>
                <a:ea typeface="微軟正黑體" panose="020B0604030504040204" pitchFamily="34" charset="-120"/>
              </a:rPr>
              <a:t>月</a:t>
            </a:r>
            <a:r>
              <a:rPr lang="en-US" altLang="zh-TW" sz="2400" dirty="0">
                <a:solidFill>
                  <a:srgbClr val="FF0000"/>
                </a:solidFill>
                <a:ea typeface="微軟正黑體" panose="020B0604030504040204" pitchFamily="34" charset="-120"/>
              </a:rPr>
              <a:t>18</a:t>
            </a:r>
            <a:r>
              <a:rPr lang="zh-TW" altLang="en-US" sz="2400" dirty="0">
                <a:solidFill>
                  <a:srgbClr val="FF0000"/>
                </a:solidFill>
                <a:ea typeface="微軟正黑體" panose="020B0604030504040204" pitchFamily="34" charset="-120"/>
              </a:rPr>
              <a:t>日</a:t>
            </a:r>
            <a:r>
              <a:rPr lang="en-US" altLang="zh-TW" sz="2400" dirty="0">
                <a:solidFill>
                  <a:srgbClr val="FF0000"/>
                </a:solidFill>
                <a:ea typeface="微軟正黑體" panose="020B0604030504040204" pitchFamily="34" charset="-120"/>
              </a:rPr>
              <a:t>(</a:t>
            </a:r>
            <a:r>
              <a:rPr lang="zh-TW" altLang="en-US" sz="2400" dirty="0">
                <a:solidFill>
                  <a:srgbClr val="FF0000"/>
                </a:solidFill>
                <a:ea typeface="微軟正黑體" panose="020B0604030504040204" pitchFamily="34" charset="-120"/>
              </a:rPr>
              <a:t>星期二</a:t>
            </a:r>
            <a:r>
              <a:rPr lang="en-US" altLang="zh-TW" sz="2400" dirty="0">
                <a:solidFill>
                  <a:srgbClr val="FF0000"/>
                </a:solidFill>
                <a:ea typeface="微軟正黑體" panose="020B0604030504040204" pitchFamily="34" charset="-120"/>
              </a:rPr>
              <a:t>)</a:t>
            </a:r>
            <a:r>
              <a:rPr lang="zh-TW" altLang="en-US" sz="2400" dirty="0">
                <a:solidFill>
                  <a:srgbClr val="FF0000"/>
                </a:solidFill>
                <a:ea typeface="微軟正黑體" panose="020B0604030504040204" pitchFamily="34" charset="-120"/>
              </a:rPr>
              <a:t> </a:t>
            </a:r>
            <a:r>
              <a:rPr lang="en-US" altLang="zh-TW" sz="2400" dirty="0">
                <a:solidFill>
                  <a:srgbClr val="FF0000"/>
                </a:solidFill>
                <a:ea typeface="微軟正黑體" panose="020B0604030504040204" pitchFamily="34" charset="-120"/>
              </a:rPr>
              <a:t>14</a:t>
            </a:r>
            <a:r>
              <a:rPr lang="zh-TW" altLang="en-US" sz="2400" dirty="0">
                <a:solidFill>
                  <a:srgbClr val="FF0000"/>
                </a:solidFill>
                <a:ea typeface="微軟正黑體" panose="020B0604030504040204" pitchFamily="34" charset="-120"/>
              </a:rPr>
              <a:t>：</a:t>
            </a:r>
            <a:r>
              <a:rPr lang="en-US" altLang="zh-TW" sz="2400" dirty="0">
                <a:solidFill>
                  <a:srgbClr val="FF0000"/>
                </a:solidFill>
                <a:ea typeface="微軟正黑體" panose="020B0604030504040204" pitchFamily="34" charset="-120"/>
              </a:rPr>
              <a:t>00</a:t>
            </a:r>
            <a:r>
              <a:rPr lang="zh-TW" altLang="en-US" sz="2400" dirty="0">
                <a:solidFill>
                  <a:srgbClr val="FF0000"/>
                </a:solidFill>
                <a:ea typeface="微軟正黑體" panose="020B0604030504040204" pitchFamily="34" charset="-120"/>
              </a:rPr>
              <a:t>止）</a:t>
            </a:r>
            <a:r>
              <a:rPr lang="zh-TW" altLang="en-US" sz="3200" dirty="0">
                <a:ea typeface="微軟正黑體" panose="020B0604030504040204" pitchFamily="34" charset="-120"/>
              </a:rPr>
              <a:t>。</a:t>
            </a:r>
            <a:endParaRPr lang="en-US" altLang="zh-TW" sz="3200" dirty="0">
              <a:ea typeface="微軟正黑體" panose="020B0604030504040204" pitchFamily="34" charset="-120"/>
            </a:endParaRPr>
          </a:p>
          <a:p>
            <a:pPr>
              <a:spcBef>
                <a:spcPts val="1200"/>
              </a:spcBef>
            </a:pPr>
            <a:r>
              <a:rPr lang="zh-TW" altLang="en-US" sz="3200" dirty="0">
                <a:ea typeface="微軟正黑體" panose="020B0604030504040204" pitchFamily="34" charset="-120"/>
              </a:rPr>
              <a:t>五專優先免試入學錄取且報到者，若</a:t>
            </a:r>
            <a:r>
              <a:rPr lang="zh-TW" altLang="en-US" sz="3200" dirty="0">
                <a:solidFill>
                  <a:srgbClr val="FF0000"/>
                </a:solidFill>
                <a:ea typeface="微軟正黑體" panose="020B0604030504040204" pitchFamily="34" charset="-120"/>
              </a:rPr>
              <a:t>未依簡章規定日期前辦理放棄錄取資格，則不可報名北、中、南區五專聯合免試入學及免試續招</a:t>
            </a:r>
            <a:r>
              <a:rPr lang="zh-TW" altLang="en-US" sz="3200" dirty="0">
                <a:ea typeface="微軟正黑體" panose="020B0604030504040204" pitchFamily="34" charset="-120"/>
              </a:rPr>
              <a:t>。</a:t>
            </a:r>
          </a:p>
          <a:p>
            <a:pPr>
              <a:spcBef>
                <a:spcPts val="1200"/>
              </a:spcBef>
            </a:pPr>
            <a:r>
              <a:rPr lang="zh-TW" altLang="en-US" sz="3200" dirty="0">
                <a:ea typeface="微軟正黑體" panose="020B0604030504040204" pitchFamily="34" charset="-120"/>
              </a:rPr>
              <a:t>「日常生活評量、體適能、適性輔導」</a:t>
            </a:r>
            <a:r>
              <a:rPr lang="zh-TW" altLang="en-US" sz="3200" dirty="0">
                <a:solidFill>
                  <a:srgbClr val="0000FF"/>
                </a:solidFill>
                <a:ea typeface="微軟正黑體" panose="020B0604030504040204" pitchFamily="34" charset="-120"/>
              </a:rPr>
              <a:t>未納入</a:t>
            </a:r>
            <a:r>
              <a:rPr lang="zh-TW" altLang="en-US" sz="3200" dirty="0">
                <a:ea typeface="微軟正黑體" panose="020B0604030504040204" pitchFamily="34" charset="-120"/>
              </a:rPr>
              <a:t>五專優先免試入學之超額比序項目中，亦無招生學校「自訂項目」。</a:t>
            </a:r>
            <a:endParaRPr lang="en-US" altLang="zh-TW" sz="3200" dirty="0">
              <a:ea typeface="微軟正黑體" panose="020B0604030504040204" pitchFamily="34" charset="-120"/>
            </a:endParaRPr>
          </a:p>
        </p:txBody>
      </p:sp>
    </p:spTree>
    <p:extLst>
      <p:ext uri="{BB962C8B-B14F-4D97-AF65-F5344CB8AC3E}">
        <p14:creationId xmlns:p14="http://schemas.microsoft.com/office/powerpoint/2010/main" val="30308382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8">
            <a:extLst>
              <a:ext uri="{FF2B5EF4-FFF2-40B4-BE49-F238E27FC236}">
                <a16:creationId xmlns:a16="http://schemas.microsoft.com/office/drawing/2014/main" id="{DE74ECAF-6E3D-40A2-AF6E-65C19C449617}"/>
              </a:ext>
            </a:extLst>
          </p:cNvPr>
          <p:cNvSpPr/>
          <p:nvPr/>
        </p:nvSpPr>
        <p:spPr>
          <a:xfrm>
            <a:off x="4789452" y="899384"/>
            <a:ext cx="2595846" cy="2595846"/>
          </a:xfrm>
          <a:prstGeom prst="ellipse">
            <a:avLst/>
          </a:prstGeom>
          <a:solidFill>
            <a:srgbClr val="FC79B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2" name="Google Shape;446;p38"/>
          <p:cNvSpPr txBox="1">
            <a:spLocks/>
          </p:cNvSpPr>
          <p:nvPr/>
        </p:nvSpPr>
        <p:spPr>
          <a:xfrm>
            <a:off x="2732555" y="3950727"/>
            <a:ext cx="6726890" cy="1391294"/>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r>
              <a:rPr lang="en-US" altLang="zh-TW" sz="4000" b="1" kern="0" dirty="0">
                <a:solidFill>
                  <a:prstClr val="black"/>
                </a:solidFill>
                <a:latin typeface="微軟正黑體" panose="020B0604030504040204" pitchFamily="34" charset="-120"/>
                <a:ea typeface="微軟正黑體" panose="020B0604030504040204" pitchFamily="34" charset="-120"/>
                <a:cs typeface="Arial" pitchFamily="34" charset="0"/>
              </a:rPr>
              <a:t>113</a:t>
            </a:r>
            <a:r>
              <a:rPr lang="zh-TW" altLang="en-US" sz="4000" b="1" kern="0" dirty="0">
                <a:solidFill>
                  <a:prstClr val="black"/>
                </a:solidFill>
                <a:latin typeface="微軟正黑體" panose="020B0604030504040204" pitchFamily="34" charset="-120"/>
                <a:ea typeface="微軟正黑體" panose="020B0604030504040204" pitchFamily="34" charset="-120"/>
                <a:cs typeface="Arial" pitchFamily="34" charset="0"/>
              </a:rPr>
              <a:t>學年度北、中、南區</a:t>
            </a:r>
            <a:endParaRPr lang="en-US" altLang="zh-TW" sz="4000" b="1" kern="0" dirty="0">
              <a:solidFill>
                <a:prstClr val="black"/>
              </a:solidFill>
              <a:latin typeface="微軟正黑體" panose="020B0604030504040204" pitchFamily="34" charset="-120"/>
              <a:ea typeface="微軟正黑體" panose="020B0604030504040204" pitchFamily="34" charset="-120"/>
              <a:cs typeface="Arial" pitchFamily="34" charset="0"/>
            </a:endParaRPr>
          </a:p>
          <a:p>
            <a:pPr algn="ctr">
              <a:lnSpc>
                <a:spcPct val="100000"/>
              </a:lnSpc>
              <a:spcBef>
                <a:spcPts val="0"/>
              </a:spcBef>
            </a:pPr>
            <a:r>
              <a:rPr lang="zh-TW" altLang="en-US" sz="4000" b="1" kern="0" dirty="0">
                <a:solidFill>
                  <a:prstClr val="black"/>
                </a:solidFill>
                <a:latin typeface="微軟正黑體" panose="020B0604030504040204" pitchFamily="34" charset="-120"/>
                <a:ea typeface="微軟正黑體" panose="020B0604030504040204" pitchFamily="34" charset="-120"/>
                <a:cs typeface="Arial" pitchFamily="34" charset="0"/>
              </a:rPr>
              <a:t>五專聯合免試入學</a:t>
            </a:r>
            <a:endParaRPr lang="en-US" sz="5400" dirty="0"/>
          </a:p>
        </p:txBody>
      </p:sp>
      <p:sp>
        <p:nvSpPr>
          <p:cNvPr id="3" name="Google Shape;448;p38"/>
          <p:cNvSpPr txBox="1"/>
          <p:nvPr/>
        </p:nvSpPr>
        <p:spPr>
          <a:xfrm>
            <a:off x="4599675" y="1101650"/>
            <a:ext cx="2975400" cy="19905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zh-TW" altLang="en-US" sz="9600" b="1" dirty="0">
                <a:latin typeface="微軟正黑體" panose="020B0604030504040204" pitchFamily="34" charset="-120"/>
                <a:ea typeface="微軟正黑體" panose="020B0604030504040204" pitchFamily="34" charset="-120"/>
                <a:cs typeface="Varela Round"/>
                <a:sym typeface="Varela Round"/>
              </a:rPr>
              <a:t>肆</a:t>
            </a:r>
            <a:endParaRPr sz="9600" b="1" dirty="0">
              <a:latin typeface="微軟正黑體" panose="020B0604030504040204" pitchFamily="34" charset="-120"/>
              <a:ea typeface="微軟正黑體" panose="020B0604030504040204" pitchFamily="34" charset="-120"/>
              <a:cs typeface="Varela Round"/>
              <a:sym typeface="Varela Round"/>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299" y="4826800"/>
            <a:ext cx="1003029" cy="1003029"/>
          </a:xfrm>
          <a:prstGeom prst="rect">
            <a:avLst/>
          </a:prstGeom>
          <a:effectLst>
            <a:outerShdw blurRad="76200" dir="13500000" sy="23000" kx="1200000" algn="br" rotWithShape="0">
              <a:prstClr val="black">
                <a:alpha val="20000"/>
              </a:prstClr>
            </a:outerShdw>
          </a:effectLst>
        </p:spPr>
      </p:pic>
      <p:sp>
        <p:nvSpPr>
          <p:cNvPr id="6" name="Google Shape;27;p3"/>
          <p:cNvSpPr/>
          <p:nvPr/>
        </p:nvSpPr>
        <p:spPr>
          <a:xfrm>
            <a:off x="4891448" y="1001262"/>
            <a:ext cx="2391853" cy="2392090"/>
          </a:xfrm>
          <a:prstGeom prst="ellipse">
            <a:avLst/>
          </a:prstGeom>
          <a:noFill/>
          <a:ln w="9525" cap="flat" cmpd="sng">
            <a:solidFill>
              <a:srgbClr val="DD056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03256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9931029"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招生簡介</a:t>
              </a:r>
              <a:endParaRPr lang="en-US" dirty="0"/>
            </a:p>
          </p:txBody>
        </p:sp>
      </p:grpSp>
      <p:sp>
        <p:nvSpPr>
          <p:cNvPr id="7" name="內容版面配置區 2">
            <a:extLst>
              <a:ext uri="{FF2B5EF4-FFF2-40B4-BE49-F238E27FC236}">
                <a16:creationId xmlns:a16="http://schemas.microsoft.com/office/drawing/2014/main" id="{CDBF405C-766B-4867-9E8E-D8A8BE4F59D2}"/>
              </a:ext>
            </a:extLst>
          </p:cNvPr>
          <p:cNvSpPr txBox="1">
            <a:spLocks/>
          </p:cNvSpPr>
          <p:nvPr/>
        </p:nvSpPr>
        <p:spPr>
          <a:xfrm>
            <a:off x="354451" y="1002506"/>
            <a:ext cx="11483099" cy="48529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5000"/>
              </a:lnSpc>
            </a:pPr>
            <a:r>
              <a:rPr lang="zh-TW" altLang="en-US" sz="3200" dirty="0">
                <a:ea typeface="微軟正黑體" panose="020B0604030504040204" pitchFamily="34" charset="-120"/>
              </a:rPr>
              <a:t>應屆、非應屆畢業生及具同等學力者皆可報名。</a:t>
            </a:r>
            <a:endParaRPr lang="en-US" altLang="zh-TW" sz="3200" dirty="0">
              <a:ea typeface="微軟正黑體" panose="020B0604030504040204" pitchFamily="34" charset="-120"/>
            </a:endParaRPr>
          </a:p>
          <a:p>
            <a:pPr>
              <a:lnSpc>
                <a:spcPct val="125000"/>
              </a:lnSpc>
            </a:pPr>
            <a:r>
              <a:rPr lang="zh-TW" altLang="en-US" sz="3200" dirty="0">
                <a:solidFill>
                  <a:srgbClr val="0000FF"/>
                </a:solidFill>
                <a:ea typeface="微軟正黑體" panose="020B0604030504040204" pitchFamily="34" charset="-120"/>
              </a:rPr>
              <a:t>分北、中、南</a:t>
            </a:r>
            <a:r>
              <a:rPr lang="en-US" altLang="zh-TW" sz="3200" dirty="0">
                <a:solidFill>
                  <a:srgbClr val="0000FF"/>
                </a:solidFill>
                <a:ea typeface="微軟正黑體" panose="020B0604030504040204" pitchFamily="34" charset="-120"/>
              </a:rPr>
              <a:t>3</a:t>
            </a:r>
            <a:r>
              <a:rPr lang="zh-TW" altLang="en-US" sz="3200" dirty="0">
                <a:solidFill>
                  <a:srgbClr val="0000FF"/>
                </a:solidFill>
                <a:ea typeface="微軟正黑體" panose="020B0604030504040204" pitchFamily="34" charset="-120"/>
              </a:rPr>
              <a:t>區辦理招生</a:t>
            </a:r>
            <a:r>
              <a:rPr lang="zh-TW" altLang="en-US" sz="3200" dirty="0">
                <a:ea typeface="微軟正黑體" panose="020B0604030504040204" pitchFamily="34" charset="-120"/>
              </a:rPr>
              <a:t>，各區限報名</a:t>
            </a:r>
            <a:r>
              <a:rPr lang="en-US" altLang="zh-TW" sz="3200" dirty="0">
                <a:ea typeface="微軟正黑體" panose="020B0604030504040204" pitchFamily="34" charset="-120"/>
              </a:rPr>
              <a:t>1</a:t>
            </a:r>
            <a:r>
              <a:rPr lang="zh-TW" altLang="en-US" sz="3200" dirty="0">
                <a:ea typeface="微軟正黑體" panose="020B0604030504040204" pitchFamily="34" charset="-120"/>
              </a:rPr>
              <a:t>所五專學校</a:t>
            </a:r>
            <a:r>
              <a:rPr lang="en-US" altLang="zh-TW" sz="3200" dirty="0">
                <a:ea typeface="微軟正黑體" panose="020B0604030504040204" pitchFamily="34" charset="-120"/>
              </a:rPr>
              <a:t>(</a:t>
            </a:r>
            <a:r>
              <a:rPr lang="zh-TW" altLang="en-US" sz="3200" dirty="0">
                <a:solidFill>
                  <a:srgbClr val="FF0000"/>
                </a:solidFill>
                <a:ea typeface="微軟正黑體" panose="020B0604030504040204" pitchFamily="34" charset="-120"/>
              </a:rPr>
              <a:t>一區一校</a:t>
            </a:r>
            <a:r>
              <a:rPr lang="en-US" altLang="zh-TW" sz="3200" dirty="0">
                <a:ea typeface="微軟正黑體" panose="020B0604030504040204" pitchFamily="34" charset="-120"/>
              </a:rPr>
              <a:t>)</a:t>
            </a:r>
            <a:r>
              <a:rPr lang="zh-TW" altLang="en-US" sz="3200" dirty="0">
                <a:ea typeface="微軟正黑體" panose="020B0604030504040204" pitchFamily="34" charset="-120"/>
              </a:rPr>
              <a:t>。</a:t>
            </a:r>
            <a:endParaRPr lang="en-US" altLang="zh-TW" sz="3200" dirty="0">
              <a:ea typeface="微軟正黑體" panose="020B0604030504040204" pitchFamily="34" charset="-120"/>
            </a:endParaRPr>
          </a:p>
          <a:p>
            <a:pPr>
              <a:lnSpc>
                <a:spcPct val="125000"/>
              </a:lnSpc>
            </a:pPr>
            <a:r>
              <a:rPr lang="zh-TW" altLang="en-US" sz="3200" dirty="0">
                <a:ea typeface="微軟正黑體" panose="020B0604030504040204" pitchFamily="34" charset="-120"/>
              </a:rPr>
              <a:t>錄取方式皆採「</a:t>
            </a:r>
            <a:r>
              <a:rPr lang="zh-TW" altLang="en-US" sz="3200" dirty="0">
                <a:solidFill>
                  <a:srgbClr val="FF0000"/>
                </a:solidFill>
                <a:ea typeface="微軟正黑體" panose="020B0604030504040204" pitchFamily="34" charset="-120"/>
              </a:rPr>
              <a:t>現場登記分發報到</a:t>
            </a:r>
            <a:r>
              <a:rPr lang="zh-TW" altLang="en-US" sz="3200" dirty="0">
                <a:ea typeface="微軟正黑體" panose="020B0604030504040204" pitchFamily="34" charset="-120"/>
              </a:rPr>
              <a:t>」方式。</a:t>
            </a:r>
            <a:endParaRPr lang="en-US" altLang="zh-TW" sz="3200" dirty="0">
              <a:ea typeface="微軟正黑體" panose="020B0604030504040204" pitchFamily="34" charset="-120"/>
            </a:endParaRPr>
          </a:p>
          <a:p>
            <a:pPr>
              <a:lnSpc>
                <a:spcPct val="125000"/>
              </a:lnSpc>
            </a:pPr>
            <a:r>
              <a:rPr lang="zh-TW" altLang="en-US" sz="3200" dirty="0">
                <a:ea typeface="微軟正黑體" panose="020B0604030504040204" pitchFamily="34" charset="-120"/>
              </a:rPr>
              <a:t>各招生學校依「超額比序項目」核算總積分的高低依序分發，總積分相同時，再依各校所訂之比序項目順位進行比序，排定分發順序。</a:t>
            </a:r>
            <a:endParaRPr lang="en-US" altLang="zh-TW" sz="3200" dirty="0">
              <a:ea typeface="微軟正黑體" panose="020B0604030504040204" pitchFamily="34" charset="-120"/>
            </a:endParaRPr>
          </a:p>
        </p:txBody>
      </p:sp>
    </p:spTree>
    <p:extLst>
      <p:ext uri="{BB962C8B-B14F-4D97-AF65-F5344CB8AC3E}">
        <p14:creationId xmlns:p14="http://schemas.microsoft.com/office/powerpoint/2010/main" val="42799178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6" y="-48054"/>
            <a:ext cx="8423072"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招生學校</a:t>
              </a:r>
              <a:endParaRPr lang="en-US" dirty="0"/>
            </a:p>
          </p:txBody>
        </p:sp>
      </p:grpSp>
      <p:graphicFrame>
        <p:nvGraphicFramePr>
          <p:cNvPr id="7" name="表格 6">
            <a:extLst>
              <a:ext uri="{FF2B5EF4-FFF2-40B4-BE49-F238E27FC236}">
                <a16:creationId xmlns:a16="http://schemas.microsoft.com/office/drawing/2014/main" id="{DC43BE13-7350-4F4A-9FF8-8BED4A8BA076}"/>
              </a:ext>
            </a:extLst>
          </p:cNvPr>
          <p:cNvGraphicFramePr>
            <a:graphicFrameLocks noGrp="1"/>
          </p:cNvGraphicFramePr>
          <p:nvPr>
            <p:extLst>
              <p:ext uri="{D42A27DB-BD31-4B8C-83A1-F6EECF244321}">
                <p14:modId xmlns:p14="http://schemas.microsoft.com/office/powerpoint/2010/main" val="3609611065"/>
              </p:ext>
            </p:extLst>
          </p:nvPr>
        </p:nvGraphicFramePr>
        <p:xfrm>
          <a:off x="2156902" y="801694"/>
          <a:ext cx="9114981" cy="2316216"/>
        </p:xfrm>
        <a:graphic>
          <a:graphicData uri="http://schemas.openxmlformats.org/drawingml/2006/table">
            <a:tbl>
              <a:tblPr firstRow="1" bandRow="1">
                <a:tableStyleId>{2D5ABB26-0587-4C30-8999-92F81FD0307C}</a:tableStyleId>
              </a:tblPr>
              <a:tblGrid>
                <a:gridCol w="3038327">
                  <a:extLst>
                    <a:ext uri="{9D8B030D-6E8A-4147-A177-3AD203B41FA5}">
                      <a16:colId xmlns:a16="http://schemas.microsoft.com/office/drawing/2014/main" val="20000"/>
                    </a:ext>
                  </a:extLst>
                </a:gridCol>
                <a:gridCol w="3038327">
                  <a:extLst>
                    <a:ext uri="{9D8B030D-6E8A-4147-A177-3AD203B41FA5}">
                      <a16:colId xmlns:a16="http://schemas.microsoft.com/office/drawing/2014/main" val="20001"/>
                    </a:ext>
                  </a:extLst>
                </a:gridCol>
                <a:gridCol w="3038327">
                  <a:extLst>
                    <a:ext uri="{9D8B030D-6E8A-4147-A177-3AD203B41FA5}">
                      <a16:colId xmlns:a16="http://schemas.microsoft.com/office/drawing/2014/main" val="20002"/>
                    </a:ext>
                  </a:extLst>
                </a:gridCol>
              </a:tblGrid>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國立臺北科技大學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國立臺北商業大學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致理科技大學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慈濟科技大學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敏實科技大學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臺北城市科技大學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1"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中華科技大學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龍華科技大學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宏國德霖科技大學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台北海洋科技大學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德育護理健康學院</a:t>
                      </a:r>
                      <a:endParaRPr lang="en-US" altLang="zh-TW" sz="1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原經國管理暨健康學院</a:t>
                      </a:r>
                      <a:r>
                        <a:rPr lang="en-US" altLang="zh-TW" sz="1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dirty="0"/>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黎明技術學院</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馬偕醫護管理專科學校</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耕莘健康管理專科學校</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聖母醫護管理專科學校</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新生醫護管理專科學校</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康寧大學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600" dirty="0"/>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bl>
          </a:graphicData>
        </a:graphic>
      </p:graphicFrame>
      <p:sp>
        <p:nvSpPr>
          <p:cNvPr id="8" name="標題 1">
            <a:extLst>
              <a:ext uri="{FF2B5EF4-FFF2-40B4-BE49-F238E27FC236}">
                <a16:creationId xmlns:a16="http://schemas.microsoft.com/office/drawing/2014/main" id="{B8C61EEB-8D0B-4FB1-AABF-E95503EF9A4E}"/>
              </a:ext>
            </a:extLst>
          </p:cNvPr>
          <p:cNvSpPr txBox="1">
            <a:spLocks/>
          </p:cNvSpPr>
          <p:nvPr/>
        </p:nvSpPr>
        <p:spPr bwMode="auto">
          <a:xfrm>
            <a:off x="180528" y="3239016"/>
            <a:ext cx="1973042" cy="996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TW"/>
            </a:defPPr>
            <a:lvl1pPr algn="ctr" eaLnBrk="1" hangingPunct="1">
              <a:buFont typeface="Arial" panose="020B0604020202020204" pitchFamily="34" charset="0"/>
              <a:buNone/>
              <a:defRPr kumimoji="0" sz="4000" b="1">
                <a:solidFill>
                  <a:srgbClr val="0000FF"/>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zh-TW" altLang="en-US" dirty="0">
                <a:solidFill>
                  <a:srgbClr val="00B050"/>
                </a:solidFill>
                <a:latin typeface="微軟正黑體" panose="020B0604030504040204" pitchFamily="34" charset="-120"/>
                <a:ea typeface="微軟正黑體" panose="020B0604030504040204" pitchFamily="34" charset="-120"/>
              </a:rPr>
              <a:t>中區</a:t>
            </a:r>
            <a:r>
              <a:rPr lang="en-US" altLang="zh-TW" dirty="0">
                <a:latin typeface="微軟正黑體" panose="020B0604030504040204" pitchFamily="34" charset="-120"/>
                <a:ea typeface="微軟正黑體" panose="020B0604030504040204" pitchFamily="34" charset="-120"/>
              </a:rPr>
              <a:t/>
            </a:r>
            <a:br>
              <a:rPr lang="en-US" altLang="zh-TW" dirty="0">
                <a:latin typeface="微軟正黑體" panose="020B0604030504040204" pitchFamily="34" charset="-120"/>
                <a:ea typeface="微軟正黑體" panose="020B0604030504040204" pitchFamily="34" charset="-120"/>
              </a:rPr>
            </a:br>
            <a:r>
              <a:rPr lang="zh-TW" altLang="en-US" sz="1800" b="0" dirty="0">
                <a:solidFill>
                  <a:schemeClr val="tx1"/>
                </a:solidFill>
                <a:latin typeface="微軟正黑體" panose="020B0604030504040204" pitchFamily="34" charset="-120"/>
                <a:ea typeface="微軟正黑體" panose="020B0604030504040204" pitchFamily="34" charset="-120"/>
              </a:rPr>
              <a:t>（含苗栗、雲林）</a:t>
            </a:r>
            <a:endParaRPr lang="en-US" altLang="zh-TW" sz="1800" b="0" dirty="0">
              <a:solidFill>
                <a:schemeClr val="tx1"/>
              </a:solidFill>
              <a:latin typeface="微軟正黑體" panose="020B0604030504040204" pitchFamily="34" charset="-120"/>
              <a:ea typeface="微軟正黑體" panose="020B0604030504040204" pitchFamily="34" charset="-120"/>
            </a:endParaRPr>
          </a:p>
          <a:p>
            <a:r>
              <a:rPr lang="zh-TW" altLang="en-US" sz="1800" b="0" dirty="0">
                <a:solidFill>
                  <a:schemeClr val="tx1"/>
                </a:solidFill>
                <a:latin typeface="微軟正黑體" panose="020B0604030504040204" pitchFamily="34" charset="-120"/>
                <a:ea typeface="微軟正黑體" panose="020B0604030504040204" pitchFamily="34" charset="-120"/>
              </a:rPr>
              <a:t>共</a:t>
            </a:r>
            <a:r>
              <a:rPr lang="en-US" altLang="zh-TW" sz="1800" b="0" dirty="0">
                <a:solidFill>
                  <a:schemeClr val="tx1"/>
                </a:solidFill>
                <a:latin typeface="微軟正黑體" panose="020B0604030504040204" pitchFamily="34" charset="-120"/>
                <a:ea typeface="微軟正黑體" panose="020B0604030504040204" pitchFamily="34" charset="-120"/>
              </a:rPr>
              <a:t>6</a:t>
            </a:r>
            <a:r>
              <a:rPr lang="zh-TW" altLang="en-US" sz="1800" b="0" dirty="0">
                <a:solidFill>
                  <a:schemeClr val="tx1"/>
                </a:solidFill>
                <a:latin typeface="微軟正黑體" panose="020B0604030504040204" pitchFamily="34" charset="-120"/>
                <a:ea typeface="微軟正黑體" panose="020B0604030504040204" pitchFamily="34" charset="-120"/>
              </a:rPr>
              <a:t>校</a:t>
            </a:r>
          </a:p>
        </p:txBody>
      </p:sp>
      <p:graphicFrame>
        <p:nvGraphicFramePr>
          <p:cNvPr id="9" name="表格 8">
            <a:extLst>
              <a:ext uri="{FF2B5EF4-FFF2-40B4-BE49-F238E27FC236}">
                <a16:creationId xmlns:a16="http://schemas.microsoft.com/office/drawing/2014/main" id="{3A316DA8-7A4D-4AF2-A77F-7EED46CEFB71}"/>
              </a:ext>
            </a:extLst>
          </p:cNvPr>
          <p:cNvGraphicFramePr>
            <a:graphicFrameLocks noGrp="1"/>
          </p:cNvGraphicFramePr>
          <p:nvPr>
            <p:extLst>
              <p:ext uri="{D42A27DB-BD31-4B8C-83A1-F6EECF244321}">
                <p14:modId xmlns:p14="http://schemas.microsoft.com/office/powerpoint/2010/main" val="724124196"/>
              </p:ext>
            </p:extLst>
          </p:nvPr>
        </p:nvGraphicFramePr>
        <p:xfrm>
          <a:off x="2153566" y="3304807"/>
          <a:ext cx="9124036" cy="1005768"/>
        </p:xfrm>
        <a:graphic>
          <a:graphicData uri="http://schemas.openxmlformats.org/drawingml/2006/table">
            <a:tbl>
              <a:tblPr firstRow="1" bandRow="1">
                <a:tableStyleId>{2D5ABB26-0587-4C30-8999-92F81FD0307C}</a:tableStyleId>
              </a:tblPr>
              <a:tblGrid>
                <a:gridCol w="3034254">
                  <a:extLst>
                    <a:ext uri="{9D8B030D-6E8A-4147-A177-3AD203B41FA5}">
                      <a16:colId xmlns:a16="http://schemas.microsoft.com/office/drawing/2014/main" val="20000"/>
                    </a:ext>
                  </a:extLst>
                </a:gridCol>
                <a:gridCol w="6089782">
                  <a:extLst>
                    <a:ext uri="{9D8B030D-6E8A-4147-A177-3AD203B41FA5}">
                      <a16:colId xmlns:a16="http://schemas.microsoft.com/office/drawing/2014/main" val="20001"/>
                    </a:ext>
                  </a:extLst>
                </a:gridCol>
              </a:tblGrid>
              <a:tr h="195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國立虎尾科技大學</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國立臺中科技大學</a:t>
                      </a:r>
                    </a:p>
                  </a:txBody>
                  <a:tcPr marL="91447" marR="9144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195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弘光科技大學</a:t>
                      </a:r>
                    </a:p>
                  </a:txBody>
                  <a:tcPr marL="91447" marR="9144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南開科技大學</a:t>
                      </a:r>
                    </a:p>
                  </a:txBody>
                  <a:tcPr marL="91447" marR="9144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195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1"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中臺科技大學</a:t>
                      </a:r>
                    </a:p>
                  </a:txBody>
                  <a:tcPr marL="91447" marR="9144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仁德醫護管理專科學校</a:t>
                      </a:r>
                    </a:p>
                  </a:txBody>
                  <a:tcPr marL="91447" marR="9144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bl>
          </a:graphicData>
        </a:graphic>
      </p:graphicFrame>
      <p:sp>
        <p:nvSpPr>
          <p:cNvPr id="15" name="標題 1">
            <a:extLst>
              <a:ext uri="{FF2B5EF4-FFF2-40B4-BE49-F238E27FC236}">
                <a16:creationId xmlns:a16="http://schemas.microsoft.com/office/drawing/2014/main" id="{573C6C99-B690-4A4E-AC5B-D81D6B5F34C9}"/>
              </a:ext>
            </a:extLst>
          </p:cNvPr>
          <p:cNvSpPr txBox="1">
            <a:spLocks/>
          </p:cNvSpPr>
          <p:nvPr/>
        </p:nvSpPr>
        <p:spPr bwMode="auto">
          <a:xfrm>
            <a:off x="180527" y="4966518"/>
            <a:ext cx="197303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zh-TW" altLang="en-US" sz="40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南區</a:t>
            </a:r>
            <a:r>
              <a:rPr kumimoji="0" lang="en-US" altLang="zh-TW" sz="18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
            </a:r>
            <a:br>
              <a:rPr kumimoji="0" lang="en-US" altLang="zh-TW" sz="18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br>
            <a:r>
              <a:rPr kumimoji="0"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（含臺東、澎湖）</a:t>
            </a:r>
            <a:endParaRPr kumimoji="0" lang="en-US" altLang="zh-TW" sz="1800" dirty="0">
              <a:latin typeface="微軟正黑體" panose="020B0604030504040204" pitchFamily="34" charset="-120"/>
              <a:ea typeface="微軟正黑體" panose="020B0604030504040204" pitchFamily="34" charset="-120"/>
              <a:cs typeface="Times New Roman" panose="02020603050405020304" pitchFamily="18" charset="0"/>
            </a:endParaRPr>
          </a:p>
          <a:p>
            <a:pPr algn="ctr" eaLnBrk="1" hangingPunct="1">
              <a:spcBef>
                <a:spcPct val="0"/>
              </a:spcBef>
              <a:buFontTx/>
              <a:buNone/>
            </a:pP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共</a:t>
            </a:r>
            <a:r>
              <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rPr>
              <a:t>18</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校</a:t>
            </a:r>
            <a:endParaRPr kumimoji="0" lang="zh-TW" altLang="en-US" sz="1800" dirty="0">
              <a:latin typeface="微軟正黑體" panose="020B0604030504040204" pitchFamily="34" charset="-120"/>
              <a:ea typeface="微軟正黑體" panose="020B0604030504040204" pitchFamily="34" charset="-120"/>
              <a:cs typeface="Times New Roman" panose="02020603050405020304" pitchFamily="18" charset="0"/>
            </a:endParaRPr>
          </a:p>
        </p:txBody>
      </p:sp>
      <p:graphicFrame>
        <p:nvGraphicFramePr>
          <p:cNvPr id="16" name="表格 15">
            <a:extLst>
              <a:ext uri="{FF2B5EF4-FFF2-40B4-BE49-F238E27FC236}">
                <a16:creationId xmlns:a16="http://schemas.microsoft.com/office/drawing/2014/main" id="{A0E0BE87-352A-4D77-9CFC-F93D89AC59F9}"/>
              </a:ext>
            </a:extLst>
          </p:cNvPr>
          <p:cNvGraphicFramePr>
            <a:graphicFrameLocks noGrp="1"/>
          </p:cNvGraphicFramePr>
          <p:nvPr>
            <p:extLst>
              <p:ext uri="{D42A27DB-BD31-4B8C-83A1-F6EECF244321}">
                <p14:modId xmlns:p14="http://schemas.microsoft.com/office/powerpoint/2010/main" val="2472112991"/>
              </p:ext>
            </p:extLst>
          </p:nvPr>
        </p:nvGraphicFramePr>
        <p:xfrm>
          <a:off x="2153566" y="4497471"/>
          <a:ext cx="9124032" cy="2011788"/>
        </p:xfrm>
        <a:graphic>
          <a:graphicData uri="http://schemas.openxmlformats.org/drawingml/2006/table">
            <a:tbl>
              <a:tblPr firstRow="1" bandRow="1">
                <a:tableStyleId>{2D5ABB26-0587-4C30-8999-92F81FD0307C}</a:tableStyleId>
              </a:tblPr>
              <a:tblGrid>
                <a:gridCol w="3041344">
                  <a:extLst>
                    <a:ext uri="{9D8B030D-6E8A-4147-A177-3AD203B41FA5}">
                      <a16:colId xmlns:a16="http://schemas.microsoft.com/office/drawing/2014/main" val="20000"/>
                    </a:ext>
                  </a:extLst>
                </a:gridCol>
                <a:gridCol w="3041344">
                  <a:extLst>
                    <a:ext uri="{9D8B030D-6E8A-4147-A177-3AD203B41FA5}">
                      <a16:colId xmlns:a16="http://schemas.microsoft.com/office/drawing/2014/main" val="20001"/>
                    </a:ext>
                  </a:extLst>
                </a:gridCol>
                <a:gridCol w="3041344">
                  <a:extLst>
                    <a:ext uri="{9D8B030D-6E8A-4147-A177-3AD203B41FA5}">
                      <a16:colId xmlns:a16="http://schemas.microsoft.com/office/drawing/2014/main" val="20002"/>
                    </a:ext>
                  </a:extLst>
                </a:gridCol>
              </a:tblGrid>
              <a:tr h="262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國立高雄科技大學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國立高雄餐旅大學</a:t>
                      </a:r>
                      <a:endParaRPr lang="zh-TW" altLang="en-US" sz="1600" dirty="0">
                        <a:solidFill>
                          <a:schemeClr val="tx1"/>
                        </a:solidFill>
                      </a:endParaRP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國立澎湖科技大學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00"/>
                  </a:ext>
                </a:extLst>
              </a:tr>
              <a:tr h="262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國立臺南護理專科學校</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國立臺東專科學校</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南臺科技大學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01"/>
                  </a:ext>
                </a:extLst>
              </a:tr>
              <a:tr h="262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正修科技大學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輔英科技大學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中華醫事科技大學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02"/>
                  </a:ext>
                </a:extLst>
              </a:tr>
              <a:tr h="262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美和科技大學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1"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大仁科技大學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育英醫護管理專科學校</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03"/>
                  </a:ext>
                </a:extLst>
              </a:tr>
              <a:tr h="262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樹人醫護管理專科學校</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慈惠醫護管理專科學校</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敏惠醫護管理專科學校</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04"/>
                  </a:ext>
                </a:extLst>
              </a:tr>
              <a:tr h="262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崇仁醫護管理專科學校</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文藻外語大學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嘉南藥理大學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05"/>
                  </a:ext>
                </a:extLst>
              </a:tr>
            </a:tbl>
          </a:graphicData>
        </a:graphic>
      </p:graphicFrame>
      <p:sp>
        <p:nvSpPr>
          <p:cNvPr id="17" name="標題 1">
            <a:extLst>
              <a:ext uri="{FF2B5EF4-FFF2-40B4-BE49-F238E27FC236}">
                <a16:creationId xmlns:a16="http://schemas.microsoft.com/office/drawing/2014/main" id="{8E995D41-4164-4BFC-B549-583008C21484}"/>
              </a:ext>
            </a:extLst>
          </p:cNvPr>
          <p:cNvSpPr txBox="1">
            <a:spLocks/>
          </p:cNvSpPr>
          <p:nvPr/>
        </p:nvSpPr>
        <p:spPr bwMode="auto">
          <a:xfrm>
            <a:off x="0" y="1354635"/>
            <a:ext cx="2376264" cy="115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None/>
            </a:pPr>
            <a:r>
              <a:rPr kumimoji="0" lang="zh-TW" altLang="en-US" sz="4000" b="1" dirty="0">
                <a:latin typeface="微軟正黑體" panose="020B0604030504040204" pitchFamily="34" charset="-120"/>
                <a:ea typeface="微軟正黑體" panose="020B0604030504040204" pitchFamily="34" charset="-120"/>
                <a:cs typeface="Times New Roman" panose="02020603050405020304" pitchFamily="18" charset="0"/>
              </a:rPr>
              <a:t>北區</a:t>
            </a:r>
            <a:endParaRPr kumimoji="0" lang="en-US" altLang="zh-TW" sz="4000" b="1" dirty="0">
              <a:latin typeface="微軟正黑體" panose="020B0604030504040204" pitchFamily="34" charset="-120"/>
              <a:ea typeface="微軟正黑體" panose="020B0604030504040204" pitchFamily="34" charset="-120"/>
              <a:cs typeface="Times New Roman" panose="02020603050405020304" pitchFamily="18" charset="0"/>
            </a:endParaRPr>
          </a:p>
          <a:p>
            <a:pPr algn="ctr" eaLnBrk="1" hangingPunct="1">
              <a:spcBef>
                <a:spcPct val="0"/>
              </a:spcBef>
              <a:buNone/>
            </a:pPr>
            <a:r>
              <a:rPr kumimoji="0"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（含宜蘭、花蓮）</a:t>
            </a:r>
            <a:endParaRPr kumimoji="0" lang="en-US" altLang="zh-TW" sz="1800" dirty="0">
              <a:latin typeface="微軟正黑體" panose="020B0604030504040204" pitchFamily="34" charset="-120"/>
              <a:ea typeface="微軟正黑體" panose="020B0604030504040204" pitchFamily="34" charset="-120"/>
              <a:cs typeface="Times New Roman" panose="02020603050405020304" pitchFamily="18" charset="0"/>
            </a:endParaRPr>
          </a:p>
          <a:p>
            <a:pPr algn="ctr" eaLnBrk="1" hangingPunct="1">
              <a:spcBef>
                <a:spcPct val="0"/>
              </a:spcBef>
              <a:buNone/>
            </a:pP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共</a:t>
            </a:r>
            <a:r>
              <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rPr>
              <a:t>17</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校</a:t>
            </a:r>
            <a:endParaRPr kumimoji="0" lang="zh-TW" altLang="en-US" sz="28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2109923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9931029"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重要日程</a:t>
              </a:r>
              <a:endParaRPr lang="en-US" dirty="0"/>
            </a:p>
          </p:txBody>
        </p:sp>
      </p:grpSp>
      <p:graphicFrame>
        <p:nvGraphicFramePr>
          <p:cNvPr id="8" name="表格 7">
            <a:extLst>
              <a:ext uri="{FF2B5EF4-FFF2-40B4-BE49-F238E27FC236}">
                <a16:creationId xmlns:a16="http://schemas.microsoft.com/office/drawing/2014/main" id="{53102BD1-0230-47A0-AB95-2DCD6570E03E}"/>
              </a:ext>
            </a:extLst>
          </p:cNvPr>
          <p:cNvGraphicFramePr>
            <a:graphicFrameLocks noGrp="1"/>
          </p:cNvGraphicFramePr>
          <p:nvPr>
            <p:extLst>
              <p:ext uri="{D42A27DB-BD31-4B8C-83A1-F6EECF244321}">
                <p14:modId xmlns:p14="http://schemas.microsoft.com/office/powerpoint/2010/main" val="1539204398"/>
              </p:ext>
            </p:extLst>
          </p:nvPr>
        </p:nvGraphicFramePr>
        <p:xfrm>
          <a:off x="974038" y="963533"/>
          <a:ext cx="8529387" cy="5186580"/>
        </p:xfrm>
        <a:graphic>
          <a:graphicData uri="http://schemas.openxmlformats.org/drawingml/2006/table">
            <a:tbl>
              <a:tblPr firstRow="1" bandRow="1">
                <a:tableStyleId>{5940675A-B579-460E-94D1-54222C63F5DA}</a:tableStyleId>
              </a:tblPr>
              <a:tblGrid>
                <a:gridCol w="2504041">
                  <a:extLst>
                    <a:ext uri="{9D8B030D-6E8A-4147-A177-3AD203B41FA5}">
                      <a16:colId xmlns:a16="http://schemas.microsoft.com/office/drawing/2014/main" val="20000"/>
                    </a:ext>
                  </a:extLst>
                </a:gridCol>
                <a:gridCol w="6025346">
                  <a:extLst>
                    <a:ext uri="{9D8B030D-6E8A-4147-A177-3AD203B41FA5}">
                      <a16:colId xmlns:a16="http://schemas.microsoft.com/office/drawing/2014/main" val="20001"/>
                    </a:ext>
                  </a:extLst>
                </a:gridCol>
              </a:tblGrid>
              <a:tr h="550001">
                <a:tc>
                  <a:txBody>
                    <a:bodyPr/>
                    <a:lstStyle/>
                    <a:p>
                      <a:pPr algn="ct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項目</a:t>
                      </a:r>
                    </a:p>
                  </a:txBody>
                  <a:tcPr marL="91436" marR="91436" marT="45724" marB="45724"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tc>
                  <a:txBody>
                    <a:bodyPr/>
                    <a:lstStyle/>
                    <a:p>
                      <a:pPr algn="ct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日程</a:t>
                      </a:r>
                    </a:p>
                  </a:txBody>
                  <a:tcPr marL="91436" marR="91436" marT="45724" marB="45724"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extLst>
                  <a:ext uri="{0D108BD9-81ED-4DB2-BD59-A6C34878D82A}">
                    <a16:rowId xmlns:a16="http://schemas.microsoft.com/office/drawing/2014/main" val="10000"/>
                  </a:ext>
                </a:extLst>
              </a:tr>
              <a:tr h="550001">
                <a:tc>
                  <a:txBody>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簡章發售及公告</a:t>
                      </a:r>
                    </a:p>
                  </a:txBody>
                  <a:tcPr marL="91436" marR="91436"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日（星期一）起發售及</a:t>
                      </a:r>
                      <a:r>
                        <a:rPr lang="zh-TW" altLang="en-US" sz="2000" baseline="0" dirty="0">
                          <a:latin typeface="Times New Roman" panose="02020603050405020304" pitchFamily="18" charset="0"/>
                          <a:ea typeface="微軟正黑體" panose="020B0604030504040204" pitchFamily="34" charset="-120"/>
                          <a:cs typeface="Times New Roman" panose="02020603050405020304" pitchFamily="18" charset="0"/>
                        </a:rPr>
                        <a:t>開放網路下載</a:t>
                      </a:r>
                      <a:endPar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652078">
                <a:tc>
                  <a:txBody>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報名</a:t>
                      </a:r>
                    </a:p>
                  </a:txBody>
                  <a:tcPr marL="91436" marR="91436"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l"/>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國中集體通訊報名、個別網路與通訊報名：</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
                      </a:r>
                      <a:b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b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20</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星期四</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起</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algn="l"/>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28</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星期五</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止</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algn="l">
                        <a:spcBef>
                          <a:spcPts val="0"/>
                        </a:spcBef>
                      </a:pP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現場報名</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
                      </a:r>
                      <a:b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b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30</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星期日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p>
                  </a:txBody>
                  <a:tcPr marL="91436" marR="91436"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49202">
                <a:tc>
                  <a:txBody>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寄發現場登記分發</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報到通知單</a:t>
                      </a:r>
                    </a:p>
                  </a:txBody>
                  <a:tcPr marL="91436" marR="91436"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星期五</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p>
                    <a:p>
                      <a:r>
                        <a:rPr lang="en-US" altLang="zh-TW" sz="1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註：</a:t>
                      </a:r>
                      <a:r>
                        <a:rPr lang="en-US" altLang="zh-TW"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8</a:t>
                      </a:r>
                      <a:r>
                        <a:rPr lang="zh-TW" altLang="en-US"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日下午</a:t>
                      </a:r>
                      <a:r>
                        <a:rPr lang="en-US" altLang="zh-TW"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時前</a:t>
                      </a: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免試生確認是否收到通知單，若未收到逕向各招生學校查詢</a:t>
                      </a:r>
                      <a:r>
                        <a:rPr lang="en-US" altLang="zh-TW" sz="14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42649">
                <a:tc>
                  <a:txBody>
                    <a:bodyPr/>
                    <a:lstStyle/>
                    <a:p>
                      <a:pPr algn="ctr">
                        <a:lnSpc>
                          <a:spcPct val="100000"/>
                        </a:lnSpc>
                        <a:spcBef>
                          <a:spcPts val="0"/>
                        </a:spcBef>
                        <a:spcAft>
                          <a:spcPts val="0"/>
                        </a:spcAft>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現場登記分發報到</a:t>
                      </a:r>
                    </a:p>
                  </a:txBody>
                  <a:tcPr marL="91436" marR="91436"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nSpc>
                          <a:spcPct val="100000"/>
                        </a:lnSpc>
                        <a:spcBef>
                          <a:spcPts val="0"/>
                        </a:spcBef>
                        <a:spcAft>
                          <a:spcPts val="0"/>
                        </a:spcAft>
                      </a:pP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10</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星期三</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42649">
                <a:tc>
                  <a:txBody>
                    <a:bodyPr/>
                    <a:lstStyle/>
                    <a:p>
                      <a:pPr algn="ctr">
                        <a:lnSpc>
                          <a:spcPct val="100000"/>
                        </a:lnSpc>
                        <a:spcBef>
                          <a:spcPts val="0"/>
                        </a:spcBef>
                        <a:spcAft>
                          <a:spcPts val="0"/>
                        </a:spcAft>
                      </a:pPr>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錄取生</a:t>
                      </a:r>
                      <a:r>
                        <a:rPr lang="zh-TW" alt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放棄錄取資格截止日</a:t>
                      </a:r>
                    </a:p>
                  </a:txBody>
                  <a:tcPr marL="91436" marR="91436"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ECFF"/>
                    </a:solidFill>
                  </a:tcPr>
                </a:tc>
                <a:tc>
                  <a:txBody>
                    <a:bodyPr/>
                    <a:lstStyle/>
                    <a:p>
                      <a:pPr>
                        <a:lnSpc>
                          <a:spcPct val="100000"/>
                        </a:lnSpc>
                        <a:spcBef>
                          <a:spcPts val="0"/>
                        </a:spcBef>
                        <a:spcAft>
                          <a:spcPts val="0"/>
                        </a:spcAft>
                      </a:pP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星期一</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00</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止</a:t>
                      </a:r>
                    </a:p>
                  </a:txBody>
                  <a:tcPr marL="91436" marR="91436"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01556078"/>
                  </a:ext>
                </a:extLst>
              </a:tr>
            </a:tbl>
          </a:graphicData>
        </a:graphic>
      </p:graphicFrame>
      <p:pic>
        <p:nvPicPr>
          <p:cNvPr id="9" name="圖片 8">
            <a:extLst>
              <a:ext uri="{FF2B5EF4-FFF2-40B4-BE49-F238E27FC236}">
                <a16:creationId xmlns:a16="http://schemas.microsoft.com/office/drawing/2014/main" id="{1D658DDE-14DA-40FD-8D0B-89EEB6283B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3178" y="762658"/>
            <a:ext cx="3387905" cy="3387905"/>
          </a:xfrm>
          <a:prstGeom prst="rect">
            <a:avLst/>
          </a:prstGeom>
        </p:spPr>
      </p:pic>
      <p:sp>
        <p:nvSpPr>
          <p:cNvPr id="15" name="Text Box 17">
            <a:extLst>
              <a:ext uri="{FF2B5EF4-FFF2-40B4-BE49-F238E27FC236}">
                <a16:creationId xmlns:a16="http://schemas.microsoft.com/office/drawing/2014/main" id="{61EA7C4D-12E6-432B-B2AB-E5B1411D6116}"/>
              </a:ext>
            </a:extLst>
          </p:cNvPr>
          <p:cNvSpPr txBox="1">
            <a:spLocks noChangeArrowheads="1"/>
          </p:cNvSpPr>
          <p:nvPr/>
        </p:nvSpPr>
        <p:spPr bwMode="auto">
          <a:xfrm>
            <a:off x="9503426" y="4899710"/>
            <a:ext cx="12255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分發結果</a:t>
            </a:r>
            <a:endPar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endParaRPr>
          </a:p>
          <a:p>
            <a:pPr eaLnBrk="1" hangingPunct="1">
              <a:spcBef>
                <a:spcPct val="0"/>
              </a:spcBef>
              <a:buFontTx/>
              <a:buNone/>
            </a:pPr>
            <a:endPar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endParaRPr>
          </a:p>
          <a:p>
            <a:pP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未錄取</a:t>
            </a:r>
          </a:p>
        </p:txBody>
      </p:sp>
      <p:sp>
        <p:nvSpPr>
          <p:cNvPr id="16" name="Text Box 21">
            <a:extLst>
              <a:ext uri="{FF2B5EF4-FFF2-40B4-BE49-F238E27FC236}">
                <a16:creationId xmlns:a16="http://schemas.microsoft.com/office/drawing/2014/main" id="{F94A0BA6-4B49-493F-80B7-CD7CBC9CD41D}"/>
              </a:ext>
            </a:extLst>
          </p:cNvPr>
          <p:cNvSpPr txBox="1">
            <a:spLocks noChangeArrowheads="1"/>
          </p:cNvSpPr>
          <p:nvPr/>
        </p:nvSpPr>
        <p:spPr bwMode="auto">
          <a:xfrm>
            <a:off x="9503426" y="3935825"/>
            <a:ext cx="1597374"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未獲通知</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參加現場登記分發</a:t>
            </a:r>
          </a:p>
        </p:txBody>
      </p:sp>
      <p:sp>
        <p:nvSpPr>
          <p:cNvPr id="17" name="右彎箭號 1">
            <a:extLst>
              <a:ext uri="{FF2B5EF4-FFF2-40B4-BE49-F238E27FC236}">
                <a16:creationId xmlns:a16="http://schemas.microsoft.com/office/drawing/2014/main" id="{4B9ED8C9-9826-4EE2-AF14-8513EAC8013B}"/>
              </a:ext>
            </a:extLst>
          </p:cNvPr>
          <p:cNvSpPr/>
          <p:nvPr/>
        </p:nvSpPr>
        <p:spPr bwMode="auto">
          <a:xfrm rot="5400000">
            <a:off x="9802816" y="4355222"/>
            <a:ext cx="1332165" cy="1785597"/>
          </a:xfrm>
          <a:prstGeom prst="bentArrow">
            <a:avLst>
              <a:gd name="adj1" fmla="val 12190"/>
              <a:gd name="adj2" fmla="val 20539"/>
              <a:gd name="adj3" fmla="val 15512"/>
              <a:gd name="adj4" fmla="val 0"/>
            </a:avLst>
          </a:prstGeom>
          <a:solidFill>
            <a:srgbClr val="FDC4AD"/>
          </a:solidFill>
          <a:ln w="9525">
            <a:solidFill>
              <a:schemeClr val="tx1"/>
            </a:solidFill>
            <a:round/>
            <a:headEnd/>
            <a:tailEnd type="triangle" w="med" len="med"/>
          </a:ln>
          <a:scene3d>
            <a:camera prst="orthographicFront"/>
            <a:lightRig rig="threePt" dir="t"/>
          </a:scene3d>
          <a:sp3d>
            <a:bevelT w="114300" prst="artDeco"/>
          </a:sp3d>
        </p:spPr>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8" name="向右箭號 2">
            <a:extLst>
              <a:ext uri="{FF2B5EF4-FFF2-40B4-BE49-F238E27FC236}">
                <a16:creationId xmlns:a16="http://schemas.microsoft.com/office/drawing/2014/main" id="{23CB45E1-B382-45BC-861A-73F021B687E4}"/>
              </a:ext>
            </a:extLst>
          </p:cNvPr>
          <p:cNvSpPr/>
          <p:nvPr/>
        </p:nvSpPr>
        <p:spPr bwMode="auto">
          <a:xfrm>
            <a:off x="9576102" y="5181355"/>
            <a:ext cx="1388031" cy="360040"/>
          </a:xfrm>
          <a:prstGeom prst="rightArrow">
            <a:avLst/>
          </a:prstGeom>
          <a:solidFill>
            <a:srgbClr val="FDC4AD"/>
          </a:solidFill>
          <a:ln w="9525">
            <a:solidFill>
              <a:schemeClr val="tx1"/>
            </a:solidFill>
            <a:round/>
            <a:headEnd/>
            <a:tailEnd type="triangle" w="med" len="med"/>
          </a:ln>
          <a:scene3d>
            <a:camera prst="orthographicFront"/>
            <a:lightRig rig="threePt" dir="t"/>
          </a:scene3d>
          <a:sp3d>
            <a:bevelT w="114300" prst="artDeco"/>
          </a:sp3d>
        </p:spPr>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9" name="文字方塊 18">
            <a:extLst>
              <a:ext uri="{FF2B5EF4-FFF2-40B4-BE49-F238E27FC236}">
                <a16:creationId xmlns:a16="http://schemas.microsoft.com/office/drawing/2014/main" id="{0A03F3C6-FB72-4FA2-A2C0-BA248F4DC2C7}"/>
              </a:ext>
            </a:extLst>
          </p:cNvPr>
          <p:cNvSpPr txBox="1"/>
          <p:nvPr/>
        </p:nvSpPr>
        <p:spPr>
          <a:xfrm>
            <a:off x="10290071" y="3150357"/>
            <a:ext cx="1139929" cy="523220"/>
          </a:xfrm>
          <a:prstGeom prst="rect">
            <a:avLst/>
          </a:prstGeom>
          <a:noFill/>
        </p:spPr>
        <p:txBody>
          <a:bodyPr wrap="square" rtlCol="0">
            <a:spAutoFit/>
          </a:bodyPr>
          <a:lstStyle/>
          <a:p>
            <a:pPr algn="ctr">
              <a:spcBef>
                <a:spcPts val="600"/>
              </a:spcBef>
            </a:pP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現場登記分發通知單</a:t>
            </a:r>
          </a:p>
        </p:txBody>
      </p:sp>
      <p:pic>
        <p:nvPicPr>
          <p:cNvPr id="20" name="圖片 19">
            <a:extLst>
              <a:ext uri="{FF2B5EF4-FFF2-40B4-BE49-F238E27FC236}">
                <a16:creationId xmlns:a16="http://schemas.microsoft.com/office/drawing/2014/main" id="{90A3A15F-D69A-4666-8FBE-85EBF00F26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90071" y="5914103"/>
            <a:ext cx="1621458" cy="943897"/>
          </a:xfrm>
          <a:prstGeom prst="rect">
            <a:avLst/>
          </a:prstGeom>
        </p:spPr>
      </p:pic>
      <p:sp>
        <p:nvSpPr>
          <p:cNvPr id="21" name="Text Box 22">
            <a:extLst>
              <a:ext uri="{FF2B5EF4-FFF2-40B4-BE49-F238E27FC236}">
                <a16:creationId xmlns:a16="http://schemas.microsoft.com/office/drawing/2014/main" id="{B9DA9173-C5C0-4BD6-A607-8B03314F3363}"/>
              </a:ext>
            </a:extLst>
          </p:cNvPr>
          <p:cNvSpPr txBox="1">
            <a:spLocks noChangeArrowheads="1"/>
          </p:cNvSpPr>
          <p:nvPr/>
        </p:nvSpPr>
        <p:spPr bwMode="auto">
          <a:xfrm>
            <a:off x="10418847" y="6026365"/>
            <a:ext cx="13681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五專免試續招</a:t>
            </a:r>
          </a:p>
        </p:txBody>
      </p:sp>
    </p:spTree>
    <p:extLst>
      <p:ext uri="{BB962C8B-B14F-4D97-AF65-F5344CB8AC3E}">
        <p14:creationId xmlns:p14="http://schemas.microsoft.com/office/powerpoint/2010/main" val="4588368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9931029"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錄取方式</a:t>
              </a:r>
              <a:endParaRPr lang="en-US" dirty="0"/>
            </a:p>
          </p:txBody>
        </p:sp>
      </p:grpSp>
      <p:sp>
        <p:nvSpPr>
          <p:cNvPr id="7" name="內容版面配置區 2">
            <a:extLst>
              <a:ext uri="{FF2B5EF4-FFF2-40B4-BE49-F238E27FC236}">
                <a16:creationId xmlns:a16="http://schemas.microsoft.com/office/drawing/2014/main" id="{7F9EFBA0-4047-42FB-A3B6-83087CEE81DF}"/>
              </a:ext>
            </a:extLst>
          </p:cNvPr>
          <p:cNvSpPr txBox="1">
            <a:spLocks/>
          </p:cNvSpPr>
          <p:nvPr/>
        </p:nvSpPr>
        <p:spPr>
          <a:xfrm>
            <a:off x="786063" y="908720"/>
            <a:ext cx="10619874" cy="50405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zh-TW" altLang="en-US" sz="3200" dirty="0">
                <a:ea typeface="微軟正黑體" panose="020B0604030504040204" pitchFamily="34" charset="-120"/>
              </a:rPr>
              <a:t>採</a:t>
            </a:r>
            <a:r>
              <a:rPr lang="zh-TW" altLang="en-US" sz="3200" b="1" u="sng" dirty="0">
                <a:solidFill>
                  <a:srgbClr val="FF0000"/>
                </a:solidFill>
                <a:ea typeface="微軟正黑體" panose="020B0604030504040204" pitchFamily="34" charset="-120"/>
              </a:rPr>
              <a:t>現場登記分發報到</a:t>
            </a:r>
            <a:r>
              <a:rPr lang="zh-TW" altLang="en-US" sz="3200" dirty="0">
                <a:ea typeface="微軟正黑體" panose="020B0604030504040204" pitchFamily="34" charset="-120"/>
              </a:rPr>
              <a:t>方式辦理</a:t>
            </a:r>
            <a:endParaRPr lang="en-US" altLang="zh-TW" sz="3200" dirty="0">
              <a:ea typeface="微軟正黑體" panose="020B0604030504040204" pitchFamily="34" charset="-120"/>
            </a:endParaRPr>
          </a:p>
          <a:p>
            <a:pPr algn="just">
              <a:spcBef>
                <a:spcPts val="1200"/>
              </a:spcBef>
            </a:pPr>
            <a:r>
              <a:rPr lang="zh-TW" altLang="en-US" sz="3200" dirty="0">
                <a:ea typeface="微軟正黑體" panose="020B0604030504040204" pitchFamily="34" charset="-120"/>
              </a:rPr>
              <a:t>各校訂定「通知參加現場登記分發人數之倍率」，亦即依據各校招生</a:t>
            </a:r>
            <a:r>
              <a:rPr lang="zh-TW" altLang="en-US" sz="3200" dirty="0">
                <a:solidFill>
                  <a:srgbClr val="FF0000"/>
                </a:solidFill>
                <a:ea typeface="微軟正黑體" panose="020B0604030504040204" pitchFamily="34" charset="-120"/>
              </a:rPr>
              <a:t>名額</a:t>
            </a:r>
            <a:r>
              <a:rPr lang="zh-TW" altLang="en-US" sz="3200" dirty="0">
                <a:ea typeface="微軟正黑體" panose="020B0604030504040204" pitchFamily="34" charset="-120"/>
              </a:rPr>
              <a:t>乘上登記分發人數之</a:t>
            </a:r>
            <a:r>
              <a:rPr lang="zh-TW" altLang="en-US" sz="3200" dirty="0">
                <a:solidFill>
                  <a:srgbClr val="FF0000"/>
                </a:solidFill>
                <a:ea typeface="微軟正黑體" panose="020B0604030504040204" pitchFamily="34" charset="-120"/>
              </a:rPr>
              <a:t>倍率</a:t>
            </a:r>
            <a:r>
              <a:rPr lang="en-US" altLang="zh-TW" sz="3200" baseline="30000" dirty="0">
                <a:ea typeface="微軟正黑體" panose="020B0604030504040204" pitchFamily="34" charset="-120"/>
              </a:rPr>
              <a:t>※</a:t>
            </a:r>
            <a:r>
              <a:rPr lang="zh-TW" altLang="en-US" sz="3200" dirty="0">
                <a:ea typeface="微軟正黑體" panose="020B0604030504040204" pitchFamily="34" charset="-120"/>
              </a:rPr>
              <a:t>，決定通知參加現場登記分發之學生人數。</a:t>
            </a:r>
            <a:endParaRPr lang="en-US" altLang="zh-TW" sz="3200" dirty="0">
              <a:ea typeface="微軟正黑體" panose="020B0604030504040204" pitchFamily="34" charset="-120"/>
            </a:endParaRPr>
          </a:p>
          <a:p>
            <a:pPr marL="268288" indent="0">
              <a:spcBef>
                <a:spcPts val="1200"/>
              </a:spcBef>
              <a:buNone/>
            </a:pPr>
            <a:r>
              <a:rPr lang="en-US" altLang="zh-TW" sz="1800" dirty="0">
                <a:ea typeface="微軟正黑體" panose="020B0604030504040204" pitchFamily="34" charset="-120"/>
              </a:rPr>
              <a:t>※</a:t>
            </a:r>
            <a:r>
              <a:rPr lang="zh-TW" altLang="en-US" sz="1800" dirty="0">
                <a:ea typeface="微軟正黑體" panose="020B0604030504040204" pitchFamily="34" charset="-120"/>
              </a:rPr>
              <a:t>最高為</a:t>
            </a:r>
            <a:r>
              <a:rPr lang="en-US" altLang="zh-TW" sz="1800" dirty="0">
                <a:ea typeface="微軟正黑體" panose="020B0604030504040204" pitchFamily="34" charset="-120"/>
              </a:rPr>
              <a:t>3</a:t>
            </a:r>
            <a:r>
              <a:rPr lang="zh-TW" altLang="en-US" sz="1800" dirty="0">
                <a:ea typeface="微軟正黑體" panose="020B0604030504040204" pitchFamily="34" charset="-120"/>
              </a:rPr>
              <a:t>倍率，例如一般生招生名額為</a:t>
            </a:r>
            <a:r>
              <a:rPr lang="en-US" altLang="zh-TW" sz="1800" dirty="0">
                <a:ea typeface="微軟正黑體" panose="020B0604030504040204" pitchFamily="34" charset="-120"/>
              </a:rPr>
              <a:t>20</a:t>
            </a:r>
            <a:r>
              <a:rPr lang="zh-TW" altLang="en-US" sz="1800" dirty="0">
                <a:ea typeface="微軟正黑體" panose="020B0604030504040204" pitchFamily="34" charset="-120"/>
              </a:rPr>
              <a:t>人，至多可聯絡</a:t>
            </a:r>
            <a:r>
              <a:rPr lang="en-US" altLang="zh-TW" sz="1800" dirty="0">
                <a:ea typeface="微軟正黑體" panose="020B0604030504040204" pitchFamily="34" charset="-120"/>
              </a:rPr>
              <a:t>60</a:t>
            </a:r>
            <a:r>
              <a:rPr lang="zh-TW" altLang="en-US" sz="1800" dirty="0">
                <a:ea typeface="微軟正黑體" panose="020B0604030504040204" pitchFamily="34" charset="-120"/>
              </a:rPr>
              <a:t>人前來撕榜。</a:t>
            </a:r>
            <a:endParaRPr lang="en-US" altLang="zh-TW" sz="1800" dirty="0">
              <a:ea typeface="微軟正黑體" panose="020B0604030504040204" pitchFamily="34" charset="-120"/>
            </a:endParaRPr>
          </a:p>
          <a:p>
            <a:pPr algn="just">
              <a:spcBef>
                <a:spcPts val="1200"/>
              </a:spcBef>
            </a:pPr>
            <a:r>
              <a:rPr lang="zh-TW" altLang="en-US" sz="3200" dirty="0">
                <a:solidFill>
                  <a:srgbClr val="FF0000"/>
                </a:solidFill>
                <a:ea typeface="微軟正黑體" panose="020B0604030504040204" pitchFamily="34" charset="-120"/>
              </a:rPr>
              <a:t>被通知參加現場登記分發</a:t>
            </a:r>
            <a:r>
              <a:rPr lang="zh-TW" altLang="en-US" sz="3200" dirty="0">
                <a:ea typeface="微軟正黑體" panose="020B0604030504040204" pitchFamily="34" charset="-120"/>
              </a:rPr>
              <a:t>之學生於指定時間至所報名招生學校參加現場登記分發報到，由各招生學校依「超額比序總積分」以及「同分比序積分項目順序」所排定之分發順位，依序分發選科錄取。</a:t>
            </a:r>
            <a:endParaRPr lang="en-US" altLang="zh-TW" sz="3200" dirty="0">
              <a:ea typeface="微軟正黑體" panose="020B0604030504040204" pitchFamily="34" charset="-120"/>
            </a:endParaRPr>
          </a:p>
          <a:p>
            <a:pPr algn="just">
              <a:spcBef>
                <a:spcPts val="1200"/>
              </a:spcBef>
            </a:pPr>
            <a:r>
              <a:rPr lang="zh-TW" altLang="en-US" sz="3200" dirty="0">
                <a:ea typeface="微軟正黑體" panose="020B0604030504040204" pitchFamily="34" charset="-120"/>
              </a:rPr>
              <a:t>分發作業至各科組招生</a:t>
            </a:r>
            <a:r>
              <a:rPr lang="zh-TW" altLang="en-US" sz="3200" dirty="0">
                <a:solidFill>
                  <a:srgbClr val="FF0000"/>
                </a:solidFill>
                <a:ea typeface="微軟正黑體" panose="020B0604030504040204" pitchFamily="34" charset="-120"/>
              </a:rPr>
              <a:t>名額額滿</a:t>
            </a:r>
            <a:r>
              <a:rPr lang="zh-TW" altLang="en-US" sz="3200" dirty="0">
                <a:ea typeface="微軟正黑體" panose="020B0604030504040204" pitchFamily="34" charset="-120"/>
              </a:rPr>
              <a:t>或</a:t>
            </a:r>
            <a:r>
              <a:rPr lang="zh-TW" altLang="en-US" sz="3200" dirty="0">
                <a:solidFill>
                  <a:srgbClr val="FF0000"/>
                </a:solidFill>
                <a:ea typeface="微軟正黑體" panose="020B0604030504040204" pitchFamily="34" charset="-120"/>
              </a:rPr>
              <a:t>已無可分發學生</a:t>
            </a:r>
            <a:r>
              <a:rPr lang="zh-TW" altLang="en-US" sz="3200" dirty="0">
                <a:ea typeface="微軟正黑體" panose="020B0604030504040204" pitchFamily="34" charset="-120"/>
              </a:rPr>
              <a:t>為止。</a:t>
            </a:r>
            <a:endParaRPr lang="en-US" altLang="zh-TW" sz="3200" dirty="0">
              <a:ea typeface="微軟正黑體" panose="020B0604030504040204" pitchFamily="34" charset="-120"/>
            </a:endParaRPr>
          </a:p>
          <a:p>
            <a:pPr algn="just"/>
            <a:endParaRPr lang="en-US" altLang="zh-TW" sz="1800" dirty="0">
              <a:ea typeface="微軟正黑體" panose="020B0604030504040204" pitchFamily="34" charset="-120"/>
            </a:endParaRPr>
          </a:p>
        </p:txBody>
      </p:sp>
    </p:spTree>
    <p:extLst>
      <p:ext uri="{BB962C8B-B14F-4D97-AF65-F5344CB8AC3E}">
        <p14:creationId xmlns:p14="http://schemas.microsoft.com/office/powerpoint/2010/main" val="18427526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1214399"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「超額比序總積分」採計項目</a:t>
              </a:r>
              <a:endParaRPr lang="en-US" dirty="0"/>
            </a:p>
          </p:txBody>
        </p:sp>
      </p:grpSp>
      <p:sp>
        <p:nvSpPr>
          <p:cNvPr id="15" name="圓角矩形 7">
            <a:extLst>
              <a:ext uri="{FF2B5EF4-FFF2-40B4-BE49-F238E27FC236}">
                <a16:creationId xmlns:a16="http://schemas.microsoft.com/office/drawing/2014/main" id="{30609994-FAC2-4C54-A1E8-7F9E18705C55}"/>
              </a:ext>
            </a:extLst>
          </p:cNvPr>
          <p:cNvSpPr/>
          <p:nvPr/>
        </p:nvSpPr>
        <p:spPr bwMode="auto">
          <a:xfrm>
            <a:off x="3167554" y="874212"/>
            <a:ext cx="7056784" cy="3566160"/>
          </a:xfrm>
          <a:prstGeom prst="roundRect">
            <a:avLst>
              <a:gd name="adj" fmla="val 1353"/>
            </a:avLst>
          </a:prstGeom>
          <a:solidFill>
            <a:srgbClr val="FFCCCC"/>
          </a:solidFill>
          <a:ln w="9525">
            <a:noFill/>
            <a:round/>
            <a:headEnd/>
            <a:tailEnd type="triangle" w="med" len="med"/>
          </a:ln>
          <a:effectLst>
            <a:outerShdw blurRad="44450" dist="76200" dir="3000000" algn="ctr">
              <a:srgbClr val="000000">
                <a:alpha val="32000"/>
              </a:srgbClr>
            </a:outerShdw>
          </a:effectLst>
        </p:spPr>
        <p:txBody>
          <a:bodyPr rtlCol="0" anchor="ctr"/>
          <a:lstStyle/>
          <a:p>
            <a:pPr algn="ctr"/>
            <a:endParaRPr lang="zh-TW" altLang="en-US"/>
          </a:p>
        </p:txBody>
      </p:sp>
      <p:sp>
        <p:nvSpPr>
          <p:cNvPr id="16" name="圓角矩形 5">
            <a:extLst>
              <a:ext uri="{FF2B5EF4-FFF2-40B4-BE49-F238E27FC236}">
                <a16:creationId xmlns:a16="http://schemas.microsoft.com/office/drawing/2014/main" id="{77FAE393-A2AE-4486-84D0-BAFC16593E9E}"/>
              </a:ext>
            </a:extLst>
          </p:cNvPr>
          <p:cNvSpPr/>
          <p:nvPr/>
        </p:nvSpPr>
        <p:spPr bwMode="auto">
          <a:xfrm>
            <a:off x="2011088" y="749080"/>
            <a:ext cx="1253472" cy="3816424"/>
          </a:xfrm>
          <a:prstGeom prst="roundRect">
            <a:avLst/>
          </a:prstGeom>
          <a:gradFill flip="none" rotWithShape="1">
            <a:gsLst>
              <a:gs pos="0">
                <a:srgbClr val="FF8989">
                  <a:shade val="30000"/>
                  <a:satMod val="115000"/>
                </a:srgbClr>
              </a:gs>
              <a:gs pos="50000">
                <a:srgbClr val="FF8989">
                  <a:shade val="67500"/>
                  <a:satMod val="115000"/>
                </a:srgbClr>
              </a:gs>
              <a:gs pos="100000">
                <a:srgbClr val="FF8989">
                  <a:shade val="100000"/>
                  <a:satMod val="115000"/>
                </a:srgbClr>
              </a:gs>
            </a:gsLst>
            <a:lin ang="10800000" scaled="1"/>
            <a:tileRect/>
          </a:gradFill>
          <a:ln w="9525">
            <a:noFill/>
            <a:round/>
            <a:headEnd/>
            <a:tailEnd type="triangle" w="med" len="med"/>
          </a:ln>
          <a:effectLst/>
          <a:scene3d>
            <a:camera prst="orthographicFront">
              <a:rot lat="0" lon="0" rev="0"/>
            </a:camera>
            <a:lightRig rig="balanced" dir="t">
              <a:rot lat="0" lon="0" rev="8700000"/>
            </a:lightRig>
          </a:scene3d>
          <a:sp3d>
            <a:bevelT w="190500" h="38100"/>
          </a:sp3d>
        </p:spPr>
        <p:txBody>
          <a:bodyPr rtlCol="0" anchor="ctr"/>
          <a:lstStyle/>
          <a:p>
            <a:pPr algn="ctr"/>
            <a:endParaRPr lang="zh-TW" altLang="en-US"/>
          </a:p>
        </p:txBody>
      </p:sp>
      <p:graphicFrame>
        <p:nvGraphicFramePr>
          <p:cNvPr id="17" name="表格 16">
            <a:extLst>
              <a:ext uri="{FF2B5EF4-FFF2-40B4-BE49-F238E27FC236}">
                <a16:creationId xmlns:a16="http://schemas.microsoft.com/office/drawing/2014/main" id="{E0E30A20-01BD-491C-ABE6-6A3371D4C353}"/>
              </a:ext>
            </a:extLst>
          </p:cNvPr>
          <p:cNvGraphicFramePr>
            <a:graphicFrameLocks noGrp="1"/>
          </p:cNvGraphicFramePr>
          <p:nvPr>
            <p:extLst>
              <p:ext uri="{D42A27DB-BD31-4B8C-83A1-F6EECF244321}">
                <p14:modId xmlns:p14="http://schemas.microsoft.com/office/powerpoint/2010/main" val="1901492967"/>
              </p:ext>
            </p:extLst>
          </p:nvPr>
        </p:nvGraphicFramePr>
        <p:xfrm>
          <a:off x="2008238" y="919932"/>
          <a:ext cx="8079272" cy="3474720"/>
        </p:xfrm>
        <a:graphic>
          <a:graphicData uri="http://schemas.openxmlformats.org/drawingml/2006/table">
            <a:tbl>
              <a:tblPr firstRow="1" bandRow="1">
                <a:tableStyleId>{5C22544A-7EE6-4342-B048-85BDC9FD1C3A}</a:tableStyleId>
              </a:tblPr>
              <a:tblGrid>
                <a:gridCol w="1259709">
                  <a:extLst>
                    <a:ext uri="{9D8B030D-6E8A-4147-A177-3AD203B41FA5}">
                      <a16:colId xmlns:a16="http://schemas.microsoft.com/office/drawing/2014/main" val="20000"/>
                    </a:ext>
                  </a:extLst>
                </a:gridCol>
                <a:gridCol w="6819563">
                  <a:extLst>
                    <a:ext uri="{9D8B030D-6E8A-4147-A177-3AD203B41FA5}">
                      <a16:colId xmlns:a16="http://schemas.microsoft.com/office/drawing/2014/main" val="20001"/>
                    </a:ext>
                  </a:extLst>
                </a:gridCol>
              </a:tblGrid>
              <a:tr h="370840">
                <a:tc rowSpan="7">
                  <a:txBody>
                    <a:bodyPr/>
                    <a:lstStyle/>
                    <a:p>
                      <a:pPr algn="ctr"/>
                      <a:r>
                        <a:rPr lang="zh-TW" altLang="en-US" sz="3200" dirty="0">
                          <a:latin typeface="Times New Roman" pitchFamily="18" charset="0"/>
                          <a:ea typeface="微軟正黑體" pitchFamily="34" charset="-120"/>
                          <a:cs typeface="Times New Roman" pitchFamily="18" charset="0"/>
                        </a:rPr>
                        <a:t>採</a:t>
                      </a:r>
                      <a:endParaRPr lang="en-US" altLang="zh-TW" sz="3200" dirty="0">
                        <a:latin typeface="Times New Roman" pitchFamily="18" charset="0"/>
                        <a:ea typeface="微軟正黑體" pitchFamily="34" charset="-120"/>
                        <a:cs typeface="Times New Roman" pitchFamily="18" charset="0"/>
                      </a:endParaRPr>
                    </a:p>
                    <a:p>
                      <a:pPr algn="ctr"/>
                      <a:r>
                        <a:rPr lang="zh-TW" altLang="en-US" sz="3200" dirty="0">
                          <a:latin typeface="Times New Roman" pitchFamily="18" charset="0"/>
                          <a:ea typeface="微軟正黑體" pitchFamily="34" charset="-120"/>
                          <a:cs typeface="Times New Roman" pitchFamily="18" charset="0"/>
                        </a:rPr>
                        <a:t>計</a:t>
                      </a:r>
                      <a:endParaRPr lang="en-US" altLang="zh-TW" sz="3200" dirty="0">
                        <a:latin typeface="Times New Roman" pitchFamily="18" charset="0"/>
                        <a:ea typeface="微軟正黑體" pitchFamily="34" charset="-120"/>
                        <a:cs typeface="Times New Roman" pitchFamily="18" charset="0"/>
                      </a:endParaRPr>
                    </a:p>
                    <a:p>
                      <a:pPr algn="ctr"/>
                      <a:r>
                        <a:rPr lang="zh-TW" altLang="en-US" sz="3200" dirty="0">
                          <a:latin typeface="Times New Roman" pitchFamily="18" charset="0"/>
                          <a:ea typeface="微軟正黑體" pitchFamily="34" charset="-120"/>
                          <a:cs typeface="Times New Roman" pitchFamily="18" charset="0"/>
                        </a:rPr>
                        <a:t>項</a:t>
                      </a:r>
                      <a:endParaRPr lang="en-US" altLang="zh-TW" sz="3200" dirty="0">
                        <a:latin typeface="Times New Roman" pitchFamily="18" charset="0"/>
                        <a:ea typeface="微軟正黑體" pitchFamily="34" charset="-120"/>
                        <a:cs typeface="Times New Roman" pitchFamily="18" charset="0"/>
                      </a:endParaRPr>
                    </a:p>
                    <a:p>
                      <a:pPr algn="ctr"/>
                      <a:r>
                        <a:rPr lang="zh-TW" altLang="en-US" sz="3200" dirty="0">
                          <a:latin typeface="Times New Roman" pitchFamily="18" charset="0"/>
                          <a:ea typeface="微軟正黑體" pitchFamily="34" charset="-120"/>
                          <a:cs typeface="Times New Roman" pitchFamily="18" charset="0"/>
                        </a:rPr>
                        <a:t>目</a:t>
                      </a:r>
                      <a:endParaRPr lang="en-US" altLang="zh-TW" sz="3200" dirty="0">
                        <a:latin typeface="Times New Roman" pitchFamily="18" charset="0"/>
                        <a:ea typeface="微軟正黑體" pitchFamily="34" charset="-120"/>
                        <a:cs typeface="Times New Roman" pitchFamily="18"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eaLnBrk="1" hangingPunct="1">
                        <a:spcBef>
                          <a:spcPts val="1200"/>
                        </a:spcBef>
                      </a:pPr>
                      <a:r>
                        <a:rPr lang="zh-TW" altLang="en-US" sz="2400" b="0" dirty="0">
                          <a:solidFill>
                            <a:schemeClr val="tx1"/>
                          </a:solidFill>
                          <a:latin typeface="Times New Roman" pitchFamily="18" charset="0"/>
                          <a:ea typeface="微軟正黑體" pitchFamily="34" charset="-120"/>
                          <a:cs typeface="Times New Roman" pitchFamily="18" charset="0"/>
                        </a:rPr>
                        <a:t>多元學習表現</a:t>
                      </a:r>
                      <a:endParaRPr lang="en-US" altLang="zh-TW" sz="2400" b="0" dirty="0">
                        <a:solidFill>
                          <a:schemeClr val="tx1"/>
                        </a:solidFill>
                        <a:latin typeface="Times New Roman" pitchFamily="18" charset="0"/>
                        <a:ea typeface="微軟正黑體" pitchFamily="34" charset="-120"/>
                        <a:cs typeface="Times New Roman" pitchFamily="18" charset="0"/>
                      </a:endParaRPr>
                    </a:p>
                    <a:p>
                      <a:pPr marL="0" indent="0" algn="just" eaLnBrk="1" hangingPunct="1">
                        <a:spcBef>
                          <a:spcPts val="0"/>
                        </a:spcBef>
                        <a:buNone/>
                      </a:pPr>
                      <a:r>
                        <a:rPr lang="en-US" altLang="zh-TW" sz="1800" b="0" dirty="0">
                          <a:solidFill>
                            <a:schemeClr val="tx1"/>
                          </a:solidFill>
                          <a:latin typeface="Times New Roman" pitchFamily="18" charset="0"/>
                          <a:ea typeface="微軟正黑體" pitchFamily="34" charset="-120"/>
                          <a:cs typeface="Times New Roman" pitchFamily="18" charset="0"/>
                        </a:rPr>
                        <a:t>(</a:t>
                      </a:r>
                      <a:r>
                        <a:rPr lang="zh-TW" altLang="en-US" sz="1800" b="0" dirty="0">
                          <a:solidFill>
                            <a:schemeClr val="tx1"/>
                          </a:solidFill>
                          <a:latin typeface="Times New Roman" pitchFamily="18" charset="0"/>
                          <a:ea typeface="微軟正黑體" pitchFamily="34" charset="-120"/>
                          <a:cs typeface="Times New Roman" pitchFamily="18" charset="0"/>
                        </a:rPr>
                        <a:t>含服務學習、競賽、日常生活表現評量、體適能</a:t>
                      </a:r>
                      <a:r>
                        <a:rPr lang="en-US" altLang="zh-TW" sz="1800" b="0" dirty="0">
                          <a:solidFill>
                            <a:schemeClr val="tx1"/>
                          </a:solidFill>
                          <a:latin typeface="Times New Roman" pitchFamily="18" charset="0"/>
                          <a:ea typeface="微軟正黑體" pitchFamily="34" charset="-120"/>
                          <a:cs typeface="Times New Roman" pitchFamily="18" charset="0"/>
                        </a:rPr>
                        <a:t>)</a:t>
                      </a:r>
                      <a:endParaRPr lang="zh-TW" altLang="en-US" sz="1800" b="0" dirty="0">
                        <a:solidFill>
                          <a:schemeClr val="tx1"/>
                        </a:solidFill>
                        <a:latin typeface="Times New Roman" pitchFamily="18" charset="0"/>
                        <a:ea typeface="微軟正黑體" pitchFamily="34" charset="-120"/>
                        <a:cs typeface="Times New Roman"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vMerge="1">
                  <a:txBody>
                    <a:bodyPr/>
                    <a:lstStyle/>
                    <a:p>
                      <a:endParaRPr lang="zh-TW" altLang="en-US" dirty="0"/>
                    </a:p>
                  </a:txBody>
                  <a:tcPr/>
                </a:tc>
                <a:tc>
                  <a:txBody>
                    <a:bodyPr/>
                    <a:lstStyle/>
                    <a:p>
                      <a:r>
                        <a:rPr lang="zh-TW" altLang="en-US" sz="2400" b="1" dirty="0">
                          <a:solidFill>
                            <a:srgbClr val="FF0000"/>
                          </a:solidFill>
                          <a:latin typeface="Times New Roman" pitchFamily="18" charset="0"/>
                          <a:ea typeface="微軟正黑體" pitchFamily="34" charset="-120"/>
                          <a:cs typeface="Times New Roman" pitchFamily="18" charset="0"/>
                        </a:rPr>
                        <a:t>技藝優良</a:t>
                      </a:r>
                    </a:p>
                  </a:txBody>
                  <a:tcP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vMerge="1">
                  <a:txBody>
                    <a:bodyPr/>
                    <a:lstStyle/>
                    <a:p>
                      <a:endParaRPr lang="zh-TW" altLang="en-US" dirty="0"/>
                    </a:p>
                  </a:txBody>
                  <a:tcPr/>
                </a:tc>
                <a:tc>
                  <a:txBody>
                    <a:bodyPr/>
                    <a:lstStyle/>
                    <a:p>
                      <a:r>
                        <a:rPr lang="zh-TW" altLang="en-US" sz="2400" dirty="0">
                          <a:solidFill>
                            <a:schemeClr val="tx1"/>
                          </a:solidFill>
                          <a:latin typeface="Times New Roman" pitchFamily="18" charset="0"/>
                          <a:ea typeface="微軟正黑體" pitchFamily="34" charset="-120"/>
                          <a:cs typeface="Times New Roman" pitchFamily="18" charset="0"/>
                        </a:rPr>
                        <a:t>弱勢身分</a:t>
                      </a:r>
                    </a:p>
                  </a:txBody>
                  <a:tcP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vMerge="1">
                  <a:txBody>
                    <a:bodyPr/>
                    <a:lstStyle/>
                    <a:p>
                      <a:endParaRPr lang="zh-TW" altLang="en-US" dirty="0"/>
                    </a:p>
                  </a:txBody>
                  <a:tcPr/>
                </a:tc>
                <a:tc>
                  <a:txBody>
                    <a:bodyPr/>
                    <a:lstStyle/>
                    <a:p>
                      <a:r>
                        <a:rPr lang="zh-TW" altLang="en-US" sz="2400" dirty="0">
                          <a:solidFill>
                            <a:schemeClr val="tx1"/>
                          </a:solidFill>
                          <a:latin typeface="Times New Roman" pitchFamily="18" charset="0"/>
                          <a:ea typeface="微軟正黑體" pitchFamily="34" charset="-120"/>
                          <a:cs typeface="Times New Roman" pitchFamily="18" charset="0"/>
                        </a:rPr>
                        <a:t>均衡學習</a:t>
                      </a:r>
                    </a:p>
                  </a:txBody>
                  <a:tcP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vMerge="1">
                  <a:txBody>
                    <a:bodyPr/>
                    <a:lstStyle/>
                    <a:p>
                      <a:endParaRPr lang="zh-TW" altLang="en-US" dirty="0"/>
                    </a:p>
                  </a:txBody>
                  <a:tcPr/>
                </a:tc>
                <a:tc>
                  <a:txBody>
                    <a:bodyPr/>
                    <a:lstStyle/>
                    <a:p>
                      <a:r>
                        <a:rPr lang="zh-TW" altLang="en-US" sz="2400" dirty="0">
                          <a:solidFill>
                            <a:schemeClr val="tx1"/>
                          </a:solidFill>
                          <a:latin typeface="Times New Roman" pitchFamily="18" charset="0"/>
                          <a:ea typeface="微軟正黑體" pitchFamily="34" charset="-120"/>
                          <a:cs typeface="Times New Roman" pitchFamily="18" charset="0"/>
                        </a:rPr>
                        <a:t>適性輔導</a:t>
                      </a:r>
                    </a:p>
                  </a:txBody>
                  <a:tcP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vMerge="1">
                  <a:txBody>
                    <a:bodyPr/>
                    <a:lstStyle/>
                    <a:p>
                      <a:endParaRPr lang="zh-TW" altLang="en-US" dirty="0"/>
                    </a:p>
                  </a:txBody>
                  <a:tcPr/>
                </a:tc>
                <a:tc>
                  <a:txBody>
                    <a:bodyPr/>
                    <a:lstStyle/>
                    <a:p>
                      <a:r>
                        <a:rPr lang="zh-TW" altLang="en-US" sz="2400" dirty="0">
                          <a:solidFill>
                            <a:schemeClr val="tx1"/>
                          </a:solidFill>
                          <a:latin typeface="Times New Roman" pitchFamily="18" charset="0"/>
                          <a:ea typeface="微軟正黑體" pitchFamily="34" charset="-120"/>
                          <a:cs typeface="Times New Roman" pitchFamily="18" charset="0"/>
                        </a:rPr>
                        <a:t>國中教育會考</a:t>
                      </a:r>
                    </a:p>
                  </a:txBody>
                  <a:tcP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vMerge="1">
                  <a:txBody>
                    <a:bodyPr/>
                    <a:lstStyle/>
                    <a:p>
                      <a:endParaRPr lang="zh-TW" altLang="en-US" dirty="0"/>
                    </a:p>
                  </a:txBody>
                  <a:tcPr/>
                </a:tc>
                <a:tc>
                  <a:txBody>
                    <a:bodyPr/>
                    <a:lstStyle/>
                    <a:p>
                      <a:r>
                        <a:rPr lang="zh-TW" altLang="en-US" sz="2400" dirty="0">
                          <a:solidFill>
                            <a:schemeClr val="tx1"/>
                          </a:solidFill>
                          <a:latin typeface="Times New Roman" pitchFamily="18" charset="0"/>
                          <a:ea typeface="微軟正黑體" pitchFamily="34" charset="-120"/>
                          <a:cs typeface="Times New Roman" pitchFamily="18" charset="0"/>
                        </a:rPr>
                        <a:t>其他</a:t>
                      </a:r>
                      <a:r>
                        <a:rPr lang="en-US" altLang="zh-TW" sz="1800" dirty="0">
                          <a:solidFill>
                            <a:schemeClr val="tx1"/>
                          </a:solidFill>
                          <a:latin typeface="Times New Roman" pitchFamily="18" charset="0"/>
                          <a:ea typeface="微軟正黑體" pitchFamily="34" charset="-120"/>
                          <a:cs typeface="Times New Roman" pitchFamily="18" charset="0"/>
                        </a:rPr>
                        <a:t>(</a:t>
                      </a:r>
                      <a:r>
                        <a:rPr lang="zh-TW" altLang="en-US" sz="1800" dirty="0">
                          <a:solidFill>
                            <a:schemeClr val="tx1"/>
                          </a:solidFill>
                          <a:latin typeface="Times New Roman" pitchFamily="18" charset="0"/>
                          <a:ea typeface="微軟正黑體" pitchFamily="34" charset="-120"/>
                          <a:cs typeface="Times New Roman" pitchFamily="18" charset="0"/>
                        </a:rPr>
                        <a:t>招生學校自訂項目</a:t>
                      </a:r>
                      <a:r>
                        <a:rPr lang="en-US" altLang="zh-TW" sz="1800" dirty="0">
                          <a:solidFill>
                            <a:schemeClr val="tx1"/>
                          </a:solidFill>
                          <a:latin typeface="Times New Roman" pitchFamily="18" charset="0"/>
                          <a:ea typeface="微軟正黑體" pitchFamily="34" charset="-120"/>
                          <a:cs typeface="Times New Roman" pitchFamily="18" charset="0"/>
                        </a:rPr>
                        <a:t>)</a:t>
                      </a:r>
                      <a:endParaRPr lang="zh-TW" altLang="en-US" sz="1800" dirty="0">
                        <a:solidFill>
                          <a:schemeClr val="tx1"/>
                        </a:solidFill>
                        <a:latin typeface="Times New Roman" pitchFamily="18" charset="0"/>
                        <a:ea typeface="微軟正黑體" pitchFamily="34" charset="-120"/>
                        <a:cs typeface="Times New Roman" pitchFamily="18" charset="0"/>
                      </a:endParaRPr>
                    </a:p>
                  </a:txBody>
                  <a:tcPr>
                    <a:lnL w="381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18" name="矩形 17">
            <a:extLst>
              <a:ext uri="{FF2B5EF4-FFF2-40B4-BE49-F238E27FC236}">
                <a16:creationId xmlns:a16="http://schemas.microsoft.com/office/drawing/2014/main" id="{27E3CAB8-3513-44AF-A42D-7B4968250E38}"/>
              </a:ext>
            </a:extLst>
          </p:cNvPr>
          <p:cNvSpPr/>
          <p:nvPr/>
        </p:nvSpPr>
        <p:spPr>
          <a:xfrm>
            <a:off x="1979422" y="4781528"/>
            <a:ext cx="8136904" cy="1384995"/>
          </a:xfrm>
          <a:prstGeom prst="rect">
            <a:avLst/>
          </a:prstGeom>
        </p:spPr>
        <p:txBody>
          <a:bodyPr wrap="square">
            <a:spAutoFit/>
          </a:bodyPr>
          <a:lstStyle/>
          <a:p>
            <a:pPr marL="342900" lvl="0" indent="-342900" algn="just" eaLnBrk="1" hangingPunct="1">
              <a:spcBef>
                <a:spcPts val="1200"/>
              </a:spcBef>
              <a:buFont typeface="Arial" panose="020B0604020202020204" pitchFamily="34" charset="0"/>
              <a:buChar char="•"/>
            </a:pPr>
            <a:r>
              <a:rPr kumimoji="0" lang="zh-TW" altLang="en-US" sz="28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各招生學校訂定各項目積分採計</a:t>
            </a:r>
            <a:r>
              <a:rPr kumimoji="0" lang="zh-TW" altLang="en-US" sz="2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權重</a:t>
            </a:r>
            <a:r>
              <a:rPr kumimoji="0" lang="zh-TW" altLang="en-US" sz="28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及同分比序項目</a:t>
            </a:r>
            <a:r>
              <a:rPr kumimoji="0" lang="zh-TW" altLang="en-US" sz="2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順序</a:t>
            </a:r>
            <a:r>
              <a:rPr kumimoji="0" lang="zh-TW" altLang="en-US" sz="28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，依此計算各項目積分所得之超額比序總積分與分發順位。</a:t>
            </a:r>
            <a:endParaRPr kumimoji="0" lang="en-US" altLang="zh-TW" sz="28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12835737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0701051"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積分採計項目與權重範例</a:t>
              </a:r>
              <a:endParaRPr lang="en-US" dirty="0"/>
            </a:p>
          </p:txBody>
        </p:sp>
      </p:grpSp>
      <p:grpSp>
        <p:nvGrpSpPr>
          <p:cNvPr id="2" name="群組 1">
            <a:extLst>
              <a:ext uri="{FF2B5EF4-FFF2-40B4-BE49-F238E27FC236}">
                <a16:creationId xmlns:a16="http://schemas.microsoft.com/office/drawing/2014/main" id="{614973F0-C7C5-4A3A-A569-3539CA474448}"/>
              </a:ext>
            </a:extLst>
          </p:cNvPr>
          <p:cNvGrpSpPr/>
          <p:nvPr/>
        </p:nvGrpSpPr>
        <p:grpSpPr>
          <a:xfrm>
            <a:off x="3077791" y="764704"/>
            <a:ext cx="6036418" cy="5840886"/>
            <a:chOff x="1984636" y="764704"/>
            <a:chExt cx="6036418" cy="5840886"/>
          </a:xfrm>
        </p:grpSpPr>
        <p:pic>
          <p:nvPicPr>
            <p:cNvPr id="7" name="圖片 6" descr="107學年度北區五專聯合免試入學招生簡章.pdf - Adobe Acrobat Pro 2017">
              <a:extLst>
                <a:ext uri="{FF2B5EF4-FFF2-40B4-BE49-F238E27FC236}">
                  <a16:creationId xmlns:a16="http://schemas.microsoft.com/office/drawing/2014/main" id="{1B4DAE3A-8986-4DF4-AAD8-85634F1D1557}"/>
                </a:ext>
              </a:extLst>
            </p:cNvPr>
            <p:cNvPicPr>
              <a:picLocks noChangeAspect="1"/>
            </p:cNvPicPr>
            <p:nvPr/>
          </p:nvPicPr>
          <p:blipFill rotWithShape="1">
            <a:blip r:embed="rId2">
              <a:extLst>
                <a:ext uri="{28A0092B-C50C-407E-A947-70E740481C1C}">
                  <a14:useLocalDpi xmlns:a14="http://schemas.microsoft.com/office/drawing/2010/main" val="0"/>
                </a:ext>
              </a:extLst>
            </a:blip>
            <a:srcRect l="32676" t="19477" r="30313" b="3488"/>
            <a:stretch/>
          </p:blipFill>
          <p:spPr>
            <a:xfrm>
              <a:off x="1984636" y="764704"/>
              <a:ext cx="5179652" cy="5840886"/>
            </a:xfrm>
            <a:prstGeom prst="rect">
              <a:avLst/>
            </a:prstGeom>
          </p:spPr>
        </p:pic>
        <p:sp>
          <p:nvSpPr>
            <p:cNvPr id="8" name="矩形 7">
              <a:extLst>
                <a:ext uri="{FF2B5EF4-FFF2-40B4-BE49-F238E27FC236}">
                  <a16:creationId xmlns:a16="http://schemas.microsoft.com/office/drawing/2014/main" id="{1C25C893-9B4C-4433-A9CE-CAA2B3D37F03}"/>
                </a:ext>
              </a:extLst>
            </p:cNvPr>
            <p:cNvSpPr>
              <a:spLocks noChangeArrowheads="1"/>
            </p:cNvSpPr>
            <p:nvPr/>
          </p:nvSpPr>
          <p:spPr bwMode="auto">
            <a:xfrm>
              <a:off x="3049488" y="2276871"/>
              <a:ext cx="442392" cy="1224137"/>
            </a:xfrm>
            <a:prstGeom prst="rect">
              <a:avLst/>
            </a:pr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a:spcBef>
                  <a:spcPct val="0"/>
                </a:spcBef>
                <a:buFontTx/>
                <a:buNone/>
              </a:pPr>
              <a:endParaRPr lang="zh-TW" altLang="en-US" sz="1800">
                <a:latin typeface="微軟正黑體" panose="020B0604030504040204" pitchFamily="34" charset="-120"/>
                <a:ea typeface="微軟正黑體" panose="020B0604030504040204" pitchFamily="34" charset="-120"/>
              </a:endParaRPr>
            </a:p>
          </p:txBody>
        </p:sp>
        <p:sp>
          <p:nvSpPr>
            <p:cNvPr id="9" name="矩形 8">
              <a:extLst>
                <a:ext uri="{FF2B5EF4-FFF2-40B4-BE49-F238E27FC236}">
                  <a16:creationId xmlns:a16="http://schemas.microsoft.com/office/drawing/2014/main" id="{35FBDCBE-3282-4E75-B73F-14E620FBDB83}"/>
                </a:ext>
              </a:extLst>
            </p:cNvPr>
            <p:cNvSpPr>
              <a:spLocks noChangeArrowheads="1"/>
            </p:cNvSpPr>
            <p:nvPr/>
          </p:nvSpPr>
          <p:spPr bwMode="auto">
            <a:xfrm>
              <a:off x="3850916" y="2281435"/>
              <a:ext cx="3251200" cy="2299693"/>
            </a:xfrm>
            <a:prstGeom prst="rect">
              <a:avLst/>
            </a:pr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a:spcBef>
                  <a:spcPct val="0"/>
                </a:spcBef>
                <a:buFontTx/>
                <a:buNone/>
              </a:pPr>
              <a:endParaRPr lang="zh-TW" altLang="en-US" sz="1800">
                <a:latin typeface="微軟正黑體" panose="020B0604030504040204" pitchFamily="34" charset="-120"/>
                <a:ea typeface="微軟正黑體" panose="020B0604030504040204" pitchFamily="34" charset="-120"/>
              </a:endParaRPr>
            </a:p>
          </p:txBody>
        </p:sp>
        <p:sp>
          <p:nvSpPr>
            <p:cNvPr id="15" name="文字方塊 14">
              <a:extLst>
                <a:ext uri="{FF2B5EF4-FFF2-40B4-BE49-F238E27FC236}">
                  <a16:creationId xmlns:a16="http://schemas.microsoft.com/office/drawing/2014/main" id="{659CD593-18E9-4EA0-94AD-BAFC422DEE25}"/>
                </a:ext>
              </a:extLst>
            </p:cNvPr>
            <p:cNvSpPr txBox="1">
              <a:spLocks noChangeArrowheads="1"/>
            </p:cNvSpPr>
            <p:nvPr/>
          </p:nvSpPr>
          <p:spPr bwMode="auto">
            <a:xfrm>
              <a:off x="7244098" y="2092453"/>
              <a:ext cx="776956"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a:spcBef>
                  <a:spcPct val="0"/>
                </a:spcBef>
                <a:buFontTx/>
                <a:buNone/>
              </a:pPr>
              <a:r>
                <a:rPr lang="zh-TW" altLang="en-US"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學</a:t>
              </a:r>
              <a:endParaRPr lang="en-US" altLang="zh-TW"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spcBef>
                  <a:spcPct val="0"/>
                </a:spcBef>
                <a:buFontTx/>
                <a:buNone/>
              </a:pPr>
              <a:r>
                <a:rPr lang="zh-TW" altLang="en-US"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校</a:t>
              </a:r>
              <a:endParaRPr lang="en-US" altLang="zh-TW"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spcBef>
                  <a:spcPct val="0"/>
                </a:spcBef>
                <a:buFontTx/>
                <a:buNone/>
              </a:pPr>
              <a:r>
                <a:rPr lang="zh-TW" altLang="en-US"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自</a:t>
              </a:r>
              <a:endParaRPr lang="en-US" altLang="zh-TW"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spcBef>
                  <a:spcPct val="0"/>
                </a:spcBef>
                <a:buFontTx/>
                <a:buNone/>
              </a:pPr>
              <a:r>
                <a:rPr lang="zh-TW" altLang="en-US"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訂</a:t>
              </a:r>
              <a:endParaRPr lang="en-US" altLang="zh-TW"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spcBef>
                  <a:spcPct val="0"/>
                </a:spcBef>
                <a:buFontTx/>
                <a:buNone/>
              </a:pPr>
              <a:r>
                <a:rPr lang="zh-TW" altLang="en-US"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順</a:t>
              </a:r>
              <a:endParaRPr lang="en-US" altLang="zh-TW"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spcBef>
                  <a:spcPct val="0"/>
                </a:spcBef>
                <a:buFontTx/>
                <a:buNone/>
              </a:pPr>
              <a:r>
                <a:rPr lang="zh-TW" altLang="en-US"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序</a:t>
              </a:r>
            </a:p>
          </p:txBody>
        </p:sp>
        <p:sp>
          <p:nvSpPr>
            <p:cNvPr id="16" name="矩形 15">
              <a:extLst>
                <a:ext uri="{FF2B5EF4-FFF2-40B4-BE49-F238E27FC236}">
                  <a16:creationId xmlns:a16="http://schemas.microsoft.com/office/drawing/2014/main" id="{3237486D-8245-48C8-A621-C822BAE2579D}"/>
                </a:ext>
              </a:extLst>
            </p:cNvPr>
            <p:cNvSpPr/>
            <p:nvPr/>
          </p:nvSpPr>
          <p:spPr bwMode="auto">
            <a:xfrm>
              <a:off x="5436096" y="836712"/>
              <a:ext cx="576064" cy="144016"/>
            </a:xfrm>
            <a:prstGeom prst="rect">
              <a:avLst/>
            </a:prstGeom>
            <a:solidFill>
              <a:schemeClr val="bg1"/>
            </a:solidFill>
            <a:ln w="9525">
              <a:noFill/>
              <a:round/>
              <a:headEnd/>
              <a:tailEnd type="triangle" w="med" len="med"/>
            </a:ln>
          </p:spPr>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7" name="矩形 16">
              <a:extLst>
                <a:ext uri="{FF2B5EF4-FFF2-40B4-BE49-F238E27FC236}">
                  <a16:creationId xmlns:a16="http://schemas.microsoft.com/office/drawing/2014/main" id="{1EE894C4-507B-40FE-A5E8-FA2FA6684D27}"/>
                </a:ext>
              </a:extLst>
            </p:cNvPr>
            <p:cNvSpPr/>
            <p:nvPr/>
          </p:nvSpPr>
          <p:spPr bwMode="auto">
            <a:xfrm>
              <a:off x="5436096" y="1038800"/>
              <a:ext cx="576064" cy="144016"/>
            </a:xfrm>
            <a:prstGeom prst="rect">
              <a:avLst/>
            </a:prstGeom>
            <a:solidFill>
              <a:schemeClr val="bg1"/>
            </a:solidFill>
            <a:ln w="9525">
              <a:noFill/>
              <a:round/>
              <a:headEnd/>
              <a:tailEnd type="triangle" w="med" len="med"/>
            </a:ln>
          </p:spPr>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8" name="矩形 17">
              <a:extLst>
                <a:ext uri="{FF2B5EF4-FFF2-40B4-BE49-F238E27FC236}">
                  <a16:creationId xmlns:a16="http://schemas.microsoft.com/office/drawing/2014/main" id="{E8AAB5A6-E5E2-4422-98BE-1BC75A40A8AA}"/>
                </a:ext>
              </a:extLst>
            </p:cNvPr>
            <p:cNvSpPr/>
            <p:nvPr/>
          </p:nvSpPr>
          <p:spPr bwMode="auto">
            <a:xfrm>
              <a:off x="2394000" y="829092"/>
              <a:ext cx="396000" cy="170110"/>
            </a:xfrm>
            <a:prstGeom prst="rect">
              <a:avLst/>
            </a:prstGeom>
            <a:solidFill>
              <a:schemeClr val="bg1"/>
            </a:solidFill>
            <a:ln w="9525">
              <a:noFill/>
              <a:round/>
              <a:headEnd/>
              <a:tailEnd type="triangle" w="med" len="med"/>
            </a:ln>
          </p:spPr>
          <p:txBody>
            <a:bodyPr rtlCol="0" anchor="ctr"/>
            <a:lstStyle/>
            <a:p>
              <a:pPr algn="ctr"/>
              <a:r>
                <a:rPr lang="en-US" altLang="zh-TW" sz="900" dirty="0">
                  <a:latin typeface="微軟正黑體" panose="020B0604030504040204" pitchFamily="34" charset="-120"/>
                  <a:ea typeface="微軟正黑體" panose="020B0604030504040204" pitchFamily="34" charset="-120"/>
                  <a:cs typeface="Times New Roman" panose="02020603050405020304" pitchFamily="18" charset="0"/>
                </a:rPr>
                <a:t>XX</a:t>
              </a:r>
              <a:endParaRPr lang="zh-TW" altLang="en-US" sz="9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9" name="矩形 18">
              <a:extLst>
                <a:ext uri="{FF2B5EF4-FFF2-40B4-BE49-F238E27FC236}">
                  <a16:creationId xmlns:a16="http://schemas.microsoft.com/office/drawing/2014/main" id="{10E14E85-BE56-4E97-9521-BFAED3DF79AB}"/>
                </a:ext>
              </a:extLst>
            </p:cNvPr>
            <p:cNvSpPr/>
            <p:nvPr/>
          </p:nvSpPr>
          <p:spPr bwMode="auto">
            <a:xfrm>
              <a:off x="4572000" y="855186"/>
              <a:ext cx="288032" cy="144016"/>
            </a:xfrm>
            <a:prstGeom prst="rect">
              <a:avLst/>
            </a:prstGeom>
            <a:solidFill>
              <a:schemeClr val="bg1"/>
            </a:solidFill>
            <a:ln w="9525">
              <a:noFill/>
              <a:round/>
              <a:headEnd/>
              <a:tailEnd type="triangle" w="med" len="med"/>
            </a:ln>
          </p:spPr>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20" name="矩形 19">
              <a:extLst>
                <a:ext uri="{FF2B5EF4-FFF2-40B4-BE49-F238E27FC236}">
                  <a16:creationId xmlns:a16="http://schemas.microsoft.com/office/drawing/2014/main" id="{80B88784-6142-4F18-A5E1-A1B9F52038E2}"/>
                </a:ext>
              </a:extLst>
            </p:cNvPr>
            <p:cNvSpPr/>
            <p:nvPr/>
          </p:nvSpPr>
          <p:spPr bwMode="auto">
            <a:xfrm>
              <a:off x="2405956" y="1038800"/>
              <a:ext cx="1589980" cy="144016"/>
            </a:xfrm>
            <a:prstGeom prst="rect">
              <a:avLst/>
            </a:prstGeom>
            <a:solidFill>
              <a:schemeClr val="bg1"/>
            </a:solidFill>
            <a:ln w="9525">
              <a:noFill/>
              <a:round/>
              <a:headEnd/>
              <a:tailEnd type="triangle" w="med" len="med"/>
            </a:ln>
          </p:spPr>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21" name="矩形 20">
              <a:extLst>
                <a:ext uri="{FF2B5EF4-FFF2-40B4-BE49-F238E27FC236}">
                  <a16:creationId xmlns:a16="http://schemas.microsoft.com/office/drawing/2014/main" id="{3DC99BD2-BF54-410B-9A57-E5C2CC6A0930}"/>
                </a:ext>
              </a:extLst>
            </p:cNvPr>
            <p:cNvSpPr/>
            <p:nvPr/>
          </p:nvSpPr>
          <p:spPr bwMode="auto">
            <a:xfrm>
              <a:off x="3547068" y="5445224"/>
              <a:ext cx="1008000" cy="144016"/>
            </a:xfrm>
            <a:prstGeom prst="rect">
              <a:avLst/>
            </a:prstGeom>
            <a:solidFill>
              <a:schemeClr val="bg1"/>
            </a:solidFill>
            <a:ln w="9525">
              <a:noFill/>
              <a:round/>
              <a:headEnd/>
              <a:tailEnd type="triangle" w="med" len="med"/>
            </a:ln>
          </p:spPr>
          <p:txBody>
            <a:bodyPr rtlCol="0" anchor="ctr"/>
            <a:lstStyle/>
            <a:p>
              <a:pPr algn="ctr"/>
              <a:endParaRPr lang="zh-TW" altLang="en-US"/>
            </a:p>
          </p:txBody>
        </p:sp>
        <p:sp>
          <p:nvSpPr>
            <p:cNvPr id="22" name="文字方塊 21">
              <a:extLst>
                <a:ext uri="{FF2B5EF4-FFF2-40B4-BE49-F238E27FC236}">
                  <a16:creationId xmlns:a16="http://schemas.microsoft.com/office/drawing/2014/main" id="{6A894317-2A31-40E8-A3B0-40DD511AB090}"/>
                </a:ext>
              </a:extLst>
            </p:cNvPr>
            <p:cNvSpPr txBox="1"/>
            <p:nvPr/>
          </p:nvSpPr>
          <p:spPr>
            <a:xfrm>
              <a:off x="3456404" y="5396552"/>
              <a:ext cx="1175322" cy="215444"/>
            </a:xfrm>
            <a:prstGeom prst="rect">
              <a:avLst/>
            </a:prstGeom>
            <a:noFill/>
          </p:spPr>
          <p:txBody>
            <a:bodyPr wrap="square" rtlCol="0">
              <a:spAutoFit/>
            </a:bodyPr>
            <a:lstStyle/>
            <a:p>
              <a:r>
                <a:rPr lang="en-US" altLang="zh-TW" sz="800" dirty="0">
                  <a:latin typeface="Times New Roman" pitchFamily="18" charset="0"/>
                  <a:ea typeface="標楷體" pitchFamily="65" charset="-120"/>
                  <a:cs typeface="Times New Roman" pitchFamily="18" charset="0"/>
                </a:rPr>
                <a:t>113</a:t>
              </a:r>
              <a:r>
                <a:rPr lang="zh-TW" altLang="en-US" sz="800" dirty="0">
                  <a:latin typeface="Times New Roman" pitchFamily="18" charset="0"/>
                  <a:ea typeface="標楷體" pitchFamily="65" charset="-120"/>
                  <a:cs typeface="Times New Roman" pitchFamily="18" charset="0"/>
                </a:rPr>
                <a:t>年</a:t>
              </a:r>
              <a:r>
                <a:rPr lang="en-US" altLang="zh-TW" sz="800" dirty="0">
                  <a:latin typeface="Times New Roman" pitchFamily="18" charset="0"/>
                  <a:ea typeface="標楷體" pitchFamily="65" charset="-120"/>
                  <a:cs typeface="Times New Roman" pitchFamily="18" charset="0"/>
                </a:rPr>
                <a:t>6</a:t>
              </a:r>
              <a:r>
                <a:rPr lang="zh-TW" altLang="en-US" sz="800" dirty="0">
                  <a:latin typeface="Times New Roman" pitchFamily="18" charset="0"/>
                  <a:ea typeface="標楷體" pitchFamily="65" charset="-120"/>
                  <a:cs typeface="Times New Roman" pitchFamily="18" charset="0"/>
                </a:rPr>
                <a:t>月</a:t>
              </a:r>
              <a:r>
                <a:rPr lang="en-US" altLang="zh-TW" sz="800" dirty="0">
                  <a:latin typeface="Times New Roman" pitchFamily="18" charset="0"/>
                  <a:ea typeface="標楷體" pitchFamily="65" charset="-120"/>
                  <a:cs typeface="Times New Roman" pitchFamily="18" charset="0"/>
                </a:rPr>
                <a:t>21</a:t>
              </a:r>
              <a:r>
                <a:rPr lang="zh-TW" altLang="en-US" sz="800" dirty="0">
                  <a:latin typeface="Times New Roman" pitchFamily="18" charset="0"/>
                  <a:ea typeface="標楷體" pitchFamily="65" charset="-120"/>
                  <a:cs typeface="Times New Roman" pitchFamily="18" charset="0"/>
                </a:rPr>
                <a:t>日</a:t>
              </a:r>
              <a:r>
                <a:rPr lang="en-US" altLang="zh-TW" sz="800" dirty="0">
                  <a:latin typeface="Times New Roman" pitchFamily="18" charset="0"/>
                  <a:ea typeface="標楷體" pitchFamily="65" charset="-120"/>
                  <a:cs typeface="Times New Roman" pitchFamily="18" charset="0"/>
                </a:rPr>
                <a:t>(</a:t>
              </a:r>
              <a:r>
                <a:rPr lang="zh-TW" altLang="en-US" sz="800" dirty="0">
                  <a:latin typeface="Times New Roman" pitchFamily="18" charset="0"/>
                  <a:ea typeface="標楷體" pitchFamily="65" charset="-120"/>
                  <a:cs typeface="Times New Roman" pitchFamily="18" charset="0"/>
                </a:rPr>
                <a:t>星期五</a:t>
              </a:r>
              <a:r>
                <a:rPr lang="en-US" altLang="zh-TW" sz="800" dirty="0">
                  <a:latin typeface="Times New Roman" pitchFamily="18" charset="0"/>
                  <a:ea typeface="標楷體" pitchFamily="65" charset="-120"/>
                  <a:cs typeface="Times New Roman" pitchFamily="18" charset="0"/>
                </a:rPr>
                <a:t>)</a:t>
              </a:r>
              <a:endParaRPr lang="zh-TW" altLang="en-US" sz="1400" dirty="0">
                <a:latin typeface="Times New Roman" pitchFamily="18" charset="0"/>
                <a:ea typeface="標楷體" pitchFamily="65" charset="-120"/>
                <a:cs typeface="Times New Roman" pitchFamily="18" charset="0"/>
              </a:endParaRPr>
            </a:p>
          </p:txBody>
        </p:sp>
      </p:grpSp>
    </p:spTree>
    <p:extLst>
      <p:ext uri="{BB962C8B-B14F-4D97-AF65-F5344CB8AC3E}">
        <p14:creationId xmlns:p14="http://schemas.microsoft.com/office/powerpoint/2010/main" val="165641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0652925"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超額比序項目積分對照表</a:t>
              </a:r>
              <a:endParaRPr lang="en-US" dirty="0"/>
            </a:p>
          </p:txBody>
        </p:sp>
      </p:grpSp>
      <p:graphicFrame>
        <p:nvGraphicFramePr>
          <p:cNvPr id="7" name="內容版面配置區 4">
            <a:extLst>
              <a:ext uri="{FF2B5EF4-FFF2-40B4-BE49-F238E27FC236}">
                <a16:creationId xmlns:a16="http://schemas.microsoft.com/office/drawing/2014/main" id="{08B561EA-3B3A-4742-930E-49785748569E}"/>
              </a:ext>
            </a:extLst>
          </p:cNvPr>
          <p:cNvGraphicFramePr>
            <a:graphicFrameLocks/>
          </p:cNvGraphicFramePr>
          <p:nvPr>
            <p:extLst>
              <p:ext uri="{D42A27DB-BD31-4B8C-83A1-F6EECF244321}">
                <p14:modId xmlns:p14="http://schemas.microsoft.com/office/powerpoint/2010/main" val="1565671189"/>
              </p:ext>
            </p:extLst>
          </p:nvPr>
        </p:nvGraphicFramePr>
        <p:xfrm>
          <a:off x="1183106" y="754359"/>
          <a:ext cx="9825789" cy="5349282"/>
        </p:xfrm>
        <a:graphic>
          <a:graphicData uri="http://schemas.openxmlformats.org/drawingml/2006/table">
            <a:tbl>
              <a:tblPr firstRow="1" bandRow="1">
                <a:tableStyleId>{5940675A-B579-460E-94D1-54222C63F5DA}</a:tableStyleId>
              </a:tblPr>
              <a:tblGrid>
                <a:gridCol w="1387941">
                  <a:extLst>
                    <a:ext uri="{9D8B030D-6E8A-4147-A177-3AD203B41FA5}">
                      <a16:colId xmlns:a16="http://schemas.microsoft.com/office/drawing/2014/main" val="20000"/>
                    </a:ext>
                  </a:extLst>
                </a:gridCol>
                <a:gridCol w="1891438">
                  <a:extLst>
                    <a:ext uri="{9D8B030D-6E8A-4147-A177-3AD203B41FA5}">
                      <a16:colId xmlns:a16="http://schemas.microsoft.com/office/drawing/2014/main" val="20001"/>
                    </a:ext>
                  </a:extLst>
                </a:gridCol>
                <a:gridCol w="1117668">
                  <a:extLst>
                    <a:ext uri="{9D8B030D-6E8A-4147-A177-3AD203B41FA5}">
                      <a16:colId xmlns:a16="http://schemas.microsoft.com/office/drawing/2014/main" val="20002"/>
                    </a:ext>
                  </a:extLst>
                </a:gridCol>
                <a:gridCol w="1117668">
                  <a:extLst>
                    <a:ext uri="{9D8B030D-6E8A-4147-A177-3AD203B41FA5}">
                      <a16:colId xmlns:a16="http://schemas.microsoft.com/office/drawing/2014/main" val="20003"/>
                    </a:ext>
                  </a:extLst>
                </a:gridCol>
                <a:gridCol w="3181053">
                  <a:extLst>
                    <a:ext uri="{9D8B030D-6E8A-4147-A177-3AD203B41FA5}">
                      <a16:colId xmlns:a16="http://schemas.microsoft.com/office/drawing/2014/main" val="20004"/>
                    </a:ext>
                  </a:extLst>
                </a:gridCol>
                <a:gridCol w="1130021">
                  <a:extLst>
                    <a:ext uri="{9D8B030D-6E8A-4147-A177-3AD203B41FA5}">
                      <a16:colId xmlns:a16="http://schemas.microsoft.com/office/drawing/2014/main" val="20005"/>
                    </a:ext>
                  </a:extLst>
                </a:gridCol>
              </a:tblGrid>
              <a:tr h="1637562">
                <a:tc>
                  <a:txBody>
                    <a:bodyPr/>
                    <a:lstStyle/>
                    <a:p>
                      <a:pPr algn="ctr"/>
                      <a:r>
                        <a:rPr lang="zh-TW" altLang="en-US" sz="3300" spc="-300" dirty="0">
                          <a:latin typeface="Times New Roman" panose="02020603050405020304" pitchFamily="18" charset="0"/>
                          <a:ea typeface="微軟正黑體" panose="020B0604030504040204" pitchFamily="34" charset="-120"/>
                          <a:cs typeface="Times New Roman" panose="02020603050405020304" pitchFamily="18" charset="0"/>
                        </a:rPr>
                        <a:t>主項目</a:t>
                      </a:r>
                    </a:p>
                  </a:txBody>
                  <a:tcPr marL="109175" marR="109175" marT="54567" marB="54567"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分項目</a:t>
                      </a:r>
                    </a:p>
                  </a:txBody>
                  <a:tcPr marL="109175" marR="109175" marT="54567" marB="5456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單項積分上限</a:t>
                      </a:r>
                    </a:p>
                  </a:txBody>
                  <a:tcPr marL="109175" marR="109175" marT="54567" marB="5456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積分上限</a:t>
                      </a:r>
                    </a:p>
                  </a:txBody>
                  <a:tcPr marL="109175" marR="109175" marT="54567" marB="54567" anchor="ctr">
                    <a:lnL w="12700" cap="flat" cmpd="sng" algn="ctr">
                      <a:noFill/>
                      <a:prstDash val="dashDot"/>
                      <a:round/>
                      <a:headEnd type="none" w="med" len="med"/>
                      <a:tailEnd type="none" w="med" len="med"/>
                    </a:lnL>
                    <a:lnR w="381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主項目</a:t>
                      </a:r>
                    </a:p>
                  </a:txBody>
                  <a:tcPr marL="109175" marR="109175" marT="54567" marB="54567" anchor="ctr">
                    <a:lnL w="38100" cap="flat" cmpd="sng" algn="ctr">
                      <a:solidFill>
                        <a:schemeClr val="tx1"/>
                      </a:solidFill>
                      <a:prstDash val="solid"/>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積分上限</a:t>
                      </a:r>
                    </a:p>
                  </a:txBody>
                  <a:tcPr marL="109175" marR="109175" marT="54567" marB="54567"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extLst>
                  <a:ext uri="{0D108BD9-81ED-4DB2-BD59-A6C34878D82A}">
                    <a16:rowId xmlns:a16="http://schemas.microsoft.com/office/drawing/2014/main" val="10000"/>
                  </a:ext>
                </a:extLst>
              </a:tr>
              <a:tr h="618620">
                <a:tc rowSpan="8">
                  <a:txBody>
                    <a:bodyPr/>
                    <a:lstStyle/>
                    <a:p>
                      <a:pPr algn="ctr"/>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多元</a:t>
                      </a:r>
                      <a:endParaRPr lang="en-US" altLang="zh-TW" sz="33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學習</a:t>
                      </a:r>
                      <a:endParaRPr lang="en-US" altLang="zh-TW" sz="33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表現</a:t>
                      </a:r>
                    </a:p>
                  </a:txBody>
                  <a:tcPr marL="109175" marR="109175" marT="54588" marB="54588"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FF66"/>
                    </a:solidFill>
                  </a:tcPr>
                </a:tc>
                <a:tc rowSpan="2">
                  <a:txBody>
                    <a:bodyPr/>
                    <a:lstStyle/>
                    <a:p>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競賽</a:t>
                      </a:r>
                    </a:p>
                  </a:txBody>
                  <a:tcPr marL="109175" marR="109175" marT="54567" marB="5456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67" marB="5456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8">
                  <a:txBody>
                    <a:bodyPr/>
                    <a:lstStyle/>
                    <a:p>
                      <a:pPr algn="ctr"/>
                      <a:r>
                        <a:rPr lang="en-US" altLang="zh-TW" sz="3300" dirty="0">
                          <a:latin typeface="Times New Roman" panose="02020603050405020304" pitchFamily="18" charset="0"/>
                          <a:ea typeface="微軟正黑體" panose="020B0604030504040204" pitchFamily="34" charset="-120"/>
                          <a:cs typeface="Times New Roman" panose="02020603050405020304" pitchFamily="18" charset="0"/>
                        </a:rPr>
                        <a:t>16</a:t>
                      </a:r>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88" marB="54588" anchor="ctr">
                    <a:lnL w="12700" cap="flat" cmpd="sng" algn="ctr">
                      <a:noFill/>
                      <a:prstDash val="dashDot"/>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技藝優良</a:t>
                      </a:r>
                    </a:p>
                  </a:txBody>
                  <a:tcPr marL="109175" marR="109175" marT="54567" marB="54567">
                    <a:lnL w="38100" cap="flat" cmpd="sng" algn="ctr">
                      <a:solidFill>
                        <a:schemeClr val="tx1"/>
                      </a:solid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67" marB="5456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4894">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tc>
                <a:tc vMerge="1">
                  <a:txBody>
                    <a:bodyPr/>
                    <a:lstStyle/>
                    <a:p>
                      <a:pPr algn="ct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tc>
                <a:tc vMerge="1">
                  <a:txBody>
                    <a:bodyPr/>
                    <a:lstStyle/>
                    <a:p>
                      <a:pPr algn="ctr"/>
                      <a:endParaRPr lang="zh-TW" altLang="en-US" sz="2800" dirty="0"/>
                    </a:p>
                  </a:txBody>
                  <a:tcPr anchor="ctr"/>
                </a:tc>
                <a:tc rowSpan="2">
                  <a:txBody>
                    <a:bodyPr/>
                    <a:lstStyle/>
                    <a:p>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弱勢身分</a:t>
                      </a:r>
                    </a:p>
                  </a:txBody>
                  <a:tcPr marL="109175" marR="109175" marT="54588" marB="54588">
                    <a:lnL w="38100" cap="flat" cmpd="sng" algn="ctr">
                      <a:solidFill>
                        <a:schemeClr val="tx1"/>
                      </a:solid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rowSpan="2">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88" marB="54588"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33726">
                <a:tc vMerge="1">
                  <a:txBody>
                    <a:bodyPr/>
                    <a:lstStyle/>
                    <a:p>
                      <a:endParaRPr lang="zh-TW" altLang="en-US"/>
                    </a:p>
                  </a:txBody>
                  <a:tcPr/>
                </a:tc>
                <a:tc rowSpan="2">
                  <a:txBody>
                    <a:bodyPr/>
                    <a:lstStyle/>
                    <a:p>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服務學習</a:t>
                      </a:r>
                    </a:p>
                  </a:txBody>
                  <a:tcPr marL="109175" marR="109175" marT="54567" marB="5456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67" marB="5456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3"/>
                  </a:ext>
                </a:extLst>
              </a:tr>
              <a:tr h="84894">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tc>
                <a:tc vMerge="1">
                  <a:txBody>
                    <a:bodyPr/>
                    <a:lstStyle/>
                    <a:p>
                      <a:pPr algn="ct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tc>
                <a:tc vMerge="1">
                  <a:txBody>
                    <a:bodyPr/>
                    <a:lstStyle/>
                    <a:p>
                      <a:pPr algn="ctr"/>
                      <a:endParaRPr lang="zh-TW" altLang="en-US" sz="2800" dirty="0"/>
                    </a:p>
                  </a:txBody>
                  <a:tcPr anchor="ctr"/>
                </a:tc>
                <a:tc rowSpan="2">
                  <a:txBody>
                    <a:bodyPr/>
                    <a:lstStyle/>
                    <a:p>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均衡學習</a:t>
                      </a:r>
                    </a:p>
                  </a:txBody>
                  <a:tcPr marL="109175" marR="109175" marT="54588" marB="54588" anchor="ctr">
                    <a:lnL w="38100" cap="flat" cmpd="sng" algn="ctr">
                      <a:solidFill>
                        <a:schemeClr val="tx1"/>
                      </a:solid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rowSpan="2">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88" marB="54588"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33726">
                <a:tc vMerge="1">
                  <a:txBody>
                    <a:bodyPr/>
                    <a:lstStyle/>
                    <a:p>
                      <a:endParaRPr lang="zh-TW" altLang="en-US"/>
                    </a:p>
                  </a:txBody>
                  <a:tcPr/>
                </a:tc>
                <a:tc rowSpan="2">
                  <a:txBody>
                    <a:bodyPr/>
                    <a:lstStyle/>
                    <a:p>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日常生活表現評量</a:t>
                      </a:r>
                    </a:p>
                  </a:txBody>
                  <a:tcPr marL="109175" marR="109175" marT="54567" marB="5456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67" marB="5456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5"/>
                  </a:ext>
                </a:extLst>
              </a:tr>
              <a:tr h="618620">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tc>
                <a:tc vMerge="1">
                  <a:txBody>
                    <a:bodyPr/>
                    <a:lstStyle/>
                    <a:p>
                      <a:pPr algn="ct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tc>
                <a:tc vMerge="1">
                  <a:txBody>
                    <a:bodyPr/>
                    <a:lstStyle/>
                    <a:p>
                      <a:pPr algn="ctr"/>
                      <a:endParaRPr lang="zh-TW" altLang="en-US" sz="2800" dirty="0"/>
                    </a:p>
                  </a:txBody>
                  <a:tcPr anchor="ctr"/>
                </a:tc>
                <a:tc>
                  <a:txBody>
                    <a:bodyPr/>
                    <a:lstStyle/>
                    <a:p>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適性輔導</a:t>
                      </a:r>
                    </a:p>
                  </a:txBody>
                  <a:tcPr marL="109175" marR="109175" marT="54567" marB="54567">
                    <a:lnL w="38100" cap="flat" cmpd="sng" algn="ctr">
                      <a:solidFill>
                        <a:schemeClr val="tx1"/>
                      </a:solid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67" marB="5456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618620">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rowSpan="2">
                  <a:txBody>
                    <a:bodyPr/>
                    <a:lstStyle/>
                    <a:p>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體適能</a:t>
                      </a:r>
                    </a:p>
                  </a:txBody>
                  <a:tcPr marL="109175" marR="109175" marT="54567" marB="5456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rowSpan="2">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67" marB="5456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vMerge="1">
                  <a:txBody>
                    <a:bodyPr/>
                    <a:lstStyle/>
                    <a:p>
                      <a:pPr algn="ctr"/>
                      <a:endParaRPr lang="zh-TW" altLang="en-US" sz="2800" dirty="0"/>
                    </a:p>
                  </a:txBody>
                  <a:tcPr anchor="ctr"/>
                </a:tc>
                <a:tc>
                  <a:txBody>
                    <a:bodyPr/>
                    <a:lstStyle/>
                    <a:p>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國中教育會考</a:t>
                      </a:r>
                    </a:p>
                  </a:txBody>
                  <a:tcPr marL="109175" marR="109175" marT="54567" marB="54567">
                    <a:lnL w="38100" cap="flat" cmpd="sng" algn="ctr">
                      <a:solidFill>
                        <a:schemeClr val="tx1"/>
                      </a:solid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67" marB="5456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618620">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tc>
                <a:tc vMerge="1">
                  <a:txBody>
                    <a:bodyPr/>
                    <a:lstStyle/>
                    <a:p>
                      <a:pPr algn="ct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tc>
                <a:tc vMerge="1">
                  <a:txBody>
                    <a:bodyPr/>
                    <a:lstStyle/>
                    <a:p>
                      <a:pPr algn="ctr"/>
                      <a:endParaRPr lang="zh-TW" altLang="en-US" sz="2800" dirty="0"/>
                    </a:p>
                  </a:txBody>
                  <a:tcPr anchor="ctr"/>
                </a:tc>
                <a:tc>
                  <a:txBody>
                    <a:bodyPr/>
                    <a:lstStyle/>
                    <a:p>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其他</a:t>
                      </a:r>
                    </a:p>
                  </a:txBody>
                  <a:tcPr marL="109175" marR="109175" marT="54567" marB="54567">
                    <a:lnL w="38100" cap="flat" cmpd="sng" algn="ctr">
                      <a:solidFill>
                        <a:schemeClr val="tx1"/>
                      </a:solid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ECFF"/>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67" marB="5456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518814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0701051"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多元學習表現</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(1/4)-</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競賽</a:t>
              </a:r>
              <a:endParaRPr lang="en-US" dirty="0"/>
            </a:p>
          </p:txBody>
        </p:sp>
      </p:grpSp>
      <p:sp>
        <p:nvSpPr>
          <p:cNvPr id="7" name="文字方塊 4">
            <a:extLst>
              <a:ext uri="{FF2B5EF4-FFF2-40B4-BE49-F238E27FC236}">
                <a16:creationId xmlns:a16="http://schemas.microsoft.com/office/drawing/2014/main" id="{6D7874B1-6603-4D91-98D0-447C2EA09A21}"/>
              </a:ext>
            </a:extLst>
          </p:cNvPr>
          <p:cNvSpPr txBox="1">
            <a:spLocks noChangeArrowheads="1"/>
          </p:cNvSpPr>
          <p:nvPr/>
        </p:nvSpPr>
        <p:spPr bwMode="auto">
          <a:xfrm>
            <a:off x="1138989" y="4438128"/>
            <a:ext cx="991402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註：</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本項目積分上限為</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分。同學年度同項競賽擇優</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次採計。</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國際性競賽（國際科技展覽、國際運動會）、全國性競賽以簡章所列競賽為限。</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區域及縣市競賽以地方政府機關主辦者為限</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且</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獲獎證明落款人：縣市為</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縣長</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，直轄市為</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市長</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或其所屬之</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一級機關首長</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參賽者</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人以上視為團體，團體參賽依個人賽積分折半計算。</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競賽得獎應於</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國中就學期間且至</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14</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含</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前</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取得為限。</a:t>
            </a:r>
          </a:p>
        </p:txBody>
      </p:sp>
      <p:graphicFrame>
        <p:nvGraphicFramePr>
          <p:cNvPr id="8" name="內容版面配置區 3">
            <a:extLst>
              <a:ext uri="{FF2B5EF4-FFF2-40B4-BE49-F238E27FC236}">
                <a16:creationId xmlns:a16="http://schemas.microsoft.com/office/drawing/2014/main" id="{01FB53C3-8013-41E3-83AD-6E6A0524C68C}"/>
              </a:ext>
            </a:extLst>
          </p:cNvPr>
          <p:cNvGraphicFramePr>
            <a:graphicFrameLocks/>
          </p:cNvGraphicFramePr>
          <p:nvPr>
            <p:extLst>
              <p:ext uri="{D42A27DB-BD31-4B8C-83A1-F6EECF244321}">
                <p14:modId xmlns:p14="http://schemas.microsoft.com/office/powerpoint/2010/main" val="2342881362"/>
              </p:ext>
            </p:extLst>
          </p:nvPr>
        </p:nvGraphicFramePr>
        <p:xfrm>
          <a:off x="1138988" y="872968"/>
          <a:ext cx="9914022" cy="3524384"/>
        </p:xfrm>
        <a:graphic>
          <a:graphicData uri="http://schemas.openxmlformats.org/drawingml/2006/table">
            <a:tbl>
              <a:tblPr firstRow="1" bandRow="1">
                <a:tableStyleId>{5940675A-B579-460E-94D1-54222C63F5DA}</a:tableStyleId>
              </a:tblPr>
              <a:tblGrid>
                <a:gridCol w="2788349">
                  <a:extLst>
                    <a:ext uri="{9D8B030D-6E8A-4147-A177-3AD203B41FA5}">
                      <a16:colId xmlns:a16="http://schemas.microsoft.com/office/drawing/2014/main" val="20000"/>
                    </a:ext>
                  </a:extLst>
                </a:gridCol>
                <a:gridCol w="1734930">
                  <a:extLst>
                    <a:ext uri="{9D8B030D-6E8A-4147-A177-3AD203B41FA5}">
                      <a16:colId xmlns:a16="http://schemas.microsoft.com/office/drawing/2014/main" val="20001"/>
                    </a:ext>
                  </a:extLst>
                </a:gridCol>
                <a:gridCol w="1734930">
                  <a:extLst>
                    <a:ext uri="{9D8B030D-6E8A-4147-A177-3AD203B41FA5}">
                      <a16:colId xmlns:a16="http://schemas.microsoft.com/office/drawing/2014/main" val="20002"/>
                    </a:ext>
                  </a:extLst>
                </a:gridCol>
                <a:gridCol w="1548049">
                  <a:extLst>
                    <a:ext uri="{9D8B030D-6E8A-4147-A177-3AD203B41FA5}">
                      <a16:colId xmlns:a16="http://schemas.microsoft.com/office/drawing/2014/main" val="20003"/>
                    </a:ext>
                  </a:extLst>
                </a:gridCol>
                <a:gridCol w="2107764">
                  <a:extLst>
                    <a:ext uri="{9D8B030D-6E8A-4147-A177-3AD203B41FA5}">
                      <a16:colId xmlns:a16="http://schemas.microsoft.com/office/drawing/2014/main" val="20004"/>
                    </a:ext>
                  </a:extLst>
                </a:gridCol>
              </a:tblGrid>
              <a:tr h="881096">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競賽類型</a:t>
                      </a:r>
                    </a:p>
                  </a:txBody>
                  <a:tcPr marT="45723" marB="45723"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第一名</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第二名</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第三名</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a:r>
                        <a:rPr lang="zh-TW" altLang="en-US" sz="3200" spc="-500" baseline="0" dirty="0">
                          <a:latin typeface="Times New Roman" panose="02020603050405020304" pitchFamily="18" charset="0"/>
                          <a:ea typeface="微軟正黑體" panose="020B0604030504040204" pitchFamily="34" charset="-120"/>
                          <a:cs typeface="Times New Roman" panose="02020603050405020304" pitchFamily="18" charset="0"/>
                        </a:rPr>
                        <a:t>第四至六名</a:t>
                      </a:r>
                    </a:p>
                  </a:txBody>
                  <a:tcPr marT="45723" marB="45723"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10000"/>
                  </a:ext>
                </a:extLst>
              </a:tr>
              <a:tr h="881096">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國際性競賽</a:t>
                      </a:r>
                    </a:p>
                  </a:txBody>
                  <a:tcPr marT="45723" marB="45723"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3" marB="45723"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81096">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全國性競賽</a:t>
                      </a:r>
                    </a:p>
                  </a:txBody>
                  <a:tcPr marT="45723" marB="45723"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81096">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區域及縣市競賽</a:t>
                      </a:r>
                    </a:p>
                  </a:txBody>
                  <a:tcPr marT="45723" marB="45723"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3" marB="45723"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77146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967" y="-39262"/>
            <a:ext cx="8531023" cy="698450"/>
            <a:chOff x="-966" y="-39262"/>
            <a:chExt cx="6867912" cy="698450"/>
          </a:xfrm>
        </p:grpSpPr>
        <p:grpSp>
          <p:nvGrpSpPr>
            <p:cNvPr id="8" name="群組 7"/>
            <p:cNvGrpSpPr/>
            <p:nvPr/>
          </p:nvGrpSpPr>
          <p:grpSpPr>
            <a:xfrm>
              <a:off x="0" y="4236"/>
              <a:ext cx="6866946" cy="605449"/>
              <a:chOff x="0" y="4236"/>
              <a:chExt cx="6015355" cy="605449"/>
            </a:xfrm>
          </p:grpSpPr>
          <p:sp>
            <p:nvSpPr>
              <p:cNvPr id="120" name="圓角化同側角落矩形 119"/>
              <p:cNvSpPr/>
              <p:nvPr/>
            </p:nvSpPr>
            <p:spPr>
              <a:xfrm rot="16200000" flipH="1">
                <a:off x="2704953" y="-2700717"/>
                <a:ext cx="605449" cy="6015355"/>
              </a:xfrm>
              <a:prstGeom prst="round2SameRect">
                <a:avLst>
                  <a:gd name="adj1" fmla="val 0"/>
                  <a:gd name="adj2" fmla="val 50000"/>
                </a:avLst>
              </a:prstGeom>
              <a:solidFill>
                <a:srgbClr val="96C8E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966" y="-39262"/>
              <a:ext cx="676831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壹、</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113</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學年度五專招生簡介</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招生學校概況</a:t>
              </a:r>
              <a:endParaRPr lang="en-US" dirty="0"/>
            </a:p>
          </p:txBody>
        </p:sp>
      </p:grpSp>
      <p:sp>
        <p:nvSpPr>
          <p:cNvPr id="20" name="內容版面配置區 2">
            <a:extLst>
              <a:ext uri="{FF2B5EF4-FFF2-40B4-BE49-F238E27FC236}">
                <a16:creationId xmlns:a16="http://schemas.microsoft.com/office/drawing/2014/main" id="{9B39C6C7-BA5B-4F84-8A38-FF6C39DAD6E7}"/>
              </a:ext>
            </a:extLst>
          </p:cNvPr>
          <p:cNvSpPr txBox="1">
            <a:spLocks/>
          </p:cNvSpPr>
          <p:nvPr/>
        </p:nvSpPr>
        <p:spPr>
          <a:xfrm>
            <a:off x="457200" y="709267"/>
            <a:ext cx="11396178"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altLang="zh-TW" sz="4000" b="1" dirty="0"/>
              <a:t>113</a:t>
            </a:r>
            <a:r>
              <a:rPr lang="zh-TW" altLang="en-US" sz="4000" b="1" dirty="0"/>
              <a:t>學年度</a:t>
            </a:r>
            <a:r>
              <a:rPr lang="zh-TW" altLang="en-US" dirty="0"/>
              <a:t>五專部招生學校計有國立臺北科技大學、國立臺中科技大學、國立高雄科技大學等</a:t>
            </a:r>
            <a:r>
              <a:rPr lang="en-US" altLang="zh-TW" dirty="0"/>
              <a:t>42</a:t>
            </a:r>
            <a:r>
              <a:rPr lang="zh-TW" altLang="en-US" dirty="0"/>
              <a:t>所學校，包含</a:t>
            </a:r>
            <a:r>
              <a:rPr lang="en-US" altLang="zh-TW" dirty="0">
                <a:solidFill>
                  <a:srgbClr val="FF0000"/>
                </a:solidFill>
              </a:rPr>
              <a:t>9</a:t>
            </a:r>
            <a:r>
              <a:rPr lang="zh-TW" altLang="en-US" dirty="0"/>
              <a:t>所國立、</a:t>
            </a:r>
            <a:r>
              <a:rPr lang="en-US" altLang="zh-TW" dirty="0">
                <a:solidFill>
                  <a:srgbClr val="FF0000"/>
                </a:solidFill>
              </a:rPr>
              <a:t>32</a:t>
            </a:r>
            <a:r>
              <a:rPr lang="zh-TW" altLang="en-US" dirty="0"/>
              <a:t>所私立，總招生名額共超過</a:t>
            </a:r>
            <a:r>
              <a:rPr lang="en-US" altLang="zh-TW" dirty="0">
                <a:solidFill>
                  <a:srgbClr val="FF0000"/>
                </a:solidFill>
              </a:rPr>
              <a:t>15,000</a:t>
            </a:r>
            <a:r>
              <a:rPr lang="zh-TW" altLang="en-US" dirty="0"/>
              <a:t>名。</a:t>
            </a:r>
            <a:endParaRPr lang="en-US" altLang="zh-TW" dirty="0"/>
          </a:p>
        </p:txBody>
      </p:sp>
      <p:pic>
        <p:nvPicPr>
          <p:cNvPr id="22" name="圖片 21">
            <a:extLst>
              <a:ext uri="{FF2B5EF4-FFF2-40B4-BE49-F238E27FC236}">
                <a16:creationId xmlns:a16="http://schemas.microsoft.com/office/drawing/2014/main" id="{766F9980-D05D-4A3C-A267-28BA7882E5C1}"/>
              </a:ext>
            </a:extLst>
          </p:cNvPr>
          <p:cNvPicPr>
            <a:picLocks noChangeAspect="1"/>
          </p:cNvPicPr>
          <p:nvPr/>
        </p:nvPicPr>
        <p:blipFill rotWithShape="1">
          <a:blip r:embed="rId2">
            <a:extLst>
              <a:ext uri="{28A0092B-C50C-407E-A947-70E740481C1C}">
                <a14:useLocalDpi xmlns:a14="http://schemas.microsoft.com/office/drawing/2010/main" val="0"/>
              </a:ext>
            </a:extLst>
          </a:blip>
          <a:srcRect l="14607" t="31597" r="20310" b="9652"/>
          <a:stretch/>
        </p:blipFill>
        <p:spPr>
          <a:xfrm>
            <a:off x="6953124" y="2283435"/>
            <a:ext cx="4900254" cy="2951795"/>
          </a:xfrm>
          <a:prstGeom prst="rect">
            <a:avLst/>
          </a:prstGeom>
        </p:spPr>
      </p:pic>
      <p:pic>
        <p:nvPicPr>
          <p:cNvPr id="24" name="圖片 23">
            <a:extLst>
              <a:ext uri="{FF2B5EF4-FFF2-40B4-BE49-F238E27FC236}">
                <a16:creationId xmlns:a16="http://schemas.microsoft.com/office/drawing/2014/main" id="{E03F3A48-8523-4254-9135-733EF9EBE704}"/>
              </a:ext>
            </a:extLst>
          </p:cNvPr>
          <p:cNvPicPr>
            <a:picLocks noChangeAspect="1"/>
          </p:cNvPicPr>
          <p:nvPr/>
        </p:nvPicPr>
        <p:blipFill rotWithShape="1">
          <a:blip r:embed="rId3">
            <a:extLst>
              <a:ext uri="{28A0092B-C50C-407E-A947-70E740481C1C}">
                <a14:useLocalDpi xmlns:a14="http://schemas.microsoft.com/office/drawing/2010/main" val="0"/>
              </a:ext>
            </a:extLst>
          </a:blip>
          <a:srcRect l="6772"/>
          <a:stretch/>
        </p:blipFill>
        <p:spPr>
          <a:xfrm>
            <a:off x="304153" y="2285247"/>
            <a:ext cx="5089667" cy="3049564"/>
          </a:xfrm>
          <a:prstGeom prst="rect">
            <a:avLst/>
          </a:prstGeom>
        </p:spPr>
      </p:pic>
      <p:pic>
        <p:nvPicPr>
          <p:cNvPr id="26" name="圖片 25">
            <a:extLst>
              <a:ext uri="{FF2B5EF4-FFF2-40B4-BE49-F238E27FC236}">
                <a16:creationId xmlns:a16="http://schemas.microsoft.com/office/drawing/2014/main" id="{BF31C1D9-DDAA-4080-81AD-2A3669AAA2DD}"/>
              </a:ext>
            </a:extLst>
          </p:cNvPr>
          <p:cNvPicPr>
            <a:picLocks noChangeAspect="1"/>
          </p:cNvPicPr>
          <p:nvPr/>
        </p:nvPicPr>
        <p:blipFill rotWithShape="1">
          <a:blip r:embed="rId4">
            <a:extLst>
              <a:ext uri="{28A0092B-C50C-407E-A947-70E740481C1C}">
                <a14:useLocalDpi xmlns:a14="http://schemas.microsoft.com/office/drawing/2010/main" val="0"/>
              </a:ext>
            </a:extLst>
          </a:blip>
          <a:srcRect r="46587"/>
          <a:stretch/>
        </p:blipFill>
        <p:spPr>
          <a:xfrm>
            <a:off x="3834516" y="3429000"/>
            <a:ext cx="4641546" cy="3298981"/>
          </a:xfrm>
          <a:prstGeom prst="rect">
            <a:avLst/>
          </a:prstGeom>
        </p:spPr>
      </p:pic>
    </p:spTree>
    <p:extLst>
      <p:ext uri="{BB962C8B-B14F-4D97-AF65-F5344CB8AC3E}">
        <p14:creationId xmlns:p14="http://schemas.microsoft.com/office/powerpoint/2010/main" val="33319522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1102104"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多元學習表現</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(2/4)-</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服務學習</a:t>
              </a:r>
              <a:endParaRPr lang="en-US" dirty="0"/>
            </a:p>
          </p:txBody>
        </p:sp>
      </p:grpSp>
      <p:graphicFrame>
        <p:nvGraphicFramePr>
          <p:cNvPr id="7" name="內容版面配置區 3">
            <a:extLst>
              <a:ext uri="{FF2B5EF4-FFF2-40B4-BE49-F238E27FC236}">
                <a16:creationId xmlns:a16="http://schemas.microsoft.com/office/drawing/2014/main" id="{3A474344-CECB-4978-84D8-111C1446587A}"/>
              </a:ext>
            </a:extLst>
          </p:cNvPr>
          <p:cNvGraphicFramePr>
            <a:graphicFrameLocks/>
          </p:cNvGraphicFramePr>
          <p:nvPr>
            <p:extLst>
              <p:ext uri="{D42A27DB-BD31-4B8C-83A1-F6EECF244321}">
                <p14:modId xmlns:p14="http://schemas.microsoft.com/office/powerpoint/2010/main" val="3535511482"/>
              </p:ext>
            </p:extLst>
          </p:nvPr>
        </p:nvGraphicFramePr>
        <p:xfrm>
          <a:off x="1248712" y="750502"/>
          <a:ext cx="9694576" cy="3743173"/>
        </p:xfrm>
        <a:graphic>
          <a:graphicData uri="http://schemas.openxmlformats.org/drawingml/2006/table">
            <a:tbl>
              <a:tblPr firstRow="1" bandRow="1">
                <a:tableStyleId>{5940675A-B579-460E-94D1-54222C63F5DA}</a:tableStyleId>
              </a:tblPr>
              <a:tblGrid>
                <a:gridCol w="5780378">
                  <a:extLst>
                    <a:ext uri="{9D8B030D-6E8A-4147-A177-3AD203B41FA5}">
                      <a16:colId xmlns:a16="http://schemas.microsoft.com/office/drawing/2014/main" val="20000"/>
                    </a:ext>
                  </a:extLst>
                </a:gridCol>
                <a:gridCol w="3914198">
                  <a:extLst>
                    <a:ext uri="{9D8B030D-6E8A-4147-A177-3AD203B41FA5}">
                      <a16:colId xmlns:a16="http://schemas.microsoft.com/office/drawing/2014/main" val="20001"/>
                    </a:ext>
                  </a:extLst>
                </a:gridCol>
              </a:tblGrid>
              <a:tr h="629693">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服務學習</a:t>
                      </a:r>
                    </a:p>
                  </a:txBody>
                  <a:tcPr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extLst>
                  <a:ext uri="{0D108BD9-81ED-4DB2-BD59-A6C34878D82A}">
                    <a16:rowId xmlns:a16="http://schemas.microsoft.com/office/drawing/2014/main" val="10000"/>
                  </a:ext>
                </a:extLst>
              </a:tr>
              <a:tr h="622696">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班級幹部</a:t>
                      </a:r>
                    </a:p>
                  </a:txBody>
                  <a:tcPr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rowSpan="3">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滿一學期得</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22696">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小老師</a:t>
                      </a:r>
                    </a:p>
                  </a:txBody>
                  <a:tcPr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vMerge="1">
                  <a:txBody>
                    <a:bodyPr/>
                    <a:lstStyle/>
                    <a:p>
                      <a:endParaRPr lang="zh-TW" altLang="en-US" sz="3200" dirty="0"/>
                    </a:p>
                  </a:txBody>
                  <a:tcPr/>
                </a:tc>
                <a:extLst>
                  <a:ext uri="{0D108BD9-81ED-4DB2-BD59-A6C34878D82A}">
                    <a16:rowId xmlns:a16="http://schemas.microsoft.com/office/drawing/2014/main" val="10002"/>
                  </a:ext>
                </a:extLst>
              </a:tr>
              <a:tr h="622696">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社團幹部</a:t>
                      </a:r>
                    </a:p>
                  </a:txBody>
                  <a:tcPr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vMerge="1">
                  <a:txBody>
                    <a:bodyPr/>
                    <a:lstStyle/>
                    <a:p>
                      <a:endParaRPr lang="zh-TW" altLang="en-US" sz="3200" dirty="0"/>
                    </a:p>
                  </a:txBody>
                  <a:tcPr/>
                </a:tc>
                <a:extLst>
                  <a:ext uri="{0D108BD9-81ED-4DB2-BD59-A6C34878D82A}">
                    <a16:rowId xmlns:a16="http://schemas.microsoft.com/office/drawing/2014/main" val="10003"/>
                  </a:ext>
                </a:extLst>
              </a:tr>
              <a:tr h="622696">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校內服務學習課程及活動</a:t>
                      </a:r>
                    </a:p>
                  </a:txBody>
                  <a:tcPr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rowSpan="2">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滿</a:t>
                      </a:r>
                      <a:r>
                        <a:rPr lang="en-US" altLang="zh-TW" sz="3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8</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小時得</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分</a:t>
                      </a:r>
                      <a:endPar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22696">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校外參加志工服務或社區服務</a:t>
                      </a:r>
                    </a:p>
                  </a:txBody>
                  <a:tcPr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alpha val="20000"/>
                      </a:schemeClr>
                    </a:solidFill>
                  </a:tcPr>
                </a:tc>
                <a:tc vMerge="1">
                  <a:txBody>
                    <a:bodyPr/>
                    <a:lstStyle/>
                    <a:p>
                      <a:endParaRPr lang="zh-TW" altLang="en-US" sz="3200" dirty="0"/>
                    </a:p>
                  </a:txBody>
                  <a:tcPr/>
                </a:tc>
                <a:extLst>
                  <a:ext uri="{0D108BD9-81ED-4DB2-BD59-A6C34878D82A}">
                    <a16:rowId xmlns:a16="http://schemas.microsoft.com/office/drawing/2014/main" val="10005"/>
                  </a:ext>
                </a:extLst>
              </a:tr>
            </a:tbl>
          </a:graphicData>
        </a:graphic>
      </p:graphicFrame>
      <p:sp>
        <p:nvSpPr>
          <p:cNvPr id="8" name="文字方塊 7">
            <a:extLst>
              <a:ext uri="{FF2B5EF4-FFF2-40B4-BE49-F238E27FC236}">
                <a16:creationId xmlns:a16="http://schemas.microsoft.com/office/drawing/2014/main" id="{55195DE1-D95C-4635-8970-F8B5F007FD5A}"/>
              </a:ext>
            </a:extLst>
          </p:cNvPr>
          <p:cNvSpPr txBox="1">
            <a:spLocks noChangeArrowheads="1"/>
          </p:cNvSpPr>
          <p:nvPr/>
        </p:nvSpPr>
        <p:spPr bwMode="auto">
          <a:xfrm>
            <a:off x="1248713" y="4638934"/>
            <a:ext cx="969457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註：</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本項目積分上限為</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分。</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小技巧：若無幹部或小老師可加分者，服務學習時數達</a:t>
            </a:r>
            <a:r>
              <a:rPr lang="en-US" altLang="zh-TW"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56</a:t>
            </a:r>
            <a:r>
              <a:rPr lang="zh-TW" alt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小時</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亦可滿分</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同一學期同時擔任班級幹部、小老師或社團幹部，仍以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分採計。</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除副班長、副社長以外之其餘副級幹部皆不採計。</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服務時數應於</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國中就學期間且至</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14</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含</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前</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取得為限。</a:t>
            </a:r>
          </a:p>
        </p:txBody>
      </p:sp>
    </p:spTree>
    <p:extLst>
      <p:ext uri="{BB962C8B-B14F-4D97-AF65-F5344CB8AC3E}">
        <p14:creationId xmlns:p14="http://schemas.microsoft.com/office/powerpoint/2010/main" val="8865891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1695662"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多元學習表現</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(3/4)-</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日常生活評量</a:t>
              </a:r>
              <a:endParaRPr lang="en-US" dirty="0"/>
            </a:p>
          </p:txBody>
        </p:sp>
      </p:grpSp>
      <p:graphicFrame>
        <p:nvGraphicFramePr>
          <p:cNvPr id="7" name="內容版面配置區 3">
            <a:extLst>
              <a:ext uri="{FF2B5EF4-FFF2-40B4-BE49-F238E27FC236}">
                <a16:creationId xmlns:a16="http://schemas.microsoft.com/office/drawing/2014/main" id="{018621DD-3EBC-4CB3-B1B1-4415A955ABA8}"/>
              </a:ext>
            </a:extLst>
          </p:cNvPr>
          <p:cNvGraphicFramePr>
            <a:graphicFrameLocks/>
          </p:cNvGraphicFramePr>
          <p:nvPr>
            <p:extLst>
              <p:ext uri="{D42A27DB-BD31-4B8C-83A1-F6EECF244321}">
                <p14:modId xmlns:p14="http://schemas.microsoft.com/office/powerpoint/2010/main" val="277457987"/>
              </p:ext>
            </p:extLst>
          </p:nvPr>
        </p:nvGraphicFramePr>
        <p:xfrm>
          <a:off x="850232" y="957556"/>
          <a:ext cx="10491536" cy="4942888"/>
        </p:xfrm>
        <a:graphic>
          <a:graphicData uri="http://schemas.openxmlformats.org/drawingml/2006/table">
            <a:tbl>
              <a:tblPr firstRow="1" bandRow="1">
                <a:tableStyleId>{5940675A-B579-460E-94D1-54222C63F5DA}</a:tableStyleId>
              </a:tblPr>
              <a:tblGrid>
                <a:gridCol w="6898162">
                  <a:extLst>
                    <a:ext uri="{9D8B030D-6E8A-4147-A177-3AD203B41FA5}">
                      <a16:colId xmlns:a16="http://schemas.microsoft.com/office/drawing/2014/main" val="20000"/>
                    </a:ext>
                  </a:extLst>
                </a:gridCol>
                <a:gridCol w="3593374">
                  <a:extLst>
                    <a:ext uri="{9D8B030D-6E8A-4147-A177-3AD203B41FA5}">
                      <a16:colId xmlns:a16="http://schemas.microsoft.com/office/drawing/2014/main" val="20001"/>
                    </a:ext>
                  </a:extLst>
                </a:gridCol>
              </a:tblGrid>
              <a:tr h="656747">
                <a:tc>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日常生活表現評量</a:t>
                      </a:r>
                    </a:p>
                  </a:txBody>
                  <a:tcPr marL="103682" marR="103682" marT="51849" marB="51849"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marL="103682" marR="103682" marT="51849" marB="51849"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extLst>
                  <a:ext uri="{0D108BD9-81ED-4DB2-BD59-A6C34878D82A}">
                    <a16:rowId xmlns:a16="http://schemas.microsoft.com/office/drawing/2014/main" val="10000"/>
                  </a:ext>
                </a:extLst>
              </a:tr>
              <a:tr h="1209798">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無小過以上處分</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獎懲相抵後得</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次</a:t>
                      </a:r>
                      <a:r>
                        <a:rPr lang="zh-TW" altLang="en-US" sz="3600" b="1" dirty="0">
                          <a:latin typeface="Times New Roman" panose="02020603050405020304" pitchFamily="18" charset="0"/>
                          <a:ea typeface="微軟正黑體" panose="020B0604030504040204" pitchFamily="34" charset="-120"/>
                          <a:cs typeface="Times New Roman" panose="02020603050405020304" pitchFamily="18" charset="0"/>
                        </a:rPr>
                        <a:t>大功</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含以上</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103682" marR="103682" marT="51849" marB="51849"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3682" marR="103682" marT="51849" marB="51849"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209798">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無小過以上處分</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獎懲相抵後得</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次</a:t>
                      </a:r>
                      <a:r>
                        <a:rPr lang="zh-TW" altLang="en-US" sz="3600" b="1" dirty="0">
                          <a:latin typeface="Times New Roman" panose="02020603050405020304" pitchFamily="18" charset="0"/>
                          <a:ea typeface="微軟正黑體" panose="020B0604030504040204" pitchFamily="34" charset="-120"/>
                          <a:cs typeface="Times New Roman" panose="02020603050405020304" pitchFamily="18" charset="0"/>
                        </a:rPr>
                        <a:t>小功</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含以上</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103682" marR="103682" marT="51849" marB="51849"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3682" marR="103682" marT="51849" marB="51849"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0979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無小過以上處分</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獎懲相抵後得</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次</a:t>
                      </a:r>
                      <a:r>
                        <a:rPr lang="zh-TW" altLang="en-US" sz="3600" b="1" dirty="0">
                          <a:latin typeface="Times New Roman" panose="02020603050405020304" pitchFamily="18" charset="0"/>
                          <a:ea typeface="微軟正黑體" panose="020B0604030504040204" pitchFamily="34" charset="-120"/>
                          <a:cs typeface="Times New Roman" panose="02020603050405020304" pitchFamily="18" charset="0"/>
                        </a:rPr>
                        <a:t>嘉獎</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含以上</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103682" marR="103682" marT="51849" marB="51849"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3682" marR="103682" marT="51849" marB="51849"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56747">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獎懲相抵後</a:t>
                      </a:r>
                      <a:r>
                        <a:rPr lang="zh-TW" altLang="en-US" sz="3600" b="1" dirty="0">
                          <a:latin typeface="Times New Roman" panose="02020603050405020304" pitchFamily="18" charset="0"/>
                          <a:ea typeface="微軟正黑體" panose="020B0604030504040204" pitchFamily="34" charset="-120"/>
                          <a:cs typeface="Times New Roman" panose="02020603050405020304" pitchFamily="18" charset="0"/>
                        </a:rPr>
                        <a:t>無任何懲處紀錄</a:t>
                      </a:r>
                    </a:p>
                  </a:txBody>
                  <a:tcPr marL="103682" marR="103682" marT="51849" marB="51849"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3682" marR="103682" marT="51849" marB="51849"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115562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0701051"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多元學習表現</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(4/4)-</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體適能</a:t>
              </a:r>
              <a:endParaRPr lang="en-US" dirty="0"/>
            </a:p>
          </p:txBody>
        </p:sp>
      </p:grpSp>
      <p:graphicFrame>
        <p:nvGraphicFramePr>
          <p:cNvPr id="7" name="內容版面配置區 3">
            <a:extLst>
              <a:ext uri="{FF2B5EF4-FFF2-40B4-BE49-F238E27FC236}">
                <a16:creationId xmlns:a16="http://schemas.microsoft.com/office/drawing/2014/main" id="{90D4728F-ABA6-44A1-99DD-37976D138F69}"/>
              </a:ext>
            </a:extLst>
          </p:cNvPr>
          <p:cNvGraphicFramePr>
            <a:graphicFrameLocks/>
          </p:cNvGraphicFramePr>
          <p:nvPr>
            <p:extLst>
              <p:ext uri="{D42A27DB-BD31-4B8C-83A1-F6EECF244321}">
                <p14:modId xmlns:p14="http://schemas.microsoft.com/office/powerpoint/2010/main" val="3788408540"/>
              </p:ext>
            </p:extLst>
          </p:nvPr>
        </p:nvGraphicFramePr>
        <p:xfrm>
          <a:off x="1478024" y="917448"/>
          <a:ext cx="9235953" cy="3335205"/>
        </p:xfrm>
        <a:graphic>
          <a:graphicData uri="http://schemas.openxmlformats.org/drawingml/2006/table">
            <a:tbl>
              <a:tblPr firstRow="1" bandRow="1">
                <a:tableStyleId>{5940675A-B579-460E-94D1-54222C63F5DA}</a:tableStyleId>
              </a:tblPr>
              <a:tblGrid>
                <a:gridCol w="3078651">
                  <a:extLst>
                    <a:ext uri="{9D8B030D-6E8A-4147-A177-3AD203B41FA5}">
                      <a16:colId xmlns:a16="http://schemas.microsoft.com/office/drawing/2014/main" val="20000"/>
                    </a:ext>
                  </a:extLst>
                </a:gridCol>
                <a:gridCol w="3802103">
                  <a:extLst>
                    <a:ext uri="{9D8B030D-6E8A-4147-A177-3AD203B41FA5}">
                      <a16:colId xmlns:a16="http://schemas.microsoft.com/office/drawing/2014/main" val="20001"/>
                    </a:ext>
                  </a:extLst>
                </a:gridCol>
                <a:gridCol w="2355199">
                  <a:extLst>
                    <a:ext uri="{9D8B030D-6E8A-4147-A177-3AD203B41FA5}">
                      <a16:colId xmlns:a16="http://schemas.microsoft.com/office/drawing/2014/main" val="20002"/>
                    </a:ext>
                  </a:extLst>
                </a:gridCol>
              </a:tblGrid>
              <a:tr h="649931">
                <a:tc>
                  <a:txBody>
                    <a:bodyPr/>
                    <a:lstStyle/>
                    <a:p>
                      <a:pPr algn="ct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體適能</a:t>
                      </a:r>
                    </a:p>
                  </a:txBody>
                  <a:tcPr marL="102622" marR="102622" marT="51307" marB="51307"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gridSpan="2">
                  <a:txBody>
                    <a:bodyPr/>
                    <a:lstStyle/>
                    <a:p>
                      <a:pPr algn="ct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marL="102622" marR="102622" marT="51311" marB="51311"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hMerge="1">
                  <a:txBody>
                    <a:bodyPr/>
                    <a:lstStyle/>
                    <a:p>
                      <a:endParaRPr lang="zh-TW" altLang="en-US" sz="3200" dirty="0"/>
                    </a:p>
                  </a:txBody>
                  <a:tcPr/>
                </a:tc>
                <a:extLst>
                  <a:ext uri="{0D108BD9-81ED-4DB2-BD59-A6C34878D82A}">
                    <a16:rowId xmlns:a16="http://schemas.microsoft.com/office/drawing/2014/main" val="10000"/>
                  </a:ext>
                </a:extLst>
              </a:tr>
              <a:tr h="859083">
                <a:tc rowSpan="3">
                  <a:txBody>
                    <a:bodyPr/>
                    <a:lstStyle/>
                    <a:p>
                      <a:pPr algn="ct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肌耐力</a:t>
                      </a:r>
                      <a:endParaRPr lang="en-US" altLang="zh-TW" sz="34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柔軟度</a:t>
                      </a:r>
                      <a:endParaRPr lang="en-US" altLang="zh-TW" sz="34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瞬發力</a:t>
                      </a:r>
                      <a:endParaRPr lang="en-US" altLang="zh-TW" sz="34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心肺耐力</a:t>
                      </a:r>
                    </a:p>
                  </a:txBody>
                  <a:tcPr marL="102622" marR="102622" marT="51311" marB="51311"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281C9">
                        <a:alpha val="20000"/>
                      </a:srgbClr>
                    </a:solidFill>
                  </a:tcPr>
                </a:tc>
                <a:tc>
                  <a:txBody>
                    <a:bodyPr/>
                    <a:lstStyle/>
                    <a:p>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其中</a:t>
                      </a:r>
                      <a:r>
                        <a:rPr lang="en-US" altLang="zh-TW" sz="34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項達標準</a:t>
                      </a:r>
                    </a:p>
                  </a:txBody>
                  <a:tcPr marL="102622" marR="102622" marT="51307" marB="5130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4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2622" marR="102622" marT="51307" marB="5130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42403">
                <a:tc vMerge="1">
                  <a:txBody>
                    <a:bodyPr/>
                    <a:lstStyle/>
                    <a:p>
                      <a:endParaRPr lang="zh-TW" altLang="en-US" sz="3200" dirty="0"/>
                    </a:p>
                  </a:txBody>
                  <a:tcPr/>
                </a:tc>
                <a:tc>
                  <a:txBody>
                    <a:bodyPr/>
                    <a:lstStyle/>
                    <a:p>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其中</a:t>
                      </a:r>
                      <a:r>
                        <a:rPr lang="en-US" altLang="zh-TW" sz="34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項達標準</a:t>
                      </a:r>
                    </a:p>
                  </a:txBody>
                  <a:tcPr marL="102622" marR="102622" marT="51307" marB="5130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4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2622" marR="102622" marT="51307" marB="5130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83788">
                <a:tc vMerge="1">
                  <a:txBody>
                    <a:bodyPr/>
                    <a:lstStyle/>
                    <a:p>
                      <a:endParaRPr lang="zh-TW" altLang="en-US" sz="3200" dirty="0"/>
                    </a:p>
                  </a:txBody>
                  <a:tcPr/>
                </a:tc>
                <a:tc>
                  <a:txBody>
                    <a:bodyPr/>
                    <a:lstStyle/>
                    <a:p>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其中</a:t>
                      </a:r>
                      <a:r>
                        <a:rPr lang="en-US" altLang="zh-TW" sz="34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項達標準</a:t>
                      </a:r>
                    </a:p>
                  </a:txBody>
                  <a:tcPr marL="102622" marR="102622" marT="51307" marB="5130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4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2622" marR="102622" marT="51307" marB="5130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8" name="文字方塊 7">
            <a:extLst>
              <a:ext uri="{FF2B5EF4-FFF2-40B4-BE49-F238E27FC236}">
                <a16:creationId xmlns:a16="http://schemas.microsoft.com/office/drawing/2014/main" id="{8C6AA6F4-3B41-4F43-B3DD-E37F11ADF3BB}"/>
              </a:ext>
            </a:extLst>
          </p:cNvPr>
          <p:cNvSpPr txBox="1">
            <a:spLocks noChangeArrowheads="1"/>
          </p:cNvSpPr>
          <p:nvPr/>
        </p:nvSpPr>
        <p:spPr bwMode="auto">
          <a:xfrm>
            <a:off x="1299413" y="4346448"/>
            <a:ext cx="9593176"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註：</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檢測門檻之標準，依教育部體育署之規定為中等（即</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PR</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值</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25%</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）以上（含金牌、銀牌、銅牌）</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持有各級主管機關</a:t>
            </a:r>
            <a:r>
              <a:rPr lang="zh-TW" altLang="en-US" sz="2000"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特殊教育學生鑑定及就學</a:t>
            </a:r>
            <a:r>
              <a:rPr lang="zh-TW" altLang="en-US" sz="2000" u="sng">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輔導會（鑑輔會）鑑定</a:t>
            </a:r>
            <a:r>
              <a:rPr lang="zh-TW" altLang="en-US" sz="2000"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為身心障礙學生</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之證明，或</a:t>
            </a:r>
            <a:r>
              <a:rPr lang="zh-TW" altLang="en-US" sz="2000"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領有身心障礙證明</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者，或</a:t>
            </a:r>
            <a:r>
              <a:rPr lang="zh-TW" altLang="en-US" sz="2000"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持有公立醫院證明為重大傷病、體弱之學生</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，考量學生身心發展差異及就學權益，將比照</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項達門檻標準者得</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分。</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體適能成績採計應擇一次檢測成績</a:t>
            </a:r>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完整使用</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p>
        </p:txBody>
      </p:sp>
    </p:spTree>
    <p:extLst>
      <p:ext uri="{BB962C8B-B14F-4D97-AF65-F5344CB8AC3E}">
        <p14:creationId xmlns:p14="http://schemas.microsoft.com/office/powerpoint/2010/main" val="26546233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8471199"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技藝優良</a:t>
              </a:r>
              <a:endParaRPr lang="en-US" dirty="0"/>
            </a:p>
          </p:txBody>
        </p:sp>
      </p:grpSp>
      <p:graphicFrame>
        <p:nvGraphicFramePr>
          <p:cNvPr id="7" name="內容版面配置區 3">
            <a:extLst>
              <a:ext uri="{FF2B5EF4-FFF2-40B4-BE49-F238E27FC236}">
                <a16:creationId xmlns:a16="http://schemas.microsoft.com/office/drawing/2014/main" id="{E6DFDB2E-CDFE-484C-828C-71D25E1C932D}"/>
              </a:ext>
            </a:extLst>
          </p:cNvPr>
          <p:cNvGraphicFramePr>
            <a:graphicFrameLocks/>
          </p:cNvGraphicFramePr>
          <p:nvPr>
            <p:extLst>
              <p:ext uri="{D42A27DB-BD31-4B8C-83A1-F6EECF244321}">
                <p14:modId xmlns:p14="http://schemas.microsoft.com/office/powerpoint/2010/main" val="1814772554"/>
              </p:ext>
            </p:extLst>
          </p:nvPr>
        </p:nvGraphicFramePr>
        <p:xfrm>
          <a:off x="1443524" y="818147"/>
          <a:ext cx="9304953" cy="4882306"/>
        </p:xfrm>
        <a:graphic>
          <a:graphicData uri="http://schemas.openxmlformats.org/drawingml/2006/table">
            <a:tbl>
              <a:tblPr firstRow="1" bandRow="1">
                <a:tableStyleId>{5940675A-B579-460E-94D1-54222C63F5DA}</a:tableStyleId>
              </a:tblPr>
              <a:tblGrid>
                <a:gridCol w="3465360">
                  <a:extLst>
                    <a:ext uri="{9D8B030D-6E8A-4147-A177-3AD203B41FA5}">
                      <a16:colId xmlns:a16="http://schemas.microsoft.com/office/drawing/2014/main" val="20000"/>
                    </a:ext>
                  </a:extLst>
                </a:gridCol>
                <a:gridCol w="3466798">
                  <a:extLst>
                    <a:ext uri="{9D8B030D-6E8A-4147-A177-3AD203B41FA5}">
                      <a16:colId xmlns:a16="http://schemas.microsoft.com/office/drawing/2014/main" val="20001"/>
                    </a:ext>
                  </a:extLst>
                </a:gridCol>
                <a:gridCol w="2372795">
                  <a:extLst>
                    <a:ext uri="{9D8B030D-6E8A-4147-A177-3AD203B41FA5}">
                      <a16:colId xmlns:a16="http://schemas.microsoft.com/office/drawing/2014/main" val="20002"/>
                    </a:ext>
                  </a:extLst>
                </a:gridCol>
              </a:tblGrid>
              <a:tr h="826273">
                <a:tc>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技藝優良</a:t>
                      </a:r>
                    </a:p>
                  </a:txBody>
                  <a:tcPr marL="103388" marR="103388" marT="51687" marB="51687"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gridSpan="2">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marL="103388" marR="103388" marT="51694" marB="51694"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hMerge="1">
                  <a:txBody>
                    <a:bodyPr/>
                    <a:lstStyle/>
                    <a:p>
                      <a:endParaRPr lang="zh-TW" altLang="en-US" sz="3200" dirty="0"/>
                    </a:p>
                  </a:txBody>
                  <a:tcPr/>
                </a:tc>
                <a:extLst>
                  <a:ext uri="{0D108BD9-81ED-4DB2-BD59-A6C34878D82A}">
                    <a16:rowId xmlns:a16="http://schemas.microsoft.com/office/drawing/2014/main" val="10000"/>
                  </a:ext>
                </a:extLst>
              </a:tr>
              <a:tr h="1359092">
                <a:tc rowSpan="3">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技藝教育課程以單一學期之百分制成績</a:t>
                      </a:r>
                      <a:r>
                        <a:rPr lang="zh-TW" altLang="en-US" sz="3600" b="1" dirty="0">
                          <a:solidFill>
                            <a:srgbClr val="00B0F0"/>
                          </a:solidFill>
                          <a:latin typeface="Times New Roman" panose="02020603050405020304" pitchFamily="18" charset="0"/>
                          <a:ea typeface="微軟正黑體" panose="020B0604030504040204" pitchFamily="34" charset="-120"/>
                          <a:cs typeface="Times New Roman" panose="02020603050405020304" pitchFamily="18" charset="0"/>
                        </a:rPr>
                        <a:t>擇優採計</a:t>
                      </a:r>
                    </a:p>
                  </a:txBody>
                  <a:tcPr marL="103388" marR="103388" marT="51694" marB="5169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90</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分以上者</a:t>
                      </a:r>
                    </a:p>
                  </a:txBody>
                  <a:tcPr marL="103388" marR="103388" marT="51687" marB="5168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3388" marR="103388" marT="51687" marB="5168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435790">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80</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分以上</a:t>
                      </a:r>
                      <a:endPar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未滿</a:t>
                      </a: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90</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分者</a:t>
                      </a:r>
                    </a:p>
                  </a:txBody>
                  <a:tcPr marL="103388" marR="103388" marT="51687" marB="5168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3388" marR="103388" marT="51687" marB="5168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61151">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分以上</a:t>
                      </a:r>
                      <a:endPar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未滿</a:t>
                      </a: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80</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分者</a:t>
                      </a:r>
                    </a:p>
                  </a:txBody>
                  <a:tcPr marL="103388" marR="103388" marT="51687" marB="5168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3388" marR="103388" marT="51687" marB="5168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8" name="矩形 7">
            <a:extLst>
              <a:ext uri="{FF2B5EF4-FFF2-40B4-BE49-F238E27FC236}">
                <a16:creationId xmlns:a16="http://schemas.microsoft.com/office/drawing/2014/main" id="{E892EB10-3518-4B37-B733-65F44409E058}"/>
              </a:ext>
            </a:extLst>
          </p:cNvPr>
          <p:cNvSpPr/>
          <p:nvPr/>
        </p:nvSpPr>
        <p:spPr>
          <a:xfrm>
            <a:off x="1331495" y="5794248"/>
            <a:ext cx="10395284" cy="707886"/>
          </a:xfrm>
          <a:prstGeom prst="rect">
            <a:avLst/>
          </a:prstGeom>
        </p:spPr>
        <p:txBody>
          <a:bodyPr wrap="square">
            <a:spAutoFit/>
          </a:bodyPr>
          <a:lstStyle/>
          <a:p>
            <a:r>
              <a:rPr lang="zh-TW" altLang="en-US" sz="2000" dirty="0">
                <a:latin typeface="微軟正黑體" panose="020B0604030504040204" pitchFamily="34" charset="-120"/>
                <a:ea typeface="微軟正黑體" panose="020B0604030504040204" pitchFamily="34" charset="-120"/>
              </a:rPr>
              <a:t>註：自112學年度起修改「技藝優良」積分採計方式，原以技藝教育課程成績採「（上、下學期）總平均」，修改「</a:t>
            </a:r>
            <a:r>
              <a:rPr lang="zh-TW" altLang="en-US" sz="2000" dirty="0">
                <a:solidFill>
                  <a:srgbClr val="C00000"/>
                </a:solidFill>
                <a:latin typeface="微軟正黑體" panose="020B0604030504040204" pitchFamily="34" charset="-120"/>
                <a:ea typeface="微軟正黑體" panose="020B0604030504040204" pitchFamily="34" charset="-120"/>
              </a:rPr>
              <a:t>以單一學期之百分制成績擇優採計</a:t>
            </a:r>
            <a:r>
              <a:rPr lang="zh-TW" altLang="en-US" sz="2000"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36843049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6" y="-48054"/>
            <a:ext cx="8455156"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弱勢身分</a:t>
              </a:r>
              <a:endParaRPr lang="en-US" dirty="0"/>
            </a:p>
          </p:txBody>
        </p:sp>
      </p:grpSp>
      <p:graphicFrame>
        <p:nvGraphicFramePr>
          <p:cNvPr id="7" name="內容版面配置區 3">
            <a:extLst>
              <a:ext uri="{FF2B5EF4-FFF2-40B4-BE49-F238E27FC236}">
                <a16:creationId xmlns:a16="http://schemas.microsoft.com/office/drawing/2014/main" id="{0F71723D-DC17-4037-86D0-376C0A3199C5}"/>
              </a:ext>
            </a:extLst>
          </p:cNvPr>
          <p:cNvGraphicFramePr>
            <a:graphicFrameLocks/>
          </p:cNvGraphicFramePr>
          <p:nvPr>
            <p:extLst>
              <p:ext uri="{D42A27DB-BD31-4B8C-83A1-F6EECF244321}">
                <p14:modId xmlns:p14="http://schemas.microsoft.com/office/powerpoint/2010/main" val="883544053"/>
              </p:ext>
            </p:extLst>
          </p:nvPr>
        </p:nvGraphicFramePr>
        <p:xfrm>
          <a:off x="2058380" y="1004075"/>
          <a:ext cx="8075240" cy="3922112"/>
        </p:xfrm>
        <a:graphic>
          <a:graphicData uri="http://schemas.openxmlformats.org/drawingml/2006/table">
            <a:tbl>
              <a:tblPr firstRow="1" bandRow="1">
                <a:tableStyleId>{5940675A-B579-460E-94D1-54222C63F5DA}</a:tableStyleId>
              </a:tblPr>
              <a:tblGrid>
                <a:gridCol w="5097481">
                  <a:extLst>
                    <a:ext uri="{9D8B030D-6E8A-4147-A177-3AD203B41FA5}">
                      <a16:colId xmlns:a16="http://schemas.microsoft.com/office/drawing/2014/main" val="20000"/>
                    </a:ext>
                  </a:extLst>
                </a:gridCol>
                <a:gridCol w="2977759">
                  <a:extLst>
                    <a:ext uri="{9D8B030D-6E8A-4147-A177-3AD203B41FA5}">
                      <a16:colId xmlns:a16="http://schemas.microsoft.com/office/drawing/2014/main" val="20001"/>
                    </a:ext>
                  </a:extLst>
                </a:gridCol>
              </a:tblGrid>
              <a:tr h="596357">
                <a:tc>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弱勢身分</a:t>
                      </a:r>
                    </a:p>
                  </a:txBody>
                  <a:tcPr marT="45696" marB="45696"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marT="45696" marB="45696"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extLst>
                  <a:ext uri="{0D108BD9-81ED-4DB2-BD59-A6C34878D82A}">
                    <a16:rowId xmlns:a16="http://schemas.microsoft.com/office/drawing/2014/main" val="10000"/>
                  </a:ext>
                </a:extLst>
              </a:tr>
              <a:tr h="596357">
                <a:tc>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低收入戶</a:t>
                      </a:r>
                    </a:p>
                  </a:txBody>
                  <a:tcPr marT="45696" marB="45696"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rowSpan="4">
                  <a:txBody>
                    <a:bodyPr/>
                    <a:lstStyle/>
                    <a:p>
                      <a:pPr algn="ct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696" marB="45696"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96357">
                <a:tc>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中低收入戶</a:t>
                      </a:r>
                    </a:p>
                  </a:txBody>
                  <a:tcPr marT="45696" marB="45696"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3200" dirty="0">
                        <a:latin typeface="Arial Unicode MS" pitchFamily="34" charset="-120"/>
                        <a:ea typeface="Arial Unicode MS" pitchFamily="34" charset="-120"/>
                        <a:cs typeface="Arial Unicode MS" pitchFamily="34" charset="-120"/>
                      </a:endParaRPr>
                    </a:p>
                  </a:txBody>
                  <a:tcPr/>
                </a:tc>
                <a:extLst>
                  <a:ext uri="{0D108BD9-81ED-4DB2-BD59-A6C34878D82A}">
                    <a16:rowId xmlns:a16="http://schemas.microsoft.com/office/drawing/2014/main" val="10002"/>
                  </a:ext>
                </a:extLst>
              </a:tr>
              <a:tr h="1098593">
                <a:tc>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直系血親尊親屬</a:t>
                      </a:r>
                      <a:endPar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支領失業給付之子女</a:t>
                      </a:r>
                    </a:p>
                  </a:txBody>
                  <a:tcPr marT="45696" marB="45696"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v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extLst>
                  <a:ext uri="{0D108BD9-81ED-4DB2-BD59-A6C34878D82A}">
                    <a16:rowId xmlns:a16="http://schemas.microsoft.com/office/drawing/2014/main" val="10003"/>
                  </a:ext>
                </a:extLst>
              </a:tr>
              <a:tr h="813344">
                <a:tc>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特殊境遇家庭子女</a:t>
                      </a:r>
                    </a:p>
                  </a:txBody>
                  <a:tcPr marT="45696" marB="45696"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281C9">
                        <a:alpha val="20000"/>
                      </a:srgbClr>
                    </a:solidFill>
                  </a:tcPr>
                </a:tc>
                <a:tc v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extLst>
                  <a:ext uri="{0D108BD9-81ED-4DB2-BD59-A6C34878D82A}">
                    <a16:rowId xmlns:a16="http://schemas.microsoft.com/office/drawing/2014/main" val="10004"/>
                  </a:ext>
                </a:extLst>
              </a:tr>
            </a:tbl>
          </a:graphicData>
        </a:graphic>
      </p:graphicFrame>
      <p:sp>
        <p:nvSpPr>
          <p:cNvPr id="8" name="文字方塊 4">
            <a:extLst>
              <a:ext uri="{FF2B5EF4-FFF2-40B4-BE49-F238E27FC236}">
                <a16:creationId xmlns:a16="http://schemas.microsoft.com/office/drawing/2014/main" id="{3B5122F4-9391-430F-982A-F6986D0986CF}"/>
              </a:ext>
            </a:extLst>
          </p:cNvPr>
          <p:cNvSpPr txBox="1">
            <a:spLocks noChangeArrowheads="1"/>
          </p:cNvSpPr>
          <p:nvPr/>
        </p:nvSpPr>
        <p:spPr bwMode="auto">
          <a:xfrm>
            <a:off x="2069493" y="5376051"/>
            <a:ext cx="80641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註：同時具備</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種以上資格者僅得擇一計分。</a:t>
            </a:r>
          </a:p>
        </p:txBody>
      </p:sp>
    </p:spTree>
    <p:extLst>
      <p:ext uri="{BB962C8B-B14F-4D97-AF65-F5344CB8AC3E}">
        <p14:creationId xmlns:p14="http://schemas.microsoft.com/office/powerpoint/2010/main" val="8738521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6" y="-48054"/>
            <a:ext cx="8374946"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均衡學習</a:t>
              </a:r>
              <a:endParaRPr lang="en-US" dirty="0"/>
            </a:p>
          </p:txBody>
        </p:sp>
      </p:grpSp>
      <p:graphicFrame>
        <p:nvGraphicFramePr>
          <p:cNvPr id="7" name="內容版面配置區 3">
            <a:extLst>
              <a:ext uri="{FF2B5EF4-FFF2-40B4-BE49-F238E27FC236}">
                <a16:creationId xmlns:a16="http://schemas.microsoft.com/office/drawing/2014/main" id="{EC2F7740-21A5-4AB9-B1CA-9667C4E4E97B}"/>
              </a:ext>
            </a:extLst>
          </p:cNvPr>
          <p:cNvGraphicFramePr>
            <a:graphicFrameLocks/>
          </p:cNvGraphicFramePr>
          <p:nvPr>
            <p:extLst>
              <p:ext uri="{D42A27DB-BD31-4B8C-83A1-F6EECF244321}">
                <p14:modId xmlns:p14="http://schemas.microsoft.com/office/powerpoint/2010/main" val="3877218180"/>
              </p:ext>
            </p:extLst>
          </p:nvPr>
        </p:nvGraphicFramePr>
        <p:xfrm>
          <a:off x="2202396" y="818027"/>
          <a:ext cx="7787208" cy="5009185"/>
        </p:xfrm>
        <a:graphic>
          <a:graphicData uri="http://schemas.openxmlformats.org/drawingml/2006/table">
            <a:tbl>
              <a:tblPr firstRow="1" bandRow="1">
                <a:tableStyleId>{5940675A-B579-460E-94D1-54222C63F5DA}</a:tableStyleId>
              </a:tblPr>
              <a:tblGrid>
                <a:gridCol w="2595736">
                  <a:extLst>
                    <a:ext uri="{9D8B030D-6E8A-4147-A177-3AD203B41FA5}">
                      <a16:colId xmlns:a16="http://schemas.microsoft.com/office/drawing/2014/main" val="20000"/>
                    </a:ext>
                  </a:extLst>
                </a:gridCol>
                <a:gridCol w="3750804">
                  <a:extLst>
                    <a:ext uri="{9D8B030D-6E8A-4147-A177-3AD203B41FA5}">
                      <a16:colId xmlns:a16="http://schemas.microsoft.com/office/drawing/2014/main" val="20001"/>
                    </a:ext>
                  </a:extLst>
                </a:gridCol>
                <a:gridCol w="1440668">
                  <a:extLst>
                    <a:ext uri="{9D8B030D-6E8A-4147-A177-3AD203B41FA5}">
                      <a16:colId xmlns:a16="http://schemas.microsoft.com/office/drawing/2014/main" val="20002"/>
                    </a:ext>
                  </a:extLst>
                </a:gridCol>
              </a:tblGrid>
              <a:tr h="1348625">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學習領域</a:t>
                      </a:r>
                    </a:p>
                  </a:txBody>
                  <a:tcPr marT="45716" marB="45716" anchor="ctr">
                    <a:lnL w="12700" cmpd="sng">
                      <a:noFill/>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DCCE"/>
                    </a:solidFill>
                  </a:tcPr>
                </a:tc>
                <a:tc gridSpan="2">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七年級上學期至九年級上學期</a:t>
                      </a:r>
                      <a:endPar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共計</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學期平均成績</a:t>
                      </a:r>
                    </a:p>
                  </a:txBody>
                  <a:tcPr marT="45716" marB="45716" anchor="ctr">
                    <a:lnL w="12700" cap="flat" cmpd="sng" algn="ctr">
                      <a:noFill/>
                      <a:prstDash val="dashDot"/>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DCCE"/>
                    </a:solidFill>
                  </a:tcPr>
                </a:tc>
                <a:tc hMerge="1">
                  <a:txBody>
                    <a:bodyPr/>
                    <a:lstStyle/>
                    <a:p>
                      <a:endParaRPr lang="zh-TW" altLang="en-US" sz="3200" dirty="0"/>
                    </a:p>
                  </a:txBody>
                  <a:tcPr/>
                </a:tc>
                <a:extLst>
                  <a:ext uri="{0D108BD9-81ED-4DB2-BD59-A6C34878D82A}">
                    <a16:rowId xmlns:a16="http://schemas.microsoft.com/office/drawing/2014/main" val="10000"/>
                  </a:ext>
                </a:extLst>
              </a:tr>
              <a:tr h="732112">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健康與體育</a:t>
                      </a:r>
                    </a:p>
                  </a:txBody>
                  <a:tcPr marT="45716" marB="45716"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達</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分以上</a:t>
                      </a:r>
                    </a:p>
                  </a:txBody>
                  <a:tcPr marT="45716" marB="4571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32112">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藝術</a:t>
                      </a:r>
                    </a:p>
                  </a:txBody>
                  <a:tcPr marT="45716" marB="4571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達</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分以上</a:t>
                      </a:r>
                    </a:p>
                  </a:txBody>
                  <a:tcPr marT="45716" marB="4571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32112">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綜合活動</a:t>
                      </a:r>
                    </a:p>
                  </a:txBody>
                  <a:tcPr marT="45716" marB="4571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達</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分以上</a:t>
                      </a:r>
                    </a:p>
                  </a:txBody>
                  <a:tcPr marT="45716" marB="4571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32112">
                <a:tc>
                  <a:txBody>
                    <a:bodyPr/>
                    <a:lstStyle/>
                    <a:p>
                      <a:pPr algn="ct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科技</a:t>
                      </a:r>
                    </a:p>
                  </a:txBody>
                  <a:tcPr marT="45716" marB="4571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達</a:t>
                      </a:r>
                      <a:r>
                        <a:rPr lang="en-US" altLang="zh-TW"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分以上</a:t>
                      </a:r>
                    </a:p>
                  </a:txBody>
                  <a:tcPr marT="45716" marB="4571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3630713"/>
                  </a:ext>
                </a:extLst>
              </a:tr>
              <a:tr h="732112">
                <a:tc>
                  <a:txBody>
                    <a:bodyPr/>
                    <a:lstStyle/>
                    <a:p>
                      <a:pPr algn="ct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積分上限</a:t>
                      </a:r>
                    </a:p>
                  </a:txBody>
                  <a:tcPr marT="45716" marB="45716"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3C4E6"/>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1"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3C4E6"/>
                    </a:solidFill>
                  </a:tcPr>
                </a:tc>
                <a:tc h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marT="45722" marB="45722"/>
                </a:tc>
                <a:extLst>
                  <a:ext uri="{0D108BD9-81ED-4DB2-BD59-A6C34878D82A}">
                    <a16:rowId xmlns:a16="http://schemas.microsoft.com/office/drawing/2014/main" val="10004"/>
                  </a:ext>
                </a:extLst>
              </a:tr>
            </a:tbl>
          </a:graphicData>
        </a:graphic>
      </p:graphicFrame>
      <p:sp>
        <p:nvSpPr>
          <p:cNvPr id="8" name="文字方塊 7">
            <a:extLst>
              <a:ext uri="{FF2B5EF4-FFF2-40B4-BE49-F238E27FC236}">
                <a16:creationId xmlns:a16="http://schemas.microsoft.com/office/drawing/2014/main" id="{D400D28C-8CCF-4B20-9936-7030F26F19F6}"/>
              </a:ext>
            </a:extLst>
          </p:cNvPr>
          <p:cNvSpPr txBox="1">
            <a:spLocks noChangeArrowheads="1"/>
          </p:cNvSpPr>
          <p:nvPr/>
        </p:nvSpPr>
        <p:spPr bwMode="auto">
          <a:xfrm>
            <a:off x="1992313" y="5990097"/>
            <a:ext cx="82073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457200" indent="-457200" eaLnBrk="1" hangingPunct="1">
              <a:spcBef>
                <a:spcPct val="0"/>
              </a:spcBef>
              <a:buFontTx/>
              <a:buNone/>
            </a:pP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註：依教育部</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8</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日臺教技</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一</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1100092937A</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號令修正「五專多元入學方案」，新增</a:t>
            </a:r>
            <a:r>
              <a:rPr lang="zh-TW" altLang="en-US" sz="1800" b="1" dirty="0">
                <a:latin typeface="Times New Roman" panose="02020603050405020304" pitchFamily="18" charset="0"/>
                <a:ea typeface="標楷體" panose="03000509000000000000" pitchFamily="65" charset="-120"/>
                <a:cs typeface="Times New Roman" panose="02020603050405020304" pitchFamily="18" charset="0"/>
              </a:rPr>
              <a:t>科技領域</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a:t>
            </a:r>
          </a:p>
        </p:txBody>
      </p:sp>
    </p:spTree>
    <p:extLst>
      <p:ext uri="{BB962C8B-B14F-4D97-AF65-F5344CB8AC3E}">
        <p14:creationId xmlns:p14="http://schemas.microsoft.com/office/powerpoint/2010/main" val="22521803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9931029"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適性輔導</a:t>
              </a:r>
              <a:endParaRPr lang="en-US" dirty="0"/>
            </a:p>
          </p:txBody>
        </p:sp>
      </p:grpSp>
      <p:graphicFrame>
        <p:nvGraphicFramePr>
          <p:cNvPr id="7" name="內容版面配置區 3">
            <a:extLst>
              <a:ext uri="{FF2B5EF4-FFF2-40B4-BE49-F238E27FC236}">
                <a16:creationId xmlns:a16="http://schemas.microsoft.com/office/drawing/2014/main" id="{63C0A454-B465-4F9C-8FEF-451387B7C6AB}"/>
              </a:ext>
            </a:extLst>
          </p:cNvPr>
          <p:cNvGraphicFramePr>
            <a:graphicFrameLocks/>
          </p:cNvGraphicFramePr>
          <p:nvPr>
            <p:extLst>
              <p:ext uri="{D42A27DB-BD31-4B8C-83A1-F6EECF244321}">
                <p14:modId xmlns:p14="http://schemas.microsoft.com/office/powerpoint/2010/main" val="1705981376"/>
              </p:ext>
            </p:extLst>
          </p:nvPr>
        </p:nvGraphicFramePr>
        <p:xfrm>
          <a:off x="2166392" y="969518"/>
          <a:ext cx="7859216" cy="4406900"/>
        </p:xfrm>
        <a:graphic>
          <a:graphicData uri="http://schemas.openxmlformats.org/drawingml/2006/table">
            <a:tbl>
              <a:tblPr firstRow="1" bandRow="1">
                <a:tableStyleId>{5940675A-B579-460E-94D1-54222C63F5DA}</a:tableStyleId>
              </a:tblPr>
              <a:tblGrid>
                <a:gridCol w="3466728">
                  <a:extLst>
                    <a:ext uri="{9D8B030D-6E8A-4147-A177-3AD203B41FA5}">
                      <a16:colId xmlns:a16="http://schemas.microsoft.com/office/drawing/2014/main" val="20000"/>
                    </a:ext>
                  </a:extLst>
                </a:gridCol>
                <a:gridCol w="2880320">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tblGrid>
              <a:tr h="745816">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適性輔導</a:t>
                      </a:r>
                    </a:p>
                  </a:txBody>
                  <a:tcPr marT="45714" marB="45714"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gridSpan="2">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marT="45714" marB="45714"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hMerge="1">
                  <a:txBody>
                    <a:bodyPr/>
                    <a:lstStyle/>
                    <a:p>
                      <a:endParaRPr lang="zh-TW" altLang="en-US" sz="3200" dirty="0"/>
                    </a:p>
                  </a:txBody>
                  <a:tcPr/>
                </a:tc>
                <a:extLst>
                  <a:ext uri="{0D108BD9-81ED-4DB2-BD59-A6C34878D82A}">
                    <a16:rowId xmlns:a16="http://schemas.microsoft.com/office/drawing/2014/main" val="10000"/>
                  </a:ext>
                </a:extLst>
              </a:tr>
              <a:tr h="1226753">
                <a:tc rowSpan="3">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生涯發展規劃書</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a:t>
                      </a:r>
                    </a:p>
                    <a:p>
                      <a:pPr algn="ct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「家長意見」</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「導師意見」</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「輔導教師意見」</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勾選結果</a:t>
                      </a:r>
                    </a:p>
                  </a:txBody>
                  <a:tcPr marT="45714" marB="4571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者皆勾選五專</a:t>
                      </a:r>
                    </a:p>
                  </a:txBody>
                  <a:tcPr marT="45714" marB="4571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4" marB="4571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295982">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任</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者勾選五專</a:t>
                      </a:r>
                    </a:p>
                  </a:txBody>
                  <a:tcPr marT="45714" marB="4571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4" marB="4571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138349">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任</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者勾選五專</a:t>
                      </a:r>
                    </a:p>
                  </a:txBody>
                  <a:tcPr marT="45714" marB="4571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4" marB="4571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8" name="文字方塊 4">
            <a:extLst>
              <a:ext uri="{FF2B5EF4-FFF2-40B4-BE49-F238E27FC236}">
                <a16:creationId xmlns:a16="http://schemas.microsoft.com/office/drawing/2014/main" id="{A93CCE73-2682-409B-8FE4-6EAFC66C53FD}"/>
              </a:ext>
            </a:extLst>
          </p:cNvPr>
          <p:cNvSpPr txBox="1">
            <a:spLocks noChangeArrowheads="1"/>
          </p:cNvSpPr>
          <p:nvPr/>
        </p:nvSpPr>
        <p:spPr bwMode="auto">
          <a:xfrm>
            <a:off x="2166393" y="5401466"/>
            <a:ext cx="7859216"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註：若報名學生為</a:t>
            </a:r>
            <a:r>
              <a:rPr lang="zh-TW" altLang="en-US" sz="1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非應屆</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畢業生，則本項積分以</a:t>
            </a:r>
            <a:r>
              <a:rPr lang="en-US" altLang="zh-TW" sz="1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1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分</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計。</a:t>
            </a:r>
          </a:p>
        </p:txBody>
      </p:sp>
    </p:spTree>
    <p:extLst>
      <p:ext uri="{BB962C8B-B14F-4D97-AF65-F5344CB8AC3E}">
        <p14:creationId xmlns:p14="http://schemas.microsoft.com/office/powerpoint/2010/main" val="26517923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9114487"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國中教育會考</a:t>
              </a:r>
              <a:endParaRPr lang="en-US" dirty="0"/>
            </a:p>
          </p:txBody>
        </p:sp>
      </p:grpSp>
      <p:graphicFrame>
        <p:nvGraphicFramePr>
          <p:cNvPr id="7" name="內容版面配置區 3">
            <a:extLst>
              <a:ext uri="{FF2B5EF4-FFF2-40B4-BE49-F238E27FC236}">
                <a16:creationId xmlns:a16="http://schemas.microsoft.com/office/drawing/2014/main" id="{99330153-7319-4B2D-97B3-E3EF29682C5D}"/>
              </a:ext>
            </a:extLst>
          </p:cNvPr>
          <p:cNvGraphicFramePr>
            <a:graphicFrameLocks/>
          </p:cNvGraphicFramePr>
          <p:nvPr>
            <p:extLst>
              <p:ext uri="{D42A27DB-BD31-4B8C-83A1-F6EECF244321}">
                <p14:modId xmlns:p14="http://schemas.microsoft.com/office/powerpoint/2010/main" val="4008728570"/>
              </p:ext>
            </p:extLst>
          </p:nvPr>
        </p:nvGraphicFramePr>
        <p:xfrm>
          <a:off x="2207568" y="1326355"/>
          <a:ext cx="7776864" cy="4205289"/>
        </p:xfrm>
        <a:graphic>
          <a:graphicData uri="http://schemas.openxmlformats.org/drawingml/2006/table">
            <a:tbl>
              <a:tblPr firstRow="1" bandRow="1">
                <a:tableStyleId>{5940675A-B579-460E-94D1-54222C63F5DA}</a:tableStyleId>
              </a:tblPr>
              <a:tblGrid>
                <a:gridCol w="1915079">
                  <a:extLst>
                    <a:ext uri="{9D8B030D-6E8A-4147-A177-3AD203B41FA5}">
                      <a16:colId xmlns:a16="http://schemas.microsoft.com/office/drawing/2014/main" val="20000"/>
                    </a:ext>
                  </a:extLst>
                </a:gridCol>
                <a:gridCol w="1172357">
                  <a:extLst>
                    <a:ext uri="{9D8B030D-6E8A-4147-A177-3AD203B41FA5}">
                      <a16:colId xmlns:a16="http://schemas.microsoft.com/office/drawing/2014/main" val="20001"/>
                    </a:ext>
                  </a:extLst>
                </a:gridCol>
                <a:gridCol w="1172357">
                  <a:extLst>
                    <a:ext uri="{9D8B030D-6E8A-4147-A177-3AD203B41FA5}">
                      <a16:colId xmlns:a16="http://schemas.microsoft.com/office/drawing/2014/main" val="20002"/>
                    </a:ext>
                  </a:extLst>
                </a:gridCol>
                <a:gridCol w="1172357">
                  <a:extLst>
                    <a:ext uri="{9D8B030D-6E8A-4147-A177-3AD203B41FA5}">
                      <a16:colId xmlns:a16="http://schemas.microsoft.com/office/drawing/2014/main" val="20003"/>
                    </a:ext>
                  </a:extLst>
                </a:gridCol>
                <a:gridCol w="1172357">
                  <a:extLst>
                    <a:ext uri="{9D8B030D-6E8A-4147-A177-3AD203B41FA5}">
                      <a16:colId xmlns:a16="http://schemas.microsoft.com/office/drawing/2014/main" val="20004"/>
                    </a:ext>
                  </a:extLst>
                </a:gridCol>
                <a:gridCol w="1172357">
                  <a:extLst>
                    <a:ext uri="{9D8B030D-6E8A-4147-A177-3AD203B41FA5}">
                      <a16:colId xmlns:a16="http://schemas.microsoft.com/office/drawing/2014/main" val="20005"/>
                    </a:ext>
                  </a:extLst>
                </a:gridCol>
              </a:tblGrid>
              <a:tr h="841058">
                <a:tc rowSpan="2">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會考成績</a:t>
                      </a:r>
                    </a:p>
                  </a:txBody>
                  <a:tcPr marT="45722" marB="45722"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gridSpan="5">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採計科目</a:t>
                      </a:r>
                    </a:p>
                  </a:txBody>
                  <a:tcPr marT="45722" marB="45722"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h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tc h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tc h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tc h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extLst>
                  <a:ext uri="{0D108BD9-81ED-4DB2-BD59-A6C34878D82A}">
                    <a16:rowId xmlns:a16="http://schemas.microsoft.com/office/drawing/2014/main" val="10000"/>
                  </a:ext>
                </a:extLst>
              </a:tr>
              <a:tr h="841058">
                <a:tc v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國文</a:t>
                      </a:r>
                    </a:p>
                  </a:txBody>
                  <a:tcPr marT="45722" marB="45722"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數學</a:t>
                      </a:r>
                    </a:p>
                  </a:txBody>
                  <a:tcPr marT="45722" marB="45722"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英語</a:t>
                      </a:r>
                    </a:p>
                  </a:txBody>
                  <a:tcPr marT="45722" marB="45722"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自然</a:t>
                      </a:r>
                    </a:p>
                  </a:txBody>
                  <a:tcPr marT="45722" marB="45722"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社會</a:t>
                      </a:r>
                    </a:p>
                  </a:txBody>
                  <a:tcPr marT="45722" marB="45722"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extLst>
                  <a:ext uri="{0D108BD9-81ED-4DB2-BD59-A6C34878D82A}">
                    <a16:rowId xmlns:a16="http://schemas.microsoft.com/office/drawing/2014/main" val="10001"/>
                  </a:ext>
                </a:extLst>
              </a:tr>
              <a:tr h="841057">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精熟</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(A)</a:t>
                      </a:r>
                      <a:endPar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2" marB="45722"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gridSpan="5">
                  <a:txBody>
                    <a:bodyPr/>
                    <a:lstStyle/>
                    <a:p>
                      <a:pPr algn="ct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2" marB="45722"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extLst>
                  <a:ext uri="{0D108BD9-81ED-4DB2-BD59-A6C34878D82A}">
                    <a16:rowId xmlns:a16="http://schemas.microsoft.com/office/drawing/2014/main" val="10002"/>
                  </a:ext>
                </a:extLst>
              </a:tr>
              <a:tr h="841058">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基礎</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(B)</a:t>
                      </a:r>
                      <a:endPar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2" marB="45722"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gridSpan="5">
                  <a:txBody>
                    <a:bodyPr/>
                    <a:lstStyle/>
                    <a:p>
                      <a:pPr algn="ct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2" marB="45722"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extLst>
                  <a:ext uri="{0D108BD9-81ED-4DB2-BD59-A6C34878D82A}">
                    <a16:rowId xmlns:a16="http://schemas.microsoft.com/office/drawing/2014/main" val="10003"/>
                  </a:ext>
                </a:extLst>
              </a:tr>
              <a:tr h="841058">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待加強</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(C)</a:t>
                      </a:r>
                      <a:endPar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2" marB="45722"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281C9">
                        <a:alpha val="20000"/>
                      </a:srgbClr>
                    </a:solidFill>
                  </a:tcPr>
                </a:tc>
                <a:tc gridSpan="5">
                  <a:txBody>
                    <a:bodyPr/>
                    <a:lstStyle/>
                    <a:p>
                      <a:pPr algn="ct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2" marB="45722"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316502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0623247"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其他</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招生學校自訂項目</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a:t>
              </a:r>
              <a:endParaRPr lang="en-US" dirty="0"/>
            </a:p>
          </p:txBody>
        </p:sp>
      </p:grpSp>
      <p:sp>
        <p:nvSpPr>
          <p:cNvPr id="7" name="內容版面配置區 2">
            <a:extLst>
              <a:ext uri="{FF2B5EF4-FFF2-40B4-BE49-F238E27FC236}">
                <a16:creationId xmlns:a16="http://schemas.microsoft.com/office/drawing/2014/main" id="{14FC7D09-D32F-4796-A797-588D50BD026D}"/>
              </a:ext>
            </a:extLst>
          </p:cNvPr>
          <p:cNvSpPr txBox="1">
            <a:spLocks/>
          </p:cNvSpPr>
          <p:nvPr/>
        </p:nvSpPr>
        <p:spPr>
          <a:xfrm>
            <a:off x="1981200" y="871001"/>
            <a:ext cx="8229600" cy="19363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dirty="0">
                <a:ea typeface="微軟正黑體" panose="020B0604030504040204" pitchFamily="34" charset="-120"/>
              </a:rPr>
              <a:t>由各五專招生學校自行訂定，亦可不訂。</a:t>
            </a:r>
            <a:endParaRPr lang="en-US" altLang="zh-TW" dirty="0">
              <a:ea typeface="微軟正黑體" panose="020B0604030504040204" pitchFamily="34" charset="-120"/>
            </a:endParaRPr>
          </a:p>
          <a:p>
            <a:r>
              <a:rPr lang="zh-TW" altLang="en-US" dirty="0">
                <a:ea typeface="微軟正黑體" panose="020B0604030504040204" pitchFamily="34" charset="-120"/>
              </a:rPr>
              <a:t>本項目積分上限為</a:t>
            </a:r>
            <a:r>
              <a:rPr lang="en-US" altLang="zh-TW" dirty="0">
                <a:solidFill>
                  <a:srgbClr val="FF0000"/>
                </a:solidFill>
                <a:ea typeface="微軟正黑體" panose="020B0604030504040204" pitchFamily="34" charset="-120"/>
              </a:rPr>
              <a:t>5</a:t>
            </a:r>
            <a:r>
              <a:rPr lang="zh-TW" altLang="en-US" dirty="0">
                <a:ea typeface="微軟正黑體" panose="020B0604030504040204" pitchFamily="34" charset="-120"/>
              </a:rPr>
              <a:t>分。</a:t>
            </a:r>
          </a:p>
          <a:p>
            <a:pPr algn="just"/>
            <a:r>
              <a:rPr lang="zh-TW" altLang="en-US" dirty="0">
                <a:ea typeface="微軟正黑體" panose="020B0604030504040204" pitchFamily="34" charset="-120"/>
              </a:rPr>
              <a:t>採計自</a:t>
            </a:r>
            <a:r>
              <a:rPr lang="zh-TW" altLang="en-US" dirty="0">
                <a:solidFill>
                  <a:srgbClr val="FF0000"/>
                </a:solidFill>
                <a:ea typeface="微軟正黑體" panose="020B0604030504040204" pitchFamily="34" charset="-120"/>
              </a:rPr>
              <a:t>國中就學「後」至</a:t>
            </a:r>
            <a:r>
              <a:rPr lang="en-US" altLang="zh-TW" dirty="0">
                <a:solidFill>
                  <a:srgbClr val="FF0000"/>
                </a:solidFill>
                <a:ea typeface="微軟正黑體" panose="020B0604030504040204" pitchFamily="34" charset="-120"/>
              </a:rPr>
              <a:t>113</a:t>
            </a:r>
            <a:r>
              <a:rPr lang="zh-TW" altLang="en-US" dirty="0">
                <a:solidFill>
                  <a:srgbClr val="FF0000"/>
                </a:solidFill>
                <a:ea typeface="微軟正黑體" panose="020B0604030504040204" pitchFamily="34" charset="-120"/>
              </a:rPr>
              <a:t>年</a:t>
            </a:r>
            <a:r>
              <a:rPr lang="en-US" altLang="zh-TW" dirty="0">
                <a:solidFill>
                  <a:srgbClr val="FF0000"/>
                </a:solidFill>
                <a:ea typeface="微軟正黑體" panose="020B0604030504040204" pitchFamily="34" charset="-120"/>
              </a:rPr>
              <a:t>5</a:t>
            </a:r>
            <a:r>
              <a:rPr lang="zh-TW" altLang="en-US" dirty="0">
                <a:solidFill>
                  <a:srgbClr val="FF0000"/>
                </a:solidFill>
                <a:ea typeface="微軟正黑體" panose="020B0604030504040204" pitchFamily="34" charset="-120"/>
              </a:rPr>
              <a:t>月</a:t>
            </a:r>
            <a:r>
              <a:rPr lang="en-US" altLang="zh-TW" dirty="0">
                <a:solidFill>
                  <a:srgbClr val="FF0000"/>
                </a:solidFill>
                <a:ea typeface="微軟正黑體" panose="020B0604030504040204" pitchFamily="34" charset="-120"/>
              </a:rPr>
              <a:t>14</a:t>
            </a:r>
            <a:r>
              <a:rPr lang="zh-TW" altLang="en-US" dirty="0">
                <a:solidFill>
                  <a:srgbClr val="FF0000"/>
                </a:solidFill>
                <a:ea typeface="微軟正黑體" panose="020B0604030504040204" pitchFamily="34" charset="-120"/>
              </a:rPr>
              <a:t>日</a:t>
            </a:r>
            <a:r>
              <a:rPr lang="en-US" altLang="zh-TW" dirty="0">
                <a:solidFill>
                  <a:srgbClr val="FF0000"/>
                </a:solidFill>
                <a:ea typeface="微軟正黑體" panose="020B0604030504040204" pitchFamily="34" charset="-120"/>
              </a:rPr>
              <a:t>(</a:t>
            </a:r>
            <a:r>
              <a:rPr lang="zh-TW" altLang="en-US" dirty="0">
                <a:solidFill>
                  <a:srgbClr val="FF0000"/>
                </a:solidFill>
                <a:ea typeface="微軟正黑體" panose="020B0604030504040204" pitchFamily="34" charset="-120"/>
              </a:rPr>
              <a:t>含</a:t>
            </a:r>
            <a:r>
              <a:rPr lang="en-US" altLang="zh-TW" dirty="0">
                <a:solidFill>
                  <a:srgbClr val="FF0000"/>
                </a:solidFill>
                <a:ea typeface="微軟正黑體" panose="020B0604030504040204" pitchFamily="34" charset="-120"/>
              </a:rPr>
              <a:t>)</a:t>
            </a:r>
            <a:r>
              <a:rPr lang="zh-TW" altLang="en-US" dirty="0">
                <a:solidFill>
                  <a:srgbClr val="FF0000"/>
                </a:solidFill>
                <a:ea typeface="微軟正黑體" panose="020B0604030504040204" pitchFamily="34" charset="-120"/>
              </a:rPr>
              <a:t>前</a:t>
            </a:r>
            <a:r>
              <a:rPr lang="zh-TW" altLang="en-US" dirty="0">
                <a:ea typeface="微軟正黑體" panose="020B0604030504040204" pitchFamily="34" charset="-120"/>
              </a:rPr>
              <a:t>取得之證明文件為主。</a:t>
            </a:r>
            <a:endParaRPr lang="en-US" altLang="zh-TW" dirty="0">
              <a:ea typeface="微軟正黑體" panose="020B0604030504040204" pitchFamily="34" charset="-120"/>
            </a:endParaRPr>
          </a:p>
        </p:txBody>
      </p:sp>
      <p:graphicFrame>
        <p:nvGraphicFramePr>
          <p:cNvPr id="8" name="內容版面配置區 3">
            <a:extLst>
              <a:ext uri="{FF2B5EF4-FFF2-40B4-BE49-F238E27FC236}">
                <a16:creationId xmlns:a16="http://schemas.microsoft.com/office/drawing/2014/main" id="{3CC798E9-1DAA-45D0-A9F6-A3C43608D64B}"/>
              </a:ext>
            </a:extLst>
          </p:cNvPr>
          <p:cNvGraphicFramePr>
            <a:graphicFrameLocks/>
          </p:cNvGraphicFramePr>
          <p:nvPr>
            <p:extLst>
              <p:ext uri="{D42A27DB-BD31-4B8C-83A1-F6EECF244321}">
                <p14:modId xmlns:p14="http://schemas.microsoft.com/office/powerpoint/2010/main" val="3315650115"/>
              </p:ext>
            </p:extLst>
          </p:nvPr>
        </p:nvGraphicFramePr>
        <p:xfrm>
          <a:off x="2450486" y="3535296"/>
          <a:ext cx="7291028" cy="2745801"/>
        </p:xfrm>
        <a:graphic>
          <a:graphicData uri="http://schemas.openxmlformats.org/drawingml/2006/table">
            <a:tbl>
              <a:tblPr firstRow="1" bandRow="1">
                <a:tableStyleId>{5940675A-B579-460E-94D1-54222C63F5DA}</a:tableStyleId>
              </a:tblPr>
              <a:tblGrid>
                <a:gridCol w="1741142">
                  <a:extLst>
                    <a:ext uri="{9D8B030D-6E8A-4147-A177-3AD203B41FA5}">
                      <a16:colId xmlns:a16="http://schemas.microsoft.com/office/drawing/2014/main" val="20000"/>
                    </a:ext>
                  </a:extLst>
                </a:gridCol>
                <a:gridCol w="4026389">
                  <a:extLst>
                    <a:ext uri="{9D8B030D-6E8A-4147-A177-3AD203B41FA5}">
                      <a16:colId xmlns:a16="http://schemas.microsoft.com/office/drawing/2014/main" val="20001"/>
                    </a:ext>
                  </a:extLst>
                </a:gridCol>
                <a:gridCol w="1523497">
                  <a:extLst>
                    <a:ext uri="{9D8B030D-6E8A-4147-A177-3AD203B41FA5}">
                      <a16:colId xmlns:a16="http://schemas.microsoft.com/office/drawing/2014/main" val="20002"/>
                    </a:ext>
                  </a:extLst>
                </a:gridCol>
              </a:tblGrid>
              <a:tr h="436262">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其他項目</a:t>
                      </a:r>
                    </a:p>
                  </a:txBody>
                  <a:tcPr marT="45717" marB="45717" anchor="ctr">
                    <a:lnL w="38100" cap="flat" cmpd="sng" algn="ctr">
                      <a:noFill/>
                      <a:prstDash val="solid"/>
                      <a:round/>
                      <a:headEnd type="none" w="med" len="med"/>
                      <a:tailEnd type="none" w="med" len="med"/>
                    </a:lnL>
                    <a:lnR w="12700" cap="flat" cmpd="sng" algn="ctr">
                      <a:noFill/>
                      <a:prstDash val="dashDot"/>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gridSpan="2">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marT="45717" marB="45717" anchor="ctr">
                    <a:lnL w="12700" cap="flat" cmpd="sng" algn="ctr">
                      <a:noFill/>
                      <a:prstDash val="dashDot"/>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hMerge="1">
                  <a:txBody>
                    <a:bodyPr/>
                    <a:lstStyle/>
                    <a:p>
                      <a:endParaRPr lang="zh-TW" altLang="en-US" sz="3200" dirty="0"/>
                    </a:p>
                  </a:txBody>
                  <a:tcPr/>
                </a:tc>
                <a:extLst>
                  <a:ext uri="{0D108BD9-81ED-4DB2-BD59-A6C34878D82A}">
                    <a16:rowId xmlns:a16="http://schemas.microsoft.com/office/drawing/2014/main" val="10000"/>
                  </a:ext>
                </a:extLst>
              </a:tr>
              <a:tr h="666580">
                <a:tc rowSpan="4">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全民英檢</a:t>
                      </a:r>
                    </a:p>
                  </a:txBody>
                  <a:tcPr marT="45717" marB="45717" anchor="ctr">
                    <a:lnL w="38100" cap="flat" cmpd="sng" algn="ctr">
                      <a:no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中級複試</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含以上</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及格</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43507">
                <a:tc vMerge="1">
                  <a:txBody>
                    <a:bodyPr/>
                    <a:lstStyle/>
                    <a:p>
                      <a:endParaRPr lang="zh-TW" altLang="en-US"/>
                    </a:p>
                  </a:txBody>
                  <a:tcPr/>
                </a:tc>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中級初試及格</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74179">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初級複試及格</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04341">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初級初試及格</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9" name="標題 1">
            <a:extLst>
              <a:ext uri="{FF2B5EF4-FFF2-40B4-BE49-F238E27FC236}">
                <a16:creationId xmlns:a16="http://schemas.microsoft.com/office/drawing/2014/main" id="{BA67D943-4C6D-4A3C-AFFD-F456BA63D215}"/>
              </a:ext>
            </a:extLst>
          </p:cNvPr>
          <p:cNvSpPr txBox="1">
            <a:spLocks/>
          </p:cNvSpPr>
          <p:nvPr/>
        </p:nvSpPr>
        <p:spPr bwMode="auto">
          <a:xfrm>
            <a:off x="2450486" y="3169795"/>
            <a:ext cx="993754" cy="36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a:spcBef>
                <a:spcPct val="0"/>
              </a:spcBef>
              <a:buFontTx/>
              <a:buNone/>
            </a:pPr>
            <a:r>
              <a:rPr kumimoji="0"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示例</a:t>
            </a:r>
          </a:p>
        </p:txBody>
      </p:sp>
    </p:spTree>
    <p:extLst>
      <p:ext uri="{BB962C8B-B14F-4D97-AF65-F5344CB8AC3E}">
        <p14:creationId xmlns:p14="http://schemas.microsoft.com/office/powerpoint/2010/main" val="34036194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0044127"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超額比序順序示意圖</a:t>
              </a:r>
              <a:endParaRPr lang="en-US" dirty="0"/>
            </a:p>
          </p:txBody>
        </p:sp>
      </p:grpSp>
      <p:grpSp>
        <p:nvGrpSpPr>
          <p:cNvPr id="15" name="群組 14">
            <a:extLst>
              <a:ext uri="{FF2B5EF4-FFF2-40B4-BE49-F238E27FC236}">
                <a16:creationId xmlns:a16="http://schemas.microsoft.com/office/drawing/2014/main" id="{66E0A5CF-ABD3-469C-B470-639CCF5867D6}"/>
              </a:ext>
            </a:extLst>
          </p:cNvPr>
          <p:cNvGrpSpPr/>
          <p:nvPr/>
        </p:nvGrpSpPr>
        <p:grpSpPr>
          <a:xfrm>
            <a:off x="1677273" y="843755"/>
            <a:ext cx="8837454" cy="5638313"/>
            <a:chOff x="428625" y="1412875"/>
            <a:chExt cx="8104188" cy="5170488"/>
          </a:xfrm>
        </p:grpSpPr>
        <p:sp>
          <p:nvSpPr>
            <p:cNvPr id="16" name="矩形 15">
              <a:extLst>
                <a:ext uri="{FF2B5EF4-FFF2-40B4-BE49-F238E27FC236}">
                  <a16:creationId xmlns:a16="http://schemas.microsoft.com/office/drawing/2014/main" id="{D67BC332-01BA-49A2-BC31-ED0A27AED13C}"/>
                </a:ext>
              </a:extLst>
            </p:cNvPr>
            <p:cNvSpPr/>
            <p:nvPr/>
          </p:nvSpPr>
          <p:spPr>
            <a:xfrm>
              <a:off x="531813" y="1412875"/>
              <a:ext cx="7993062" cy="1873250"/>
            </a:xfrm>
            <a:prstGeom prst="rect">
              <a:avLst/>
            </a:prstGeom>
            <a:solidFill>
              <a:srgbClr val="9BBB59">
                <a:lumMod val="40000"/>
                <a:lumOff val="6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7" name="文字方塊 16">
              <a:extLst>
                <a:ext uri="{FF2B5EF4-FFF2-40B4-BE49-F238E27FC236}">
                  <a16:creationId xmlns:a16="http://schemas.microsoft.com/office/drawing/2014/main" id="{D9689A31-A788-4CB9-AEBD-67FDD3215948}"/>
                </a:ext>
              </a:extLst>
            </p:cNvPr>
            <p:cNvSpPr txBox="1"/>
            <p:nvPr/>
          </p:nvSpPr>
          <p:spPr>
            <a:xfrm>
              <a:off x="539750" y="1557338"/>
              <a:ext cx="803275" cy="1655762"/>
            </a:xfrm>
            <a:prstGeom prst="snip1Rect">
              <a:avLst/>
            </a:prstGeom>
            <a:solidFill>
              <a:sysClr val="window" lastClr="FFFFFF"/>
            </a:solidFill>
            <a:ln>
              <a:solidFill>
                <a:sysClr val="windowText" lastClr="000000"/>
              </a:solidFill>
            </a:ln>
          </p:spPr>
          <p:txBody>
            <a:bodyPr vert="eaVe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3600" b="1"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主項目</a:t>
              </a:r>
            </a:p>
          </p:txBody>
        </p:sp>
        <p:grpSp>
          <p:nvGrpSpPr>
            <p:cNvPr id="18" name="群組 31">
              <a:extLst>
                <a:ext uri="{FF2B5EF4-FFF2-40B4-BE49-F238E27FC236}">
                  <a16:creationId xmlns:a16="http://schemas.microsoft.com/office/drawing/2014/main" id="{66ED664C-6768-43DF-B01D-C0B930C4FCD0}"/>
                </a:ext>
              </a:extLst>
            </p:cNvPr>
            <p:cNvGrpSpPr>
              <a:grpSpLocks/>
            </p:cNvGrpSpPr>
            <p:nvPr/>
          </p:nvGrpSpPr>
          <p:grpSpPr bwMode="auto">
            <a:xfrm>
              <a:off x="1545650" y="1557338"/>
              <a:ext cx="6763901" cy="1584325"/>
              <a:chOff x="1194192" y="1772816"/>
              <a:chExt cx="6763131" cy="1584176"/>
            </a:xfrm>
          </p:grpSpPr>
          <p:sp>
            <p:nvSpPr>
              <p:cNvPr id="60" name="文字方塊 59">
                <a:extLst>
                  <a:ext uri="{FF2B5EF4-FFF2-40B4-BE49-F238E27FC236}">
                    <a16:creationId xmlns:a16="http://schemas.microsoft.com/office/drawing/2014/main" id="{D022E1BF-02C9-4D42-BE48-487B69AA63DD}"/>
                  </a:ext>
                </a:extLst>
              </p:cNvPr>
              <p:cNvSpPr txBox="1"/>
              <p:nvPr/>
            </p:nvSpPr>
            <p:spPr>
              <a:xfrm>
                <a:off x="1194192" y="1772816"/>
                <a:ext cx="499567" cy="1584176"/>
              </a:xfrm>
              <a:prstGeom prst="roundRect">
                <a:avLst/>
              </a:prstGeom>
              <a:solidFill>
                <a:srgbClr val="92D050"/>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多元學習表現</a:t>
                </a:r>
              </a:p>
            </p:txBody>
          </p:sp>
          <p:sp>
            <p:nvSpPr>
              <p:cNvPr id="61" name="文字方塊 60">
                <a:extLst>
                  <a:ext uri="{FF2B5EF4-FFF2-40B4-BE49-F238E27FC236}">
                    <a16:creationId xmlns:a16="http://schemas.microsoft.com/office/drawing/2014/main" id="{5890AE58-4D8C-4451-99CB-DCB6C9A73567}"/>
                  </a:ext>
                </a:extLst>
              </p:cNvPr>
              <p:cNvSpPr txBox="1"/>
              <p:nvPr/>
            </p:nvSpPr>
            <p:spPr>
              <a:xfrm>
                <a:off x="2237062" y="1772816"/>
                <a:ext cx="499567" cy="1584176"/>
              </a:xfrm>
              <a:prstGeom prst="roundRect">
                <a:avLst/>
              </a:prstGeom>
              <a:solidFill>
                <a:srgbClr val="92D050"/>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技藝優良</a:t>
                </a:r>
              </a:p>
            </p:txBody>
          </p:sp>
          <p:sp>
            <p:nvSpPr>
              <p:cNvPr id="62" name="文字方塊 61">
                <a:extLst>
                  <a:ext uri="{FF2B5EF4-FFF2-40B4-BE49-F238E27FC236}">
                    <a16:creationId xmlns:a16="http://schemas.microsoft.com/office/drawing/2014/main" id="{548D0395-C46D-4F01-AEF7-11EA809B685F}"/>
                  </a:ext>
                </a:extLst>
              </p:cNvPr>
              <p:cNvSpPr txBox="1"/>
              <p:nvPr/>
            </p:nvSpPr>
            <p:spPr>
              <a:xfrm>
                <a:off x="3281519" y="1772816"/>
                <a:ext cx="499567" cy="1584176"/>
              </a:xfrm>
              <a:prstGeom prst="roundRect">
                <a:avLst/>
              </a:prstGeom>
              <a:solidFill>
                <a:srgbClr val="92D050"/>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zh-TW"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弱勢身分</a:t>
                </a:r>
                <a:endPar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3" name="文字方塊 62">
                <a:extLst>
                  <a:ext uri="{FF2B5EF4-FFF2-40B4-BE49-F238E27FC236}">
                    <a16:creationId xmlns:a16="http://schemas.microsoft.com/office/drawing/2014/main" id="{55A4DC13-C773-4FA8-9ABB-B6039F8922B9}"/>
                  </a:ext>
                </a:extLst>
              </p:cNvPr>
              <p:cNvSpPr txBox="1"/>
              <p:nvPr/>
            </p:nvSpPr>
            <p:spPr>
              <a:xfrm>
                <a:off x="4325974" y="1772816"/>
                <a:ext cx="499567" cy="1584176"/>
              </a:xfrm>
              <a:prstGeom prst="roundRect">
                <a:avLst/>
              </a:prstGeom>
              <a:solidFill>
                <a:srgbClr val="92D050"/>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zh-TW"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均衡學習</a:t>
                </a:r>
                <a:endPar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4" name="文字方塊 63">
                <a:extLst>
                  <a:ext uri="{FF2B5EF4-FFF2-40B4-BE49-F238E27FC236}">
                    <a16:creationId xmlns:a16="http://schemas.microsoft.com/office/drawing/2014/main" id="{B47A7B9D-5022-4A34-95F3-723D1F89F974}"/>
                  </a:ext>
                </a:extLst>
              </p:cNvPr>
              <p:cNvSpPr txBox="1"/>
              <p:nvPr/>
            </p:nvSpPr>
            <p:spPr>
              <a:xfrm>
                <a:off x="5370430" y="1772816"/>
                <a:ext cx="499567" cy="1584176"/>
              </a:xfrm>
              <a:prstGeom prst="roundRect">
                <a:avLst/>
              </a:prstGeom>
              <a:solidFill>
                <a:srgbClr val="92D050"/>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zh-TW"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適性輔導</a:t>
                </a:r>
                <a:endPar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5" name="文字方塊 64">
                <a:extLst>
                  <a:ext uri="{FF2B5EF4-FFF2-40B4-BE49-F238E27FC236}">
                    <a16:creationId xmlns:a16="http://schemas.microsoft.com/office/drawing/2014/main" id="{EF395408-FC75-41F1-BF33-6161381C63E5}"/>
                  </a:ext>
                </a:extLst>
              </p:cNvPr>
              <p:cNvSpPr txBox="1"/>
              <p:nvPr/>
            </p:nvSpPr>
            <p:spPr>
              <a:xfrm>
                <a:off x="7457756" y="1772816"/>
                <a:ext cx="499567" cy="1584176"/>
              </a:xfrm>
              <a:prstGeom prst="roundRect">
                <a:avLst/>
              </a:prstGeom>
              <a:solidFill>
                <a:srgbClr val="92D050"/>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zh-TW"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國中教育會考</a:t>
                </a:r>
                <a:endPar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6" name="文字方塊 65">
                <a:extLst>
                  <a:ext uri="{FF2B5EF4-FFF2-40B4-BE49-F238E27FC236}">
                    <a16:creationId xmlns:a16="http://schemas.microsoft.com/office/drawing/2014/main" id="{6E106F91-C1CF-4DE3-B422-A49942B4E879}"/>
                  </a:ext>
                </a:extLst>
              </p:cNvPr>
              <p:cNvSpPr txBox="1"/>
              <p:nvPr/>
            </p:nvSpPr>
            <p:spPr>
              <a:xfrm>
                <a:off x="6413299" y="1772816"/>
                <a:ext cx="499567" cy="1584176"/>
              </a:xfrm>
              <a:prstGeom prst="roundRect">
                <a:avLst/>
              </a:prstGeom>
              <a:solidFill>
                <a:srgbClr val="92D050"/>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zh-TW"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其他</a:t>
                </a:r>
                <a:endPar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grpSp>
        <p:sp>
          <p:nvSpPr>
            <p:cNvPr id="19" name="矩形 18">
              <a:extLst>
                <a:ext uri="{FF2B5EF4-FFF2-40B4-BE49-F238E27FC236}">
                  <a16:creationId xmlns:a16="http://schemas.microsoft.com/office/drawing/2014/main" id="{26FA48A9-1812-4AB1-8AC1-BE6A051BFFD6}"/>
                </a:ext>
              </a:extLst>
            </p:cNvPr>
            <p:cNvSpPr/>
            <p:nvPr/>
          </p:nvSpPr>
          <p:spPr>
            <a:xfrm>
              <a:off x="539750" y="3500438"/>
              <a:ext cx="3816350" cy="1800225"/>
            </a:xfrm>
            <a:prstGeom prst="rect">
              <a:avLst/>
            </a:prstGeom>
            <a:solidFill>
              <a:srgbClr val="F79646">
                <a:lumMod val="60000"/>
                <a:lumOff val="4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800" b="0" i="0" u="none" strike="noStrike" kern="0" cap="none" spc="0" normalizeH="0" baseline="0" noProof="0" dirty="0">
                  <a:ln>
                    <a:noFill/>
                  </a:ln>
                  <a:solidFill>
                    <a:prstClr val="white"/>
                  </a:solidFill>
                  <a:effectLst/>
                  <a:uLnTx/>
                  <a:uFillTx/>
                  <a:latin typeface="Times New Roman" panose="02020603050405020304" pitchFamily="18" charset="0"/>
                  <a:ea typeface="標楷體" panose="03000509000000000000" pitchFamily="65" charset="-120"/>
                  <a:cs typeface="Times New Roman" panose="02020603050405020304" pitchFamily="18" charset="0"/>
                </a:rPr>
                <a:t> </a:t>
              </a:r>
              <a:endParaRPr kumimoji="0" lang="zh-TW" altLang="en-US" sz="1800" b="0" i="0" u="none" strike="noStrike" kern="0" cap="none" spc="0" normalizeH="0" baseline="0" noProof="0" dirty="0">
                <a:ln>
                  <a:noFill/>
                </a:ln>
                <a:solidFill>
                  <a:prstClr val="white"/>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0" name="文字方塊 19">
              <a:extLst>
                <a:ext uri="{FF2B5EF4-FFF2-40B4-BE49-F238E27FC236}">
                  <a16:creationId xmlns:a16="http://schemas.microsoft.com/office/drawing/2014/main" id="{C952A358-D3C6-4050-9C7E-725280A5582E}"/>
                </a:ext>
              </a:extLst>
            </p:cNvPr>
            <p:cNvSpPr txBox="1"/>
            <p:nvPr/>
          </p:nvSpPr>
          <p:spPr>
            <a:xfrm>
              <a:off x="547688" y="3572669"/>
              <a:ext cx="803275" cy="1655762"/>
            </a:xfrm>
            <a:prstGeom prst="snip1Rect">
              <a:avLst/>
            </a:prstGeom>
            <a:solidFill>
              <a:sysClr val="window" lastClr="FFFFFF"/>
            </a:solidFill>
            <a:ln>
              <a:solidFill>
                <a:sysClr val="windowText" lastClr="000000"/>
              </a:solidFill>
            </a:ln>
          </p:spPr>
          <p:txBody>
            <a:bodyPr vert="eaVe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3600" b="1"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分項目</a:t>
              </a:r>
            </a:p>
          </p:txBody>
        </p:sp>
        <p:sp>
          <p:nvSpPr>
            <p:cNvPr id="21" name="文字方塊 20">
              <a:extLst>
                <a:ext uri="{FF2B5EF4-FFF2-40B4-BE49-F238E27FC236}">
                  <a16:creationId xmlns:a16="http://schemas.microsoft.com/office/drawing/2014/main" id="{1E26AA34-C85A-4443-B6A8-A9BE9CC633CB}"/>
                </a:ext>
              </a:extLst>
            </p:cNvPr>
            <p:cNvSpPr txBox="1"/>
            <p:nvPr/>
          </p:nvSpPr>
          <p:spPr>
            <a:xfrm>
              <a:off x="1553787" y="3932238"/>
              <a:ext cx="499624" cy="1150937"/>
            </a:xfrm>
            <a:prstGeom prst="roundRect">
              <a:avLst/>
            </a:prstGeom>
            <a:solidFill>
              <a:srgbClr val="F79646">
                <a:lumMod val="75000"/>
              </a:srgbClr>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zh-TW"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競賽</a:t>
              </a:r>
              <a:endPar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2" name="文字方塊 21">
              <a:extLst>
                <a:ext uri="{FF2B5EF4-FFF2-40B4-BE49-F238E27FC236}">
                  <a16:creationId xmlns:a16="http://schemas.microsoft.com/office/drawing/2014/main" id="{16067347-F9EC-42EF-9DD6-BF06215DA11C}"/>
                </a:ext>
              </a:extLst>
            </p:cNvPr>
            <p:cNvSpPr txBox="1"/>
            <p:nvPr/>
          </p:nvSpPr>
          <p:spPr>
            <a:xfrm>
              <a:off x="2123698" y="3932238"/>
              <a:ext cx="499624" cy="1150937"/>
            </a:xfrm>
            <a:prstGeom prst="roundRect">
              <a:avLst/>
            </a:prstGeom>
            <a:solidFill>
              <a:srgbClr val="F79646">
                <a:lumMod val="75000"/>
              </a:srgbClr>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zh-TW"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服務學習</a:t>
              </a:r>
              <a:endPar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3" name="文字方塊 22">
              <a:extLst>
                <a:ext uri="{FF2B5EF4-FFF2-40B4-BE49-F238E27FC236}">
                  <a16:creationId xmlns:a16="http://schemas.microsoft.com/office/drawing/2014/main" id="{BE18A1EF-556B-4C6D-9339-7212884219CA}"/>
                </a:ext>
              </a:extLst>
            </p:cNvPr>
            <p:cNvSpPr txBox="1"/>
            <p:nvPr/>
          </p:nvSpPr>
          <p:spPr>
            <a:xfrm>
              <a:off x="2733356" y="3932238"/>
              <a:ext cx="769307" cy="1150937"/>
            </a:xfrm>
            <a:prstGeom prst="roundRect">
              <a:avLst>
                <a:gd name="adj" fmla="val 9091"/>
              </a:avLst>
            </a:prstGeom>
            <a:solidFill>
              <a:srgbClr val="F79646">
                <a:lumMod val="75000"/>
              </a:srgbClr>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zh-TW"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日常生活表現評量</a:t>
              </a:r>
              <a:endPar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4" name="文字方塊 23">
              <a:extLst>
                <a:ext uri="{FF2B5EF4-FFF2-40B4-BE49-F238E27FC236}">
                  <a16:creationId xmlns:a16="http://schemas.microsoft.com/office/drawing/2014/main" id="{2F4F4E61-2B7F-476C-838F-74B8D070F3B3}"/>
                </a:ext>
              </a:extLst>
            </p:cNvPr>
            <p:cNvSpPr txBox="1"/>
            <p:nvPr/>
          </p:nvSpPr>
          <p:spPr>
            <a:xfrm>
              <a:off x="3569912" y="3932238"/>
              <a:ext cx="499624" cy="1150937"/>
            </a:xfrm>
            <a:prstGeom prst="roundRect">
              <a:avLst/>
            </a:prstGeom>
            <a:solidFill>
              <a:srgbClr val="F79646">
                <a:lumMod val="75000"/>
              </a:srgbClr>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zh-TW"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體適能</a:t>
              </a:r>
              <a:endPar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cxnSp>
          <p:nvCxnSpPr>
            <p:cNvPr id="25" name="直線接點 24">
              <a:extLst>
                <a:ext uri="{FF2B5EF4-FFF2-40B4-BE49-F238E27FC236}">
                  <a16:creationId xmlns:a16="http://schemas.microsoft.com/office/drawing/2014/main" id="{643C3B04-5805-4256-A0DF-95A5F027D84A}"/>
                </a:ext>
              </a:extLst>
            </p:cNvPr>
            <p:cNvCxnSpPr/>
            <p:nvPr/>
          </p:nvCxnSpPr>
          <p:spPr bwMode="auto">
            <a:xfrm>
              <a:off x="1804988" y="3641725"/>
              <a:ext cx="2047875" cy="1588"/>
            </a:xfrm>
            <a:prstGeom prst="line">
              <a:avLst/>
            </a:prstGeom>
            <a:noFill/>
            <a:ln w="57150" cap="flat" cmpd="sng" algn="ctr">
              <a:solidFill>
                <a:srgbClr val="FFFF00"/>
              </a:solidFill>
              <a:prstDash val="solid"/>
            </a:ln>
            <a:effectLst/>
          </p:spPr>
        </p:cxnSp>
        <p:cxnSp>
          <p:nvCxnSpPr>
            <p:cNvPr id="26" name="直線接點 25">
              <a:extLst>
                <a:ext uri="{FF2B5EF4-FFF2-40B4-BE49-F238E27FC236}">
                  <a16:creationId xmlns:a16="http://schemas.microsoft.com/office/drawing/2014/main" id="{18D72285-B2C9-4D91-921F-F328FAF9C555}"/>
                </a:ext>
              </a:extLst>
            </p:cNvPr>
            <p:cNvCxnSpPr>
              <a:stCxn id="60" idx="2"/>
            </p:cNvCxnSpPr>
            <p:nvPr/>
          </p:nvCxnSpPr>
          <p:spPr bwMode="auto">
            <a:xfrm flipH="1">
              <a:off x="1790700" y="3141663"/>
              <a:ext cx="4762" cy="787400"/>
            </a:xfrm>
            <a:prstGeom prst="line">
              <a:avLst/>
            </a:prstGeom>
            <a:noFill/>
            <a:ln w="57150" cap="flat" cmpd="sng" algn="ctr">
              <a:solidFill>
                <a:srgbClr val="FFFF00"/>
              </a:solidFill>
              <a:prstDash val="solid"/>
            </a:ln>
            <a:effectLst/>
          </p:spPr>
        </p:cxnSp>
        <p:cxnSp>
          <p:nvCxnSpPr>
            <p:cNvPr id="27" name="直線接點 26">
              <a:extLst>
                <a:ext uri="{FF2B5EF4-FFF2-40B4-BE49-F238E27FC236}">
                  <a16:creationId xmlns:a16="http://schemas.microsoft.com/office/drawing/2014/main" id="{2847420E-DDBE-4D4E-B476-9CC9D8B989CF}"/>
                </a:ext>
              </a:extLst>
            </p:cNvPr>
            <p:cNvCxnSpPr/>
            <p:nvPr/>
          </p:nvCxnSpPr>
          <p:spPr bwMode="auto">
            <a:xfrm flipH="1">
              <a:off x="2379663" y="3638550"/>
              <a:ext cx="3175" cy="292100"/>
            </a:xfrm>
            <a:prstGeom prst="line">
              <a:avLst/>
            </a:prstGeom>
            <a:noFill/>
            <a:ln w="57150" cap="flat" cmpd="sng" algn="ctr">
              <a:solidFill>
                <a:srgbClr val="FFFF00"/>
              </a:solidFill>
              <a:prstDash val="solid"/>
            </a:ln>
            <a:effectLst/>
          </p:spPr>
        </p:cxnSp>
        <p:cxnSp>
          <p:nvCxnSpPr>
            <p:cNvPr id="28" name="直線接點 27">
              <a:extLst>
                <a:ext uri="{FF2B5EF4-FFF2-40B4-BE49-F238E27FC236}">
                  <a16:creationId xmlns:a16="http://schemas.microsoft.com/office/drawing/2014/main" id="{B374BAF1-23D5-4EE0-A624-076306874C99}"/>
                </a:ext>
              </a:extLst>
            </p:cNvPr>
            <p:cNvCxnSpPr/>
            <p:nvPr/>
          </p:nvCxnSpPr>
          <p:spPr bwMode="auto">
            <a:xfrm>
              <a:off x="3103563" y="3646488"/>
              <a:ext cx="0" cy="288925"/>
            </a:xfrm>
            <a:prstGeom prst="line">
              <a:avLst/>
            </a:prstGeom>
            <a:noFill/>
            <a:ln w="57150" cap="flat" cmpd="sng" algn="ctr">
              <a:solidFill>
                <a:srgbClr val="FFFF00"/>
              </a:solidFill>
              <a:prstDash val="solid"/>
            </a:ln>
            <a:effectLst/>
          </p:spPr>
        </p:cxnSp>
        <p:cxnSp>
          <p:nvCxnSpPr>
            <p:cNvPr id="29" name="直線接點 28">
              <a:extLst>
                <a:ext uri="{FF2B5EF4-FFF2-40B4-BE49-F238E27FC236}">
                  <a16:creationId xmlns:a16="http://schemas.microsoft.com/office/drawing/2014/main" id="{491E5CC4-AD0D-4175-9BC2-434E391DEC18}"/>
                </a:ext>
              </a:extLst>
            </p:cNvPr>
            <p:cNvCxnSpPr/>
            <p:nvPr/>
          </p:nvCxnSpPr>
          <p:spPr bwMode="auto">
            <a:xfrm flipH="1">
              <a:off x="3852863" y="3613150"/>
              <a:ext cx="1587" cy="319088"/>
            </a:xfrm>
            <a:prstGeom prst="line">
              <a:avLst/>
            </a:prstGeom>
            <a:noFill/>
            <a:ln w="57150" cap="flat" cmpd="sng" algn="ctr">
              <a:solidFill>
                <a:srgbClr val="FFFF00"/>
              </a:solidFill>
              <a:prstDash val="solid"/>
            </a:ln>
            <a:effectLst/>
          </p:spPr>
        </p:cxnSp>
        <p:sp>
          <p:nvSpPr>
            <p:cNvPr id="30" name="矩形 29">
              <a:extLst>
                <a:ext uri="{FF2B5EF4-FFF2-40B4-BE49-F238E27FC236}">
                  <a16:creationId xmlns:a16="http://schemas.microsoft.com/office/drawing/2014/main" id="{F86D0E48-9D96-4FF2-BB8A-42F5399C3655}"/>
                </a:ext>
              </a:extLst>
            </p:cNvPr>
            <p:cNvSpPr/>
            <p:nvPr/>
          </p:nvSpPr>
          <p:spPr>
            <a:xfrm>
              <a:off x="4859338" y="3860800"/>
              <a:ext cx="3673475" cy="1800225"/>
            </a:xfrm>
            <a:prstGeom prst="rect">
              <a:avLst/>
            </a:prstGeom>
            <a:solidFill>
              <a:srgbClr val="F79646">
                <a:lumMod val="60000"/>
                <a:lumOff val="4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800" b="0" i="0" u="none" strike="noStrike" kern="0" cap="none" spc="0" normalizeH="0" baseline="0" noProof="0" dirty="0">
                  <a:ln>
                    <a:noFill/>
                  </a:ln>
                  <a:solidFill>
                    <a:prstClr val="white"/>
                  </a:solidFill>
                  <a:effectLst/>
                  <a:uLnTx/>
                  <a:uFillTx/>
                  <a:latin typeface="Times New Roman" panose="02020603050405020304" pitchFamily="18" charset="0"/>
                  <a:ea typeface="標楷體" panose="03000509000000000000" pitchFamily="65" charset="-120"/>
                  <a:cs typeface="Times New Roman" panose="02020603050405020304" pitchFamily="18" charset="0"/>
                </a:rPr>
                <a:t> </a:t>
              </a:r>
              <a:endParaRPr kumimoji="0" lang="zh-TW" altLang="en-US" sz="1800" b="0" i="0" u="none" strike="noStrike" kern="0" cap="none" spc="0" normalizeH="0" baseline="0" noProof="0" dirty="0">
                <a:ln>
                  <a:noFill/>
                </a:ln>
                <a:solidFill>
                  <a:prstClr val="white"/>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31" name="群組 157">
              <a:extLst>
                <a:ext uri="{FF2B5EF4-FFF2-40B4-BE49-F238E27FC236}">
                  <a16:creationId xmlns:a16="http://schemas.microsoft.com/office/drawing/2014/main" id="{2190B102-2948-4AA4-BF1D-26E20E2CF84D}"/>
                </a:ext>
              </a:extLst>
            </p:cNvPr>
            <p:cNvGrpSpPr>
              <a:grpSpLocks/>
            </p:cNvGrpSpPr>
            <p:nvPr/>
          </p:nvGrpSpPr>
          <p:grpSpPr bwMode="auto">
            <a:xfrm>
              <a:off x="5070100" y="4292600"/>
              <a:ext cx="2693550" cy="1150938"/>
              <a:chOff x="4711297" y="4581128"/>
              <a:chExt cx="2692352" cy="1152128"/>
            </a:xfrm>
          </p:grpSpPr>
          <p:sp>
            <p:nvSpPr>
              <p:cNvPr id="55" name="文字方塊 54">
                <a:extLst>
                  <a:ext uri="{FF2B5EF4-FFF2-40B4-BE49-F238E27FC236}">
                    <a16:creationId xmlns:a16="http://schemas.microsoft.com/office/drawing/2014/main" id="{1A7AC43F-322C-458C-8CAD-AC41AFED6F79}"/>
                  </a:ext>
                </a:extLst>
              </p:cNvPr>
              <p:cNvSpPr txBox="1"/>
              <p:nvPr/>
            </p:nvSpPr>
            <p:spPr>
              <a:xfrm>
                <a:off x="4711297" y="4581128"/>
                <a:ext cx="499402" cy="1152128"/>
              </a:xfrm>
              <a:prstGeom prst="roundRect">
                <a:avLst/>
              </a:prstGeom>
              <a:solidFill>
                <a:srgbClr val="F79646">
                  <a:lumMod val="75000"/>
                </a:srgbClr>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國文</a:t>
                </a:r>
              </a:p>
            </p:txBody>
          </p:sp>
          <p:sp>
            <p:nvSpPr>
              <p:cNvPr id="56" name="文字方塊 55">
                <a:extLst>
                  <a:ext uri="{FF2B5EF4-FFF2-40B4-BE49-F238E27FC236}">
                    <a16:creationId xmlns:a16="http://schemas.microsoft.com/office/drawing/2014/main" id="{A7D5BD9E-84ED-4EF9-A7DC-29B53E6CCDC4}"/>
                  </a:ext>
                </a:extLst>
              </p:cNvPr>
              <p:cNvSpPr txBox="1"/>
              <p:nvPr/>
            </p:nvSpPr>
            <p:spPr>
              <a:xfrm>
                <a:off x="5258743" y="4581128"/>
                <a:ext cx="499402" cy="1152128"/>
              </a:xfrm>
              <a:prstGeom prst="roundRect">
                <a:avLst/>
              </a:prstGeom>
              <a:solidFill>
                <a:srgbClr val="F79646">
                  <a:lumMod val="75000"/>
                </a:srgbClr>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英語</a:t>
                </a:r>
              </a:p>
            </p:txBody>
          </p:sp>
          <p:sp>
            <p:nvSpPr>
              <p:cNvPr id="57" name="文字方塊 56">
                <a:extLst>
                  <a:ext uri="{FF2B5EF4-FFF2-40B4-BE49-F238E27FC236}">
                    <a16:creationId xmlns:a16="http://schemas.microsoft.com/office/drawing/2014/main" id="{07A4C497-875D-40AD-A45E-6AA37CF596BD}"/>
                  </a:ext>
                </a:extLst>
              </p:cNvPr>
              <p:cNvSpPr txBox="1"/>
              <p:nvPr/>
            </p:nvSpPr>
            <p:spPr>
              <a:xfrm>
                <a:off x="5807771" y="4581128"/>
                <a:ext cx="499402" cy="1152128"/>
              </a:xfrm>
              <a:prstGeom prst="roundRect">
                <a:avLst/>
              </a:prstGeom>
              <a:solidFill>
                <a:srgbClr val="F79646">
                  <a:lumMod val="75000"/>
                </a:srgbClr>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數學</a:t>
                </a:r>
              </a:p>
            </p:txBody>
          </p:sp>
          <p:sp>
            <p:nvSpPr>
              <p:cNvPr id="58" name="文字方塊 57">
                <a:extLst>
                  <a:ext uri="{FF2B5EF4-FFF2-40B4-BE49-F238E27FC236}">
                    <a16:creationId xmlns:a16="http://schemas.microsoft.com/office/drawing/2014/main" id="{E58BD4D3-06AF-4031-9206-7C3EBB2BCC91}"/>
                  </a:ext>
                </a:extLst>
              </p:cNvPr>
              <p:cNvSpPr txBox="1"/>
              <p:nvPr/>
            </p:nvSpPr>
            <p:spPr>
              <a:xfrm>
                <a:off x="6356804" y="4581128"/>
                <a:ext cx="499402" cy="1152128"/>
              </a:xfrm>
              <a:prstGeom prst="roundRect">
                <a:avLst/>
              </a:prstGeom>
              <a:solidFill>
                <a:srgbClr val="F79646">
                  <a:lumMod val="75000"/>
                </a:srgbClr>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社會</a:t>
                </a:r>
              </a:p>
            </p:txBody>
          </p:sp>
          <p:sp>
            <p:nvSpPr>
              <p:cNvPr id="59" name="文字方塊 58">
                <a:extLst>
                  <a:ext uri="{FF2B5EF4-FFF2-40B4-BE49-F238E27FC236}">
                    <a16:creationId xmlns:a16="http://schemas.microsoft.com/office/drawing/2014/main" id="{165188BF-4933-4B55-BFB6-F9D1B6492B42}"/>
                  </a:ext>
                </a:extLst>
              </p:cNvPr>
              <p:cNvSpPr txBox="1"/>
              <p:nvPr/>
            </p:nvSpPr>
            <p:spPr>
              <a:xfrm>
                <a:off x="6904247" y="4581128"/>
                <a:ext cx="499402" cy="1152128"/>
              </a:xfrm>
              <a:prstGeom prst="roundRect">
                <a:avLst/>
              </a:prstGeom>
              <a:solidFill>
                <a:srgbClr val="F79646">
                  <a:lumMod val="75000"/>
                </a:srgbClr>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自然</a:t>
                </a:r>
              </a:p>
            </p:txBody>
          </p:sp>
        </p:grpSp>
        <p:cxnSp>
          <p:nvCxnSpPr>
            <p:cNvPr id="32" name="直線接點 31">
              <a:extLst>
                <a:ext uri="{FF2B5EF4-FFF2-40B4-BE49-F238E27FC236}">
                  <a16:creationId xmlns:a16="http://schemas.microsoft.com/office/drawing/2014/main" id="{8E6E126C-E3C8-4433-9998-09F58BE97C1B}"/>
                </a:ext>
              </a:extLst>
            </p:cNvPr>
            <p:cNvCxnSpPr/>
            <p:nvPr/>
          </p:nvCxnSpPr>
          <p:spPr bwMode="auto">
            <a:xfrm flipV="1">
              <a:off x="5280025" y="4003675"/>
              <a:ext cx="2820988" cy="4763"/>
            </a:xfrm>
            <a:prstGeom prst="line">
              <a:avLst/>
            </a:prstGeom>
            <a:noFill/>
            <a:ln w="57150" cap="flat" cmpd="sng" algn="ctr">
              <a:solidFill>
                <a:srgbClr val="FFFF00"/>
              </a:solidFill>
              <a:prstDash val="solid"/>
            </a:ln>
            <a:effectLst/>
          </p:spPr>
        </p:cxnSp>
        <p:cxnSp>
          <p:nvCxnSpPr>
            <p:cNvPr id="33" name="直線接點 32">
              <a:extLst>
                <a:ext uri="{FF2B5EF4-FFF2-40B4-BE49-F238E27FC236}">
                  <a16:creationId xmlns:a16="http://schemas.microsoft.com/office/drawing/2014/main" id="{0113B887-073E-4784-B5FE-6D0B6656533C}"/>
                </a:ext>
              </a:extLst>
            </p:cNvPr>
            <p:cNvCxnSpPr>
              <a:stCxn id="65" idx="2"/>
            </p:cNvCxnSpPr>
            <p:nvPr/>
          </p:nvCxnSpPr>
          <p:spPr bwMode="auto">
            <a:xfrm>
              <a:off x="8059739" y="3141663"/>
              <a:ext cx="6349" cy="866775"/>
            </a:xfrm>
            <a:prstGeom prst="line">
              <a:avLst/>
            </a:prstGeom>
            <a:noFill/>
            <a:ln w="57150" cap="flat" cmpd="sng" algn="ctr">
              <a:solidFill>
                <a:srgbClr val="FFFF00"/>
              </a:solidFill>
              <a:prstDash val="solid"/>
            </a:ln>
            <a:effectLst/>
          </p:spPr>
        </p:cxnSp>
        <p:cxnSp>
          <p:nvCxnSpPr>
            <p:cNvPr id="34" name="直線接點 33">
              <a:extLst>
                <a:ext uri="{FF2B5EF4-FFF2-40B4-BE49-F238E27FC236}">
                  <a16:creationId xmlns:a16="http://schemas.microsoft.com/office/drawing/2014/main" id="{111A27C3-FF12-4D11-89AD-B29F8F978BF1}"/>
                </a:ext>
              </a:extLst>
            </p:cNvPr>
            <p:cNvCxnSpPr/>
            <p:nvPr/>
          </p:nvCxnSpPr>
          <p:spPr bwMode="auto">
            <a:xfrm flipH="1">
              <a:off x="6429375" y="4002088"/>
              <a:ext cx="1588" cy="292100"/>
            </a:xfrm>
            <a:prstGeom prst="line">
              <a:avLst/>
            </a:prstGeom>
            <a:noFill/>
            <a:ln w="57150" cap="flat" cmpd="sng" algn="ctr">
              <a:solidFill>
                <a:srgbClr val="FFFF00"/>
              </a:solidFill>
              <a:prstDash val="solid"/>
            </a:ln>
            <a:effectLst/>
          </p:spPr>
        </p:cxnSp>
        <p:cxnSp>
          <p:nvCxnSpPr>
            <p:cNvPr id="35" name="直線接點 34">
              <a:extLst>
                <a:ext uri="{FF2B5EF4-FFF2-40B4-BE49-F238E27FC236}">
                  <a16:creationId xmlns:a16="http://schemas.microsoft.com/office/drawing/2014/main" id="{873E746A-14FA-4AF8-913F-0A475DC6BE0F}"/>
                </a:ext>
              </a:extLst>
            </p:cNvPr>
            <p:cNvCxnSpPr/>
            <p:nvPr/>
          </p:nvCxnSpPr>
          <p:spPr bwMode="auto">
            <a:xfrm>
              <a:off x="6958013" y="4006850"/>
              <a:ext cx="0" cy="288925"/>
            </a:xfrm>
            <a:prstGeom prst="line">
              <a:avLst/>
            </a:prstGeom>
            <a:noFill/>
            <a:ln w="57150" cap="flat" cmpd="sng" algn="ctr">
              <a:solidFill>
                <a:srgbClr val="FFFF00"/>
              </a:solidFill>
              <a:prstDash val="solid"/>
            </a:ln>
            <a:effectLst/>
          </p:spPr>
        </p:cxnSp>
        <p:cxnSp>
          <p:nvCxnSpPr>
            <p:cNvPr id="36" name="直線接點 35">
              <a:extLst>
                <a:ext uri="{FF2B5EF4-FFF2-40B4-BE49-F238E27FC236}">
                  <a16:creationId xmlns:a16="http://schemas.microsoft.com/office/drawing/2014/main" id="{FD7B78ED-26AC-49F4-91EF-D380743F15AF}"/>
                </a:ext>
              </a:extLst>
            </p:cNvPr>
            <p:cNvCxnSpPr/>
            <p:nvPr/>
          </p:nvCxnSpPr>
          <p:spPr bwMode="auto">
            <a:xfrm flipH="1">
              <a:off x="7535863" y="3983038"/>
              <a:ext cx="1587" cy="306387"/>
            </a:xfrm>
            <a:prstGeom prst="line">
              <a:avLst/>
            </a:prstGeom>
            <a:noFill/>
            <a:ln w="57150" cap="flat" cmpd="sng" algn="ctr">
              <a:solidFill>
                <a:srgbClr val="FFFF00"/>
              </a:solidFill>
              <a:prstDash val="solid"/>
            </a:ln>
            <a:effectLst/>
          </p:spPr>
        </p:cxnSp>
        <p:cxnSp>
          <p:nvCxnSpPr>
            <p:cNvPr id="37" name="直線接點 36">
              <a:extLst>
                <a:ext uri="{FF2B5EF4-FFF2-40B4-BE49-F238E27FC236}">
                  <a16:creationId xmlns:a16="http://schemas.microsoft.com/office/drawing/2014/main" id="{1C731EBA-2838-4584-95E7-44B679FC250D}"/>
                </a:ext>
              </a:extLst>
            </p:cNvPr>
            <p:cNvCxnSpPr/>
            <p:nvPr/>
          </p:nvCxnSpPr>
          <p:spPr bwMode="auto">
            <a:xfrm flipH="1">
              <a:off x="5868988" y="4003675"/>
              <a:ext cx="1587" cy="292100"/>
            </a:xfrm>
            <a:prstGeom prst="line">
              <a:avLst/>
            </a:prstGeom>
            <a:noFill/>
            <a:ln w="57150" cap="flat" cmpd="sng" algn="ctr">
              <a:solidFill>
                <a:srgbClr val="FFFF00"/>
              </a:solidFill>
              <a:prstDash val="solid"/>
            </a:ln>
            <a:effectLst/>
          </p:spPr>
        </p:cxnSp>
        <p:cxnSp>
          <p:nvCxnSpPr>
            <p:cNvPr id="38" name="直線接點 37">
              <a:extLst>
                <a:ext uri="{FF2B5EF4-FFF2-40B4-BE49-F238E27FC236}">
                  <a16:creationId xmlns:a16="http://schemas.microsoft.com/office/drawing/2014/main" id="{70E7190B-64E2-483C-85C8-56DC222A26E7}"/>
                </a:ext>
              </a:extLst>
            </p:cNvPr>
            <p:cNvCxnSpPr/>
            <p:nvPr/>
          </p:nvCxnSpPr>
          <p:spPr bwMode="auto">
            <a:xfrm flipH="1">
              <a:off x="5303838" y="4002088"/>
              <a:ext cx="1587" cy="292100"/>
            </a:xfrm>
            <a:prstGeom prst="line">
              <a:avLst/>
            </a:prstGeom>
            <a:noFill/>
            <a:ln w="57150" cap="flat" cmpd="sng" algn="ctr">
              <a:solidFill>
                <a:srgbClr val="FFFF00"/>
              </a:solidFill>
              <a:prstDash val="solid"/>
            </a:ln>
            <a:effectLst/>
          </p:spPr>
        </p:cxnSp>
        <p:cxnSp>
          <p:nvCxnSpPr>
            <p:cNvPr id="39" name="直線接點 38">
              <a:extLst>
                <a:ext uri="{FF2B5EF4-FFF2-40B4-BE49-F238E27FC236}">
                  <a16:creationId xmlns:a16="http://schemas.microsoft.com/office/drawing/2014/main" id="{E88B63CB-DD0B-434D-85A7-8D7F54288E26}"/>
                </a:ext>
              </a:extLst>
            </p:cNvPr>
            <p:cNvCxnSpPr/>
            <p:nvPr/>
          </p:nvCxnSpPr>
          <p:spPr bwMode="auto">
            <a:xfrm flipV="1">
              <a:off x="5268913" y="5732463"/>
              <a:ext cx="2287587" cy="4762"/>
            </a:xfrm>
            <a:prstGeom prst="line">
              <a:avLst/>
            </a:prstGeom>
            <a:noFill/>
            <a:ln w="57150" cap="flat" cmpd="sng" algn="ctr">
              <a:solidFill>
                <a:srgbClr val="FFFF00"/>
              </a:solidFill>
              <a:prstDash val="solid"/>
            </a:ln>
            <a:effectLst/>
          </p:spPr>
        </p:cxnSp>
        <p:cxnSp>
          <p:nvCxnSpPr>
            <p:cNvPr id="40" name="直線接點 39">
              <a:extLst>
                <a:ext uri="{FF2B5EF4-FFF2-40B4-BE49-F238E27FC236}">
                  <a16:creationId xmlns:a16="http://schemas.microsoft.com/office/drawing/2014/main" id="{E37267AF-BF6C-4725-A561-88FECDF79C9E}"/>
                </a:ext>
              </a:extLst>
            </p:cNvPr>
            <p:cNvCxnSpPr/>
            <p:nvPr/>
          </p:nvCxnSpPr>
          <p:spPr bwMode="auto">
            <a:xfrm flipH="1">
              <a:off x="6421438" y="5441950"/>
              <a:ext cx="3175" cy="576263"/>
            </a:xfrm>
            <a:prstGeom prst="line">
              <a:avLst/>
            </a:prstGeom>
            <a:noFill/>
            <a:ln w="57150" cap="flat" cmpd="sng" algn="ctr">
              <a:solidFill>
                <a:srgbClr val="FFFF00"/>
              </a:solidFill>
              <a:prstDash val="solid"/>
            </a:ln>
            <a:effectLst/>
          </p:spPr>
        </p:cxnSp>
        <p:cxnSp>
          <p:nvCxnSpPr>
            <p:cNvPr id="41" name="直線接點 40">
              <a:extLst>
                <a:ext uri="{FF2B5EF4-FFF2-40B4-BE49-F238E27FC236}">
                  <a16:creationId xmlns:a16="http://schemas.microsoft.com/office/drawing/2014/main" id="{1C5ABB82-C778-42E5-8C14-8C9DB2E4446A}"/>
                </a:ext>
              </a:extLst>
            </p:cNvPr>
            <p:cNvCxnSpPr/>
            <p:nvPr/>
          </p:nvCxnSpPr>
          <p:spPr bwMode="auto">
            <a:xfrm>
              <a:off x="6950075" y="5446713"/>
              <a:ext cx="0" cy="288925"/>
            </a:xfrm>
            <a:prstGeom prst="line">
              <a:avLst/>
            </a:prstGeom>
            <a:noFill/>
            <a:ln w="57150" cap="flat" cmpd="sng" algn="ctr">
              <a:solidFill>
                <a:srgbClr val="FFFF00"/>
              </a:solidFill>
              <a:prstDash val="solid"/>
            </a:ln>
            <a:effectLst/>
          </p:spPr>
        </p:cxnSp>
        <p:cxnSp>
          <p:nvCxnSpPr>
            <p:cNvPr id="42" name="直線接點 41">
              <a:extLst>
                <a:ext uri="{FF2B5EF4-FFF2-40B4-BE49-F238E27FC236}">
                  <a16:creationId xmlns:a16="http://schemas.microsoft.com/office/drawing/2014/main" id="{2BF17CC6-AD08-48E9-B7FB-F1EE2E48E7B8}"/>
                </a:ext>
              </a:extLst>
            </p:cNvPr>
            <p:cNvCxnSpPr/>
            <p:nvPr/>
          </p:nvCxnSpPr>
          <p:spPr bwMode="auto">
            <a:xfrm flipH="1">
              <a:off x="7524750" y="5443538"/>
              <a:ext cx="1588" cy="306387"/>
            </a:xfrm>
            <a:prstGeom prst="line">
              <a:avLst/>
            </a:prstGeom>
            <a:noFill/>
            <a:ln w="57150" cap="flat" cmpd="sng" algn="ctr">
              <a:solidFill>
                <a:srgbClr val="FFFF00"/>
              </a:solidFill>
              <a:prstDash val="solid"/>
            </a:ln>
            <a:effectLst/>
          </p:spPr>
        </p:cxnSp>
        <p:cxnSp>
          <p:nvCxnSpPr>
            <p:cNvPr id="43" name="直線接點 42">
              <a:extLst>
                <a:ext uri="{FF2B5EF4-FFF2-40B4-BE49-F238E27FC236}">
                  <a16:creationId xmlns:a16="http://schemas.microsoft.com/office/drawing/2014/main" id="{676BE3E1-E6C7-4E71-87E9-68A87A8ED644}"/>
                </a:ext>
              </a:extLst>
            </p:cNvPr>
            <p:cNvCxnSpPr/>
            <p:nvPr/>
          </p:nvCxnSpPr>
          <p:spPr bwMode="auto">
            <a:xfrm flipH="1">
              <a:off x="5861050" y="5443538"/>
              <a:ext cx="3175" cy="292100"/>
            </a:xfrm>
            <a:prstGeom prst="line">
              <a:avLst/>
            </a:prstGeom>
            <a:noFill/>
            <a:ln w="57150" cap="flat" cmpd="sng" algn="ctr">
              <a:solidFill>
                <a:srgbClr val="FFFF00"/>
              </a:solidFill>
              <a:prstDash val="solid"/>
            </a:ln>
            <a:effectLst/>
          </p:spPr>
        </p:cxnSp>
        <p:cxnSp>
          <p:nvCxnSpPr>
            <p:cNvPr id="44" name="直線接點 43">
              <a:extLst>
                <a:ext uri="{FF2B5EF4-FFF2-40B4-BE49-F238E27FC236}">
                  <a16:creationId xmlns:a16="http://schemas.microsoft.com/office/drawing/2014/main" id="{A6F7951A-48E8-4778-9AC6-3976114E2406}"/>
                </a:ext>
              </a:extLst>
            </p:cNvPr>
            <p:cNvCxnSpPr/>
            <p:nvPr/>
          </p:nvCxnSpPr>
          <p:spPr bwMode="auto">
            <a:xfrm flipH="1">
              <a:off x="5295900" y="5441950"/>
              <a:ext cx="3175" cy="292100"/>
            </a:xfrm>
            <a:prstGeom prst="line">
              <a:avLst/>
            </a:prstGeom>
            <a:noFill/>
            <a:ln w="57150" cap="flat" cmpd="sng" algn="ctr">
              <a:solidFill>
                <a:srgbClr val="FFFF00"/>
              </a:solidFill>
              <a:prstDash val="solid"/>
            </a:ln>
            <a:effectLst/>
          </p:spPr>
        </p:cxnSp>
        <p:sp>
          <p:nvSpPr>
            <p:cNvPr id="45" name="圓角矩形 98">
              <a:extLst>
                <a:ext uri="{FF2B5EF4-FFF2-40B4-BE49-F238E27FC236}">
                  <a16:creationId xmlns:a16="http://schemas.microsoft.com/office/drawing/2014/main" id="{DACB1D5B-3C49-4743-8EB3-7AFB589AA6CC}"/>
                </a:ext>
              </a:extLst>
            </p:cNvPr>
            <p:cNvSpPr/>
            <p:nvPr/>
          </p:nvSpPr>
          <p:spPr>
            <a:xfrm>
              <a:off x="4859338" y="5949950"/>
              <a:ext cx="3600450" cy="633413"/>
            </a:xfrm>
            <a:prstGeom prst="roundRect">
              <a:avLst/>
            </a:prstGeom>
            <a:solidFill>
              <a:srgbClr val="00B0F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國中教育會考</a:t>
              </a:r>
              <a:endParaRPr kumimoji="0" lang="en-US" altLang="zh-TW"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3</a:t>
              </a:r>
              <a:r>
                <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等級</a:t>
              </a:r>
              <a:r>
                <a:rPr kumimoji="0" lang="en-US" altLang="zh-TW"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4</a:t>
              </a:r>
              <a:r>
                <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標示</a:t>
              </a:r>
            </a:p>
          </p:txBody>
        </p:sp>
        <p:cxnSp>
          <p:nvCxnSpPr>
            <p:cNvPr id="46" name="直線單箭頭接點 45">
              <a:extLst>
                <a:ext uri="{FF2B5EF4-FFF2-40B4-BE49-F238E27FC236}">
                  <a16:creationId xmlns:a16="http://schemas.microsoft.com/office/drawing/2014/main" id="{E1B652A6-42EB-4639-A088-3087F9B303EE}"/>
                </a:ext>
              </a:extLst>
            </p:cNvPr>
            <p:cNvCxnSpPr/>
            <p:nvPr/>
          </p:nvCxnSpPr>
          <p:spPr>
            <a:xfrm>
              <a:off x="4211638" y="4581525"/>
              <a:ext cx="647700" cy="576263"/>
            </a:xfrm>
            <a:prstGeom prst="straightConnector1">
              <a:avLst/>
            </a:prstGeom>
            <a:noFill/>
            <a:ln w="152400" cap="flat" cmpd="sng" algn="ctr">
              <a:solidFill>
                <a:srgbClr val="4F81BD">
                  <a:shade val="95000"/>
                  <a:satMod val="105000"/>
                </a:srgbClr>
              </a:solidFill>
              <a:prstDash val="solid"/>
              <a:tailEnd type="arrow"/>
            </a:ln>
            <a:effectLst/>
          </p:spPr>
        </p:cxnSp>
        <p:cxnSp>
          <p:nvCxnSpPr>
            <p:cNvPr id="47" name="直線單箭頭接點 46">
              <a:extLst>
                <a:ext uri="{FF2B5EF4-FFF2-40B4-BE49-F238E27FC236}">
                  <a16:creationId xmlns:a16="http://schemas.microsoft.com/office/drawing/2014/main" id="{F6C24816-6D5D-4AD0-B37F-4081AE088AAA}"/>
                </a:ext>
              </a:extLst>
            </p:cNvPr>
            <p:cNvCxnSpPr/>
            <p:nvPr/>
          </p:nvCxnSpPr>
          <p:spPr>
            <a:xfrm>
              <a:off x="7885113" y="5589588"/>
              <a:ext cx="0" cy="431800"/>
            </a:xfrm>
            <a:prstGeom prst="straightConnector1">
              <a:avLst/>
            </a:prstGeom>
            <a:noFill/>
            <a:ln w="76200" cap="flat" cmpd="sng" algn="ctr">
              <a:solidFill>
                <a:srgbClr val="4F81BD">
                  <a:shade val="95000"/>
                  <a:satMod val="105000"/>
                </a:srgbClr>
              </a:solidFill>
              <a:prstDash val="solid"/>
              <a:tailEnd type="arrow"/>
            </a:ln>
            <a:effectLst/>
          </p:spPr>
        </p:cxnSp>
        <p:sp>
          <p:nvSpPr>
            <p:cNvPr id="48" name="文字方塊 47">
              <a:extLst>
                <a:ext uri="{FF2B5EF4-FFF2-40B4-BE49-F238E27FC236}">
                  <a16:creationId xmlns:a16="http://schemas.microsoft.com/office/drawing/2014/main" id="{5BD6DEDA-17CF-436D-87B8-377540BE58AA}"/>
                </a:ext>
              </a:extLst>
            </p:cNvPr>
            <p:cNvSpPr txBox="1">
              <a:spLocks noChangeArrowheads="1"/>
            </p:cNvSpPr>
            <p:nvPr/>
          </p:nvSpPr>
          <p:spPr bwMode="auto">
            <a:xfrm>
              <a:off x="4727575" y="3140968"/>
              <a:ext cx="3373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以上</a:t>
              </a:r>
              <a:r>
                <a:rPr kumimoji="1" lang="en-US" altLang="zh-TW"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6</a:t>
              </a:r>
              <a:r>
                <a:rPr kumimoji="1"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項比序順序由各校自訂</a:t>
              </a:r>
            </a:p>
          </p:txBody>
        </p:sp>
        <p:sp>
          <p:nvSpPr>
            <p:cNvPr id="49" name="文字方塊 49">
              <a:extLst>
                <a:ext uri="{FF2B5EF4-FFF2-40B4-BE49-F238E27FC236}">
                  <a16:creationId xmlns:a16="http://schemas.microsoft.com/office/drawing/2014/main" id="{45AC2575-739F-4FBA-9D31-046CAFF9BBF5}"/>
                </a:ext>
              </a:extLst>
            </p:cNvPr>
            <p:cNvSpPr txBox="1">
              <a:spLocks noChangeArrowheads="1"/>
            </p:cNvSpPr>
            <p:nvPr/>
          </p:nvSpPr>
          <p:spPr bwMode="auto">
            <a:xfrm>
              <a:off x="428625" y="5349875"/>
              <a:ext cx="3887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以上</a:t>
              </a:r>
              <a:r>
                <a:rPr kumimoji="1" lang="en-US" altLang="zh-TW"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4</a:t>
              </a:r>
              <a:r>
                <a:rPr kumimoji="1"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項比序順序由各校自訂</a:t>
              </a:r>
            </a:p>
          </p:txBody>
        </p:sp>
        <p:sp>
          <p:nvSpPr>
            <p:cNvPr id="50" name="文字方塊 50">
              <a:extLst>
                <a:ext uri="{FF2B5EF4-FFF2-40B4-BE49-F238E27FC236}">
                  <a16:creationId xmlns:a16="http://schemas.microsoft.com/office/drawing/2014/main" id="{B3636367-674A-4800-A948-AC43E05DC3A6}"/>
                </a:ext>
              </a:extLst>
            </p:cNvPr>
            <p:cNvSpPr txBox="1">
              <a:spLocks noChangeArrowheads="1"/>
            </p:cNvSpPr>
            <p:nvPr/>
          </p:nvSpPr>
          <p:spPr bwMode="auto">
            <a:xfrm>
              <a:off x="4728369" y="3513138"/>
              <a:ext cx="34020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以下</a:t>
              </a:r>
              <a:r>
                <a:rPr kumimoji="1" lang="en-US" altLang="zh-TW"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5</a:t>
              </a:r>
              <a:r>
                <a:rPr kumimoji="1"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科比序順序由各校自訂</a:t>
              </a:r>
            </a:p>
          </p:txBody>
        </p:sp>
        <p:sp>
          <p:nvSpPr>
            <p:cNvPr id="51" name="文字方塊 50">
              <a:extLst>
                <a:ext uri="{FF2B5EF4-FFF2-40B4-BE49-F238E27FC236}">
                  <a16:creationId xmlns:a16="http://schemas.microsoft.com/office/drawing/2014/main" id="{3185056F-D93F-47BE-A08C-0E2712DDD83F}"/>
                </a:ext>
              </a:extLst>
            </p:cNvPr>
            <p:cNvSpPr txBox="1"/>
            <p:nvPr/>
          </p:nvSpPr>
          <p:spPr bwMode="auto">
            <a:xfrm>
              <a:off x="3038475" y="6042025"/>
              <a:ext cx="1379538" cy="407988"/>
            </a:xfrm>
            <a:prstGeom prst="roundRect">
              <a:avLst/>
            </a:prstGeom>
            <a:solidFill>
              <a:srgbClr val="F79646">
                <a:lumMod val="75000"/>
              </a:srgbClr>
            </a:solidFill>
            <a:ln w="25400" cap="flat" cmpd="sng" algn="ctr">
              <a:noFill/>
              <a:prstDash val="solid"/>
            </a:ln>
            <a:effec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寫作測驗</a:t>
              </a:r>
            </a:p>
          </p:txBody>
        </p:sp>
        <p:cxnSp>
          <p:nvCxnSpPr>
            <p:cNvPr id="52" name="直線單箭頭接點 51">
              <a:extLst>
                <a:ext uri="{FF2B5EF4-FFF2-40B4-BE49-F238E27FC236}">
                  <a16:creationId xmlns:a16="http://schemas.microsoft.com/office/drawing/2014/main" id="{2124C07A-FDFD-4024-8732-CA8C0AE97742}"/>
                </a:ext>
              </a:extLst>
            </p:cNvPr>
            <p:cNvCxnSpPr/>
            <p:nvPr/>
          </p:nvCxnSpPr>
          <p:spPr>
            <a:xfrm rot="5400000">
              <a:off x="4643438" y="6029325"/>
              <a:ext cx="0" cy="431800"/>
            </a:xfrm>
            <a:prstGeom prst="straightConnector1">
              <a:avLst/>
            </a:prstGeom>
            <a:noFill/>
            <a:ln w="76200" cap="flat" cmpd="sng" algn="ctr">
              <a:solidFill>
                <a:srgbClr val="4F81BD">
                  <a:shade val="95000"/>
                  <a:satMod val="105000"/>
                </a:srgbClr>
              </a:solidFill>
              <a:prstDash val="solid"/>
              <a:tailEnd type="arrow"/>
            </a:ln>
            <a:effectLst/>
          </p:spPr>
        </p:cxnSp>
        <p:sp>
          <p:nvSpPr>
            <p:cNvPr id="53" name="矩形 52">
              <a:extLst>
                <a:ext uri="{FF2B5EF4-FFF2-40B4-BE49-F238E27FC236}">
                  <a16:creationId xmlns:a16="http://schemas.microsoft.com/office/drawing/2014/main" id="{6574C42E-0BA2-45E7-82B0-103AC206EB7D}"/>
                </a:ext>
              </a:extLst>
            </p:cNvPr>
            <p:cNvSpPr/>
            <p:nvPr/>
          </p:nvSpPr>
          <p:spPr bwMode="auto">
            <a:xfrm>
              <a:off x="1473200" y="1489076"/>
              <a:ext cx="5864226" cy="1720850"/>
            </a:xfrm>
            <a:prstGeom prst="rect">
              <a:avLst/>
            </a:prstGeom>
            <a:noFill/>
            <a:ln w="38100">
              <a:solidFill>
                <a:srgbClr val="FF0000"/>
              </a:solidFill>
              <a:round/>
              <a:headEnd/>
              <a:tailEnd type="triangle" w="med" len="med"/>
            </a:ln>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zh-TW" altLang="en-US" sz="1800" b="0" i="0" u="none" strike="noStrike" kern="0" cap="none" spc="0" normalizeH="0" baseline="0" noProof="0">
                <a:ln>
                  <a:noFill/>
                </a:ln>
                <a:solidFill>
                  <a:prstClr val="black"/>
                </a:solidFill>
                <a:effectLst/>
                <a:uLnTx/>
                <a:uFillTx/>
                <a:latin typeface="Arial" panose="020B0604020202020204" pitchFamily="34" charset="0"/>
              </a:endParaRPr>
            </a:p>
          </p:txBody>
        </p:sp>
        <p:cxnSp>
          <p:nvCxnSpPr>
            <p:cNvPr id="54" name="直線單箭頭接點 53">
              <a:extLst>
                <a:ext uri="{FF2B5EF4-FFF2-40B4-BE49-F238E27FC236}">
                  <a16:creationId xmlns:a16="http://schemas.microsoft.com/office/drawing/2014/main" id="{9280D89E-37F2-4B11-9D3A-DFDDEDC8E0CA}"/>
                </a:ext>
              </a:extLst>
            </p:cNvPr>
            <p:cNvCxnSpPr/>
            <p:nvPr/>
          </p:nvCxnSpPr>
          <p:spPr>
            <a:xfrm flipH="1">
              <a:off x="4140200" y="3213100"/>
              <a:ext cx="576263" cy="576263"/>
            </a:xfrm>
            <a:prstGeom prst="straightConnector1">
              <a:avLst/>
            </a:prstGeom>
            <a:noFill/>
            <a:ln w="152400" cap="flat" cmpd="sng" algn="ctr">
              <a:solidFill>
                <a:srgbClr val="4F81BD">
                  <a:shade val="95000"/>
                  <a:satMod val="105000"/>
                </a:srgbClr>
              </a:solidFill>
              <a:prstDash val="solid"/>
              <a:tailEnd type="arrow"/>
            </a:ln>
            <a:effectLst/>
          </p:spPr>
        </p:cxnSp>
      </p:grpSp>
    </p:spTree>
    <p:extLst>
      <p:ext uri="{BB962C8B-B14F-4D97-AF65-F5344CB8AC3E}">
        <p14:creationId xmlns:p14="http://schemas.microsoft.com/office/powerpoint/2010/main" val="2544668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967" y="-39262"/>
            <a:ext cx="8531023" cy="698450"/>
            <a:chOff x="-966" y="-39262"/>
            <a:chExt cx="6867912" cy="698450"/>
          </a:xfrm>
        </p:grpSpPr>
        <p:grpSp>
          <p:nvGrpSpPr>
            <p:cNvPr id="8" name="群組 7"/>
            <p:cNvGrpSpPr/>
            <p:nvPr/>
          </p:nvGrpSpPr>
          <p:grpSpPr>
            <a:xfrm>
              <a:off x="0" y="4236"/>
              <a:ext cx="6866946" cy="605449"/>
              <a:chOff x="0" y="4236"/>
              <a:chExt cx="6015355" cy="605449"/>
            </a:xfrm>
          </p:grpSpPr>
          <p:sp>
            <p:nvSpPr>
              <p:cNvPr id="120" name="圓角化同側角落矩形 119"/>
              <p:cNvSpPr/>
              <p:nvPr/>
            </p:nvSpPr>
            <p:spPr>
              <a:xfrm rot="16200000" flipH="1">
                <a:off x="2704953" y="-2700717"/>
                <a:ext cx="605449" cy="6015355"/>
              </a:xfrm>
              <a:prstGeom prst="round2SameRect">
                <a:avLst>
                  <a:gd name="adj1" fmla="val 0"/>
                  <a:gd name="adj2" fmla="val 50000"/>
                </a:avLst>
              </a:prstGeom>
              <a:solidFill>
                <a:srgbClr val="96C8E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966" y="-39262"/>
              <a:ext cx="676831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壹、</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113</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學年度五專招生簡介</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招生學校概況</a:t>
              </a:r>
              <a:endParaRPr lang="en-US" dirty="0"/>
            </a:p>
          </p:txBody>
        </p:sp>
      </p:grpSp>
      <p:sp>
        <p:nvSpPr>
          <p:cNvPr id="12" name="圓角矩形 7">
            <a:extLst>
              <a:ext uri="{FF2B5EF4-FFF2-40B4-BE49-F238E27FC236}">
                <a16:creationId xmlns:a16="http://schemas.microsoft.com/office/drawing/2014/main" id="{448DD4C5-2A6A-44DD-8A4E-882E92CFC8F4}"/>
              </a:ext>
            </a:extLst>
          </p:cNvPr>
          <p:cNvSpPr/>
          <p:nvPr/>
        </p:nvSpPr>
        <p:spPr bwMode="auto">
          <a:xfrm>
            <a:off x="723153" y="1300482"/>
            <a:ext cx="3578177" cy="4338318"/>
          </a:xfrm>
          <a:prstGeom prst="roundRect">
            <a:avLst>
              <a:gd name="adj" fmla="val 4249"/>
            </a:avLst>
          </a:prstGeom>
          <a:solidFill>
            <a:srgbClr val="DDD6E6"/>
          </a:solidFill>
          <a:ln w="38100">
            <a:noFill/>
            <a:round/>
            <a:headEnd/>
            <a:tailEnd type="triangle" w="med" len="med"/>
          </a:ln>
          <a:effectLst>
            <a:outerShdw blurRad="50800" dist="127000" dir="2700000" algn="tl" rotWithShape="0">
              <a:prstClr val="black">
                <a:alpha val="40000"/>
              </a:prstClr>
            </a:outerShdw>
          </a:effectLst>
        </p:spPr>
        <p:txBody>
          <a:bodyPr rtlCol="0" anchor="ctr"/>
          <a:lstStyle/>
          <a:p>
            <a:pPr algn="ctr"/>
            <a:endParaRPr lang="zh-TW" altLang="en-US" sz="200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3" name="圓角矩形 11">
            <a:extLst>
              <a:ext uri="{FF2B5EF4-FFF2-40B4-BE49-F238E27FC236}">
                <a16:creationId xmlns:a16="http://schemas.microsoft.com/office/drawing/2014/main" id="{4596C98C-36FE-48F6-A2ED-22C89716465B}"/>
              </a:ext>
            </a:extLst>
          </p:cNvPr>
          <p:cNvSpPr/>
          <p:nvPr/>
        </p:nvSpPr>
        <p:spPr bwMode="auto">
          <a:xfrm>
            <a:off x="8020124" y="1221782"/>
            <a:ext cx="3448723" cy="4279684"/>
          </a:xfrm>
          <a:prstGeom prst="roundRect">
            <a:avLst>
              <a:gd name="adj" fmla="val 4249"/>
            </a:avLst>
          </a:prstGeom>
          <a:solidFill>
            <a:srgbClr val="FFCCCC"/>
          </a:solidFill>
          <a:ln w="38100">
            <a:noFill/>
            <a:round/>
            <a:headEnd/>
            <a:tailEnd type="triangle" w="med" len="med"/>
          </a:ln>
          <a:effectLst>
            <a:outerShdw blurRad="50800" dist="127000" dir="2700000" algn="tl" rotWithShape="0">
              <a:prstClr val="black">
                <a:alpha val="40000"/>
              </a:prstClr>
            </a:outerShdw>
          </a:effectLst>
        </p:spPr>
        <p:txBody>
          <a:bodyPr rtlCol="0" anchor="ctr"/>
          <a:lstStyle/>
          <a:p>
            <a:pPr algn="ctr"/>
            <a:endParaRPr lang="zh-TW" altLang="en-US" sz="2000">
              <a:latin typeface="Times New Roman" panose="02020603050405020304" pitchFamily="18" charset="0"/>
              <a:ea typeface="微軟正黑體" panose="020B0604030504040204" pitchFamily="34" charset="-120"/>
              <a:cs typeface="Times New Roman" panose="02020603050405020304" pitchFamily="18" charset="0"/>
            </a:endParaRPr>
          </a:p>
        </p:txBody>
      </p:sp>
      <p:graphicFrame>
        <p:nvGraphicFramePr>
          <p:cNvPr id="14" name="表格 13">
            <a:extLst>
              <a:ext uri="{FF2B5EF4-FFF2-40B4-BE49-F238E27FC236}">
                <a16:creationId xmlns:a16="http://schemas.microsoft.com/office/drawing/2014/main" id="{7E486184-074F-46ED-A14A-211149C590B6}"/>
              </a:ext>
            </a:extLst>
          </p:cNvPr>
          <p:cNvGraphicFramePr>
            <a:graphicFrameLocks noGrp="1"/>
          </p:cNvGraphicFramePr>
          <p:nvPr>
            <p:extLst>
              <p:ext uri="{D42A27DB-BD31-4B8C-83A1-F6EECF244321}">
                <p14:modId xmlns:p14="http://schemas.microsoft.com/office/powerpoint/2010/main" val="2545502988"/>
              </p:ext>
            </p:extLst>
          </p:nvPr>
        </p:nvGraphicFramePr>
        <p:xfrm>
          <a:off x="7869840" y="1539426"/>
          <a:ext cx="3599007" cy="3962040"/>
        </p:xfrm>
        <a:graphic>
          <a:graphicData uri="http://schemas.openxmlformats.org/drawingml/2006/table">
            <a:tbl>
              <a:tblPr bandRow="1">
                <a:tableStyleId>{5C22544A-7EE6-4342-B048-85BDC9FD1C3A}</a:tableStyleId>
              </a:tblPr>
              <a:tblGrid>
                <a:gridCol w="1835700">
                  <a:extLst>
                    <a:ext uri="{9D8B030D-6E8A-4147-A177-3AD203B41FA5}">
                      <a16:colId xmlns:a16="http://schemas.microsoft.com/office/drawing/2014/main" val="20000"/>
                    </a:ext>
                  </a:extLst>
                </a:gridCol>
                <a:gridCol w="1763307">
                  <a:extLst>
                    <a:ext uri="{9D8B030D-6E8A-4147-A177-3AD203B41FA5}">
                      <a16:colId xmlns:a16="http://schemas.microsoft.com/office/drawing/2014/main" val="20001"/>
                    </a:ext>
                  </a:extLst>
                </a:gridCol>
              </a:tblGrid>
              <a:tr h="364597">
                <a:tc>
                  <a:txBody>
                    <a:bodyPr/>
                    <a:lstStyle/>
                    <a:p>
                      <a:pPr algn="r"/>
                      <a:r>
                        <a:rPr lang="zh-TW" altLang="en-US" sz="20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高雄科技大學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20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澎湖科技大學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64597">
                <a:tc>
                  <a:txBody>
                    <a:bodyPr/>
                    <a:lstStyle/>
                    <a:p>
                      <a:pPr algn="r"/>
                      <a:r>
                        <a:rPr lang="zh-TW" altLang="en-US" sz="20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高雄餐旅大學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20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臺東專科學校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459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臺南護理專校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美和科技大學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6459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中華醫事科大</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輔英科技大學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6459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正修科技大學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南臺科技大學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6459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b="1" dirty="0">
                          <a:solidFill>
                            <a:srgbClr val="7030A0"/>
                          </a:solidFill>
                          <a:effectLst/>
                          <a:latin typeface="標楷體" panose="03000509000000000000" pitchFamily="65" charset="-120"/>
                          <a:ea typeface="標楷體" panose="03000509000000000000" pitchFamily="65" charset="-120"/>
                          <a:cs typeface="Arial Unicode MS" panose="020B0604020202020204" pitchFamily="34" charset="-120"/>
                        </a:rPr>
                        <a:t>大仁科技大學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樹人醫護專校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6459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敏惠醫護專校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育英醫護專校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64597">
                <a:tc>
                  <a:txBody>
                    <a:bodyPr/>
                    <a:lstStyle/>
                    <a:p>
                      <a:pPr algn="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崇仁醫護專校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慈惠醫護專校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6459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b="0" dirty="0">
                          <a:solidFill>
                            <a:schemeClr val="tx1"/>
                          </a:solidFill>
                          <a:effectLst/>
                          <a:latin typeface="標楷體" panose="03000509000000000000" pitchFamily="65" charset="-120"/>
                          <a:ea typeface="標楷體" panose="03000509000000000000" pitchFamily="65" charset="-120"/>
                        </a:rPr>
                        <a:t>嘉南藥理大學</a:t>
                      </a:r>
                      <a:endPar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文藻外語大學</a:t>
                      </a:r>
                      <a:endParaRPr lang="zh-TW" altLang="en-US" sz="2000" dirty="0"/>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6459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台南應用科大</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2000" dirty="0"/>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4279861"/>
                  </a:ext>
                </a:extLst>
              </a:tr>
            </a:tbl>
          </a:graphicData>
        </a:graphic>
      </p:graphicFrame>
      <p:sp>
        <p:nvSpPr>
          <p:cNvPr id="15" name="圓角矩形 10">
            <a:extLst>
              <a:ext uri="{FF2B5EF4-FFF2-40B4-BE49-F238E27FC236}">
                <a16:creationId xmlns:a16="http://schemas.microsoft.com/office/drawing/2014/main" id="{3E050512-A8B8-462B-9947-A848F34FE550}"/>
              </a:ext>
            </a:extLst>
          </p:cNvPr>
          <p:cNvSpPr/>
          <p:nvPr/>
        </p:nvSpPr>
        <p:spPr bwMode="auto">
          <a:xfrm>
            <a:off x="5155418" y="1300481"/>
            <a:ext cx="1899312" cy="2722880"/>
          </a:xfrm>
          <a:prstGeom prst="roundRect">
            <a:avLst>
              <a:gd name="adj" fmla="val 4249"/>
            </a:avLst>
          </a:prstGeom>
          <a:solidFill>
            <a:schemeClr val="accent6">
              <a:lumMod val="60000"/>
              <a:lumOff val="40000"/>
            </a:schemeClr>
          </a:solidFill>
          <a:ln w="38100">
            <a:noFill/>
            <a:round/>
            <a:headEnd/>
            <a:tailEnd type="triangle" w="med" len="med"/>
          </a:ln>
          <a:effectLst>
            <a:outerShdw blurRad="50800" dist="127000" dir="2700000" algn="tl" rotWithShape="0">
              <a:prstClr val="black">
                <a:alpha val="40000"/>
              </a:prstClr>
            </a:outerShdw>
          </a:effectLst>
        </p:spPr>
        <p:txBody>
          <a:bodyPr rtlCol="0" anchor="ctr"/>
          <a:lstStyle/>
          <a:p>
            <a:pPr algn="ctr"/>
            <a:endParaRPr lang="zh-TW" altLang="en-US" sz="2000">
              <a:latin typeface="Times New Roman" panose="02020603050405020304" pitchFamily="18" charset="0"/>
              <a:ea typeface="微軟正黑體" panose="020B0604030504040204" pitchFamily="34" charset="-120"/>
              <a:cs typeface="Times New Roman" panose="02020603050405020304" pitchFamily="18" charset="0"/>
            </a:endParaRPr>
          </a:p>
        </p:txBody>
      </p:sp>
      <p:graphicFrame>
        <p:nvGraphicFramePr>
          <p:cNvPr id="16" name="內容版面配置區 2">
            <a:extLst>
              <a:ext uri="{FF2B5EF4-FFF2-40B4-BE49-F238E27FC236}">
                <a16:creationId xmlns:a16="http://schemas.microsoft.com/office/drawing/2014/main" id="{AE3CE9AD-6F3C-44ED-8532-AE6B1A654C59}"/>
              </a:ext>
            </a:extLst>
          </p:cNvPr>
          <p:cNvGraphicFramePr>
            <a:graphicFrameLocks/>
          </p:cNvGraphicFramePr>
          <p:nvPr>
            <p:extLst>
              <p:ext uri="{D42A27DB-BD31-4B8C-83A1-F6EECF244321}">
                <p14:modId xmlns:p14="http://schemas.microsoft.com/office/powerpoint/2010/main" val="1212362072"/>
              </p:ext>
            </p:extLst>
          </p:nvPr>
        </p:nvGraphicFramePr>
        <p:xfrm>
          <a:off x="5124490" y="1552356"/>
          <a:ext cx="1899312" cy="2377224"/>
        </p:xfrm>
        <a:graphic>
          <a:graphicData uri="http://schemas.openxmlformats.org/drawingml/2006/table">
            <a:tbl>
              <a:tblPr bandRow="1">
                <a:tableStyleId>{5C22544A-7EE6-4342-B048-85BDC9FD1C3A}</a:tableStyleId>
              </a:tblPr>
              <a:tblGrid>
                <a:gridCol w="1899312">
                  <a:extLst>
                    <a:ext uri="{9D8B030D-6E8A-4147-A177-3AD203B41FA5}">
                      <a16:colId xmlns:a16="http://schemas.microsoft.com/office/drawing/2014/main" val="20002"/>
                    </a:ext>
                  </a:extLst>
                </a:gridCol>
              </a:tblGrid>
              <a:tr h="336562">
                <a:tc>
                  <a:txBody>
                    <a:bodyPr/>
                    <a:lstStyle/>
                    <a:p>
                      <a:pPr algn="ctr"/>
                      <a:r>
                        <a:rPr lang="zh-TW" altLang="en-US" sz="20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臺中科技大學</a:t>
                      </a:r>
                    </a:p>
                  </a:txBody>
                  <a:tcPr marL="91444" marR="91444"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36562">
                <a:tc>
                  <a:txBody>
                    <a:bodyPr/>
                    <a:lstStyle/>
                    <a:p>
                      <a:pPr algn="ctr"/>
                      <a:r>
                        <a:rPr lang="zh-TW" altLang="en-US" sz="20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虎尾科技大學</a:t>
                      </a:r>
                    </a:p>
                  </a:txBody>
                  <a:tcPr marL="91444" marR="91444"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36562">
                <a:tc>
                  <a:txBody>
                    <a:bodyPr/>
                    <a:lstStyle/>
                    <a:p>
                      <a:pPr algn="ct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弘光科技大學</a:t>
                      </a:r>
                    </a:p>
                  </a:txBody>
                  <a:tcPr marL="91444" marR="91444"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36562">
                <a:tc>
                  <a:txBody>
                    <a:bodyPr/>
                    <a:lstStyle/>
                    <a:p>
                      <a:pPr algn="ct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南開科技大學</a:t>
                      </a:r>
                    </a:p>
                  </a:txBody>
                  <a:tcPr marL="91444" marR="91444"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36562">
                <a:tc>
                  <a:txBody>
                    <a:bodyPr/>
                    <a:lstStyle/>
                    <a:p>
                      <a:pPr algn="ctr"/>
                      <a:r>
                        <a:rPr lang="zh-TW" altLang="en-US" sz="2000" b="1" dirty="0">
                          <a:solidFill>
                            <a:srgbClr val="7030A0"/>
                          </a:solidFill>
                          <a:latin typeface="標楷體" panose="03000509000000000000" pitchFamily="65" charset="-120"/>
                          <a:ea typeface="標楷體" panose="03000509000000000000" pitchFamily="65" charset="-120"/>
                          <a:cs typeface="Arial Unicode MS" panose="020B0604020202020204" pitchFamily="34" charset="-120"/>
                        </a:rPr>
                        <a:t>中臺科技大學</a:t>
                      </a:r>
                    </a:p>
                  </a:txBody>
                  <a:tcPr marL="91444" marR="91444"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365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仁德醫護專校</a:t>
                      </a:r>
                    </a:p>
                  </a:txBody>
                  <a:tcPr marL="91444" marR="91444"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2910058"/>
                  </a:ext>
                </a:extLst>
              </a:tr>
            </a:tbl>
          </a:graphicData>
        </a:graphic>
      </p:graphicFrame>
      <p:sp>
        <p:nvSpPr>
          <p:cNvPr id="17" name="圓角矩形 1">
            <a:extLst>
              <a:ext uri="{FF2B5EF4-FFF2-40B4-BE49-F238E27FC236}">
                <a16:creationId xmlns:a16="http://schemas.microsoft.com/office/drawing/2014/main" id="{30ABEAE9-B067-42F4-BC0E-3989CDEEB07A}"/>
              </a:ext>
            </a:extLst>
          </p:cNvPr>
          <p:cNvSpPr/>
          <p:nvPr/>
        </p:nvSpPr>
        <p:spPr bwMode="auto">
          <a:xfrm>
            <a:off x="557464" y="946000"/>
            <a:ext cx="3859330" cy="576064"/>
          </a:xfrm>
          <a:prstGeom prst="roundRect">
            <a:avLst/>
          </a:prstGeom>
          <a:solidFill>
            <a:srgbClr val="C2B5D3"/>
          </a:solidFill>
          <a:ln w="38100">
            <a:noFill/>
            <a:round/>
            <a:headEnd/>
            <a:tailEnd type="triangle" w="med" len="med"/>
          </a:ln>
          <a:scene3d>
            <a:camera prst="orthographicFront"/>
            <a:lightRig rig="threePt" dir="t"/>
          </a:scene3d>
          <a:sp3d>
            <a:bevelT/>
          </a:sp3d>
        </p:spPr>
        <p:txBody>
          <a:bodyPr rtlCol="0" anchor="ctr"/>
          <a:lstStyle/>
          <a:p>
            <a:pPr algn="ct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北區</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(17</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所</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8" name="圓角矩形 6">
            <a:extLst>
              <a:ext uri="{FF2B5EF4-FFF2-40B4-BE49-F238E27FC236}">
                <a16:creationId xmlns:a16="http://schemas.microsoft.com/office/drawing/2014/main" id="{9C904379-5D32-4B37-802C-28534EAA7B42}"/>
              </a:ext>
            </a:extLst>
          </p:cNvPr>
          <p:cNvSpPr/>
          <p:nvPr/>
        </p:nvSpPr>
        <p:spPr bwMode="auto">
          <a:xfrm>
            <a:off x="7876262" y="933749"/>
            <a:ext cx="3718754" cy="576064"/>
          </a:xfrm>
          <a:prstGeom prst="roundRect">
            <a:avLst/>
          </a:prstGeom>
          <a:solidFill>
            <a:srgbClr val="FF8989"/>
          </a:solidFill>
          <a:ln w="38100">
            <a:noFill/>
            <a:round/>
            <a:headEnd/>
            <a:tailEnd type="triangle" w="med" len="med"/>
          </a:ln>
          <a:scene3d>
            <a:camera prst="orthographicFront"/>
            <a:lightRig rig="threePt" dir="t"/>
          </a:scene3d>
          <a:sp3d>
            <a:bevelT/>
          </a:sp3d>
        </p:spPr>
        <p:txBody>
          <a:bodyPr rtlCol="0" anchor="ctr"/>
          <a:lstStyle/>
          <a:p>
            <a:pPr algn="ct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南區</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(19</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所</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9" name="圓角矩形 5">
            <a:extLst>
              <a:ext uri="{FF2B5EF4-FFF2-40B4-BE49-F238E27FC236}">
                <a16:creationId xmlns:a16="http://schemas.microsoft.com/office/drawing/2014/main" id="{9936C6C7-890F-419D-BD1C-2BD2670BA01F}"/>
              </a:ext>
            </a:extLst>
          </p:cNvPr>
          <p:cNvSpPr/>
          <p:nvPr/>
        </p:nvSpPr>
        <p:spPr bwMode="auto">
          <a:xfrm>
            <a:off x="5060785" y="946000"/>
            <a:ext cx="2070431" cy="576064"/>
          </a:xfrm>
          <a:prstGeom prst="roundRect">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16200000" scaled="1"/>
            <a:tileRect/>
          </a:gradFill>
          <a:ln w="38100">
            <a:noFill/>
            <a:round/>
            <a:headEnd/>
            <a:tailEnd type="triangle" w="med" len="med"/>
          </a:ln>
          <a:scene3d>
            <a:camera prst="orthographicFront"/>
            <a:lightRig rig="threePt" dir="t"/>
          </a:scene3d>
          <a:sp3d>
            <a:bevelT/>
          </a:sp3d>
        </p:spPr>
        <p:txBody>
          <a:bodyPr rtlCol="0" anchor="ctr"/>
          <a:lstStyle/>
          <a:p>
            <a:pPr algn="ct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中區</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所</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p:txBody>
      </p:sp>
      <p:graphicFrame>
        <p:nvGraphicFramePr>
          <p:cNvPr id="25" name="表格 24">
            <a:extLst>
              <a:ext uri="{FF2B5EF4-FFF2-40B4-BE49-F238E27FC236}">
                <a16:creationId xmlns:a16="http://schemas.microsoft.com/office/drawing/2014/main" id="{5C77E141-17AF-432D-906A-A223D79CCBF5}"/>
              </a:ext>
            </a:extLst>
          </p:cNvPr>
          <p:cNvGraphicFramePr>
            <a:graphicFrameLocks noGrp="1"/>
          </p:cNvGraphicFramePr>
          <p:nvPr>
            <p:extLst>
              <p:ext uri="{D42A27DB-BD31-4B8C-83A1-F6EECF244321}">
                <p14:modId xmlns:p14="http://schemas.microsoft.com/office/powerpoint/2010/main" val="615886950"/>
              </p:ext>
            </p:extLst>
          </p:nvPr>
        </p:nvGraphicFramePr>
        <p:xfrm>
          <a:off x="557464" y="1509813"/>
          <a:ext cx="3718754" cy="4070420"/>
        </p:xfrm>
        <a:graphic>
          <a:graphicData uri="http://schemas.openxmlformats.org/drawingml/2006/table">
            <a:tbl>
              <a:tblPr bandRow="1">
                <a:tableStyleId>{5C22544A-7EE6-4342-B048-85BDC9FD1C3A}</a:tableStyleId>
              </a:tblPr>
              <a:tblGrid>
                <a:gridCol w="1922097">
                  <a:extLst>
                    <a:ext uri="{9D8B030D-6E8A-4147-A177-3AD203B41FA5}">
                      <a16:colId xmlns:a16="http://schemas.microsoft.com/office/drawing/2014/main" val="20000"/>
                    </a:ext>
                  </a:extLst>
                </a:gridCol>
                <a:gridCol w="1796657">
                  <a:extLst>
                    <a:ext uri="{9D8B030D-6E8A-4147-A177-3AD203B41FA5}">
                      <a16:colId xmlns:a16="http://schemas.microsoft.com/office/drawing/2014/main" val="20001"/>
                    </a:ext>
                  </a:extLst>
                </a:gridCol>
              </a:tblGrid>
              <a:tr h="440227">
                <a:tc>
                  <a:txBody>
                    <a:bodyPr/>
                    <a:lstStyle/>
                    <a:p>
                      <a:pPr algn="r"/>
                      <a:r>
                        <a:rPr lang="zh-TW" altLang="en-US" sz="20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臺北科技大學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20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臺北商業大學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4022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敏實科技大學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慈濟科技大學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40227">
                <a:tc>
                  <a:txBody>
                    <a:bodyPr/>
                    <a:lstStyle/>
                    <a:p>
                      <a:pPr algn="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致理科技大學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龍華科技大學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40227">
                <a:tc>
                  <a:txBody>
                    <a:bodyPr/>
                    <a:lstStyle/>
                    <a:p>
                      <a:pPr algn="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臺北城市科大</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台北海洋科大</a:t>
                      </a:r>
                      <a:endParaRPr lang="zh-TW" altLang="en-US" sz="2000" dirty="0"/>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40227">
                <a:tc>
                  <a:txBody>
                    <a:bodyPr/>
                    <a:lstStyle/>
                    <a:p>
                      <a:pPr algn="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宏國德霖科大</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b="1" dirty="0">
                          <a:solidFill>
                            <a:srgbClr val="7030A0"/>
                          </a:solidFill>
                          <a:latin typeface="標楷體" panose="03000509000000000000" pitchFamily="65" charset="-120"/>
                          <a:ea typeface="標楷體" panose="03000509000000000000" pitchFamily="65" charset="-120"/>
                          <a:cs typeface="Arial Unicode MS" panose="020B0604020202020204" pitchFamily="34" charset="-120"/>
                        </a:rPr>
                        <a:t>中華科技大學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40227">
                <a:tc>
                  <a:txBody>
                    <a:bodyPr/>
                    <a:lstStyle/>
                    <a:p>
                      <a:pPr algn="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耕莘醫護專校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馬偕醫護專校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4022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新生醫護專校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聖母醫護專校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4022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黎明技術學院</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5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德育護理健康學院</a:t>
                      </a:r>
                      <a:endParaRPr lang="en-US" altLang="zh-TW" sz="15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5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a:t>
                      </a:r>
                      <a:r>
                        <a:rPr lang="zh-TW" altLang="en-US" sz="15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原經國管理學院</a:t>
                      </a:r>
                      <a:r>
                        <a:rPr lang="en-US" altLang="zh-TW" sz="15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a:t>
                      </a:r>
                      <a:endParaRPr lang="zh-TW" altLang="en-US" sz="1500" dirty="0"/>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4022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康寧大學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6084572"/>
                  </a:ext>
                </a:extLst>
              </a:tr>
            </a:tbl>
          </a:graphicData>
        </a:graphic>
      </p:graphicFrame>
      <p:sp>
        <p:nvSpPr>
          <p:cNvPr id="27" name="文字方塊 26">
            <a:extLst>
              <a:ext uri="{FF2B5EF4-FFF2-40B4-BE49-F238E27FC236}">
                <a16:creationId xmlns:a16="http://schemas.microsoft.com/office/drawing/2014/main" id="{03EA7DC6-2602-4F90-A1E1-B60060276DD4}"/>
              </a:ext>
            </a:extLst>
          </p:cNvPr>
          <p:cNvSpPr txBox="1"/>
          <p:nvPr/>
        </p:nvSpPr>
        <p:spPr>
          <a:xfrm>
            <a:off x="4556910" y="5173336"/>
            <a:ext cx="3232247" cy="1477328"/>
          </a:xfrm>
          <a:prstGeom prst="rect">
            <a:avLst/>
          </a:prstGeom>
          <a:noFill/>
        </p:spPr>
        <p:txBody>
          <a:bodyPr wrap="square" rtlCol="0">
            <a:spAutoFit/>
          </a:bodyPr>
          <a:lstStyle/>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註</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b="1"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紫色文字</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為新增學校。</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792000" indent="-792000"/>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註</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：各校招生科組以</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113</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學年度</a:t>
            </a:r>
            <a:r>
              <a:rPr lang="zh-TW" altLang="en-US"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招生簡章</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及</a:t>
            </a:r>
            <a:r>
              <a:rPr lang="zh-TW" altLang="en-US"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各招生委員會</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公告為準。</a:t>
            </a:r>
          </a:p>
        </p:txBody>
      </p:sp>
    </p:spTree>
    <p:extLst>
      <p:ext uri="{BB962C8B-B14F-4D97-AF65-F5344CB8AC3E}">
        <p14:creationId xmlns:p14="http://schemas.microsoft.com/office/powerpoint/2010/main" val="18470145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9095981"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其他重點提醒</a:t>
              </a:r>
              <a:endParaRPr lang="en-US" dirty="0"/>
            </a:p>
          </p:txBody>
        </p:sp>
      </p:grpSp>
      <p:sp>
        <p:nvSpPr>
          <p:cNvPr id="7" name="內容版面配置區 2">
            <a:extLst>
              <a:ext uri="{FF2B5EF4-FFF2-40B4-BE49-F238E27FC236}">
                <a16:creationId xmlns:a16="http://schemas.microsoft.com/office/drawing/2014/main" id="{AE73D936-9C5D-4AA7-BDC8-2D4DFA3F27DD}"/>
              </a:ext>
            </a:extLst>
          </p:cNvPr>
          <p:cNvSpPr txBox="1">
            <a:spLocks/>
          </p:cNvSpPr>
          <p:nvPr/>
        </p:nvSpPr>
        <p:spPr>
          <a:xfrm>
            <a:off x="401057" y="800894"/>
            <a:ext cx="11389888" cy="52562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5000"/>
              </a:lnSpc>
              <a:spcBef>
                <a:spcPts val="1200"/>
              </a:spcBef>
            </a:pPr>
            <a:r>
              <a:rPr lang="zh-TW" altLang="en-US" dirty="0">
                <a:ea typeface="微軟正黑體" panose="020B0604030504040204" pitchFamily="34" charset="-120"/>
              </a:rPr>
              <a:t>高級中等學校各就學區免試入學及各區五專聯合免試入學可同時報名，但二者皆錄取時，</a:t>
            </a:r>
            <a:r>
              <a:rPr lang="zh-TW" altLang="en-US" b="1" dirty="0">
                <a:solidFill>
                  <a:srgbClr val="FF0000"/>
                </a:solidFill>
                <a:ea typeface="微軟正黑體" panose="020B0604030504040204" pitchFamily="34" charset="-120"/>
              </a:rPr>
              <a:t>僅能擇一</a:t>
            </a:r>
            <a:r>
              <a:rPr lang="zh-TW" altLang="en-US" dirty="0">
                <a:ea typeface="微軟正黑體" panose="020B0604030504040204" pitchFamily="34" charset="-120"/>
              </a:rPr>
              <a:t>報到。</a:t>
            </a:r>
            <a:endParaRPr lang="en-US" altLang="zh-TW" dirty="0">
              <a:ea typeface="微軟正黑體" panose="020B0604030504040204" pitchFamily="34" charset="-120"/>
            </a:endParaRPr>
          </a:p>
          <a:p>
            <a:pPr algn="just">
              <a:lnSpc>
                <a:spcPct val="125000"/>
              </a:lnSpc>
              <a:spcBef>
                <a:spcPts val="1200"/>
              </a:spcBef>
            </a:pPr>
            <a:r>
              <a:rPr lang="zh-TW" altLang="en-US" dirty="0">
                <a:ea typeface="微軟正黑體" panose="020B0604030504040204" pitchFamily="34" charset="-120"/>
              </a:rPr>
              <a:t>雖可同時報名多區之五專聯合免試入學，但各區招生學校現場登記分發日期皆訂於同一天辦理且須</a:t>
            </a:r>
            <a:r>
              <a:rPr lang="zh-TW" altLang="en-US" dirty="0">
                <a:solidFill>
                  <a:srgbClr val="0000FF"/>
                </a:solidFill>
                <a:ea typeface="微軟正黑體" panose="020B0604030504040204" pitchFamily="34" charset="-120"/>
              </a:rPr>
              <a:t>攜帶學歷</a:t>
            </a:r>
            <a:r>
              <a:rPr lang="en-US" altLang="zh-TW" dirty="0">
                <a:solidFill>
                  <a:srgbClr val="0000FF"/>
                </a:solidFill>
                <a:ea typeface="微軟正黑體" panose="020B0604030504040204" pitchFamily="34" charset="-120"/>
              </a:rPr>
              <a:t>(</a:t>
            </a:r>
            <a:r>
              <a:rPr lang="zh-TW" altLang="en-US" dirty="0">
                <a:solidFill>
                  <a:srgbClr val="0000FF"/>
                </a:solidFill>
                <a:ea typeface="微軟正黑體" panose="020B0604030504040204" pitchFamily="34" charset="-120"/>
              </a:rPr>
              <a:t>力</a:t>
            </a:r>
            <a:r>
              <a:rPr lang="en-US" altLang="zh-TW" dirty="0">
                <a:solidFill>
                  <a:srgbClr val="0000FF"/>
                </a:solidFill>
                <a:ea typeface="微軟正黑體" panose="020B0604030504040204" pitchFamily="34" charset="-120"/>
              </a:rPr>
              <a:t>)</a:t>
            </a:r>
            <a:r>
              <a:rPr lang="zh-TW" altLang="en-US" dirty="0">
                <a:solidFill>
                  <a:srgbClr val="0000FF"/>
                </a:solidFill>
                <a:ea typeface="微軟正黑體" panose="020B0604030504040204" pitchFamily="34" charset="-120"/>
              </a:rPr>
              <a:t>證件</a:t>
            </a:r>
            <a:r>
              <a:rPr lang="zh-TW" altLang="en-US" sz="3600" b="1" dirty="0">
                <a:solidFill>
                  <a:srgbClr val="FF0000"/>
                </a:solidFill>
                <a:ea typeface="微軟正黑體" panose="020B0604030504040204" pitchFamily="34" charset="-120"/>
              </a:rPr>
              <a:t>正本</a:t>
            </a:r>
            <a:r>
              <a:rPr lang="zh-TW" altLang="en-US" dirty="0">
                <a:ea typeface="微軟正黑體" panose="020B0604030504040204" pitchFamily="34" charset="-120"/>
              </a:rPr>
              <a:t>，</a:t>
            </a:r>
            <a:r>
              <a:rPr lang="zh-TW" altLang="en-US" dirty="0">
                <a:solidFill>
                  <a:srgbClr val="00B050"/>
                </a:solidFill>
                <a:ea typeface="微軟正黑體" panose="020B0604030504040204" pitchFamily="34" charset="-120"/>
              </a:rPr>
              <a:t>故同時被多區通知到現場時，僅能擇一所招生學校參加現場登記分發</a:t>
            </a:r>
            <a:r>
              <a:rPr lang="zh-TW" altLang="en-US" dirty="0">
                <a:ea typeface="微軟正黑體" panose="020B0604030504040204" pitchFamily="34" charset="-120"/>
              </a:rPr>
              <a:t>。</a:t>
            </a:r>
            <a:endParaRPr lang="en-US" altLang="zh-TW" dirty="0">
              <a:ea typeface="微軟正黑體" panose="020B0604030504040204" pitchFamily="34" charset="-120"/>
            </a:endParaRPr>
          </a:p>
          <a:p>
            <a:pPr algn="just">
              <a:lnSpc>
                <a:spcPct val="125000"/>
              </a:lnSpc>
              <a:spcBef>
                <a:spcPts val="1200"/>
              </a:spcBef>
            </a:pPr>
            <a:r>
              <a:rPr lang="zh-TW" altLang="en-US" dirty="0">
                <a:ea typeface="微軟正黑體" panose="020B0604030504040204" pitchFamily="34" charset="-120"/>
              </a:rPr>
              <a:t>請務必注意現場登記分發報到通知單寄送時間，若於</a:t>
            </a:r>
            <a:r>
              <a:rPr lang="en-US" altLang="zh-TW" b="1" dirty="0">
                <a:solidFill>
                  <a:srgbClr val="FF0000"/>
                </a:solidFill>
                <a:ea typeface="微軟正黑體" panose="020B0604030504040204" pitchFamily="34" charset="-120"/>
              </a:rPr>
              <a:t>113</a:t>
            </a:r>
            <a:r>
              <a:rPr lang="zh-TW" altLang="en-US" b="1" dirty="0">
                <a:solidFill>
                  <a:srgbClr val="FF0000"/>
                </a:solidFill>
                <a:ea typeface="微軟正黑體" panose="020B0604030504040204" pitchFamily="34" charset="-120"/>
              </a:rPr>
              <a:t>年</a:t>
            </a:r>
            <a:r>
              <a:rPr lang="en-US" altLang="zh-TW" b="1" dirty="0">
                <a:solidFill>
                  <a:srgbClr val="FF0000"/>
                </a:solidFill>
                <a:ea typeface="微軟正黑體" panose="020B0604030504040204" pitchFamily="34" charset="-120"/>
              </a:rPr>
              <a:t>7</a:t>
            </a:r>
            <a:r>
              <a:rPr lang="zh-TW" altLang="en-US" b="1" dirty="0">
                <a:solidFill>
                  <a:srgbClr val="FF0000"/>
                </a:solidFill>
                <a:ea typeface="微軟正黑體" panose="020B0604030504040204" pitchFamily="34" charset="-120"/>
              </a:rPr>
              <a:t>月</a:t>
            </a:r>
            <a:r>
              <a:rPr lang="en-US" altLang="zh-TW" b="1" dirty="0">
                <a:solidFill>
                  <a:srgbClr val="FF0000"/>
                </a:solidFill>
                <a:ea typeface="微軟正黑體" panose="020B0604030504040204" pitchFamily="34" charset="-120"/>
              </a:rPr>
              <a:t>8</a:t>
            </a:r>
            <a:r>
              <a:rPr lang="zh-TW" altLang="en-US" b="1" dirty="0">
                <a:solidFill>
                  <a:srgbClr val="FF0000"/>
                </a:solidFill>
                <a:ea typeface="微軟正黑體" panose="020B0604030504040204" pitchFamily="34" charset="-120"/>
              </a:rPr>
              <a:t>日</a:t>
            </a:r>
            <a:r>
              <a:rPr lang="en-US" altLang="zh-TW" b="1" dirty="0">
                <a:solidFill>
                  <a:srgbClr val="FF0000"/>
                </a:solidFill>
                <a:ea typeface="微軟正黑體" panose="020B0604030504040204" pitchFamily="34" charset="-120"/>
              </a:rPr>
              <a:t>(</a:t>
            </a:r>
            <a:r>
              <a:rPr lang="zh-TW" altLang="en-US" b="1" dirty="0">
                <a:solidFill>
                  <a:srgbClr val="FF0000"/>
                </a:solidFill>
                <a:ea typeface="微軟正黑體" panose="020B0604030504040204" pitchFamily="34" charset="-120"/>
              </a:rPr>
              <a:t>一</a:t>
            </a:r>
            <a:r>
              <a:rPr lang="en-US" altLang="zh-TW" b="1" dirty="0">
                <a:solidFill>
                  <a:srgbClr val="FF0000"/>
                </a:solidFill>
                <a:ea typeface="微軟正黑體" panose="020B0604030504040204" pitchFamily="34" charset="-120"/>
              </a:rPr>
              <a:t>)17</a:t>
            </a:r>
            <a:r>
              <a:rPr lang="zh-TW" altLang="en-US" b="1" dirty="0">
                <a:solidFill>
                  <a:srgbClr val="FF0000"/>
                </a:solidFill>
                <a:ea typeface="微軟正黑體" panose="020B0604030504040204" pitchFamily="34" charset="-120"/>
              </a:rPr>
              <a:t>：</a:t>
            </a:r>
            <a:r>
              <a:rPr lang="en-US" altLang="zh-TW" b="1" dirty="0">
                <a:solidFill>
                  <a:srgbClr val="FF0000"/>
                </a:solidFill>
                <a:ea typeface="微軟正黑體" panose="020B0604030504040204" pitchFamily="34" charset="-120"/>
              </a:rPr>
              <a:t>00</a:t>
            </a:r>
            <a:r>
              <a:rPr lang="zh-TW" altLang="en-US" b="1" dirty="0">
                <a:solidFill>
                  <a:srgbClr val="FF0000"/>
                </a:solidFill>
                <a:ea typeface="微軟正黑體" panose="020B0604030504040204" pitchFamily="34" charset="-120"/>
              </a:rPr>
              <a:t>前</a:t>
            </a:r>
            <a:r>
              <a:rPr lang="zh-TW" altLang="en-US" dirty="0">
                <a:ea typeface="微軟正黑體" panose="020B0604030504040204" pitchFamily="34" charset="-120"/>
              </a:rPr>
              <a:t>尚未收到通知單，逕向各招生學校洽詢，並請於</a:t>
            </a:r>
            <a:r>
              <a:rPr lang="en-US" altLang="zh-TW" b="1" dirty="0">
                <a:solidFill>
                  <a:srgbClr val="FF0000"/>
                </a:solidFill>
                <a:ea typeface="微軟正黑體" panose="020B0604030504040204" pitchFamily="34" charset="-120"/>
              </a:rPr>
              <a:t>7</a:t>
            </a:r>
            <a:r>
              <a:rPr lang="zh-TW" altLang="en-US" b="1" dirty="0">
                <a:solidFill>
                  <a:srgbClr val="FF0000"/>
                </a:solidFill>
                <a:ea typeface="微軟正黑體" panose="020B0604030504040204" pitchFamily="34" charset="-120"/>
              </a:rPr>
              <a:t>月</a:t>
            </a:r>
            <a:r>
              <a:rPr lang="en-US" altLang="zh-TW" b="1" dirty="0">
                <a:solidFill>
                  <a:srgbClr val="FF0000"/>
                </a:solidFill>
                <a:ea typeface="微軟正黑體" panose="020B0604030504040204" pitchFamily="34" charset="-120"/>
              </a:rPr>
              <a:t>10</a:t>
            </a:r>
            <a:r>
              <a:rPr lang="zh-TW" altLang="en-US" b="1" dirty="0">
                <a:solidFill>
                  <a:srgbClr val="FF0000"/>
                </a:solidFill>
                <a:ea typeface="微軟正黑體" panose="020B0604030504040204" pitchFamily="34" charset="-120"/>
              </a:rPr>
              <a:t>日</a:t>
            </a:r>
            <a:r>
              <a:rPr lang="en-US" altLang="zh-TW" b="1" dirty="0">
                <a:solidFill>
                  <a:srgbClr val="FF0000"/>
                </a:solidFill>
                <a:ea typeface="微軟正黑體" panose="020B0604030504040204" pitchFamily="34" charset="-120"/>
              </a:rPr>
              <a:t>(</a:t>
            </a:r>
            <a:r>
              <a:rPr lang="zh-TW" altLang="en-US" b="1" dirty="0">
                <a:solidFill>
                  <a:srgbClr val="FF0000"/>
                </a:solidFill>
                <a:ea typeface="微軟正黑體" panose="020B0604030504040204" pitchFamily="34" charset="-120"/>
              </a:rPr>
              <a:t>三</a:t>
            </a:r>
            <a:r>
              <a:rPr lang="en-US" altLang="zh-TW" b="1" dirty="0">
                <a:solidFill>
                  <a:srgbClr val="FF0000"/>
                </a:solidFill>
                <a:ea typeface="微軟正黑體" panose="020B0604030504040204" pitchFamily="34" charset="-120"/>
              </a:rPr>
              <a:t>)</a:t>
            </a:r>
            <a:r>
              <a:rPr lang="zh-TW" altLang="en-US" dirty="0">
                <a:ea typeface="微軟正黑體" panose="020B0604030504040204" pitchFamily="34" charset="-120"/>
              </a:rPr>
              <a:t>準時前往參加現場分發。</a:t>
            </a:r>
            <a:endParaRPr lang="en-US" altLang="zh-TW" dirty="0">
              <a:ea typeface="微軟正黑體" panose="020B0604030504040204" pitchFamily="34" charset="-120"/>
            </a:endParaRPr>
          </a:p>
        </p:txBody>
      </p:sp>
    </p:spTree>
    <p:extLst>
      <p:ext uri="{BB962C8B-B14F-4D97-AF65-F5344CB8AC3E}">
        <p14:creationId xmlns:p14="http://schemas.microsoft.com/office/powerpoint/2010/main" val="1505997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77859ED4-81A8-4DAA-9F1C-FCFCDC557AE0}"/>
              </a:ext>
            </a:extLst>
          </p:cNvPr>
          <p:cNvSpPr/>
          <p:nvPr/>
        </p:nvSpPr>
        <p:spPr>
          <a:xfrm>
            <a:off x="449208" y="2644170"/>
            <a:ext cx="11293584" cy="156966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4800" b="1" i="0" u="none" strike="noStrike" kern="0" cap="all" spc="0" normalizeH="0" baseline="0" noProof="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Q1</a:t>
            </a:r>
            <a:r>
              <a:rPr kumimoji="0" lang="zh-TW" altLang="en-US" sz="4800" b="1" i="0" u="none" strike="noStrike" kern="0" cap="all"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：完免、優免和聯免，到底有什麼分別</a:t>
            </a:r>
            <a:r>
              <a:rPr kumimoji="0" lang="en-US" altLang="zh-TW" sz="4800" b="1" i="0" u="none" strike="noStrike" kern="0" cap="all"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endParaRPr kumimoji="0" lang="zh-TW" alt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0712246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0623247"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A</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：五專優先與聯合免試入學之比較</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(1/3)</a:t>
              </a:r>
              <a:endParaRPr lang="en-US" dirty="0"/>
            </a:p>
          </p:txBody>
        </p:sp>
      </p:grpSp>
      <p:graphicFrame>
        <p:nvGraphicFramePr>
          <p:cNvPr id="7" name="內容版面配置區 2">
            <a:extLst>
              <a:ext uri="{FF2B5EF4-FFF2-40B4-BE49-F238E27FC236}">
                <a16:creationId xmlns:a16="http://schemas.microsoft.com/office/drawing/2014/main" id="{1BC39A47-413C-4310-9A72-8A95590E4290}"/>
              </a:ext>
            </a:extLst>
          </p:cNvPr>
          <p:cNvGraphicFramePr>
            <a:graphicFrameLocks/>
          </p:cNvGraphicFramePr>
          <p:nvPr>
            <p:extLst>
              <p:ext uri="{D42A27DB-BD31-4B8C-83A1-F6EECF244321}">
                <p14:modId xmlns:p14="http://schemas.microsoft.com/office/powerpoint/2010/main" val="1018066341"/>
              </p:ext>
            </p:extLst>
          </p:nvPr>
        </p:nvGraphicFramePr>
        <p:xfrm>
          <a:off x="511354" y="764704"/>
          <a:ext cx="11169294" cy="5737746"/>
        </p:xfrm>
        <a:graphic>
          <a:graphicData uri="http://schemas.openxmlformats.org/drawingml/2006/table">
            <a:tbl>
              <a:tblPr firstRow="1" firstCol="1" bandRow="1"/>
              <a:tblGrid>
                <a:gridCol w="1370031">
                  <a:extLst>
                    <a:ext uri="{9D8B030D-6E8A-4147-A177-3AD203B41FA5}">
                      <a16:colId xmlns:a16="http://schemas.microsoft.com/office/drawing/2014/main" val="20000"/>
                    </a:ext>
                  </a:extLst>
                </a:gridCol>
                <a:gridCol w="3266421">
                  <a:extLst>
                    <a:ext uri="{9D8B030D-6E8A-4147-A177-3AD203B41FA5}">
                      <a16:colId xmlns:a16="http://schemas.microsoft.com/office/drawing/2014/main" val="124122847"/>
                    </a:ext>
                  </a:extLst>
                </a:gridCol>
                <a:gridCol w="3266421">
                  <a:extLst>
                    <a:ext uri="{9D8B030D-6E8A-4147-A177-3AD203B41FA5}">
                      <a16:colId xmlns:a16="http://schemas.microsoft.com/office/drawing/2014/main" val="20001"/>
                    </a:ext>
                  </a:extLst>
                </a:gridCol>
                <a:gridCol w="3266421">
                  <a:extLst>
                    <a:ext uri="{9D8B030D-6E8A-4147-A177-3AD203B41FA5}">
                      <a16:colId xmlns:a16="http://schemas.microsoft.com/office/drawing/2014/main" val="20002"/>
                    </a:ext>
                  </a:extLst>
                </a:gridCol>
              </a:tblGrid>
              <a:tr h="40781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ts val="15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項目</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algn="ctr">
                        <a:lnSpc>
                          <a:spcPts val="1500"/>
                        </a:lnSpc>
                        <a:spcAft>
                          <a:spcPts val="0"/>
                        </a:spcAft>
                      </a:pPr>
                      <a:r>
                        <a:rPr lang="zh-TW" altLang="en-US" sz="14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五專完全免試入學</a:t>
                      </a:r>
                      <a:endParaRPr lang="zh-TW" sz="14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ts val="15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五專優先免試入學</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ts val="1500"/>
                        </a:lnSpc>
                        <a:spcAft>
                          <a:spcPts val="0"/>
                        </a:spcAft>
                      </a:pP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北、中、南</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區五專聯合免試入學</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A37"/>
                    </a:solidFill>
                  </a:tcPr>
                </a:tc>
                <a:extLst>
                  <a:ext uri="{0D108BD9-81ED-4DB2-BD59-A6C34878D82A}">
                    <a16:rowId xmlns:a16="http://schemas.microsoft.com/office/drawing/2014/main" val="10000"/>
                  </a:ext>
                </a:extLst>
              </a:tr>
              <a:tr h="46032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報名資格</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應屆畢業生</a:t>
                      </a:r>
                      <a:endParaRPr lang="zh-TW" alt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400" b="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應屆、非應屆畢業生、符合同等學力資格者皆可報名</a:t>
                      </a:r>
                      <a:endParaRPr lang="zh-TW" alt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同左</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02"/>
                  </a:ext>
                </a:extLst>
              </a:tr>
              <a:tr h="46032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招生名額</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簡章名額</a:t>
                      </a:r>
                      <a:endParaRPr lang="zh-TW" alt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altLang="en-US"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簡章名額</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altLang="en-US"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各區簡章名額</a:t>
                      </a:r>
                      <a:endParaRPr lang="en-US" altLang="zh-TW"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00000"/>
                        </a:lnSpc>
                        <a:spcAft>
                          <a:spcPts val="0"/>
                        </a:spcAft>
                      </a:pPr>
                      <a:r>
                        <a:rPr lang="zh-TW" altLang="en-US"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實際名額：</a:t>
                      </a:r>
                      <a:r>
                        <a:rPr lang="en-US" alt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113</a:t>
                      </a:r>
                      <a:r>
                        <a:rPr lang="zh-TW" altLang="en-US"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21</a:t>
                      </a:r>
                      <a:r>
                        <a:rPr lang="zh-TW" altLang="en-US"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五</a:t>
                      </a:r>
                      <a:r>
                        <a:rPr lang="en-US" alt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網路公告</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3"/>
                  </a:ext>
                </a:extLst>
              </a:tr>
              <a:tr h="23016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a:effectLst/>
                          <a:latin typeface="微軟正黑體" panose="020B0604030504040204" pitchFamily="34" charset="-120"/>
                          <a:ea typeface="微軟正黑體" panose="020B0604030504040204" pitchFamily="34" charset="-120"/>
                          <a:cs typeface="Times New Roman" panose="02020603050405020304" pitchFamily="18" charset="0"/>
                        </a:rPr>
                        <a:t>辦理時間</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月</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上</a:t>
                      </a:r>
                      <a:r>
                        <a:rPr lang="zh-TW"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旬至</a:t>
                      </a:r>
                      <a:r>
                        <a:rPr lang="en-US"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月中旬</a:t>
                      </a:r>
                      <a:endParaRPr lang="zh-TW" alt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月下旬至</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6</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月中旬</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6</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月下旬至</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7</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月中旬</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04"/>
                  </a:ext>
                </a:extLst>
              </a:tr>
              <a:tr h="75767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同時間進行之其他入學管道</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a:lnSpc>
                          <a:spcPct val="100000"/>
                        </a:lnSpc>
                        <a:spcAft>
                          <a:spcPts val="0"/>
                        </a:spcAft>
                      </a:pPr>
                      <a:r>
                        <a:rPr lang="zh-TW" altLang="en-US" sz="1400" kern="100" dirty="0">
                          <a:effectLst/>
                          <a:latin typeface="微軟正黑體" panose="020B0604030504040204" pitchFamily="34" charset="-120"/>
                          <a:ea typeface="微軟正黑體" panose="020B0604030504040204" pitchFamily="34" charset="-120"/>
                          <a:cs typeface="Times New Roman" panose="02020603050405020304" pitchFamily="18" charset="0"/>
                        </a:rPr>
                        <a:t>學習區完全免試入學</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高級中等學校各就學區優先免試入學、技優甄審入學、直升入學、實用技能學程輔導分發、特色招生專業群科甄選入學</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高級中等學校各就學區免試入學、特色招生考試分發入學</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5"/>
                  </a:ext>
                </a:extLst>
              </a:tr>
              <a:tr h="46032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a:effectLst/>
                          <a:latin typeface="微軟正黑體" panose="020B0604030504040204" pitchFamily="34" charset="-120"/>
                          <a:ea typeface="微軟正黑體" panose="020B0604030504040204" pitchFamily="34" charset="-120"/>
                          <a:cs typeface="Times New Roman" panose="02020603050405020304" pitchFamily="18" charset="0"/>
                        </a:rPr>
                        <a:t>報名方式</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a:lnSpc>
                          <a:spcPct val="100000"/>
                        </a:lnSpc>
                        <a:spcAft>
                          <a:spcPts val="0"/>
                        </a:spcAft>
                      </a:pPr>
                      <a:r>
                        <a:rPr lang="zh-TW"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國中集體報名</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國中集體報名</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個別網路報名</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國中集體報名</a:t>
                      </a:r>
                      <a:endParaRPr lang="en-US"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00000"/>
                        </a:lnSpc>
                        <a:spcAft>
                          <a:spcPts val="0"/>
                        </a:spcAft>
                      </a:pPr>
                      <a:r>
                        <a:rPr lang="zh-TW"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個別</a:t>
                      </a:r>
                      <a:r>
                        <a:rPr lang="zh-TW"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網路</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通訊</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及</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現場</a:t>
                      </a:r>
                      <a:r>
                        <a:rPr lang="zh-TW"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報名</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06"/>
                  </a:ext>
                </a:extLst>
              </a:tr>
              <a:tr h="46032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a:effectLst/>
                          <a:latin typeface="微軟正黑體" panose="020B0604030504040204" pitchFamily="34" charset="-120"/>
                          <a:ea typeface="微軟正黑體" panose="020B0604030504040204" pitchFamily="34" charset="-120"/>
                          <a:cs typeface="Times New Roman" panose="02020603050405020304" pitchFamily="18" charset="0"/>
                        </a:rPr>
                        <a:t>積分證明單</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a:lnSpc>
                          <a:spcPct val="100000"/>
                        </a:lnSpc>
                        <a:spcAft>
                          <a:spcPts val="0"/>
                        </a:spcAft>
                      </a:pPr>
                      <a:r>
                        <a:rPr lang="zh-TW" altLang="en-US" sz="1400" kern="100" dirty="0">
                          <a:effectLst/>
                          <a:latin typeface="微軟正黑體" panose="020B0604030504040204" pitchFamily="34" charset="-120"/>
                          <a:ea typeface="微軟正黑體" panose="020B0604030504040204" pitchFamily="34" charset="-120"/>
                          <a:cs typeface="Times New Roman" panose="02020603050405020304" pitchFamily="18" charset="0"/>
                        </a:rPr>
                        <a:t>五專完免</a:t>
                      </a:r>
                      <a:r>
                        <a:rPr lang="zh-TW"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超額比序項目積分證明單</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五專入學專用</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優先</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免試入學</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超額比序項目積分證明單</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五專入學專用</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聯合</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免試入學</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超額比序項目積分證明單</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7"/>
                  </a:ext>
                </a:extLst>
              </a:tr>
              <a:tr h="46032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a:effectLst/>
                          <a:latin typeface="微軟正黑體" panose="020B0604030504040204" pitchFamily="34" charset="-120"/>
                          <a:ea typeface="微軟正黑體" panose="020B0604030504040204" pitchFamily="34" charset="-120"/>
                          <a:cs typeface="Times New Roman" panose="02020603050405020304" pitchFamily="18" charset="0"/>
                        </a:rPr>
                        <a:t>積分採計權重</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各積分採計項目皆以原始積分加總，</a:t>
                      </a:r>
                      <a:r>
                        <a:rPr lang="zh-TW" alt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無加權權重</a:t>
                      </a:r>
                      <a:endParaRPr lang="zh-TW" alt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各積分採計項目皆以原始積分加總，</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無加權權重</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各招生學校可加權採計部分主項目至多</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項，</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加權權重以</a:t>
                      </a:r>
                      <a:r>
                        <a:rPr lang="en-US"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1.5</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倍</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為上限</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08"/>
                  </a:ext>
                </a:extLst>
              </a:tr>
              <a:tr h="70388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a:effectLst/>
                          <a:latin typeface="微軟正黑體" panose="020B0604030504040204" pitchFamily="34" charset="-120"/>
                          <a:ea typeface="微軟正黑體" panose="020B0604030504040204" pitchFamily="34" charset="-120"/>
                          <a:cs typeface="Times New Roman" panose="02020603050405020304" pitchFamily="18" charset="0"/>
                        </a:rPr>
                        <a:t>會考成績</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a:lnSpc>
                          <a:spcPct val="100000"/>
                        </a:lnSpc>
                        <a:spcAft>
                          <a:spcPts val="0"/>
                        </a:spcAft>
                      </a:pPr>
                      <a:r>
                        <a:rPr lang="zh-TW" altLang="en-US"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alt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國立學校</a:t>
                      </a:r>
                      <a:r>
                        <a:rPr lang="zh-TW" altLang="en-US" sz="1400" b="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及</a:t>
                      </a:r>
                      <a:r>
                        <a:rPr 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護理科</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必採計國中教育會考成績</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b="1"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但無會考成績亦可報名</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其餘</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由各校</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訂定</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是否採計國中教育會考成績</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各招生學校</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皆有</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採計國中教育會考成績</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9"/>
                  </a:ext>
                </a:extLst>
              </a:tr>
              <a:tr h="46032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同分比序項目順序</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400" kern="100" dirty="0">
                          <a:effectLst/>
                          <a:latin typeface="微軟正黑體" panose="020B0604030504040204" pitchFamily="34" charset="-120"/>
                          <a:ea typeface="微軟正黑體" panose="020B0604030504040204" pitchFamily="34" charset="-120"/>
                        </a:rPr>
                        <a:t>各校自訂，至少</a:t>
                      </a:r>
                      <a:r>
                        <a:rPr lang="en-US" altLang="zh-TW" sz="1400" kern="100" dirty="0">
                          <a:effectLst/>
                          <a:latin typeface="微軟正黑體" panose="020B0604030504040204" pitchFamily="34" charset="-120"/>
                          <a:ea typeface="微軟正黑體" panose="020B0604030504040204" pitchFamily="34" charset="-120"/>
                        </a:rPr>
                        <a:t>4</a:t>
                      </a:r>
                      <a:r>
                        <a:rPr lang="zh-TW" altLang="zh-TW" sz="1400" kern="100" dirty="0">
                          <a:effectLst/>
                          <a:latin typeface="微軟正黑體" panose="020B0604030504040204" pitchFamily="34" charset="-120"/>
                          <a:ea typeface="微軟正黑體" panose="020B0604030504040204" pitchFamily="34" charset="-120"/>
                        </a:rPr>
                        <a:t>項，且第</a:t>
                      </a:r>
                      <a:r>
                        <a:rPr lang="en-US" altLang="zh-TW" sz="1400" kern="100" dirty="0">
                          <a:effectLst/>
                          <a:latin typeface="微軟正黑體" panose="020B0604030504040204" pitchFamily="34" charset="-120"/>
                          <a:ea typeface="微軟正黑體" panose="020B0604030504040204" pitchFamily="34" charset="-120"/>
                        </a:rPr>
                        <a:t>1</a:t>
                      </a:r>
                      <a:r>
                        <a:rPr lang="zh-TW" altLang="zh-TW" sz="1400" kern="100" dirty="0">
                          <a:effectLst/>
                          <a:latin typeface="微軟正黑體" panose="020B0604030504040204" pitchFamily="34" charset="-120"/>
                          <a:ea typeface="微軟正黑體" panose="020B0604030504040204" pitchFamily="34" charset="-120"/>
                        </a:rPr>
                        <a:t>項須為「其他」項</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由</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招生委員會</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統一訂定</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各校自訂</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10"/>
                  </a:ext>
                </a:extLst>
              </a:tr>
              <a:tr h="23016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a:effectLst/>
                          <a:latin typeface="微軟正黑體" panose="020B0604030504040204" pitchFamily="34" charset="-120"/>
                          <a:ea typeface="微軟正黑體" panose="020B0604030504040204" pitchFamily="34" charset="-120"/>
                          <a:cs typeface="Times New Roman" panose="02020603050405020304" pitchFamily="18" charset="0"/>
                        </a:rPr>
                        <a:t>志願選擇</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a:lnSpc>
                          <a:spcPct val="100000"/>
                        </a:lnSpc>
                        <a:spcAft>
                          <a:spcPts val="0"/>
                        </a:spcAft>
                      </a:pPr>
                      <a:r>
                        <a:rPr lang="zh-TW"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不限學校、地區</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，但限</a:t>
                      </a:r>
                      <a:r>
                        <a:rPr lang="en-US" alt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400" kern="100" dirty="0">
                          <a:effectLst/>
                          <a:latin typeface="微軟正黑體" panose="020B0604030504040204" pitchFamily="34" charset="-120"/>
                          <a:ea typeface="微軟正黑體" panose="020B0604030504040204" pitchFamily="34" charset="-120"/>
                          <a:cs typeface="Times New Roman" panose="02020603050405020304" pitchFamily="18" charset="0"/>
                        </a:rPr>
                        <a:t>校</a:t>
                      </a:r>
                      <a:r>
                        <a:rPr lang="en-US" alt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400" kern="100" dirty="0">
                          <a:effectLst/>
                          <a:latin typeface="微軟正黑體" panose="020B0604030504040204" pitchFamily="34" charset="-120"/>
                          <a:ea typeface="微軟正黑體" panose="020B0604030504040204" pitchFamily="34" charset="-120"/>
                          <a:cs typeface="Times New Roman" panose="02020603050405020304" pitchFamily="18" charset="0"/>
                        </a:rPr>
                        <a:t>科組</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不限學校、地區、科組，至多</a:t>
                      </a:r>
                      <a:r>
                        <a:rPr lang="en-US"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30</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個</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志願</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各區限擇</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所五專學校 </a:t>
                      </a:r>
                      <a:r>
                        <a:rPr lang="en-US"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一區一校</a:t>
                      </a:r>
                      <a:r>
                        <a:rPr lang="en-US"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11"/>
                  </a:ext>
                </a:extLst>
              </a:tr>
              <a:tr h="55029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錄取方式</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a:lnSpc>
                          <a:spcPct val="100000"/>
                        </a:lnSpc>
                        <a:spcAft>
                          <a:spcPts val="0"/>
                        </a:spcAft>
                      </a:pPr>
                      <a:r>
                        <a:rPr lang="zh-TW" altLang="en-US" sz="1400" kern="100" dirty="0">
                          <a:effectLst/>
                          <a:latin typeface="微軟正黑體" panose="020B0604030504040204" pitchFamily="34" charset="-120"/>
                          <a:ea typeface="微軟正黑體" panose="020B0604030504040204" pitchFamily="34" charset="-120"/>
                          <a:cs typeface="Times New Roman" panose="02020603050405020304" pitchFamily="18" charset="0"/>
                        </a:rPr>
                        <a:t>由各招生學校公告錄取名單</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a:t>
                      </a:r>
                      <a:r>
                        <a:rPr 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網路選填志願</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，由招生委員會進行志願序</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統一</a:t>
                      </a:r>
                      <a:r>
                        <a:rPr lang="zh-TW" altLang="en-US"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電腦</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分發</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，並公告錄取榜單</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a:t>
                      </a:r>
                      <a:r>
                        <a:rPr 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現場登記分發報到</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方式辦理</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9174168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0623247"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A</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：五專優先與聯合免試入學之比較</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(2/3)</a:t>
              </a:r>
              <a:endParaRPr lang="en-US" dirty="0"/>
            </a:p>
          </p:txBody>
        </p:sp>
      </p:grpSp>
      <p:graphicFrame>
        <p:nvGraphicFramePr>
          <p:cNvPr id="7" name="內容版面配置區 5">
            <a:extLst>
              <a:ext uri="{FF2B5EF4-FFF2-40B4-BE49-F238E27FC236}">
                <a16:creationId xmlns:a16="http://schemas.microsoft.com/office/drawing/2014/main" id="{5BC76C74-8CF4-449F-9AC7-250646C90BB7}"/>
              </a:ext>
            </a:extLst>
          </p:cNvPr>
          <p:cNvGraphicFramePr>
            <a:graphicFrameLocks/>
          </p:cNvGraphicFramePr>
          <p:nvPr>
            <p:extLst>
              <p:ext uri="{D42A27DB-BD31-4B8C-83A1-F6EECF244321}">
                <p14:modId xmlns:p14="http://schemas.microsoft.com/office/powerpoint/2010/main" val="3188496449"/>
              </p:ext>
            </p:extLst>
          </p:nvPr>
        </p:nvGraphicFramePr>
        <p:xfrm>
          <a:off x="492434" y="764704"/>
          <a:ext cx="11207131" cy="6001506"/>
        </p:xfrm>
        <a:graphic>
          <a:graphicData uri="http://schemas.openxmlformats.org/drawingml/2006/table">
            <a:tbl>
              <a:tblPr firstRow="1" firstCol="1" bandRow="1"/>
              <a:tblGrid>
                <a:gridCol w="630435">
                  <a:extLst>
                    <a:ext uri="{9D8B030D-6E8A-4147-A177-3AD203B41FA5}">
                      <a16:colId xmlns:a16="http://schemas.microsoft.com/office/drawing/2014/main" val="20000"/>
                    </a:ext>
                  </a:extLst>
                </a:gridCol>
                <a:gridCol w="980674">
                  <a:extLst>
                    <a:ext uri="{9D8B030D-6E8A-4147-A177-3AD203B41FA5}">
                      <a16:colId xmlns:a16="http://schemas.microsoft.com/office/drawing/2014/main" val="20001"/>
                    </a:ext>
                  </a:extLst>
                </a:gridCol>
                <a:gridCol w="2039249">
                  <a:extLst>
                    <a:ext uri="{9D8B030D-6E8A-4147-A177-3AD203B41FA5}">
                      <a16:colId xmlns:a16="http://schemas.microsoft.com/office/drawing/2014/main" val="524844351"/>
                    </a:ext>
                  </a:extLst>
                </a:gridCol>
                <a:gridCol w="762675">
                  <a:extLst>
                    <a:ext uri="{9D8B030D-6E8A-4147-A177-3AD203B41FA5}">
                      <a16:colId xmlns:a16="http://schemas.microsoft.com/office/drawing/2014/main" val="3981621822"/>
                    </a:ext>
                  </a:extLst>
                </a:gridCol>
                <a:gridCol w="2801924">
                  <a:extLst>
                    <a:ext uri="{9D8B030D-6E8A-4147-A177-3AD203B41FA5}">
                      <a16:colId xmlns:a16="http://schemas.microsoft.com/office/drawing/2014/main" val="20002"/>
                    </a:ext>
                  </a:extLst>
                </a:gridCol>
                <a:gridCol w="420288">
                  <a:extLst>
                    <a:ext uri="{9D8B030D-6E8A-4147-A177-3AD203B41FA5}">
                      <a16:colId xmlns:a16="http://schemas.microsoft.com/office/drawing/2014/main" val="20003"/>
                    </a:ext>
                  </a:extLst>
                </a:gridCol>
                <a:gridCol w="420288">
                  <a:extLst>
                    <a:ext uri="{9D8B030D-6E8A-4147-A177-3AD203B41FA5}">
                      <a16:colId xmlns:a16="http://schemas.microsoft.com/office/drawing/2014/main" val="20004"/>
                    </a:ext>
                  </a:extLst>
                </a:gridCol>
                <a:gridCol w="2490187">
                  <a:extLst>
                    <a:ext uri="{9D8B030D-6E8A-4147-A177-3AD203B41FA5}">
                      <a16:colId xmlns:a16="http://schemas.microsoft.com/office/drawing/2014/main" val="20005"/>
                    </a:ext>
                  </a:extLst>
                </a:gridCol>
                <a:gridCol w="311210">
                  <a:extLst>
                    <a:ext uri="{9D8B030D-6E8A-4147-A177-3AD203B41FA5}">
                      <a16:colId xmlns:a16="http://schemas.microsoft.com/office/drawing/2014/main" val="20006"/>
                    </a:ext>
                  </a:extLst>
                </a:gridCol>
                <a:gridCol w="350201">
                  <a:extLst>
                    <a:ext uri="{9D8B030D-6E8A-4147-A177-3AD203B41FA5}">
                      <a16:colId xmlns:a16="http://schemas.microsoft.com/office/drawing/2014/main" val="20007"/>
                    </a:ext>
                  </a:extLst>
                </a:gridCol>
              </a:tblGrid>
              <a:tr h="432048">
                <a:tc rowSpan="2"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超額比序項目</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rowSpan="2" hMerge="1">
                  <a:txBody>
                    <a:bodyPr/>
                    <a:lstStyle/>
                    <a:p>
                      <a:endParaRPr lang="zh-TW" alt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五專完全免試入學</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endParaRPr lang="zh-TW" altLang="en-US"/>
                    </a:p>
                  </a:txBody>
                  <a:tcPr/>
                </a:tc>
                <a:tc gridSpan="3">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rPr>
                        <a:t>五專優先免試入學</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zh-TW" altLang="en-US"/>
                    </a:p>
                  </a:txBody>
                  <a:tcPr/>
                </a:tc>
                <a:tc hMerge="1">
                  <a:txBody>
                    <a:bodyPr/>
                    <a:lstStyle/>
                    <a:p>
                      <a:endParaRPr lang="zh-TW" altLang="en-US"/>
                    </a:p>
                  </a:txBody>
                  <a:tcPr/>
                </a:tc>
                <a:tc gridSpan="3">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rPr>
                        <a:t>各區五專聯合免試入學</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50000"/>
                      </a:srgbClr>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289129">
                <a:tc gridSpan="2" vMerge="1">
                  <a:txBody>
                    <a:bodyPr/>
                    <a:lstStyle/>
                    <a:p>
                      <a:endParaRPr lang="zh-TW" altLang="en-US"/>
                    </a:p>
                  </a:txBody>
                  <a:tcPr/>
                </a:tc>
                <a:tc hMerge="1" vMerge="1">
                  <a:txBody>
                    <a:bodyPr/>
                    <a:lstStyle/>
                    <a:p>
                      <a:endParaRPr lang="zh-TW" altLang="en-US"/>
                    </a:p>
                  </a:txBody>
                  <a:tcPr/>
                </a:tc>
                <a:tc>
                  <a:txBody>
                    <a:bodyPr/>
                    <a:lstStyle/>
                    <a:p>
                      <a:pPr algn="ctr">
                        <a:lnSpc>
                          <a:spcPct val="100000"/>
                        </a:lnSpc>
                        <a:spcAft>
                          <a:spcPts val="0"/>
                        </a:spcAft>
                      </a:pPr>
                      <a:r>
                        <a:rPr lang="zh-TW" altLang="en-US" sz="1400" kern="100" dirty="0">
                          <a:effectLst/>
                          <a:latin typeface="微軟正黑體" panose="020B0604030504040204" pitchFamily="34" charset="-120"/>
                          <a:ea typeface="微軟正黑體" panose="020B0604030504040204" pitchFamily="34" charset="-120"/>
                          <a:cs typeface="Times New Roman" panose="02020603050405020304" pitchFamily="18" charset="0"/>
                        </a:rPr>
                        <a:t>採計說明</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38100" cmpd="sng">
                      <a:solidFill>
                        <a:sysClr val="window" lastClr="FFFFFF"/>
                      </a:solidFill>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100000"/>
                        </a:lnSpc>
                        <a:spcAft>
                          <a:spcPts val="0"/>
                        </a:spcAft>
                      </a:pPr>
                      <a:r>
                        <a:rPr lang="zh-TW" altLang="en-US" sz="1400" kern="100" dirty="0">
                          <a:effectLst/>
                          <a:latin typeface="微軟正黑體" panose="020B0604030504040204" pitchFamily="34" charset="-120"/>
                          <a:ea typeface="微軟正黑體" panose="020B0604030504040204" pitchFamily="34" charset="-120"/>
                          <a:cs typeface="Times New Roman" panose="02020603050405020304" pitchFamily="18" charset="0"/>
                        </a:rPr>
                        <a:t>積分</a:t>
                      </a:r>
                      <a:endParaRPr lang="en-US" alt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ct val="100000"/>
                        </a:lnSpc>
                        <a:spcAft>
                          <a:spcPts val="0"/>
                        </a:spcAft>
                      </a:pPr>
                      <a:r>
                        <a:rPr lang="zh-TW" altLang="en-US" sz="1400" kern="100" dirty="0">
                          <a:effectLst/>
                          <a:latin typeface="微軟正黑體" panose="020B0604030504040204" pitchFamily="34" charset="-120"/>
                          <a:ea typeface="微軟正黑體" panose="020B0604030504040204" pitchFamily="34" charset="-120"/>
                          <a:cs typeface="Times New Roman" panose="02020603050405020304" pitchFamily="18" charset="0"/>
                        </a:rPr>
                        <a:t>上限</a:t>
                      </a:r>
                      <a:endParaRPr lang="en-US" alt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採計說明</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381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積分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上限</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lnSpc>
                          <a:spcPct val="100000"/>
                        </a:lnSpc>
                        <a:spcAft>
                          <a:spcPts val="0"/>
                        </a:spcAft>
                      </a:pPr>
                      <a:r>
                        <a:rPr lang="zh-TW" sz="1400" kern="100" spc="2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採計說明</a:t>
                      </a:r>
                    </a:p>
                  </a:txBody>
                  <a:tcPr marL="41073" marR="41073"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積分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上限</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hMerge="1">
                  <a:txBody>
                    <a:bodyPr/>
                    <a:lstStyle/>
                    <a:p>
                      <a:endParaRPr lang="zh-TW" altLang="en-US"/>
                    </a:p>
                  </a:txBody>
                  <a:tcPr/>
                </a:tc>
                <a:extLst>
                  <a:ext uri="{0D108BD9-81ED-4DB2-BD59-A6C34878D82A}">
                    <a16:rowId xmlns:a16="http://schemas.microsoft.com/office/drawing/2014/main" val="10001"/>
                  </a:ext>
                </a:extLst>
              </a:tr>
              <a:tr h="860806">
                <a:tc rowSpan="4">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多元學習表現</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競賽</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nSpc>
                          <a:spcPct val="100000"/>
                        </a:lnSpc>
                        <a:spcAft>
                          <a:spcPts val="0"/>
                        </a:spcAft>
                      </a:pPr>
                      <a:r>
                        <a:rPr lang="zh-TW" altLang="en-US" sz="1400" kern="100" dirty="0">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nSpc>
                          <a:spcPct val="100000"/>
                        </a:lnSpc>
                        <a:spcAft>
                          <a:spcPts val="0"/>
                        </a:spcAft>
                      </a:pPr>
                      <a:r>
                        <a:rPr lang="en-US" alt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採計簡章所列之國際競性賽及全國性競賽，以及縣市政府主辦之區域及縣市競賽獲獎。</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7</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row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15</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採計簡章所列之國際競性賽及全國性競賽，以及地方政府機關主辦之區域及縣市競賽獲獎</a:t>
                      </a:r>
                      <a:endParaRPr lang="en-US"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7</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rowSpan="4">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16</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extLst>
                  <a:ext uri="{0D108BD9-81ED-4DB2-BD59-A6C34878D82A}">
                    <a16:rowId xmlns:a16="http://schemas.microsoft.com/office/drawing/2014/main" val="10002"/>
                  </a:ext>
                </a:extLst>
              </a:tr>
              <a:tr h="1456610">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服務學習</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marL="182563" lvl="0" indent="-182563">
                        <a:lnSpc>
                          <a:spcPct val="100000"/>
                        </a:lnSpc>
                        <a:spcAft>
                          <a:spcPts val="0"/>
                        </a:spcAft>
                        <a:buFont typeface="+mj-lt"/>
                        <a:buAutoNum type="arabicPeriod"/>
                      </a:pPr>
                      <a:r>
                        <a:rPr lang="zh-TW"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班級幹部、小老師或社團幹部，任滿一學期得</a:t>
                      </a:r>
                      <a:r>
                        <a:rPr lang="en-US" alt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alt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182563" lvl="0" indent="-182563">
                        <a:lnSpc>
                          <a:spcPct val="100000"/>
                        </a:lnSpc>
                        <a:spcAft>
                          <a:spcPts val="0"/>
                        </a:spcAft>
                        <a:buFont typeface="+mj-lt"/>
                        <a:buAutoNum type="arabicPeriod"/>
                      </a:pPr>
                      <a:r>
                        <a:rPr lang="zh-TW"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校內服務學習課程及活動，或於校外參加志工服務或社區服務，滿</a:t>
                      </a:r>
                      <a:r>
                        <a:rPr lang="en-US"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小時得</a:t>
                      </a:r>
                      <a:r>
                        <a:rPr lang="en-US" alt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0.5</a:t>
                      </a:r>
                      <a:r>
                        <a:rPr lang="zh-TW"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lvl="0" indent="0">
                        <a:lnSpc>
                          <a:spcPct val="100000"/>
                        </a:lnSpc>
                        <a:spcAft>
                          <a:spcPts val="0"/>
                        </a:spcAft>
                        <a:buFont typeface="+mj-lt"/>
                        <a:buNone/>
                      </a:pPr>
                      <a:r>
                        <a:rPr lang="en-US" alt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rPr>
                        <a:t>15</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2563" lvl="0" indent="-182563">
                        <a:lnSpc>
                          <a:spcPct val="100000"/>
                        </a:lnSpc>
                        <a:spcAft>
                          <a:spcPts val="0"/>
                        </a:spcAft>
                        <a:buFont typeface="+mj-lt"/>
                        <a:buAutoNum type="arabicPeriod"/>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班級幹部、小老師或社團幹部，任滿一學期得</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182563" lvl="0" indent="-182563">
                        <a:lnSpc>
                          <a:spcPct val="100000"/>
                        </a:lnSpc>
                        <a:spcAft>
                          <a:spcPts val="0"/>
                        </a:spcAft>
                        <a:buFont typeface="+mj-lt"/>
                        <a:buAutoNum type="arabicPeriod"/>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校內服務學習課程及活動，或於校外參加志工服務或社區服務，滿</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小時得</a:t>
                      </a:r>
                      <a:r>
                        <a:rPr lang="en-US"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0.</a:t>
                      </a:r>
                      <a:r>
                        <a:rPr lang="en-US" alt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r>
                        <a:rPr lang="en-US"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15</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2563" lvl="0" indent="-182563">
                        <a:lnSpc>
                          <a:spcPct val="100000"/>
                        </a:lnSpc>
                        <a:spcAft>
                          <a:spcPts val="0"/>
                        </a:spcAft>
                        <a:buFont typeface="+mj-lt"/>
                        <a:buAutoNum type="arabicPeriod"/>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班級幹部、小老師或社團幹部，任滿一學期得</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182563" lvl="0" indent="-182563">
                        <a:lnSpc>
                          <a:spcPct val="100000"/>
                        </a:lnSpc>
                        <a:spcAft>
                          <a:spcPts val="0"/>
                        </a:spcAft>
                        <a:buFont typeface="+mj-lt"/>
                        <a:buAutoNum type="arabicPeriod"/>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校內服務學習課程及活動，或於校外參加志工服務或社區服務，滿</a:t>
                      </a:r>
                      <a:r>
                        <a:rPr lang="en-US" alt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8</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小時得</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7</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vMerge="1">
                  <a:txBody>
                    <a:bodyPr/>
                    <a:lstStyle/>
                    <a:p>
                      <a:endParaRPr lang="zh-TW" altLang="en-US"/>
                    </a:p>
                  </a:txBody>
                  <a:tcPr/>
                </a:tc>
                <a:extLst>
                  <a:ext uri="{0D108BD9-81ED-4DB2-BD59-A6C34878D82A}">
                    <a16:rowId xmlns:a16="http://schemas.microsoft.com/office/drawing/2014/main" val="10003"/>
                  </a:ext>
                </a:extLst>
              </a:tr>
              <a:tr h="286935">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日常生活表現評量</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nSpc>
                          <a:spcPct val="100000"/>
                        </a:lnSpc>
                        <a:spcAft>
                          <a:spcPts val="0"/>
                        </a:spcAft>
                      </a:pPr>
                      <a:r>
                        <a:rPr lang="en-US" alt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採計獎懲紀錄。</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4</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vMerge="1">
                  <a:txBody>
                    <a:bodyPr/>
                    <a:lstStyle/>
                    <a:p>
                      <a:endParaRPr lang="zh-TW" altLang="en-US"/>
                    </a:p>
                  </a:txBody>
                  <a:tcPr/>
                </a:tc>
                <a:extLst>
                  <a:ext uri="{0D108BD9-81ED-4DB2-BD59-A6C34878D82A}">
                    <a16:rowId xmlns:a16="http://schemas.microsoft.com/office/drawing/2014/main" val="10004"/>
                  </a:ext>
                </a:extLst>
              </a:tr>
              <a:tr h="286935">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體適能</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nSpc>
                          <a:spcPct val="100000"/>
                        </a:lnSpc>
                        <a:spcAft>
                          <a:spcPts val="0"/>
                        </a:spcAft>
                      </a:pPr>
                      <a:r>
                        <a:rPr lang="en-US" alt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採計體適能檢測成績。</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6</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vMerge="1">
                  <a:txBody>
                    <a:bodyPr/>
                    <a:lstStyle/>
                    <a:p>
                      <a:endParaRPr lang="zh-TW" altLang="en-US"/>
                    </a:p>
                  </a:txBody>
                  <a:tcPr/>
                </a:tc>
                <a:extLst>
                  <a:ext uri="{0D108BD9-81ED-4DB2-BD59-A6C34878D82A}">
                    <a16:rowId xmlns:a16="http://schemas.microsoft.com/office/drawing/2014/main" val="10005"/>
                  </a:ext>
                </a:extLst>
              </a:tr>
              <a:tr h="573871">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技藝優良</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nSpc>
                          <a:spcPct val="100000"/>
                        </a:lnSpc>
                        <a:spcAft>
                          <a:spcPts val="0"/>
                        </a:spcAft>
                      </a:pPr>
                      <a:r>
                        <a:rPr lang="en-US" alt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依技藝教育課程</a:t>
                      </a: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單一學期之百分制成績</a:t>
                      </a:r>
                      <a:r>
                        <a:rPr lang="zh-TW" altLang="en-US" sz="14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擇優採計</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，分成</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4</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級得</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1.5</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2.5</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依技藝教育課程</a:t>
                      </a: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單一學期之百分制成績</a:t>
                      </a:r>
                      <a:r>
                        <a:rPr lang="zh-TW" altLang="en-US" sz="14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擇優採計</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，分成</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級得</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hMerge="1">
                  <a:txBody>
                    <a:bodyPr/>
                    <a:lstStyle/>
                    <a:p>
                      <a:endParaRPr lang="zh-TW" altLang="en-US"/>
                    </a:p>
                  </a:txBody>
                  <a:tcPr/>
                </a:tc>
                <a:extLst>
                  <a:ext uri="{0D108BD9-81ED-4DB2-BD59-A6C34878D82A}">
                    <a16:rowId xmlns:a16="http://schemas.microsoft.com/office/drawing/2014/main" val="10006"/>
                  </a:ext>
                </a:extLst>
              </a:tr>
              <a:tr h="860806">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弱勢身分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nSpc>
                          <a:spcPct val="100000"/>
                        </a:lnSpc>
                        <a:spcAft>
                          <a:spcPts val="0"/>
                        </a:spcAft>
                      </a:pPr>
                      <a:r>
                        <a:rPr lang="en-US" alt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低收入戶得</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分、中低收入戶、直系血親尊親屬支領失業給付及特殊境遇家庭子女得</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1.5</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符合低收入戶、中低收入戶、直系血親尊親屬支領失業給付子女或特殊境遇家庭子女其中一種身分者皆得</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2</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hMerge="1">
                  <a:txBody>
                    <a:bodyPr/>
                    <a:lstStyle/>
                    <a:p>
                      <a:endParaRPr lang="zh-TW" altLang="en-US"/>
                    </a:p>
                  </a:txBody>
                  <a:tcPr/>
                </a:tc>
                <a:extLst>
                  <a:ext uri="{0D108BD9-81ED-4DB2-BD59-A6C34878D82A}">
                    <a16:rowId xmlns:a16="http://schemas.microsoft.com/office/drawing/2014/main" val="10007"/>
                  </a:ext>
                </a:extLst>
              </a:tr>
              <a:tr h="573871">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均衡學習</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zh-TW"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每項學習領域</a:t>
                      </a:r>
                      <a:r>
                        <a:rPr lang="en-US"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學期平均成績</a:t>
                      </a:r>
                      <a:r>
                        <a:rPr lang="en-US"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60</a:t>
                      </a:r>
                      <a:r>
                        <a:rPr lang="zh-TW"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分以上各得</a:t>
                      </a:r>
                      <a:r>
                        <a:rPr lang="en-US"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7</a:t>
                      </a:r>
                      <a:r>
                        <a:rPr lang="zh-TW"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tc>
                  <a:txBody>
                    <a:bodyPr/>
                    <a:lstStyle/>
                    <a:p>
                      <a:pPr>
                        <a:lnSpc>
                          <a:spcPct val="100000"/>
                        </a:lnSpc>
                        <a:spcAft>
                          <a:spcPts val="0"/>
                        </a:spcAft>
                      </a:pPr>
                      <a:r>
                        <a:rPr lang="en-US" alt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rPr>
                        <a:t>28</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每項學習領域</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學期平均成績</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60</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分以上各得</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7</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21</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每項學習領域</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學期平均成績</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60</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分以上各得</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6</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hMerge="1">
                  <a:txBody>
                    <a:bodyPr/>
                    <a:lstStyle/>
                    <a:p>
                      <a:endParaRPr lang="zh-TW" altLang="en-US"/>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4727623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0623247"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A</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：五專優先與聯合免試入學之比較</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(3/3)</a:t>
              </a:r>
              <a:endParaRPr lang="en-US" dirty="0"/>
            </a:p>
          </p:txBody>
        </p:sp>
      </p:grpSp>
      <p:graphicFrame>
        <p:nvGraphicFramePr>
          <p:cNvPr id="7" name="內容版面配置區 2">
            <a:extLst>
              <a:ext uri="{FF2B5EF4-FFF2-40B4-BE49-F238E27FC236}">
                <a16:creationId xmlns:a16="http://schemas.microsoft.com/office/drawing/2014/main" id="{6547F80F-5F89-4BDC-B678-776BA33685C1}"/>
              </a:ext>
            </a:extLst>
          </p:cNvPr>
          <p:cNvGraphicFramePr>
            <a:graphicFrameLocks/>
          </p:cNvGraphicFramePr>
          <p:nvPr>
            <p:extLst>
              <p:ext uri="{D42A27DB-BD31-4B8C-83A1-F6EECF244321}">
                <p14:modId xmlns:p14="http://schemas.microsoft.com/office/powerpoint/2010/main" val="2628057933"/>
              </p:ext>
            </p:extLst>
          </p:nvPr>
        </p:nvGraphicFramePr>
        <p:xfrm>
          <a:off x="484415" y="727008"/>
          <a:ext cx="11223172" cy="5403984"/>
        </p:xfrm>
        <a:graphic>
          <a:graphicData uri="http://schemas.openxmlformats.org/drawingml/2006/table">
            <a:tbl>
              <a:tblPr firstRow="1" firstCol="1" bandRow="1"/>
              <a:tblGrid>
                <a:gridCol w="1021170">
                  <a:extLst>
                    <a:ext uri="{9D8B030D-6E8A-4147-A177-3AD203B41FA5}">
                      <a16:colId xmlns:a16="http://schemas.microsoft.com/office/drawing/2014/main" val="20000"/>
                    </a:ext>
                  </a:extLst>
                </a:gridCol>
                <a:gridCol w="1463892">
                  <a:extLst>
                    <a:ext uri="{9D8B030D-6E8A-4147-A177-3AD203B41FA5}">
                      <a16:colId xmlns:a16="http://schemas.microsoft.com/office/drawing/2014/main" val="20001"/>
                    </a:ext>
                  </a:extLst>
                </a:gridCol>
                <a:gridCol w="2031731">
                  <a:extLst>
                    <a:ext uri="{9D8B030D-6E8A-4147-A177-3AD203B41FA5}">
                      <a16:colId xmlns:a16="http://schemas.microsoft.com/office/drawing/2014/main" val="145139664"/>
                    </a:ext>
                  </a:extLst>
                </a:gridCol>
                <a:gridCol w="705391">
                  <a:extLst>
                    <a:ext uri="{9D8B030D-6E8A-4147-A177-3AD203B41FA5}">
                      <a16:colId xmlns:a16="http://schemas.microsoft.com/office/drawing/2014/main" val="1216112900"/>
                    </a:ext>
                  </a:extLst>
                </a:gridCol>
                <a:gridCol w="2737122">
                  <a:extLst>
                    <a:ext uri="{9D8B030D-6E8A-4147-A177-3AD203B41FA5}">
                      <a16:colId xmlns:a16="http://schemas.microsoft.com/office/drawing/2014/main" val="20002"/>
                    </a:ext>
                  </a:extLst>
                </a:gridCol>
                <a:gridCol w="650351">
                  <a:extLst>
                    <a:ext uri="{9D8B030D-6E8A-4147-A177-3AD203B41FA5}">
                      <a16:colId xmlns:a16="http://schemas.microsoft.com/office/drawing/2014/main" val="20003"/>
                    </a:ext>
                  </a:extLst>
                </a:gridCol>
                <a:gridCol w="2105802">
                  <a:extLst>
                    <a:ext uri="{9D8B030D-6E8A-4147-A177-3AD203B41FA5}">
                      <a16:colId xmlns:a16="http://schemas.microsoft.com/office/drawing/2014/main" val="20004"/>
                    </a:ext>
                  </a:extLst>
                </a:gridCol>
                <a:gridCol w="507713">
                  <a:extLst>
                    <a:ext uri="{9D8B030D-6E8A-4147-A177-3AD203B41FA5}">
                      <a16:colId xmlns:a16="http://schemas.microsoft.com/office/drawing/2014/main" val="20005"/>
                    </a:ext>
                  </a:extLst>
                </a:gridCol>
              </a:tblGrid>
              <a:tr h="607156">
                <a:tc rowSpan="2"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超額比序項目</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rowSpan="2" hMerge="1">
                  <a:txBody>
                    <a:bodyPr/>
                    <a:lstStyle/>
                    <a:p>
                      <a:endParaRPr lang="zh-TW" alt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五專完全免試入學</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endParaRPr lang="zh-TW" altLang="en-US"/>
                    </a:p>
                  </a:txBody>
                  <a:tcPr/>
                </a:tc>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五專優先免試入學</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zh-TW" altLang="en-US"/>
                    </a:p>
                  </a:txBody>
                  <a:tcPr/>
                </a:tc>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各區五專聯合免試入學</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A37"/>
                    </a:solidFill>
                  </a:tcPr>
                </a:tc>
                <a:tc hMerge="1">
                  <a:txBody>
                    <a:bodyPr/>
                    <a:lstStyle/>
                    <a:p>
                      <a:pPr algn="ctr">
                        <a:lnSpc>
                          <a:spcPts val="1500"/>
                        </a:lnSpc>
                        <a:spcAft>
                          <a:spcPts val="0"/>
                        </a:spcAft>
                      </a:pPr>
                      <a:endParaRPr lang="zh-TW" sz="1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41073" marR="41073" marT="0" marB="0" anchor="ctr"/>
                </a:tc>
                <a:extLst>
                  <a:ext uri="{0D108BD9-81ED-4DB2-BD59-A6C34878D82A}">
                    <a16:rowId xmlns:a16="http://schemas.microsoft.com/office/drawing/2014/main" val="10000"/>
                  </a:ext>
                </a:extLst>
              </a:tr>
              <a:tr h="276572">
                <a:tc gridSpan="2" vMerge="1">
                  <a:txBody>
                    <a:bodyPr/>
                    <a:lstStyle/>
                    <a:p>
                      <a:endParaRPr lang="zh-TW" altLang="en-US"/>
                    </a:p>
                  </a:txBody>
                  <a:tcPr/>
                </a:tc>
                <a:tc hMerge="1" v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採計說明比較</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38100" cmpd="sng">
                      <a:solidFill>
                        <a:sysClr val="window" lastClr="FFFFFF"/>
                      </a:solidFill>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積分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上限</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採計說明比較</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381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積分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上限</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採計說明比較</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lnSpc>
                          <a:spcPct val="100000"/>
                        </a:lnSpc>
                        <a:spcAft>
                          <a:spcPts val="0"/>
                        </a:spcAft>
                      </a:pPr>
                      <a:r>
                        <a:rPr lang="zh-TW" altLang="zh-TW" sz="1400" kern="100" spc="2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積分</a:t>
                      </a:r>
                    </a:p>
                    <a:p>
                      <a:pPr marL="0" algn="ctr" defTabSz="914400" rtl="0" eaLnBrk="1" latinLnBrk="0" hangingPunct="1">
                        <a:lnSpc>
                          <a:spcPct val="100000"/>
                        </a:lnSpc>
                        <a:spcAft>
                          <a:spcPts val="0"/>
                        </a:spcAft>
                      </a:pPr>
                      <a:r>
                        <a:rPr lang="zh-TW" altLang="zh-TW" sz="1400" kern="100" spc="2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上限</a:t>
                      </a:r>
                    </a:p>
                  </a:txBody>
                  <a:tcPr marL="41073" marR="41073"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val="10001"/>
                  </a:ext>
                </a:extLst>
              </a:tr>
              <a:tr h="856063">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適性輔導</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採計《生涯發展規劃書》中家長、導師、輔導教師勾選之意見</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extLst>
                  <a:ext uri="{0D108BD9-81ED-4DB2-BD59-A6C34878D82A}">
                    <a16:rowId xmlns:a16="http://schemas.microsoft.com/office/drawing/2014/main" val="10002"/>
                  </a:ext>
                </a:extLst>
              </a:tr>
              <a:tr h="936104">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國中教育會考</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國文、數學、英語、自然、社會</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rowSpan="2" gridSpan="2">
                  <a:txBody>
                    <a:bodyPr/>
                    <a:lstStyle/>
                    <a:p>
                      <a:pPr algn="ctr">
                        <a:lnSpc>
                          <a:spcPct val="100000"/>
                        </a:lnSpc>
                        <a:spcAft>
                          <a:spcPts val="0"/>
                        </a:spcAft>
                      </a:pPr>
                      <a:r>
                        <a:rPr lang="zh-TW" altLang="en-US" sz="18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完全不採計</a:t>
                      </a:r>
                      <a:endParaRPr lang="zh-TW" sz="18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rowSpan="2" hMerge="1">
                  <a:txBody>
                    <a:bodyPr/>
                    <a:lstStyle/>
                    <a:p>
                      <a:pPr>
                        <a:lnSpc>
                          <a:spcPct val="100000"/>
                        </a:lnSpc>
                        <a:spcAft>
                          <a:spcPts val="0"/>
                        </a:spcAft>
                      </a:pP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每科目依照</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等級</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4</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標示</a:t>
                      </a:r>
                      <a:r>
                        <a:rPr lang="en-US" alt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b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a:t>
                      </a:r>
                      <a:r>
                        <a:rPr lang="en-US" sz="1400" kern="100" spc="20" baseline="300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a:t>
                      </a:r>
                      <a:r>
                        <a:rPr lang="en-US" sz="1400" kern="100" spc="20" baseline="300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B</a:t>
                      </a:r>
                      <a:r>
                        <a:rPr lang="en-US" sz="1400" kern="100" spc="20" baseline="300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B</a:t>
                      </a:r>
                      <a:r>
                        <a:rPr lang="en-US" sz="1400" kern="100" spc="20" baseline="300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B</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C</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成績各得</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6.4</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32</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每科目依照</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等級</a:t>
                      </a:r>
                      <a:r>
                        <a:rPr lang="en-US" alt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br>
                      <a:r>
                        <a:rPr lang="en-US" alt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精熟、基礎、待加強</a:t>
                      </a:r>
                      <a:r>
                        <a:rPr lang="en-US" alt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成績各得</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15</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val="10003"/>
                  </a:ext>
                </a:extLst>
              </a:tr>
              <a:tr h="864096">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800" kern="100" spc="20">
                          <a:effectLst/>
                          <a:latin typeface="微軟正黑體" panose="020B0604030504040204" pitchFamily="34" charset="-120"/>
                          <a:ea typeface="微軟正黑體" panose="020B0604030504040204" pitchFamily="34" charset="-120"/>
                          <a:cs typeface="Times New Roman" panose="02020603050405020304" pitchFamily="18" charset="0"/>
                        </a:rPr>
                        <a:t>寫作測驗</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gridSpan="2" vMerge="1">
                  <a:txBody>
                    <a:bodyPr/>
                    <a:lstStyle/>
                    <a:p>
                      <a:pPr>
                        <a:lnSpc>
                          <a:spcPct val="100000"/>
                        </a:lnSpc>
                        <a:spcAft>
                          <a:spcPts val="0"/>
                        </a:spcAft>
                      </a:pP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vMerge="1">
                  <a:txBody>
                    <a:bodyPr/>
                    <a:lstStyle/>
                    <a:p>
                      <a:pPr>
                        <a:lnSpc>
                          <a:spcPct val="100000"/>
                        </a:lnSpc>
                        <a:spcAft>
                          <a:spcPts val="0"/>
                        </a:spcAft>
                      </a:pP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依據寫作測驗級分數成績得最高</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分，並作為同分比序項目順序之最後順位</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a:effectLst/>
                          <a:latin typeface="微軟正黑體" panose="020B0604030504040204" pitchFamily="34" charset="-120"/>
                          <a:ea typeface="微軟正黑體" panose="020B0604030504040204" pitchFamily="34" charset="-120"/>
                          <a:cs typeface="Times New Roman" panose="02020603050405020304" pitchFamily="18" charset="0"/>
                        </a:rPr>
                        <a:t>1</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僅作為同分比序項目順序，不納入積分採計項目</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extLst>
                  <a:ext uri="{0D108BD9-81ED-4DB2-BD59-A6C34878D82A}">
                    <a16:rowId xmlns:a16="http://schemas.microsoft.com/office/drawing/2014/main" val="10004"/>
                  </a:ext>
                </a:extLst>
              </a:tr>
              <a:tr h="541992">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志願序</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依照志願順序得</a:t>
                      </a:r>
                      <a:r>
                        <a:rPr lang="en-US" sz="16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21</a:t>
                      </a:r>
                      <a:r>
                        <a:rPr lang="zh-TW" sz="16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6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26</a:t>
                      </a:r>
                      <a:r>
                        <a:rPr lang="zh-TW" sz="16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6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26</a:t>
                      </a:r>
                      <a:endParaRPr lang="zh-TW" sz="18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val="10005"/>
                  </a:ext>
                </a:extLst>
              </a:tr>
              <a:tr h="541992">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其他</a:t>
                      </a:r>
                      <a:endParaRPr lang="en-US" alt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（招生學校自訂項目）</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由招生學校自行訂定採計項目及積分採計方式</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5</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由招生學校自行訂定採計項目及積分採計方式</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5</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extLst>
                  <a:ext uri="{0D108BD9-81ED-4DB2-BD59-A6C34878D82A}">
                    <a16:rowId xmlns:a16="http://schemas.microsoft.com/office/drawing/2014/main" val="10006"/>
                  </a:ext>
                </a:extLst>
              </a:tr>
              <a:tr h="440333">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00000"/>
                        </a:lnSpc>
                        <a:spcAft>
                          <a:spcPts val="0"/>
                        </a:spcAft>
                      </a:pPr>
                      <a:r>
                        <a:rPr lang="zh-TW" sz="1800" kern="100" spc="20">
                          <a:effectLst/>
                          <a:latin typeface="微軟正黑體" panose="020B0604030504040204" pitchFamily="34" charset="-120"/>
                          <a:ea typeface="微軟正黑體" panose="020B0604030504040204" pitchFamily="34" charset="-120"/>
                          <a:cs typeface="Times New Roman" panose="02020603050405020304" pitchFamily="18" charset="0"/>
                        </a:rPr>
                        <a:t>總積分合計上限</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zh-TW" altLang="en-US"/>
                    </a:p>
                  </a:txBody>
                  <a:tcPr/>
                </a:tc>
                <a:tc gridSpan="2">
                  <a:txBody>
                    <a:bodyPr/>
                    <a:lstStyle/>
                    <a:p>
                      <a:pPr algn="ctr">
                        <a:lnSpc>
                          <a:spcPct val="100000"/>
                        </a:lnSpc>
                        <a:spcAft>
                          <a:spcPts val="0"/>
                        </a:spcAft>
                      </a:pPr>
                      <a:r>
                        <a:rPr lang="en-US" alt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rPr>
                        <a:t>48</a:t>
                      </a:r>
                      <a:r>
                        <a:rPr lang="zh-TW" altLang="en-US" sz="1800" kern="10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2">
                        <a:lumMod val="40000"/>
                        <a:lumOff val="60000"/>
                      </a:schemeClr>
                    </a:solidFill>
                  </a:tcPr>
                </a:tc>
                <a:tc hMerge="1">
                  <a:txBody>
                    <a:bodyPr/>
                    <a:lstStyle/>
                    <a:p>
                      <a:pPr algn="ctr">
                        <a:lnSpc>
                          <a:spcPct val="100000"/>
                        </a:lnSpc>
                        <a:spcAft>
                          <a:spcPts val="0"/>
                        </a:spcAft>
                      </a:pP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101</a:t>
                      </a: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hMerge="1">
                  <a:txBody>
                    <a:bodyPr/>
                    <a:lstStyle/>
                    <a:p>
                      <a:endParaRPr lang="zh-TW" altLang="en-US"/>
                    </a:p>
                  </a:txBody>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50</a:t>
                      </a: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分（未含加權）</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hMerge="1">
                  <a:txBody>
                    <a:bodyPr/>
                    <a:lstStyle/>
                    <a:p>
                      <a:endParaRPr lang="zh-TW" altLang="en-US"/>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5372782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77859ED4-81A8-4DAA-9F1C-FCFCDC557AE0}"/>
              </a:ext>
            </a:extLst>
          </p:cNvPr>
          <p:cNvSpPr/>
          <p:nvPr/>
        </p:nvSpPr>
        <p:spPr>
          <a:xfrm>
            <a:off x="449208" y="2644170"/>
            <a:ext cx="11293584" cy="830997"/>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4800" b="1" i="0" u="none" strike="noStrike" kern="0" cap="all"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Q2</a:t>
            </a:r>
            <a:r>
              <a:rPr kumimoji="0" lang="zh-TW" altLang="en-US" sz="4800" b="1" i="0" u="none" strike="noStrike" kern="0" cap="all"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4800" b="1" kern="0" cap="all"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五專招生管道該如何選擇</a:t>
            </a:r>
            <a:r>
              <a:rPr lang="en-US" altLang="zh-TW" sz="4800" b="1" kern="0" cap="all"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a:t>
            </a:r>
            <a:endParaRPr kumimoji="0" lang="zh-TW" alt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9406689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內容版面配置區 2">
            <a:extLst>
              <a:ext uri="{FF2B5EF4-FFF2-40B4-BE49-F238E27FC236}">
                <a16:creationId xmlns:a16="http://schemas.microsoft.com/office/drawing/2014/main" id="{FC03A400-308E-47A7-B10C-80C2FE038259}"/>
              </a:ext>
            </a:extLst>
          </p:cNvPr>
          <p:cNvSpPr txBox="1">
            <a:spLocks/>
          </p:cNvSpPr>
          <p:nvPr/>
        </p:nvSpPr>
        <p:spPr>
          <a:xfrm>
            <a:off x="925286" y="1897786"/>
            <a:ext cx="10341428" cy="49602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2400" dirty="0">
                <a:latin typeface="微軟正黑體" panose="020B0604030504040204" pitchFamily="34" charset="-120"/>
                <a:ea typeface="微軟正黑體" panose="020B0604030504040204" pitchFamily="34" charset="-120"/>
              </a:rPr>
              <a:t>若學生對於</a:t>
            </a:r>
            <a:r>
              <a:rPr lang="zh-TW" altLang="en-US" sz="2400" b="1" dirty="0">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就近入學</a:t>
            </a:r>
            <a:r>
              <a:rPr lang="zh-TW" altLang="en-US" sz="2400" b="1"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的需求較為明確，則可參加五專完全免試入學，選擇離家近的學校報名。</a:t>
            </a:r>
            <a:endParaRPr lang="en-US" altLang="zh-TW" sz="2400" dirty="0">
              <a:latin typeface="微軟正黑體" panose="020B0604030504040204" pitchFamily="34" charset="-120"/>
              <a:ea typeface="微軟正黑體" panose="020B0604030504040204" pitchFamily="34" charset="-120"/>
            </a:endParaRPr>
          </a:p>
          <a:p>
            <a:endParaRPr lang="en-US" altLang="zh-TW" sz="1000" dirty="0">
              <a:latin typeface="微軟正黑體" panose="020B0604030504040204" pitchFamily="34" charset="-120"/>
              <a:ea typeface="微軟正黑體" panose="020B0604030504040204" pitchFamily="34" charset="-120"/>
            </a:endParaRPr>
          </a:p>
          <a:p>
            <a:endParaRPr lang="en-US" altLang="zh-TW" sz="2400" dirty="0">
              <a:latin typeface="微軟正黑體" panose="020B0604030504040204" pitchFamily="34" charset="-120"/>
              <a:ea typeface="微軟正黑體" panose="020B0604030504040204" pitchFamily="34" charset="-120"/>
            </a:endParaRPr>
          </a:p>
          <a:p>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若學生對於</a:t>
            </a:r>
            <a:r>
              <a:rPr lang="zh-TW" altLang="en-US" sz="2400" b="1" dirty="0">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科組</a:t>
            </a:r>
            <a:r>
              <a:rPr lang="zh-TW" altLang="en-US" sz="2400" b="1"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的需求較為明確，則建議可以參加五專優先免試入學，全國不分區，可選填</a:t>
            </a:r>
            <a:r>
              <a:rPr lang="en-US" altLang="zh-TW" sz="2400" dirty="0">
                <a:latin typeface="微軟正黑體" panose="020B0604030504040204" pitchFamily="34" charset="-120"/>
                <a:ea typeface="微軟正黑體" panose="020B0604030504040204" pitchFamily="34" charset="-120"/>
              </a:rPr>
              <a:t>30</a:t>
            </a:r>
            <a:r>
              <a:rPr lang="zh-TW" altLang="en-US" sz="2400" dirty="0">
                <a:latin typeface="微軟正黑體" panose="020B0604030504040204" pitchFamily="34" charset="-120"/>
                <a:ea typeface="微軟正黑體" panose="020B0604030504040204" pitchFamily="34" charset="-120"/>
              </a:rPr>
              <a:t>個志願。</a:t>
            </a:r>
            <a:endParaRPr lang="en-US" altLang="zh-TW" sz="2400" dirty="0">
              <a:latin typeface="微軟正黑體" panose="020B0604030504040204" pitchFamily="34" charset="-120"/>
              <a:ea typeface="微軟正黑體" panose="020B0604030504040204" pitchFamily="34" charset="-120"/>
            </a:endParaRPr>
          </a:p>
          <a:p>
            <a:endParaRPr lang="en-US" altLang="zh-TW" sz="1100" dirty="0">
              <a:latin typeface="微軟正黑體" panose="020B0604030504040204" pitchFamily="34" charset="-120"/>
              <a:ea typeface="微軟正黑體" panose="020B0604030504040204" pitchFamily="34" charset="-120"/>
            </a:endParaRPr>
          </a:p>
          <a:p>
            <a:endParaRPr lang="en-US" altLang="zh-TW" sz="2400" dirty="0">
              <a:latin typeface="微軟正黑體" panose="020B0604030504040204" pitchFamily="34" charset="-120"/>
              <a:ea typeface="微軟正黑體" panose="020B0604030504040204" pitchFamily="34" charset="-120"/>
            </a:endParaRPr>
          </a:p>
          <a:p>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若學生對於</a:t>
            </a:r>
            <a:r>
              <a:rPr lang="zh-TW" altLang="en-US" sz="2400" b="1" dirty="0">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學校</a:t>
            </a:r>
            <a:r>
              <a:rPr lang="zh-TW" altLang="en-US" sz="2400" b="1"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的需求較為明確，則建議可以參加五專聯合免試入學，鎖定志願學校科組。</a:t>
            </a:r>
          </a:p>
        </p:txBody>
      </p:sp>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0623247"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A</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：以自身的需求為準。</a:t>
              </a:r>
              <a:endParaRPr lang="en-US" dirty="0"/>
            </a:p>
          </p:txBody>
        </p:sp>
      </p:grpSp>
      <p:grpSp>
        <p:nvGrpSpPr>
          <p:cNvPr id="24" name="群組 23">
            <a:extLst>
              <a:ext uri="{FF2B5EF4-FFF2-40B4-BE49-F238E27FC236}">
                <a16:creationId xmlns:a16="http://schemas.microsoft.com/office/drawing/2014/main" id="{A1766A4E-088C-4A0F-B3AF-37E6373BD77A}"/>
              </a:ext>
            </a:extLst>
          </p:cNvPr>
          <p:cNvGrpSpPr/>
          <p:nvPr/>
        </p:nvGrpSpPr>
        <p:grpSpPr>
          <a:xfrm>
            <a:off x="1834591" y="2658046"/>
            <a:ext cx="782386" cy="1035926"/>
            <a:chOff x="6092860" y="2005978"/>
            <a:chExt cx="1263478" cy="1672920"/>
          </a:xfrm>
        </p:grpSpPr>
        <p:sp>
          <p:nvSpPr>
            <p:cNvPr id="25" name="橢圓 24">
              <a:extLst>
                <a:ext uri="{FF2B5EF4-FFF2-40B4-BE49-F238E27FC236}">
                  <a16:creationId xmlns:a16="http://schemas.microsoft.com/office/drawing/2014/main" id="{086E083A-DE26-433C-A3EE-F57934CFC179}"/>
                </a:ext>
              </a:extLst>
            </p:cNvPr>
            <p:cNvSpPr/>
            <p:nvPr/>
          </p:nvSpPr>
          <p:spPr>
            <a:xfrm>
              <a:off x="6883898" y="3010650"/>
              <a:ext cx="472440" cy="47244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梯形 25">
              <a:extLst>
                <a:ext uri="{FF2B5EF4-FFF2-40B4-BE49-F238E27FC236}">
                  <a16:creationId xmlns:a16="http://schemas.microsoft.com/office/drawing/2014/main" id="{F59DC346-893F-4DFC-8CEC-6E19D5D20947}"/>
                </a:ext>
              </a:extLst>
            </p:cNvPr>
            <p:cNvSpPr/>
            <p:nvPr/>
          </p:nvSpPr>
          <p:spPr>
            <a:xfrm rot="18632846">
              <a:off x="6355471" y="2876899"/>
              <a:ext cx="1146048" cy="457950"/>
            </a:xfrm>
            <a:prstGeom prst="trapezoid">
              <a:avLst>
                <a:gd name="adj" fmla="val 6227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矩形 26">
              <a:extLst>
                <a:ext uri="{FF2B5EF4-FFF2-40B4-BE49-F238E27FC236}">
                  <a16:creationId xmlns:a16="http://schemas.microsoft.com/office/drawing/2014/main" id="{C4622490-03B8-4375-8BD3-B7B07629A240}"/>
                </a:ext>
              </a:extLst>
            </p:cNvPr>
            <p:cNvSpPr/>
            <p:nvPr/>
          </p:nvSpPr>
          <p:spPr>
            <a:xfrm>
              <a:off x="6193536" y="2005978"/>
              <a:ext cx="168450" cy="6178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27">
              <a:extLst>
                <a:ext uri="{FF2B5EF4-FFF2-40B4-BE49-F238E27FC236}">
                  <a16:creationId xmlns:a16="http://schemas.microsoft.com/office/drawing/2014/main" id="{0F950F58-20E7-4125-9D3D-7B2C746D3C25}"/>
                </a:ext>
              </a:extLst>
            </p:cNvPr>
            <p:cNvSpPr/>
            <p:nvPr/>
          </p:nvSpPr>
          <p:spPr>
            <a:xfrm>
              <a:off x="6612813" y="2005978"/>
              <a:ext cx="168450" cy="7829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梯形 28">
              <a:extLst>
                <a:ext uri="{FF2B5EF4-FFF2-40B4-BE49-F238E27FC236}">
                  <a16:creationId xmlns:a16="http://schemas.microsoft.com/office/drawing/2014/main" id="{377972F2-1374-4473-B1C3-540A5783672A}"/>
                </a:ext>
              </a:extLst>
            </p:cNvPr>
            <p:cNvSpPr/>
            <p:nvPr/>
          </p:nvSpPr>
          <p:spPr>
            <a:xfrm rot="18617319">
              <a:off x="6172735" y="2338947"/>
              <a:ext cx="584470" cy="744220"/>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0" name="手繪多邊形: 圖案 29">
            <a:extLst>
              <a:ext uri="{FF2B5EF4-FFF2-40B4-BE49-F238E27FC236}">
                <a16:creationId xmlns:a16="http://schemas.microsoft.com/office/drawing/2014/main" id="{370BBE78-818D-423E-B48C-C52647AF432E}"/>
              </a:ext>
            </a:extLst>
          </p:cNvPr>
          <p:cNvSpPr/>
          <p:nvPr/>
        </p:nvSpPr>
        <p:spPr>
          <a:xfrm rot="18412989">
            <a:off x="2851606" y="3243839"/>
            <a:ext cx="641757" cy="1313886"/>
          </a:xfrm>
          <a:custGeom>
            <a:avLst/>
            <a:gdLst>
              <a:gd name="connsiteX0" fmla="*/ 347364 w 641757"/>
              <a:gd name="connsiteY0" fmla="*/ 0 h 1313886"/>
              <a:gd name="connsiteX1" fmla="*/ 616946 w 641757"/>
              <a:gd name="connsiteY1" fmla="*/ 1093464 h 1313886"/>
              <a:gd name="connsiteX2" fmla="*/ 623982 w 641757"/>
              <a:gd name="connsiteY2" fmla="*/ 1110457 h 1313886"/>
              <a:gd name="connsiteX3" fmla="*/ 637402 w 641757"/>
              <a:gd name="connsiteY3" fmla="*/ 1172951 h 1313886"/>
              <a:gd name="connsiteX4" fmla="*/ 637531 w 641757"/>
              <a:gd name="connsiteY4" fmla="*/ 1176963 h 1313886"/>
              <a:gd name="connsiteX5" fmla="*/ 641757 w 641757"/>
              <a:gd name="connsiteY5" fmla="*/ 1194103 h 1313886"/>
              <a:gd name="connsiteX6" fmla="*/ 637957 w 641757"/>
              <a:gd name="connsiteY6" fmla="*/ 1190182 h 1313886"/>
              <a:gd name="connsiteX7" fmla="*/ 639126 w 641757"/>
              <a:gd name="connsiteY7" fmla="*/ 1226446 h 1313886"/>
              <a:gd name="connsiteX8" fmla="*/ 605222 w 641757"/>
              <a:gd name="connsiteY8" fmla="*/ 1298586 h 1313886"/>
              <a:gd name="connsiteX9" fmla="*/ 175249 w 641757"/>
              <a:gd name="connsiteY9" fmla="*/ 1026972 h 1313886"/>
              <a:gd name="connsiteX10" fmla="*/ 34666 w 641757"/>
              <a:gd name="connsiteY10" fmla="*/ 538210 h 1313886"/>
              <a:gd name="connsiteX11" fmla="*/ 50823 w 641757"/>
              <a:gd name="connsiteY11" fmla="*/ 531667 h 1313886"/>
              <a:gd name="connsiteX12" fmla="*/ 183478 w 641757"/>
              <a:gd name="connsiteY12" fmla="*/ 0 h 131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1757" h="1313886">
                <a:moveTo>
                  <a:pt x="347364" y="0"/>
                </a:moveTo>
                <a:lnTo>
                  <a:pt x="616946" y="1093464"/>
                </a:lnTo>
                <a:lnTo>
                  <a:pt x="623982" y="1110457"/>
                </a:lnTo>
                <a:cubicBezTo>
                  <a:pt x="630342" y="1132570"/>
                  <a:pt x="634847" y="1153510"/>
                  <a:pt x="637402" y="1172951"/>
                </a:cubicBezTo>
                <a:lnTo>
                  <a:pt x="637531" y="1176963"/>
                </a:lnTo>
                <a:lnTo>
                  <a:pt x="641757" y="1194103"/>
                </a:lnTo>
                <a:lnTo>
                  <a:pt x="637957" y="1190182"/>
                </a:lnTo>
                <a:lnTo>
                  <a:pt x="639126" y="1226446"/>
                </a:lnTo>
                <a:cubicBezTo>
                  <a:pt x="636251" y="1258675"/>
                  <a:pt x="625201" y="1283595"/>
                  <a:pt x="605222" y="1298586"/>
                </a:cubicBezTo>
                <a:cubicBezTo>
                  <a:pt x="525309" y="1358549"/>
                  <a:pt x="332803" y="1236944"/>
                  <a:pt x="175249" y="1026972"/>
                </a:cubicBezTo>
                <a:cubicBezTo>
                  <a:pt x="17694" y="817000"/>
                  <a:pt x="-45247" y="598174"/>
                  <a:pt x="34666" y="538210"/>
                </a:cubicBezTo>
                <a:lnTo>
                  <a:pt x="50823" y="531667"/>
                </a:lnTo>
                <a:lnTo>
                  <a:pt x="183478" y="0"/>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TW" altLang="en-US"/>
          </a:p>
        </p:txBody>
      </p:sp>
      <p:pic>
        <p:nvPicPr>
          <p:cNvPr id="38" name="圖片 37">
            <a:extLst>
              <a:ext uri="{FF2B5EF4-FFF2-40B4-BE49-F238E27FC236}">
                <a16:creationId xmlns:a16="http://schemas.microsoft.com/office/drawing/2014/main" id="{3982544C-75AB-4506-88F6-A2C8EBF9A4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733734" y="661842"/>
            <a:ext cx="861761" cy="1044643"/>
          </a:xfrm>
          <a:prstGeom prst="rect">
            <a:avLst/>
          </a:prstGeom>
        </p:spPr>
      </p:pic>
      <p:sp>
        <p:nvSpPr>
          <p:cNvPr id="41" name="手繪多邊形: 圖案 40">
            <a:extLst>
              <a:ext uri="{FF2B5EF4-FFF2-40B4-BE49-F238E27FC236}">
                <a16:creationId xmlns:a16="http://schemas.microsoft.com/office/drawing/2014/main" id="{7BECFA3D-0B72-436F-89AA-D95F6329470E}"/>
              </a:ext>
            </a:extLst>
          </p:cNvPr>
          <p:cNvSpPr/>
          <p:nvPr/>
        </p:nvSpPr>
        <p:spPr>
          <a:xfrm>
            <a:off x="2997199" y="1440744"/>
            <a:ext cx="1888242" cy="835097"/>
          </a:xfrm>
          <a:custGeom>
            <a:avLst/>
            <a:gdLst>
              <a:gd name="connsiteX0" fmla="*/ 1753359 w 1888242"/>
              <a:gd name="connsiteY0" fmla="*/ 0 h 835097"/>
              <a:gd name="connsiteX1" fmla="*/ 1888242 w 1888242"/>
              <a:gd name="connsiteY1" fmla="*/ 186522 h 835097"/>
              <a:gd name="connsiteX2" fmla="*/ 1424826 w 1888242"/>
              <a:gd name="connsiteY2" fmla="*/ 635925 h 835097"/>
              <a:gd name="connsiteX3" fmla="*/ 1421514 w 1888242"/>
              <a:gd name="connsiteY3" fmla="*/ 646719 h 835097"/>
              <a:gd name="connsiteX4" fmla="*/ 718051 w 1888242"/>
              <a:gd name="connsiteY4" fmla="*/ 835097 h 835097"/>
              <a:gd name="connsiteX5" fmla="*/ 0 w 1888242"/>
              <a:gd name="connsiteY5" fmla="*/ 599172 h 835097"/>
              <a:gd name="connsiteX6" fmla="*/ 316582 w 1888242"/>
              <a:gd name="connsiteY6" fmla="*/ 403539 h 835097"/>
              <a:gd name="connsiteX7" fmla="*/ 389946 w 1888242"/>
              <a:gd name="connsiteY7" fmla="*/ 390456 h 835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8242" h="835097">
                <a:moveTo>
                  <a:pt x="1753359" y="0"/>
                </a:moveTo>
                <a:lnTo>
                  <a:pt x="1888242" y="186522"/>
                </a:lnTo>
                <a:lnTo>
                  <a:pt x="1424826" y="635925"/>
                </a:lnTo>
                <a:lnTo>
                  <a:pt x="1421514" y="646719"/>
                </a:lnTo>
                <a:cubicBezTo>
                  <a:pt x="1354559" y="754226"/>
                  <a:pt x="1065049" y="835097"/>
                  <a:pt x="718051" y="835097"/>
                </a:cubicBezTo>
                <a:cubicBezTo>
                  <a:pt x="321482" y="835097"/>
                  <a:pt x="0" y="729470"/>
                  <a:pt x="0" y="599172"/>
                </a:cubicBezTo>
                <a:cubicBezTo>
                  <a:pt x="0" y="517736"/>
                  <a:pt x="125579" y="445937"/>
                  <a:pt x="316582" y="403539"/>
                </a:cubicBezTo>
                <a:lnTo>
                  <a:pt x="389946" y="390456"/>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TW" altLang="en-US"/>
          </a:p>
        </p:txBody>
      </p:sp>
      <p:pic>
        <p:nvPicPr>
          <p:cNvPr id="44" name="圖片 43">
            <a:extLst>
              <a:ext uri="{FF2B5EF4-FFF2-40B4-BE49-F238E27FC236}">
                <a16:creationId xmlns:a16="http://schemas.microsoft.com/office/drawing/2014/main" id="{863FD864-4C3D-4866-BC43-44FBF0F93A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997199" y="4582160"/>
            <a:ext cx="2028325" cy="1582204"/>
          </a:xfrm>
          <a:prstGeom prst="rect">
            <a:avLst/>
          </a:prstGeom>
        </p:spPr>
      </p:pic>
    </p:spTree>
    <p:extLst>
      <p:ext uri="{BB962C8B-B14F-4D97-AF65-F5344CB8AC3E}">
        <p14:creationId xmlns:p14="http://schemas.microsoft.com/office/powerpoint/2010/main" val="5027206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8">
            <a:extLst>
              <a:ext uri="{FF2B5EF4-FFF2-40B4-BE49-F238E27FC236}">
                <a16:creationId xmlns:a16="http://schemas.microsoft.com/office/drawing/2014/main" id="{DE74ECAF-6E3D-40A2-AF6E-65C19C449617}"/>
              </a:ext>
            </a:extLst>
          </p:cNvPr>
          <p:cNvSpPr/>
          <p:nvPr/>
        </p:nvSpPr>
        <p:spPr>
          <a:xfrm>
            <a:off x="4789452" y="899384"/>
            <a:ext cx="2595846" cy="2595846"/>
          </a:xfrm>
          <a:prstGeom prst="ellipse">
            <a:avLst/>
          </a:prstGeom>
          <a:solidFill>
            <a:srgbClr val="96C8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2" name="Google Shape;446;p38"/>
          <p:cNvSpPr txBox="1">
            <a:spLocks/>
          </p:cNvSpPr>
          <p:nvPr/>
        </p:nvSpPr>
        <p:spPr>
          <a:xfrm>
            <a:off x="2619920" y="4127654"/>
            <a:ext cx="6952161" cy="1398292"/>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r>
              <a:rPr kumimoji="0" lang="zh-TW" altLang="en-US" sz="4000" b="1"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Arial" pitchFamily="34" charset="0"/>
              </a:rPr>
              <a:t>其他五專招生管道</a:t>
            </a:r>
            <a:endParaRPr lang="en-US" sz="5400" dirty="0"/>
          </a:p>
        </p:txBody>
      </p:sp>
      <p:sp>
        <p:nvSpPr>
          <p:cNvPr id="3" name="Google Shape;448;p38"/>
          <p:cNvSpPr txBox="1"/>
          <p:nvPr/>
        </p:nvSpPr>
        <p:spPr>
          <a:xfrm>
            <a:off x="4609104" y="1101650"/>
            <a:ext cx="2975400" cy="19905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zh-TW" altLang="en-US" sz="9600" b="1" dirty="0">
                <a:latin typeface="微軟正黑體" panose="020B0604030504040204" pitchFamily="34" charset="-120"/>
                <a:ea typeface="微軟正黑體" panose="020B0604030504040204" pitchFamily="34" charset="-120"/>
                <a:cs typeface="Varela Round"/>
                <a:sym typeface="Varela Round"/>
              </a:rPr>
              <a:t>伍</a:t>
            </a:r>
            <a:endParaRPr sz="9600" b="1" dirty="0">
              <a:latin typeface="微軟正黑體" panose="020B0604030504040204" pitchFamily="34" charset="-120"/>
              <a:ea typeface="微軟正黑體" panose="020B0604030504040204" pitchFamily="34" charset="-120"/>
              <a:cs typeface="Varela Round"/>
              <a:sym typeface="Varela Round"/>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299" y="4826800"/>
            <a:ext cx="1003029" cy="1003029"/>
          </a:xfrm>
          <a:prstGeom prst="rect">
            <a:avLst/>
          </a:prstGeom>
          <a:effectLst>
            <a:outerShdw blurRad="76200" dir="13500000" sy="23000" kx="1200000" algn="br" rotWithShape="0">
              <a:prstClr val="black">
                <a:alpha val="20000"/>
              </a:prstClr>
            </a:outerShdw>
          </a:effectLst>
        </p:spPr>
      </p:pic>
      <p:sp>
        <p:nvSpPr>
          <p:cNvPr id="6" name="Google Shape;27;p3"/>
          <p:cNvSpPr/>
          <p:nvPr/>
        </p:nvSpPr>
        <p:spPr>
          <a:xfrm>
            <a:off x="4891448" y="1001262"/>
            <a:ext cx="2391853" cy="2392090"/>
          </a:xfrm>
          <a:prstGeom prst="ellipse">
            <a:avLst/>
          </a:prstGeom>
          <a:noFill/>
          <a:ln w="9525" cap="flat" cmpd="sng">
            <a:solidFill>
              <a:srgbClr val="0070C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98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1E8D9B6E-23FD-4C8C-8DF5-33F499045056}"/>
              </a:ext>
            </a:extLst>
          </p:cNvPr>
          <p:cNvGrpSpPr/>
          <p:nvPr/>
        </p:nvGrpSpPr>
        <p:grpSpPr>
          <a:xfrm>
            <a:off x="0" y="-41376"/>
            <a:ext cx="6874329" cy="698450"/>
            <a:chOff x="0" y="-41376"/>
            <a:chExt cx="7429500" cy="698450"/>
          </a:xfrm>
        </p:grpSpPr>
        <p:grpSp>
          <p:nvGrpSpPr>
            <p:cNvPr id="2" name="群組 1"/>
            <p:cNvGrpSpPr/>
            <p:nvPr/>
          </p:nvGrpSpPr>
          <p:grpSpPr>
            <a:xfrm>
              <a:off x="0" y="4232"/>
              <a:ext cx="7429500" cy="612000"/>
              <a:chOff x="0" y="4233"/>
              <a:chExt cx="5444619" cy="605449"/>
            </a:xfrm>
          </p:grpSpPr>
          <p:sp>
            <p:nvSpPr>
              <p:cNvPr id="120" name="圓角化同側角落矩形 119"/>
              <p:cNvSpPr/>
              <p:nvPr/>
            </p:nvSpPr>
            <p:spPr>
              <a:xfrm rot="16200000" flipH="1">
                <a:off x="2419585" y="-2415352"/>
                <a:ext cx="605449" cy="5444619"/>
              </a:xfrm>
              <a:prstGeom prst="round2SameRect">
                <a:avLst>
                  <a:gd name="adj1" fmla="val 0"/>
                  <a:gd name="adj2" fmla="val 50000"/>
                </a:avLst>
              </a:prstGeom>
              <a:gradFill flip="none" rotWithShape="1">
                <a:gsLst>
                  <a:gs pos="0">
                    <a:srgbClr val="96C8E9"/>
                  </a:gs>
                  <a:gs pos="55000">
                    <a:srgbClr val="AFEAFF"/>
                  </a:gs>
                  <a:gs pos="100000">
                    <a:srgbClr val="96C8E9"/>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463668" y="-2367116"/>
                <a:ext cx="504000" cy="534341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3587" y="-41376"/>
              <a:ext cx="6967699"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伍、其他五專招生管道</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五專免試續招</a:t>
              </a:r>
              <a:endParaRPr lang="en-US" dirty="0"/>
            </a:p>
          </p:txBody>
        </p:sp>
      </p:grpSp>
      <p:sp>
        <p:nvSpPr>
          <p:cNvPr id="21" name="內容版面配置區 2">
            <a:extLst>
              <a:ext uri="{FF2B5EF4-FFF2-40B4-BE49-F238E27FC236}">
                <a16:creationId xmlns:a16="http://schemas.microsoft.com/office/drawing/2014/main" id="{3113BE6D-7F3C-408D-852E-223443D38395}"/>
              </a:ext>
            </a:extLst>
          </p:cNvPr>
          <p:cNvSpPr txBox="1">
            <a:spLocks/>
          </p:cNvSpPr>
          <p:nvPr/>
        </p:nvSpPr>
        <p:spPr>
          <a:xfrm>
            <a:off x="696686" y="1166018"/>
            <a:ext cx="10798628"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0000"/>
              </a:lnSpc>
              <a:spcBef>
                <a:spcPts val="1200"/>
              </a:spcBef>
            </a:pPr>
            <a:r>
              <a:rPr lang="zh-TW" altLang="en-US" sz="3600" dirty="0">
                <a:ea typeface="微軟正黑體" panose="020B0604030504040204" pitchFamily="34" charset="-120"/>
              </a:rPr>
              <a:t>經</a:t>
            </a:r>
            <a:r>
              <a:rPr lang="zh-TW" altLang="en-US" sz="3600" b="1" dirty="0">
                <a:ea typeface="微軟正黑體" panose="020B0604030504040204" pitchFamily="34" charset="-120"/>
              </a:rPr>
              <a:t>五專完全免試入學、五專優先免試入學</a:t>
            </a:r>
            <a:r>
              <a:rPr lang="zh-TW" altLang="en-US" sz="3600" dirty="0">
                <a:ea typeface="微軟正黑體" panose="020B0604030504040204" pitchFamily="34" charset="-120"/>
              </a:rPr>
              <a:t>及各區</a:t>
            </a:r>
            <a:r>
              <a:rPr lang="zh-TW" altLang="en-US" sz="3600" b="1" dirty="0">
                <a:ea typeface="微軟正黑體" panose="020B0604030504040204" pitchFamily="34" charset="-120"/>
              </a:rPr>
              <a:t>五專聯合免試入學</a:t>
            </a:r>
            <a:r>
              <a:rPr lang="zh-TW" altLang="en-US" sz="3600" dirty="0">
                <a:ea typeface="微軟正黑體" panose="020B0604030504040204" pitchFamily="34" charset="-120"/>
              </a:rPr>
              <a:t>招生後，仍有招生名額之五專招生學校得經教育部核准辦理續招，分發作業由五專續招學校自行訂定之招生規定辦理。</a:t>
            </a:r>
            <a:endParaRPr lang="en-US" altLang="zh-TW" sz="3600" dirty="0">
              <a:ea typeface="微軟正黑體" panose="020B0604030504040204" pitchFamily="34" charset="-120"/>
            </a:endParaRPr>
          </a:p>
          <a:p>
            <a:pPr algn="just">
              <a:lnSpc>
                <a:spcPct val="110000"/>
              </a:lnSpc>
              <a:spcBef>
                <a:spcPts val="1200"/>
              </a:spcBef>
            </a:pPr>
            <a:r>
              <a:rPr lang="zh-TW" altLang="en-US" sz="3600" dirty="0">
                <a:ea typeface="微軟正黑體" panose="020B0604030504040204" pitchFamily="34" charset="-120"/>
              </a:rPr>
              <a:t>各校辦理五專免試續招時間，</a:t>
            </a:r>
            <a:r>
              <a:rPr lang="zh-TW" altLang="en-US" sz="3600" b="1" dirty="0">
                <a:solidFill>
                  <a:srgbClr val="FF0000"/>
                </a:solidFill>
                <a:ea typeface="微軟正黑體" panose="020B0604030504040204" pitchFamily="34" charset="-120"/>
              </a:rPr>
              <a:t>與高級中等學校相同時間</a:t>
            </a:r>
            <a:r>
              <a:rPr lang="zh-TW" altLang="en-US" sz="3600" dirty="0">
                <a:ea typeface="微軟正黑體" panose="020B0604030504040204" pitchFamily="34" charset="-120"/>
              </a:rPr>
              <a:t>開始辦理（約７月底～８月初），有意報名者可至</a:t>
            </a:r>
            <a:r>
              <a:rPr lang="zh-TW" altLang="en-US" sz="3600" dirty="0">
                <a:solidFill>
                  <a:srgbClr val="0000FF"/>
                </a:solidFill>
                <a:ea typeface="微軟正黑體" panose="020B0604030504040204" pitchFamily="34" charset="-120"/>
              </a:rPr>
              <a:t>技專校院招生策略委員會</a:t>
            </a:r>
            <a:r>
              <a:rPr lang="zh-TW" altLang="en-US" sz="3600" dirty="0">
                <a:ea typeface="微軟正黑體" panose="020B0604030504040204" pitchFamily="34" charset="-120"/>
              </a:rPr>
              <a:t>網站</a:t>
            </a:r>
            <a:r>
              <a:rPr lang="zh-TW" altLang="en-US" sz="2400" dirty="0">
                <a:ea typeface="微軟正黑體" panose="020B0604030504040204" pitchFamily="34" charset="-120"/>
              </a:rPr>
              <a:t>（</a:t>
            </a:r>
            <a:r>
              <a:rPr lang="en-US" altLang="zh-TW" sz="2400" dirty="0">
                <a:ea typeface="微軟正黑體" panose="020B0604030504040204" pitchFamily="34" charset="-120"/>
                <a:hlinkClick r:id="rId2"/>
              </a:rPr>
              <a:t>http://www.techadmi.edu.tw</a:t>
            </a:r>
            <a:r>
              <a:rPr lang="zh-TW" altLang="en-US" sz="2400" dirty="0">
                <a:ea typeface="微軟正黑體" panose="020B0604030504040204" pitchFamily="34" charset="-120"/>
              </a:rPr>
              <a:t>）</a:t>
            </a:r>
            <a:r>
              <a:rPr lang="zh-TW" altLang="en-US" sz="3600" dirty="0">
                <a:ea typeface="微軟正黑體" panose="020B0604030504040204" pitchFamily="34" charset="-120"/>
              </a:rPr>
              <a:t>查詢招生學校科組名額等資訊。</a:t>
            </a:r>
          </a:p>
        </p:txBody>
      </p:sp>
    </p:spTree>
    <p:extLst>
      <p:ext uri="{BB962C8B-B14F-4D97-AF65-F5344CB8AC3E}">
        <p14:creationId xmlns:p14="http://schemas.microsoft.com/office/powerpoint/2010/main" val="37899677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1E8D9B6E-23FD-4C8C-8DF5-33F499045056}"/>
              </a:ext>
            </a:extLst>
          </p:cNvPr>
          <p:cNvGrpSpPr/>
          <p:nvPr/>
        </p:nvGrpSpPr>
        <p:grpSpPr>
          <a:xfrm>
            <a:off x="0" y="-41376"/>
            <a:ext cx="9748157" cy="698450"/>
            <a:chOff x="0" y="-41376"/>
            <a:chExt cx="7429500" cy="698450"/>
          </a:xfrm>
        </p:grpSpPr>
        <p:grpSp>
          <p:nvGrpSpPr>
            <p:cNvPr id="2" name="群組 1"/>
            <p:cNvGrpSpPr/>
            <p:nvPr/>
          </p:nvGrpSpPr>
          <p:grpSpPr>
            <a:xfrm>
              <a:off x="0" y="4232"/>
              <a:ext cx="7429500" cy="612000"/>
              <a:chOff x="0" y="4233"/>
              <a:chExt cx="5444619" cy="605449"/>
            </a:xfrm>
          </p:grpSpPr>
          <p:sp>
            <p:nvSpPr>
              <p:cNvPr id="120" name="圓角化同側角落矩形 119"/>
              <p:cNvSpPr/>
              <p:nvPr/>
            </p:nvSpPr>
            <p:spPr>
              <a:xfrm rot="16200000" flipH="1">
                <a:off x="2419585" y="-2415352"/>
                <a:ext cx="605449" cy="5444619"/>
              </a:xfrm>
              <a:prstGeom prst="round2SameRect">
                <a:avLst>
                  <a:gd name="adj1" fmla="val 0"/>
                  <a:gd name="adj2" fmla="val 50000"/>
                </a:avLst>
              </a:prstGeom>
              <a:gradFill flip="none" rotWithShape="1">
                <a:gsLst>
                  <a:gs pos="0">
                    <a:srgbClr val="96C8E9"/>
                  </a:gs>
                  <a:gs pos="55000">
                    <a:srgbClr val="AFEAFF"/>
                  </a:gs>
                  <a:gs pos="100000">
                    <a:srgbClr val="96C8E9"/>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463668" y="-2367116"/>
                <a:ext cx="504000" cy="534341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3587" y="-41376"/>
              <a:ext cx="6967699"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伍、其他五專招生管道</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特色招生甄選入學（七年一貫制）</a:t>
              </a:r>
              <a:endParaRPr lang="en-US" dirty="0"/>
            </a:p>
          </p:txBody>
        </p:sp>
      </p:grpSp>
      <p:sp>
        <p:nvSpPr>
          <p:cNvPr id="8" name="內容版面配置區 2">
            <a:extLst>
              <a:ext uri="{FF2B5EF4-FFF2-40B4-BE49-F238E27FC236}">
                <a16:creationId xmlns:a16="http://schemas.microsoft.com/office/drawing/2014/main" id="{1060C754-E8CD-4DE3-933C-867771B0E745}"/>
              </a:ext>
            </a:extLst>
          </p:cNvPr>
          <p:cNvSpPr txBox="1">
            <a:spLocks/>
          </p:cNvSpPr>
          <p:nvPr/>
        </p:nvSpPr>
        <p:spPr>
          <a:xfrm>
            <a:off x="990600" y="869370"/>
            <a:ext cx="10210800" cy="23217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1200"/>
              </a:spcBef>
            </a:pPr>
            <a:r>
              <a:rPr lang="zh-TW" altLang="en-US" sz="2400" dirty="0">
                <a:ea typeface="微軟正黑體" panose="020B0604030504040204" pitchFamily="34" charset="-120"/>
              </a:rPr>
              <a:t>七年一貫制為特殊的藝術類科教育學制，學生修業期間</a:t>
            </a:r>
            <a:r>
              <a:rPr lang="zh-TW" altLang="en-US" sz="2400" dirty="0">
                <a:solidFill>
                  <a:srgbClr val="0000FF"/>
                </a:solidFill>
                <a:ea typeface="微軟正黑體" panose="020B0604030504040204" pitchFamily="34" charset="-120"/>
              </a:rPr>
              <a:t>前</a:t>
            </a:r>
            <a:r>
              <a:rPr lang="en-US" altLang="zh-TW" sz="2400" dirty="0">
                <a:solidFill>
                  <a:srgbClr val="0000FF"/>
                </a:solidFill>
                <a:ea typeface="微軟正黑體" panose="020B0604030504040204" pitchFamily="34" charset="-120"/>
              </a:rPr>
              <a:t>5</a:t>
            </a:r>
            <a:r>
              <a:rPr lang="zh-TW" altLang="en-US" sz="2400" dirty="0">
                <a:solidFill>
                  <a:srgbClr val="0000FF"/>
                </a:solidFill>
                <a:ea typeface="微軟正黑體" panose="020B0604030504040204" pitchFamily="34" charset="-120"/>
              </a:rPr>
              <a:t>年視同五專生</a:t>
            </a:r>
            <a:r>
              <a:rPr lang="zh-TW" altLang="en-US" sz="2400" dirty="0">
                <a:ea typeface="微軟正黑體" panose="020B0604030504040204" pitchFamily="34" charset="-120"/>
              </a:rPr>
              <a:t>，五年級在校生成績及格者，應參加公開升級甄試；通過甄試者得直升並繼續後</a:t>
            </a:r>
            <a:r>
              <a:rPr lang="en-US" altLang="zh-TW" sz="2400" dirty="0">
                <a:ea typeface="微軟正黑體" panose="020B0604030504040204" pitchFamily="34" charset="-120"/>
              </a:rPr>
              <a:t>2</a:t>
            </a:r>
            <a:r>
              <a:rPr lang="zh-TW" altLang="en-US" sz="2400" dirty="0">
                <a:ea typeface="微軟正黑體" panose="020B0604030504040204" pitchFamily="34" charset="-120"/>
              </a:rPr>
              <a:t>年大學部</a:t>
            </a:r>
            <a:r>
              <a:rPr lang="en-US" altLang="zh-TW" sz="2400" dirty="0">
                <a:ea typeface="微軟正黑體" panose="020B0604030504040204" pitchFamily="34" charset="-120"/>
              </a:rPr>
              <a:t>(</a:t>
            </a:r>
            <a:r>
              <a:rPr lang="zh-TW" altLang="en-US" sz="2400" dirty="0">
                <a:ea typeface="微軟正黑體" panose="020B0604030504040204" pitchFamily="34" charset="-120"/>
              </a:rPr>
              <a:t>二技</a:t>
            </a:r>
            <a:r>
              <a:rPr lang="en-US" altLang="zh-TW" sz="2400" dirty="0">
                <a:ea typeface="微軟正黑體" panose="020B0604030504040204" pitchFamily="34" charset="-120"/>
              </a:rPr>
              <a:t>)</a:t>
            </a:r>
            <a:r>
              <a:rPr lang="zh-TW" altLang="en-US" sz="2400" dirty="0">
                <a:ea typeface="微軟正黑體" panose="020B0604030504040204" pitchFamily="34" charset="-120"/>
              </a:rPr>
              <a:t>學業。</a:t>
            </a:r>
            <a:endParaRPr lang="en-US" altLang="zh-TW" sz="2400" dirty="0">
              <a:ea typeface="微軟正黑體" panose="020B0604030504040204" pitchFamily="34" charset="-120"/>
            </a:endParaRPr>
          </a:p>
          <a:p>
            <a:pPr algn="just">
              <a:spcBef>
                <a:spcPts val="1200"/>
              </a:spcBef>
            </a:pPr>
            <a:r>
              <a:rPr lang="zh-TW" altLang="en-US" sz="2400" dirty="0">
                <a:ea typeface="微軟正黑體" panose="020B0604030504040204" pitchFamily="34" charset="-120"/>
              </a:rPr>
              <a:t>未參加或未通過升級甄試者，由學校視其修業情形，發給修業證明或五專副學士學位證書。</a:t>
            </a:r>
            <a:endParaRPr lang="en-US" altLang="zh-TW" sz="2400" dirty="0">
              <a:ea typeface="微軟正黑體" panose="020B0604030504040204" pitchFamily="34" charset="-120"/>
            </a:endParaRPr>
          </a:p>
          <a:p>
            <a:pPr algn="just">
              <a:spcBef>
                <a:spcPts val="1200"/>
              </a:spcBef>
            </a:pPr>
            <a:r>
              <a:rPr lang="zh-TW" altLang="en-US" sz="2400" dirty="0">
                <a:ea typeface="微軟正黑體" panose="020B0604030504040204" pitchFamily="34" charset="-120"/>
              </a:rPr>
              <a:t>學生完成七年一貫制學業，成績及格者，授予藝術</a:t>
            </a:r>
            <a:r>
              <a:rPr lang="zh-TW" altLang="en-US" sz="2400" b="1" dirty="0">
                <a:ea typeface="微軟正黑體" panose="020B0604030504040204" pitchFamily="34" charset="-120"/>
              </a:rPr>
              <a:t>學士學位</a:t>
            </a:r>
            <a:r>
              <a:rPr lang="zh-TW" altLang="en-US" sz="2400" dirty="0">
                <a:ea typeface="微軟正黑體" panose="020B0604030504040204" pitchFamily="34" charset="-120"/>
              </a:rPr>
              <a:t>。</a:t>
            </a:r>
            <a:endParaRPr lang="en-US" altLang="zh-TW" sz="2400" dirty="0">
              <a:ea typeface="微軟正黑體" panose="020B0604030504040204" pitchFamily="34" charset="-120"/>
            </a:endParaRPr>
          </a:p>
        </p:txBody>
      </p:sp>
      <p:graphicFrame>
        <p:nvGraphicFramePr>
          <p:cNvPr id="9" name="內容版面配置區 3">
            <a:extLst>
              <a:ext uri="{FF2B5EF4-FFF2-40B4-BE49-F238E27FC236}">
                <a16:creationId xmlns:a16="http://schemas.microsoft.com/office/drawing/2014/main" id="{1D7F4888-6D4A-4EEA-96FF-C4CBC4ECAE1F}"/>
              </a:ext>
            </a:extLst>
          </p:cNvPr>
          <p:cNvGraphicFramePr>
            <a:graphicFrameLocks/>
          </p:cNvGraphicFramePr>
          <p:nvPr>
            <p:extLst>
              <p:ext uri="{D42A27DB-BD31-4B8C-83A1-F6EECF244321}">
                <p14:modId xmlns:p14="http://schemas.microsoft.com/office/powerpoint/2010/main" val="3167292439"/>
              </p:ext>
            </p:extLst>
          </p:nvPr>
        </p:nvGraphicFramePr>
        <p:xfrm>
          <a:off x="1202737" y="3258635"/>
          <a:ext cx="9786525" cy="3459405"/>
        </p:xfrm>
        <a:graphic>
          <a:graphicData uri="http://schemas.openxmlformats.org/drawingml/2006/table">
            <a:tbl>
              <a:tblPr firstRow="1" bandRow="1">
                <a:tableStyleId>{5940675A-B579-460E-94D1-54222C63F5DA}</a:tableStyleId>
              </a:tblPr>
              <a:tblGrid>
                <a:gridCol w="2147835">
                  <a:extLst>
                    <a:ext uri="{9D8B030D-6E8A-4147-A177-3AD203B41FA5}">
                      <a16:colId xmlns:a16="http://schemas.microsoft.com/office/drawing/2014/main" val="20000"/>
                    </a:ext>
                  </a:extLst>
                </a:gridCol>
                <a:gridCol w="2067708">
                  <a:extLst>
                    <a:ext uri="{9D8B030D-6E8A-4147-A177-3AD203B41FA5}">
                      <a16:colId xmlns:a16="http://schemas.microsoft.com/office/drawing/2014/main" val="20001"/>
                    </a:ext>
                  </a:extLst>
                </a:gridCol>
                <a:gridCol w="911876">
                  <a:extLst>
                    <a:ext uri="{9D8B030D-6E8A-4147-A177-3AD203B41FA5}">
                      <a16:colId xmlns:a16="http://schemas.microsoft.com/office/drawing/2014/main" val="3189818104"/>
                    </a:ext>
                  </a:extLst>
                </a:gridCol>
                <a:gridCol w="4659106">
                  <a:extLst>
                    <a:ext uri="{9D8B030D-6E8A-4147-A177-3AD203B41FA5}">
                      <a16:colId xmlns:a16="http://schemas.microsoft.com/office/drawing/2014/main" val="20002"/>
                    </a:ext>
                  </a:extLst>
                </a:gridCol>
              </a:tblGrid>
              <a:tr h="663627">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招生學校</a:t>
                      </a:r>
                    </a:p>
                  </a:txBody>
                  <a:tcPr marL="105662" marR="105662" marT="52834" marB="52834"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招生系別</a:t>
                      </a:r>
                    </a:p>
                  </a:txBody>
                  <a:tcPr marL="105662" marR="105662" marT="52834" marB="5283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名額</a:t>
                      </a:r>
                    </a:p>
                  </a:txBody>
                  <a:tcPr marL="105662" marR="105662" marT="52834" marB="5283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辦理日程</a:t>
                      </a:r>
                    </a:p>
                  </a:txBody>
                  <a:tcPr marL="105662" marR="105662" marT="52834" marB="52834"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extLst>
                  <a:ext uri="{0D108BD9-81ED-4DB2-BD59-A6C34878D82A}">
                    <a16:rowId xmlns:a16="http://schemas.microsoft.com/office/drawing/2014/main" val="10000"/>
                  </a:ext>
                </a:extLst>
              </a:tr>
              <a:tr h="931926">
                <a:tc rowSpan="3">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台南應用科技大學</a:t>
                      </a:r>
                    </a:p>
                  </a:txBody>
                  <a:tcPr marL="105662" marR="105662" marT="52831" marB="52831">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美術系</a:t>
                      </a:r>
                    </a:p>
                  </a:txBody>
                  <a:tcPr marL="105662" marR="105662" marT="52834" marB="5283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100</a:t>
                      </a:r>
                      <a:endPar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L="105662" marR="105662" marT="52834" marB="5283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l">
                        <a:spcBef>
                          <a:spcPts val="600"/>
                        </a:spcBef>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報名：</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16</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五</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起至</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755650" indent="0" algn="l">
                        <a:spcBef>
                          <a:spcPts val="600"/>
                        </a:spcBef>
                      </a:pP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三</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止</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algn="l">
                        <a:spcBef>
                          <a:spcPts val="600"/>
                        </a:spcBef>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考試：</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30</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六</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p>
                    <a:p>
                      <a:pPr algn="l">
                        <a:spcBef>
                          <a:spcPts val="600"/>
                        </a:spcBef>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放榜：</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9</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二</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p>
                    <a:p>
                      <a:pPr algn="l">
                        <a:spcBef>
                          <a:spcPts val="600"/>
                        </a:spcBef>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正取生報到：</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22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一</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前</a:t>
                      </a:r>
                      <a:endPar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105662" marR="105662" marT="52834" marB="5283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31926">
                <a:tc vMerge="1">
                  <a:txBody>
                    <a:bodyPr/>
                    <a:lstStyle/>
                    <a:p>
                      <a:endParaRPr lang="zh-TW" altLang="en-US" sz="3200" dirty="0"/>
                    </a:p>
                  </a:txBody>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音樂系</a:t>
                      </a:r>
                    </a:p>
                  </a:txBody>
                  <a:tcPr marL="105662" marR="105662" marT="52834" marB="5283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55</a:t>
                      </a:r>
                      <a:endPar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L="105662" marR="105662" marT="52834" marB="5283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l"/>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3" marB="45723"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31926">
                <a:tc vMerge="1">
                  <a:txBody>
                    <a:bodyPr/>
                    <a:lstStyle/>
                    <a:p>
                      <a:endParaRPr lang="zh-TW" altLang="en-US" sz="3200" dirty="0"/>
                    </a:p>
                  </a:txBody>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舞蹈系</a:t>
                      </a:r>
                    </a:p>
                  </a:txBody>
                  <a:tcPr marL="105662" marR="105662" marT="52834" marB="5283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45</a:t>
                      </a:r>
                      <a:endPar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L="105662" marR="105662" marT="52834" marB="5283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l"/>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3" marB="45723"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pic>
        <p:nvPicPr>
          <p:cNvPr id="10" name="圖片 9">
            <a:extLst>
              <a:ext uri="{FF2B5EF4-FFF2-40B4-BE49-F238E27FC236}">
                <a16:creationId xmlns:a16="http://schemas.microsoft.com/office/drawing/2014/main" id="{C9120A93-1445-4AE2-8C05-44CA2CE391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471" y="4696627"/>
            <a:ext cx="1759937" cy="2021413"/>
          </a:xfrm>
          <a:prstGeom prst="rect">
            <a:avLst/>
          </a:prstGeom>
        </p:spPr>
      </p:pic>
    </p:spTree>
    <p:extLst>
      <p:ext uri="{BB962C8B-B14F-4D97-AF65-F5344CB8AC3E}">
        <p14:creationId xmlns:p14="http://schemas.microsoft.com/office/powerpoint/2010/main" val="890648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圖片 23">
            <a:extLst>
              <a:ext uri="{FF2B5EF4-FFF2-40B4-BE49-F238E27FC236}">
                <a16:creationId xmlns:a16="http://schemas.microsoft.com/office/drawing/2014/main" id="{65DA6DDD-CE53-4867-8ED9-0C34A98E40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267459">
            <a:off x="6295058" y="4903205"/>
            <a:ext cx="3359148" cy="2348054"/>
          </a:xfrm>
          <a:prstGeom prst="rect">
            <a:avLst/>
          </a:prstGeom>
        </p:spPr>
      </p:pic>
      <p:grpSp>
        <p:nvGrpSpPr>
          <p:cNvPr id="42" name="群組 41">
            <a:extLst>
              <a:ext uri="{FF2B5EF4-FFF2-40B4-BE49-F238E27FC236}">
                <a16:creationId xmlns:a16="http://schemas.microsoft.com/office/drawing/2014/main" id="{3C983BF3-1BD8-4D95-8CE1-A833629E4223}"/>
              </a:ext>
            </a:extLst>
          </p:cNvPr>
          <p:cNvGrpSpPr/>
          <p:nvPr/>
        </p:nvGrpSpPr>
        <p:grpSpPr>
          <a:xfrm>
            <a:off x="7936672" y="789830"/>
            <a:ext cx="4934338" cy="5137767"/>
            <a:chOff x="6219577" y="2250425"/>
            <a:chExt cx="3509676" cy="4091638"/>
          </a:xfrm>
        </p:grpSpPr>
        <p:pic>
          <p:nvPicPr>
            <p:cNvPr id="43" name="圖片 42">
              <a:extLst>
                <a:ext uri="{FF2B5EF4-FFF2-40B4-BE49-F238E27FC236}">
                  <a16:creationId xmlns:a16="http://schemas.microsoft.com/office/drawing/2014/main" id="{EA4243BD-D826-4D38-BCB2-4C3797A089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9577" y="2250425"/>
              <a:ext cx="3509676" cy="4091638"/>
            </a:xfrm>
            <a:prstGeom prst="rect">
              <a:avLst/>
            </a:prstGeom>
          </p:spPr>
        </p:pic>
        <p:sp>
          <p:nvSpPr>
            <p:cNvPr id="44" name="文字方塊 43">
              <a:extLst>
                <a:ext uri="{FF2B5EF4-FFF2-40B4-BE49-F238E27FC236}">
                  <a16:creationId xmlns:a16="http://schemas.microsoft.com/office/drawing/2014/main" id="{2737BA04-907A-4B56-879C-63F87E0B2817}"/>
                </a:ext>
              </a:extLst>
            </p:cNvPr>
            <p:cNvSpPr txBox="1"/>
            <p:nvPr/>
          </p:nvSpPr>
          <p:spPr>
            <a:xfrm>
              <a:off x="6876256" y="5218782"/>
              <a:ext cx="2088357" cy="369332"/>
            </a:xfrm>
            <a:prstGeom prst="rect">
              <a:avLst/>
            </a:prstGeom>
            <a:noFill/>
          </p:spPr>
          <p:txBody>
            <a:bodyPr wrap="square" rtlCol="0">
              <a:spAutoFit/>
            </a:bodyPr>
            <a:lstStyle/>
            <a:p>
              <a:pPr algn="ct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五專招生學校</a:t>
              </a:r>
            </a:p>
          </p:txBody>
        </p:sp>
      </p:grpSp>
      <p:grpSp>
        <p:nvGrpSpPr>
          <p:cNvPr id="9" name="群組 8"/>
          <p:cNvGrpSpPr/>
          <p:nvPr/>
        </p:nvGrpSpPr>
        <p:grpSpPr>
          <a:xfrm>
            <a:off x="-969" y="-39262"/>
            <a:ext cx="10155621" cy="698450"/>
            <a:chOff x="-966" y="-39262"/>
            <a:chExt cx="7452572" cy="698450"/>
          </a:xfrm>
        </p:grpSpPr>
        <p:grpSp>
          <p:nvGrpSpPr>
            <p:cNvPr id="8" name="群組 7"/>
            <p:cNvGrpSpPr/>
            <p:nvPr/>
          </p:nvGrpSpPr>
          <p:grpSpPr>
            <a:xfrm>
              <a:off x="0" y="4236"/>
              <a:ext cx="6866946" cy="605449"/>
              <a:chOff x="0" y="4236"/>
              <a:chExt cx="6015355" cy="605449"/>
            </a:xfrm>
          </p:grpSpPr>
          <p:sp>
            <p:nvSpPr>
              <p:cNvPr id="120" name="圓角化同側角落矩形 119"/>
              <p:cNvSpPr/>
              <p:nvPr/>
            </p:nvSpPr>
            <p:spPr>
              <a:xfrm rot="16200000" flipH="1">
                <a:off x="2704953" y="-2700717"/>
                <a:ext cx="605449" cy="6015355"/>
              </a:xfrm>
              <a:prstGeom prst="round2SameRect">
                <a:avLst>
                  <a:gd name="adj1" fmla="val 0"/>
                  <a:gd name="adj2" fmla="val 50000"/>
                </a:avLst>
              </a:prstGeom>
              <a:solidFill>
                <a:srgbClr val="96C8E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966" y="-39262"/>
              <a:ext cx="7452572"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壹、</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113</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學年度五專招生簡介</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五專主要入學管道流程圖</a:t>
              </a:r>
              <a:endParaRPr lang="en-US" dirty="0"/>
            </a:p>
          </p:txBody>
        </p:sp>
      </p:grpSp>
      <p:pic>
        <p:nvPicPr>
          <p:cNvPr id="25" name="圖片 24">
            <a:extLst>
              <a:ext uri="{FF2B5EF4-FFF2-40B4-BE49-F238E27FC236}">
                <a16:creationId xmlns:a16="http://schemas.microsoft.com/office/drawing/2014/main" id="{73DB3B99-D926-4D1D-B6A6-EE300F7157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732638">
            <a:off x="6180466" y="3645838"/>
            <a:ext cx="3359148" cy="2348054"/>
          </a:xfrm>
          <a:prstGeom prst="rect">
            <a:avLst/>
          </a:prstGeom>
        </p:spPr>
      </p:pic>
      <p:pic>
        <p:nvPicPr>
          <p:cNvPr id="26" name="圖片 25">
            <a:extLst>
              <a:ext uri="{FF2B5EF4-FFF2-40B4-BE49-F238E27FC236}">
                <a16:creationId xmlns:a16="http://schemas.microsoft.com/office/drawing/2014/main" id="{8D36F4AE-6C62-44FD-8DA5-A5A9E79EBD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443744">
            <a:off x="6144012" y="2484311"/>
            <a:ext cx="3359148" cy="2348054"/>
          </a:xfrm>
          <a:prstGeom prst="rect">
            <a:avLst/>
          </a:prstGeom>
        </p:spPr>
      </p:pic>
      <p:sp>
        <p:nvSpPr>
          <p:cNvPr id="27" name="Rectangle 3">
            <a:extLst>
              <a:ext uri="{FF2B5EF4-FFF2-40B4-BE49-F238E27FC236}">
                <a16:creationId xmlns:a16="http://schemas.microsoft.com/office/drawing/2014/main" id="{DB928418-C648-4768-9168-C2D3533482B4}"/>
              </a:ext>
            </a:extLst>
          </p:cNvPr>
          <p:cNvSpPr>
            <a:spLocks noChangeArrowheads="1"/>
          </p:cNvSpPr>
          <p:nvPr/>
        </p:nvSpPr>
        <p:spPr bwMode="auto">
          <a:xfrm>
            <a:off x="649204" y="2161707"/>
            <a:ext cx="5872141" cy="633896"/>
          </a:xfrm>
          <a:prstGeom prst="rect">
            <a:avLst/>
          </a:prstGeom>
          <a:solidFill>
            <a:srgbClr val="FFFF99"/>
          </a:solidFill>
          <a:ln w="9525">
            <a:solidFill>
              <a:schemeClr val="tx1"/>
            </a:solidFill>
            <a:miter lim="800000"/>
            <a:headEnd/>
            <a:tailEnd/>
          </a:ln>
          <a:scene3d>
            <a:camera prst="orthographicFront"/>
            <a:lightRig rig="threePt" dir="t"/>
          </a:scene3d>
          <a:sp3d>
            <a:bevelT w="1143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國中教育會考</a:t>
            </a:r>
          </a:p>
        </p:txBody>
      </p:sp>
      <p:sp>
        <p:nvSpPr>
          <p:cNvPr id="28" name="Rectangle 5">
            <a:extLst>
              <a:ext uri="{FF2B5EF4-FFF2-40B4-BE49-F238E27FC236}">
                <a16:creationId xmlns:a16="http://schemas.microsoft.com/office/drawing/2014/main" id="{05006BF6-6B4C-443D-AF10-E8FF74419232}"/>
              </a:ext>
            </a:extLst>
          </p:cNvPr>
          <p:cNvSpPr>
            <a:spLocks noChangeArrowheads="1"/>
          </p:cNvSpPr>
          <p:nvPr/>
        </p:nvSpPr>
        <p:spPr bwMode="auto">
          <a:xfrm>
            <a:off x="649204" y="3446381"/>
            <a:ext cx="5872141" cy="631902"/>
          </a:xfrm>
          <a:prstGeom prst="rect">
            <a:avLst/>
          </a:prstGeom>
          <a:solidFill>
            <a:schemeClr val="accent1"/>
          </a:solidFill>
          <a:ln w="9525">
            <a:solidFill>
              <a:schemeClr val="tx1"/>
            </a:solidFill>
            <a:miter lim="800000"/>
            <a:headEnd/>
            <a:tailEnd/>
          </a:ln>
          <a:scene3d>
            <a:camera prst="orthographicFront"/>
            <a:lightRig rig="threePt" dir="t"/>
          </a:scene3d>
          <a:sp3d>
            <a:bevelT w="1143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000" b="1" dirty="0">
                <a:solidFill>
                  <a:srgbClr val="FFFF00"/>
                </a:solidFill>
                <a:latin typeface="Times New Roman" panose="02020603050405020304" pitchFamily="18" charset="0"/>
                <a:ea typeface="微軟正黑體" panose="020B0604030504040204" pitchFamily="34" charset="-120"/>
                <a:cs typeface="Times New Roman" panose="02020603050405020304" pitchFamily="18" charset="0"/>
              </a:rPr>
              <a:t>五專優先免試入學</a:t>
            </a:r>
          </a:p>
        </p:txBody>
      </p:sp>
      <p:sp>
        <p:nvSpPr>
          <p:cNvPr id="29" name="Rectangle 7">
            <a:extLst>
              <a:ext uri="{FF2B5EF4-FFF2-40B4-BE49-F238E27FC236}">
                <a16:creationId xmlns:a16="http://schemas.microsoft.com/office/drawing/2014/main" id="{4980820A-D8CF-43B0-88C9-A6CF7BC28275}"/>
              </a:ext>
            </a:extLst>
          </p:cNvPr>
          <p:cNvSpPr>
            <a:spLocks noChangeArrowheads="1"/>
          </p:cNvSpPr>
          <p:nvPr/>
        </p:nvSpPr>
        <p:spPr bwMode="auto">
          <a:xfrm>
            <a:off x="649204" y="4729061"/>
            <a:ext cx="5872141" cy="633896"/>
          </a:xfrm>
          <a:prstGeom prst="rect">
            <a:avLst/>
          </a:prstGeom>
          <a:solidFill>
            <a:schemeClr val="accent1"/>
          </a:solidFill>
          <a:ln w="9525">
            <a:solidFill>
              <a:schemeClr val="tx1"/>
            </a:solidFill>
            <a:miter lim="800000"/>
            <a:headEnd/>
            <a:tailEnd/>
          </a:ln>
          <a:scene3d>
            <a:camera prst="orthographicFront"/>
            <a:lightRig rig="threePt" dir="t"/>
          </a:scene3d>
          <a:sp3d>
            <a:bevelT w="1143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000" b="1" dirty="0">
                <a:solidFill>
                  <a:srgbClr val="66FF33"/>
                </a:solidFill>
                <a:latin typeface="Times New Roman" panose="02020603050405020304" pitchFamily="18" charset="0"/>
                <a:ea typeface="微軟正黑體" panose="020B0604030504040204" pitchFamily="34" charset="-120"/>
                <a:cs typeface="Times New Roman" panose="02020603050405020304" pitchFamily="18" charset="0"/>
              </a:rPr>
              <a:t>北、中、南區五專聯合免試入學</a:t>
            </a:r>
          </a:p>
        </p:txBody>
      </p:sp>
      <p:sp>
        <p:nvSpPr>
          <p:cNvPr id="30" name="Rectangle 11">
            <a:extLst>
              <a:ext uri="{FF2B5EF4-FFF2-40B4-BE49-F238E27FC236}">
                <a16:creationId xmlns:a16="http://schemas.microsoft.com/office/drawing/2014/main" id="{39AFE8B7-71C2-45AC-A7BD-FC25D503360B}"/>
              </a:ext>
            </a:extLst>
          </p:cNvPr>
          <p:cNvSpPr>
            <a:spLocks noChangeArrowheads="1"/>
          </p:cNvSpPr>
          <p:nvPr/>
        </p:nvSpPr>
        <p:spPr bwMode="auto">
          <a:xfrm>
            <a:off x="649204" y="6013739"/>
            <a:ext cx="5872141" cy="631903"/>
          </a:xfrm>
          <a:prstGeom prst="rect">
            <a:avLst/>
          </a:prstGeom>
          <a:solidFill>
            <a:schemeClr val="accent1"/>
          </a:solidFill>
          <a:ln w="9525">
            <a:solidFill>
              <a:schemeClr val="tx1"/>
            </a:solidFill>
            <a:miter lim="800000"/>
            <a:headEnd/>
            <a:tailEnd/>
          </a:ln>
          <a:scene3d>
            <a:camera prst="orthographicFront"/>
            <a:lightRig rig="threePt" dir="t"/>
          </a:scene3d>
          <a:sp3d>
            <a:bevelT w="1143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0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各校五專免試續招</a:t>
            </a:r>
          </a:p>
        </p:txBody>
      </p:sp>
      <p:sp>
        <p:nvSpPr>
          <p:cNvPr id="31" name="Text Box 12">
            <a:extLst>
              <a:ext uri="{FF2B5EF4-FFF2-40B4-BE49-F238E27FC236}">
                <a16:creationId xmlns:a16="http://schemas.microsoft.com/office/drawing/2014/main" id="{4E3590AD-AD57-4EB4-942E-E90640202DA8}"/>
              </a:ext>
            </a:extLst>
          </p:cNvPr>
          <p:cNvSpPr txBox="1">
            <a:spLocks noChangeArrowheads="1"/>
          </p:cNvSpPr>
          <p:nvPr/>
        </p:nvSpPr>
        <p:spPr bwMode="auto">
          <a:xfrm>
            <a:off x="3857289" y="2929627"/>
            <a:ext cx="16087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取得會考成績</a:t>
            </a:r>
            <a:endParaRPr lang="zh-TW" altLang="en-US" sz="120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2" name="Text Box 13">
            <a:extLst>
              <a:ext uri="{FF2B5EF4-FFF2-40B4-BE49-F238E27FC236}">
                <a16:creationId xmlns:a16="http://schemas.microsoft.com/office/drawing/2014/main" id="{5F9F17EB-09F3-472A-8F5C-04EC74986B42}"/>
              </a:ext>
            </a:extLst>
          </p:cNvPr>
          <p:cNvSpPr txBox="1">
            <a:spLocks noChangeArrowheads="1"/>
          </p:cNvSpPr>
          <p:nvPr/>
        </p:nvSpPr>
        <p:spPr bwMode="auto">
          <a:xfrm>
            <a:off x="3857289" y="4228215"/>
            <a:ext cx="9016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未錄取</a:t>
            </a:r>
          </a:p>
        </p:txBody>
      </p:sp>
      <p:sp>
        <p:nvSpPr>
          <p:cNvPr id="35" name="Text Box 21">
            <a:extLst>
              <a:ext uri="{FF2B5EF4-FFF2-40B4-BE49-F238E27FC236}">
                <a16:creationId xmlns:a16="http://schemas.microsoft.com/office/drawing/2014/main" id="{6116699C-E4E1-4DC4-950F-8D723324BD77}"/>
              </a:ext>
            </a:extLst>
          </p:cNvPr>
          <p:cNvSpPr txBox="1">
            <a:spLocks noChangeArrowheads="1"/>
          </p:cNvSpPr>
          <p:nvPr/>
        </p:nvSpPr>
        <p:spPr bwMode="auto">
          <a:xfrm>
            <a:off x="6778164" y="2798108"/>
            <a:ext cx="9016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錄取</a:t>
            </a:r>
          </a:p>
        </p:txBody>
      </p:sp>
      <p:sp>
        <p:nvSpPr>
          <p:cNvPr id="36" name="Text Box 23">
            <a:extLst>
              <a:ext uri="{FF2B5EF4-FFF2-40B4-BE49-F238E27FC236}">
                <a16:creationId xmlns:a16="http://schemas.microsoft.com/office/drawing/2014/main" id="{CA0379A3-5E7C-4C76-8466-9CEA3AE06C39}"/>
              </a:ext>
            </a:extLst>
          </p:cNvPr>
          <p:cNvSpPr txBox="1">
            <a:spLocks noChangeArrowheads="1"/>
          </p:cNvSpPr>
          <p:nvPr/>
        </p:nvSpPr>
        <p:spPr bwMode="auto">
          <a:xfrm>
            <a:off x="6663808" y="4228704"/>
            <a:ext cx="9016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錄取</a:t>
            </a:r>
          </a:p>
        </p:txBody>
      </p:sp>
      <p:sp>
        <p:nvSpPr>
          <p:cNvPr id="37" name="Text Box 24">
            <a:extLst>
              <a:ext uri="{FF2B5EF4-FFF2-40B4-BE49-F238E27FC236}">
                <a16:creationId xmlns:a16="http://schemas.microsoft.com/office/drawing/2014/main" id="{E800CF75-2D42-45C4-A428-8F377391C6DE}"/>
              </a:ext>
            </a:extLst>
          </p:cNvPr>
          <p:cNvSpPr txBox="1">
            <a:spLocks noChangeArrowheads="1"/>
          </p:cNvSpPr>
          <p:nvPr/>
        </p:nvSpPr>
        <p:spPr bwMode="auto">
          <a:xfrm>
            <a:off x="6699348" y="5688347"/>
            <a:ext cx="9016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錄取</a:t>
            </a:r>
          </a:p>
        </p:txBody>
      </p:sp>
      <p:sp>
        <p:nvSpPr>
          <p:cNvPr id="38" name="Text Box 13">
            <a:extLst>
              <a:ext uri="{FF2B5EF4-FFF2-40B4-BE49-F238E27FC236}">
                <a16:creationId xmlns:a16="http://schemas.microsoft.com/office/drawing/2014/main" id="{C40D1C41-CA7B-4D7B-93E7-441D55316530}"/>
              </a:ext>
            </a:extLst>
          </p:cNvPr>
          <p:cNvSpPr txBox="1">
            <a:spLocks noChangeArrowheads="1"/>
          </p:cNvSpPr>
          <p:nvPr/>
        </p:nvSpPr>
        <p:spPr bwMode="auto">
          <a:xfrm>
            <a:off x="3857289" y="5526802"/>
            <a:ext cx="9016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未錄取</a:t>
            </a:r>
          </a:p>
        </p:txBody>
      </p:sp>
      <p:sp>
        <p:nvSpPr>
          <p:cNvPr id="45" name="Rectangle 5">
            <a:extLst>
              <a:ext uri="{FF2B5EF4-FFF2-40B4-BE49-F238E27FC236}">
                <a16:creationId xmlns:a16="http://schemas.microsoft.com/office/drawing/2014/main" id="{8BFC1BDD-3A35-499B-B4A6-E73B61BF5474}"/>
              </a:ext>
            </a:extLst>
          </p:cNvPr>
          <p:cNvSpPr>
            <a:spLocks noChangeArrowheads="1"/>
          </p:cNvSpPr>
          <p:nvPr/>
        </p:nvSpPr>
        <p:spPr bwMode="auto">
          <a:xfrm>
            <a:off x="649204" y="879027"/>
            <a:ext cx="5872141" cy="631902"/>
          </a:xfrm>
          <a:prstGeom prst="rect">
            <a:avLst/>
          </a:prstGeom>
          <a:solidFill>
            <a:srgbClr val="7030A0"/>
          </a:solidFill>
          <a:ln w="9525">
            <a:solidFill>
              <a:schemeClr val="tx1"/>
            </a:solidFill>
            <a:miter lim="800000"/>
            <a:headEnd/>
            <a:tailEnd/>
          </a:ln>
          <a:scene3d>
            <a:camera prst="orthographicFront"/>
            <a:lightRig rig="threePt" dir="t"/>
          </a:scene3d>
          <a:sp3d>
            <a:bevelT w="1143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a:spcBef>
                <a:spcPct val="0"/>
              </a:spcBef>
              <a:buNone/>
            </a:pPr>
            <a:r>
              <a:rPr lang="zh-TW" altLang="en-US" sz="2000" b="1" dirty="0">
                <a:solidFill>
                  <a:srgbClr val="FFFF00"/>
                </a:solidFill>
                <a:latin typeface="Times New Roman" panose="02020603050405020304" pitchFamily="18" charset="0"/>
                <a:ea typeface="微軟正黑體" panose="020B0604030504040204" pitchFamily="34" charset="-120"/>
                <a:cs typeface="Times New Roman" panose="02020603050405020304" pitchFamily="18" charset="0"/>
              </a:rPr>
              <a:t>五專完免試入全學</a:t>
            </a:r>
          </a:p>
        </p:txBody>
      </p:sp>
      <p:pic>
        <p:nvPicPr>
          <p:cNvPr id="48" name="圖片 47">
            <a:extLst>
              <a:ext uri="{FF2B5EF4-FFF2-40B4-BE49-F238E27FC236}">
                <a16:creationId xmlns:a16="http://schemas.microsoft.com/office/drawing/2014/main" id="{9E316E68-6003-48D8-9537-8EDAD161B2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404552">
            <a:off x="6113553" y="636956"/>
            <a:ext cx="3359148" cy="2348054"/>
          </a:xfrm>
          <a:prstGeom prst="rect">
            <a:avLst/>
          </a:prstGeom>
        </p:spPr>
      </p:pic>
      <p:sp>
        <p:nvSpPr>
          <p:cNvPr id="49" name="Text Box 21">
            <a:extLst>
              <a:ext uri="{FF2B5EF4-FFF2-40B4-BE49-F238E27FC236}">
                <a16:creationId xmlns:a16="http://schemas.microsoft.com/office/drawing/2014/main" id="{ECB56D2F-70FD-43D7-A128-EC9C9704CE34}"/>
              </a:ext>
            </a:extLst>
          </p:cNvPr>
          <p:cNvSpPr txBox="1">
            <a:spLocks noChangeArrowheads="1"/>
          </p:cNvSpPr>
          <p:nvPr/>
        </p:nvSpPr>
        <p:spPr bwMode="auto">
          <a:xfrm>
            <a:off x="6840236" y="781383"/>
            <a:ext cx="9016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錄取</a:t>
            </a:r>
          </a:p>
        </p:txBody>
      </p:sp>
      <p:pic>
        <p:nvPicPr>
          <p:cNvPr id="3" name="圖片 2">
            <a:extLst>
              <a:ext uri="{FF2B5EF4-FFF2-40B4-BE49-F238E27FC236}">
                <a16:creationId xmlns:a16="http://schemas.microsoft.com/office/drawing/2014/main" id="{51CEDC8C-1A55-494F-9299-E451526EB7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1028" y="1594648"/>
            <a:ext cx="388492" cy="478082"/>
          </a:xfrm>
          <a:prstGeom prst="rect">
            <a:avLst/>
          </a:prstGeom>
        </p:spPr>
      </p:pic>
      <p:pic>
        <p:nvPicPr>
          <p:cNvPr id="46" name="圖片 45">
            <a:extLst>
              <a:ext uri="{FF2B5EF4-FFF2-40B4-BE49-F238E27FC236}">
                <a16:creationId xmlns:a16="http://schemas.microsoft.com/office/drawing/2014/main" id="{C9F37661-D8EA-4C5B-AC39-F0D3BCEA57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1028" y="2858381"/>
            <a:ext cx="388492" cy="478082"/>
          </a:xfrm>
          <a:prstGeom prst="rect">
            <a:avLst/>
          </a:prstGeom>
        </p:spPr>
      </p:pic>
      <p:pic>
        <p:nvPicPr>
          <p:cNvPr id="50" name="圖片 49">
            <a:extLst>
              <a:ext uri="{FF2B5EF4-FFF2-40B4-BE49-F238E27FC236}">
                <a16:creationId xmlns:a16="http://schemas.microsoft.com/office/drawing/2014/main" id="{E1503250-11DB-474D-BB68-F232EA8FCE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1028" y="4164629"/>
            <a:ext cx="388492" cy="478082"/>
          </a:xfrm>
          <a:prstGeom prst="rect">
            <a:avLst/>
          </a:prstGeom>
        </p:spPr>
      </p:pic>
      <p:pic>
        <p:nvPicPr>
          <p:cNvPr id="51" name="圖片 50">
            <a:extLst>
              <a:ext uri="{FF2B5EF4-FFF2-40B4-BE49-F238E27FC236}">
                <a16:creationId xmlns:a16="http://schemas.microsoft.com/office/drawing/2014/main" id="{4901F2EA-EB73-4440-B449-BD0E8596B7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1028" y="5437347"/>
            <a:ext cx="388492" cy="478082"/>
          </a:xfrm>
          <a:prstGeom prst="rect">
            <a:avLst/>
          </a:prstGeom>
        </p:spPr>
      </p:pic>
    </p:spTree>
    <p:extLst>
      <p:ext uri="{BB962C8B-B14F-4D97-AF65-F5344CB8AC3E}">
        <p14:creationId xmlns:p14="http://schemas.microsoft.com/office/powerpoint/2010/main" val="22272054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1E8D9B6E-23FD-4C8C-8DF5-33F499045056}"/>
              </a:ext>
            </a:extLst>
          </p:cNvPr>
          <p:cNvGrpSpPr/>
          <p:nvPr/>
        </p:nvGrpSpPr>
        <p:grpSpPr>
          <a:xfrm>
            <a:off x="0" y="-41376"/>
            <a:ext cx="8343900" cy="698450"/>
            <a:chOff x="0" y="-41376"/>
            <a:chExt cx="7429500" cy="698450"/>
          </a:xfrm>
        </p:grpSpPr>
        <p:grpSp>
          <p:nvGrpSpPr>
            <p:cNvPr id="2" name="群組 1"/>
            <p:cNvGrpSpPr/>
            <p:nvPr/>
          </p:nvGrpSpPr>
          <p:grpSpPr>
            <a:xfrm>
              <a:off x="0" y="4232"/>
              <a:ext cx="7429500" cy="612000"/>
              <a:chOff x="0" y="4233"/>
              <a:chExt cx="5444619" cy="605449"/>
            </a:xfrm>
          </p:grpSpPr>
          <p:sp>
            <p:nvSpPr>
              <p:cNvPr id="120" name="圓角化同側角落矩形 119"/>
              <p:cNvSpPr/>
              <p:nvPr/>
            </p:nvSpPr>
            <p:spPr>
              <a:xfrm rot="16200000" flipH="1">
                <a:off x="2419585" y="-2415352"/>
                <a:ext cx="605449" cy="5444619"/>
              </a:xfrm>
              <a:prstGeom prst="round2SameRect">
                <a:avLst>
                  <a:gd name="adj1" fmla="val 0"/>
                  <a:gd name="adj2" fmla="val 50000"/>
                </a:avLst>
              </a:prstGeom>
              <a:gradFill flip="none" rotWithShape="1">
                <a:gsLst>
                  <a:gs pos="0">
                    <a:srgbClr val="96C8E9"/>
                  </a:gs>
                  <a:gs pos="55000">
                    <a:srgbClr val="AFEAFF"/>
                  </a:gs>
                  <a:gs pos="100000">
                    <a:srgbClr val="96C8E9"/>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463668" y="-2367116"/>
                <a:ext cx="504000" cy="534341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3587" y="-41376"/>
              <a:ext cx="6967699"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伍、其他五專招生管道</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其他特殊專班招生</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(1/3)</a:t>
              </a:r>
              <a:endParaRPr lang="en-US" dirty="0"/>
            </a:p>
          </p:txBody>
        </p:sp>
      </p:grpSp>
      <p:graphicFrame>
        <p:nvGraphicFramePr>
          <p:cNvPr id="7" name="內容版面配置區 3">
            <a:extLst>
              <a:ext uri="{FF2B5EF4-FFF2-40B4-BE49-F238E27FC236}">
                <a16:creationId xmlns:a16="http://schemas.microsoft.com/office/drawing/2014/main" id="{DEF63787-C7D7-4EC7-8A9A-27722D7CF576}"/>
              </a:ext>
            </a:extLst>
          </p:cNvPr>
          <p:cNvGraphicFramePr>
            <a:graphicFrameLocks/>
          </p:cNvGraphicFramePr>
          <p:nvPr>
            <p:extLst>
              <p:ext uri="{D42A27DB-BD31-4B8C-83A1-F6EECF244321}">
                <p14:modId xmlns:p14="http://schemas.microsoft.com/office/powerpoint/2010/main" val="723680757"/>
              </p:ext>
            </p:extLst>
          </p:nvPr>
        </p:nvGraphicFramePr>
        <p:xfrm>
          <a:off x="1251857" y="874682"/>
          <a:ext cx="9688286" cy="2834374"/>
        </p:xfrm>
        <a:graphic>
          <a:graphicData uri="http://schemas.openxmlformats.org/drawingml/2006/table">
            <a:tbl>
              <a:tblPr firstRow="1" bandRow="1"/>
              <a:tblGrid>
                <a:gridCol w="2634343">
                  <a:extLst>
                    <a:ext uri="{9D8B030D-6E8A-4147-A177-3AD203B41FA5}">
                      <a16:colId xmlns:a16="http://schemas.microsoft.com/office/drawing/2014/main" val="20000"/>
                    </a:ext>
                  </a:extLst>
                </a:gridCol>
                <a:gridCol w="7053943">
                  <a:extLst>
                    <a:ext uri="{9D8B030D-6E8A-4147-A177-3AD203B41FA5}">
                      <a16:colId xmlns:a16="http://schemas.microsoft.com/office/drawing/2014/main" val="20001"/>
                    </a:ext>
                  </a:extLst>
                </a:gridCol>
              </a:tblGrid>
              <a:tr h="313328">
                <a:tc rowSpan="2">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招生學校</a:t>
                      </a:r>
                    </a:p>
                  </a:txBody>
                  <a:tcPr marT="45701" marB="45701" anchor="ctr">
                    <a:lnL w="9525" cap="flat" cmpd="sng" algn="ctr">
                      <a:noFill/>
                      <a:prstDash val="solid"/>
                    </a:lnL>
                    <a:lnR w="28575" cap="flat" cmpd="sng" algn="ctr">
                      <a:noFill/>
                      <a:prstDash val="solid"/>
                      <a:round/>
                      <a:headEnd type="none" w="med" len="med"/>
                      <a:tailEnd type="none" w="med" len="med"/>
                    </a:lnR>
                    <a:lnT w="9525" cap="flat" cmpd="sng" algn="ctr">
                      <a:noFill/>
                      <a:prstDash val="soli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慈濟科技大學</a:t>
                      </a:r>
                      <a:endPar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1" marB="45701" anchor="ctr">
                    <a:lnL w="28575" cap="flat" cmpd="sng" algn="ctr">
                      <a:noFill/>
                      <a:prstDash val="solid"/>
                      <a:round/>
                      <a:headEnd type="none" w="med" len="med"/>
                      <a:tailEnd type="none" w="med" len="med"/>
                    </a:lnL>
                    <a:lnR w="9525" cap="flat" cmpd="sng" algn="ctr">
                      <a:noFill/>
                      <a:prstDash val="solid"/>
                    </a:lnR>
                    <a:lnT w="9525" cap="flat" cmpd="sng" algn="ctr">
                      <a:noFill/>
                      <a:prstDash val="soli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solidFill>
                  </a:tcPr>
                </a:tc>
                <a:extLst>
                  <a:ext uri="{0D108BD9-81ED-4DB2-BD59-A6C34878D82A}">
                    <a16:rowId xmlns:a16="http://schemas.microsoft.com/office/drawing/2014/main" val="10000"/>
                  </a:ext>
                </a:extLst>
              </a:tr>
              <a:tr h="354358">
                <a:tc vMerge="1">
                  <a:txBody>
                    <a:bodyPr/>
                    <a:lstStyle/>
                    <a:p>
                      <a:endParaRPr lang="zh-TW" altLang="en-US"/>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五專護理科</a:t>
                      </a:r>
                      <a:r>
                        <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rPr>
                        <a:t>原住民</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單獨招生</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CFF66"/>
                    </a:solidFill>
                  </a:tcPr>
                </a:tc>
                <a:extLst>
                  <a:ext uri="{0D108BD9-81ED-4DB2-BD59-A6C34878D82A}">
                    <a16:rowId xmlns:a16="http://schemas.microsoft.com/office/drawing/2014/main" val="2001699422"/>
                  </a:ext>
                </a:extLst>
              </a:tr>
              <a:tr h="3149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招生名額</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75</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名</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3149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簡章公告</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月底前</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6"/>
                  </a:ext>
                </a:extLst>
              </a:tr>
              <a:tr h="3149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限制條件</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限</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25</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歲以下具原住民身分</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3149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考試科目</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國文、英語、數學</a:t>
                      </a:r>
                    </a:p>
                  </a:txBody>
                  <a:tcPr marT="45701" marB="45701" anchor="ctr">
                    <a:lnL w="28575" cap="flat" cmpd="sng" algn="ctr">
                      <a:noFill/>
                      <a:prstDash val="solid"/>
                      <a:round/>
                      <a:headEnd type="none" w="med" len="med"/>
                      <a:tailEnd type="none" w="med" len="med"/>
                    </a:lnL>
                    <a:lnR w="9525" cap="flat" cmpd="sng" algn="ctr">
                      <a:noFill/>
                      <a:prstDash val="soli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4"/>
                  </a:ext>
                </a:extLst>
              </a:tr>
              <a:tr h="4281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說明</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專班學生將獲得公費就學獎助</a:t>
                      </a:r>
                      <a:endPar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畢業後派任至慈濟各醫療院所</a:t>
                      </a:r>
                      <a:r>
                        <a:rPr lang="zh-TW" altLang="en-US" sz="18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t>服務五年</a:t>
                      </a:r>
                    </a:p>
                  </a:txBody>
                  <a:tcPr marT="45701" marB="45701" anchor="ctr">
                    <a:lnL w="28575" cap="flat" cmpd="sng" algn="ctr">
                      <a:noFill/>
                      <a:prstDash val="solid"/>
                      <a:round/>
                      <a:headEnd type="none" w="med" len="med"/>
                      <a:tailEnd type="none" w="med" len="med"/>
                    </a:lnL>
                    <a:lnR w="9525" cap="flat" cmpd="sng" algn="ctr">
                      <a:noFill/>
                      <a:prstDash val="solid"/>
                    </a:lnR>
                    <a:lnT w="12700" cap="flat" cmpd="sng" algn="ctr">
                      <a:solidFill>
                        <a:sysClr val="windowText" lastClr="00000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5"/>
                  </a:ext>
                </a:extLst>
              </a:tr>
            </a:tbl>
          </a:graphicData>
        </a:graphic>
      </p:graphicFrame>
      <p:graphicFrame>
        <p:nvGraphicFramePr>
          <p:cNvPr id="8" name="內容版面配置區 3">
            <a:extLst>
              <a:ext uri="{FF2B5EF4-FFF2-40B4-BE49-F238E27FC236}">
                <a16:creationId xmlns:a16="http://schemas.microsoft.com/office/drawing/2014/main" id="{1378FC96-1EF6-414A-A664-EDC22537BFEB}"/>
              </a:ext>
            </a:extLst>
          </p:cNvPr>
          <p:cNvGraphicFramePr>
            <a:graphicFrameLocks/>
          </p:cNvGraphicFramePr>
          <p:nvPr>
            <p:extLst>
              <p:ext uri="{D42A27DB-BD31-4B8C-83A1-F6EECF244321}">
                <p14:modId xmlns:p14="http://schemas.microsoft.com/office/powerpoint/2010/main" val="1429735660"/>
              </p:ext>
            </p:extLst>
          </p:nvPr>
        </p:nvGraphicFramePr>
        <p:xfrm>
          <a:off x="1251857" y="3755002"/>
          <a:ext cx="9688286" cy="3102998"/>
        </p:xfrm>
        <a:graphic>
          <a:graphicData uri="http://schemas.openxmlformats.org/drawingml/2006/table">
            <a:tbl>
              <a:tblPr firstRow="1" bandRow="1"/>
              <a:tblGrid>
                <a:gridCol w="2618014">
                  <a:extLst>
                    <a:ext uri="{9D8B030D-6E8A-4147-A177-3AD203B41FA5}">
                      <a16:colId xmlns:a16="http://schemas.microsoft.com/office/drawing/2014/main" val="20000"/>
                    </a:ext>
                  </a:extLst>
                </a:gridCol>
                <a:gridCol w="7070272">
                  <a:extLst>
                    <a:ext uri="{9D8B030D-6E8A-4147-A177-3AD203B41FA5}">
                      <a16:colId xmlns:a16="http://schemas.microsoft.com/office/drawing/2014/main" val="20001"/>
                    </a:ext>
                  </a:extLst>
                </a:gridCol>
              </a:tblGrid>
              <a:tr h="864096">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招生學校</a:t>
                      </a:r>
                    </a:p>
                  </a:txBody>
                  <a:tcPr marT="45723" marB="45723" anchor="ctr">
                    <a:lnL w="9525" cap="flat" cmpd="sng" algn="ctr">
                      <a:noFill/>
                      <a:prstDash val="solid"/>
                    </a:lnL>
                    <a:lnR>
                      <a:noFill/>
                    </a:lnR>
                    <a:lnT w="9525" cap="flat" cmpd="sng" algn="ctr">
                      <a:noFill/>
                      <a:prstDash val="soli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8064A2"/>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慈濟科技大學</a:t>
                      </a:r>
                      <a:endPar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衛生福利部玉里醫院</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
                      </a:r>
                      <a:b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b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五專護理科花東專班獎助生單獨招生</a:t>
                      </a:r>
                    </a:p>
                  </a:txBody>
                  <a:tcPr marT="45723" marB="45723" anchor="ctr">
                    <a:lnL>
                      <a:noFill/>
                    </a:lnL>
                    <a:lnR w="9525" cap="flat" cmpd="sng" algn="ctr">
                      <a:noFill/>
                      <a:prstDash val="solid"/>
                    </a:lnR>
                    <a:lnT w="9525" cap="flat" cmpd="sng" algn="ctr">
                      <a:noFill/>
                      <a:prstDash val="soli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8064A2"/>
                    </a:solidFill>
                  </a:tcPr>
                </a:tc>
                <a:extLst>
                  <a:ext uri="{0D108BD9-81ED-4DB2-BD59-A6C34878D82A}">
                    <a16:rowId xmlns:a16="http://schemas.microsoft.com/office/drawing/2014/main" val="10000"/>
                  </a:ext>
                </a:extLst>
              </a:tr>
              <a:tr h="24981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招生名額</a:t>
                      </a:r>
                    </a:p>
                  </a:txBody>
                  <a:tcPr marT="45723" marB="45723" anchor="ctr">
                    <a:lnL w="9525" cap="flat" cmpd="sng" algn="ctr">
                      <a:noFill/>
                      <a:prstDash val="solid"/>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名</a:t>
                      </a:r>
                    </a:p>
                  </a:txBody>
                  <a:tcPr marT="45723" marB="45723" anchor="ctr">
                    <a:lnL>
                      <a:noFill/>
                    </a:lnL>
                    <a:lnR w="9525" cap="flat" cmpd="sng" algn="ctr">
                      <a:noFill/>
                      <a:prstDash val="soli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4981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簡章公告</a:t>
                      </a:r>
                    </a:p>
                  </a:txBody>
                  <a:tcPr marT="45723" marB="45723" anchor="ctr">
                    <a:lnL w="9525" cap="flat" cmpd="sng" algn="ctr">
                      <a:noFill/>
                      <a:prstDash val="solid"/>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預定於</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12</a:t>
                      </a:r>
                      <a:r>
                        <a:rPr lang="zh-TW" altLang="en-US" sz="1800">
                          <a:latin typeface="Times New Roman" panose="02020603050405020304" pitchFamily="18" charset="0"/>
                          <a:ea typeface="微軟正黑體" panose="020B0604030504040204" pitchFamily="34" charset="-120"/>
                          <a:cs typeface="Times New Roman" panose="02020603050405020304" pitchFamily="18" charset="0"/>
                        </a:rPr>
                        <a:t>月底</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公告</a:t>
                      </a:r>
                    </a:p>
                  </a:txBody>
                  <a:tcPr marT="45723" marB="45723" anchor="ctr">
                    <a:lnL>
                      <a:noFill/>
                    </a:lnL>
                    <a:lnR w="9525" cap="flat" cmpd="sng" algn="ctr">
                      <a:noFill/>
                      <a:prstDash val="soli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4981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限制條件</a:t>
                      </a:r>
                    </a:p>
                  </a:txBody>
                  <a:tcPr marT="45723" marB="45723" anchor="ctr">
                    <a:lnL w="9525" cap="flat" cmpd="sng" algn="ctr">
                      <a:noFill/>
                      <a:prstDash val="solid"/>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限設籍在臺東或花蓮地區</a:t>
                      </a:r>
                    </a:p>
                  </a:txBody>
                  <a:tcPr marT="45723" marB="45723" anchor="ctr">
                    <a:lnL>
                      <a:noFill/>
                    </a:lnL>
                    <a:lnR w="9525" cap="flat" cmpd="sng" algn="ctr">
                      <a:noFill/>
                      <a:prstDash val="soli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09129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說明</a:t>
                      </a:r>
                    </a:p>
                  </a:txBody>
                  <a:tcPr marT="45723" marB="45723" anchor="ctr">
                    <a:lnL w="9525" cap="flat" cmpd="sng" algn="ctr">
                      <a:noFill/>
                      <a:prstDash val="solid"/>
                    </a:lnL>
                    <a:lnR>
                      <a:noFill/>
                    </a:lnR>
                    <a:lnT w="12700" cap="flat" cmpd="sng" algn="ctr">
                      <a:solidFill>
                        <a:sysClr val="windowText" lastClr="000000"/>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在校期間由衛生福利部玉里醫院提供學雜費獎助金，畢業後在該醫院服務。</a:t>
                      </a:r>
                    </a:p>
                  </a:txBody>
                  <a:tcPr marT="45723" marB="45723" anchor="ctr">
                    <a:lnL>
                      <a:noFill/>
                    </a:lnL>
                    <a:lnR w="9525" cap="flat" cmpd="sng" algn="ctr">
                      <a:noFill/>
                      <a:prstDash val="solid"/>
                    </a:lnR>
                    <a:lnT w="12700" cap="flat" cmpd="sng" algn="ctr">
                      <a:solidFill>
                        <a:sysClr val="windowText" lastClr="000000"/>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511223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1E8D9B6E-23FD-4C8C-8DF5-33F499045056}"/>
              </a:ext>
            </a:extLst>
          </p:cNvPr>
          <p:cNvGrpSpPr/>
          <p:nvPr/>
        </p:nvGrpSpPr>
        <p:grpSpPr>
          <a:xfrm>
            <a:off x="0" y="-41376"/>
            <a:ext cx="8343900" cy="698450"/>
            <a:chOff x="0" y="-41376"/>
            <a:chExt cx="7429500" cy="698450"/>
          </a:xfrm>
        </p:grpSpPr>
        <p:grpSp>
          <p:nvGrpSpPr>
            <p:cNvPr id="2" name="群組 1"/>
            <p:cNvGrpSpPr/>
            <p:nvPr/>
          </p:nvGrpSpPr>
          <p:grpSpPr>
            <a:xfrm>
              <a:off x="0" y="4232"/>
              <a:ext cx="7429500" cy="612000"/>
              <a:chOff x="0" y="4233"/>
              <a:chExt cx="5444619" cy="605449"/>
            </a:xfrm>
          </p:grpSpPr>
          <p:sp>
            <p:nvSpPr>
              <p:cNvPr id="120" name="圓角化同側角落矩形 119"/>
              <p:cNvSpPr/>
              <p:nvPr/>
            </p:nvSpPr>
            <p:spPr>
              <a:xfrm rot="16200000" flipH="1">
                <a:off x="2419585" y="-2415352"/>
                <a:ext cx="605449" cy="5444619"/>
              </a:xfrm>
              <a:prstGeom prst="round2SameRect">
                <a:avLst>
                  <a:gd name="adj1" fmla="val 0"/>
                  <a:gd name="adj2" fmla="val 50000"/>
                </a:avLst>
              </a:prstGeom>
              <a:gradFill flip="none" rotWithShape="1">
                <a:gsLst>
                  <a:gs pos="0">
                    <a:srgbClr val="96C8E9"/>
                  </a:gs>
                  <a:gs pos="55000">
                    <a:srgbClr val="AFEAFF"/>
                  </a:gs>
                  <a:gs pos="100000">
                    <a:srgbClr val="96C8E9"/>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463668" y="-2367116"/>
                <a:ext cx="504000" cy="534341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3587" y="-41376"/>
              <a:ext cx="6967699"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伍、其他五專招生管道</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其他特殊專班招生</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(2/3)</a:t>
              </a:r>
              <a:endParaRPr lang="en-US" dirty="0"/>
            </a:p>
          </p:txBody>
        </p:sp>
      </p:grpSp>
      <p:graphicFrame>
        <p:nvGraphicFramePr>
          <p:cNvPr id="9" name="內容版面配置區 3">
            <a:extLst>
              <a:ext uri="{FF2B5EF4-FFF2-40B4-BE49-F238E27FC236}">
                <a16:creationId xmlns:a16="http://schemas.microsoft.com/office/drawing/2014/main" id="{A146316F-F48A-480C-ACF4-75094C36618B}"/>
              </a:ext>
            </a:extLst>
          </p:cNvPr>
          <p:cNvGraphicFramePr>
            <a:graphicFrameLocks/>
          </p:cNvGraphicFramePr>
          <p:nvPr>
            <p:extLst>
              <p:ext uri="{D42A27DB-BD31-4B8C-83A1-F6EECF244321}">
                <p14:modId xmlns:p14="http://schemas.microsoft.com/office/powerpoint/2010/main" val="477885374"/>
              </p:ext>
            </p:extLst>
          </p:nvPr>
        </p:nvGraphicFramePr>
        <p:xfrm>
          <a:off x="803564" y="3604790"/>
          <a:ext cx="10584872" cy="3200096"/>
        </p:xfrm>
        <a:graphic>
          <a:graphicData uri="http://schemas.openxmlformats.org/drawingml/2006/table">
            <a:tbl>
              <a:tblPr firstRow="1" bandRow="1">
                <a:tableStyleId>{F2DE63D5-997A-4646-A377-4702673A728D}</a:tableStyleId>
              </a:tblPr>
              <a:tblGrid>
                <a:gridCol w="2770909">
                  <a:extLst>
                    <a:ext uri="{9D8B030D-6E8A-4147-A177-3AD203B41FA5}">
                      <a16:colId xmlns:a16="http://schemas.microsoft.com/office/drawing/2014/main" val="20000"/>
                    </a:ext>
                  </a:extLst>
                </a:gridCol>
                <a:gridCol w="7813963">
                  <a:extLst>
                    <a:ext uri="{9D8B030D-6E8A-4147-A177-3AD203B41FA5}">
                      <a16:colId xmlns:a16="http://schemas.microsoft.com/office/drawing/2014/main" val="20001"/>
                    </a:ext>
                  </a:extLst>
                </a:gridCol>
              </a:tblGrid>
              <a:tr h="338863">
                <a:tc rowSpan="2">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招生學校</a:t>
                      </a:r>
                    </a:p>
                  </a:txBody>
                  <a:tcPr marT="45701" marB="45701" anchor="ctr">
                    <a:lnL w="9525" cap="flat" cmpd="sng" algn="ctr">
                      <a:noFill/>
                      <a:prstDash val="solid"/>
                    </a:lnL>
                    <a:lnR w="28575" cap="flat" cmpd="sng" algn="ctr">
                      <a:noFill/>
                      <a:prstDash val="solid"/>
                      <a:round/>
                      <a:headEnd type="none" w="med" len="med"/>
                      <a:tailEnd type="none" w="med" len="me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9646"/>
                    </a:solidFill>
                  </a:tcPr>
                </a:tc>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國立臺南護理專科學校</a:t>
                      </a:r>
                      <a:endPar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1" marB="45701" anchor="ctr">
                    <a:lnL w="28575" cap="flat" cmpd="sng" algn="ctr">
                      <a:noFill/>
                      <a:prstDash val="solid"/>
                      <a:round/>
                      <a:headEnd type="none" w="med" len="med"/>
                      <a:tailEnd type="none" w="med" len="med"/>
                    </a:lnL>
                    <a:lnR w="9525" cap="flat" cmpd="sng" algn="ctr">
                      <a:noFill/>
                      <a:prstDash val="soli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9646"/>
                    </a:solidFill>
                  </a:tcPr>
                </a:tc>
                <a:extLst>
                  <a:ext uri="{0D108BD9-81ED-4DB2-BD59-A6C34878D82A}">
                    <a16:rowId xmlns:a16="http://schemas.microsoft.com/office/drawing/2014/main" val="10000"/>
                  </a:ext>
                </a:extLst>
              </a:tr>
              <a:tr h="338863">
                <a:tc vMerge="1">
                  <a:txBody>
                    <a:bodyPr/>
                    <a:lstStyle/>
                    <a:p>
                      <a:endParaRPr lang="zh-TW"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五專老人服務事業科</a:t>
                      </a:r>
                      <a:r>
                        <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rPr>
                        <a:t>原住民</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單獨招生</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DDC4"/>
                    </a:solidFill>
                  </a:tcPr>
                </a:tc>
                <a:extLst>
                  <a:ext uri="{0D108BD9-81ED-4DB2-BD59-A6C34878D82A}">
                    <a16:rowId xmlns:a16="http://schemas.microsoft.com/office/drawing/2014/main" val="2001699422"/>
                  </a:ext>
                </a:extLst>
              </a:tr>
              <a:tr h="338863">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招生名額</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30</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名</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38863">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報名日期</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即日起至</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月底前</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38863">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限制條件</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限</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25</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歲以下具原住民身分</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38863">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考試日期</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月中旬</a:t>
                      </a:r>
                    </a:p>
                  </a:txBody>
                  <a:tcPr marT="45701" marB="45701" anchor="ctr">
                    <a:lnL w="28575" cap="flat" cmpd="sng" algn="ctr">
                      <a:no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549305">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考試科目</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書審</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(50%)</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：在校成績、自傳、其他</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證照、競賽、英檢</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a:t>
                      </a:r>
                    </a:p>
                    <a:p>
                      <a:pPr marL="1058863" indent="0" algn="just">
                        <a:tabLst>
                          <a:tab pos="1122363" algn="l"/>
                        </a:tabLst>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筆試</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(50%)</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：公民</a:t>
                      </a:r>
                    </a:p>
                  </a:txBody>
                  <a:tcPr marT="45701" marB="45701" anchor="ctr">
                    <a:lnL w="28575" cap="flat" cmpd="sng" algn="ctr">
                      <a:no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338863">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放榜日期</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月底</a:t>
                      </a:r>
                    </a:p>
                  </a:txBody>
                  <a:tcPr marT="45701" marB="45701" anchor="ctr">
                    <a:lnL w="28575" cap="flat" cmpd="sng" algn="ctr">
                      <a:no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graphicFrame>
        <p:nvGraphicFramePr>
          <p:cNvPr id="8" name="內容版面配置區 3">
            <a:extLst>
              <a:ext uri="{FF2B5EF4-FFF2-40B4-BE49-F238E27FC236}">
                <a16:creationId xmlns:a16="http://schemas.microsoft.com/office/drawing/2014/main" id="{2C1C5C7F-00A6-4BEA-9960-F39CB4A1C0E0}"/>
              </a:ext>
            </a:extLst>
          </p:cNvPr>
          <p:cNvGraphicFramePr>
            <a:graphicFrameLocks/>
          </p:cNvGraphicFramePr>
          <p:nvPr>
            <p:extLst>
              <p:ext uri="{D42A27DB-BD31-4B8C-83A1-F6EECF244321}">
                <p14:modId xmlns:p14="http://schemas.microsoft.com/office/powerpoint/2010/main" val="2274796807"/>
              </p:ext>
            </p:extLst>
          </p:nvPr>
        </p:nvGraphicFramePr>
        <p:xfrm>
          <a:off x="803564" y="702681"/>
          <a:ext cx="10584872" cy="2961084"/>
        </p:xfrm>
        <a:graphic>
          <a:graphicData uri="http://schemas.openxmlformats.org/drawingml/2006/table">
            <a:tbl>
              <a:tblPr firstRow="1" bandRow="1"/>
              <a:tblGrid>
                <a:gridCol w="2770909">
                  <a:extLst>
                    <a:ext uri="{9D8B030D-6E8A-4147-A177-3AD203B41FA5}">
                      <a16:colId xmlns:a16="http://schemas.microsoft.com/office/drawing/2014/main" val="20000"/>
                    </a:ext>
                  </a:extLst>
                </a:gridCol>
                <a:gridCol w="7813963">
                  <a:extLst>
                    <a:ext uri="{9D8B030D-6E8A-4147-A177-3AD203B41FA5}">
                      <a16:colId xmlns:a16="http://schemas.microsoft.com/office/drawing/2014/main" val="20001"/>
                    </a:ext>
                  </a:extLst>
                </a:gridCol>
              </a:tblGrid>
              <a:tr h="622137">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招生學校</a:t>
                      </a:r>
                    </a:p>
                  </a:txBody>
                  <a:tcPr marT="45723" marB="45723" anchor="ctr">
                    <a:lnL w="9525" cap="flat" cmpd="sng" algn="ctr">
                      <a:noFill/>
                      <a:prstDash val="solid"/>
                    </a:lnL>
                    <a:lnR>
                      <a:noFill/>
                    </a:lnR>
                    <a:lnT w="9525" cap="flat" cmpd="sng" algn="ctr">
                      <a:noFill/>
                      <a:prstDash val="soli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8064A2"/>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馬偕醫護管理專科學校</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東部地區</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a:t>
                      </a:r>
                      <a:b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b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五專護理科獎助生甄選入學招生</a:t>
                      </a:r>
                    </a:p>
                  </a:txBody>
                  <a:tcPr marT="45723" marB="45723" anchor="ctr">
                    <a:lnL>
                      <a:noFill/>
                    </a:lnL>
                    <a:lnR w="9525" cap="flat" cmpd="sng" algn="ctr">
                      <a:noFill/>
                      <a:prstDash val="solid"/>
                    </a:lnR>
                    <a:lnT w="9525" cap="flat" cmpd="sng" algn="ctr">
                      <a:noFill/>
                      <a:prstDash val="soli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8064A2"/>
                    </a:solidFill>
                  </a:tcPr>
                </a:tc>
                <a:extLst>
                  <a:ext uri="{0D108BD9-81ED-4DB2-BD59-A6C34878D82A}">
                    <a16:rowId xmlns:a16="http://schemas.microsoft.com/office/drawing/2014/main" val="10000"/>
                  </a:ext>
                </a:extLst>
              </a:tr>
              <a:tr h="35550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招生名額</a:t>
                      </a:r>
                    </a:p>
                  </a:txBody>
                  <a:tcPr marT="45723" marB="45723" anchor="ctr">
                    <a:lnL w="9525" cap="flat" cmpd="sng" algn="ctr">
                      <a:noFill/>
                      <a:prstDash val="solid"/>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48</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名</a:t>
                      </a:r>
                    </a:p>
                  </a:txBody>
                  <a:tcPr marT="45723" marB="45723" anchor="ctr">
                    <a:lnL>
                      <a:noFill/>
                    </a:lnL>
                    <a:lnR w="9525" cap="flat" cmpd="sng" algn="ctr">
                      <a:noFill/>
                      <a:prstDash val="soli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5550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報名日期</a:t>
                      </a:r>
                    </a:p>
                  </a:txBody>
                  <a:tcPr marT="45723" marB="45723" anchor="ctr">
                    <a:lnL w="9525" cap="flat" cmpd="sng" algn="ctr">
                      <a:noFill/>
                      <a:prstDash val="solid"/>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月中旬</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月中旬</a:t>
                      </a:r>
                    </a:p>
                  </a:txBody>
                  <a:tcPr marT="45723" marB="45723" anchor="ctr">
                    <a:lnL>
                      <a:noFill/>
                    </a:lnL>
                    <a:lnR w="9525" cap="flat" cmpd="sng" algn="ctr">
                      <a:noFill/>
                      <a:prstDash val="soli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550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限制條件</a:t>
                      </a:r>
                    </a:p>
                  </a:txBody>
                  <a:tcPr marT="45723" marB="45723" anchor="ctr">
                    <a:lnL w="9525" cap="flat" cmpd="sng" algn="ctr">
                      <a:noFill/>
                      <a:prstDash val="solid"/>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限設籍在臺東或花蓮地區</a:t>
                      </a:r>
                    </a:p>
                  </a:txBody>
                  <a:tcPr marT="45723" marB="45723" anchor="ctr">
                    <a:lnL>
                      <a:noFill/>
                    </a:lnL>
                    <a:lnR w="9525" cap="flat" cmpd="sng" algn="ctr">
                      <a:noFill/>
                      <a:prstDash val="soli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55509">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成績計算方式</a:t>
                      </a:r>
                    </a:p>
                  </a:txBody>
                  <a:tcPr marT="45723" marB="45723" anchor="ctr">
                    <a:lnL w="9525" cap="flat" cmpd="sng" algn="ctr">
                      <a:noFill/>
                      <a:prstDash val="solid"/>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比照該校北區五專聯合免試入學成績採計方式辦理</a:t>
                      </a:r>
                    </a:p>
                  </a:txBody>
                  <a:tcPr marT="45723" marB="45723" anchor="ctr">
                    <a:lnL>
                      <a:noFill/>
                    </a:lnL>
                    <a:lnR w="9525" cap="flat" cmpd="sng" algn="ctr">
                      <a:noFill/>
                      <a:prstDash val="soli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2578332"/>
                  </a:ext>
                </a:extLst>
              </a:tr>
              <a:tr h="85793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說明</a:t>
                      </a:r>
                    </a:p>
                  </a:txBody>
                  <a:tcPr marT="45723" marB="45723" anchor="ctr">
                    <a:lnL w="9525" cap="flat" cmpd="sng" algn="ctr">
                      <a:noFill/>
                      <a:prstDash val="solid"/>
                    </a:lnL>
                    <a:lnR>
                      <a:noFill/>
                    </a:lnR>
                    <a:lnT w="12700" cap="flat" cmpd="sng" algn="ctr">
                      <a:solidFill>
                        <a:sysClr val="windowText" lastClr="000000"/>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在校期間由台東馬偕紀念醫院、台東基督教醫院及花蓮門諾醫院提供學雜費獎助金，畢業後在以上醫院服務，其服務年限</a:t>
                      </a:r>
                      <a:r>
                        <a:rPr lang="zh-TW" altLang="en-US" sz="18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t>依獎助金支領年限</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而定。</a:t>
                      </a:r>
                    </a:p>
                  </a:txBody>
                  <a:tcPr marT="45723" marB="45723" anchor="ctr">
                    <a:lnL>
                      <a:noFill/>
                    </a:lnL>
                    <a:lnR w="9525" cap="flat" cmpd="sng" algn="ctr">
                      <a:noFill/>
                      <a:prstDash val="solid"/>
                    </a:lnR>
                    <a:lnT w="12700" cap="flat" cmpd="sng" algn="ctr">
                      <a:solidFill>
                        <a:sysClr val="windowText" lastClr="000000"/>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875743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1E8D9B6E-23FD-4C8C-8DF5-33F499045056}"/>
              </a:ext>
            </a:extLst>
          </p:cNvPr>
          <p:cNvGrpSpPr/>
          <p:nvPr/>
        </p:nvGrpSpPr>
        <p:grpSpPr>
          <a:xfrm>
            <a:off x="0" y="-41376"/>
            <a:ext cx="8343900" cy="698450"/>
            <a:chOff x="0" y="-41376"/>
            <a:chExt cx="7429500" cy="698450"/>
          </a:xfrm>
        </p:grpSpPr>
        <p:grpSp>
          <p:nvGrpSpPr>
            <p:cNvPr id="2" name="群組 1"/>
            <p:cNvGrpSpPr/>
            <p:nvPr/>
          </p:nvGrpSpPr>
          <p:grpSpPr>
            <a:xfrm>
              <a:off x="0" y="4232"/>
              <a:ext cx="7429500" cy="612000"/>
              <a:chOff x="0" y="4233"/>
              <a:chExt cx="5444619" cy="605449"/>
            </a:xfrm>
          </p:grpSpPr>
          <p:sp>
            <p:nvSpPr>
              <p:cNvPr id="120" name="圓角化同側角落矩形 119"/>
              <p:cNvSpPr/>
              <p:nvPr/>
            </p:nvSpPr>
            <p:spPr>
              <a:xfrm rot="16200000" flipH="1">
                <a:off x="2419585" y="-2415352"/>
                <a:ext cx="605449" cy="5444619"/>
              </a:xfrm>
              <a:prstGeom prst="round2SameRect">
                <a:avLst>
                  <a:gd name="adj1" fmla="val 0"/>
                  <a:gd name="adj2" fmla="val 50000"/>
                </a:avLst>
              </a:prstGeom>
              <a:gradFill flip="none" rotWithShape="1">
                <a:gsLst>
                  <a:gs pos="0">
                    <a:srgbClr val="96C8E9"/>
                  </a:gs>
                  <a:gs pos="55000">
                    <a:srgbClr val="AFEAFF"/>
                  </a:gs>
                  <a:gs pos="100000">
                    <a:srgbClr val="96C8E9"/>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463668" y="-2367116"/>
                <a:ext cx="504000" cy="534341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3587" y="-41376"/>
              <a:ext cx="6967699"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伍、其他五專招生管道</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其他特殊專班招生</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(3/3)</a:t>
              </a:r>
              <a:endParaRPr lang="en-US" dirty="0"/>
            </a:p>
          </p:txBody>
        </p:sp>
      </p:grpSp>
      <p:graphicFrame>
        <p:nvGraphicFramePr>
          <p:cNvPr id="10" name="內容版面配置區 3">
            <a:extLst>
              <a:ext uri="{FF2B5EF4-FFF2-40B4-BE49-F238E27FC236}">
                <a16:creationId xmlns:a16="http://schemas.microsoft.com/office/drawing/2014/main" id="{9F48A799-7FD8-4529-A5AB-3AA2422A82F1}"/>
              </a:ext>
            </a:extLst>
          </p:cNvPr>
          <p:cNvGraphicFramePr>
            <a:graphicFrameLocks/>
          </p:cNvGraphicFramePr>
          <p:nvPr>
            <p:extLst>
              <p:ext uri="{D42A27DB-BD31-4B8C-83A1-F6EECF244321}">
                <p14:modId xmlns:p14="http://schemas.microsoft.com/office/powerpoint/2010/main" val="1934553748"/>
              </p:ext>
            </p:extLst>
          </p:nvPr>
        </p:nvGraphicFramePr>
        <p:xfrm>
          <a:off x="1251857" y="888234"/>
          <a:ext cx="9688286" cy="5610651"/>
        </p:xfrm>
        <a:graphic>
          <a:graphicData uri="http://schemas.openxmlformats.org/drawingml/2006/table">
            <a:tbl>
              <a:tblPr firstRow="1" bandRow="1"/>
              <a:tblGrid>
                <a:gridCol w="2634343">
                  <a:extLst>
                    <a:ext uri="{9D8B030D-6E8A-4147-A177-3AD203B41FA5}">
                      <a16:colId xmlns:a16="http://schemas.microsoft.com/office/drawing/2014/main" val="20000"/>
                    </a:ext>
                  </a:extLst>
                </a:gridCol>
                <a:gridCol w="7053943">
                  <a:extLst>
                    <a:ext uri="{9D8B030D-6E8A-4147-A177-3AD203B41FA5}">
                      <a16:colId xmlns:a16="http://schemas.microsoft.com/office/drawing/2014/main" val="20001"/>
                    </a:ext>
                  </a:extLst>
                </a:gridCol>
              </a:tblGrid>
              <a:tr h="648873">
                <a:tc rowSpan="2">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招生學校</a:t>
                      </a:r>
                    </a:p>
                  </a:txBody>
                  <a:tcPr marT="45701" marB="45701" anchor="ctr">
                    <a:lnL w="9525" cap="flat" cmpd="sng" algn="ctr">
                      <a:noFill/>
                      <a:prstDash val="solid"/>
                    </a:lnL>
                    <a:lnR w="28575" cap="flat" cmpd="sng" algn="ctr">
                      <a:noFill/>
                      <a:prstDash val="solid"/>
                      <a:round/>
                      <a:headEnd type="none" w="med" len="med"/>
                      <a:tailEnd type="none" w="med" len="med"/>
                    </a:lnR>
                    <a:lnT w="9525" cap="flat" cmpd="sng" algn="ctr">
                      <a:noFill/>
                      <a:prstDash val="soli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德育護理健康學院</a:t>
                      </a:r>
                      <a:endPar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1" marB="45701" anchor="ctr">
                    <a:lnL w="28575" cap="flat" cmpd="sng" algn="ctr">
                      <a:noFill/>
                      <a:prstDash val="solid"/>
                      <a:round/>
                      <a:headEnd type="none" w="med" len="med"/>
                      <a:tailEnd type="none" w="med" len="med"/>
                    </a:lnL>
                    <a:lnR w="9525" cap="flat" cmpd="sng" algn="ctr">
                      <a:noFill/>
                      <a:prstDash val="solid"/>
                    </a:lnR>
                    <a:lnT w="9525" cap="flat" cmpd="sng" algn="ctr">
                      <a:noFill/>
                      <a:prstDash val="soli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solidFill>
                  </a:tcPr>
                </a:tc>
                <a:extLst>
                  <a:ext uri="{0D108BD9-81ED-4DB2-BD59-A6C34878D82A}">
                    <a16:rowId xmlns:a16="http://schemas.microsoft.com/office/drawing/2014/main" val="10000"/>
                  </a:ext>
                </a:extLst>
              </a:tr>
              <a:tr h="648873">
                <a:tc vMerge="1">
                  <a:txBody>
                    <a:bodyPr/>
                    <a:lstStyle/>
                    <a:p>
                      <a:endParaRPr lang="zh-TW" altLang="en-US"/>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澎湖地區五專護理科單獨招生</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CFF66"/>
                    </a:solidFill>
                  </a:tcPr>
                </a:tc>
                <a:extLst>
                  <a:ext uri="{0D108BD9-81ED-4DB2-BD59-A6C34878D82A}">
                    <a16:rowId xmlns:a16="http://schemas.microsoft.com/office/drawing/2014/main" val="2001699422"/>
                  </a:ext>
                </a:extLst>
              </a:tr>
              <a:tr h="64887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招生名額</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10</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名</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64887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報名時間</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月底前</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6"/>
                  </a:ext>
                </a:extLst>
              </a:tr>
              <a:tr h="64887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限制條件</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限澎湖縣公私立國民中學應屆或非應屆畢業生，或具同等學力資格者。</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1056659">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成績計算方式</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just"/>
                      <a:r>
                        <a:rPr lang="zh-TW" altLang="en-US"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書面資料審查：學習領域平均成績得分</a:t>
                      </a:r>
                      <a:r>
                        <a:rPr lang="en-US" altLang="zh-TW"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分</a:t>
                      </a:r>
                      <a:r>
                        <a:rPr lang="en-US" altLang="zh-TW"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、自傳</a:t>
                      </a:r>
                      <a:r>
                        <a:rPr lang="en-US" altLang="zh-TW"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(30</a:t>
                      </a:r>
                      <a:r>
                        <a:rPr lang="zh-TW" altLang="en-US"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分</a:t>
                      </a:r>
                      <a:r>
                        <a:rPr lang="en-US" altLang="zh-TW"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、弱勢學生身分</a:t>
                      </a:r>
                      <a:r>
                        <a:rPr lang="en-US" altLang="zh-TW"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(10</a:t>
                      </a:r>
                      <a:r>
                        <a:rPr lang="zh-TW" altLang="en-US"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分</a:t>
                      </a:r>
                      <a:r>
                        <a:rPr lang="en-US" altLang="zh-TW"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T="45701" marB="45701" anchor="ctr">
                    <a:lnL w="28575" cap="flat" cmpd="sng" algn="ctr">
                      <a:noFill/>
                      <a:prstDash val="solid"/>
                      <a:round/>
                      <a:headEnd type="none" w="med" len="med"/>
                      <a:tailEnd type="none" w="med" len="med"/>
                    </a:lnL>
                    <a:lnR w="9525" cap="flat" cmpd="sng" algn="ctr">
                      <a:noFill/>
                      <a:prstDash val="soli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31461288"/>
                  </a:ext>
                </a:extLst>
              </a:tr>
              <a:tr h="113557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說明</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五專畢業後需留在澎湖縣醫療機構服務者，服務年限</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依教育部核准後實施</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T="45701" marB="45701" anchor="ctr">
                    <a:lnL w="28575" cap="flat" cmpd="sng" algn="ctr">
                      <a:noFill/>
                      <a:prstDash val="solid"/>
                      <a:round/>
                      <a:headEnd type="none" w="med" len="med"/>
                      <a:tailEnd type="none" w="med" len="med"/>
                    </a:lnL>
                    <a:lnR w="9525" cap="flat" cmpd="sng" algn="ctr">
                      <a:noFill/>
                      <a:prstDash val="solid"/>
                    </a:lnR>
                    <a:lnT w="12700" cap="flat" cmpd="sng" algn="ctr">
                      <a:solidFill>
                        <a:sysClr val="windowText" lastClr="00000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5520776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1E8D9B6E-23FD-4C8C-8DF5-33F499045056}"/>
              </a:ext>
            </a:extLst>
          </p:cNvPr>
          <p:cNvGrpSpPr/>
          <p:nvPr/>
        </p:nvGrpSpPr>
        <p:grpSpPr>
          <a:xfrm>
            <a:off x="0" y="-41376"/>
            <a:ext cx="6874329" cy="698450"/>
            <a:chOff x="0" y="-41376"/>
            <a:chExt cx="7429500" cy="698450"/>
          </a:xfrm>
        </p:grpSpPr>
        <p:grpSp>
          <p:nvGrpSpPr>
            <p:cNvPr id="2" name="群組 1"/>
            <p:cNvGrpSpPr/>
            <p:nvPr/>
          </p:nvGrpSpPr>
          <p:grpSpPr>
            <a:xfrm>
              <a:off x="0" y="4232"/>
              <a:ext cx="7429500" cy="612000"/>
              <a:chOff x="0" y="4233"/>
              <a:chExt cx="5444619" cy="605449"/>
            </a:xfrm>
          </p:grpSpPr>
          <p:sp>
            <p:nvSpPr>
              <p:cNvPr id="120" name="圓角化同側角落矩形 119"/>
              <p:cNvSpPr/>
              <p:nvPr/>
            </p:nvSpPr>
            <p:spPr>
              <a:xfrm rot="16200000" flipH="1">
                <a:off x="2419585" y="-2415352"/>
                <a:ext cx="605449" cy="5444619"/>
              </a:xfrm>
              <a:prstGeom prst="round2SameRect">
                <a:avLst>
                  <a:gd name="adj1" fmla="val 0"/>
                  <a:gd name="adj2" fmla="val 50000"/>
                </a:avLst>
              </a:prstGeom>
              <a:gradFill flip="none" rotWithShape="1">
                <a:gsLst>
                  <a:gs pos="0">
                    <a:srgbClr val="96C8E9"/>
                  </a:gs>
                  <a:gs pos="55000">
                    <a:srgbClr val="AFEAFF"/>
                  </a:gs>
                  <a:gs pos="100000">
                    <a:srgbClr val="96C8E9"/>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463668" y="-2367116"/>
                <a:ext cx="504000" cy="534341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3587" y="-41376"/>
              <a:ext cx="6967699"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伍、其他五專招生管道</a:t>
              </a:r>
              <a:endParaRPr lang="en-US" dirty="0"/>
            </a:p>
          </p:txBody>
        </p:sp>
      </p:grpSp>
      <p:grpSp>
        <p:nvGrpSpPr>
          <p:cNvPr id="4" name="群組 3">
            <a:extLst>
              <a:ext uri="{FF2B5EF4-FFF2-40B4-BE49-F238E27FC236}">
                <a16:creationId xmlns:a16="http://schemas.microsoft.com/office/drawing/2014/main" id="{6DE87A4B-153C-4B4E-A989-DBB859AF864F}"/>
              </a:ext>
            </a:extLst>
          </p:cNvPr>
          <p:cNvGrpSpPr/>
          <p:nvPr/>
        </p:nvGrpSpPr>
        <p:grpSpPr>
          <a:xfrm>
            <a:off x="1761762" y="1430982"/>
            <a:ext cx="8668476" cy="3996036"/>
            <a:chOff x="1711524" y="1268964"/>
            <a:chExt cx="8668476" cy="3996036"/>
          </a:xfrm>
        </p:grpSpPr>
        <p:sp>
          <p:nvSpPr>
            <p:cNvPr id="7" name="矩形 6">
              <a:extLst>
                <a:ext uri="{FF2B5EF4-FFF2-40B4-BE49-F238E27FC236}">
                  <a16:creationId xmlns:a16="http://schemas.microsoft.com/office/drawing/2014/main" id="{78731226-A992-4415-A69A-A2597F8C95CA}"/>
                </a:ext>
              </a:extLst>
            </p:cNvPr>
            <p:cNvSpPr/>
            <p:nvPr/>
          </p:nvSpPr>
          <p:spPr>
            <a:xfrm>
              <a:off x="1812000" y="1593000"/>
              <a:ext cx="8568000" cy="3672000"/>
            </a:xfrm>
            <a:prstGeom prst="rect">
              <a:avLst/>
            </a:prstGeom>
            <a:gradFill>
              <a:gsLst>
                <a:gs pos="79000">
                  <a:sysClr val="window" lastClr="FFFFFF"/>
                </a:gs>
                <a:gs pos="54000">
                  <a:srgbClr val="FCFCFC"/>
                </a:gs>
                <a:gs pos="0">
                  <a:srgbClr val="F9F9F9"/>
                </a:gs>
                <a:gs pos="100000">
                  <a:sysClr val="window" lastClr="FFFFFF">
                    <a:lumMod val="95000"/>
                  </a:sysClr>
                </a:gs>
              </a:gsLst>
              <a:lin ang="2700000" scaled="1"/>
            </a:gradFill>
            <a:effectLst>
              <a:outerShdw blurRad="63500" sx="102000" sy="102000" algn="ctr" rotWithShape="0">
                <a:prstClr val="black">
                  <a:alpha val="40000"/>
                </a:prstClr>
              </a:outerShdw>
            </a:effectLst>
          </p:spPr>
          <p:txBody>
            <a:bodyPr wrap="square">
              <a:spAutoFit/>
            </a:bodyPr>
            <a:lstStyle/>
            <a:p>
              <a:pPr marL="12700" marR="0" lvl="1" indent="0" algn="just" defTabSz="457200" eaLnBrk="1" fontAlgn="base" latinLnBrk="0" hangingPunct="1">
                <a:lnSpc>
                  <a:spcPct val="100000"/>
                </a:lnSpc>
                <a:spcBef>
                  <a:spcPts val="600"/>
                </a:spcBef>
                <a:spcAft>
                  <a:spcPts val="0"/>
                </a:spcAft>
                <a:buClrTx/>
                <a:buSzTx/>
                <a:buFontTx/>
                <a:buNone/>
                <a:tabLst/>
                <a:defRPr/>
              </a:pPr>
              <a:endParaRPr kumimoji="0" lang="en-US" altLang="zh-TW" sz="1600" b="1" i="0" u="none" strike="noStrike" kern="0" cap="none" spc="0" normalizeH="0" baseline="0" noProof="0" dirty="0">
                <a:ln>
                  <a:noFill/>
                </a:ln>
                <a:solidFill>
                  <a:srgbClr val="C0504D"/>
                </a:solidFill>
                <a:effectLst/>
                <a:uLnTx/>
                <a:uFillTx/>
                <a:latin typeface="Arial" panose="020B0604020202020204"/>
                <a:ea typeface="微軟正黑體" panose="020B0604030504040204" pitchFamily="34" charset="-120"/>
              </a:endParaRPr>
            </a:p>
            <a:p>
              <a:pPr marL="12700" marR="0" lvl="1" indent="0" algn="just" defTabSz="457200" eaLnBrk="1" fontAlgn="base" latinLnBrk="0" hangingPunct="1">
                <a:lnSpc>
                  <a:spcPct val="100000"/>
                </a:lnSpc>
                <a:spcBef>
                  <a:spcPts val="600"/>
                </a:spcBef>
                <a:spcAft>
                  <a:spcPts val="0"/>
                </a:spcAft>
                <a:buClrTx/>
                <a:buSzTx/>
                <a:buFontTx/>
                <a:buNone/>
                <a:tabLst/>
                <a:defRPr/>
              </a:pPr>
              <a:endParaRPr kumimoji="1" lang="en-US" altLang="zh-TW" sz="1600" b="1" i="0" u="none" strike="noStrike" kern="0" cap="none" spc="0" normalizeH="0" baseline="0" noProof="0" dirty="0">
                <a:ln>
                  <a:noFill/>
                </a:ln>
                <a:solidFill>
                  <a:srgbClr val="C0504D"/>
                </a:solidFill>
                <a:effectLst/>
                <a:uLnTx/>
                <a:uFillTx/>
                <a:latin typeface="Arial" panose="020B0604020202020204"/>
                <a:ea typeface="微軟正黑體" panose="020B0604030504040204" pitchFamily="34" charset="-120"/>
              </a:endParaRPr>
            </a:p>
          </p:txBody>
        </p:sp>
        <p:sp>
          <p:nvSpPr>
            <p:cNvPr id="8" name="矩形 7">
              <a:extLst>
                <a:ext uri="{FF2B5EF4-FFF2-40B4-BE49-F238E27FC236}">
                  <a16:creationId xmlns:a16="http://schemas.microsoft.com/office/drawing/2014/main" id="{3B1D37BE-E8AF-4518-9F5F-686E61445888}"/>
                </a:ext>
              </a:extLst>
            </p:cNvPr>
            <p:cNvSpPr/>
            <p:nvPr/>
          </p:nvSpPr>
          <p:spPr>
            <a:xfrm>
              <a:off x="1883533" y="2890391"/>
              <a:ext cx="8424935" cy="1077218"/>
            </a:xfrm>
            <a:prstGeom prst="rect">
              <a:avLst/>
            </a:prstGeom>
          </p:spPr>
          <p:txBody>
            <a:bodyPr wrap="square">
              <a:spAutoFit/>
            </a:bodyPr>
            <a:lstStyle/>
            <a:p>
              <a:pPr marL="12700" lvl="1" algn="ctr" defTabSz="457200" fontAlgn="base">
                <a:spcBef>
                  <a:spcPct val="0"/>
                </a:spcBef>
                <a:defRPr/>
              </a:pPr>
              <a:r>
                <a:rPr lang="zh-TW" altLang="en-US" sz="3200" b="1" dirty="0">
                  <a:solidFill>
                    <a:prstClr val="black"/>
                  </a:solidFill>
                  <a:latin typeface="Arial" panose="020B0604020202020204"/>
                  <a:ea typeface="微軟正黑體" panose="020B0604030504040204" pitchFamily="34" charset="-120"/>
                </a:rPr>
                <a:t>以上各項</a:t>
              </a:r>
              <a:r>
                <a:rPr lang="zh-TW" altLang="en-US" sz="3200" b="1" dirty="0">
                  <a:solidFill>
                    <a:srgbClr val="C00000"/>
                  </a:solidFill>
                  <a:latin typeface="Arial" panose="020B0604020202020204"/>
                  <a:ea typeface="微軟正黑體" panose="020B0604030504040204" pitchFamily="34" charset="-120"/>
                </a:rPr>
                <a:t>招生日程、招生方式</a:t>
              </a:r>
              <a:endParaRPr lang="en-US" altLang="zh-TW" sz="3200" b="1" dirty="0">
                <a:solidFill>
                  <a:srgbClr val="C00000"/>
                </a:solidFill>
                <a:latin typeface="Arial" panose="020B0604020202020204"/>
                <a:ea typeface="微軟正黑體" panose="020B0604030504040204" pitchFamily="34" charset="-120"/>
              </a:endParaRPr>
            </a:p>
            <a:p>
              <a:pPr marL="12700" lvl="1" algn="ctr" defTabSz="457200" fontAlgn="base">
                <a:spcBef>
                  <a:spcPct val="0"/>
                </a:spcBef>
                <a:defRPr/>
              </a:pPr>
              <a:r>
                <a:rPr lang="zh-TW" altLang="en-US" sz="3200" b="1" dirty="0">
                  <a:solidFill>
                    <a:prstClr val="black"/>
                  </a:solidFill>
                  <a:latin typeface="Arial" panose="020B0604020202020204"/>
                  <a:ea typeface="微軟正黑體" panose="020B0604030504040204" pitchFamily="34" charset="-120"/>
                </a:rPr>
                <a:t>如有異動，請以</a:t>
              </a:r>
              <a:r>
                <a:rPr lang="zh-TW" altLang="en-US" sz="3200" b="1" u="sng" dirty="0">
                  <a:solidFill>
                    <a:srgbClr val="C00000"/>
                  </a:solidFill>
                  <a:latin typeface="Arial" panose="020B0604020202020204"/>
                  <a:ea typeface="微軟正黑體" panose="020B0604030504040204" pitchFamily="34" charset="-120"/>
                </a:rPr>
                <a:t>簡章</a:t>
              </a:r>
              <a:r>
                <a:rPr lang="zh-TW" altLang="en-US" sz="3200" b="1" dirty="0">
                  <a:solidFill>
                    <a:prstClr val="black"/>
                  </a:solidFill>
                  <a:latin typeface="Arial" panose="020B0604020202020204"/>
                  <a:ea typeface="微軟正黑體" panose="020B0604030504040204" pitchFamily="34" charset="-120"/>
                </a:rPr>
                <a:t>及</a:t>
              </a:r>
              <a:r>
                <a:rPr lang="zh-TW" altLang="en-US" sz="3200" b="1" u="sng" dirty="0">
                  <a:solidFill>
                    <a:srgbClr val="C00000"/>
                  </a:solidFill>
                  <a:latin typeface="Arial" panose="020B0604020202020204"/>
                  <a:ea typeface="微軟正黑體" panose="020B0604030504040204" pitchFamily="34" charset="-120"/>
                </a:rPr>
                <a:t>各招生委員會公告</a:t>
              </a:r>
              <a:r>
                <a:rPr lang="zh-TW" altLang="en-US" sz="3200" b="1" dirty="0">
                  <a:solidFill>
                    <a:prstClr val="black"/>
                  </a:solidFill>
                  <a:latin typeface="Arial" panose="020B0604020202020204"/>
                  <a:ea typeface="微軟正黑體" panose="020B0604030504040204" pitchFamily="34" charset="-120"/>
                </a:rPr>
                <a:t>為準</a:t>
              </a:r>
            </a:p>
          </p:txBody>
        </p:sp>
        <p:sp>
          <p:nvSpPr>
            <p:cNvPr id="9" name="矩形 8">
              <a:extLst>
                <a:ext uri="{FF2B5EF4-FFF2-40B4-BE49-F238E27FC236}">
                  <a16:creationId xmlns:a16="http://schemas.microsoft.com/office/drawing/2014/main" id="{CC01D70F-0251-4E36-9330-254FF5BB49E1}"/>
                </a:ext>
              </a:extLst>
            </p:cNvPr>
            <p:cNvSpPr/>
            <p:nvPr/>
          </p:nvSpPr>
          <p:spPr>
            <a:xfrm>
              <a:off x="1711524" y="1268964"/>
              <a:ext cx="2232248" cy="648072"/>
            </a:xfrm>
            <a:prstGeom prst="rect">
              <a:avLst/>
            </a:prstGeom>
            <a:solidFill>
              <a:srgbClr val="C00000"/>
            </a:solidFill>
            <a:ln>
              <a:noFill/>
            </a:ln>
            <a:effectLst>
              <a:outerShdw blurRad="63500" sx="102000" sy="102000" algn="ctr" rotWithShape="0">
                <a:prstClr val="black">
                  <a:alpha val="40000"/>
                </a:prstClr>
              </a:outerShdw>
            </a:effectLst>
          </p:spPr>
          <p:txBody>
            <a:bodyPr wrap="square" rtlCol="0" anchor="ctr">
              <a:noAutofit/>
            </a:bodyPr>
            <a:lstStyle/>
            <a:p>
              <a:pPr algn="ctr" defTabSz="457200">
                <a:lnSpc>
                  <a:spcPts val="2000"/>
                </a:lnSpc>
                <a:defRPr/>
              </a:pPr>
              <a:endParaRPr lang="zh-TW" altLang="en-US" sz="2000" b="1" dirty="0">
                <a:solidFill>
                  <a:prstClr val="black">
                    <a:lumMod val="75000"/>
                    <a:lumOff val="25000"/>
                  </a:prstClr>
                </a:solidFill>
                <a:latin typeface="Arial" panose="020B0604020202020204"/>
                <a:ea typeface="微軟正黑體" panose="020B0604030504040204" pitchFamily="34" charset="-120"/>
              </a:endParaRPr>
            </a:p>
          </p:txBody>
        </p:sp>
        <p:sp>
          <p:nvSpPr>
            <p:cNvPr id="10" name="矩形 9">
              <a:extLst>
                <a:ext uri="{FF2B5EF4-FFF2-40B4-BE49-F238E27FC236}">
                  <a16:creationId xmlns:a16="http://schemas.microsoft.com/office/drawing/2014/main" id="{A5EB1847-EFFB-4E1B-8EB3-47DCDD012F62}"/>
                </a:ext>
              </a:extLst>
            </p:cNvPr>
            <p:cNvSpPr/>
            <p:nvPr/>
          </p:nvSpPr>
          <p:spPr>
            <a:xfrm>
              <a:off x="2044048" y="1331390"/>
              <a:ext cx="1539684" cy="523220"/>
            </a:xfrm>
            <a:prstGeom prst="rect">
              <a:avLst/>
            </a:prstGeom>
          </p:spPr>
          <p:txBody>
            <a:bodyPr wrap="square">
              <a:spAutoFit/>
            </a:bodyPr>
            <a:lstStyle/>
            <a:p>
              <a:pPr marL="12700" lvl="1" algn="ctr" defTabSz="457200" fontAlgn="base">
                <a:spcBef>
                  <a:spcPct val="0"/>
                </a:spcBef>
                <a:defRPr/>
              </a:pPr>
              <a:r>
                <a:rPr lang="zh-TW" altLang="en-US" sz="2800" b="1" dirty="0">
                  <a:solidFill>
                    <a:prstClr val="white"/>
                  </a:solidFill>
                  <a:latin typeface="Arial" panose="020B0604020202020204"/>
                  <a:ea typeface="微軟正黑體" panose="020B0604030504040204" pitchFamily="34" charset="-120"/>
                </a:rPr>
                <a:t>注意</a:t>
              </a:r>
            </a:p>
          </p:txBody>
        </p:sp>
      </p:grpSp>
    </p:spTree>
    <p:extLst>
      <p:ext uri="{BB962C8B-B14F-4D97-AF65-F5344CB8AC3E}">
        <p14:creationId xmlns:p14="http://schemas.microsoft.com/office/powerpoint/2010/main" val="3421422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8">
            <a:extLst>
              <a:ext uri="{FF2B5EF4-FFF2-40B4-BE49-F238E27FC236}">
                <a16:creationId xmlns:a16="http://schemas.microsoft.com/office/drawing/2014/main" id="{DE74ECAF-6E3D-40A2-AF6E-65C19C449617}"/>
              </a:ext>
            </a:extLst>
          </p:cNvPr>
          <p:cNvSpPr/>
          <p:nvPr/>
        </p:nvSpPr>
        <p:spPr>
          <a:xfrm>
            <a:off x="4789452" y="899384"/>
            <a:ext cx="2595846" cy="2595846"/>
          </a:xfrm>
          <a:prstGeom prst="ellipse">
            <a:avLst/>
          </a:prstGeom>
          <a:solidFill>
            <a:srgbClr val="B0D66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2" name="Google Shape;446;p38"/>
          <p:cNvSpPr txBox="1">
            <a:spLocks/>
          </p:cNvSpPr>
          <p:nvPr/>
        </p:nvSpPr>
        <p:spPr>
          <a:xfrm>
            <a:off x="3024554" y="4165600"/>
            <a:ext cx="6383215"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r>
              <a:rPr lang="zh-TW" altLang="en-US" sz="4000" b="1" kern="0" dirty="0">
                <a:solidFill>
                  <a:prstClr val="black"/>
                </a:solidFill>
                <a:latin typeface="微軟正黑體" panose="020B0604030504040204" pitchFamily="34" charset="-120"/>
                <a:ea typeface="微軟正黑體" panose="020B0604030504040204" pitchFamily="34" charset="-120"/>
                <a:cs typeface="Arial" pitchFamily="34" charset="0"/>
              </a:rPr>
              <a:t>招生資訊查詢</a:t>
            </a:r>
            <a:endParaRPr lang="en-US" sz="5400" dirty="0"/>
          </a:p>
        </p:txBody>
      </p:sp>
      <p:sp>
        <p:nvSpPr>
          <p:cNvPr id="3" name="Google Shape;448;p38"/>
          <p:cNvSpPr txBox="1"/>
          <p:nvPr/>
        </p:nvSpPr>
        <p:spPr>
          <a:xfrm>
            <a:off x="4599675" y="1101650"/>
            <a:ext cx="2975400" cy="19905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zh-TW" altLang="en-US" sz="9600" b="1" dirty="0">
                <a:latin typeface="微軟正黑體" panose="020B0604030504040204" pitchFamily="34" charset="-120"/>
                <a:ea typeface="微軟正黑體" panose="020B0604030504040204" pitchFamily="34" charset="-120"/>
                <a:cs typeface="Varela Round"/>
                <a:sym typeface="Varela Round"/>
              </a:rPr>
              <a:t>陸</a:t>
            </a:r>
            <a:endParaRPr sz="9600" b="1" dirty="0">
              <a:latin typeface="微軟正黑體" panose="020B0604030504040204" pitchFamily="34" charset="-120"/>
              <a:ea typeface="微軟正黑體" panose="020B0604030504040204" pitchFamily="34" charset="-120"/>
              <a:cs typeface="Varela Round"/>
              <a:sym typeface="Varela Round"/>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299" y="4826800"/>
            <a:ext cx="1003029" cy="1003029"/>
          </a:xfrm>
          <a:prstGeom prst="rect">
            <a:avLst/>
          </a:prstGeom>
          <a:effectLst>
            <a:outerShdw blurRad="76200" dir="13500000" sy="23000" kx="1200000" algn="br" rotWithShape="0">
              <a:prstClr val="black">
                <a:alpha val="20000"/>
              </a:prstClr>
            </a:outerShdw>
          </a:effectLst>
        </p:spPr>
      </p:pic>
      <p:sp>
        <p:nvSpPr>
          <p:cNvPr id="6" name="Google Shape;27;p3"/>
          <p:cNvSpPr/>
          <p:nvPr/>
        </p:nvSpPr>
        <p:spPr>
          <a:xfrm>
            <a:off x="4891448" y="1001262"/>
            <a:ext cx="2391853" cy="2392090"/>
          </a:xfrm>
          <a:prstGeom prst="ellipse">
            <a:avLst/>
          </a:prstGeom>
          <a:noFill/>
          <a:ln w="9525" cap="flat" cmpd="sng">
            <a:solidFill>
              <a:schemeClr val="accent6">
                <a:lumMod val="75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35144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967" y="-39262"/>
            <a:ext cx="8531023" cy="698450"/>
            <a:chOff x="-966" y="-39262"/>
            <a:chExt cx="6867912" cy="698450"/>
          </a:xfrm>
        </p:grpSpPr>
        <p:grpSp>
          <p:nvGrpSpPr>
            <p:cNvPr id="8" name="群組 7"/>
            <p:cNvGrpSpPr/>
            <p:nvPr/>
          </p:nvGrpSpPr>
          <p:grpSpPr>
            <a:xfrm>
              <a:off x="0" y="4236"/>
              <a:ext cx="6866946" cy="605449"/>
              <a:chOff x="0" y="4236"/>
              <a:chExt cx="6015355" cy="605449"/>
            </a:xfrm>
          </p:grpSpPr>
          <p:sp>
            <p:nvSpPr>
              <p:cNvPr id="120" name="圓角化同側角落矩形 119"/>
              <p:cNvSpPr/>
              <p:nvPr/>
            </p:nvSpPr>
            <p:spPr>
              <a:xfrm rot="16200000" flipH="1">
                <a:off x="2704953" y="-2700717"/>
                <a:ext cx="605449" cy="6015355"/>
              </a:xfrm>
              <a:prstGeom prst="round2SameRect">
                <a:avLst>
                  <a:gd name="adj1" fmla="val 0"/>
                  <a:gd name="adj2" fmla="val 50000"/>
                </a:avLst>
              </a:prstGeom>
              <a:gradFill flip="none" rotWithShape="1">
                <a:gsLst>
                  <a:gs pos="0">
                    <a:schemeClr val="accent6">
                      <a:lumMod val="40000"/>
                      <a:lumOff val="60000"/>
                    </a:schemeClr>
                  </a:gs>
                  <a:gs pos="55000">
                    <a:srgbClr val="92D050"/>
                  </a:gs>
                  <a:gs pos="100000">
                    <a:schemeClr val="accent6">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966" y="-39262"/>
              <a:ext cx="676831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陸、招生資訊查詢</a:t>
              </a:r>
              <a:endParaRPr lang="en-US" dirty="0"/>
            </a:p>
          </p:txBody>
        </p:sp>
      </p:grpSp>
      <p:grpSp>
        <p:nvGrpSpPr>
          <p:cNvPr id="2" name="群組 1">
            <a:extLst>
              <a:ext uri="{FF2B5EF4-FFF2-40B4-BE49-F238E27FC236}">
                <a16:creationId xmlns:a16="http://schemas.microsoft.com/office/drawing/2014/main" id="{ACC5A2BC-1453-4A3C-B7B2-55068472554B}"/>
              </a:ext>
            </a:extLst>
          </p:cNvPr>
          <p:cNvGrpSpPr/>
          <p:nvPr/>
        </p:nvGrpSpPr>
        <p:grpSpPr>
          <a:xfrm>
            <a:off x="1656782" y="653183"/>
            <a:ext cx="8878436" cy="5994099"/>
            <a:chOff x="1964241" y="653183"/>
            <a:chExt cx="8878436" cy="5994099"/>
          </a:xfrm>
        </p:grpSpPr>
        <p:sp>
          <p:nvSpPr>
            <p:cNvPr id="45" name="矩形 44">
              <a:extLst>
                <a:ext uri="{FF2B5EF4-FFF2-40B4-BE49-F238E27FC236}">
                  <a16:creationId xmlns:a16="http://schemas.microsoft.com/office/drawing/2014/main" id="{48AC869C-6F62-4053-91F0-49AE32F3896A}"/>
                </a:ext>
              </a:extLst>
            </p:cNvPr>
            <p:cNvSpPr/>
            <p:nvPr/>
          </p:nvSpPr>
          <p:spPr>
            <a:xfrm>
              <a:off x="3947881" y="4154139"/>
              <a:ext cx="6388344" cy="1224000"/>
            </a:xfrm>
            <a:prstGeom prst="rect">
              <a:avLst/>
            </a:prstGeom>
            <a:solidFill>
              <a:srgbClr val="F79646"/>
            </a:solidFill>
            <a:ln>
              <a:noFill/>
            </a:ln>
            <a:effectLst/>
          </p:spPr>
          <p:txBody>
            <a:bodyPr wrap="square" rtlCol="0" anchor="ctr">
              <a:spAutoFit/>
            </a:bodyPr>
            <a:lstStyle/>
            <a:p>
              <a:pPr marL="0" marR="0" lvl="0" indent="0" algn="ctr" defTabSz="457200" eaLnBrk="1" fontAlgn="auto" latinLnBrk="0" hangingPunct="1">
                <a:lnSpc>
                  <a:spcPts val="2000"/>
                </a:lnSpc>
                <a:spcBef>
                  <a:spcPts val="0"/>
                </a:spcBef>
                <a:spcAft>
                  <a:spcPts val="0"/>
                </a:spcAft>
                <a:buClrTx/>
                <a:buSzTx/>
                <a:buFontTx/>
                <a:buNone/>
                <a:tabLst/>
                <a:defRPr/>
              </a:pPr>
              <a:endParaRPr kumimoji="0" lang="zh-TW" altLang="en-US" sz="2000" b="1" i="0" u="none" strike="noStrike" kern="0" cap="none" spc="0" normalizeH="0" baseline="0" noProof="0" dirty="0">
                <a:ln>
                  <a:noFill/>
                </a:ln>
                <a:solidFill>
                  <a:prstClr val="black">
                    <a:lumMod val="75000"/>
                    <a:lumOff val="25000"/>
                  </a:prstClr>
                </a:solidFill>
                <a:effectLst/>
                <a:uLnTx/>
                <a:uFillTx/>
                <a:latin typeface="Arial" panose="020B0604020202020204"/>
                <a:ea typeface="微軟正黑體" panose="020B0604030504040204" pitchFamily="34" charset="-120"/>
              </a:endParaRPr>
            </a:p>
          </p:txBody>
        </p:sp>
        <p:sp>
          <p:nvSpPr>
            <p:cNvPr id="46" name="矩形 45">
              <a:extLst>
                <a:ext uri="{FF2B5EF4-FFF2-40B4-BE49-F238E27FC236}">
                  <a16:creationId xmlns:a16="http://schemas.microsoft.com/office/drawing/2014/main" id="{8F60504E-D747-4DCE-9571-32782DA518C2}"/>
                </a:ext>
              </a:extLst>
            </p:cNvPr>
            <p:cNvSpPr/>
            <p:nvPr/>
          </p:nvSpPr>
          <p:spPr>
            <a:xfrm>
              <a:off x="2391055" y="5423282"/>
              <a:ext cx="6388344" cy="1224000"/>
            </a:xfrm>
            <a:prstGeom prst="rect">
              <a:avLst/>
            </a:prstGeom>
            <a:solidFill>
              <a:srgbClr val="F79646"/>
            </a:solidFill>
            <a:ln>
              <a:noFill/>
            </a:ln>
            <a:effectLst/>
          </p:spPr>
          <p:txBody>
            <a:bodyPr wrap="square" rtlCol="0" anchor="ctr">
              <a:spAutoFit/>
            </a:bodyPr>
            <a:lstStyle/>
            <a:p>
              <a:pPr marL="0" marR="0" lvl="0" indent="0" algn="ctr" defTabSz="457200" eaLnBrk="1" fontAlgn="auto" latinLnBrk="0" hangingPunct="1">
                <a:lnSpc>
                  <a:spcPts val="2000"/>
                </a:lnSpc>
                <a:spcBef>
                  <a:spcPts val="0"/>
                </a:spcBef>
                <a:spcAft>
                  <a:spcPts val="0"/>
                </a:spcAft>
                <a:buClrTx/>
                <a:buSzTx/>
                <a:buFontTx/>
                <a:buNone/>
                <a:tabLst/>
                <a:defRPr/>
              </a:pPr>
              <a:endParaRPr kumimoji="0" lang="zh-TW" altLang="en-US" sz="2000" b="1" i="0" u="none" strike="noStrike" kern="0" cap="none" spc="0" normalizeH="0" baseline="0" noProof="0" dirty="0">
                <a:ln>
                  <a:noFill/>
                </a:ln>
                <a:solidFill>
                  <a:prstClr val="black">
                    <a:lumMod val="75000"/>
                    <a:lumOff val="25000"/>
                  </a:prstClr>
                </a:solidFill>
                <a:effectLst/>
                <a:uLnTx/>
                <a:uFillTx/>
                <a:latin typeface="Arial" panose="020B0604020202020204"/>
                <a:ea typeface="微軟正黑體" panose="020B0604030504040204" pitchFamily="34" charset="-120"/>
              </a:endParaRPr>
            </a:p>
          </p:txBody>
        </p:sp>
        <p:sp>
          <p:nvSpPr>
            <p:cNvPr id="47" name="文字方塊 46">
              <a:extLst>
                <a:ext uri="{FF2B5EF4-FFF2-40B4-BE49-F238E27FC236}">
                  <a16:creationId xmlns:a16="http://schemas.microsoft.com/office/drawing/2014/main" id="{9DB4B6FB-7669-4F11-9F09-CC832351F461}"/>
                </a:ext>
              </a:extLst>
            </p:cNvPr>
            <p:cNvSpPr txBox="1"/>
            <p:nvPr/>
          </p:nvSpPr>
          <p:spPr>
            <a:xfrm>
              <a:off x="8516613" y="653183"/>
              <a:ext cx="1524094" cy="2139047"/>
            </a:xfrm>
            <a:prstGeom prst="rect">
              <a:avLst/>
            </a:prstGeom>
            <a:noFill/>
          </p:spPr>
          <p:txBody>
            <a:bodyPr wrap="square" rtlCol="0">
              <a:spAutoFit/>
            </a:bodyPr>
            <a:lstStyle/>
            <a:p>
              <a:pPr eaLnBrk="0" fontAlgn="base" hangingPunct="0">
                <a:spcBef>
                  <a:spcPct val="0"/>
                </a:spcBef>
                <a:spcAft>
                  <a:spcPct val="0"/>
                </a:spcAft>
              </a:pPr>
              <a:r>
                <a:rPr kumimoji="1" lang="en-US" altLang="zh-TW" sz="13300" b="1" dirty="0">
                  <a:solidFill>
                    <a:srgbClr val="0EF2ED"/>
                  </a:solidFill>
                  <a:latin typeface="華康儷粗圓" panose="020F0709000000000000" pitchFamily="49" charset="-120"/>
                  <a:ea typeface="華康儷粗圓" panose="020F0709000000000000" pitchFamily="49" charset="-120"/>
                </a:rPr>
                <a:t>&gt;</a:t>
              </a:r>
              <a:endParaRPr kumimoji="1" lang="zh-TW" altLang="en-US" sz="13300" b="1" dirty="0">
                <a:solidFill>
                  <a:srgbClr val="0EF2ED"/>
                </a:solidFill>
                <a:latin typeface="華康儷粗圓" panose="020F0709000000000000" pitchFamily="49" charset="-120"/>
                <a:ea typeface="華康儷粗圓" panose="020F0709000000000000" pitchFamily="49" charset="-120"/>
              </a:endParaRPr>
            </a:p>
          </p:txBody>
        </p:sp>
        <p:sp>
          <p:nvSpPr>
            <p:cNvPr id="48" name="矩形 47">
              <a:extLst>
                <a:ext uri="{FF2B5EF4-FFF2-40B4-BE49-F238E27FC236}">
                  <a16:creationId xmlns:a16="http://schemas.microsoft.com/office/drawing/2014/main" id="{1E66DD5A-9B3C-44BD-A8F3-F1213FE7DD37}"/>
                </a:ext>
              </a:extLst>
            </p:cNvPr>
            <p:cNvSpPr/>
            <p:nvPr/>
          </p:nvSpPr>
          <p:spPr>
            <a:xfrm>
              <a:off x="2375045" y="1258830"/>
              <a:ext cx="6070881" cy="1080000"/>
            </a:xfrm>
            <a:prstGeom prst="rect">
              <a:avLst/>
            </a:prstGeom>
            <a:solidFill>
              <a:srgbClr val="0EF2ED"/>
            </a:solidFill>
            <a:ln w="76200">
              <a:solidFill>
                <a:srgbClr val="0BCBC7"/>
              </a:solidFill>
            </a:ln>
            <a:effectLst/>
          </p:spPr>
          <p:txBody>
            <a:bodyPr wrap="square" rtlCol="0" anchor="ctr">
              <a:spAutoFit/>
            </a:bodyPr>
            <a:lstStyle/>
            <a:p>
              <a:pPr algn="ctr" defTabSz="457200">
                <a:lnSpc>
                  <a:spcPts val="2000"/>
                </a:lnSpc>
                <a:defRPr/>
              </a:pPr>
              <a:endParaRPr lang="zh-TW" altLang="en-US" sz="2000" b="1" dirty="0">
                <a:solidFill>
                  <a:prstClr val="black">
                    <a:lumMod val="75000"/>
                    <a:lumOff val="25000"/>
                  </a:prstClr>
                </a:solidFill>
                <a:latin typeface="Arial" panose="020B0604020202020204"/>
                <a:ea typeface="微軟正黑體" panose="020B0604030504040204" pitchFamily="34" charset="-120"/>
              </a:endParaRPr>
            </a:p>
          </p:txBody>
        </p:sp>
        <p:sp>
          <p:nvSpPr>
            <p:cNvPr id="49" name="矩形 48">
              <a:extLst>
                <a:ext uri="{FF2B5EF4-FFF2-40B4-BE49-F238E27FC236}">
                  <a16:creationId xmlns:a16="http://schemas.microsoft.com/office/drawing/2014/main" id="{5BAB5408-3EF9-4C83-85FD-ABAD03498D62}"/>
                </a:ext>
              </a:extLst>
            </p:cNvPr>
            <p:cNvSpPr/>
            <p:nvPr/>
          </p:nvSpPr>
          <p:spPr>
            <a:xfrm>
              <a:off x="2303037" y="754774"/>
              <a:ext cx="3493264" cy="461665"/>
            </a:xfrm>
            <a:prstGeom prst="rect">
              <a:avLst/>
            </a:prstGeom>
          </p:spPr>
          <p:txBody>
            <a:bodyPr wrap="none">
              <a:spAutoFit/>
            </a:bodyPr>
            <a:lstStyle/>
            <a:p>
              <a:pPr eaLnBrk="0" fontAlgn="base" hangingPunct="0">
                <a:spcBef>
                  <a:spcPct val="0"/>
                </a:spcBef>
                <a:spcAft>
                  <a:spcPct val="0"/>
                </a:spcAft>
              </a:pPr>
              <a:r>
                <a:rPr lang="zh-TW" altLang="en-US" b="1" dirty="0">
                  <a:solidFill>
                    <a:srgbClr val="0BCBC7"/>
                  </a:solidFill>
                  <a:latin typeface="微軟正黑體" panose="020B0604030504040204" pitchFamily="34" charset="-120"/>
                  <a:ea typeface="微軟正黑體" panose="020B0604030504040204" pitchFamily="34" charset="-120"/>
                  <a:cs typeface="Times New Roman" panose="02020603050405020304" pitchFamily="18" charset="0"/>
                </a:rPr>
                <a:t>五專</a:t>
              </a:r>
              <a:r>
                <a:rPr lang="zh-TW" altLang="en-US" sz="2400" b="1" dirty="0">
                  <a:solidFill>
                    <a:srgbClr val="077F7C"/>
                  </a:solidFill>
                  <a:latin typeface="微軟正黑體" panose="020B0604030504040204" pitchFamily="34" charset="-120"/>
                  <a:ea typeface="微軟正黑體" panose="020B0604030504040204" pitchFamily="34" charset="-120"/>
                  <a:cs typeface="Times New Roman" panose="02020603050405020304" pitchFamily="18" charset="0"/>
                </a:rPr>
                <a:t>優先免試</a:t>
              </a:r>
              <a:r>
                <a:rPr lang="zh-TW" altLang="en-US" b="1" dirty="0">
                  <a:solidFill>
                    <a:srgbClr val="0BCBC7"/>
                  </a:solidFill>
                  <a:latin typeface="微軟正黑體" panose="020B0604030504040204" pitchFamily="34" charset="-120"/>
                  <a:ea typeface="微軟正黑體" panose="020B0604030504040204" pitchFamily="34" charset="-120"/>
                  <a:cs typeface="Times New Roman" panose="02020603050405020304" pitchFamily="18" charset="0"/>
                </a:rPr>
                <a:t>入學招生委員會</a:t>
              </a:r>
              <a:endParaRPr kumimoji="1" lang="zh-TW" altLang="en-US" b="1" dirty="0">
                <a:solidFill>
                  <a:srgbClr val="0BCBC7"/>
                </a:solidFill>
                <a:latin typeface="微軟正黑體" panose="020B0604030504040204" pitchFamily="34" charset="-120"/>
                <a:ea typeface="微軟正黑體" panose="020B0604030504040204" pitchFamily="34" charset="-120"/>
              </a:endParaRPr>
            </a:p>
          </p:txBody>
        </p:sp>
        <p:pic>
          <p:nvPicPr>
            <p:cNvPr id="50" name="圖片 49">
              <a:extLst>
                <a:ext uri="{FF2B5EF4-FFF2-40B4-BE49-F238E27FC236}">
                  <a16:creationId xmlns:a16="http://schemas.microsoft.com/office/drawing/2014/main" id="{11AA355D-68E7-4760-A99E-B42BAAEC3B88}"/>
                </a:ext>
              </a:extLst>
            </p:cNvPr>
            <p:cNvPicPr>
              <a:picLocks noChangeAspect="1"/>
            </p:cNvPicPr>
            <p:nvPr/>
          </p:nvPicPr>
          <p:blipFill rotWithShape="1">
            <a:blip r:embed="rId2">
              <a:extLst>
                <a:ext uri="{28A0092B-C50C-407E-A947-70E740481C1C}">
                  <a14:useLocalDpi xmlns:a14="http://schemas.microsoft.com/office/drawing/2010/main" val="0"/>
                </a:ext>
              </a:extLst>
            </a:blip>
            <a:srcRect l="10214" t="9547" r="8068" b="8736"/>
            <a:stretch/>
          </p:blipFill>
          <p:spPr>
            <a:xfrm>
              <a:off x="7268246" y="1344320"/>
              <a:ext cx="900000" cy="899999"/>
            </a:xfrm>
            <a:prstGeom prst="rect">
              <a:avLst/>
            </a:prstGeom>
          </p:spPr>
        </p:pic>
        <p:sp>
          <p:nvSpPr>
            <p:cNvPr id="51" name="矩形 50">
              <a:extLst>
                <a:ext uri="{FF2B5EF4-FFF2-40B4-BE49-F238E27FC236}">
                  <a16:creationId xmlns:a16="http://schemas.microsoft.com/office/drawing/2014/main" id="{C58181C1-6E98-4D8D-8145-D5E19DA731C7}"/>
                </a:ext>
              </a:extLst>
            </p:cNvPr>
            <p:cNvSpPr/>
            <p:nvPr/>
          </p:nvSpPr>
          <p:spPr>
            <a:xfrm>
              <a:off x="3704697" y="1755476"/>
              <a:ext cx="3479158" cy="400110"/>
            </a:xfrm>
            <a:prstGeom prst="rect">
              <a:avLst/>
            </a:prstGeom>
          </p:spPr>
          <p:txBody>
            <a:bodyPr wrap="none">
              <a:spAutoFit/>
            </a:bodyPr>
            <a:lstStyle/>
            <a:p>
              <a:pPr eaLnBrk="0" fontAlgn="base" hangingPunct="0">
                <a:spcBef>
                  <a:spcPct val="0"/>
                </a:spcBef>
                <a:spcAft>
                  <a:spcPct val="0"/>
                </a:spcAft>
              </a:pPr>
              <a:r>
                <a:rPr lang="en-US" altLang="zh-TW" sz="2000" dirty="0">
                  <a:solidFill>
                    <a:srgbClr val="2B27F9"/>
                  </a:solidFill>
                  <a:latin typeface="Times New Roman" panose="02020603050405020304" pitchFamily="18" charset="0"/>
                  <a:ea typeface="標楷體" panose="03000509000000000000" pitchFamily="65" charset="-120"/>
                  <a:cs typeface="Times New Roman" panose="02020603050405020304" pitchFamily="18" charset="0"/>
                </a:rPr>
                <a:t>https://www.jctv.ntut.edu.tw/u5/</a:t>
              </a:r>
              <a:endParaRPr kumimoji="1" lang="zh-TW" altLang="en-US" sz="2000" dirty="0">
                <a:solidFill>
                  <a:srgbClr val="2B27F9"/>
                </a:solidFill>
                <a:latin typeface="Arial" panose="020B0604020202020204" pitchFamily="34" charset="0"/>
              </a:endParaRPr>
            </a:p>
          </p:txBody>
        </p:sp>
        <p:sp>
          <p:nvSpPr>
            <p:cNvPr id="52" name="矩形 51">
              <a:extLst>
                <a:ext uri="{FF2B5EF4-FFF2-40B4-BE49-F238E27FC236}">
                  <a16:creationId xmlns:a16="http://schemas.microsoft.com/office/drawing/2014/main" id="{943B7E89-A6A4-46EA-A262-FB418AA069BD}"/>
                </a:ext>
              </a:extLst>
            </p:cNvPr>
            <p:cNvSpPr/>
            <p:nvPr/>
          </p:nvSpPr>
          <p:spPr>
            <a:xfrm>
              <a:off x="2375045" y="1348221"/>
              <a:ext cx="4544834" cy="400110"/>
            </a:xfrm>
            <a:prstGeom prst="rect">
              <a:avLst/>
            </a:prstGeom>
          </p:spPr>
          <p:txBody>
            <a:bodyPr wrap="none">
              <a:spAutoFit/>
            </a:bodyPr>
            <a:lstStyle/>
            <a:p>
              <a:pPr eaLnBrk="0" fontAlgn="base" hangingPunct="0">
                <a:spcBef>
                  <a:spcPct val="0"/>
                </a:spcBef>
                <a:spcAft>
                  <a:spcPct val="0"/>
                </a:spcAft>
              </a:pPr>
              <a:r>
                <a:rPr lang="zh-TW" altLang="en-US"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承辦單位：技專校院招生委員會聯合會</a:t>
              </a:r>
              <a:endParaRPr kumimoji="1" lang="zh-TW" altLang="en-US" sz="2000" b="1" dirty="0">
                <a:solidFill>
                  <a:prstClr val="black"/>
                </a:solidFill>
                <a:latin typeface="微軟正黑體" panose="020B0604030504040204" pitchFamily="34" charset="-120"/>
                <a:ea typeface="微軟正黑體" panose="020B0604030504040204" pitchFamily="34" charset="-120"/>
              </a:endParaRPr>
            </a:p>
          </p:txBody>
        </p:sp>
        <p:sp>
          <p:nvSpPr>
            <p:cNvPr id="53" name="矩形 52">
              <a:extLst>
                <a:ext uri="{FF2B5EF4-FFF2-40B4-BE49-F238E27FC236}">
                  <a16:creationId xmlns:a16="http://schemas.microsoft.com/office/drawing/2014/main" id="{37B24160-FD64-47A1-A50C-520EA99CF226}"/>
                </a:ext>
              </a:extLst>
            </p:cNvPr>
            <p:cNvSpPr/>
            <p:nvPr/>
          </p:nvSpPr>
          <p:spPr>
            <a:xfrm>
              <a:off x="2375045" y="2879302"/>
              <a:ext cx="6388344" cy="1224000"/>
            </a:xfrm>
            <a:prstGeom prst="rect">
              <a:avLst/>
            </a:prstGeom>
            <a:solidFill>
              <a:srgbClr val="F79646"/>
            </a:solidFill>
            <a:ln>
              <a:noFill/>
            </a:ln>
            <a:effectLst/>
          </p:spPr>
          <p:txBody>
            <a:bodyPr wrap="square" rtlCol="0" anchor="ctr">
              <a:spAutoFit/>
            </a:bodyPr>
            <a:lstStyle/>
            <a:p>
              <a:pPr marL="0" marR="0" lvl="0" indent="0" algn="ctr" defTabSz="457200" eaLnBrk="1" fontAlgn="auto" latinLnBrk="0" hangingPunct="1">
                <a:lnSpc>
                  <a:spcPts val="2000"/>
                </a:lnSpc>
                <a:spcBef>
                  <a:spcPts val="0"/>
                </a:spcBef>
                <a:spcAft>
                  <a:spcPts val="0"/>
                </a:spcAft>
                <a:buClrTx/>
                <a:buSzTx/>
                <a:buFontTx/>
                <a:buNone/>
                <a:tabLst/>
                <a:defRPr/>
              </a:pPr>
              <a:endParaRPr kumimoji="0" lang="zh-TW" altLang="en-US" sz="2000" b="1" i="0" u="none" strike="noStrike" kern="0" cap="none" spc="0" normalizeH="0" baseline="0" noProof="0" dirty="0">
                <a:ln>
                  <a:noFill/>
                </a:ln>
                <a:solidFill>
                  <a:prstClr val="black">
                    <a:lumMod val="75000"/>
                    <a:lumOff val="25000"/>
                  </a:prstClr>
                </a:solidFill>
                <a:effectLst/>
                <a:uLnTx/>
                <a:uFillTx/>
                <a:latin typeface="Arial" panose="020B0604020202020204"/>
                <a:ea typeface="微軟正黑體" panose="020B0604030504040204" pitchFamily="34" charset="-120"/>
              </a:endParaRPr>
            </a:p>
          </p:txBody>
        </p:sp>
        <p:sp>
          <p:nvSpPr>
            <p:cNvPr id="54" name="矩形 53">
              <a:extLst>
                <a:ext uri="{FF2B5EF4-FFF2-40B4-BE49-F238E27FC236}">
                  <a16:creationId xmlns:a16="http://schemas.microsoft.com/office/drawing/2014/main" id="{938FA319-76CF-47E2-A68F-717FBDE423CA}"/>
                </a:ext>
              </a:extLst>
            </p:cNvPr>
            <p:cNvSpPr/>
            <p:nvPr/>
          </p:nvSpPr>
          <p:spPr>
            <a:xfrm>
              <a:off x="2303037" y="2417158"/>
              <a:ext cx="3493264" cy="461665"/>
            </a:xfrm>
            <a:prstGeom prst="rect">
              <a:avLst/>
            </a:prstGeom>
          </p:spPr>
          <p:txBody>
            <a:bodyPr wrap="none">
              <a:spAutoFit/>
            </a:bodyPr>
            <a:lstStyle/>
            <a:p>
              <a:pPr eaLnBrk="0" fontAlgn="base" hangingPunct="0">
                <a:spcBef>
                  <a:spcPct val="0"/>
                </a:spcBef>
                <a:spcAft>
                  <a:spcPct val="0"/>
                </a:spcAft>
              </a:pPr>
              <a:r>
                <a:rPr lang="zh-TW" altLang="en-US" b="1" dirty="0">
                  <a:solidFill>
                    <a:srgbClr val="F79646"/>
                  </a:solidFill>
                  <a:latin typeface="微軟正黑體" panose="020B0604030504040204" pitchFamily="34" charset="-120"/>
                  <a:ea typeface="微軟正黑體" panose="020B0604030504040204" pitchFamily="34" charset="-120"/>
                  <a:cs typeface="Times New Roman" panose="02020603050405020304" pitchFamily="18" charset="0"/>
                </a:rPr>
                <a:t>五專</a:t>
              </a:r>
              <a:r>
                <a:rPr lang="zh-TW" altLang="en-US" sz="2400" b="1" dirty="0">
                  <a:solidFill>
                    <a:srgbClr val="F79646">
                      <a:lumMod val="50000"/>
                    </a:srgbClr>
                  </a:solidFill>
                  <a:latin typeface="微軟正黑體" panose="020B0604030504040204" pitchFamily="34" charset="-120"/>
                  <a:ea typeface="微軟正黑體" panose="020B0604030504040204" pitchFamily="34" charset="-120"/>
                  <a:cs typeface="Times New Roman" panose="02020603050405020304" pitchFamily="18" charset="0"/>
                </a:rPr>
                <a:t>聯合免試</a:t>
              </a:r>
              <a:r>
                <a:rPr lang="zh-TW" altLang="en-US" b="1" dirty="0">
                  <a:solidFill>
                    <a:srgbClr val="F79646"/>
                  </a:solidFill>
                  <a:latin typeface="微軟正黑體" panose="020B0604030504040204" pitchFamily="34" charset="-120"/>
                  <a:ea typeface="微軟正黑體" panose="020B0604030504040204" pitchFamily="34" charset="-120"/>
                  <a:cs typeface="Times New Roman" panose="02020603050405020304" pitchFamily="18" charset="0"/>
                </a:rPr>
                <a:t>入學招生委員會</a:t>
              </a:r>
              <a:endParaRPr kumimoji="1" lang="zh-TW" altLang="en-US" b="1" dirty="0">
                <a:solidFill>
                  <a:srgbClr val="F79646"/>
                </a:solidFill>
                <a:latin typeface="微軟正黑體" panose="020B0604030504040204" pitchFamily="34" charset="-120"/>
                <a:ea typeface="微軟正黑體" panose="020B0604030504040204" pitchFamily="34" charset="-120"/>
              </a:endParaRPr>
            </a:p>
          </p:txBody>
        </p:sp>
        <p:sp>
          <p:nvSpPr>
            <p:cNvPr id="55" name="矩形 54">
              <a:extLst>
                <a:ext uri="{FF2B5EF4-FFF2-40B4-BE49-F238E27FC236}">
                  <a16:creationId xmlns:a16="http://schemas.microsoft.com/office/drawing/2014/main" id="{832E8C62-FF70-45AF-BCDC-B5A7C29BE427}"/>
                </a:ext>
              </a:extLst>
            </p:cNvPr>
            <p:cNvSpPr/>
            <p:nvPr/>
          </p:nvSpPr>
          <p:spPr>
            <a:xfrm>
              <a:off x="2447917" y="2969302"/>
              <a:ext cx="6191824" cy="1044000"/>
            </a:xfrm>
            <a:prstGeom prst="rect">
              <a:avLst/>
            </a:prstGeom>
            <a:solidFill>
              <a:srgbClr val="F79646">
                <a:lumMod val="20000"/>
                <a:lumOff val="80000"/>
              </a:srgbClr>
            </a:solidFill>
            <a:ln>
              <a:noFill/>
            </a:ln>
            <a:effectLst/>
          </p:spPr>
          <p:txBody>
            <a:bodyPr wrap="square" rtlCol="0" anchor="ctr">
              <a:spAutoFit/>
            </a:bodyPr>
            <a:lstStyle/>
            <a:p>
              <a:pPr marL="0" marR="0" lvl="0" indent="0" algn="ctr" defTabSz="457200" eaLnBrk="1" fontAlgn="auto" latinLnBrk="0" hangingPunct="1">
                <a:lnSpc>
                  <a:spcPts val="2000"/>
                </a:lnSpc>
                <a:spcBef>
                  <a:spcPts val="0"/>
                </a:spcBef>
                <a:spcAft>
                  <a:spcPts val="0"/>
                </a:spcAft>
                <a:buClrTx/>
                <a:buSzTx/>
                <a:buFontTx/>
                <a:buNone/>
                <a:tabLst/>
                <a:defRPr/>
              </a:pPr>
              <a:endParaRPr kumimoji="0" lang="zh-TW" altLang="en-US" sz="2000" b="1" i="0" u="none" strike="noStrike" kern="0" cap="none" spc="0" normalizeH="0" baseline="0" noProof="0" dirty="0">
                <a:ln>
                  <a:noFill/>
                </a:ln>
                <a:solidFill>
                  <a:prstClr val="black">
                    <a:lumMod val="75000"/>
                    <a:lumOff val="25000"/>
                  </a:prstClr>
                </a:solidFill>
                <a:effectLst/>
                <a:uLnTx/>
                <a:uFillTx/>
                <a:latin typeface="Arial" panose="020B0604020202020204"/>
                <a:ea typeface="微軟正黑體" panose="020B0604030504040204" pitchFamily="34" charset="-120"/>
              </a:endParaRPr>
            </a:p>
          </p:txBody>
        </p:sp>
        <p:sp>
          <p:nvSpPr>
            <p:cNvPr id="56" name="矩形 55">
              <a:extLst>
                <a:ext uri="{FF2B5EF4-FFF2-40B4-BE49-F238E27FC236}">
                  <a16:creationId xmlns:a16="http://schemas.microsoft.com/office/drawing/2014/main" id="{51E8B18E-DBD8-4317-839E-1A9CBE0E7A1E}"/>
                </a:ext>
              </a:extLst>
            </p:cNvPr>
            <p:cNvSpPr/>
            <p:nvPr/>
          </p:nvSpPr>
          <p:spPr>
            <a:xfrm>
              <a:off x="3455165" y="3414912"/>
              <a:ext cx="3862276" cy="400110"/>
            </a:xfrm>
            <a:prstGeom prst="rect">
              <a:avLst/>
            </a:prstGeom>
          </p:spPr>
          <p:txBody>
            <a:bodyPr wrap="none">
              <a:spAutoFit/>
            </a:bodyPr>
            <a:lstStyle/>
            <a:p>
              <a:pPr eaLnBrk="0" fontAlgn="base" hangingPunct="0">
                <a:spcBef>
                  <a:spcPct val="0"/>
                </a:spcBef>
                <a:spcAft>
                  <a:spcPct val="0"/>
                </a:spcAft>
              </a:pPr>
              <a:r>
                <a:rPr lang="en-US" altLang="zh-TW" sz="20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https://www.jctv.ntut.edu.tw/enter5/</a:t>
              </a:r>
              <a:endParaRPr kumimoji="1" lang="zh-TW" altLang="en-US" sz="2000" dirty="0">
                <a:solidFill>
                  <a:srgbClr val="0000FF"/>
                </a:solidFill>
                <a:latin typeface="Arial" panose="020B0604020202020204" pitchFamily="34" charset="0"/>
              </a:endParaRPr>
            </a:p>
          </p:txBody>
        </p:sp>
        <p:sp>
          <p:nvSpPr>
            <p:cNvPr id="57" name="矩形 56">
              <a:extLst>
                <a:ext uri="{FF2B5EF4-FFF2-40B4-BE49-F238E27FC236}">
                  <a16:creationId xmlns:a16="http://schemas.microsoft.com/office/drawing/2014/main" id="{C19E912A-F3F8-4F68-9F67-638094C1973F}"/>
                </a:ext>
              </a:extLst>
            </p:cNvPr>
            <p:cNvSpPr/>
            <p:nvPr/>
          </p:nvSpPr>
          <p:spPr>
            <a:xfrm>
              <a:off x="2379582" y="3040628"/>
              <a:ext cx="4288353" cy="400110"/>
            </a:xfrm>
            <a:prstGeom prst="rect">
              <a:avLst/>
            </a:prstGeom>
          </p:spPr>
          <p:txBody>
            <a:bodyPr wrap="none">
              <a:spAutoFit/>
            </a:bodyPr>
            <a:lstStyle/>
            <a:p>
              <a:pPr eaLnBrk="0" fontAlgn="base" hangingPunct="0">
                <a:spcBef>
                  <a:spcPct val="0"/>
                </a:spcBef>
                <a:spcAft>
                  <a:spcPct val="0"/>
                </a:spcAft>
              </a:pPr>
              <a:r>
                <a:rPr lang="en-US" altLang="zh-TW"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北區</a:t>
              </a:r>
              <a:r>
                <a:rPr lang="en-US" altLang="zh-TW"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技專校院招生委員會聯合會</a:t>
              </a:r>
              <a:endParaRPr kumimoji="1" lang="zh-TW" altLang="en-US" sz="2000" b="1" dirty="0">
                <a:solidFill>
                  <a:prstClr val="black"/>
                </a:solidFill>
                <a:latin typeface="微軟正黑體" panose="020B0604030504040204" pitchFamily="34" charset="-120"/>
                <a:ea typeface="微軟正黑體" panose="020B0604030504040204" pitchFamily="34" charset="-120"/>
              </a:endParaRPr>
            </a:p>
          </p:txBody>
        </p:sp>
        <p:pic>
          <p:nvPicPr>
            <p:cNvPr id="58" name="圖片 57">
              <a:extLst>
                <a:ext uri="{FF2B5EF4-FFF2-40B4-BE49-F238E27FC236}">
                  <a16:creationId xmlns:a16="http://schemas.microsoft.com/office/drawing/2014/main" id="{EF1612CB-D461-4C94-99A6-16358FA38241}"/>
                </a:ext>
              </a:extLst>
            </p:cNvPr>
            <p:cNvPicPr>
              <a:picLocks noChangeAspect="1"/>
            </p:cNvPicPr>
            <p:nvPr/>
          </p:nvPicPr>
          <p:blipFill rotWithShape="1">
            <a:blip r:embed="rId3">
              <a:extLst>
                <a:ext uri="{28A0092B-C50C-407E-A947-70E740481C1C}">
                  <a14:useLocalDpi xmlns:a14="http://schemas.microsoft.com/office/drawing/2010/main" val="0"/>
                </a:ext>
              </a:extLst>
            </a:blip>
            <a:srcRect l="9142" t="9142" r="9140" b="9141"/>
            <a:stretch/>
          </p:blipFill>
          <p:spPr>
            <a:xfrm>
              <a:off x="7545926" y="3041302"/>
              <a:ext cx="900000" cy="900000"/>
            </a:xfrm>
            <a:prstGeom prst="rect">
              <a:avLst/>
            </a:prstGeom>
          </p:spPr>
        </p:pic>
        <p:sp>
          <p:nvSpPr>
            <p:cNvPr id="59" name="矩形 58">
              <a:extLst>
                <a:ext uri="{FF2B5EF4-FFF2-40B4-BE49-F238E27FC236}">
                  <a16:creationId xmlns:a16="http://schemas.microsoft.com/office/drawing/2014/main" id="{8B98508D-1967-4349-8316-AB7A3AF04142}"/>
                </a:ext>
              </a:extLst>
            </p:cNvPr>
            <p:cNvSpPr/>
            <p:nvPr/>
          </p:nvSpPr>
          <p:spPr>
            <a:xfrm>
              <a:off x="4043530" y="4244139"/>
              <a:ext cx="6213119" cy="1044000"/>
            </a:xfrm>
            <a:prstGeom prst="rect">
              <a:avLst/>
            </a:prstGeom>
            <a:solidFill>
              <a:srgbClr val="F79646">
                <a:lumMod val="20000"/>
                <a:lumOff val="80000"/>
              </a:srgbClr>
            </a:solidFill>
            <a:ln>
              <a:noFill/>
            </a:ln>
            <a:effectLst/>
          </p:spPr>
          <p:txBody>
            <a:bodyPr wrap="square" rtlCol="0" anchor="ctr">
              <a:spAutoFit/>
            </a:bodyPr>
            <a:lstStyle/>
            <a:p>
              <a:pPr marL="0" marR="0" lvl="0" indent="0" algn="ctr" defTabSz="457200" eaLnBrk="1" fontAlgn="auto" latinLnBrk="0" hangingPunct="1">
                <a:lnSpc>
                  <a:spcPts val="2000"/>
                </a:lnSpc>
                <a:spcBef>
                  <a:spcPts val="0"/>
                </a:spcBef>
                <a:spcAft>
                  <a:spcPts val="0"/>
                </a:spcAft>
                <a:buClrTx/>
                <a:buSzTx/>
                <a:buFontTx/>
                <a:buNone/>
                <a:tabLst/>
                <a:defRPr/>
              </a:pPr>
              <a:endParaRPr kumimoji="0" lang="zh-TW" altLang="en-US" sz="2000" b="1" i="0" u="none" strike="noStrike" kern="0" cap="none" spc="0" normalizeH="0" baseline="0" noProof="0" dirty="0">
                <a:ln>
                  <a:noFill/>
                </a:ln>
                <a:solidFill>
                  <a:prstClr val="black">
                    <a:lumMod val="75000"/>
                    <a:lumOff val="25000"/>
                  </a:prstClr>
                </a:solidFill>
                <a:effectLst/>
                <a:uLnTx/>
                <a:uFillTx/>
                <a:latin typeface="Arial" panose="020B0604020202020204"/>
                <a:ea typeface="微軟正黑體" panose="020B0604030504040204" pitchFamily="34" charset="-120"/>
              </a:endParaRPr>
            </a:p>
          </p:txBody>
        </p:sp>
        <p:sp>
          <p:nvSpPr>
            <p:cNvPr id="60" name="矩形 59">
              <a:extLst>
                <a:ext uri="{FF2B5EF4-FFF2-40B4-BE49-F238E27FC236}">
                  <a16:creationId xmlns:a16="http://schemas.microsoft.com/office/drawing/2014/main" id="{C420B103-AEA7-446F-B0EC-E867AD324556}"/>
                </a:ext>
              </a:extLst>
            </p:cNvPr>
            <p:cNvSpPr/>
            <p:nvPr/>
          </p:nvSpPr>
          <p:spPr>
            <a:xfrm>
              <a:off x="6695295" y="4726288"/>
              <a:ext cx="2763898" cy="400110"/>
            </a:xfrm>
            <a:prstGeom prst="rect">
              <a:avLst/>
            </a:prstGeom>
          </p:spPr>
          <p:txBody>
            <a:bodyPr wrap="none">
              <a:spAutoFit/>
            </a:bodyPr>
            <a:lstStyle/>
            <a:p>
              <a:pPr eaLnBrk="0" fontAlgn="base" hangingPunct="0">
                <a:spcBef>
                  <a:spcPct val="0"/>
                </a:spcBef>
                <a:spcAft>
                  <a:spcPct val="0"/>
                </a:spcAft>
              </a:pPr>
              <a:r>
                <a:rPr lang="en-US" altLang="zh-TW" sz="20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https://exam.jente.edu.tw</a:t>
              </a:r>
              <a:endParaRPr kumimoji="1" lang="zh-TW" altLang="en-US" sz="2000" dirty="0">
                <a:solidFill>
                  <a:srgbClr val="0000FF"/>
                </a:solidFill>
                <a:latin typeface="Arial" panose="020B0604020202020204" pitchFamily="34" charset="0"/>
              </a:endParaRPr>
            </a:p>
          </p:txBody>
        </p:sp>
        <p:sp>
          <p:nvSpPr>
            <p:cNvPr id="61" name="矩形 60">
              <a:extLst>
                <a:ext uri="{FF2B5EF4-FFF2-40B4-BE49-F238E27FC236}">
                  <a16:creationId xmlns:a16="http://schemas.microsoft.com/office/drawing/2014/main" id="{5E827CD6-9097-4D4E-8515-BE69DAE5A065}"/>
                </a:ext>
              </a:extLst>
            </p:cNvPr>
            <p:cNvSpPr/>
            <p:nvPr/>
          </p:nvSpPr>
          <p:spPr>
            <a:xfrm>
              <a:off x="5619712" y="4352004"/>
              <a:ext cx="3775393" cy="400110"/>
            </a:xfrm>
            <a:prstGeom prst="rect">
              <a:avLst/>
            </a:prstGeom>
          </p:spPr>
          <p:txBody>
            <a:bodyPr wrap="none">
              <a:spAutoFit/>
            </a:bodyPr>
            <a:lstStyle/>
            <a:p>
              <a:pPr eaLnBrk="0" fontAlgn="base" hangingPunct="0">
                <a:spcBef>
                  <a:spcPct val="0"/>
                </a:spcBef>
                <a:spcAft>
                  <a:spcPct val="0"/>
                </a:spcAft>
              </a:pPr>
              <a:r>
                <a:rPr lang="en-US" altLang="zh-TW"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中區</a:t>
              </a:r>
              <a:r>
                <a:rPr lang="en-US" altLang="zh-TW"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仁德醫護管理專科學校</a:t>
              </a:r>
              <a:endParaRPr kumimoji="1" lang="zh-TW" altLang="en-US" sz="2000" b="1" dirty="0">
                <a:solidFill>
                  <a:prstClr val="black"/>
                </a:solidFill>
                <a:latin typeface="微軟正黑體" panose="020B0604030504040204" pitchFamily="34" charset="-120"/>
                <a:ea typeface="微軟正黑體" panose="020B0604030504040204" pitchFamily="34" charset="-120"/>
              </a:endParaRPr>
            </a:p>
          </p:txBody>
        </p:sp>
        <p:sp>
          <p:nvSpPr>
            <p:cNvPr id="62" name="矩形 61">
              <a:extLst>
                <a:ext uri="{FF2B5EF4-FFF2-40B4-BE49-F238E27FC236}">
                  <a16:creationId xmlns:a16="http://schemas.microsoft.com/office/drawing/2014/main" id="{096481FE-E1DB-4FA5-9905-AFD5ED722B95}"/>
                </a:ext>
              </a:extLst>
            </p:cNvPr>
            <p:cNvSpPr/>
            <p:nvPr/>
          </p:nvSpPr>
          <p:spPr>
            <a:xfrm>
              <a:off x="2447917" y="5513282"/>
              <a:ext cx="6191824" cy="1044000"/>
            </a:xfrm>
            <a:prstGeom prst="rect">
              <a:avLst/>
            </a:prstGeom>
            <a:solidFill>
              <a:srgbClr val="F79646">
                <a:lumMod val="20000"/>
                <a:lumOff val="80000"/>
              </a:srgbClr>
            </a:solidFill>
            <a:ln>
              <a:noFill/>
            </a:ln>
            <a:effectLst/>
          </p:spPr>
          <p:txBody>
            <a:bodyPr wrap="square" rtlCol="0" anchor="ctr">
              <a:spAutoFit/>
            </a:bodyPr>
            <a:lstStyle/>
            <a:p>
              <a:pPr marL="0" marR="0" lvl="0" indent="0" algn="ctr" defTabSz="457200" eaLnBrk="1" fontAlgn="auto" latinLnBrk="0" hangingPunct="1">
                <a:lnSpc>
                  <a:spcPts val="2000"/>
                </a:lnSpc>
                <a:spcBef>
                  <a:spcPts val="0"/>
                </a:spcBef>
                <a:spcAft>
                  <a:spcPts val="0"/>
                </a:spcAft>
                <a:buClrTx/>
                <a:buSzTx/>
                <a:buFontTx/>
                <a:buNone/>
                <a:tabLst/>
                <a:defRPr/>
              </a:pPr>
              <a:endParaRPr kumimoji="0" lang="zh-TW" altLang="en-US" sz="2000" b="1" i="0" u="none" strike="noStrike" kern="0" cap="none" spc="0" normalizeH="0" baseline="0" noProof="0" dirty="0">
                <a:ln>
                  <a:noFill/>
                </a:ln>
                <a:solidFill>
                  <a:prstClr val="black">
                    <a:lumMod val="75000"/>
                    <a:lumOff val="25000"/>
                  </a:prstClr>
                </a:solidFill>
                <a:effectLst/>
                <a:uLnTx/>
                <a:uFillTx/>
                <a:latin typeface="Arial" panose="020B0604020202020204"/>
                <a:ea typeface="微軟正黑體" panose="020B0604030504040204" pitchFamily="34" charset="-120"/>
              </a:endParaRPr>
            </a:p>
          </p:txBody>
        </p:sp>
        <p:sp>
          <p:nvSpPr>
            <p:cNvPr id="63" name="矩形 62">
              <a:extLst>
                <a:ext uri="{FF2B5EF4-FFF2-40B4-BE49-F238E27FC236}">
                  <a16:creationId xmlns:a16="http://schemas.microsoft.com/office/drawing/2014/main" id="{228078A7-D37D-45D5-AB0C-30CEA09335BC}"/>
                </a:ext>
              </a:extLst>
            </p:cNvPr>
            <p:cNvSpPr/>
            <p:nvPr/>
          </p:nvSpPr>
          <p:spPr>
            <a:xfrm>
              <a:off x="3455165" y="5957966"/>
              <a:ext cx="2523448" cy="400110"/>
            </a:xfrm>
            <a:prstGeom prst="rect">
              <a:avLst/>
            </a:prstGeom>
          </p:spPr>
          <p:txBody>
            <a:bodyPr wrap="none">
              <a:spAutoFit/>
            </a:bodyPr>
            <a:lstStyle/>
            <a:p>
              <a:pPr eaLnBrk="0" fontAlgn="base" hangingPunct="0">
                <a:spcBef>
                  <a:spcPct val="0"/>
                </a:spcBef>
                <a:spcAft>
                  <a:spcPct val="0"/>
                </a:spcAft>
              </a:pPr>
              <a:r>
                <a:rPr lang="en-US" altLang="zh-TW" sz="20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https://s5.nkuht.edu.tw</a:t>
              </a:r>
              <a:endParaRPr kumimoji="1" lang="zh-TW" altLang="en-US" sz="2000" dirty="0">
                <a:solidFill>
                  <a:srgbClr val="0000FF"/>
                </a:solidFill>
                <a:latin typeface="Arial" panose="020B0604020202020204" pitchFamily="34" charset="0"/>
              </a:endParaRPr>
            </a:p>
          </p:txBody>
        </p:sp>
        <p:sp>
          <p:nvSpPr>
            <p:cNvPr id="64" name="矩形 63">
              <a:extLst>
                <a:ext uri="{FF2B5EF4-FFF2-40B4-BE49-F238E27FC236}">
                  <a16:creationId xmlns:a16="http://schemas.microsoft.com/office/drawing/2014/main" id="{3FA9CF60-0B12-4DF3-A05A-51E1179EC5ED}"/>
                </a:ext>
              </a:extLst>
            </p:cNvPr>
            <p:cNvSpPr/>
            <p:nvPr/>
          </p:nvSpPr>
          <p:spPr>
            <a:xfrm>
              <a:off x="2379582" y="5583682"/>
              <a:ext cx="3262432" cy="400110"/>
            </a:xfrm>
            <a:prstGeom prst="rect">
              <a:avLst/>
            </a:prstGeom>
          </p:spPr>
          <p:txBody>
            <a:bodyPr wrap="none">
              <a:spAutoFit/>
            </a:bodyPr>
            <a:lstStyle/>
            <a:p>
              <a:pPr eaLnBrk="0" fontAlgn="base" hangingPunct="0">
                <a:spcBef>
                  <a:spcPct val="0"/>
                </a:spcBef>
                <a:spcAft>
                  <a:spcPct val="0"/>
                </a:spcAft>
              </a:pPr>
              <a:r>
                <a:rPr lang="en-US" altLang="zh-TW"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南區</a:t>
              </a:r>
              <a:r>
                <a:rPr lang="en-US" altLang="zh-TW"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國立高雄餐旅大學</a:t>
              </a:r>
              <a:endParaRPr kumimoji="1" lang="zh-TW" altLang="en-US" sz="2000" b="1" dirty="0">
                <a:solidFill>
                  <a:prstClr val="black"/>
                </a:solidFill>
                <a:latin typeface="微軟正黑體" panose="020B0604030504040204" pitchFamily="34" charset="-120"/>
                <a:ea typeface="微軟正黑體" panose="020B0604030504040204" pitchFamily="34" charset="-120"/>
              </a:endParaRPr>
            </a:p>
          </p:txBody>
        </p:sp>
        <p:pic>
          <p:nvPicPr>
            <p:cNvPr id="65" name="圖片 64">
              <a:extLst>
                <a:ext uri="{FF2B5EF4-FFF2-40B4-BE49-F238E27FC236}">
                  <a16:creationId xmlns:a16="http://schemas.microsoft.com/office/drawing/2014/main" id="{36665E95-FD05-450E-91E7-E42A20C484E3}"/>
                </a:ext>
              </a:extLst>
            </p:cNvPr>
            <p:cNvPicPr>
              <a:picLocks noChangeAspect="1"/>
            </p:cNvPicPr>
            <p:nvPr/>
          </p:nvPicPr>
          <p:blipFill rotWithShape="1">
            <a:blip r:embed="rId4">
              <a:extLst>
                <a:ext uri="{28A0092B-C50C-407E-A947-70E740481C1C}">
                  <a14:useLocalDpi xmlns:a14="http://schemas.microsoft.com/office/drawing/2010/main" val="0"/>
                </a:ext>
              </a:extLst>
            </a:blip>
            <a:srcRect l="9915" t="9915" r="9915" b="9915"/>
            <a:stretch/>
          </p:blipFill>
          <p:spPr>
            <a:xfrm>
              <a:off x="4292012" y="4316139"/>
              <a:ext cx="900001" cy="900000"/>
            </a:xfrm>
            <a:prstGeom prst="rect">
              <a:avLst/>
            </a:prstGeom>
          </p:spPr>
        </p:pic>
        <p:pic>
          <p:nvPicPr>
            <p:cNvPr id="66" name="圖片 65">
              <a:extLst>
                <a:ext uri="{FF2B5EF4-FFF2-40B4-BE49-F238E27FC236}">
                  <a16:creationId xmlns:a16="http://schemas.microsoft.com/office/drawing/2014/main" id="{B4EC6230-8F46-4B0D-9BA2-F4C338F4E1AC}"/>
                </a:ext>
              </a:extLst>
            </p:cNvPr>
            <p:cNvPicPr>
              <a:picLocks noChangeAspect="1"/>
            </p:cNvPicPr>
            <p:nvPr/>
          </p:nvPicPr>
          <p:blipFill rotWithShape="1">
            <a:blip r:embed="rId5">
              <a:extLst>
                <a:ext uri="{28A0092B-C50C-407E-A947-70E740481C1C}">
                  <a14:useLocalDpi xmlns:a14="http://schemas.microsoft.com/office/drawing/2010/main" val="0"/>
                </a:ext>
              </a:extLst>
            </a:blip>
            <a:srcRect l="9863" t="8570" r="8433" b="9311"/>
            <a:stretch/>
          </p:blipFill>
          <p:spPr>
            <a:xfrm>
              <a:off x="7488107" y="5515091"/>
              <a:ext cx="1028506" cy="1033726"/>
            </a:xfrm>
            <a:prstGeom prst="rect">
              <a:avLst/>
            </a:prstGeom>
          </p:spPr>
        </p:pic>
        <p:sp>
          <p:nvSpPr>
            <p:cNvPr id="67" name="文字方塊 66">
              <a:extLst>
                <a:ext uri="{FF2B5EF4-FFF2-40B4-BE49-F238E27FC236}">
                  <a16:creationId xmlns:a16="http://schemas.microsoft.com/office/drawing/2014/main" id="{B1C706B0-4C05-4D35-8009-E4EE5F6BDCE9}"/>
                </a:ext>
              </a:extLst>
            </p:cNvPr>
            <p:cNvSpPr txBox="1"/>
            <p:nvPr/>
          </p:nvSpPr>
          <p:spPr>
            <a:xfrm>
              <a:off x="8997002" y="653183"/>
              <a:ext cx="1524094" cy="2139047"/>
            </a:xfrm>
            <a:prstGeom prst="rect">
              <a:avLst/>
            </a:prstGeom>
            <a:noFill/>
          </p:spPr>
          <p:txBody>
            <a:bodyPr wrap="square" rtlCol="0">
              <a:spAutoFit/>
            </a:bodyPr>
            <a:lstStyle/>
            <a:p>
              <a:pPr eaLnBrk="0" fontAlgn="base" hangingPunct="0">
                <a:spcBef>
                  <a:spcPct val="0"/>
                </a:spcBef>
                <a:spcAft>
                  <a:spcPct val="0"/>
                </a:spcAft>
              </a:pPr>
              <a:r>
                <a:rPr kumimoji="1" lang="en-US" altLang="zh-TW" sz="13300" b="1" dirty="0">
                  <a:solidFill>
                    <a:srgbClr val="0BCBC7"/>
                  </a:solidFill>
                  <a:latin typeface="華康儷粗圓" panose="020F0709000000000000" pitchFamily="49" charset="-120"/>
                  <a:ea typeface="華康儷粗圓" panose="020F0709000000000000" pitchFamily="49" charset="-120"/>
                </a:rPr>
                <a:t>&gt;</a:t>
              </a:r>
              <a:endParaRPr kumimoji="1" lang="zh-TW" altLang="en-US" sz="13300" b="1" dirty="0">
                <a:solidFill>
                  <a:srgbClr val="0BCBC7"/>
                </a:solidFill>
                <a:latin typeface="華康儷粗圓" panose="020F0709000000000000" pitchFamily="49" charset="-120"/>
                <a:ea typeface="華康儷粗圓" panose="020F0709000000000000" pitchFamily="49" charset="-120"/>
              </a:endParaRPr>
            </a:p>
          </p:txBody>
        </p:sp>
        <p:sp>
          <p:nvSpPr>
            <p:cNvPr id="68" name="文字方塊 67">
              <a:extLst>
                <a:ext uri="{FF2B5EF4-FFF2-40B4-BE49-F238E27FC236}">
                  <a16:creationId xmlns:a16="http://schemas.microsoft.com/office/drawing/2014/main" id="{FA5A8523-9EA2-4AEC-933E-E90E8D68505C}"/>
                </a:ext>
              </a:extLst>
            </p:cNvPr>
            <p:cNvSpPr txBox="1"/>
            <p:nvPr/>
          </p:nvSpPr>
          <p:spPr>
            <a:xfrm rot="10800000">
              <a:off x="2444630" y="3883463"/>
              <a:ext cx="1524094" cy="1800493"/>
            </a:xfrm>
            <a:prstGeom prst="rect">
              <a:avLst/>
            </a:prstGeom>
            <a:noFill/>
          </p:spPr>
          <p:txBody>
            <a:bodyPr wrap="square" rtlCol="0">
              <a:spAutoFit/>
            </a:bodyPr>
            <a:lstStyle/>
            <a:p>
              <a:pPr eaLnBrk="0" fontAlgn="base" hangingPunct="0">
                <a:spcBef>
                  <a:spcPct val="0"/>
                </a:spcBef>
                <a:spcAft>
                  <a:spcPct val="0"/>
                </a:spcAft>
              </a:pPr>
              <a:r>
                <a:rPr kumimoji="1" lang="en-US" altLang="zh-TW" sz="11100" b="1" dirty="0">
                  <a:solidFill>
                    <a:srgbClr val="FCDDC4"/>
                  </a:solidFill>
                  <a:latin typeface="華康儷粗圓" panose="020F0709000000000000" pitchFamily="49" charset="-120"/>
                  <a:ea typeface="華康儷粗圓" panose="020F0709000000000000" pitchFamily="49" charset="-120"/>
                </a:rPr>
                <a:t>&gt;</a:t>
              </a:r>
              <a:endParaRPr kumimoji="1" lang="zh-TW" altLang="en-US" sz="11100" b="1" dirty="0">
                <a:solidFill>
                  <a:srgbClr val="FCDDC4"/>
                </a:solidFill>
                <a:latin typeface="華康儷粗圓" panose="020F0709000000000000" pitchFamily="49" charset="-120"/>
                <a:ea typeface="華康儷粗圓" panose="020F0709000000000000" pitchFamily="49" charset="-120"/>
              </a:endParaRPr>
            </a:p>
          </p:txBody>
        </p:sp>
        <p:sp>
          <p:nvSpPr>
            <p:cNvPr id="69" name="文字方塊 68">
              <a:extLst>
                <a:ext uri="{FF2B5EF4-FFF2-40B4-BE49-F238E27FC236}">
                  <a16:creationId xmlns:a16="http://schemas.microsoft.com/office/drawing/2014/main" id="{70F300F3-647D-4F35-AFF8-93EB6A973D84}"/>
                </a:ext>
              </a:extLst>
            </p:cNvPr>
            <p:cNvSpPr txBox="1"/>
            <p:nvPr/>
          </p:nvSpPr>
          <p:spPr>
            <a:xfrm rot="10800000">
              <a:off x="1964241" y="3883463"/>
              <a:ext cx="1524094" cy="1800493"/>
            </a:xfrm>
            <a:prstGeom prst="rect">
              <a:avLst/>
            </a:prstGeom>
            <a:noFill/>
          </p:spPr>
          <p:txBody>
            <a:bodyPr wrap="square" rtlCol="0">
              <a:spAutoFit/>
            </a:bodyPr>
            <a:lstStyle/>
            <a:p>
              <a:pPr eaLnBrk="0" fontAlgn="base" hangingPunct="0">
                <a:spcBef>
                  <a:spcPct val="0"/>
                </a:spcBef>
                <a:spcAft>
                  <a:spcPct val="0"/>
                </a:spcAft>
              </a:pPr>
              <a:r>
                <a:rPr kumimoji="1" lang="en-US" altLang="zh-TW" sz="11100" b="1" dirty="0">
                  <a:solidFill>
                    <a:srgbClr val="F79646"/>
                  </a:solidFill>
                  <a:latin typeface="華康儷粗圓" panose="020F0709000000000000" pitchFamily="49" charset="-120"/>
                  <a:ea typeface="華康儷粗圓" panose="020F0709000000000000" pitchFamily="49" charset="-120"/>
                </a:rPr>
                <a:t>&gt;</a:t>
              </a:r>
              <a:endParaRPr kumimoji="1" lang="zh-TW" altLang="en-US" sz="11100" b="1" dirty="0">
                <a:solidFill>
                  <a:srgbClr val="F79646"/>
                </a:solidFill>
                <a:latin typeface="華康儷粗圓" panose="020F0709000000000000" pitchFamily="49" charset="-120"/>
                <a:ea typeface="華康儷粗圓" panose="020F0709000000000000" pitchFamily="49" charset="-120"/>
              </a:endParaRPr>
            </a:p>
          </p:txBody>
        </p:sp>
        <p:sp>
          <p:nvSpPr>
            <p:cNvPr id="70" name="文字方塊 69">
              <a:extLst>
                <a:ext uri="{FF2B5EF4-FFF2-40B4-BE49-F238E27FC236}">
                  <a16:creationId xmlns:a16="http://schemas.microsoft.com/office/drawing/2014/main" id="{006D2180-3991-4366-B205-A97BC19142FF}"/>
                </a:ext>
              </a:extLst>
            </p:cNvPr>
            <p:cNvSpPr txBox="1"/>
            <p:nvPr/>
          </p:nvSpPr>
          <p:spPr>
            <a:xfrm>
              <a:off x="8838194" y="2537220"/>
              <a:ext cx="1524094" cy="1800493"/>
            </a:xfrm>
            <a:prstGeom prst="rect">
              <a:avLst/>
            </a:prstGeom>
            <a:noFill/>
          </p:spPr>
          <p:txBody>
            <a:bodyPr wrap="square" rtlCol="0">
              <a:spAutoFit/>
            </a:bodyPr>
            <a:lstStyle/>
            <a:p>
              <a:pPr eaLnBrk="0" fontAlgn="base" hangingPunct="0">
                <a:spcBef>
                  <a:spcPct val="0"/>
                </a:spcBef>
                <a:spcAft>
                  <a:spcPct val="0"/>
                </a:spcAft>
              </a:pPr>
              <a:r>
                <a:rPr kumimoji="1" lang="en-US" altLang="zh-TW" sz="11100" b="1" dirty="0">
                  <a:solidFill>
                    <a:srgbClr val="FCDDC4"/>
                  </a:solidFill>
                  <a:latin typeface="華康儷粗圓" panose="020F0709000000000000" pitchFamily="49" charset="-120"/>
                  <a:ea typeface="華康儷粗圓" panose="020F0709000000000000" pitchFamily="49" charset="-120"/>
                </a:rPr>
                <a:t>&gt;</a:t>
              </a:r>
              <a:endParaRPr kumimoji="1" lang="zh-TW" altLang="en-US" sz="11100" b="1" dirty="0">
                <a:solidFill>
                  <a:srgbClr val="FCDDC4"/>
                </a:solidFill>
                <a:latin typeface="華康儷粗圓" panose="020F0709000000000000" pitchFamily="49" charset="-120"/>
                <a:ea typeface="華康儷粗圓" panose="020F0709000000000000" pitchFamily="49" charset="-120"/>
              </a:endParaRPr>
            </a:p>
          </p:txBody>
        </p:sp>
        <p:sp>
          <p:nvSpPr>
            <p:cNvPr id="71" name="文字方塊 70">
              <a:extLst>
                <a:ext uri="{FF2B5EF4-FFF2-40B4-BE49-F238E27FC236}">
                  <a16:creationId xmlns:a16="http://schemas.microsoft.com/office/drawing/2014/main" id="{A2584BA4-BEC7-43B4-B8F5-7F6A35E547E5}"/>
                </a:ext>
              </a:extLst>
            </p:cNvPr>
            <p:cNvSpPr txBox="1"/>
            <p:nvPr/>
          </p:nvSpPr>
          <p:spPr>
            <a:xfrm>
              <a:off x="9318583" y="2537220"/>
              <a:ext cx="1524094" cy="1800493"/>
            </a:xfrm>
            <a:prstGeom prst="rect">
              <a:avLst/>
            </a:prstGeom>
            <a:noFill/>
          </p:spPr>
          <p:txBody>
            <a:bodyPr wrap="square" rtlCol="0">
              <a:spAutoFit/>
            </a:bodyPr>
            <a:lstStyle/>
            <a:p>
              <a:pPr eaLnBrk="0" fontAlgn="base" hangingPunct="0">
                <a:spcBef>
                  <a:spcPct val="0"/>
                </a:spcBef>
                <a:spcAft>
                  <a:spcPct val="0"/>
                </a:spcAft>
              </a:pPr>
              <a:r>
                <a:rPr kumimoji="1" lang="en-US" altLang="zh-TW" sz="11100" b="1" dirty="0">
                  <a:solidFill>
                    <a:srgbClr val="F79646"/>
                  </a:solidFill>
                  <a:latin typeface="華康儷粗圓" panose="020F0709000000000000" pitchFamily="49" charset="-120"/>
                  <a:ea typeface="華康儷粗圓" panose="020F0709000000000000" pitchFamily="49" charset="-120"/>
                </a:rPr>
                <a:t>&gt;</a:t>
              </a:r>
              <a:endParaRPr kumimoji="1" lang="zh-TW" altLang="en-US" sz="11100" b="1" dirty="0">
                <a:solidFill>
                  <a:srgbClr val="F79646"/>
                </a:solidFill>
                <a:latin typeface="華康儷粗圓" panose="020F0709000000000000" pitchFamily="49" charset="-120"/>
                <a:ea typeface="華康儷粗圓" panose="020F0709000000000000" pitchFamily="49" charset="-120"/>
              </a:endParaRPr>
            </a:p>
          </p:txBody>
        </p:sp>
      </p:grpSp>
    </p:spTree>
    <p:extLst>
      <p:ext uri="{BB962C8B-B14F-4D97-AF65-F5344CB8AC3E}">
        <p14:creationId xmlns:p14="http://schemas.microsoft.com/office/powerpoint/2010/main" val="11246544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967" y="-39262"/>
            <a:ext cx="8531023" cy="698450"/>
            <a:chOff x="-966" y="-39262"/>
            <a:chExt cx="6867912" cy="698450"/>
          </a:xfrm>
        </p:grpSpPr>
        <p:grpSp>
          <p:nvGrpSpPr>
            <p:cNvPr id="8" name="群組 7"/>
            <p:cNvGrpSpPr/>
            <p:nvPr/>
          </p:nvGrpSpPr>
          <p:grpSpPr>
            <a:xfrm>
              <a:off x="0" y="4236"/>
              <a:ext cx="6866946" cy="605449"/>
              <a:chOff x="0" y="4236"/>
              <a:chExt cx="6015355" cy="605449"/>
            </a:xfrm>
          </p:grpSpPr>
          <p:sp>
            <p:nvSpPr>
              <p:cNvPr id="120" name="圓角化同側角落矩形 119"/>
              <p:cNvSpPr/>
              <p:nvPr/>
            </p:nvSpPr>
            <p:spPr>
              <a:xfrm rot="16200000" flipH="1">
                <a:off x="2704953" y="-2700717"/>
                <a:ext cx="605449" cy="6015355"/>
              </a:xfrm>
              <a:prstGeom prst="round2SameRect">
                <a:avLst>
                  <a:gd name="adj1" fmla="val 0"/>
                  <a:gd name="adj2" fmla="val 50000"/>
                </a:avLst>
              </a:prstGeom>
              <a:gradFill flip="none" rotWithShape="1">
                <a:gsLst>
                  <a:gs pos="0">
                    <a:schemeClr val="accent6">
                      <a:lumMod val="40000"/>
                      <a:lumOff val="60000"/>
                    </a:schemeClr>
                  </a:gs>
                  <a:gs pos="55000">
                    <a:srgbClr val="92D050"/>
                  </a:gs>
                  <a:gs pos="100000">
                    <a:schemeClr val="accent6">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966" y="-39262"/>
              <a:ext cx="676831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陸、招生資訊查詢</a:t>
              </a:r>
              <a:endParaRPr lang="en-US" dirty="0"/>
            </a:p>
          </p:txBody>
        </p:sp>
      </p:grpSp>
      <p:grpSp>
        <p:nvGrpSpPr>
          <p:cNvPr id="2" name="群組 1">
            <a:extLst>
              <a:ext uri="{FF2B5EF4-FFF2-40B4-BE49-F238E27FC236}">
                <a16:creationId xmlns:a16="http://schemas.microsoft.com/office/drawing/2014/main" id="{560819CC-E390-46B6-A994-B2ADE3CFF09A}"/>
              </a:ext>
            </a:extLst>
          </p:cNvPr>
          <p:cNvGrpSpPr/>
          <p:nvPr/>
        </p:nvGrpSpPr>
        <p:grpSpPr>
          <a:xfrm>
            <a:off x="1846915" y="304435"/>
            <a:ext cx="8498171" cy="6415966"/>
            <a:chOff x="62454" y="304435"/>
            <a:chExt cx="8498171" cy="6415966"/>
          </a:xfrm>
        </p:grpSpPr>
        <p:sp>
          <p:nvSpPr>
            <p:cNvPr id="7" name="矩形 6">
              <a:extLst>
                <a:ext uri="{FF2B5EF4-FFF2-40B4-BE49-F238E27FC236}">
                  <a16:creationId xmlns:a16="http://schemas.microsoft.com/office/drawing/2014/main" id="{D22B0582-8D5A-4DDC-891E-0B990B8BC409}"/>
                </a:ext>
              </a:extLst>
            </p:cNvPr>
            <p:cNvSpPr/>
            <p:nvPr/>
          </p:nvSpPr>
          <p:spPr bwMode="auto">
            <a:xfrm>
              <a:off x="931118" y="734976"/>
              <a:ext cx="5369074" cy="1332000"/>
            </a:xfrm>
            <a:prstGeom prst="rect">
              <a:avLst/>
            </a:prstGeom>
            <a:solidFill>
              <a:srgbClr val="0BCBC7"/>
            </a:solidFill>
            <a:ln w="9525">
              <a:noFill/>
              <a:round/>
              <a:headEnd/>
              <a:tailEnd type="triangle" w="med" len="med"/>
            </a:ln>
          </p:spPr>
          <p:txBody>
            <a:bodyPr rtlCol="0" anchor="ctr"/>
            <a:lstStyle/>
            <a:p>
              <a:pPr algn="ctr" eaLnBrk="0" fontAlgn="base" hangingPunct="0">
                <a:spcBef>
                  <a:spcPct val="0"/>
                </a:spcBef>
                <a:spcAft>
                  <a:spcPct val="0"/>
                </a:spcAft>
              </a:pPr>
              <a:endParaRPr kumimoji="1" lang="zh-TW" altLang="en-US">
                <a:solidFill>
                  <a:prstClr val="black"/>
                </a:solidFill>
                <a:latin typeface="Arial" panose="020B0604020202020204" pitchFamily="34" charset="0"/>
              </a:endParaRPr>
            </a:p>
          </p:txBody>
        </p:sp>
        <p:sp>
          <p:nvSpPr>
            <p:cNvPr id="10" name="矩形 9">
              <a:extLst>
                <a:ext uri="{FF2B5EF4-FFF2-40B4-BE49-F238E27FC236}">
                  <a16:creationId xmlns:a16="http://schemas.microsoft.com/office/drawing/2014/main" id="{932E1F12-58A6-4027-80D1-1C76F382365F}"/>
                </a:ext>
              </a:extLst>
            </p:cNvPr>
            <p:cNvSpPr/>
            <p:nvPr/>
          </p:nvSpPr>
          <p:spPr bwMode="auto">
            <a:xfrm>
              <a:off x="2240280" y="2187000"/>
              <a:ext cx="5890837" cy="1332000"/>
            </a:xfrm>
            <a:prstGeom prst="rect">
              <a:avLst/>
            </a:prstGeom>
            <a:solidFill>
              <a:srgbClr val="1F497D">
                <a:lumMod val="60000"/>
                <a:lumOff val="40000"/>
              </a:srgbClr>
            </a:solidFill>
            <a:ln w="9525">
              <a:noFill/>
              <a:round/>
              <a:headEnd/>
              <a:tailEnd type="triangle" w="med" len="med"/>
            </a:ln>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zh-TW" altLang="en-US" sz="18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11" name="矩形 10">
              <a:extLst>
                <a:ext uri="{FF2B5EF4-FFF2-40B4-BE49-F238E27FC236}">
                  <a16:creationId xmlns:a16="http://schemas.microsoft.com/office/drawing/2014/main" id="{08EAD5DA-7F8D-495E-A2B6-51F6BFB0E352}"/>
                </a:ext>
              </a:extLst>
            </p:cNvPr>
            <p:cNvSpPr/>
            <p:nvPr/>
          </p:nvSpPr>
          <p:spPr bwMode="auto">
            <a:xfrm>
              <a:off x="625379" y="3639024"/>
              <a:ext cx="5890837" cy="1332000"/>
            </a:xfrm>
            <a:prstGeom prst="rect">
              <a:avLst/>
            </a:prstGeom>
            <a:solidFill>
              <a:srgbClr val="FF8989"/>
            </a:solidFill>
            <a:ln w="9525">
              <a:noFill/>
              <a:round/>
              <a:headEnd/>
              <a:tailEnd type="triangle" w="med" len="med"/>
            </a:ln>
          </p:spPr>
          <p:txBody>
            <a:bodyPr rtlCol="0" anchor="ctr"/>
            <a:lstStyle/>
            <a:p>
              <a:pPr algn="ctr" eaLnBrk="0" fontAlgn="base" hangingPunct="0">
                <a:spcBef>
                  <a:spcPct val="0"/>
                </a:spcBef>
                <a:spcAft>
                  <a:spcPct val="0"/>
                </a:spcAft>
              </a:pPr>
              <a:endParaRPr kumimoji="1" lang="zh-TW" altLang="en-US">
                <a:solidFill>
                  <a:prstClr val="black"/>
                </a:solidFill>
                <a:latin typeface="Arial" panose="020B0604020202020204" pitchFamily="34" charset="0"/>
              </a:endParaRPr>
            </a:p>
          </p:txBody>
        </p:sp>
        <p:sp>
          <p:nvSpPr>
            <p:cNvPr id="12" name="矩形 11">
              <a:extLst>
                <a:ext uri="{FF2B5EF4-FFF2-40B4-BE49-F238E27FC236}">
                  <a16:creationId xmlns:a16="http://schemas.microsoft.com/office/drawing/2014/main" id="{CFE42AF2-0410-49FC-AF47-365871AB5A77}"/>
                </a:ext>
              </a:extLst>
            </p:cNvPr>
            <p:cNvSpPr/>
            <p:nvPr/>
          </p:nvSpPr>
          <p:spPr bwMode="auto">
            <a:xfrm>
              <a:off x="2051720" y="5091048"/>
              <a:ext cx="6085118" cy="1332000"/>
            </a:xfrm>
            <a:prstGeom prst="rect">
              <a:avLst/>
            </a:prstGeom>
            <a:solidFill>
              <a:srgbClr val="F79646">
                <a:lumMod val="60000"/>
                <a:lumOff val="40000"/>
              </a:srgbClr>
            </a:solidFill>
            <a:ln w="9525">
              <a:noFill/>
              <a:round/>
              <a:headEnd/>
              <a:tailEnd type="triangle" w="med" len="med"/>
            </a:ln>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zh-TW" altLang="en-US" sz="18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13" name="矩形 12">
              <a:extLst>
                <a:ext uri="{FF2B5EF4-FFF2-40B4-BE49-F238E27FC236}">
                  <a16:creationId xmlns:a16="http://schemas.microsoft.com/office/drawing/2014/main" id="{69BF7A99-D343-48C8-884F-01F1629BC26F}"/>
                </a:ext>
              </a:extLst>
            </p:cNvPr>
            <p:cNvSpPr/>
            <p:nvPr/>
          </p:nvSpPr>
          <p:spPr bwMode="auto">
            <a:xfrm>
              <a:off x="1052030" y="824976"/>
              <a:ext cx="5120170" cy="1152000"/>
            </a:xfrm>
            <a:prstGeom prst="rect">
              <a:avLst/>
            </a:prstGeom>
            <a:solidFill>
              <a:srgbClr val="16F2ED"/>
            </a:solidFill>
            <a:ln w="9525">
              <a:noFill/>
              <a:round/>
              <a:headEnd/>
              <a:tailEnd type="triangle" w="med" len="med"/>
            </a:ln>
          </p:spPr>
          <p:txBody>
            <a:bodyPr rtlCol="0" anchor="ctr"/>
            <a:lstStyle/>
            <a:p>
              <a:pPr algn="ctr" eaLnBrk="0" fontAlgn="base" hangingPunct="0">
                <a:spcBef>
                  <a:spcPct val="0"/>
                </a:spcBef>
                <a:spcAft>
                  <a:spcPct val="0"/>
                </a:spcAft>
              </a:pPr>
              <a:endParaRPr kumimoji="1" lang="zh-TW" altLang="en-US">
                <a:solidFill>
                  <a:prstClr val="black"/>
                </a:solidFill>
                <a:latin typeface="Arial" panose="020B0604020202020204" pitchFamily="34" charset="0"/>
              </a:endParaRPr>
            </a:p>
          </p:txBody>
        </p:sp>
        <p:sp>
          <p:nvSpPr>
            <p:cNvPr id="14" name="矩形 13">
              <a:extLst>
                <a:ext uri="{FF2B5EF4-FFF2-40B4-BE49-F238E27FC236}">
                  <a16:creationId xmlns:a16="http://schemas.microsoft.com/office/drawing/2014/main" id="{935149D4-74E4-42EC-B6F2-33E187B90490}"/>
                </a:ext>
              </a:extLst>
            </p:cNvPr>
            <p:cNvSpPr/>
            <p:nvPr/>
          </p:nvSpPr>
          <p:spPr bwMode="auto">
            <a:xfrm>
              <a:off x="2337966" y="2277000"/>
              <a:ext cx="5698064" cy="1152000"/>
            </a:xfrm>
            <a:prstGeom prst="rect">
              <a:avLst/>
            </a:prstGeom>
            <a:solidFill>
              <a:srgbClr val="A8C6EA"/>
            </a:solidFill>
            <a:ln w="9525">
              <a:noFill/>
              <a:round/>
              <a:headEnd/>
              <a:tailEnd type="triangle" w="med" len="med"/>
            </a:ln>
          </p:spPr>
          <p:txBody>
            <a:bodyPr rtlCol="0" anchor="ctr"/>
            <a:lstStyle/>
            <a:p>
              <a:pPr algn="ctr" eaLnBrk="0" fontAlgn="base" hangingPunct="0">
                <a:spcBef>
                  <a:spcPct val="0"/>
                </a:spcBef>
                <a:spcAft>
                  <a:spcPct val="0"/>
                </a:spcAft>
              </a:pPr>
              <a:endParaRPr kumimoji="1" lang="zh-TW" altLang="en-US">
                <a:solidFill>
                  <a:prstClr val="black"/>
                </a:solidFill>
                <a:latin typeface="Arial" panose="020B0604020202020204" pitchFamily="34" charset="0"/>
              </a:endParaRPr>
            </a:p>
          </p:txBody>
        </p:sp>
        <p:sp>
          <p:nvSpPr>
            <p:cNvPr id="15" name="矩形 14">
              <a:extLst>
                <a:ext uri="{FF2B5EF4-FFF2-40B4-BE49-F238E27FC236}">
                  <a16:creationId xmlns:a16="http://schemas.microsoft.com/office/drawing/2014/main" id="{408B61A2-E382-4FF0-A8B0-81AFD8B5A209}"/>
                </a:ext>
              </a:extLst>
            </p:cNvPr>
            <p:cNvSpPr/>
            <p:nvPr/>
          </p:nvSpPr>
          <p:spPr bwMode="auto">
            <a:xfrm>
              <a:off x="758395" y="3729024"/>
              <a:ext cx="5657646" cy="1152000"/>
            </a:xfrm>
            <a:prstGeom prst="rect">
              <a:avLst/>
            </a:prstGeom>
            <a:solidFill>
              <a:srgbClr val="FFC5C5"/>
            </a:solidFill>
            <a:ln w="9525">
              <a:noFill/>
              <a:round/>
              <a:headEnd/>
              <a:tailEnd type="triangle" w="med" len="med"/>
            </a:ln>
          </p:spPr>
          <p:txBody>
            <a:bodyPr rtlCol="0" anchor="ctr"/>
            <a:lstStyle/>
            <a:p>
              <a:pPr algn="ctr" eaLnBrk="0" fontAlgn="base" hangingPunct="0">
                <a:spcBef>
                  <a:spcPct val="0"/>
                </a:spcBef>
                <a:spcAft>
                  <a:spcPct val="0"/>
                </a:spcAft>
              </a:pPr>
              <a:endParaRPr kumimoji="1" lang="zh-TW" altLang="en-US">
                <a:solidFill>
                  <a:prstClr val="black"/>
                </a:solidFill>
                <a:latin typeface="Arial" panose="020B0604020202020204" pitchFamily="34" charset="0"/>
              </a:endParaRPr>
            </a:p>
          </p:txBody>
        </p:sp>
        <p:sp>
          <p:nvSpPr>
            <p:cNvPr id="16" name="矩形 15">
              <a:extLst>
                <a:ext uri="{FF2B5EF4-FFF2-40B4-BE49-F238E27FC236}">
                  <a16:creationId xmlns:a16="http://schemas.microsoft.com/office/drawing/2014/main" id="{BDC0AC18-6C30-4522-AB60-9238DB99AC05}"/>
                </a:ext>
              </a:extLst>
            </p:cNvPr>
            <p:cNvSpPr/>
            <p:nvPr/>
          </p:nvSpPr>
          <p:spPr bwMode="auto">
            <a:xfrm>
              <a:off x="2139186" y="5181048"/>
              <a:ext cx="5902564" cy="1152000"/>
            </a:xfrm>
            <a:prstGeom prst="rect">
              <a:avLst/>
            </a:prstGeom>
            <a:solidFill>
              <a:srgbClr val="FCDDC4"/>
            </a:solidFill>
            <a:ln w="9525">
              <a:noFill/>
              <a:round/>
              <a:headEnd/>
              <a:tailEnd type="triangle" w="med" len="med"/>
            </a:ln>
          </p:spPr>
          <p:txBody>
            <a:bodyPr rtlCol="0" anchor="ctr"/>
            <a:lstStyle/>
            <a:p>
              <a:pPr algn="ctr" eaLnBrk="0" fontAlgn="base" hangingPunct="0">
                <a:spcBef>
                  <a:spcPct val="0"/>
                </a:spcBef>
                <a:spcAft>
                  <a:spcPct val="0"/>
                </a:spcAft>
              </a:pPr>
              <a:endParaRPr kumimoji="1" lang="zh-TW" altLang="en-US">
                <a:solidFill>
                  <a:prstClr val="black"/>
                </a:solidFill>
                <a:latin typeface="Arial" panose="020B0604020202020204" pitchFamily="34" charset="0"/>
              </a:endParaRPr>
            </a:p>
          </p:txBody>
        </p:sp>
        <p:pic>
          <p:nvPicPr>
            <p:cNvPr id="17" name="圖片 16">
              <a:extLst>
                <a:ext uri="{FF2B5EF4-FFF2-40B4-BE49-F238E27FC236}">
                  <a16:creationId xmlns:a16="http://schemas.microsoft.com/office/drawing/2014/main" id="{14061E31-1F13-4850-8227-53ADE168B12E}"/>
                </a:ext>
              </a:extLst>
            </p:cNvPr>
            <p:cNvPicPr>
              <a:picLocks noChangeAspect="1"/>
            </p:cNvPicPr>
            <p:nvPr/>
          </p:nvPicPr>
          <p:blipFill rotWithShape="1">
            <a:blip r:embed="rId2">
              <a:extLst>
                <a:ext uri="{28A0092B-C50C-407E-A947-70E740481C1C}">
                  <a14:useLocalDpi xmlns:a14="http://schemas.microsoft.com/office/drawing/2010/main" val="0"/>
                </a:ext>
              </a:extLst>
            </a:blip>
            <a:srcRect l="9218" t="9218" r="7819" b="7819"/>
            <a:stretch/>
          </p:blipFill>
          <p:spPr>
            <a:xfrm>
              <a:off x="2455323" y="2313000"/>
              <a:ext cx="1080000" cy="1080000"/>
            </a:xfrm>
            <a:prstGeom prst="rect">
              <a:avLst/>
            </a:prstGeom>
          </p:spPr>
        </p:pic>
        <p:pic>
          <p:nvPicPr>
            <p:cNvPr id="18" name="圖片 17">
              <a:extLst>
                <a:ext uri="{FF2B5EF4-FFF2-40B4-BE49-F238E27FC236}">
                  <a16:creationId xmlns:a16="http://schemas.microsoft.com/office/drawing/2014/main" id="{34EFD9DC-80F7-4A52-9B12-B1912A473988}"/>
                </a:ext>
              </a:extLst>
            </p:cNvPr>
            <p:cNvPicPr>
              <a:picLocks noChangeAspect="1"/>
            </p:cNvPicPr>
            <p:nvPr/>
          </p:nvPicPr>
          <p:blipFill rotWithShape="1">
            <a:blip r:embed="rId3">
              <a:extLst>
                <a:ext uri="{28A0092B-C50C-407E-A947-70E740481C1C}">
                  <a14:useLocalDpi xmlns:a14="http://schemas.microsoft.com/office/drawing/2010/main" val="0"/>
                </a:ext>
              </a:extLst>
            </a:blip>
            <a:srcRect l="8541" t="9218" r="8497" b="7819"/>
            <a:stretch/>
          </p:blipFill>
          <p:spPr>
            <a:xfrm>
              <a:off x="4710272" y="860976"/>
              <a:ext cx="1080000" cy="1080000"/>
            </a:xfrm>
            <a:prstGeom prst="rect">
              <a:avLst/>
            </a:prstGeom>
          </p:spPr>
        </p:pic>
        <p:pic>
          <p:nvPicPr>
            <p:cNvPr id="19" name="圖片 18">
              <a:extLst>
                <a:ext uri="{FF2B5EF4-FFF2-40B4-BE49-F238E27FC236}">
                  <a16:creationId xmlns:a16="http://schemas.microsoft.com/office/drawing/2014/main" id="{F54E830A-9C07-4D0F-BBF1-B7E0F1985A4C}"/>
                </a:ext>
              </a:extLst>
            </p:cNvPr>
            <p:cNvPicPr>
              <a:picLocks noChangeAspect="1"/>
            </p:cNvPicPr>
            <p:nvPr/>
          </p:nvPicPr>
          <p:blipFill>
            <a:blip r:embed="rId4" cstate="print">
              <a:extLst>
                <a:ext uri="{28A0092B-C50C-407E-A947-70E740481C1C}">
                  <a14:useLocalDpi xmlns:a14="http://schemas.microsoft.com/office/drawing/2010/main" val="0"/>
                </a:ext>
              </a:extLst>
            </a:blip>
            <a:srcRect t="1329" b="1329"/>
            <a:stretch/>
          </p:blipFill>
          <p:spPr>
            <a:xfrm>
              <a:off x="5247993" y="3763862"/>
              <a:ext cx="1105706" cy="1076320"/>
            </a:xfrm>
            <a:prstGeom prst="rect">
              <a:avLst/>
            </a:prstGeom>
          </p:spPr>
        </p:pic>
        <p:pic>
          <p:nvPicPr>
            <p:cNvPr id="20" name="圖片 19">
              <a:extLst>
                <a:ext uri="{FF2B5EF4-FFF2-40B4-BE49-F238E27FC236}">
                  <a16:creationId xmlns:a16="http://schemas.microsoft.com/office/drawing/2014/main" id="{BD1BF2BF-FEBE-43B1-A28A-313B1064175F}"/>
                </a:ext>
              </a:extLst>
            </p:cNvPr>
            <p:cNvPicPr>
              <a:picLocks noChangeAspect="1"/>
            </p:cNvPicPr>
            <p:nvPr/>
          </p:nvPicPr>
          <p:blipFill rotWithShape="1">
            <a:blip r:embed="rId5">
              <a:extLst>
                <a:ext uri="{28A0092B-C50C-407E-A947-70E740481C1C}">
                  <a14:useLocalDpi xmlns:a14="http://schemas.microsoft.com/office/drawing/2010/main" val="0"/>
                </a:ext>
              </a:extLst>
            </a:blip>
            <a:srcRect l="9992" t="9669" r="9731" b="9609"/>
            <a:stretch/>
          </p:blipFill>
          <p:spPr>
            <a:xfrm>
              <a:off x="2250881" y="5206991"/>
              <a:ext cx="1094716" cy="1100764"/>
            </a:xfrm>
            <a:prstGeom prst="rect">
              <a:avLst/>
            </a:prstGeom>
          </p:spPr>
        </p:pic>
        <p:sp>
          <p:nvSpPr>
            <p:cNvPr id="21" name="矩形 20">
              <a:extLst>
                <a:ext uri="{FF2B5EF4-FFF2-40B4-BE49-F238E27FC236}">
                  <a16:creationId xmlns:a16="http://schemas.microsoft.com/office/drawing/2014/main" id="{0CD8E646-19D4-4264-9C31-6468AAC0BA64}"/>
                </a:ext>
              </a:extLst>
            </p:cNvPr>
            <p:cNvSpPr/>
            <p:nvPr/>
          </p:nvSpPr>
          <p:spPr>
            <a:xfrm>
              <a:off x="1099904" y="900991"/>
              <a:ext cx="3005951" cy="400110"/>
            </a:xfrm>
            <a:prstGeom prst="rect">
              <a:avLst/>
            </a:prstGeom>
          </p:spPr>
          <p:txBody>
            <a:bodyPr wrap="none">
              <a:spAutoFit/>
            </a:bodyPr>
            <a:lstStyle/>
            <a:p>
              <a:pPr eaLnBrk="0" fontAlgn="base" hangingPunct="0">
                <a:spcBef>
                  <a:spcPct val="0"/>
                </a:spcBef>
                <a:spcAft>
                  <a:spcPct val="0"/>
                </a:spcAft>
              </a:pPr>
              <a:r>
                <a:rPr kumimoji="1" lang="zh-TW" altLang="en-US" sz="2000" b="1" dirty="0">
                  <a:solidFill>
                    <a:prstClr val="black"/>
                  </a:solidFill>
                  <a:latin typeface="Arial" panose="020B0604020202020204" pitchFamily="34" charset="0"/>
                  <a:ea typeface="微軟正黑體" panose="020B0604030504040204" pitchFamily="34" charset="-120"/>
                </a:rPr>
                <a:t>技專校院招生策略委員會</a:t>
              </a:r>
              <a:endParaRPr kumimoji="1" lang="zh-TW" altLang="en-US" sz="2000" b="1" dirty="0">
                <a:solidFill>
                  <a:prstClr val="black"/>
                </a:solidFill>
                <a:latin typeface="Arial" panose="020B0604020202020204" pitchFamily="34" charset="0"/>
              </a:endParaRPr>
            </a:p>
          </p:txBody>
        </p:sp>
        <p:sp>
          <p:nvSpPr>
            <p:cNvPr id="22" name="矩形 21">
              <a:extLst>
                <a:ext uri="{FF2B5EF4-FFF2-40B4-BE49-F238E27FC236}">
                  <a16:creationId xmlns:a16="http://schemas.microsoft.com/office/drawing/2014/main" id="{871FFD0B-6EC0-404D-AEC6-BE302DC95CB9}"/>
                </a:ext>
              </a:extLst>
            </p:cNvPr>
            <p:cNvSpPr/>
            <p:nvPr/>
          </p:nvSpPr>
          <p:spPr>
            <a:xfrm>
              <a:off x="1099904" y="1275615"/>
              <a:ext cx="3261790" cy="400110"/>
            </a:xfrm>
            <a:prstGeom prst="rect">
              <a:avLst/>
            </a:prstGeom>
          </p:spPr>
          <p:txBody>
            <a:bodyPr wrap="none">
              <a:spAutoFit/>
            </a:bodyPr>
            <a:lstStyle/>
            <a:p>
              <a:pPr eaLnBrk="0" fontAlgn="base" hangingPunct="0">
                <a:spcBef>
                  <a:spcPct val="0"/>
                </a:spcBef>
                <a:spcAft>
                  <a:spcPct val="0"/>
                </a:spcAft>
              </a:pPr>
              <a:r>
                <a:rPr kumimoji="1" lang="en-US" altLang="zh-TW" sz="2000" dirty="0">
                  <a:solidFill>
                    <a:srgbClr val="0000FF"/>
                  </a:solidFill>
                  <a:latin typeface="Times New Roman" pitchFamily="18" charset="0"/>
                  <a:ea typeface="微軟正黑體" panose="020B0604030504040204" pitchFamily="34" charset="-120"/>
                  <a:cs typeface="Times New Roman" pitchFamily="18" charset="0"/>
                </a:rPr>
                <a:t>https://www.techadmi.edu.tw/</a:t>
              </a:r>
            </a:p>
          </p:txBody>
        </p:sp>
        <p:sp>
          <p:nvSpPr>
            <p:cNvPr id="23" name="矩形 22">
              <a:extLst>
                <a:ext uri="{FF2B5EF4-FFF2-40B4-BE49-F238E27FC236}">
                  <a16:creationId xmlns:a16="http://schemas.microsoft.com/office/drawing/2014/main" id="{58EB0608-08F2-40BC-BD4D-D50BFEEBCCB3}"/>
                </a:ext>
              </a:extLst>
            </p:cNvPr>
            <p:cNvSpPr/>
            <p:nvPr/>
          </p:nvSpPr>
          <p:spPr>
            <a:xfrm>
              <a:off x="3535323" y="2309104"/>
              <a:ext cx="1552028" cy="400110"/>
            </a:xfrm>
            <a:prstGeom prst="rect">
              <a:avLst/>
            </a:prstGeom>
          </p:spPr>
          <p:txBody>
            <a:bodyPr wrap="none">
              <a:spAutoFit/>
            </a:bodyPr>
            <a:lstStyle/>
            <a:p>
              <a:pPr eaLnBrk="0" fontAlgn="base" hangingPunct="0">
                <a:spcBef>
                  <a:spcPct val="0"/>
                </a:spcBef>
                <a:spcAft>
                  <a:spcPct val="0"/>
                </a:spcAft>
              </a:pPr>
              <a:r>
                <a:rPr kumimoji="1" lang="zh-TW" altLang="en-US" sz="2000" b="1" dirty="0">
                  <a:solidFill>
                    <a:prstClr val="black"/>
                  </a:solidFill>
                  <a:latin typeface="Arial" panose="020B0604020202020204" pitchFamily="34" charset="0"/>
                  <a:ea typeface="微軟正黑體" panose="020B0604030504040204" pitchFamily="34" charset="-120"/>
                </a:rPr>
                <a:t>技訊網</a:t>
              </a:r>
              <a:r>
                <a:rPr kumimoji="1" lang="en-US" altLang="zh-TW" sz="2000" b="1" dirty="0">
                  <a:solidFill>
                    <a:prstClr val="black"/>
                  </a:solidFill>
                  <a:latin typeface="Arial" panose="020B0604020202020204" pitchFamily="34" charset="0"/>
                  <a:ea typeface="微軟正黑體" panose="020B0604030504040204" pitchFamily="34" charset="-120"/>
                </a:rPr>
                <a:t>-</a:t>
              </a:r>
              <a:r>
                <a:rPr kumimoji="1" lang="zh-TW" altLang="en-US" sz="2000" b="1" dirty="0">
                  <a:solidFill>
                    <a:prstClr val="black"/>
                  </a:solidFill>
                  <a:latin typeface="Arial" panose="020B0604020202020204" pitchFamily="34" charset="0"/>
                  <a:ea typeface="微軟正黑體" panose="020B0604030504040204" pitchFamily="34" charset="-120"/>
                </a:rPr>
                <a:t>五專</a:t>
              </a:r>
              <a:endParaRPr kumimoji="1" lang="zh-TW" altLang="en-US" sz="2000" b="1" dirty="0">
                <a:solidFill>
                  <a:prstClr val="black"/>
                </a:solidFill>
                <a:latin typeface="Arial" panose="020B0604020202020204" pitchFamily="34" charset="0"/>
              </a:endParaRPr>
            </a:p>
          </p:txBody>
        </p:sp>
        <p:sp>
          <p:nvSpPr>
            <p:cNvPr id="24" name="矩形 23">
              <a:extLst>
                <a:ext uri="{FF2B5EF4-FFF2-40B4-BE49-F238E27FC236}">
                  <a16:creationId xmlns:a16="http://schemas.microsoft.com/office/drawing/2014/main" id="{2BD70817-FE7E-4B1A-860B-78CBC24D99D0}"/>
                </a:ext>
              </a:extLst>
            </p:cNvPr>
            <p:cNvSpPr/>
            <p:nvPr/>
          </p:nvSpPr>
          <p:spPr>
            <a:xfrm>
              <a:off x="3535323" y="2678436"/>
              <a:ext cx="3873176" cy="400110"/>
            </a:xfrm>
            <a:prstGeom prst="rect">
              <a:avLst/>
            </a:prstGeom>
          </p:spPr>
          <p:txBody>
            <a:bodyPr wrap="none">
              <a:spAutoFit/>
            </a:bodyPr>
            <a:lstStyle/>
            <a:p>
              <a:pPr eaLnBrk="0" fontAlgn="base" hangingPunct="0">
                <a:spcBef>
                  <a:spcPct val="0"/>
                </a:spcBef>
                <a:spcAft>
                  <a:spcPct val="0"/>
                </a:spcAft>
              </a:pPr>
              <a:r>
                <a:rPr kumimoji="1" lang="en-US" altLang="zh-TW" sz="2000" dirty="0">
                  <a:solidFill>
                    <a:srgbClr val="0000FF"/>
                  </a:solidFill>
                  <a:latin typeface="Times New Roman" pitchFamily="18" charset="0"/>
                  <a:ea typeface="微軟正黑體" panose="020B0604030504040204" pitchFamily="34" charset="-120"/>
                  <a:cs typeface="Times New Roman" pitchFamily="18" charset="0"/>
                </a:rPr>
                <a:t>https://techexpo.moe.edu.tw/search/</a:t>
              </a:r>
            </a:p>
          </p:txBody>
        </p:sp>
        <p:sp>
          <p:nvSpPr>
            <p:cNvPr id="25" name="矩形 24">
              <a:extLst>
                <a:ext uri="{FF2B5EF4-FFF2-40B4-BE49-F238E27FC236}">
                  <a16:creationId xmlns:a16="http://schemas.microsoft.com/office/drawing/2014/main" id="{CE406819-54CC-4042-9D3E-4D266B58400C}"/>
                </a:ext>
              </a:extLst>
            </p:cNvPr>
            <p:cNvSpPr/>
            <p:nvPr/>
          </p:nvSpPr>
          <p:spPr>
            <a:xfrm>
              <a:off x="851277" y="3849163"/>
              <a:ext cx="4572000" cy="400110"/>
            </a:xfrm>
            <a:prstGeom prst="rect">
              <a:avLst/>
            </a:prstGeom>
          </p:spPr>
          <p:txBody>
            <a:bodyPr>
              <a:spAutoFit/>
            </a:bodyPr>
            <a:lstStyle/>
            <a:p>
              <a:pPr eaLnBrk="0" fontAlgn="base" hangingPunct="0">
                <a:spcBef>
                  <a:spcPct val="0"/>
                </a:spcBef>
                <a:spcAft>
                  <a:spcPct val="0"/>
                </a:spcAft>
              </a:pPr>
              <a:r>
                <a:rPr kumimoji="1" lang="zh-TW" altLang="en-US" sz="2000" b="1" dirty="0">
                  <a:latin typeface="Arial" panose="020B0604020202020204" pitchFamily="34" charset="0"/>
                  <a:ea typeface="微軟正黑體" panose="020B0604030504040204" pitchFamily="34" charset="-120"/>
                </a:rPr>
                <a:t>國中畢業生適性入學宣導網站</a:t>
              </a:r>
              <a:endParaRPr kumimoji="1" lang="zh-TW" altLang="en-US" sz="2000" b="1" dirty="0">
                <a:latin typeface="Arial" panose="020B0604020202020204" pitchFamily="34" charset="0"/>
              </a:endParaRPr>
            </a:p>
          </p:txBody>
        </p:sp>
        <p:sp>
          <p:nvSpPr>
            <p:cNvPr id="26" name="矩形 25">
              <a:extLst>
                <a:ext uri="{FF2B5EF4-FFF2-40B4-BE49-F238E27FC236}">
                  <a16:creationId xmlns:a16="http://schemas.microsoft.com/office/drawing/2014/main" id="{ED0A61CF-A139-4787-BD95-4A1FAFF3B614}"/>
                </a:ext>
              </a:extLst>
            </p:cNvPr>
            <p:cNvSpPr/>
            <p:nvPr/>
          </p:nvSpPr>
          <p:spPr>
            <a:xfrm>
              <a:off x="3417844" y="5286469"/>
              <a:ext cx="4956676" cy="400110"/>
            </a:xfrm>
            <a:prstGeom prst="rect">
              <a:avLst/>
            </a:prstGeom>
          </p:spPr>
          <p:txBody>
            <a:bodyPr wrap="square">
              <a:spAutoFit/>
            </a:bodyPr>
            <a:lstStyle/>
            <a:p>
              <a:pPr eaLnBrk="0" fontAlgn="base" hangingPunct="0">
                <a:spcBef>
                  <a:spcPct val="0"/>
                </a:spcBef>
                <a:spcAft>
                  <a:spcPct val="0"/>
                </a:spcAft>
              </a:pPr>
              <a:r>
                <a:rPr kumimoji="1" lang="zh-TW" altLang="en-US" sz="2000" b="1" dirty="0">
                  <a:solidFill>
                    <a:prstClr val="black"/>
                  </a:solidFill>
                  <a:latin typeface="Arial" panose="020B0604020202020204" pitchFamily="34" charset="0"/>
                  <a:ea typeface="微軟正黑體" panose="020B0604030504040204" pitchFamily="34" charset="-120"/>
                </a:rPr>
                <a:t>國中教育會考</a:t>
              </a:r>
              <a:r>
                <a:rPr kumimoji="1" lang="en-US" altLang="zh-TW" sz="2000" b="1" dirty="0">
                  <a:solidFill>
                    <a:prstClr val="black"/>
                  </a:solidFill>
                  <a:latin typeface="Arial" panose="020B0604020202020204" pitchFamily="34" charset="0"/>
                  <a:ea typeface="微軟正黑體" panose="020B0604030504040204" pitchFamily="34" charset="-120"/>
                </a:rPr>
                <a:t>-</a:t>
              </a:r>
              <a:r>
                <a:rPr kumimoji="1" lang="zh-TW" altLang="en-US" sz="2000" b="1" dirty="0">
                  <a:solidFill>
                    <a:prstClr val="black"/>
                  </a:solidFill>
                  <a:latin typeface="Arial" panose="020B0604020202020204" pitchFamily="34" charset="0"/>
                  <a:ea typeface="微軟正黑體" panose="020B0604030504040204" pitchFamily="34" charset="-120"/>
                </a:rPr>
                <a:t>全國試務會</a:t>
              </a:r>
            </a:p>
          </p:txBody>
        </p:sp>
        <p:sp>
          <p:nvSpPr>
            <p:cNvPr id="27" name="矩形 26">
              <a:extLst>
                <a:ext uri="{FF2B5EF4-FFF2-40B4-BE49-F238E27FC236}">
                  <a16:creationId xmlns:a16="http://schemas.microsoft.com/office/drawing/2014/main" id="{323C084D-02CE-4CE6-829A-A0AA6C44789D}"/>
                </a:ext>
              </a:extLst>
            </p:cNvPr>
            <p:cNvSpPr/>
            <p:nvPr/>
          </p:nvSpPr>
          <p:spPr>
            <a:xfrm>
              <a:off x="851277" y="4221110"/>
              <a:ext cx="4396716" cy="400110"/>
            </a:xfrm>
            <a:prstGeom prst="rect">
              <a:avLst/>
            </a:prstGeom>
          </p:spPr>
          <p:txBody>
            <a:bodyPr wrap="square">
              <a:spAutoFit/>
            </a:bodyPr>
            <a:lstStyle/>
            <a:p>
              <a:pPr eaLnBrk="0" fontAlgn="base" hangingPunct="0">
                <a:spcBef>
                  <a:spcPct val="0"/>
                </a:spcBef>
                <a:spcAft>
                  <a:spcPct val="0"/>
                </a:spcAft>
              </a:pPr>
              <a:r>
                <a:rPr kumimoji="1" lang="en-US" altLang="zh-TW" sz="2000" dirty="0">
                  <a:solidFill>
                    <a:srgbClr val="0000FF"/>
                  </a:solidFill>
                  <a:latin typeface="Times New Roman" pitchFamily="18" charset="0"/>
                  <a:ea typeface="微軟正黑體" panose="020B0604030504040204" pitchFamily="34" charset="-120"/>
                  <a:cs typeface="Times New Roman" pitchFamily="18" charset="0"/>
                </a:rPr>
                <a:t>https://shs.k12ea.gov.tw/site/adapt-k12ea</a:t>
              </a:r>
            </a:p>
          </p:txBody>
        </p:sp>
        <p:sp>
          <p:nvSpPr>
            <p:cNvPr id="28" name="矩形 27">
              <a:extLst>
                <a:ext uri="{FF2B5EF4-FFF2-40B4-BE49-F238E27FC236}">
                  <a16:creationId xmlns:a16="http://schemas.microsoft.com/office/drawing/2014/main" id="{20F1799C-960B-43B3-B28E-81E6D697B8DC}"/>
                </a:ext>
              </a:extLst>
            </p:cNvPr>
            <p:cNvSpPr/>
            <p:nvPr/>
          </p:nvSpPr>
          <p:spPr>
            <a:xfrm>
              <a:off x="3417844" y="5654703"/>
              <a:ext cx="2579552" cy="400110"/>
            </a:xfrm>
            <a:prstGeom prst="rect">
              <a:avLst/>
            </a:prstGeom>
          </p:spPr>
          <p:txBody>
            <a:bodyPr wrap="none">
              <a:spAutoFit/>
            </a:bodyPr>
            <a:lstStyle/>
            <a:p>
              <a:pPr eaLnBrk="0" fontAlgn="base" hangingPunct="0">
                <a:spcBef>
                  <a:spcPct val="0"/>
                </a:spcBef>
                <a:spcAft>
                  <a:spcPct val="0"/>
                </a:spcAft>
              </a:pPr>
              <a:r>
                <a:rPr kumimoji="1" lang="en-US" altLang="zh-TW" sz="2000" dirty="0">
                  <a:solidFill>
                    <a:srgbClr val="0000FF"/>
                  </a:solidFill>
                  <a:latin typeface="Times New Roman" pitchFamily="18" charset="0"/>
                  <a:ea typeface="微軟正黑體" panose="020B0604030504040204" pitchFamily="34" charset="-120"/>
                  <a:cs typeface="Times New Roman" pitchFamily="18" charset="0"/>
                </a:rPr>
                <a:t>https://cap.rcpet.edu.tw</a:t>
              </a:r>
              <a:endParaRPr kumimoji="1" lang="zh-TW" altLang="en-US" sz="2000" dirty="0">
                <a:solidFill>
                  <a:srgbClr val="0000FF"/>
                </a:solidFill>
                <a:latin typeface="Times New Roman" pitchFamily="18" charset="0"/>
                <a:ea typeface="微軟正黑體" panose="020B0604030504040204" pitchFamily="34" charset="-120"/>
                <a:cs typeface="Times New Roman" pitchFamily="18" charset="0"/>
              </a:endParaRPr>
            </a:p>
          </p:txBody>
        </p:sp>
        <p:sp>
          <p:nvSpPr>
            <p:cNvPr id="29" name="文字方塊 28">
              <a:extLst>
                <a:ext uri="{FF2B5EF4-FFF2-40B4-BE49-F238E27FC236}">
                  <a16:creationId xmlns:a16="http://schemas.microsoft.com/office/drawing/2014/main" id="{7D63FB21-EBC6-4E66-8AA7-BFA3EC3A4570}"/>
                </a:ext>
              </a:extLst>
            </p:cNvPr>
            <p:cNvSpPr txBox="1"/>
            <p:nvPr/>
          </p:nvSpPr>
          <p:spPr>
            <a:xfrm>
              <a:off x="6293112" y="304435"/>
              <a:ext cx="1524094" cy="2139047"/>
            </a:xfrm>
            <a:prstGeom prst="rect">
              <a:avLst/>
            </a:prstGeom>
            <a:noFill/>
          </p:spPr>
          <p:txBody>
            <a:bodyPr wrap="square" rtlCol="0">
              <a:spAutoFit/>
            </a:bodyPr>
            <a:lstStyle/>
            <a:p>
              <a:pPr eaLnBrk="0" fontAlgn="base" hangingPunct="0">
                <a:spcBef>
                  <a:spcPct val="0"/>
                </a:spcBef>
                <a:spcAft>
                  <a:spcPct val="0"/>
                </a:spcAft>
              </a:pPr>
              <a:r>
                <a:rPr kumimoji="1" lang="en-US" altLang="zh-TW" sz="13300" b="1" dirty="0">
                  <a:solidFill>
                    <a:srgbClr val="0EF2ED"/>
                  </a:solidFill>
                  <a:latin typeface="華康儷粗圓" panose="020F0709000000000000" pitchFamily="49" charset="-120"/>
                  <a:ea typeface="華康儷粗圓" panose="020F0709000000000000" pitchFamily="49" charset="-120"/>
                </a:rPr>
                <a:t>&gt;</a:t>
              </a:r>
              <a:endParaRPr kumimoji="1" lang="zh-TW" altLang="en-US" sz="13300" b="1" dirty="0">
                <a:solidFill>
                  <a:srgbClr val="0EF2ED"/>
                </a:solidFill>
                <a:latin typeface="華康儷粗圓" panose="020F0709000000000000" pitchFamily="49" charset="-120"/>
                <a:ea typeface="華康儷粗圓" panose="020F0709000000000000" pitchFamily="49" charset="-120"/>
              </a:endParaRPr>
            </a:p>
          </p:txBody>
        </p:sp>
        <p:sp>
          <p:nvSpPr>
            <p:cNvPr id="30" name="文字方塊 29">
              <a:extLst>
                <a:ext uri="{FF2B5EF4-FFF2-40B4-BE49-F238E27FC236}">
                  <a16:creationId xmlns:a16="http://schemas.microsoft.com/office/drawing/2014/main" id="{44AFF6AC-6314-4519-B56B-49E6DB3D4ECA}"/>
                </a:ext>
              </a:extLst>
            </p:cNvPr>
            <p:cNvSpPr txBox="1"/>
            <p:nvPr/>
          </p:nvSpPr>
          <p:spPr>
            <a:xfrm>
              <a:off x="6773501" y="304435"/>
              <a:ext cx="1524094" cy="2139047"/>
            </a:xfrm>
            <a:prstGeom prst="rect">
              <a:avLst/>
            </a:prstGeom>
            <a:noFill/>
          </p:spPr>
          <p:txBody>
            <a:bodyPr wrap="square" rtlCol="0">
              <a:spAutoFit/>
            </a:bodyPr>
            <a:lstStyle/>
            <a:p>
              <a:pPr eaLnBrk="0" fontAlgn="base" hangingPunct="0">
                <a:spcBef>
                  <a:spcPct val="0"/>
                </a:spcBef>
                <a:spcAft>
                  <a:spcPct val="0"/>
                </a:spcAft>
              </a:pPr>
              <a:r>
                <a:rPr kumimoji="1" lang="en-US" altLang="zh-TW" sz="13300" b="1" dirty="0">
                  <a:solidFill>
                    <a:srgbClr val="0BCBC7"/>
                  </a:solidFill>
                  <a:latin typeface="華康儷粗圓" panose="020F0709000000000000" pitchFamily="49" charset="-120"/>
                  <a:ea typeface="華康儷粗圓" panose="020F0709000000000000" pitchFamily="49" charset="-120"/>
                </a:rPr>
                <a:t>&gt;</a:t>
              </a:r>
              <a:endParaRPr kumimoji="1" lang="zh-TW" altLang="en-US" sz="13300" b="1" dirty="0">
                <a:solidFill>
                  <a:srgbClr val="0BCBC7"/>
                </a:solidFill>
                <a:latin typeface="華康儷粗圓" panose="020F0709000000000000" pitchFamily="49" charset="-120"/>
                <a:ea typeface="華康儷粗圓" panose="020F0709000000000000" pitchFamily="49" charset="-120"/>
              </a:endParaRPr>
            </a:p>
          </p:txBody>
        </p:sp>
        <p:sp>
          <p:nvSpPr>
            <p:cNvPr id="31" name="文字方塊 30">
              <a:extLst>
                <a:ext uri="{FF2B5EF4-FFF2-40B4-BE49-F238E27FC236}">
                  <a16:creationId xmlns:a16="http://schemas.microsoft.com/office/drawing/2014/main" id="{4EC6518E-E159-45F3-8E56-EB492D6871E2}"/>
                </a:ext>
              </a:extLst>
            </p:cNvPr>
            <p:cNvSpPr txBox="1"/>
            <p:nvPr/>
          </p:nvSpPr>
          <p:spPr>
            <a:xfrm>
              <a:off x="6556142" y="3198570"/>
              <a:ext cx="1524094" cy="2139047"/>
            </a:xfrm>
            <a:prstGeom prst="rect">
              <a:avLst/>
            </a:prstGeom>
            <a:noFill/>
          </p:spPr>
          <p:txBody>
            <a:bodyPr wrap="square" rtlCol="0">
              <a:spAutoFit/>
            </a:bodyPr>
            <a:lstStyle/>
            <a:p>
              <a:pPr eaLnBrk="0" fontAlgn="base" hangingPunct="0">
                <a:spcBef>
                  <a:spcPct val="0"/>
                </a:spcBef>
                <a:spcAft>
                  <a:spcPct val="0"/>
                </a:spcAft>
              </a:pPr>
              <a:r>
                <a:rPr kumimoji="1" lang="en-US" altLang="zh-TW" sz="13300" b="1" dirty="0">
                  <a:solidFill>
                    <a:srgbClr val="FFC5C5"/>
                  </a:solidFill>
                  <a:latin typeface="華康儷粗圓" panose="020F0709000000000000" pitchFamily="49" charset="-120"/>
                  <a:ea typeface="華康儷粗圓" panose="020F0709000000000000" pitchFamily="49" charset="-120"/>
                </a:rPr>
                <a:t>&gt;</a:t>
              </a:r>
              <a:endParaRPr kumimoji="1" lang="zh-TW" altLang="en-US" sz="13300" b="1" dirty="0">
                <a:solidFill>
                  <a:srgbClr val="FFC5C5"/>
                </a:solidFill>
                <a:latin typeface="華康儷粗圓" panose="020F0709000000000000" pitchFamily="49" charset="-120"/>
                <a:ea typeface="華康儷粗圓" panose="020F0709000000000000" pitchFamily="49" charset="-120"/>
              </a:endParaRPr>
            </a:p>
          </p:txBody>
        </p:sp>
        <p:sp>
          <p:nvSpPr>
            <p:cNvPr id="32" name="文字方塊 31">
              <a:extLst>
                <a:ext uri="{FF2B5EF4-FFF2-40B4-BE49-F238E27FC236}">
                  <a16:creationId xmlns:a16="http://schemas.microsoft.com/office/drawing/2014/main" id="{51589A2E-64B5-448F-95D7-5C3DF63351C3}"/>
                </a:ext>
              </a:extLst>
            </p:cNvPr>
            <p:cNvSpPr txBox="1"/>
            <p:nvPr/>
          </p:nvSpPr>
          <p:spPr>
            <a:xfrm>
              <a:off x="7036531" y="3198570"/>
              <a:ext cx="1524094" cy="2139047"/>
            </a:xfrm>
            <a:prstGeom prst="rect">
              <a:avLst/>
            </a:prstGeom>
            <a:noFill/>
          </p:spPr>
          <p:txBody>
            <a:bodyPr wrap="square" rtlCol="0">
              <a:spAutoFit/>
            </a:bodyPr>
            <a:lstStyle/>
            <a:p>
              <a:pPr eaLnBrk="0" fontAlgn="base" hangingPunct="0">
                <a:spcBef>
                  <a:spcPct val="0"/>
                </a:spcBef>
                <a:spcAft>
                  <a:spcPct val="0"/>
                </a:spcAft>
              </a:pPr>
              <a:r>
                <a:rPr kumimoji="1" lang="en-US" altLang="zh-TW" sz="13300" b="1" dirty="0">
                  <a:solidFill>
                    <a:srgbClr val="FF8989"/>
                  </a:solidFill>
                  <a:latin typeface="華康儷粗圓" panose="020F0709000000000000" pitchFamily="49" charset="-120"/>
                  <a:ea typeface="華康儷粗圓" panose="020F0709000000000000" pitchFamily="49" charset="-120"/>
                </a:rPr>
                <a:t>&gt;</a:t>
              </a:r>
              <a:endParaRPr kumimoji="1" lang="zh-TW" altLang="en-US" sz="13300" b="1" dirty="0">
                <a:solidFill>
                  <a:srgbClr val="FF8989"/>
                </a:solidFill>
                <a:latin typeface="華康儷粗圓" panose="020F0709000000000000" pitchFamily="49" charset="-120"/>
                <a:ea typeface="華康儷粗圓" panose="020F0709000000000000" pitchFamily="49" charset="-120"/>
              </a:endParaRPr>
            </a:p>
          </p:txBody>
        </p:sp>
        <p:sp>
          <p:nvSpPr>
            <p:cNvPr id="35" name="文字方塊 34">
              <a:extLst>
                <a:ext uri="{FF2B5EF4-FFF2-40B4-BE49-F238E27FC236}">
                  <a16:creationId xmlns:a16="http://schemas.microsoft.com/office/drawing/2014/main" id="{188DFAB0-0059-4665-B026-371051FE0EAA}"/>
                </a:ext>
              </a:extLst>
            </p:cNvPr>
            <p:cNvSpPr txBox="1"/>
            <p:nvPr/>
          </p:nvSpPr>
          <p:spPr>
            <a:xfrm rot="10800000">
              <a:off x="693148" y="1988600"/>
              <a:ext cx="1524094" cy="1800493"/>
            </a:xfrm>
            <a:prstGeom prst="rect">
              <a:avLst/>
            </a:prstGeom>
            <a:noFill/>
          </p:spPr>
          <p:txBody>
            <a:bodyPr wrap="square" rtlCol="0">
              <a:spAutoFit/>
            </a:bodyPr>
            <a:lstStyle/>
            <a:p>
              <a:pPr eaLnBrk="0" fontAlgn="base" hangingPunct="0">
                <a:spcBef>
                  <a:spcPct val="0"/>
                </a:spcBef>
                <a:spcAft>
                  <a:spcPct val="0"/>
                </a:spcAft>
              </a:pPr>
              <a:r>
                <a:rPr kumimoji="1" lang="en-US" altLang="zh-TW" sz="11100" b="1" dirty="0">
                  <a:solidFill>
                    <a:srgbClr val="A8C6EA"/>
                  </a:solidFill>
                  <a:latin typeface="華康儷粗圓" panose="020F0709000000000000" pitchFamily="49" charset="-120"/>
                  <a:ea typeface="華康儷粗圓" panose="020F0709000000000000" pitchFamily="49" charset="-120"/>
                </a:rPr>
                <a:t>&gt;</a:t>
              </a:r>
              <a:endParaRPr kumimoji="1" lang="zh-TW" altLang="en-US" sz="11100" b="1" dirty="0">
                <a:solidFill>
                  <a:srgbClr val="A8C6EA"/>
                </a:solidFill>
                <a:latin typeface="華康儷粗圓" panose="020F0709000000000000" pitchFamily="49" charset="-120"/>
                <a:ea typeface="華康儷粗圓" panose="020F0709000000000000" pitchFamily="49" charset="-120"/>
              </a:endParaRPr>
            </a:p>
          </p:txBody>
        </p:sp>
        <p:sp>
          <p:nvSpPr>
            <p:cNvPr id="36" name="文字方塊 35">
              <a:extLst>
                <a:ext uri="{FF2B5EF4-FFF2-40B4-BE49-F238E27FC236}">
                  <a16:creationId xmlns:a16="http://schemas.microsoft.com/office/drawing/2014/main" id="{09AD6BFF-418E-441F-B60F-E3FE4B48F5D6}"/>
                </a:ext>
              </a:extLst>
            </p:cNvPr>
            <p:cNvSpPr txBox="1"/>
            <p:nvPr/>
          </p:nvSpPr>
          <p:spPr>
            <a:xfrm rot="10800000">
              <a:off x="212759" y="1988600"/>
              <a:ext cx="1524094" cy="1800493"/>
            </a:xfrm>
            <a:prstGeom prst="rect">
              <a:avLst/>
            </a:prstGeom>
            <a:noFill/>
          </p:spPr>
          <p:txBody>
            <a:bodyPr wrap="square" rtlCol="0">
              <a:spAutoFit/>
            </a:bodyPr>
            <a:lstStyle/>
            <a:p>
              <a:pPr eaLnBrk="0" fontAlgn="base" hangingPunct="0">
                <a:spcBef>
                  <a:spcPct val="0"/>
                </a:spcBef>
                <a:spcAft>
                  <a:spcPct val="0"/>
                </a:spcAft>
              </a:pPr>
              <a:r>
                <a:rPr kumimoji="1" lang="en-US" altLang="zh-TW" sz="11100" b="1" dirty="0">
                  <a:solidFill>
                    <a:srgbClr val="558ED5"/>
                  </a:solidFill>
                  <a:latin typeface="華康儷粗圓" panose="020F0709000000000000" pitchFamily="49" charset="-120"/>
                  <a:ea typeface="華康儷粗圓" panose="020F0709000000000000" pitchFamily="49" charset="-120"/>
                </a:rPr>
                <a:t>&gt;</a:t>
              </a:r>
              <a:endParaRPr kumimoji="1" lang="zh-TW" altLang="en-US" sz="11100" b="1" dirty="0">
                <a:solidFill>
                  <a:srgbClr val="558ED5"/>
                </a:solidFill>
                <a:latin typeface="華康儷粗圓" panose="020F0709000000000000" pitchFamily="49" charset="-120"/>
                <a:ea typeface="華康儷粗圓" panose="020F0709000000000000" pitchFamily="49" charset="-120"/>
              </a:endParaRPr>
            </a:p>
          </p:txBody>
        </p:sp>
        <p:sp>
          <p:nvSpPr>
            <p:cNvPr id="37" name="文字方塊 36">
              <a:extLst>
                <a:ext uri="{FF2B5EF4-FFF2-40B4-BE49-F238E27FC236}">
                  <a16:creationId xmlns:a16="http://schemas.microsoft.com/office/drawing/2014/main" id="{13A8704D-FFA9-44CC-85E5-D891D3553675}"/>
                </a:ext>
              </a:extLst>
            </p:cNvPr>
            <p:cNvSpPr txBox="1"/>
            <p:nvPr/>
          </p:nvSpPr>
          <p:spPr>
            <a:xfrm rot="10800000">
              <a:off x="542843" y="4919908"/>
              <a:ext cx="1524094" cy="1800493"/>
            </a:xfrm>
            <a:prstGeom prst="rect">
              <a:avLst/>
            </a:prstGeom>
            <a:noFill/>
          </p:spPr>
          <p:txBody>
            <a:bodyPr wrap="square" rtlCol="0">
              <a:spAutoFit/>
            </a:bodyPr>
            <a:lstStyle/>
            <a:p>
              <a:pPr eaLnBrk="0" fontAlgn="base" hangingPunct="0">
                <a:spcBef>
                  <a:spcPct val="0"/>
                </a:spcBef>
                <a:spcAft>
                  <a:spcPct val="0"/>
                </a:spcAft>
              </a:pPr>
              <a:r>
                <a:rPr kumimoji="1" lang="en-US" altLang="zh-TW" sz="11100" b="1" dirty="0">
                  <a:solidFill>
                    <a:srgbClr val="FCDDC4"/>
                  </a:solidFill>
                  <a:latin typeface="華康儷粗圓" panose="020F0709000000000000" pitchFamily="49" charset="-120"/>
                  <a:ea typeface="華康儷粗圓" panose="020F0709000000000000" pitchFamily="49" charset="-120"/>
                </a:rPr>
                <a:t>&gt;</a:t>
              </a:r>
              <a:endParaRPr kumimoji="1" lang="zh-TW" altLang="en-US" sz="11100" b="1" dirty="0">
                <a:solidFill>
                  <a:srgbClr val="FCDDC4"/>
                </a:solidFill>
                <a:latin typeface="華康儷粗圓" panose="020F0709000000000000" pitchFamily="49" charset="-120"/>
                <a:ea typeface="華康儷粗圓" panose="020F0709000000000000" pitchFamily="49" charset="-120"/>
              </a:endParaRPr>
            </a:p>
          </p:txBody>
        </p:sp>
        <p:sp>
          <p:nvSpPr>
            <p:cNvPr id="38" name="文字方塊 37">
              <a:extLst>
                <a:ext uri="{FF2B5EF4-FFF2-40B4-BE49-F238E27FC236}">
                  <a16:creationId xmlns:a16="http://schemas.microsoft.com/office/drawing/2014/main" id="{6B6A93D0-F874-4AAF-9950-B8F217C3EA8F}"/>
                </a:ext>
              </a:extLst>
            </p:cNvPr>
            <p:cNvSpPr txBox="1"/>
            <p:nvPr/>
          </p:nvSpPr>
          <p:spPr>
            <a:xfrm rot="10800000">
              <a:off x="62454" y="4919908"/>
              <a:ext cx="1524094" cy="1800493"/>
            </a:xfrm>
            <a:prstGeom prst="rect">
              <a:avLst/>
            </a:prstGeom>
            <a:noFill/>
          </p:spPr>
          <p:txBody>
            <a:bodyPr wrap="square" rtlCol="0">
              <a:spAutoFit/>
            </a:bodyPr>
            <a:lstStyle/>
            <a:p>
              <a:pPr eaLnBrk="0" fontAlgn="base" hangingPunct="0">
                <a:spcBef>
                  <a:spcPct val="0"/>
                </a:spcBef>
                <a:spcAft>
                  <a:spcPct val="0"/>
                </a:spcAft>
              </a:pPr>
              <a:r>
                <a:rPr kumimoji="1" lang="en-US" altLang="zh-TW" sz="11100" b="1" dirty="0">
                  <a:solidFill>
                    <a:srgbClr val="FAC090"/>
                  </a:solidFill>
                  <a:latin typeface="華康儷粗圓" panose="020F0709000000000000" pitchFamily="49" charset="-120"/>
                  <a:ea typeface="華康儷粗圓" panose="020F0709000000000000" pitchFamily="49" charset="-120"/>
                </a:rPr>
                <a:t>&gt;</a:t>
              </a:r>
              <a:endParaRPr kumimoji="1" lang="zh-TW" altLang="en-US" sz="11100" b="1" dirty="0">
                <a:solidFill>
                  <a:srgbClr val="FAC090"/>
                </a:solidFill>
                <a:latin typeface="華康儷粗圓" panose="020F0709000000000000" pitchFamily="49" charset="-120"/>
                <a:ea typeface="華康儷粗圓" panose="020F0709000000000000" pitchFamily="49" charset="-120"/>
              </a:endParaRPr>
            </a:p>
          </p:txBody>
        </p:sp>
      </p:grpSp>
    </p:spTree>
    <p:extLst>
      <p:ext uri="{BB962C8B-B14F-4D97-AF65-F5344CB8AC3E}">
        <p14:creationId xmlns:p14="http://schemas.microsoft.com/office/powerpoint/2010/main" val="3128639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967" y="-39262"/>
            <a:ext cx="8531023" cy="698450"/>
            <a:chOff x="-966" y="-39262"/>
            <a:chExt cx="6867912" cy="698450"/>
          </a:xfrm>
        </p:grpSpPr>
        <p:grpSp>
          <p:nvGrpSpPr>
            <p:cNvPr id="8" name="群組 7"/>
            <p:cNvGrpSpPr/>
            <p:nvPr/>
          </p:nvGrpSpPr>
          <p:grpSpPr>
            <a:xfrm>
              <a:off x="0" y="4236"/>
              <a:ext cx="6866946" cy="605449"/>
              <a:chOff x="0" y="4236"/>
              <a:chExt cx="6015355" cy="605449"/>
            </a:xfrm>
          </p:grpSpPr>
          <p:sp>
            <p:nvSpPr>
              <p:cNvPr id="120" name="圓角化同側角落矩形 119"/>
              <p:cNvSpPr/>
              <p:nvPr/>
            </p:nvSpPr>
            <p:spPr>
              <a:xfrm rot="16200000" flipH="1">
                <a:off x="2704953" y="-2700717"/>
                <a:ext cx="605449" cy="6015355"/>
              </a:xfrm>
              <a:prstGeom prst="round2SameRect">
                <a:avLst>
                  <a:gd name="adj1" fmla="val 0"/>
                  <a:gd name="adj2" fmla="val 50000"/>
                </a:avLst>
              </a:prstGeom>
              <a:gradFill flip="none" rotWithShape="1">
                <a:gsLst>
                  <a:gs pos="0">
                    <a:schemeClr val="accent6">
                      <a:lumMod val="40000"/>
                      <a:lumOff val="60000"/>
                    </a:schemeClr>
                  </a:gs>
                  <a:gs pos="55000">
                    <a:srgbClr val="92D050"/>
                  </a:gs>
                  <a:gs pos="100000">
                    <a:schemeClr val="accent6">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966" y="-39262"/>
              <a:ext cx="676831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陸、招生資訊查詢</a:t>
              </a:r>
              <a:endParaRPr lang="en-US" dirty="0"/>
            </a:p>
          </p:txBody>
        </p:sp>
      </p:grpSp>
      <p:sp>
        <p:nvSpPr>
          <p:cNvPr id="7" name="內容版面配置區 2">
            <a:extLst>
              <a:ext uri="{FF2B5EF4-FFF2-40B4-BE49-F238E27FC236}">
                <a16:creationId xmlns:a16="http://schemas.microsoft.com/office/drawing/2014/main" id="{82DF3B21-182A-48AC-8E80-D44BD25F53DC}"/>
              </a:ext>
            </a:extLst>
          </p:cNvPr>
          <p:cNvSpPr txBox="1">
            <a:spLocks/>
          </p:cNvSpPr>
          <p:nvPr/>
        </p:nvSpPr>
        <p:spPr>
          <a:xfrm>
            <a:off x="539552" y="737092"/>
            <a:ext cx="11004748" cy="19079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zh-TW" altLang="en-US" dirty="0">
                <a:latin typeface="微軟正黑體" panose="020B0604030504040204" pitchFamily="34" charset="-120"/>
                <a:ea typeface="微軟正黑體" panose="020B0604030504040204" pitchFamily="34" charset="-120"/>
              </a:rPr>
              <a:t>本會每年彙編當學年度「多元入學進路指南」，</a:t>
            </a:r>
            <a:r>
              <a:rPr lang="en-US" altLang="zh-TW" dirty="0">
                <a:latin typeface="微軟正黑體" panose="020B0604030504040204" pitchFamily="34" charset="-120"/>
                <a:ea typeface="微軟正黑體" panose="020B0604030504040204" pitchFamily="34" charset="-120"/>
              </a:rPr>
              <a:t>113</a:t>
            </a:r>
            <a:r>
              <a:rPr lang="zh-TW" altLang="en-US" dirty="0">
                <a:latin typeface="微軟正黑體" panose="020B0604030504040204" pitchFamily="34" charset="-120"/>
                <a:ea typeface="微軟正黑體" panose="020B0604030504040204" pitchFamily="34" charset="-120"/>
              </a:rPr>
              <a:t>學年度版預計自</a:t>
            </a:r>
            <a:r>
              <a:rPr lang="en-US" altLang="zh-TW" dirty="0">
                <a:latin typeface="微軟正黑體" panose="020B0604030504040204" pitchFamily="34" charset="-120"/>
                <a:ea typeface="微軟正黑體" panose="020B0604030504040204" pitchFamily="34" charset="-120"/>
              </a:rPr>
              <a:t>112</a:t>
            </a:r>
            <a:r>
              <a:rPr lang="zh-TW" altLang="en-US" dirty="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12</a:t>
            </a:r>
            <a:r>
              <a:rPr lang="zh-TW" altLang="en-US" dirty="0">
                <a:latin typeface="微軟正黑體" panose="020B0604030504040204" pitchFamily="34" charset="-120"/>
                <a:ea typeface="微軟正黑體" panose="020B0604030504040204" pitchFamily="34" charset="-120"/>
              </a:rPr>
              <a:t>月底可至本會官網</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「招生宣導→宣導資料下載」免費下載使用。</a:t>
            </a:r>
            <a:r>
              <a:rPr lang="zh-TW" altLang="en-US" sz="2400" dirty="0">
                <a:latin typeface="微軟正黑體" panose="020B0604030504040204" pitchFamily="34" charset="-120"/>
                <a:ea typeface="微軟正黑體" panose="020B0604030504040204" pitchFamily="34" charset="-120"/>
              </a:rPr>
              <a:t>（網址</a:t>
            </a:r>
            <a:r>
              <a:rPr lang="zh-TW" altLang="en-US" sz="2400" dirty="0">
                <a:latin typeface="微軟正黑體" panose="020B0604030504040204" pitchFamily="34" charset="-120"/>
                <a:ea typeface="微軟正黑體" panose="020B0604030504040204" pitchFamily="34" charset="-120"/>
                <a:sym typeface="Wingdings" panose="05000000000000000000" pitchFamily="2" charset="2"/>
              </a:rPr>
              <a:t>：</a:t>
            </a:r>
            <a:r>
              <a:rPr lang="en-US" altLang="zh-TW" sz="2400" dirty="0">
                <a:latin typeface="微軟正黑體" panose="020B0604030504040204" pitchFamily="34" charset="-120"/>
                <a:ea typeface="微軟正黑體" panose="020B0604030504040204" pitchFamily="34" charset="-120"/>
                <a:sym typeface="Wingdings" panose="05000000000000000000" pitchFamily="2" charset="2"/>
              </a:rPr>
              <a:t> https://www.techadmi.edu.tw/page.php?pid=61 </a:t>
            </a:r>
            <a:r>
              <a:rPr lang="zh-TW" altLang="en-US" sz="2400" dirty="0">
                <a:latin typeface="微軟正黑體" panose="020B0604030504040204" pitchFamily="34" charset="-120"/>
                <a:ea typeface="微軟正黑體" panose="020B0604030504040204" pitchFamily="34" charset="-120"/>
                <a:sym typeface="Wingdings" panose="05000000000000000000" pitchFamily="2" charset="2"/>
              </a:rPr>
              <a:t>）</a:t>
            </a:r>
            <a:endParaRPr lang="zh-TW" altLang="en-US" dirty="0">
              <a:latin typeface="微軟正黑體" panose="020B0604030504040204" pitchFamily="34" charset="-120"/>
              <a:ea typeface="微軟正黑體" panose="020B0604030504040204" pitchFamily="34" charset="-120"/>
            </a:endParaRPr>
          </a:p>
        </p:txBody>
      </p:sp>
      <p:grpSp>
        <p:nvGrpSpPr>
          <p:cNvPr id="15" name="群組 14">
            <a:extLst>
              <a:ext uri="{FF2B5EF4-FFF2-40B4-BE49-F238E27FC236}">
                <a16:creationId xmlns:a16="http://schemas.microsoft.com/office/drawing/2014/main" id="{6B35BFCC-073A-4373-9466-D67D7291C1D5}"/>
              </a:ext>
            </a:extLst>
          </p:cNvPr>
          <p:cNvGrpSpPr/>
          <p:nvPr/>
        </p:nvGrpSpPr>
        <p:grpSpPr>
          <a:xfrm>
            <a:off x="2855182" y="2862859"/>
            <a:ext cx="5834730" cy="3649911"/>
            <a:chOff x="3088447" y="2722900"/>
            <a:chExt cx="5834730" cy="3649911"/>
          </a:xfrm>
        </p:grpSpPr>
        <p:pic>
          <p:nvPicPr>
            <p:cNvPr id="14" name="圖片 13">
              <a:extLst>
                <a:ext uri="{FF2B5EF4-FFF2-40B4-BE49-F238E27FC236}">
                  <a16:creationId xmlns:a16="http://schemas.microsoft.com/office/drawing/2014/main" id="{43C8272C-D43E-4D73-8011-BC2F89F4E40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0000"/>
            <a:stretch/>
          </p:blipFill>
          <p:spPr>
            <a:xfrm rot="900000">
              <a:off x="6377867" y="2864501"/>
              <a:ext cx="2545310" cy="3508310"/>
            </a:xfrm>
            <a:prstGeom prst="rect">
              <a:avLst/>
            </a:prstGeom>
          </p:spPr>
        </p:pic>
        <p:pic>
          <p:nvPicPr>
            <p:cNvPr id="5" name="圖片 4">
              <a:extLst>
                <a:ext uri="{FF2B5EF4-FFF2-40B4-BE49-F238E27FC236}">
                  <a16:creationId xmlns:a16="http://schemas.microsoft.com/office/drawing/2014/main" id="{D03A67B0-866B-4608-8EAE-050619FCEAC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000"/>
            <a:stretch/>
          </p:blipFill>
          <p:spPr>
            <a:xfrm>
              <a:off x="4771746" y="2722900"/>
              <a:ext cx="2545310" cy="3508310"/>
            </a:xfrm>
            <a:prstGeom prst="rect">
              <a:avLst/>
            </a:prstGeom>
          </p:spPr>
        </p:pic>
        <p:pic>
          <p:nvPicPr>
            <p:cNvPr id="3" name="圖片 2">
              <a:extLst>
                <a:ext uri="{FF2B5EF4-FFF2-40B4-BE49-F238E27FC236}">
                  <a16:creationId xmlns:a16="http://schemas.microsoft.com/office/drawing/2014/main" id="{43EA7E4F-FE19-4C88-99D6-C6319574F5D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0000"/>
            <a:stretch/>
          </p:blipFill>
          <p:spPr>
            <a:xfrm rot="20700000">
              <a:off x="3088447" y="2864499"/>
              <a:ext cx="2545310" cy="3508310"/>
            </a:xfrm>
            <a:prstGeom prst="rect">
              <a:avLst/>
            </a:prstGeom>
          </p:spPr>
        </p:pic>
      </p:grpSp>
    </p:spTree>
    <p:extLst>
      <p:ext uri="{BB962C8B-B14F-4D97-AF65-F5344CB8AC3E}">
        <p14:creationId xmlns:p14="http://schemas.microsoft.com/office/powerpoint/2010/main" val="39019994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標題 1"/>
          <p:cNvSpPr txBox="1">
            <a:spLocks/>
          </p:cNvSpPr>
          <p:nvPr/>
        </p:nvSpPr>
        <p:spPr>
          <a:xfrm>
            <a:off x="1312871" y="2515330"/>
            <a:ext cx="2131889" cy="116187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3300" b="1" kern="1200">
                <a:solidFill>
                  <a:schemeClr val="tx1"/>
                </a:solidFill>
                <a:latin typeface="微軟正黑體" panose="020B0604030504040204" pitchFamily="34" charset="-120"/>
                <a:ea typeface="微軟正黑體" panose="020B0604030504040204" pitchFamily="34" charset="-120"/>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zh-TW" sz="5400" dirty="0">
                <a:solidFill>
                  <a:schemeClr val="accent2">
                    <a:lumMod val="50000"/>
                  </a:schemeClr>
                </a:solidFill>
                <a:sym typeface="Oswald"/>
              </a:rPr>
              <a:t>END</a:t>
            </a:r>
            <a:endParaRPr kumimoji="0" lang="zh-TW" altLang="en-US" sz="4800" b="1" i="0" u="none" strike="noStrike" kern="1200" cap="none" spc="0" normalizeH="0" baseline="0" noProof="0" dirty="0">
              <a:ln>
                <a:noFill/>
              </a:ln>
              <a:solidFill>
                <a:schemeClr val="accent2">
                  <a:lumMod val="50000"/>
                </a:schemeClr>
              </a:solidFill>
              <a:effectLst/>
              <a:uLnTx/>
              <a:uFillTx/>
            </a:endParaRPr>
          </a:p>
        </p:txBody>
      </p:sp>
      <p:sp>
        <p:nvSpPr>
          <p:cNvPr id="20" name="TextBox 9">
            <a:extLst>
              <a:ext uri="{FF2B5EF4-FFF2-40B4-BE49-F238E27FC236}">
                <a16:creationId xmlns:a16="http://schemas.microsoft.com/office/drawing/2014/main" id="{8A00F1C8-092F-456A-B970-DBBEC5D4CE96}"/>
              </a:ext>
            </a:extLst>
          </p:cNvPr>
          <p:cNvSpPr txBox="1"/>
          <p:nvPr/>
        </p:nvSpPr>
        <p:spPr>
          <a:xfrm>
            <a:off x="3649215" y="2482878"/>
            <a:ext cx="5814276" cy="1446550"/>
          </a:xfrm>
          <a:prstGeom prst="rect">
            <a:avLst/>
          </a:prstGeom>
          <a:noFill/>
        </p:spPr>
        <p:txBody>
          <a:bodyPr wrap="square" lIns="108000" rIns="108000" rtlCol="0">
            <a:spAutoFit/>
          </a:bodyPr>
          <a:lstStyle/>
          <a:p>
            <a:pPr algn="dist"/>
            <a:r>
              <a:rPr lang="zh-TW" altLang="en-US" sz="4400" b="1" dirty="0">
                <a:solidFill>
                  <a:srgbClr val="621433"/>
                </a:solidFill>
                <a:latin typeface="微軟正黑體" panose="020B0604030504040204" pitchFamily="34" charset="-120"/>
                <a:ea typeface="微軟正黑體" panose="020B0604030504040204" pitchFamily="34" charset="-120"/>
              </a:rPr>
              <a:t>五專招生管道介紹完畢感謝聆聽</a:t>
            </a:r>
            <a:endParaRPr lang="en-US" altLang="zh-TW" sz="4400" b="1" dirty="0">
              <a:solidFill>
                <a:srgbClr val="621433"/>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912096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969" y="-39262"/>
            <a:ext cx="10155621" cy="698450"/>
            <a:chOff x="-966" y="-39262"/>
            <a:chExt cx="7452572" cy="698450"/>
          </a:xfrm>
        </p:grpSpPr>
        <p:grpSp>
          <p:nvGrpSpPr>
            <p:cNvPr id="8" name="群組 7"/>
            <p:cNvGrpSpPr/>
            <p:nvPr/>
          </p:nvGrpSpPr>
          <p:grpSpPr>
            <a:xfrm>
              <a:off x="0" y="4236"/>
              <a:ext cx="6866946" cy="605449"/>
              <a:chOff x="0" y="4236"/>
              <a:chExt cx="6015355" cy="605449"/>
            </a:xfrm>
          </p:grpSpPr>
          <p:sp>
            <p:nvSpPr>
              <p:cNvPr id="120" name="圓角化同側角落矩形 119"/>
              <p:cNvSpPr/>
              <p:nvPr/>
            </p:nvSpPr>
            <p:spPr>
              <a:xfrm rot="16200000" flipH="1">
                <a:off x="2704953" y="-2700717"/>
                <a:ext cx="605449" cy="6015355"/>
              </a:xfrm>
              <a:prstGeom prst="round2SameRect">
                <a:avLst>
                  <a:gd name="adj1" fmla="val 0"/>
                  <a:gd name="adj2" fmla="val 50000"/>
                </a:avLst>
              </a:prstGeom>
              <a:solidFill>
                <a:srgbClr val="96C8E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966" y="-39262"/>
              <a:ext cx="7452572"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壹、</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113</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學年度五專招生簡介</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五專招生重要日程表</a:t>
              </a:r>
              <a:endParaRPr lang="en-US" dirty="0"/>
            </a:p>
          </p:txBody>
        </p:sp>
      </p:grpSp>
      <p:pic>
        <p:nvPicPr>
          <p:cNvPr id="3" name="圖片 2">
            <a:extLst>
              <a:ext uri="{FF2B5EF4-FFF2-40B4-BE49-F238E27FC236}">
                <a16:creationId xmlns:a16="http://schemas.microsoft.com/office/drawing/2014/main" id="{A26ED5D0-0488-4AA4-8903-268145BBB9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72" t="6751" b="16287"/>
          <a:stretch/>
        </p:blipFill>
        <p:spPr>
          <a:xfrm>
            <a:off x="807353" y="702685"/>
            <a:ext cx="10577294" cy="5877047"/>
          </a:xfrm>
          <a:prstGeom prst="rect">
            <a:avLst/>
          </a:prstGeom>
        </p:spPr>
      </p:pic>
      <p:sp>
        <p:nvSpPr>
          <p:cNvPr id="4" name="文字方塊 3">
            <a:extLst>
              <a:ext uri="{FF2B5EF4-FFF2-40B4-BE49-F238E27FC236}">
                <a16:creationId xmlns:a16="http://schemas.microsoft.com/office/drawing/2014/main" id="{C6718D91-B990-4199-AC1A-7BA1072FD932}"/>
              </a:ext>
            </a:extLst>
          </p:cNvPr>
          <p:cNvSpPr txBox="1"/>
          <p:nvPr/>
        </p:nvSpPr>
        <p:spPr>
          <a:xfrm>
            <a:off x="8176718" y="6469340"/>
            <a:ext cx="3207929" cy="307777"/>
          </a:xfrm>
          <a:prstGeom prst="rect">
            <a:avLst/>
          </a:prstGeom>
          <a:noFill/>
        </p:spPr>
        <p:txBody>
          <a:bodyPr wrap="none" rtlCol="0">
            <a:spAutoFit/>
          </a:bodyPr>
          <a:lstStyle/>
          <a:p>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招生重要日程表可於本會官網下載。</a:t>
            </a:r>
          </a:p>
        </p:txBody>
      </p:sp>
    </p:spTree>
    <p:extLst>
      <p:ext uri="{BB962C8B-B14F-4D97-AF65-F5344CB8AC3E}">
        <p14:creationId xmlns:p14="http://schemas.microsoft.com/office/powerpoint/2010/main" val="2264641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967" y="-39262"/>
            <a:ext cx="8531023" cy="698450"/>
            <a:chOff x="-966" y="-39262"/>
            <a:chExt cx="6867912" cy="698450"/>
          </a:xfrm>
        </p:grpSpPr>
        <p:grpSp>
          <p:nvGrpSpPr>
            <p:cNvPr id="8" name="群組 7"/>
            <p:cNvGrpSpPr/>
            <p:nvPr/>
          </p:nvGrpSpPr>
          <p:grpSpPr>
            <a:xfrm>
              <a:off x="0" y="4236"/>
              <a:ext cx="6866946" cy="605449"/>
              <a:chOff x="0" y="4236"/>
              <a:chExt cx="6015355" cy="605449"/>
            </a:xfrm>
          </p:grpSpPr>
          <p:sp>
            <p:nvSpPr>
              <p:cNvPr id="120" name="圓角化同側角落矩形 119"/>
              <p:cNvSpPr/>
              <p:nvPr/>
            </p:nvSpPr>
            <p:spPr>
              <a:xfrm rot="16200000" flipH="1">
                <a:off x="2704953" y="-2700717"/>
                <a:ext cx="605449" cy="6015355"/>
              </a:xfrm>
              <a:prstGeom prst="round2SameRect">
                <a:avLst>
                  <a:gd name="adj1" fmla="val 0"/>
                  <a:gd name="adj2" fmla="val 50000"/>
                </a:avLst>
              </a:prstGeom>
              <a:solidFill>
                <a:srgbClr val="96C8E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966" y="-39262"/>
              <a:ext cx="676831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壹、</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113</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學年度五專招生簡介</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招生管道說明</a:t>
              </a:r>
              <a:endParaRPr lang="en-US" dirty="0"/>
            </a:p>
          </p:txBody>
        </p:sp>
      </p:grpSp>
      <p:sp>
        <p:nvSpPr>
          <p:cNvPr id="10" name="內容版面配置區 2">
            <a:extLst>
              <a:ext uri="{FF2B5EF4-FFF2-40B4-BE49-F238E27FC236}">
                <a16:creationId xmlns:a16="http://schemas.microsoft.com/office/drawing/2014/main" id="{95100B25-71E8-4F25-902D-F6697B88B72F}"/>
              </a:ext>
            </a:extLst>
          </p:cNvPr>
          <p:cNvSpPr txBox="1">
            <a:spLocks/>
          </p:cNvSpPr>
          <p:nvPr/>
        </p:nvSpPr>
        <p:spPr>
          <a:xfrm>
            <a:off x="1571264" y="800893"/>
            <a:ext cx="9049473" cy="58892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dirty="0"/>
              <a:t>有意願就讀五專之免試生共有</a:t>
            </a:r>
            <a:r>
              <a:rPr lang="en-US" altLang="zh-TW" b="1" dirty="0">
                <a:solidFill>
                  <a:srgbClr val="FF0000"/>
                </a:solidFill>
              </a:rPr>
              <a:t>4</a:t>
            </a:r>
            <a:r>
              <a:rPr lang="zh-TW" altLang="en-US" dirty="0"/>
              <a:t>次主要機會，其中又以</a:t>
            </a:r>
            <a:r>
              <a:rPr lang="zh-TW" altLang="en-US" b="1" dirty="0">
                <a:solidFill>
                  <a:srgbClr val="FF0000"/>
                </a:solidFill>
              </a:rPr>
              <a:t>五專優先免試入學</a:t>
            </a:r>
            <a:r>
              <a:rPr lang="zh-TW" altLang="en-US" dirty="0"/>
              <a:t>名額最多、錄取理想科組機率最高，務必參加。</a:t>
            </a:r>
            <a:endParaRPr lang="en-US" altLang="zh-TW" dirty="0"/>
          </a:p>
          <a:p>
            <a:endParaRPr lang="en-US" altLang="zh-TW" sz="3000" dirty="0"/>
          </a:p>
          <a:p>
            <a:endParaRPr lang="en-US" altLang="zh-TW" sz="3000" dirty="0"/>
          </a:p>
          <a:p>
            <a:endParaRPr lang="en-US" altLang="zh-TW" sz="3000" dirty="0"/>
          </a:p>
          <a:p>
            <a:endParaRPr lang="en-US" altLang="zh-TW" sz="2400" dirty="0"/>
          </a:p>
          <a:p>
            <a:endParaRPr lang="en-US" altLang="zh-TW" sz="2400" dirty="0"/>
          </a:p>
          <a:p>
            <a:endParaRPr lang="en-US" altLang="zh-TW" sz="2400" dirty="0"/>
          </a:p>
          <a:p>
            <a:r>
              <a:rPr lang="zh-TW" altLang="en-US" sz="2400" b="1" dirty="0">
                <a:solidFill>
                  <a:srgbClr val="7030A0"/>
                </a:solidFill>
              </a:rPr>
              <a:t>五專完全免試入學</a:t>
            </a:r>
            <a:r>
              <a:rPr lang="zh-TW" altLang="en-US" sz="2400" dirty="0"/>
              <a:t>、五專優先免試入學及聯合免試入學之</a:t>
            </a:r>
            <a:r>
              <a:rPr lang="zh-TW" altLang="en-US" sz="2400" dirty="0">
                <a:solidFill>
                  <a:srgbClr val="0000FF"/>
                </a:solidFill>
              </a:rPr>
              <a:t>「超額比序項目積分」採計方式</a:t>
            </a:r>
            <a:r>
              <a:rPr lang="zh-TW" altLang="en-US" sz="2400" dirty="0"/>
              <a:t>、</a:t>
            </a:r>
            <a:r>
              <a:rPr lang="zh-TW" altLang="en-US" sz="2400" dirty="0">
                <a:solidFill>
                  <a:srgbClr val="0000FF"/>
                </a:solidFill>
              </a:rPr>
              <a:t>「同分比序項目順序」</a:t>
            </a:r>
            <a:r>
              <a:rPr lang="zh-TW" altLang="en-US" sz="2400" dirty="0"/>
              <a:t>、「辦理方式」及「錄取方式」等皆有所不同，請報名學生務必注意。</a:t>
            </a:r>
            <a:endParaRPr lang="en-US" altLang="zh-TW" sz="2400" dirty="0"/>
          </a:p>
        </p:txBody>
      </p:sp>
      <p:pic>
        <p:nvPicPr>
          <p:cNvPr id="11" name="圖片 10">
            <a:extLst>
              <a:ext uri="{FF2B5EF4-FFF2-40B4-BE49-F238E27FC236}">
                <a16:creationId xmlns:a16="http://schemas.microsoft.com/office/drawing/2014/main" id="{EF1CA83F-F105-41DF-BCEC-928E499F98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9617" y="2118995"/>
            <a:ext cx="2473292" cy="2523767"/>
          </a:xfrm>
          <a:prstGeom prst="rect">
            <a:avLst/>
          </a:prstGeom>
        </p:spPr>
      </p:pic>
      <p:pic>
        <p:nvPicPr>
          <p:cNvPr id="12" name="圖片 11">
            <a:extLst>
              <a:ext uri="{FF2B5EF4-FFF2-40B4-BE49-F238E27FC236}">
                <a16:creationId xmlns:a16="http://schemas.microsoft.com/office/drawing/2014/main" id="{3C6CF877-3B56-4480-BFCF-CAEE741998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400" y="2132684"/>
            <a:ext cx="2540196" cy="2592038"/>
          </a:xfrm>
          <a:prstGeom prst="rect">
            <a:avLst/>
          </a:prstGeom>
        </p:spPr>
      </p:pic>
      <p:pic>
        <p:nvPicPr>
          <p:cNvPr id="13" name="圖片 12">
            <a:extLst>
              <a:ext uri="{FF2B5EF4-FFF2-40B4-BE49-F238E27FC236}">
                <a16:creationId xmlns:a16="http://schemas.microsoft.com/office/drawing/2014/main" id="{0AA897FA-9D16-4402-A773-594754C23E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4087" y="2115702"/>
            <a:ext cx="2574064" cy="2626596"/>
          </a:xfrm>
          <a:prstGeom prst="rect">
            <a:avLst/>
          </a:prstGeom>
        </p:spPr>
      </p:pic>
      <p:sp>
        <p:nvSpPr>
          <p:cNvPr id="14" name="文字方塊 13">
            <a:extLst>
              <a:ext uri="{FF2B5EF4-FFF2-40B4-BE49-F238E27FC236}">
                <a16:creationId xmlns:a16="http://schemas.microsoft.com/office/drawing/2014/main" id="{AC47BC37-9B67-481C-8F40-1C934C046874}"/>
              </a:ext>
            </a:extLst>
          </p:cNvPr>
          <p:cNvSpPr txBox="1"/>
          <p:nvPr/>
        </p:nvSpPr>
        <p:spPr>
          <a:xfrm>
            <a:off x="4924605" y="4108117"/>
            <a:ext cx="753244" cy="369332"/>
          </a:xfrm>
          <a:prstGeom prst="rect">
            <a:avLst/>
          </a:prstGeom>
          <a:noFill/>
        </p:spPr>
        <p:txBody>
          <a:bodyPr wrap="square" rtlCol="0">
            <a:spAutoFit/>
          </a:bodyPr>
          <a:lstStyle/>
          <a:p>
            <a:pPr algn="ct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優免</a:t>
            </a:r>
          </a:p>
        </p:txBody>
      </p:sp>
      <p:sp>
        <p:nvSpPr>
          <p:cNvPr id="15" name="文字方塊 14">
            <a:extLst>
              <a:ext uri="{FF2B5EF4-FFF2-40B4-BE49-F238E27FC236}">
                <a16:creationId xmlns:a16="http://schemas.microsoft.com/office/drawing/2014/main" id="{882FEAF6-9EDC-47ED-97D2-0FECCC2F3D9A}"/>
              </a:ext>
            </a:extLst>
          </p:cNvPr>
          <p:cNvSpPr txBox="1"/>
          <p:nvPr/>
        </p:nvSpPr>
        <p:spPr>
          <a:xfrm>
            <a:off x="7776812" y="4108117"/>
            <a:ext cx="753244" cy="369332"/>
          </a:xfrm>
          <a:prstGeom prst="rect">
            <a:avLst/>
          </a:prstGeom>
          <a:noFill/>
        </p:spPr>
        <p:txBody>
          <a:bodyPr wrap="square" rtlCol="0">
            <a:spAutoFit/>
          </a:bodyPr>
          <a:lstStyle/>
          <a:p>
            <a:pPr algn="ct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聯免</a:t>
            </a:r>
          </a:p>
        </p:txBody>
      </p:sp>
      <p:sp>
        <p:nvSpPr>
          <p:cNvPr id="16" name="文字方塊 15">
            <a:extLst>
              <a:ext uri="{FF2B5EF4-FFF2-40B4-BE49-F238E27FC236}">
                <a16:creationId xmlns:a16="http://schemas.microsoft.com/office/drawing/2014/main" id="{A853C4C4-7476-441E-8AC7-FC049240C8B8}"/>
              </a:ext>
            </a:extLst>
          </p:cNvPr>
          <p:cNvSpPr txBox="1"/>
          <p:nvPr/>
        </p:nvSpPr>
        <p:spPr>
          <a:xfrm>
            <a:off x="10620736" y="4108117"/>
            <a:ext cx="753244" cy="369332"/>
          </a:xfrm>
          <a:prstGeom prst="rect">
            <a:avLst/>
          </a:prstGeom>
          <a:noFill/>
        </p:spPr>
        <p:txBody>
          <a:bodyPr wrap="square" rtlCol="0">
            <a:spAutoFit/>
          </a:bodyPr>
          <a:lstStyle/>
          <a:p>
            <a:pPr algn="ct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續招</a:t>
            </a:r>
          </a:p>
        </p:txBody>
      </p:sp>
      <p:pic>
        <p:nvPicPr>
          <p:cNvPr id="17" name="圖片 16">
            <a:extLst>
              <a:ext uri="{FF2B5EF4-FFF2-40B4-BE49-F238E27FC236}">
                <a16:creationId xmlns:a16="http://schemas.microsoft.com/office/drawing/2014/main" id="{6E53D472-CCD8-4C4C-A81C-39C0B6F520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674" y="2541027"/>
            <a:ext cx="2059700" cy="2101735"/>
          </a:xfrm>
          <a:prstGeom prst="rect">
            <a:avLst/>
          </a:prstGeom>
        </p:spPr>
      </p:pic>
      <p:sp>
        <p:nvSpPr>
          <p:cNvPr id="18" name="文字方塊 17">
            <a:extLst>
              <a:ext uri="{FF2B5EF4-FFF2-40B4-BE49-F238E27FC236}">
                <a16:creationId xmlns:a16="http://schemas.microsoft.com/office/drawing/2014/main" id="{06B0A1F9-156B-4511-B25F-7B7473CD634D}"/>
              </a:ext>
            </a:extLst>
          </p:cNvPr>
          <p:cNvSpPr txBox="1"/>
          <p:nvPr/>
        </p:nvSpPr>
        <p:spPr>
          <a:xfrm>
            <a:off x="1874062" y="4108117"/>
            <a:ext cx="753244" cy="369332"/>
          </a:xfrm>
          <a:prstGeom prst="rect">
            <a:avLst/>
          </a:prstGeom>
          <a:noFill/>
        </p:spPr>
        <p:txBody>
          <a:bodyPr wrap="square" rtlCol="0">
            <a:spAutoFit/>
          </a:bodyPr>
          <a:lstStyle/>
          <a:p>
            <a:pPr algn="ctr"/>
            <a:r>
              <a:rPr lang="zh-TW" altLang="en-US" b="1" dirty="0">
                <a:solidFill>
                  <a:srgbClr val="7030A0"/>
                </a:solidFill>
                <a:latin typeface="Times New Roman" panose="02020603050405020304" pitchFamily="18" charset="0"/>
                <a:ea typeface="微軟正黑體" panose="020B0604030504040204" pitchFamily="34" charset="-120"/>
                <a:cs typeface="Times New Roman" panose="02020603050405020304" pitchFamily="18" charset="0"/>
              </a:rPr>
              <a:t>完免</a:t>
            </a:r>
          </a:p>
        </p:txBody>
      </p:sp>
    </p:spTree>
    <p:extLst>
      <p:ext uri="{BB962C8B-B14F-4D97-AF65-F5344CB8AC3E}">
        <p14:creationId xmlns:p14="http://schemas.microsoft.com/office/powerpoint/2010/main" val="1002442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967" y="-39262"/>
            <a:ext cx="7339027" cy="698450"/>
            <a:chOff x="-966" y="-39262"/>
            <a:chExt cx="6867912" cy="698450"/>
          </a:xfrm>
        </p:grpSpPr>
        <p:grpSp>
          <p:nvGrpSpPr>
            <p:cNvPr id="8" name="群組 7"/>
            <p:cNvGrpSpPr/>
            <p:nvPr/>
          </p:nvGrpSpPr>
          <p:grpSpPr>
            <a:xfrm>
              <a:off x="0" y="4236"/>
              <a:ext cx="6866946" cy="605449"/>
              <a:chOff x="0" y="4236"/>
              <a:chExt cx="6015355" cy="605449"/>
            </a:xfrm>
          </p:grpSpPr>
          <p:sp>
            <p:nvSpPr>
              <p:cNvPr id="120" name="圓角化同側角落矩形 119"/>
              <p:cNvSpPr/>
              <p:nvPr/>
            </p:nvSpPr>
            <p:spPr>
              <a:xfrm rot="16200000" flipH="1">
                <a:off x="2704953" y="-2700717"/>
                <a:ext cx="605449" cy="6015355"/>
              </a:xfrm>
              <a:prstGeom prst="round2SameRect">
                <a:avLst>
                  <a:gd name="adj1" fmla="val 0"/>
                  <a:gd name="adj2" fmla="val 50000"/>
                </a:avLst>
              </a:prstGeom>
              <a:solidFill>
                <a:srgbClr val="96C8E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966" y="-39262"/>
              <a:ext cx="676831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壹、</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113</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學年度五專招生簡介</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重要規範</a:t>
              </a:r>
              <a:endParaRPr lang="en-US" dirty="0"/>
            </a:p>
          </p:txBody>
        </p:sp>
      </p:grpSp>
      <p:sp>
        <p:nvSpPr>
          <p:cNvPr id="7" name="內容版面配置區 2">
            <a:extLst>
              <a:ext uri="{FF2B5EF4-FFF2-40B4-BE49-F238E27FC236}">
                <a16:creationId xmlns:a16="http://schemas.microsoft.com/office/drawing/2014/main" id="{E9A12531-32D0-4747-9A50-3132C6D4F148}"/>
              </a:ext>
            </a:extLst>
          </p:cNvPr>
          <p:cNvSpPr txBox="1">
            <a:spLocks/>
          </p:cNvSpPr>
          <p:nvPr/>
        </p:nvSpPr>
        <p:spPr>
          <a:xfrm>
            <a:off x="731520" y="702685"/>
            <a:ext cx="10770669" cy="583111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60000"/>
              </a:lnSpc>
              <a:spcBef>
                <a:spcPts val="1200"/>
              </a:spcBef>
            </a:pPr>
            <a:r>
              <a:rPr lang="zh-TW" altLang="en-US" dirty="0"/>
              <a:t>學生</a:t>
            </a:r>
            <a:r>
              <a:rPr lang="zh-TW" altLang="en-US" b="1" dirty="0">
                <a:solidFill>
                  <a:srgbClr val="0000FF"/>
                </a:solidFill>
              </a:rPr>
              <a:t>可同時報名</a:t>
            </a:r>
            <a:r>
              <a:rPr lang="zh-TW" altLang="en-US" dirty="0"/>
              <a:t>高級中等學校及五專各不同入學管道，惟在不同管道皆有錄取時，</a:t>
            </a:r>
            <a:r>
              <a:rPr lang="zh-TW" altLang="en-US" b="1" dirty="0">
                <a:solidFill>
                  <a:srgbClr val="FF0000"/>
                </a:solidFill>
              </a:rPr>
              <a:t>僅能擇一</a:t>
            </a:r>
            <a:r>
              <a:rPr lang="zh-TW" altLang="en-US" dirty="0"/>
              <a:t>報到。</a:t>
            </a:r>
            <a:endParaRPr lang="en-US" altLang="zh-TW" dirty="0"/>
          </a:p>
          <a:p>
            <a:pPr>
              <a:lnSpc>
                <a:spcPct val="110000"/>
              </a:lnSpc>
            </a:pPr>
            <a:endParaRPr lang="en-US" altLang="zh-TW" dirty="0"/>
          </a:p>
          <a:p>
            <a:pPr>
              <a:lnSpc>
                <a:spcPct val="110000"/>
              </a:lnSpc>
            </a:pPr>
            <a:endParaRPr lang="en-US" altLang="zh-TW" dirty="0"/>
          </a:p>
          <a:p>
            <a:pPr>
              <a:lnSpc>
                <a:spcPct val="110000"/>
              </a:lnSpc>
            </a:pPr>
            <a:endParaRPr lang="en-US" altLang="zh-TW" dirty="0"/>
          </a:p>
          <a:p>
            <a:pPr>
              <a:lnSpc>
                <a:spcPct val="110000"/>
              </a:lnSpc>
            </a:pPr>
            <a:endParaRPr lang="en-US" altLang="zh-TW" dirty="0"/>
          </a:p>
          <a:p>
            <a:pPr>
              <a:lnSpc>
                <a:spcPct val="110000"/>
              </a:lnSpc>
            </a:pPr>
            <a:endParaRPr lang="en-US" altLang="zh-TW" dirty="0"/>
          </a:p>
          <a:p>
            <a:pPr>
              <a:lnSpc>
                <a:spcPct val="170000"/>
              </a:lnSpc>
            </a:pPr>
            <a:endParaRPr lang="en-US" altLang="zh-TW" sz="400" dirty="0"/>
          </a:p>
          <a:p>
            <a:pPr>
              <a:lnSpc>
                <a:spcPct val="170000"/>
              </a:lnSpc>
            </a:pPr>
            <a:r>
              <a:rPr lang="zh-TW" altLang="en-US" dirty="0"/>
              <a:t>已在高級中等學校或五專之入學管道錄取並已完成報到手續者，若</a:t>
            </a:r>
            <a:r>
              <a:rPr lang="zh-TW" altLang="en-US" b="1" u="sng" dirty="0">
                <a:solidFill>
                  <a:srgbClr val="FF0000"/>
                </a:solidFill>
              </a:rPr>
              <a:t>未於簡章規定之期限前</a:t>
            </a:r>
            <a:r>
              <a:rPr lang="zh-TW" altLang="en-US" dirty="0">
                <a:solidFill>
                  <a:srgbClr val="0000FF"/>
                </a:solidFill>
              </a:rPr>
              <a:t>聲明放棄</a:t>
            </a:r>
            <a:r>
              <a:rPr lang="zh-TW" altLang="en-US" dirty="0"/>
              <a:t>錄取資格，</a:t>
            </a:r>
            <a:r>
              <a:rPr lang="zh-TW" altLang="en-US" b="1" u="sng" dirty="0">
                <a:solidFill>
                  <a:srgbClr val="FF0000"/>
                </a:solidFill>
              </a:rPr>
              <a:t>不可報名</a:t>
            </a:r>
            <a:r>
              <a:rPr lang="zh-TW" altLang="en-US" dirty="0"/>
              <a:t>後續之其他入學管道（含續招）。</a:t>
            </a:r>
            <a:endParaRPr lang="en-US" altLang="zh-TW" dirty="0"/>
          </a:p>
        </p:txBody>
      </p:sp>
      <p:sp>
        <p:nvSpPr>
          <p:cNvPr id="10" name="向右箭號 2">
            <a:extLst>
              <a:ext uri="{FF2B5EF4-FFF2-40B4-BE49-F238E27FC236}">
                <a16:creationId xmlns:a16="http://schemas.microsoft.com/office/drawing/2014/main" id="{CDE6A86C-BD99-4299-BFF3-B97464F47E45}"/>
              </a:ext>
            </a:extLst>
          </p:cNvPr>
          <p:cNvSpPr/>
          <p:nvPr/>
        </p:nvSpPr>
        <p:spPr bwMode="auto">
          <a:xfrm>
            <a:off x="5220740" y="2671564"/>
            <a:ext cx="2937595" cy="1224136"/>
          </a:xfrm>
          <a:prstGeom prst="rightArrow">
            <a:avLst>
              <a:gd name="adj1" fmla="val 50000"/>
              <a:gd name="adj2" fmla="val 143116"/>
            </a:avLst>
          </a:prstGeom>
          <a:noFill/>
          <a:ln w="57150">
            <a:solidFill>
              <a:schemeClr val="accent2">
                <a:lumMod val="75000"/>
              </a:schemeClr>
            </a:solidFill>
            <a:round/>
            <a:headEnd/>
            <a:tailEnd type="triangle" w="med" len="med"/>
          </a:ln>
        </p:spPr>
        <p:txBody>
          <a:bodyPr rtlCol="0" anchor="ctr"/>
          <a:lstStyle/>
          <a:p>
            <a:pPr algn="ctr"/>
            <a:r>
              <a:rPr lang="zh-TW" altLang="en-US" sz="24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未依規定放棄</a:t>
            </a:r>
          </a:p>
        </p:txBody>
      </p:sp>
      <p:sp>
        <p:nvSpPr>
          <p:cNvPr id="11" name="圓角矩形 6">
            <a:extLst>
              <a:ext uri="{FF2B5EF4-FFF2-40B4-BE49-F238E27FC236}">
                <a16:creationId xmlns:a16="http://schemas.microsoft.com/office/drawing/2014/main" id="{665E5BE8-4156-48D4-9E7D-795B5E69A190}"/>
              </a:ext>
            </a:extLst>
          </p:cNvPr>
          <p:cNvSpPr/>
          <p:nvPr/>
        </p:nvSpPr>
        <p:spPr bwMode="auto">
          <a:xfrm>
            <a:off x="8296462" y="2510661"/>
            <a:ext cx="2986334" cy="576064"/>
          </a:xfrm>
          <a:prstGeom prst="roundRect">
            <a:avLst/>
          </a:prstGeom>
          <a:noFill/>
          <a:ln w="38100">
            <a:solidFill>
              <a:srgbClr val="92D050"/>
            </a:solidFill>
            <a:round/>
            <a:headEnd/>
            <a:tailEnd type="triangle" w="med" len="med"/>
          </a:ln>
        </p:spPr>
        <p:txBody>
          <a:bodyPr rtlCol="0" anchor="ctr"/>
          <a:lstStyle/>
          <a:p>
            <a:pPr algn="ct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後續</a:t>
            </a:r>
            <a:r>
              <a:rPr lang="zh-TW" altLang="en-US" b="1" dirty="0">
                <a:latin typeface="Times New Roman" panose="02020603050405020304" pitchFamily="18" charset="0"/>
                <a:ea typeface="微軟正黑體" panose="020B0604030504040204" pitchFamily="34" charset="-120"/>
                <a:cs typeface="Times New Roman" panose="02020603050405020304" pitchFamily="18" charset="0"/>
              </a:rPr>
              <a:t>高級中等學校</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免試入學</a:t>
            </a:r>
          </a:p>
        </p:txBody>
      </p:sp>
      <p:sp>
        <p:nvSpPr>
          <p:cNvPr id="12" name="圓角矩形 7">
            <a:extLst>
              <a:ext uri="{FF2B5EF4-FFF2-40B4-BE49-F238E27FC236}">
                <a16:creationId xmlns:a16="http://schemas.microsoft.com/office/drawing/2014/main" id="{B063BB59-4CAC-4372-9A75-A2A9172D1A11}"/>
              </a:ext>
            </a:extLst>
          </p:cNvPr>
          <p:cNvSpPr/>
          <p:nvPr/>
        </p:nvSpPr>
        <p:spPr bwMode="auto">
          <a:xfrm>
            <a:off x="8493869" y="3566481"/>
            <a:ext cx="2591519" cy="576064"/>
          </a:xfrm>
          <a:prstGeom prst="roundRect">
            <a:avLst/>
          </a:prstGeom>
          <a:noFill/>
          <a:ln w="38100">
            <a:solidFill>
              <a:srgbClr val="00B0F0"/>
            </a:solidFill>
            <a:round/>
            <a:headEnd/>
            <a:tailEnd type="triangle" w="med" len="med"/>
          </a:ln>
        </p:spPr>
        <p:txBody>
          <a:bodyPr rtlCol="0" anchor="ctr"/>
          <a:lstStyle/>
          <a:p>
            <a:pPr algn="ct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後續</a:t>
            </a:r>
            <a:r>
              <a:rPr lang="zh-TW" altLang="en-US" b="1" dirty="0">
                <a:latin typeface="Times New Roman" panose="02020603050405020304" pitchFamily="18" charset="0"/>
                <a:ea typeface="微軟正黑體" panose="020B0604030504040204" pitchFamily="34" charset="-120"/>
                <a:cs typeface="Times New Roman" panose="02020603050405020304" pitchFamily="18" charset="0"/>
              </a:rPr>
              <a:t>五專</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免試入學</a:t>
            </a:r>
          </a:p>
        </p:txBody>
      </p:sp>
      <p:pic>
        <p:nvPicPr>
          <p:cNvPr id="13" name="圖片 12">
            <a:extLst>
              <a:ext uri="{FF2B5EF4-FFF2-40B4-BE49-F238E27FC236}">
                <a16:creationId xmlns:a16="http://schemas.microsoft.com/office/drawing/2014/main" id="{3FA4E1B5-61FD-4F46-A606-5A507F5546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074" y="2070504"/>
            <a:ext cx="1573530" cy="2268812"/>
          </a:xfrm>
          <a:prstGeom prst="rect">
            <a:avLst/>
          </a:prstGeom>
        </p:spPr>
      </p:pic>
      <p:sp>
        <p:nvSpPr>
          <p:cNvPr id="14" name="乘號 13">
            <a:extLst>
              <a:ext uri="{FF2B5EF4-FFF2-40B4-BE49-F238E27FC236}">
                <a16:creationId xmlns:a16="http://schemas.microsoft.com/office/drawing/2014/main" id="{5226B29B-26A6-42BF-8A58-4812CDD41A1A}"/>
              </a:ext>
            </a:extLst>
          </p:cNvPr>
          <p:cNvSpPr/>
          <p:nvPr/>
        </p:nvSpPr>
        <p:spPr bwMode="auto">
          <a:xfrm>
            <a:off x="7654280" y="1248031"/>
            <a:ext cx="4270696" cy="4071202"/>
          </a:xfrm>
          <a:prstGeom prst="mathMultiply">
            <a:avLst>
              <a:gd name="adj1" fmla="val 13674"/>
            </a:avLst>
          </a:prstGeom>
          <a:solidFill>
            <a:srgbClr val="FF0000">
              <a:alpha val="50196"/>
            </a:srgbClr>
          </a:solidFill>
          <a:ln w="9525">
            <a:noFill/>
            <a:round/>
            <a:headEnd/>
            <a:tailEnd type="triangle" w="med" len="med"/>
          </a:ln>
        </p:spPr>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5" name="圓角矩形 6">
            <a:extLst>
              <a:ext uri="{FF2B5EF4-FFF2-40B4-BE49-F238E27FC236}">
                <a16:creationId xmlns:a16="http://schemas.microsoft.com/office/drawing/2014/main" id="{A15F66D2-A53E-45DE-8F8F-C670129EC149}"/>
              </a:ext>
            </a:extLst>
          </p:cNvPr>
          <p:cNvSpPr/>
          <p:nvPr/>
        </p:nvSpPr>
        <p:spPr bwMode="auto">
          <a:xfrm>
            <a:off x="2293687" y="2670722"/>
            <a:ext cx="2591519" cy="576064"/>
          </a:xfrm>
          <a:prstGeom prst="roundRect">
            <a:avLst/>
          </a:prstGeom>
          <a:noFill/>
          <a:ln w="38100">
            <a:solidFill>
              <a:srgbClr val="92D050"/>
            </a:solidFill>
            <a:round/>
            <a:headEnd/>
            <a:tailEnd type="triangle" w="med" len="med"/>
          </a:ln>
        </p:spPr>
        <p:txBody>
          <a:bodyPr rtlCol="0" anchor="ctr"/>
          <a:lstStyle/>
          <a:p>
            <a:pPr algn="ctr"/>
            <a:r>
              <a:rPr lang="zh-TW" altLang="en-US" b="1" dirty="0">
                <a:latin typeface="Times New Roman" panose="02020603050405020304" pitchFamily="18" charset="0"/>
                <a:ea typeface="微軟正黑體" panose="020B0604030504040204" pitchFamily="34" charset="-120"/>
                <a:cs typeface="Times New Roman" panose="02020603050405020304" pitchFamily="18" charset="0"/>
              </a:rPr>
              <a:t>高級中等學校</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免試入學</a:t>
            </a:r>
          </a:p>
        </p:txBody>
      </p:sp>
      <p:sp>
        <p:nvSpPr>
          <p:cNvPr id="16" name="圓角矩形 7">
            <a:extLst>
              <a:ext uri="{FF2B5EF4-FFF2-40B4-BE49-F238E27FC236}">
                <a16:creationId xmlns:a16="http://schemas.microsoft.com/office/drawing/2014/main" id="{23859360-D94D-4E54-B316-B8A6A11F22D6}"/>
              </a:ext>
            </a:extLst>
          </p:cNvPr>
          <p:cNvSpPr/>
          <p:nvPr/>
        </p:nvSpPr>
        <p:spPr bwMode="auto">
          <a:xfrm>
            <a:off x="2293687" y="3608357"/>
            <a:ext cx="2591519" cy="576064"/>
          </a:xfrm>
          <a:prstGeom prst="roundRect">
            <a:avLst/>
          </a:prstGeom>
          <a:noFill/>
          <a:ln w="38100">
            <a:solidFill>
              <a:srgbClr val="00B0F0"/>
            </a:solidFill>
            <a:round/>
            <a:headEnd/>
            <a:tailEnd type="triangle" w="med" len="med"/>
          </a:ln>
        </p:spPr>
        <p:txBody>
          <a:bodyPr rtlCol="0" anchor="ctr"/>
          <a:lstStyle/>
          <a:p>
            <a:pPr algn="ctr"/>
            <a:r>
              <a:rPr lang="zh-TW" altLang="en-US" b="1" dirty="0">
                <a:latin typeface="Times New Roman" panose="02020603050405020304" pitchFamily="18" charset="0"/>
                <a:ea typeface="微軟正黑體" panose="020B0604030504040204" pitchFamily="34" charset="-120"/>
                <a:cs typeface="Times New Roman" panose="02020603050405020304" pitchFamily="18" charset="0"/>
              </a:rPr>
              <a:t>五專</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免試入學</a:t>
            </a:r>
          </a:p>
        </p:txBody>
      </p:sp>
      <p:sp>
        <p:nvSpPr>
          <p:cNvPr id="3" name="矩形: 圓角 2">
            <a:extLst>
              <a:ext uri="{FF2B5EF4-FFF2-40B4-BE49-F238E27FC236}">
                <a16:creationId xmlns:a16="http://schemas.microsoft.com/office/drawing/2014/main" id="{235BB1C5-77A6-4749-B81D-CEBC5C48E57D}"/>
              </a:ext>
            </a:extLst>
          </p:cNvPr>
          <p:cNvSpPr/>
          <p:nvPr/>
        </p:nvSpPr>
        <p:spPr>
          <a:xfrm>
            <a:off x="2121427" y="2070504"/>
            <a:ext cx="2937595" cy="2428873"/>
          </a:xfrm>
          <a:prstGeom prst="roundRect">
            <a:avLst>
              <a:gd name="adj" fmla="val 5920"/>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TW" altLang="en-US" sz="2400" b="1" dirty="0">
                <a:solidFill>
                  <a:schemeClr val="tx1"/>
                </a:solidFill>
                <a:latin typeface="微軟正黑體" panose="020B0604030504040204" pitchFamily="34" charset="-120"/>
                <a:ea typeface="微軟正黑體" panose="020B0604030504040204" pitchFamily="34" charset="-120"/>
              </a:rPr>
              <a:t>完成報到</a:t>
            </a:r>
            <a:endParaRPr lang="en-US" altLang="zh-TW" sz="2400" b="1" dirty="0">
              <a:solidFill>
                <a:schemeClr val="tx1"/>
              </a:solidFill>
              <a:latin typeface="微軟正黑體" panose="020B0604030504040204" pitchFamily="34" charset="-120"/>
              <a:ea typeface="微軟正黑體" panose="020B0604030504040204" pitchFamily="34" charset="-120"/>
            </a:endParaRPr>
          </a:p>
          <a:p>
            <a:pPr algn="ctr"/>
            <a:endParaRPr lang="en-US" altLang="zh-TW" b="1" dirty="0">
              <a:solidFill>
                <a:schemeClr val="tx1"/>
              </a:solidFill>
              <a:latin typeface="微軟正黑體" panose="020B0604030504040204" pitchFamily="34" charset="-120"/>
              <a:ea typeface="微軟正黑體" panose="020B0604030504040204" pitchFamily="34" charset="-120"/>
            </a:endParaRPr>
          </a:p>
          <a:p>
            <a:pPr algn="ctr"/>
            <a:endParaRPr lang="en-US" altLang="zh-TW" b="1" dirty="0">
              <a:solidFill>
                <a:schemeClr val="tx1"/>
              </a:solidFill>
              <a:latin typeface="微軟正黑體" panose="020B0604030504040204" pitchFamily="34" charset="-120"/>
              <a:ea typeface="微軟正黑體" panose="020B0604030504040204" pitchFamily="34" charset="-120"/>
            </a:endParaRPr>
          </a:p>
          <a:p>
            <a:pPr algn="ctr"/>
            <a:endParaRPr lang="en-US" altLang="zh-TW" sz="1400" b="1" dirty="0">
              <a:solidFill>
                <a:schemeClr val="tx1"/>
              </a:solidFill>
              <a:latin typeface="微軟正黑體" panose="020B0604030504040204" pitchFamily="34" charset="-120"/>
              <a:ea typeface="微軟正黑體" panose="020B0604030504040204" pitchFamily="34" charset="-120"/>
            </a:endParaRPr>
          </a:p>
          <a:p>
            <a:pPr algn="ctr"/>
            <a:r>
              <a:rPr lang="en-US" altLang="zh-TW" b="1" dirty="0">
                <a:solidFill>
                  <a:schemeClr val="tx1"/>
                </a:solidFill>
                <a:latin typeface="微軟正黑體" panose="020B0604030504040204" pitchFamily="34" charset="-120"/>
                <a:ea typeface="微軟正黑體" panose="020B0604030504040204" pitchFamily="34" charset="-120"/>
              </a:rPr>
              <a:t>Or</a:t>
            </a:r>
          </a:p>
        </p:txBody>
      </p:sp>
    </p:spTree>
    <p:extLst>
      <p:ext uri="{BB962C8B-B14F-4D97-AF65-F5344CB8AC3E}">
        <p14:creationId xmlns:p14="http://schemas.microsoft.com/office/powerpoint/2010/main" val="94853758"/>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41951</TotalTime>
  <Words>7562</Words>
  <Application>Microsoft Office PowerPoint</Application>
  <PresentationFormat>寬螢幕</PresentationFormat>
  <Paragraphs>1164</Paragraphs>
  <Slides>68</Slides>
  <Notes>0</Notes>
  <HiddenSlides>0</HiddenSlides>
  <MMClips>0</MMClips>
  <ScaleCrop>false</ScaleCrop>
  <HeadingPairs>
    <vt:vector size="6" baseType="variant">
      <vt:variant>
        <vt:lpstr>使用字型</vt:lpstr>
      </vt:variant>
      <vt:variant>
        <vt:i4>13</vt:i4>
      </vt:variant>
      <vt:variant>
        <vt:lpstr>佈景主題</vt:lpstr>
      </vt:variant>
      <vt:variant>
        <vt:i4>1</vt:i4>
      </vt:variant>
      <vt:variant>
        <vt:lpstr>投影片標題</vt:lpstr>
      </vt:variant>
      <vt:variant>
        <vt:i4>68</vt:i4>
      </vt:variant>
    </vt:vector>
  </HeadingPairs>
  <TitlesOfParts>
    <vt:vector size="82" baseType="lpstr">
      <vt:lpstr>Arial Unicode MS</vt:lpstr>
      <vt:lpstr>맑은 고딕</vt:lpstr>
      <vt:lpstr>Oswald</vt:lpstr>
      <vt:lpstr>Varela Round</vt:lpstr>
      <vt:lpstr>華康儷粗圓</vt:lpstr>
      <vt:lpstr>微軟正黑體</vt:lpstr>
      <vt:lpstr>新細明體</vt:lpstr>
      <vt:lpstr>標楷體</vt:lpstr>
      <vt:lpstr>Arial</vt:lpstr>
      <vt:lpstr>Calibri</vt:lpstr>
      <vt:lpstr>Calibri Light</vt:lpstr>
      <vt:lpstr>Times New Roman</vt:lpstr>
      <vt:lpstr>Wingdings</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1306</dc:creator>
  <cp:lastModifiedBy>Edison Huang</cp:lastModifiedBy>
  <cp:revision>736</cp:revision>
  <cp:lastPrinted>2022-08-26T01:57:03Z</cp:lastPrinted>
  <dcterms:created xsi:type="dcterms:W3CDTF">2022-06-22T06:15:55Z</dcterms:created>
  <dcterms:modified xsi:type="dcterms:W3CDTF">2023-12-06T11:25:52Z</dcterms:modified>
</cp:coreProperties>
</file>