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Garamon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11" Type="http://schemas.openxmlformats.org/officeDocument/2006/relationships/slide" Target="slides/slide7.xml"/><Relationship Id="rId22" Type="http://schemas.openxmlformats.org/officeDocument/2006/relationships/font" Target="fonts/Garamond-italic.fntdata"/><Relationship Id="rId10" Type="http://schemas.openxmlformats.org/officeDocument/2006/relationships/slide" Target="slides/slide6.xml"/><Relationship Id="rId21" Type="http://schemas.openxmlformats.org/officeDocument/2006/relationships/font" Target="fonts/Garamond-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Garamon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d27adca1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7d27adca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d27adca1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d27adca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16"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descr="HD-PanelTitle-V.png" id="18" name="Google Shape;18;p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Title-UniformTrim.png" id="20" name="Google Shape;20;p2"/>
            <p:cNvPicPr preferRelativeResize="0"/>
            <p:nvPr/>
          </p:nvPicPr>
          <p:blipFill rotWithShape="1">
            <a:blip r:embed="rId3">
              <a:alphaModFix/>
            </a:blip>
            <a:srcRect b="0" l="2" r="47673" t="0"/>
            <a:stretch/>
          </p:blipFill>
          <p:spPr>
            <a:xfrm rot="5400000">
              <a:off x="5245268" y="530352"/>
              <a:ext cx="1673352" cy="612648"/>
            </a:xfrm>
            <a:prstGeom prst="rect">
              <a:avLst/>
            </a:prstGeom>
            <a:noFill/>
            <a:ln>
              <a:noFill/>
            </a:ln>
          </p:spPr>
        </p:pic>
        <p:pic>
          <p:nvPicPr>
            <p:cNvPr descr="HDRibbonTitle-UniformTrim.png" id="21" name="Google Shape;21;p2"/>
            <p:cNvPicPr preferRelativeResize="0"/>
            <p:nvPr/>
          </p:nvPicPr>
          <p:blipFill rotWithShape="1">
            <a:blip r:embed="rId3">
              <a:alphaModFix/>
            </a:blip>
            <a:srcRect b="0" l="0" r="48819" t="0"/>
            <a:stretch/>
          </p:blipFill>
          <p:spPr>
            <a:xfrm rot="5400000">
              <a:off x="5263556" y="5747514"/>
              <a:ext cx="1636776" cy="612648"/>
            </a:xfrm>
            <a:prstGeom prst="rect">
              <a:avLst/>
            </a:prstGeom>
            <a:noFill/>
            <a:ln>
              <a:noFill/>
            </a:ln>
          </p:spPr>
        </p:pic>
      </p:grpSp>
      <p:sp>
        <p:nvSpPr>
          <p:cNvPr id="22" name="Google Shape;22;p2"/>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24" name="Google Shape;24;p2"/>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27" name="Google Shape;27;p2"/>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全景圖片 (含標題)">
  <p:cSld name="全景圖片 (含標題)">
    <p:spTree>
      <p:nvGrpSpPr>
        <p:cNvPr id="85" name="Shape 85"/>
        <p:cNvGrpSpPr/>
        <p:nvPr/>
      </p:nvGrpSpPr>
      <p:grpSpPr>
        <a:xfrm>
          <a:off x="0" y="0"/>
          <a:ext cx="0" cy="0"/>
          <a:chOff x="0" y="0"/>
          <a:chExt cx="0" cy="0"/>
        </a:xfrm>
      </p:grpSpPr>
      <p:sp>
        <p:nvSpPr>
          <p:cNvPr id="86" name="Google Shape;86;p1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1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9" name="Google Shape;89;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與說明文字">
  <p:cSld name="標題與說明文字">
    <p:spTree>
      <p:nvGrpSpPr>
        <p:cNvPr id="92" name="Shape 92"/>
        <p:cNvGrpSpPr/>
        <p:nvPr/>
      </p:nvGrpSpPr>
      <p:grpSpPr>
        <a:xfrm>
          <a:off x="0" y="0"/>
          <a:ext cx="0" cy="0"/>
          <a:chOff x="0" y="0"/>
          <a:chExt cx="0" cy="0"/>
        </a:xfrm>
      </p:grpSpPr>
      <p:sp>
        <p:nvSpPr>
          <p:cNvPr id="93" name="Google Shape;93;p1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5" name="Google Shape;95;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98" name="Google Shape;98;p1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99" name="Shape 99"/>
        <p:cNvGrpSpPr/>
        <p:nvPr/>
      </p:nvGrpSpPr>
      <p:grpSpPr>
        <a:xfrm>
          <a:off x="0" y="0"/>
          <a:ext cx="0" cy="0"/>
          <a:chOff x="0" y="0"/>
          <a:chExt cx="0" cy="0"/>
        </a:xfrm>
      </p:grpSpPr>
      <p:sp>
        <p:nvSpPr>
          <p:cNvPr id="100" name="Google Shape;100;p1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02" name="Google Shape;102;p1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3" name="Google Shape;103;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
        <p:nvSpPr>
          <p:cNvPr id="106" name="Google Shape;106;p1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TW"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07" name="Google Shape;107;p1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zh-TW"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08" name="Google Shape;108;p1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109" name="Shape 109"/>
        <p:cNvGrpSpPr/>
        <p:nvPr/>
      </p:nvGrpSpPr>
      <p:grpSpPr>
        <a:xfrm>
          <a:off x="0" y="0"/>
          <a:ext cx="0" cy="0"/>
          <a:chOff x="0" y="0"/>
          <a:chExt cx="0" cy="0"/>
        </a:xfrm>
      </p:grpSpPr>
      <p:sp>
        <p:nvSpPr>
          <p:cNvPr id="110" name="Google Shape;110;p1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2" name="Google Shape;112;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名片">
  <p:cSld name="引述名片">
    <p:spTree>
      <p:nvGrpSpPr>
        <p:cNvPr id="115" name="Shape 115"/>
        <p:cNvGrpSpPr/>
        <p:nvPr/>
      </p:nvGrpSpPr>
      <p:grpSpPr>
        <a:xfrm>
          <a:off x="0" y="0"/>
          <a:ext cx="0" cy="0"/>
          <a:chOff x="0" y="0"/>
          <a:chExt cx="0" cy="0"/>
        </a:xfrm>
      </p:grpSpPr>
      <p:sp>
        <p:nvSpPr>
          <p:cNvPr id="116" name="Google Shape;116;p1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8" name="Google Shape;118;p1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9" name="Google Shape;119;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
        <p:nvSpPr>
          <p:cNvPr id="122" name="Google Shape;122;p1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TW"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23" name="Google Shape;123;p1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zh-TW"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4" name="Google Shape;124;p1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是非題">
  <p:cSld name="是非題">
    <p:spTree>
      <p:nvGrpSpPr>
        <p:cNvPr id="125" name="Shape 125"/>
        <p:cNvGrpSpPr/>
        <p:nvPr/>
      </p:nvGrpSpPr>
      <p:grpSpPr>
        <a:xfrm>
          <a:off x="0" y="0"/>
          <a:ext cx="0" cy="0"/>
          <a:chOff x="0" y="0"/>
          <a:chExt cx="0" cy="0"/>
        </a:xfrm>
      </p:grpSpPr>
      <p:sp>
        <p:nvSpPr>
          <p:cNvPr id="126" name="Google Shape;126;p1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8" name="Google Shape;128;p1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9" name="Google Shape;129;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132" name="Google Shape;132;p1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36" name="Google Shape;136;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139" name="Google Shape;139;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40" name="Shape 140"/>
        <p:cNvGrpSpPr/>
        <p:nvPr/>
      </p:nvGrpSpPr>
      <p:grpSpPr>
        <a:xfrm>
          <a:off x="0" y="0"/>
          <a:ext cx="0" cy="0"/>
          <a:chOff x="0" y="0"/>
          <a:chExt cx="0" cy="0"/>
        </a:xfrm>
      </p:grpSpPr>
      <p:sp>
        <p:nvSpPr>
          <p:cNvPr id="141" name="Google Shape;141;p1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8"/>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3" name="Google Shape;143;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146" name="Google Shape;146;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8"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0" name="Google Shape;30;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32" name="Google Shape;32;p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5" name="Shape 35"/>
        <p:cNvGrpSpPr/>
        <p:nvPr/>
      </p:nvGrpSpPr>
      <p:grpSpPr>
        <a:xfrm>
          <a:off x="0" y="0"/>
          <a:ext cx="0" cy="0"/>
          <a:chOff x="0" y="0"/>
          <a:chExt cx="0" cy="0"/>
        </a:xfrm>
      </p:grpSpPr>
      <p:sp>
        <p:nvSpPr>
          <p:cNvPr id="36" name="Google Shape;36;p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9" name="Shape 39"/>
        <p:cNvGrpSpPr/>
        <p:nvPr/>
      </p:nvGrpSpPr>
      <p:grpSpPr>
        <a:xfrm>
          <a:off x="0" y="0"/>
          <a:ext cx="0" cy="0"/>
          <a:chOff x="0" y="0"/>
          <a:chExt cx="0" cy="0"/>
        </a:xfrm>
      </p:grpSpPr>
      <p:sp>
        <p:nvSpPr>
          <p:cNvPr id="40" name="Google Shape;40;p5"/>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42" name="Google Shape;42;p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45" name="Google Shape;45;p5"/>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46" name="Shape 46"/>
        <p:cNvGrpSpPr/>
        <p:nvPr/>
      </p:nvGrpSpPr>
      <p:grpSpPr>
        <a:xfrm>
          <a:off x="0" y="0"/>
          <a:ext cx="0" cy="0"/>
          <a:chOff x="0" y="0"/>
          <a:chExt cx="0" cy="0"/>
        </a:xfrm>
      </p:grpSpPr>
      <p:sp>
        <p:nvSpPr>
          <p:cNvPr id="47" name="Google Shape;47;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9" name="Google Shape;49;p6"/>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0" name="Google Shape;50;p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53" name="Google Shape;53;p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7" name="Google Shape;57;p7"/>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8" name="Google Shape;58;p7"/>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9" name="Google Shape;59;p7"/>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0" name="Google Shape;60;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63" name="Google Shape;63;p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4" name="Shape 64"/>
        <p:cNvGrpSpPr/>
        <p:nvPr/>
      </p:nvGrpSpPr>
      <p:grpSpPr>
        <a:xfrm>
          <a:off x="0" y="0"/>
          <a:ext cx="0" cy="0"/>
          <a:chOff x="0" y="0"/>
          <a:chExt cx="0" cy="0"/>
        </a:xfrm>
      </p:grpSpPr>
      <p:sp>
        <p:nvSpPr>
          <p:cNvPr id="65" name="Google Shape;65;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69" name="Google Shape;69;p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70" name="Shape 70"/>
        <p:cNvGrpSpPr/>
        <p:nvPr/>
      </p:nvGrpSpPr>
      <p:grpSpPr>
        <a:xfrm>
          <a:off x="0" y="0"/>
          <a:ext cx="0" cy="0"/>
          <a:chOff x="0" y="0"/>
          <a:chExt cx="0" cy="0"/>
        </a:xfrm>
      </p:grpSpPr>
      <p:sp>
        <p:nvSpPr>
          <p:cNvPr id="71" name="Google Shape;71;p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73" name="Google Shape;73;p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4" name="Google Shape;74;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cxnSp>
        <p:nvCxnSpPr>
          <p:cNvPr id="77" name="Google Shape;77;p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1" name="Google Shape;81;p1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2" name="Google Shape;82;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
          <p:cNvGrpSpPr/>
          <p:nvPr/>
        </p:nvGrpSpPr>
        <p:grpSpPr>
          <a:xfrm>
            <a:off x="0" y="0"/>
            <a:ext cx="12188825" cy="6856215"/>
            <a:chOff x="0" y="0"/>
            <a:chExt cx="12188825" cy="6856215"/>
          </a:xfrm>
        </p:grpSpPr>
        <p:pic>
          <p:nvPicPr>
            <p:cNvPr descr="HD-PanelContent-V.png" id="7" name="Google Shape;7;p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Content-UniformTrim.png" id="9" name="Google Shape;9;p1"/>
            <p:cNvPicPr preferRelativeResize="0"/>
            <p:nvPr/>
          </p:nvPicPr>
          <p:blipFill rotWithShape="1">
            <a:blip r:embed="rId3">
              <a:alphaModFix/>
            </a:blip>
            <a:srcRect b="0" l="0" r="5093" t="0"/>
            <a:stretch/>
          </p:blipFill>
          <p:spPr>
            <a:xfrm rot="5400000">
              <a:off x="5706471" y="76265"/>
              <a:ext cx="758952" cy="606425"/>
            </a:xfrm>
            <a:prstGeom prst="rect">
              <a:avLst/>
            </a:prstGeom>
            <a:noFill/>
            <a:ln>
              <a:noFill/>
            </a:ln>
          </p:spPr>
        </p:pic>
        <p:pic>
          <p:nvPicPr>
            <p:cNvPr descr="HDRibbonContent-UniformTrim.png" id="10" name="Google Shape;10;p1"/>
            <p:cNvPicPr preferRelativeResize="0"/>
            <p:nvPr/>
          </p:nvPicPr>
          <p:blipFill rotWithShape="1">
            <a:blip r:embed="rId3">
              <a:alphaModFix/>
            </a:blip>
            <a:srcRect b="0" l="0" r="5093" t="0"/>
            <a:stretch/>
          </p:blipFill>
          <p:spPr>
            <a:xfrm rot="5400000">
              <a:off x="5706470" y="6173526"/>
              <a:ext cx="758952" cy="606425"/>
            </a:xfrm>
            <a:prstGeom prst="rect">
              <a:avLst/>
            </a:prstGeom>
            <a:noFill/>
            <a:ln>
              <a:noFill/>
            </a:ln>
          </p:spPr>
        </p:pic>
      </p:grpSp>
      <p:sp>
        <p:nvSpPr>
          <p:cNvPr id="11" name="Google Shape;11;p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5" name="Google Shape;15;p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5400"/>
              <a:buFont typeface="Arial"/>
              <a:buNone/>
            </a:pPr>
            <a:r>
              <a:rPr lang="zh-TW">
                <a:latin typeface="Arial"/>
                <a:ea typeface="Arial"/>
                <a:cs typeface="Arial"/>
                <a:sym typeface="Arial"/>
              </a:rPr>
              <a:t>112學年度</a:t>
            </a:r>
            <a:endParaRPr>
              <a:latin typeface="Arial"/>
              <a:ea typeface="Arial"/>
              <a:cs typeface="Arial"/>
              <a:sym typeface="Arial"/>
            </a:endParaRPr>
          </a:p>
        </p:txBody>
      </p:sp>
      <p:sp>
        <p:nvSpPr>
          <p:cNvPr id="152" name="Google Shape;152;p19"/>
          <p:cNvSpPr txBox="1"/>
          <p:nvPr>
            <p:ph idx="1" type="subTitle"/>
          </p:nvPr>
        </p:nvSpPr>
        <p:spPr>
          <a:xfrm>
            <a:off x="2692397" y="3644535"/>
            <a:ext cx="6815669" cy="132080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6210"/>
              <a:buNone/>
            </a:pPr>
            <a:r>
              <a:rPr lang="zh-TW" sz="5400">
                <a:latin typeface="Arial"/>
                <a:ea typeface="Arial"/>
                <a:cs typeface="Arial"/>
                <a:sym typeface="Arial"/>
              </a:rPr>
              <a:t>安定</a:t>
            </a:r>
            <a:r>
              <a:rPr lang="zh-TW" sz="5400">
                <a:latin typeface="Arial"/>
                <a:ea typeface="Arial"/>
                <a:cs typeface="Arial"/>
                <a:sym typeface="Arial"/>
              </a:rPr>
              <a:t>南興</a:t>
            </a:r>
            <a:r>
              <a:rPr lang="zh-TW" sz="5400">
                <a:latin typeface="Arial"/>
                <a:ea typeface="Arial"/>
                <a:cs typeface="Arial"/>
                <a:sym typeface="Arial"/>
              </a:rPr>
              <a:t>一甲</a:t>
            </a:r>
            <a:r>
              <a:rPr lang="zh-TW" sz="5400">
                <a:latin typeface="Arial"/>
                <a:ea typeface="Arial"/>
                <a:cs typeface="Arial"/>
                <a:sym typeface="Arial"/>
              </a:rPr>
              <a:t>班親會</a:t>
            </a:r>
            <a:endParaRPr sz="5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1295400" y="982127"/>
            <a:ext cx="9601200" cy="915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70C0"/>
              </a:buClr>
              <a:buSzPts val="4400"/>
              <a:buFont typeface="Arial"/>
              <a:buNone/>
            </a:pPr>
            <a:r>
              <a:rPr lang="zh-TW">
                <a:solidFill>
                  <a:srgbClr val="0070C0"/>
                </a:solidFill>
                <a:latin typeface="Arial"/>
                <a:ea typeface="Arial"/>
                <a:cs typeface="Arial"/>
                <a:sym typeface="Arial"/>
              </a:rPr>
              <a:t>班級責任感、服務心、認同感的養成</a:t>
            </a:r>
            <a:endParaRPr>
              <a:solidFill>
                <a:srgbClr val="0070C0"/>
              </a:solidFill>
              <a:latin typeface="Arial"/>
              <a:ea typeface="Arial"/>
              <a:cs typeface="Arial"/>
              <a:sym typeface="Arial"/>
            </a:endParaRPr>
          </a:p>
        </p:txBody>
      </p:sp>
      <p:sp>
        <p:nvSpPr>
          <p:cNvPr id="205" name="Google Shape;205;p28"/>
          <p:cNvSpPr txBox="1"/>
          <p:nvPr>
            <p:ph idx="1" type="body"/>
          </p:nvPr>
        </p:nvSpPr>
        <p:spPr>
          <a:xfrm>
            <a:off x="1295400" y="2485300"/>
            <a:ext cx="9824100" cy="3441600"/>
          </a:xfrm>
          <a:prstGeom prst="rect">
            <a:avLst/>
          </a:prstGeom>
          <a:noFill/>
          <a:ln>
            <a:noFill/>
          </a:ln>
        </p:spPr>
        <p:txBody>
          <a:bodyPr anchorCtr="0" anchor="t" bIns="45700" lIns="91425" spcFirstLastPara="1" rIns="91425" wrap="square" tIns="45700">
            <a:noAutofit/>
          </a:bodyPr>
          <a:lstStyle/>
          <a:p>
            <a:pPr indent="-248920" lvl="0" marL="285750" rtl="0" algn="l">
              <a:lnSpc>
                <a:spcPct val="90000"/>
              </a:lnSpc>
              <a:spcBef>
                <a:spcPts val="1340"/>
              </a:spcBef>
              <a:spcAft>
                <a:spcPts val="0"/>
              </a:spcAft>
              <a:buSzPts val="3920"/>
              <a:buChar char="•"/>
            </a:pPr>
            <a:r>
              <a:rPr lang="zh-TW" sz="3500">
                <a:latin typeface="Arial"/>
                <a:ea typeface="Arial"/>
                <a:cs typeface="Arial"/>
                <a:sym typeface="Arial"/>
              </a:rPr>
              <a:t>每天</a:t>
            </a:r>
            <a:r>
              <a:rPr lang="zh-TW" sz="3500">
                <a:latin typeface="Arial"/>
                <a:ea typeface="Arial"/>
                <a:cs typeface="Arial"/>
                <a:sym typeface="Arial"/>
              </a:rPr>
              <a:t>兩人</a:t>
            </a:r>
            <a:r>
              <a:rPr lang="zh-TW" sz="3500">
                <a:latin typeface="Arial"/>
                <a:ea typeface="Arial"/>
                <a:cs typeface="Arial"/>
                <a:sym typeface="Arial"/>
              </a:rPr>
              <a:t>輪一次</a:t>
            </a:r>
            <a:r>
              <a:rPr lang="zh-TW" sz="3500">
                <a:solidFill>
                  <a:srgbClr val="FF0000"/>
                </a:solidFill>
                <a:latin typeface="Arial"/>
                <a:ea typeface="Arial"/>
                <a:cs typeface="Arial"/>
                <a:sym typeface="Arial"/>
              </a:rPr>
              <a:t>值日生</a:t>
            </a:r>
            <a:endParaRPr sz="3500">
              <a:solidFill>
                <a:srgbClr val="FF0000"/>
              </a:solidFill>
              <a:latin typeface="Arial"/>
              <a:ea typeface="Arial"/>
              <a:cs typeface="Arial"/>
              <a:sym typeface="Arial"/>
            </a:endParaRPr>
          </a:p>
          <a:p>
            <a:pPr indent="-248920" lvl="0" marL="285750" rtl="0" algn="l">
              <a:lnSpc>
                <a:spcPct val="90000"/>
              </a:lnSpc>
              <a:spcBef>
                <a:spcPts val="1340"/>
              </a:spcBef>
              <a:spcAft>
                <a:spcPts val="0"/>
              </a:spcAft>
              <a:buSzPts val="3920"/>
              <a:buChar char="•"/>
            </a:pPr>
            <a:r>
              <a:rPr lang="zh-TW" sz="3500">
                <a:solidFill>
                  <a:srgbClr val="FF0000"/>
                </a:solidFill>
                <a:latin typeface="Arial"/>
                <a:ea typeface="Arial"/>
                <a:cs typeface="Arial"/>
                <a:sym typeface="Arial"/>
              </a:rPr>
              <a:t>每個月</a:t>
            </a:r>
            <a:r>
              <a:rPr lang="zh-TW" sz="3500">
                <a:latin typeface="Arial"/>
                <a:ea typeface="Arial"/>
                <a:cs typeface="Arial"/>
                <a:sym typeface="Arial"/>
              </a:rPr>
              <a:t>換一次位置(</a:t>
            </a:r>
            <a:r>
              <a:rPr lang="zh-TW" sz="3500">
                <a:latin typeface="Arial"/>
                <a:ea typeface="Arial"/>
                <a:cs typeface="Arial"/>
                <a:sym typeface="Arial"/>
              </a:rPr>
              <a:t>換排、</a:t>
            </a:r>
            <a:r>
              <a:rPr lang="zh-TW" sz="3500">
                <a:latin typeface="Arial"/>
                <a:ea typeface="Arial"/>
                <a:cs typeface="Arial"/>
                <a:sym typeface="Arial"/>
              </a:rPr>
              <a:t>座位會依狀況調整)</a:t>
            </a:r>
            <a:endParaRPr sz="3500">
              <a:latin typeface="Arial"/>
              <a:ea typeface="Arial"/>
              <a:cs typeface="Arial"/>
              <a:sym typeface="Arial"/>
            </a:endParaRPr>
          </a:p>
          <a:p>
            <a:pPr indent="-248920" lvl="0" marL="285750" rtl="0" algn="l">
              <a:lnSpc>
                <a:spcPct val="90000"/>
              </a:lnSpc>
              <a:spcBef>
                <a:spcPts val="1340"/>
              </a:spcBef>
              <a:spcAft>
                <a:spcPts val="0"/>
              </a:spcAft>
              <a:buSzPts val="3920"/>
              <a:buChar char="•"/>
            </a:pPr>
            <a:r>
              <a:rPr lang="zh-TW" sz="3500">
                <a:latin typeface="Arial"/>
                <a:ea typeface="Arial"/>
                <a:cs typeface="Arial"/>
                <a:sym typeface="Arial"/>
              </a:rPr>
              <a:t>每人都會輪打飯菜及打掃工作(責任)</a:t>
            </a:r>
            <a:endParaRPr sz="3500">
              <a:latin typeface="Arial"/>
              <a:ea typeface="Arial"/>
              <a:cs typeface="Arial"/>
              <a:sym typeface="Arial"/>
            </a:endParaRPr>
          </a:p>
          <a:p>
            <a:pPr indent="-222250" lvl="0" marL="285750" rtl="0" algn="l">
              <a:lnSpc>
                <a:spcPct val="90000"/>
              </a:lnSpc>
              <a:spcBef>
                <a:spcPts val="1340"/>
              </a:spcBef>
              <a:spcAft>
                <a:spcPts val="0"/>
              </a:spcAft>
              <a:buSzPts val="3500"/>
              <a:buFont typeface="Arial"/>
              <a:buChar char="•"/>
            </a:pPr>
            <a:r>
              <a:rPr lang="zh-TW" sz="3500">
                <a:latin typeface="Arial"/>
                <a:ea typeface="Arial"/>
                <a:cs typeface="Arial"/>
                <a:sym typeface="Arial"/>
              </a:rPr>
              <a:t>班級向心力及榮譽感</a:t>
            </a:r>
            <a:endParaRPr sz="3500">
              <a:latin typeface="Arial"/>
              <a:ea typeface="Arial"/>
              <a:cs typeface="Arial"/>
              <a:sym typeface="Arial"/>
            </a:endParaRPr>
          </a:p>
          <a:p>
            <a:pPr indent="-15556" lvl="0" marL="285750" rtl="0" algn="l">
              <a:lnSpc>
                <a:spcPct val="90000"/>
              </a:lnSpc>
              <a:spcBef>
                <a:spcPts val="1340"/>
              </a:spcBef>
              <a:spcAft>
                <a:spcPts val="0"/>
              </a:spcAft>
              <a:buSzPts val="3220"/>
              <a:buNone/>
            </a:pPr>
            <a:r>
              <a:t/>
            </a:r>
            <a:endParaRPr sz="3500">
              <a:latin typeface="Arial"/>
              <a:ea typeface="Arial"/>
              <a:cs typeface="Arial"/>
              <a:sym typeface="Arial"/>
            </a:endParaRPr>
          </a:p>
          <a:p>
            <a:pPr indent="-15556" lvl="0" marL="285750" rtl="0" algn="l">
              <a:lnSpc>
                <a:spcPct val="90000"/>
              </a:lnSpc>
              <a:spcBef>
                <a:spcPts val="1340"/>
              </a:spcBef>
              <a:spcAft>
                <a:spcPts val="0"/>
              </a:spcAft>
              <a:buSzPts val="3220"/>
              <a:buNone/>
            </a:pPr>
            <a:r>
              <a:t/>
            </a:r>
            <a:endParaRPr sz="35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ctrTitle"/>
          </p:nvPr>
        </p:nvSpPr>
        <p:spPr>
          <a:xfrm>
            <a:off x="2692397" y="1624389"/>
            <a:ext cx="6815669" cy="151553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5400"/>
              <a:buFont typeface="Garamond"/>
              <a:buNone/>
            </a:pPr>
            <a:r>
              <a:rPr b="1" lang="zh-TW"/>
              <a:t>四、成績評量方式</a:t>
            </a:r>
            <a:endParaRPr/>
          </a:p>
        </p:txBody>
      </p:sp>
      <p:sp>
        <p:nvSpPr>
          <p:cNvPr id="211" name="Google Shape;211;p2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3220"/>
              <a:buNone/>
            </a:pPr>
            <a:r>
              <a:rPr b="1" lang="zh-TW" sz="2800" u="sng">
                <a:latin typeface="Arial"/>
                <a:ea typeface="Arial"/>
                <a:cs typeface="Arial"/>
                <a:sym typeface="Arial"/>
              </a:rPr>
              <a:t>平時成績佔50%，定期考查佔50%。</a:t>
            </a:r>
            <a:endParaRPr b="1" sz="2800" u="sng">
              <a:latin typeface="Arial"/>
              <a:ea typeface="Arial"/>
              <a:cs typeface="Arial"/>
              <a:sym typeface="Arial"/>
            </a:endParaRPr>
          </a:p>
          <a:p>
            <a:pPr indent="0" lvl="0" marL="0" rtl="0" algn="just">
              <a:lnSpc>
                <a:spcPct val="100000"/>
              </a:lnSpc>
              <a:spcBef>
                <a:spcPts val="1160"/>
              </a:spcBef>
              <a:spcAft>
                <a:spcPts val="0"/>
              </a:spcAft>
              <a:buSzPts val="3220"/>
              <a:buNone/>
            </a:pPr>
            <a:r>
              <a:rPr lang="zh-TW" sz="2800">
                <a:solidFill>
                  <a:srgbClr val="FF0000"/>
                </a:solidFill>
                <a:latin typeface="Arial"/>
                <a:ea typeface="Arial"/>
                <a:cs typeface="Arial"/>
                <a:sym typeface="Arial"/>
              </a:rPr>
              <a:t>學習態度30%、作業成績10%(習作、作業簿) 、平時測驗10%（練習卷）</a:t>
            </a:r>
            <a:endParaRPr/>
          </a:p>
          <a:p>
            <a:pPr indent="0" lvl="0" marL="0" rtl="0" algn="ctr">
              <a:lnSpc>
                <a:spcPct val="100000"/>
              </a:lnSpc>
              <a:spcBef>
                <a:spcPts val="1080"/>
              </a:spcBef>
              <a:spcAft>
                <a:spcPts val="0"/>
              </a:spcAft>
              <a:buSzPts val="2760"/>
              <a:buNone/>
            </a:pPr>
            <a:r>
              <a:t/>
            </a:r>
            <a:endParaRPr sz="2400">
              <a:solidFill>
                <a:srgbClr val="0070C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Arial"/>
              <a:buNone/>
            </a:pPr>
            <a:r>
              <a:rPr lang="zh-TW">
                <a:latin typeface="Arial"/>
                <a:ea typeface="Arial"/>
                <a:cs typeface="Arial"/>
                <a:sym typeface="Arial"/>
              </a:rPr>
              <a:t>五、線上教學平台</a:t>
            </a:r>
            <a:endParaRPr>
              <a:latin typeface="Arial"/>
              <a:ea typeface="Arial"/>
              <a:cs typeface="Arial"/>
              <a:sym typeface="Arial"/>
            </a:endParaRPr>
          </a:p>
        </p:txBody>
      </p:sp>
      <p:sp>
        <p:nvSpPr>
          <p:cNvPr id="217" name="Google Shape;217;p30"/>
          <p:cNvSpPr txBox="1"/>
          <p:nvPr>
            <p:ph idx="1" type="body"/>
          </p:nvPr>
        </p:nvSpPr>
        <p:spPr>
          <a:xfrm>
            <a:off x="1110175" y="2556925"/>
            <a:ext cx="10224300" cy="3318900"/>
          </a:xfrm>
          <a:prstGeom prst="rect">
            <a:avLst/>
          </a:prstGeom>
          <a:noFill/>
          <a:ln>
            <a:noFill/>
          </a:ln>
        </p:spPr>
        <p:txBody>
          <a:bodyPr anchorCtr="0" anchor="t" bIns="45700" lIns="91425" spcFirstLastPara="1" rIns="91425" wrap="square" tIns="45700">
            <a:normAutofit/>
          </a:bodyPr>
          <a:lstStyle/>
          <a:p>
            <a:pPr indent="-321310" lvl="0" marL="285750" rtl="0" algn="l">
              <a:lnSpc>
                <a:spcPct val="100000"/>
              </a:lnSpc>
              <a:spcBef>
                <a:spcPts val="0"/>
              </a:spcBef>
              <a:spcAft>
                <a:spcPts val="0"/>
              </a:spcAft>
              <a:buSzPts val="5060"/>
              <a:buChar char="•"/>
            </a:pPr>
            <a:r>
              <a:rPr lang="zh-TW" sz="4400">
                <a:solidFill>
                  <a:srgbClr val="0070C0"/>
                </a:solidFill>
                <a:latin typeface="Arial"/>
                <a:ea typeface="Arial"/>
                <a:cs typeface="Arial"/>
                <a:sym typeface="Arial"/>
              </a:rPr>
              <a:t>線上學習平台(因才網、均一、學習吧)</a:t>
            </a:r>
            <a:endParaRPr sz="4400">
              <a:solidFill>
                <a:srgbClr val="0070C0"/>
              </a:solidFill>
              <a:latin typeface="Arial"/>
              <a:ea typeface="Arial"/>
              <a:cs typeface="Arial"/>
              <a:sym typeface="Arial"/>
            </a:endParaRPr>
          </a:p>
          <a:p>
            <a:pPr indent="-302260" lvl="0" marL="285750" rtl="0" algn="l">
              <a:lnSpc>
                <a:spcPct val="100000"/>
              </a:lnSpc>
              <a:spcBef>
                <a:spcPts val="1320"/>
              </a:spcBef>
              <a:spcAft>
                <a:spcPts val="0"/>
              </a:spcAft>
              <a:buSzPts val="4400"/>
              <a:buChar char="•"/>
            </a:pPr>
            <a:r>
              <a:rPr lang="zh-TW" sz="4400">
                <a:latin typeface="Arial"/>
                <a:ea typeface="Arial"/>
                <a:cs typeface="Arial"/>
                <a:sym typeface="Arial"/>
              </a:rPr>
              <a:t>因才網、學習吧、均一教育平台</a:t>
            </a:r>
            <a:r>
              <a:rPr lang="zh-TW" sz="4400">
                <a:latin typeface="Arial"/>
                <a:ea typeface="Arial"/>
                <a:cs typeface="Arial"/>
                <a:sym typeface="Arial"/>
              </a:rPr>
              <a:t>、布可星球</a:t>
            </a:r>
            <a:r>
              <a:rPr lang="zh-TW" sz="4400">
                <a:latin typeface="Arial"/>
                <a:ea typeface="Arial"/>
                <a:cs typeface="Arial"/>
                <a:sym typeface="Arial"/>
              </a:rPr>
              <a:t> 都可用</a:t>
            </a:r>
            <a:r>
              <a:rPr lang="zh-TW" sz="4400">
                <a:solidFill>
                  <a:srgbClr val="FF0000"/>
                </a:solidFill>
                <a:latin typeface="Arial"/>
                <a:ea typeface="Arial"/>
                <a:cs typeface="Arial"/>
                <a:sym typeface="Arial"/>
              </a:rPr>
              <a:t>open ID</a:t>
            </a:r>
            <a:r>
              <a:rPr lang="zh-TW" sz="4400">
                <a:latin typeface="Arial"/>
                <a:ea typeface="Arial"/>
                <a:cs typeface="Arial"/>
                <a:sym typeface="Arial"/>
              </a:rPr>
              <a:t>進入學習平台。</a:t>
            </a:r>
            <a:endParaRPr sz="4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1800"/>
              <a:buNone/>
            </a:pPr>
            <a:r>
              <a:rPr lang="zh-TW"/>
              <a:t>本學期重要行事(1)</a:t>
            </a:r>
            <a:endParaRPr/>
          </a:p>
        </p:txBody>
      </p:sp>
      <p:sp>
        <p:nvSpPr>
          <p:cNvPr id="223" name="Google Shape;223;p31"/>
          <p:cNvSpPr txBox="1"/>
          <p:nvPr>
            <p:ph idx="1" type="body"/>
          </p:nvPr>
        </p:nvSpPr>
        <p:spPr>
          <a:xfrm>
            <a:off x="1295400" y="2556924"/>
            <a:ext cx="9601200" cy="3372900"/>
          </a:xfrm>
          <a:prstGeom prst="rect">
            <a:avLst/>
          </a:prstGeom>
          <a:noFill/>
          <a:ln>
            <a:noFill/>
          </a:ln>
        </p:spPr>
        <p:txBody>
          <a:bodyPr anchorCtr="0" anchor="t" bIns="45700" lIns="91425" spcFirstLastPara="1" rIns="91425" wrap="square" tIns="45700">
            <a:noAutofit/>
          </a:bodyPr>
          <a:lstStyle/>
          <a:p>
            <a:pPr indent="-495300" lvl="0" marL="457200" rtl="0" algn="l">
              <a:lnSpc>
                <a:spcPct val="100000"/>
              </a:lnSpc>
              <a:spcBef>
                <a:spcPts val="360"/>
              </a:spcBef>
              <a:spcAft>
                <a:spcPts val="0"/>
              </a:spcAft>
              <a:buSzPts val="4200"/>
              <a:buChar char="•"/>
            </a:pPr>
            <a:r>
              <a:rPr lang="zh-TW" sz="4200">
                <a:solidFill>
                  <a:srgbClr val="0070C0"/>
                </a:solidFill>
                <a:latin typeface="Microsoft JhengHei"/>
                <a:ea typeface="Microsoft JhengHei"/>
                <a:cs typeface="Microsoft JhengHei"/>
                <a:sym typeface="Microsoft JhengHei"/>
              </a:rPr>
              <a:t>9/23(六)補10/9(一)的課</a:t>
            </a:r>
            <a:endParaRPr sz="4200">
              <a:solidFill>
                <a:srgbClr val="0070C0"/>
              </a:solidFill>
              <a:latin typeface="Microsoft JhengHei"/>
              <a:ea typeface="Microsoft JhengHei"/>
              <a:cs typeface="Microsoft JhengHei"/>
              <a:sym typeface="Microsoft JhengHei"/>
            </a:endParaRPr>
          </a:p>
          <a:p>
            <a:pPr indent="-495300" lvl="0" marL="457200" rtl="0" algn="l">
              <a:lnSpc>
                <a:spcPct val="100000"/>
              </a:lnSpc>
              <a:spcBef>
                <a:spcPts val="360"/>
              </a:spcBef>
              <a:spcAft>
                <a:spcPts val="0"/>
              </a:spcAft>
              <a:buSzPts val="4200"/>
              <a:buChar char="•"/>
            </a:pPr>
            <a:r>
              <a:rPr lang="zh-TW" sz="4200">
                <a:solidFill>
                  <a:srgbClr val="0070C0"/>
                </a:solidFill>
                <a:latin typeface="Microsoft JhengHei"/>
                <a:ea typeface="Microsoft JhengHei"/>
                <a:cs typeface="Microsoft JhengHei"/>
                <a:sym typeface="Microsoft JhengHei"/>
              </a:rPr>
              <a:t>9/21(四) </a:t>
            </a:r>
            <a:r>
              <a:rPr lang="zh-TW" sz="4200">
                <a:solidFill>
                  <a:srgbClr val="0070C0"/>
                </a:solidFill>
                <a:latin typeface="Microsoft JhengHei"/>
                <a:ea typeface="Microsoft JhengHei"/>
                <a:cs typeface="Microsoft JhengHei"/>
                <a:sym typeface="Microsoft JhengHei"/>
              </a:rPr>
              <a:t>全國防災日</a:t>
            </a:r>
            <a:endParaRPr sz="4200">
              <a:solidFill>
                <a:srgbClr val="0070C0"/>
              </a:solidFill>
              <a:latin typeface="Microsoft JhengHei"/>
              <a:ea typeface="Microsoft JhengHei"/>
              <a:cs typeface="Microsoft JhengHei"/>
              <a:sym typeface="Microsoft JhengHei"/>
            </a:endParaRPr>
          </a:p>
          <a:p>
            <a:pPr indent="-495300" lvl="0" marL="457200" rtl="0" algn="l">
              <a:lnSpc>
                <a:spcPct val="100000"/>
              </a:lnSpc>
              <a:spcBef>
                <a:spcPts val="360"/>
              </a:spcBef>
              <a:spcAft>
                <a:spcPts val="0"/>
              </a:spcAft>
              <a:buSzPts val="4200"/>
              <a:buChar char="•"/>
            </a:pPr>
            <a:r>
              <a:rPr lang="zh-TW" sz="4200">
                <a:solidFill>
                  <a:srgbClr val="0070C0"/>
                </a:solidFill>
                <a:latin typeface="Microsoft JhengHei"/>
                <a:ea typeface="Microsoft JhengHei"/>
                <a:cs typeface="Microsoft JhengHei"/>
                <a:sym typeface="Microsoft JhengHei"/>
              </a:rPr>
              <a:t>10/18(三) </a:t>
            </a:r>
            <a:r>
              <a:rPr lang="zh-TW" sz="4200">
                <a:solidFill>
                  <a:srgbClr val="0070C0"/>
                </a:solidFill>
                <a:latin typeface="Microsoft JhengHei"/>
                <a:ea typeface="Microsoft JhengHei"/>
                <a:cs typeface="Microsoft JhengHei"/>
                <a:sym typeface="Microsoft JhengHei"/>
              </a:rPr>
              <a:t>一、四年級蟯蟲、尿液檢查</a:t>
            </a:r>
            <a:endParaRPr sz="4200">
              <a:solidFill>
                <a:srgbClr val="0070C0"/>
              </a:solidFill>
              <a:latin typeface="Microsoft JhengHei"/>
              <a:ea typeface="Microsoft JhengHei"/>
              <a:cs typeface="Microsoft JhengHei"/>
              <a:sym typeface="Microsoft JhengHei"/>
            </a:endParaRPr>
          </a:p>
          <a:p>
            <a:pPr indent="-495300" lvl="0" marL="457200" rtl="0" algn="l">
              <a:lnSpc>
                <a:spcPct val="100000"/>
              </a:lnSpc>
              <a:spcBef>
                <a:spcPts val="360"/>
              </a:spcBef>
              <a:spcAft>
                <a:spcPts val="0"/>
              </a:spcAft>
              <a:buSzPts val="4200"/>
              <a:buChar char="•"/>
            </a:pPr>
            <a:r>
              <a:rPr lang="zh-TW" sz="4200">
                <a:solidFill>
                  <a:srgbClr val="0070C0"/>
                </a:solidFill>
                <a:latin typeface="Microsoft JhengHei"/>
                <a:ea typeface="Microsoft JhengHei"/>
                <a:cs typeface="Microsoft JhengHei"/>
                <a:sym typeface="Microsoft JhengHei"/>
              </a:rPr>
              <a:t>10/31(二) </a:t>
            </a:r>
            <a:r>
              <a:rPr lang="zh-TW" sz="4200">
                <a:solidFill>
                  <a:srgbClr val="0070C0"/>
                </a:solidFill>
                <a:latin typeface="Microsoft JhengHei"/>
                <a:ea typeface="Microsoft JhengHei"/>
                <a:cs typeface="Microsoft JhengHei"/>
                <a:sym typeface="Microsoft JhengHei"/>
              </a:rPr>
              <a:t>一、四年級健康檢查</a:t>
            </a:r>
            <a:endParaRPr sz="4200">
              <a:solidFill>
                <a:srgbClr val="0070C0"/>
              </a:solidFill>
              <a:latin typeface="Microsoft JhengHei"/>
              <a:ea typeface="Microsoft JhengHei"/>
              <a:cs typeface="Microsoft JhengHei"/>
              <a:sym typeface="Microsoft JhengHei"/>
            </a:endParaRPr>
          </a:p>
          <a:p>
            <a:pPr indent="-495300" lvl="0" marL="457200" rtl="0" algn="l">
              <a:lnSpc>
                <a:spcPct val="100000"/>
              </a:lnSpc>
              <a:spcBef>
                <a:spcPts val="360"/>
              </a:spcBef>
              <a:spcAft>
                <a:spcPts val="0"/>
              </a:spcAft>
              <a:buSzPts val="4200"/>
              <a:buChar char="•"/>
            </a:pPr>
            <a:r>
              <a:rPr lang="zh-TW" sz="4200">
                <a:solidFill>
                  <a:srgbClr val="0070C0"/>
                </a:solidFill>
                <a:latin typeface="Microsoft JhengHei"/>
                <a:ea typeface="Microsoft JhengHei"/>
                <a:cs typeface="Microsoft JhengHei"/>
                <a:sym typeface="Microsoft JhengHei"/>
              </a:rPr>
              <a:t>10/30-11/3 </a:t>
            </a:r>
            <a:r>
              <a:rPr lang="zh-TW" sz="4200">
                <a:solidFill>
                  <a:srgbClr val="0070C0"/>
                </a:solidFill>
                <a:latin typeface="Microsoft JhengHei"/>
                <a:ea typeface="Microsoft JhengHei"/>
                <a:cs typeface="Microsoft JhengHei"/>
                <a:sym typeface="Microsoft JhengHei"/>
              </a:rPr>
              <a:t>一年級注音符號檢測</a:t>
            </a:r>
            <a:endParaRPr sz="4200">
              <a:solidFill>
                <a:srgbClr val="0070C0"/>
              </a:solidFill>
              <a:latin typeface="Microsoft JhengHei"/>
              <a:ea typeface="Microsoft JhengHei"/>
              <a:cs typeface="Microsoft JhengHei"/>
              <a:sym typeface="Microsoft JhengHe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1295402" y="982132"/>
            <a:ext cx="9601200" cy="1303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zh-TW"/>
              <a:t>本學期重要行事(2)</a:t>
            </a:r>
            <a:endParaRPr/>
          </a:p>
        </p:txBody>
      </p:sp>
      <p:sp>
        <p:nvSpPr>
          <p:cNvPr id="229" name="Google Shape;229;p32"/>
          <p:cNvSpPr txBox="1"/>
          <p:nvPr>
            <p:ph idx="1" type="body"/>
          </p:nvPr>
        </p:nvSpPr>
        <p:spPr>
          <a:xfrm>
            <a:off x="1295401" y="2556932"/>
            <a:ext cx="9601200" cy="3318900"/>
          </a:xfrm>
          <a:prstGeom prst="rect">
            <a:avLst/>
          </a:prstGeom>
        </p:spPr>
        <p:txBody>
          <a:bodyPr anchorCtr="0" anchor="t" bIns="45700" lIns="91425" spcFirstLastPara="1" rIns="91425" wrap="square" tIns="45700">
            <a:noAutofit/>
          </a:bodyPr>
          <a:lstStyle/>
          <a:p>
            <a:pPr indent="-508000" lvl="0" marL="457200" rtl="0" algn="l">
              <a:spcBef>
                <a:spcPts val="360"/>
              </a:spcBef>
              <a:spcAft>
                <a:spcPts val="0"/>
              </a:spcAft>
              <a:buClr>
                <a:schemeClr val="accent1"/>
              </a:buClr>
              <a:buSzPts val="4400"/>
              <a:buChar char="•"/>
            </a:pPr>
            <a:r>
              <a:rPr lang="zh-TW" sz="4400">
                <a:solidFill>
                  <a:srgbClr val="0070C0"/>
                </a:solidFill>
                <a:latin typeface="Microsoft JhengHei"/>
                <a:ea typeface="Microsoft JhengHei"/>
                <a:cs typeface="Microsoft JhengHei"/>
                <a:sym typeface="Microsoft JhengHei"/>
              </a:rPr>
              <a:t>11/11(六)運動會  11/13(一)補假</a:t>
            </a:r>
            <a:endParaRPr sz="4400">
              <a:solidFill>
                <a:srgbClr val="0070C0"/>
              </a:solidFill>
              <a:latin typeface="Microsoft JhengHei"/>
              <a:ea typeface="Microsoft JhengHei"/>
              <a:cs typeface="Microsoft JhengHei"/>
              <a:sym typeface="Microsoft JhengHei"/>
            </a:endParaRPr>
          </a:p>
          <a:p>
            <a:pPr indent="-508000" lvl="0" marL="457200" rtl="0" algn="l">
              <a:spcBef>
                <a:spcPts val="360"/>
              </a:spcBef>
              <a:spcAft>
                <a:spcPts val="0"/>
              </a:spcAft>
              <a:buClr>
                <a:schemeClr val="accent1"/>
              </a:buClr>
              <a:buSzPts val="4400"/>
              <a:buChar char="•"/>
            </a:pPr>
            <a:r>
              <a:rPr lang="zh-TW" sz="4400">
                <a:solidFill>
                  <a:srgbClr val="0070C0"/>
                </a:solidFill>
                <a:latin typeface="Microsoft JhengHei"/>
                <a:ea typeface="Microsoft JhengHei"/>
                <a:cs typeface="Microsoft JhengHei"/>
                <a:sym typeface="Microsoft JhengHei"/>
              </a:rPr>
              <a:t>12/4-12/15暫定校外教學。</a:t>
            </a:r>
            <a:endParaRPr sz="4400">
              <a:solidFill>
                <a:srgbClr val="0070C0"/>
              </a:solidFill>
              <a:latin typeface="Microsoft JhengHei"/>
              <a:ea typeface="Microsoft JhengHei"/>
              <a:cs typeface="Microsoft JhengHei"/>
              <a:sym typeface="Microsoft JhengHei"/>
            </a:endParaRPr>
          </a:p>
          <a:p>
            <a:pPr indent="-508000" lvl="0" marL="457200" rtl="0" algn="l">
              <a:spcBef>
                <a:spcPts val="360"/>
              </a:spcBef>
              <a:spcAft>
                <a:spcPts val="0"/>
              </a:spcAft>
              <a:buClr>
                <a:schemeClr val="accent1"/>
              </a:buClr>
              <a:buSzPts val="4400"/>
              <a:buChar char="•"/>
            </a:pPr>
            <a:r>
              <a:rPr lang="zh-TW" sz="4400">
                <a:solidFill>
                  <a:srgbClr val="0070C0"/>
                </a:solidFill>
                <a:latin typeface="Microsoft JhengHei"/>
                <a:ea typeface="Microsoft JhengHei"/>
                <a:cs typeface="Microsoft JhengHei"/>
                <a:sym typeface="Microsoft JhengHei"/>
              </a:rPr>
              <a:t>113.1.19(五)結業式12:00放學</a:t>
            </a:r>
            <a:endParaRPr sz="4400">
              <a:solidFill>
                <a:srgbClr val="0070C0"/>
              </a:solidFill>
              <a:latin typeface="Microsoft JhengHei"/>
              <a:ea typeface="Microsoft JhengHei"/>
              <a:cs typeface="Microsoft JhengHei"/>
              <a:sym typeface="Microsoft JhengHei"/>
            </a:endParaRPr>
          </a:p>
          <a:p>
            <a:pPr indent="-508000" lvl="0" marL="457200" rtl="0" algn="l">
              <a:spcBef>
                <a:spcPts val="360"/>
              </a:spcBef>
              <a:spcAft>
                <a:spcPts val="0"/>
              </a:spcAft>
              <a:buClr>
                <a:srgbClr val="0070C0"/>
              </a:buClr>
              <a:buSzPts val="4400"/>
              <a:buFont typeface="Microsoft JhengHei"/>
              <a:buChar char="•"/>
            </a:pPr>
            <a:r>
              <a:rPr lang="zh-TW" sz="4400">
                <a:solidFill>
                  <a:srgbClr val="0070C0"/>
                </a:solidFill>
                <a:latin typeface="Microsoft JhengHei"/>
                <a:ea typeface="Microsoft JhengHei"/>
                <a:cs typeface="Microsoft JhengHei"/>
                <a:sym typeface="Microsoft JhengHei"/>
              </a:rPr>
              <a:t>113.2.16 開學</a:t>
            </a:r>
            <a:endParaRPr sz="4400">
              <a:solidFill>
                <a:srgbClr val="0070C0"/>
              </a:solidFill>
              <a:latin typeface="Microsoft JhengHei"/>
              <a:ea typeface="Microsoft JhengHei"/>
              <a:cs typeface="Microsoft JhengHei"/>
              <a:sym typeface="Microsoft JhengHei"/>
            </a:endParaRPr>
          </a:p>
          <a:p>
            <a:pPr indent="0" lvl="0" marL="0" rtl="0" algn="l">
              <a:spcBef>
                <a:spcPts val="360"/>
              </a:spcBef>
              <a:spcAft>
                <a:spcPts val="0"/>
              </a:spcAft>
              <a:buNone/>
            </a:pPr>
            <a:r>
              <a:t/>
            </a:r>
            <a:endParaRPr sz="4400">
              <a:solidFill>
                <a:srgbClr val="0070C0"/>
              </a:solidFill>
              <a:latin typeface="Microsoft JhengHei"/>
              <a:ea typeface="Microsoft JhengHei"/>
              <a:cs typeface="Microsoft JhengHei"/>
              <a:sym typeface="Microsoft JhengHe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p:nvPr/>
        </p:nvSpPr>
        <p:spPr>
          <a:xfrm>
            <a:off x="1892229" y="2560935"/>
            <a:ext cx="8494633"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zh-TW" sz="5400" u="none" cap="none" strike="noStrike">
                <a:solidFill>
                  <a:schemeClr val="accent1"/>
                </a:solidFill>
                <a:latin typeface="Arial"/>
                <a:ea typeface="Arial"/>
                <a:cs typeface="Arial"/>
                <a:sym typeface="Arial"/>
              </a:rPr>
              <a:t>謝謝家長撥空參與</a:t>
            </a:r>
            <a:endParaRPr b="0" i="0" sz="5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zh-TW" sz="5400" u="none" cap="none" strike="noStrike">
                <a:solidFill>
                  <a:schemeClr val="accent1"/>
                </a:solidFill>
                <a:latin typeface="Arial"/>
                <a:ea typeface="Arial"/>
                <a:cs typeface="Arial"/>
                <a:sym typeface="Arial"/>
              </a:rPr>
              <a:t>有任何意見或建議歡迎聯繫</a:t>
            </a:r>
            <a:endParaRPr b="0" i="0" sz="54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ctrTitle"/>
          </p:nvPr>
        </p:nvSpPr>
        <p:spPr>
          <a:xfrm>
            <a:off x="2692398" y="1740502"/>
            <a:ext cx="6815669" cy="151553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6600"/>
              <a:buFont typeface="Arial"/>
              <a:buNone/>
            </a:pPr>
            <a:r>
              <a:rPr lang="zh-TW" sz="6600">
                <a:latin typeface="Arial"/>
                <a:ea typeface="Arial"/>
                <a:cs typeface="Arial"/>
                <a:sym typeface="Arial"/>
              </a:rPr>
              <a:t>導師介紹</a:t>
            </a:r>
            <a:endParaRPr sz="6600">
              <a:latin typeface="Arial"/>
              <a:ea typeface="Arial"/>
              <a:cs typeface="Arial"/>
              <a:sym typeface="Arial"/>
            </a:endParaRPr>
          </a:p>
        </p:txBody>
      </p:sp>
      <p:sp>
        <p:nvSpPr>
          <p:cNvPr id="158" name="Google Shape;158;p20"/>
          <p:cNvSpPr txBox="1"/>
          <p:nvPr>
            <p:ph idx="1" type="subTitle"/>
          </p:nvPr>
        </p:nvSpPr>
        <p:spPr>
          <a:xfrm>
            <a:off x="2692398" y="3657597"/>
            <a:ext cx="6815669" cy="190137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6210"/>
              <a:buNone/>
            </a:pPr>
            <a:r>
              <a:rPr lang="zh-TW" sz="5400">
                <a:solidFill>
                  <a:srgbClr val="0070C0"/>
                </a:solidFill>
                <a:latin typeface="Arial"/>
                <a:ea typeface="Arial"/>
                <a:cs typeface="Arial"/>
                <a:sym typeface="Arial"/>
              </a:rPr>
              <a:t>林欣怡</a:t>
            </a:r>
            <a:endParaRPr sz="5400">
              <a:solidFill>
                <a:srgbClr val="0070C0"/>
              </a:solidFill>
              <a:latin typeface="Arial"/>
              <a:ea typeface="Arial"/>
              <a:cs typeface="Arial"/>
              <a:sym typeface="Arial"/>
            </a:endParaRPr>
          </a:p>
          <a:p>
            <a:pPr indent="0" lvl="0" marL="0" rtl="0" algn="ctr">
              <a:lnSpc>
                <a:spcPct val="100000"/>
              </a:lnSpc>
              <a:spcBef>
                <a:spcPts val="1680"/>
              </a:spcBef>
              <a:spcAft>
                <a:spcPts val="0"/>
              </a:spcAft>
              <a:buSzPts val="6210"/>
              <a:buNone/>
            </a:pPr>
            <a:r>
              <a:t/>
            </a:r>
            <a:endParaRPr sz="5400">
              <a:solidFill>
                <a:srgbClr val="0070C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6000"/>
              <a:buFont typeface="Arial"/>
              <a:buNone/>
            </a:pPr>
            <a:r>
              <a:rPr lang="zh-TW" sz="6000">
                <a:latin typeface="Arial"/>
                <a:ea typeface="Arial"/>
                <a:cs typeface="Arial"/>
                <a:sym typeface="Arial"/>
              </a:rPr>
              <a:t>任教經歷</a:t>
            </a:r>
            <a:endParaRPr sz="6000"/>
          </a:p>
        </p:txBody>
      </p:sp>
      <p:sp>
        <p:nvSpPr>
          <p:cNvPr id="164" name="Google Shape;164;p2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70000" lnSpcReduction="20000"/>
          </a:bodyPr>
          <a:lstStyle/>
          <a:p>
            <a:pPr indent="-123634" lvl="0" marL="285750" rtl="0" algn="l">
              <a:lnSpc>
                <a:spcPct val="100000"/>
              </a:lnSpc>
              <a:spcBef>
                <a:spcPts val="0"/>
              </a:spcBef>
              <a:spcAft>
                <a:spcPts val="0"/>
              </a:spcAft>
              <a:buSzPct val="115000"/>
              <a:buNone/>
            </a:pPr>
            <a:r>
              <a:t/>
            </a:r>
            <a:endParaRPr>
              <a:latin typeface="Arial"/>
              <a:ea typeface="Arial"/>
              <a:cs typeface="Arial"/>
              <a:sym typeface="Arial"/>
            </a:endParaRPr>
          </a:p>
          <a:p>
            <a:pPr indent="-276034" lvl="0" marL="285750" rtl="0" algn="l">
              <a:lnSpc>
                <a:spcPct val="100000"/>
              </a:lnSpc>
              <a:spcBef>
                <a:spcPts val="1599"/>
              </a:spcBef>
              <a:spcAft>
                <a:spcPts val="0"/>
              </a:spcAft>
              <a:buSzPct val="115000"/>
              <a:buChar char="•"/>
            </a:pPr>
            <a:r>
              <a:rPr lang="zh-TW" sz="5400">
                <a:solidFill>
                  <a:srgbClr val="0070C0"/>
                </a:solidFill>
                <a:latin typeface="Arial"/>
                <a:ea typeface="Arial"/>
                <a:cs typeface="Arial"/>
                <a:sym typeface="Arial"/>
              </a:rPr>
              <a:t>花蓮縣富里鄉學田國小(9年)</a:t>
            </a:r>
            <a:endParaRPr sz="5400">
              <a:solidFill>
                <a:srgbClr val="0070C0"/>
              </a:solidFill>
              <a:latin typeface="Arial"/>
              <a:ea typeface="Arial"/>
              <a:cs typeface="Arial"/>
              <a:sym typeface="Arial"/>
            </a:endParaRPr>
          </a:p>
          <a:p>
            <a:pPr indent="-276034" lvl="0" marL="285750" rtl="0" algn="l">
              <a:lnSpc>
                <a:spcPct val="100000"/>
              </a:lnSpc>
              <a:spcBef>
                <a:spcPts val="1599"/>
              </a:spcBef>
              <a:spcAft>
                <a:spcPts val="0"/>
              </a:spcAft>
              <a:buSzPct val="115000"/>
              <a:buChar char="•"/>
            </a:pPr>
            <a:r>
              <a:rPr lang="zh-TW" sz="5400">
                <a:solidFill>
                  <a:srgbClr val="0070C0"/>
                </a:solidFill>
                <a:latin typeface="Arial"/>
                <a:ea typeface="Arial"/>
                <a:cs typeface="Arial"/>
                <a:sym typeface="Arial"/>
              </a:rPr>
              <a:t>雲林縣口湖鄉頂湖國小(5</a:t>
            </a:r>
            <a:r>
              <a:rPr lang="zh-TW" sz="5400">
                <a:solidFill>
                  <a:srgbClr val="0070C0"/>
                </a:solidFill>
                <a:latin typeface="Arial"/>
                <a:ea typeface="Arial"/>
                <a:cs typeface="Arial"/>
                <a:sym typeface="Arial"/>
              </a:rPr>
              <a:t>年)</a:t>
            </a:r>
            <a:endParaRPr sz="5400">
              <a:solidFill>
                <a:srgbClr val="0070C0"/>
              </a:solidFill>
              <a:latin typeface="Arial"/>
              <a:ea typeface="Arial"/>
              <a:cs typeface="Arial"/>
              <a:sym typeface="Arial"/>
            </a:endParaRPr>
          </a:p>
          <a:p>
            <a:pPr indent="-276034" lvl="0" marL="285750" rtl="0" algn="l">
              <a:lnSpc>
                <a:spcPct val="100000"/>
              </a:lnSpc>
              <a:spcBef>
                <a:spcPts val="1599"/>
              </a:spcBef>
              <a:spcAft>
                <a:spcPts val="0"/>
              </a:spcAft>
              <a:buSzPct val="115000"/>
              <a:buChar char="•"/>
            </a:pPr>
            <a:r>
              <a:rPr lang="zh-TW" sz="5400">
                <a:solidFill>
                  <a:srgbClr val="0070C0"/>
                </a:solidFill>
                <a:latin typeface="Arial"/>
                <a:ea typeface="Arial"/>
                <a:cs typeface="Arial"/>
                <a:sym typeface="Arial"/>
              </a:rPr>
              <a:t>台南市安定南興國小(</a:t>
            </a:r>
            <a:r>
              <a:rPr lang="zh-TW" sz="5400">
                <a:solidFill>
                  <a:srgbClr val="0070C0"/>
                </a:solidFill>
                <a:latin typeface="Arial"/>
                <a:ea typeface="Arial"/>
                <a:cs typeface="Arial"/>
                <a:sym typeface="Arial"/>
              </a:rPr>
              <a:t>今年第五年</a:t>
            </a:r>
            <a:r>
              <a:rPr lang="zh-TW" sz="5400">
                <a:solidFill>
                  <a:srgbClr val="0070C0"/>
                </a:solidFill>
                <a:latin typeface="Arial"/>
                <a:ea typeface="Arial"/>
                <a:cs typeface="Arial"/>
                <a:sym typeface="Arial"/>
              </a:rPr>
              <a:t>)</a:t>
            </a:r>
            <a:endParaRPr sz="5400">
              <a:solidFill>
                <a:srgbClr val="0070C0"/>
              </a:solidFill>
              <a:latin typeface="Arial"/>
              <a:ea typeface="Arial"/>
              <a:cs typeface="Arial"/>
              <a:sym typeface="Arial"/>
            </a:endParaRPr>
          </a:p>
          <a:p>
            <a:pPr indent="-123634" lvl="0" marL="285750" rtl="0" algn="l">
              <a:lnSpc>
                <a:spcPct val="100000"/>
              </a:lnSpc>
              <a:spcBef>
                <a:spcPts val="1044"/>
              </a:spcBef>
              <a:spcAft>
                <a:spcPts val="0"/>
              </a:spcAft>
              <a:buSzPct val="115000"/>
              <a:buNone/>
            </a:pPr>
            <a:r>
              <a:t/>
            </a:r>
            <a:endParaRPr>
              <a:solidFill>
                <a:srgbClr val="0070C0"/>
              </a:solidFill>
              <a:latin typeface="Arial"/>
              <a:ea typeface="Arial"/>
              <a:cs typeface="Arial"/>
              <a:sym typeface="Arial"/>
            </a:endParaRPr>
          </a:p>
          <a:p>
            <a:pPr indent="-123634" lvl="0" marL="285750" rtl="0" algn="l">
              <a:lnSpc>
                <a:spcPct val="100000"/>
              </a:lnSpc>
              <a:spcBef>
                <a:spcPts val="1044"/>
              </a:spcBef>
              <a:spcAft>
                <a:spcPts val="0"/>
              </a:spcAft>
              <a:buSzPct val="115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p:nvPr/>
        </p:nvSpPr>
        <p:spPr>
          <a:xfrm>
            <a:off x="2119086" y="1146407"/>
            <a:ext cx="6096000"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zh-TW" sz="3600" u="none" cap="none" strike="noStrike">
                <a:solidFill>
                  <a:schemeClr val="dk1"/>
                </a:solidFill>
                <a:latin typeface="Garamond"/>
                <a:ea typeface="Garamond"/>
                <a:cs typeface="Garamond"/>
                <a:sym typeface="Garamond"/>
              </a:rPr>
              <a:t>一、 班級經營理念</a:t>
            </a:r>
            <a:br>
              <a:rPr b="0" i="0" lang="zh-TW" sz="3600" u="none" cap="none" strike="noStrike">
                <a:solidFill>
                  <a:schemeClr val="dk1"/>
                </a:solidFill>
                <a:latin typeface="Garamond"/>
                <a:ea typeface="Garamond"/>
                <a:cs typeface="Garamond"/>
                <a:sym typeface="Garamond"/>
              </a:rPr>
            </a:br>
            <a:endParaRPr b="0" i="0" sz="3600" u="none" cap="none" strike="noStrike">
              <a:solidFill>
                <a:schemeClr val="dk1"/>
              </a:solidFill>
              <a:latin typeface="Garamond"/>
              <a:ea typeface="Garamond"/>
              <a:cs typeface="Garamond"/>
              <a:sym typeface="Garamond"/>
            </a:endParaRPr>
          </a:p>
        </p:txBody>
      </p:sp>
      <p:sp>
        <p:nvSpPr>
          <p:cNvPr id="170" name="Google Shape;170;p22"/>
          <p:cNvSpPr/>
          <p:nvPr/>
        </p:nvSpPr>
        <p:spPr>
          <a:xfrm>
            <a:off x="1304833" y="1920240"/>
            <a:ext cx="9367521" cy="40318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70C0"/>
                </a:solidFill>
                <a:latin typeface="Arial"/>
                <a:ea typeface="Arial"/>
                <a:cs typeface="Arial"/>
                <a:sym typeface="Arial"/>
              </a:rPr>
              <a:t>1.營造</a:t>
            </a:r>
            <a:r>
              <a:rPr lang="zh-TW" sz="4800">
                <a:solidFill>
                  <a:srgbClr val="0070C0"/>
                </a:solidFill>
              </a:rPr>
              <a:t>「態度」</a:t>
            </a:r>
            <a:r>
              <a:rPr b="0" i="0" lang="zh-TW" sz="4800" u="none" cap="none" strike="noStrike">
                <a:solidFill>
                  <a:srgbClr val="0070C0"/>
                </a:solidFill>
                <a:latin typeface="Arial"/>
                <a:ea typeface="Arial"/>
                <a:cs typeface="Arial"/>
                <a:sym typeface="Arial"/>
              </a:rPr>
              <a:t>的學習環境</a:t>
            </a:r>
            <a:endParaRPr b="0" i="0" sz="4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FF0000"/>
                </a:solidFill>
                <a:latin typeface="Arial"/>
                <a:ea typeface="Arial"/>
                <a:cs typeface="Arial"/>
                <a:sym typeface="Arial"/>
              </a:rPr>
              <a:t>(學習的主人，責任感及成就感是學習的動力)</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70C0"/>
                </a:solidFill>
                <a:latin typeface="Arial"/>
                <a:ea typeface="Arial"/>
                <a:cs typeface="Arial"/>
                <a:sym typeface="Arial"/>
              </a:rPr>
              <a:t>2.引導發揮潛能</a:t>
            </a:r>
            <a:r>
              <a:rPr b="0" i="0" lang="zh-TW" sz="3200" u="none" cap="none" strike="noStrike">
                <a:solidFill>
                  <a:srgbClr val="FF0000"/>
                </a:solidFill>
                <a:latin typeface="Arial"/>
                <a:ea typeface="Arial"/>
                <a:cs typeface="Arial"/>
                <a:sym typeface="Arial"/>
              </a:rPr>
              <a:t>(可塑性、價值感)</a:t>
            </a:r>
            <a:endParaRPr b="0"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70C0"/>
                </a:solidFill>
                <a:latin typeface="Arial"/>
                <a:ea typeface="Arial"/>
                <a:cs typeface="Arial"/>
                <a:sym typeface="Arial"/>
              </a:rPr>
              <a:t>3.培養責任感</a:t>
            </a:r>
            <a:endParaRPr b="0" i="0" sz="4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zh-TW" sz="4800" u="none" cap="none" strike="noStrike">
                <a:solidFill>
                  <a:srgbClr val="0070C0"/>
                </a:solidFill>
                <a:latin typeface="Arial"/>
                <a:ea typeface="Arial"/>
                <a:cs typeface="Arial"/>
                <a:sym typeface="Arial"/>
              </a:rPr>
              <a:t>4.養成</a:t>
            </a:r>
            <a:r>
              <a:rPr lang="zh-TW" sz="4800">
                <a:solidFill>
                  <a:srgbClr val="0070C0"/>
                </a:solidFill>
              </a:rPr>
              <a:t>自律</a:t>
            </a:r>
            <a:r>
              <a:rPr b="0" i="0" lang="zh-TW" sz="4800" u="none" cap="none" strike="noStrike">
                <a:solidFill>
                  <a:srgbClr val="0070C0"/>
                </a:solidFill>
                <a:latin typeface="Arial"/>
                <a:ea typeface="Arial"/>
                <a:cs typeface="Arial"/>
                <a:sym typeface="Arial"/>
              </a:rPr>
              <a:t>互助合作的精神</a:t>
            </a:r>
            <a:r>
              <a:rPr b="0" i="0" lang="zh-TW" sz="3200" u="none" cap="none" strike="noStrike">
                <a:solidFill>
                  <a:srgbClr val="FF0000"/>
                </a:solidFill>
                <a:latin typeface="Arial"/>
                <a:ea typeface="Arial"/>
                <a:cs typeface="Arial"/>
                <a:sym typeface="Arial"/>
              </a:rPr>
              <a:t>(同理心)</a:t>
            </a:r>
            <a:endParaRPr b="0" i="0" sz="3200" u="none" cap="none" strike="noStrike">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Arial"/>
              <a:buNone/>
            </a:pPr>
            <a:r>
              <a:rPr lang="zh-TW">
                <a:latin typeface="Arial"/>
                <a:ea typeface="Arial"/>
                <a:cs typeface="Arial"/>
                <a:sym typeface="Arial"/>
              </a:rPr>
              <a:t>二、教學重點</a:t>
            </a:r>
            <a:endParaRPr>
              <a:latin typeface="Arial"/>
              <a:ea typeface="Arial"/>
              <a:cs typeface="Arial"/>
              <a:sym typeface="Arial"/>
            </a:endParaRPr>
          </a:p>
        </p:txBody>
      </p:sp>
      <p:sp>
        <p:nvSpPr>
          <p:cNvPr id="176" name="Google Shape;176;p23"/>
          <p:cNvSpPr txBox="1"/>
          <p:nvPr>
            <p:ph idx="1" type="body"/>
          </p:nvPr>
        </p:nvSpPr>
        <p:spPr>
          <a:xfrm>
            <a:off x="1295402" y="2498875"/>
            <a:ext cx="9601196" cy="331893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4600"/>
              <a:buChar char="•"/>
            </a:pPr>
            <a:r>
              <a:rPr lang="zh-TW" sz="4000">
                <a:solidFill>
                  <a:srgbClr val="FF0000"/>
                </a:solidFill>
                <a:latin typeface="Arial"/>
                <a:ea typeface="Arial"/>
                <a:cs typeface="Arial"/>
                <a:sym typeface="Arial"/>
              </a:rPr>
              <a:t>態度</a:t>
            </a:r>
            <a:r>
              <a:rPr lang="zh-TW" sz="4000">
                <a:latin typeface="Arial"/>
                <a:ea typeface="Arial"/>
                <a:cs typeface="Arial"/>
                <a:sym typeface="Arial"/>
              </a:rPr>
              <a:t>：學習、做事、人際互動</a:t>
            </a:r>
            <a:endParaRPr sz="4000">
              <a:latin typeface="Arial"/>
              <a:ea typeface="Arial"/>
              <a:cs typeface="Arial"/>
              <a:sym typeface="Arial"/>
            </a:endParaRPr>
          </a:p>
          <a:p>
            <a:pPr indent="-285750" lvl="0" marL="285750" rtl="0" algn="l">
              <a:lnSpc>
                <a:spcPct val="100000"/>
              </a:lnSpc>
              <a:spcBef>
                <a:spcPts val="1400"/>
              </a:spcBef>
              <a:spcAft>
                <a:spcPts val="0"/>
              </a:spcAft>
              <a:buSzPts val="4600"/>
              <a:buChar char="•"/>
            </a:pPr>
            <a:r>
              <a:rPr lang="zh-TW" sz="4000">
                <a:solidFill>
                  <a:srgbClr val="FF0000"/>
                </a:solidFill>
                <a:latin typeface="Arial"/>
                <a:ea typeface="Arial"/>
                <a:cs typeface="Arial"/>
                <a:sym typeface="Arial"/>
              </a:rPr>
              <a:t>尊重</a:t>
            </a:r>
            <a:r>
              <a:rPr lang="zh-TW" sz="4000">
                <a:latin typeface="Arial"/>
                <a:ea typeface="Arial"/>
                <a:cs typeface="Arial"/>
                <a:sym typeface="Arial"/>
              </a:rPr>
              <a:t>：規矩、禮貌、做家事</a:t>
            </a:r>
            <a:endParaRPr sz="4000">
              <a:latin typeface="Arial"/>
              <a:ea typeface="Arial"/>
              <a:cs typeface="Arial"/>
              <a:sym typeface="Arial"/>
            </a:endParaRPr>
          </a:p>
          <a:p>
            <a:pPr indent="-285750" lvl="0" marL="285750" rtl="0" algn="l">
              <a:lnSpc>
                <a:spcPct val="100000"/>
              </a:lnSpc>
              <a:spcBef>
                <a:spcPts val="1400"/>
              </a:spcBef>
              <a:spcAft>
                <a:spcPts val="0"/>
              </a:spcAft>
              <a:buSzPts val="4600"/>
              <a:buChar char="•"/>
            </a:pPr>
            <a:r>
              <a:rPr lang="zh-TW" sz="4000">
                <a:solidFill>
                  <a:srgbClr val="FF0000"/>
                </a:solidFill>
                <a:latin typeface="Arial"/>
                <a:ea typeface="Arial"/>
                <a:cs typeface="Arial"/>
                <a:sym typeface="Arial"/>
              </a:rPr>
              <a:t>閱讀</a:t>
            </a:r>
            <a:r>
              <a:rPr lang="zh-TW" sz="4000">
                <a:latin typeface="Arial"/>
                <a:ea typeface="Arial"/>
                <a:cs typeface="Arial"/>
                <a:sym typeface="Arial"/>
              </a:rPr>
              <a:t>：</a:t>
            </a:r>
            <a:r>
              <a:rPr lang="zh-TW" sz="3600">
                <a:latin typeface="Arial"/>
                <a:ea typeface="Arial"/>
                <a:cs typeface="Arial"/>
                <a:sym typeface="Arial"/>
              </a:rPr>
              <a:t>小書蟲</a:t>
            </a:r>
            <a:r>
              <a:rPr lang="zh-TW" sz="3600">
                <a:latin typeface="Arial"/>
                <a:ea typeface="Arial"/>
                <a:cs typeface="Arial"/>
                <a:sym typeface="Arial"/>
              </a:rPr>
              <a:t>、愛的書庫、布可星球</a:t>
            </a:r>
            <a:endParaRPr sz="3600">
              <a:solidFill>
                <a:srgbClr val="FF0000"/>
              </a:solidFill>
              <a:latin typeface="Arial"/>
              <a:ea typeface="Arial"/>
              <a:cs typeface="Arial"/>
              <a:sym typeface="Arial"/>
            </a:endParaRPr>
          </a:p>
          <a:p>
            <a:pPr indent="-285750" lvl="0" marL="285750" rtl="0" algn="l">
              <a:lnSpc>
                <a:spcPct val="100000"/>
              </a:lnSpc>
              <a:spcBef>
                <a:spcPts val="1400"/>
              </a:spcBef>
              <a:spcAft>
                <a:spcPts val="0"/>
              </a:spcAft>
              <a:buSzPts val="4600"/>
              <a:buChar char="•"/>
            </a:pPr>
            <a:r>
              <a:rPr lang="zh-TW" sz="4000">
                <a:solidFill>
                  <a:srgbClr val="FF0000"/>
                </a:solidFill>
                <a:latin typeface="Arial"/>
                <a:ea typeface="Arial"/>
                <a:cs typeface="Arial"/>
                <a:sym typeface="Arial"/>
              </a:rPr>
              <a:t>良好習慣養成</a:t>
            </a:r>
            <a:endParaRPr sz="3600">
              <a:solidFill>
                <a:schemeClr val="dk1"/>
              </a:solidFill>
              <a:latin typeface="Arial"/>
              <a:ea typeface="Arial"/>
              <a:cs typeface="Arial"/>
              <a:sym typeface="Arial"/>
            </a:endParaRPr>
          </a:p>
          <a:p>
            <a:pPr indent="-285750" lvl="0" marL="285750" rtl="0" algn="l">
              <a:lnSpc>
                <a:spcPct val="100000"/>
              </a:lnSpc>
              <a:spcBef>
                <a:spcPts val="1400"/>
              </a:spcBef>
              <a:spcAft>
                <a:spcPts val="0"/>
              </a:spcAft>
              <a:buSzPts val="4600"/>
              <a:buChar char="•"/>
            </a:pPr>
            <a:br>
              <a:rPr lang="zh-TW" sz="4000">
                <a:latin typeface="Arial"/>
                <a:ea typeface="Arial"/>
                <a:cs typeface="Arial"/>
                <a:sym typeface="Arial"/>
              </a:rPr>
            </a:b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nvSpPr>
        <p:spPr>
          <a:xfrm>
            <a:off x="1384675" y="1084225"/>
            <a:ext cx="9603300" cy="44637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FF0000"/>
              </a:buClr>
              <a:buSzPts val="3600"/>
              <a:buFont typeface="Arial"/>
              <a:buChar char="•"/>
            </a:pPr>
            <a:r>
              <a:rPr b="0" i="0" lang="zh-TW" sz="3600" u="none" cap="none" strike="noStrike">
                <a:solidFill>
                  <a:srgbClr val="FF0000"/>
                </a:solidFill>
                <a:latin typeface="Arial"/>
                <a:ea typeface="Arial"/>
                <a:cs typeface="Arial"/>
                <a:sym typeface="Arial"/>
              </a:rPr>
              <a:t>從小有紀律，長大後執行力強</a:t>
            </a:r>
            <a:r>
              <a:rPr b="0" i="0" lang="zh-TW" sz="3600" u="none" cap="none" strike="noStrike">
                <a:solidFill>
                  <a:schemeClr val="dk1"/>
                </a:solidFill>
                <a:latin typeface="Arial"/>
                <a:ea typeface="Arial"/>
                <a:cs typeface="Arial"/>
                <a:sym typeface="Arial"/>
              </a:rPr>
              <a:t>。</a:t>
            </a:r>
            <a:endParaRPr b="0" i="0" sz="3600" u="none" cap="none" strike="noStrike">
              <a:solidFill>
                <a:schemeClr val="dk1"/>
              </a:solidFill>
              <a:latin typeface="Arial"/>
              <a:ea typeface="Arial"/>
              <a:cs typeface="Arial"/>
              <a:sym typeface="Arial"/>
            </a:endParaRPr>
          </a:p>
          <a:p>
            <a:pPr indent="-571500" lvl="0" marL="571500" marR="0" rtl="0" algn="l">
              <a:lnSpc>
                <a:spcPct val="100000"/>
              </a:lnSpc>
              <a:spcBef>
                <a:spcPts val="0"/>
              </a:spcBef>
              <a:spcAft>
                <a:spcPts val="0"/>
              </a:spcAft>
              <a:buClr>
                <a:srgbClr val="FF0000"/>
              </a:buClr>
              <a:buSzPts val="3600"/>
              <a:buFont typeface="Arial"/>
              <a:buChar char="•"/>
            </a:pPr>
            <a:r>
              <a:rPr b="0" i="0" lang="zh-TW" sz="3600" u="none" cap="none" strike="noStrike">
                <a:solidFill>
                  <a:schemeClr val="dk1"/>
                </a:solidFill>
                <a:latin typeface="Arial"/>
                <a:ea typeface="Arial"/>
                <a:cs typeface="Arial"/>
                <a:sym typeface="Arial"/>
              </a:rPr>
              <a:t>(記憶、專注、處理訊息能力)</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FF0000"/>
              </a:buClr>
              <a:buSzPts val="3600"/>
              <a:buFont typeface="Arial"/>
              <a:buChar char="•"/>
            </a:pPr>
            <a:r>
              <a:rPr b="0" i="0" lang="zh-TW" sz="3600" u="none" cap="none" strike="noStrike">
                <a:solidFill>
                  <a:srgbClr val="FF0000"/>
                </a:solidFill>
                <a:latin typeface="Arial"/>
                <a:ea typeface="Arial"/>
                <a:cs typeface="Arial"/>
                <a:sym typeface="Arial"/>
              </a:rPr>
              <a:t>四葉草法則</a:t>
            </a:r>
            <a:r>
              <a:rPr b="0" i="0" lang="zh-TW" sz="3600" u="none" cap="none" strike="noStrike">
                <a:solidFill>
                  <a:schemeClr val="dk1"/>
                </a:solidFill>
                <a:latin typeface="Arial"/>
                <a:ea typeface="Arial"/>
                <a:cs typeface="Arial"/>
                <a:sym typeface="Arial"/>
              </a:rPr>
              <a:t>：</a:t>
            </a:r>
            <a:endParaRPr b="0" i="0" sz="3600" u="none" cap="none" strike="noStrike">
              <a:solidFill>
                <a:schemeClr val="dk1"/>
              </a:solidFill>
              <a:latin typeface="Arial"/>
              <a:ea typeface="Arial"/>
              <a:cs typeface="Arial"/>
              <a:sym typeface="Arial"/>
            </a:endParaRPr>
          </a:p>
          <a:p>
            <a:pPr indent="-742950" lvl="0" marL="742950" marR="0" rtl="0" algn="l">
              <a:lnSpc>
                <a:spcPct val="100000"/>
              </a:lnSpc>
              <a:spcBef>
                <a:spcPts val="0"/>
              </a:spcBef>
              <a:spcAft>
                <a:spcPts val="0"/>
              </a:spcAft>
              <a:buClr>
                <a:schemeClr val="dk1"/>
              </a:buClr>
              <a:buSzPts val="3600"/>
              <a:buFont typeface="Garamond"/>
              <a:buAutoNum type="arabicPeriod"/>
            </a:pPr>
            <a:r>
              <a:rPr b="0" i="0" lang="zh-TW" sz="3600" u="none" cap="none" strike="noStrike">
                <a:solidFill>
                  <a:schemeClr val="dk1"/>
                </a:solidFill>
                <a:latin typeface="Arial"/>
                <a:ea typeface="Arial"/>
                <a:cs typeface="Arial"/>
                <a:sym typeface="Arial"/>
              </a:rPr>
              <a:t>事先約定，讓孩子有心理準備。</a:t>
            </a:r>
            <a:endParaRPr b="0" i="0" sz="3600" u="none" cap="none" strike="noStrike">
              <a:solidFill>
                <a:schemeClr val="dk1"/>
              </a:solidFill>
              <a:latin typeface="Arial"/>
              <a:ea typeface="Arial"/>
              <a:cs typeface="Arial"/>
              <a:sym typeface="Arial"/>
            </a:endParaRPr>
          </a:p>
          <a:p>
            <a:pPr indent="-742950" lvl="0" marL="742950" marR="0" rtl="0" algn="l">
              <a:lnSpc>
                <a:spcPct val="100000"/>
              </a:lnSpc>
              <a:spcBef>
                <a:spcPts val="0"/>
              </a:spcBef>
              <a:spcAft>
                <a:spcPts val="0"/>
              </a:spcAft>
              <a:buClr>
                <a:schemeClr val="dk1"/>
              </a:buClr>
              <a:buSzPts val="3600"/>
              <a:buFont typeface="Garamond"/>
              <a:buAutoNum type="arabicPeriod"/>
            </a:pPr>
            <a:r>
              <a:rPr b="0" i="0" lang="zh-TW" sz="3600" u="none" cap="none" strike="noStrike">
                <a:solidFill>
                  <a:schemeClr val="dk1"/>
                </a:solidFill>
                <a:latin typeface="Arial"/>
                <a:ea typeface="Arial"/>
                <a:cs typeface="Arial"/>
                <a:sym typeface="Arial"/>
              </a:rPr>
              <a:t>制定目標，有目標不會迷路。</a:t>
            </a:r>
            <a:endParaRPr b="0" i="0" sz="3600" u="none" cap="none" strike="noStrike">
              <a:solidFill>
                <a:schemeClr val="dk1"/>
              </a:solidFill>
              <a:latin typeface="Arial"/>
              <a:ea typeface="Arial"/>
              <a:cs typeface="Arial"/>
              <a:sym typeface="Arial"/>
            </a:endParaRPr>
          </a:p>
          <a:p>
            <a:pPr indent="-742950" lvl="0" marL="742950" marR="0" rtl="0" algn="l">
              <a:lnSpc>
                <a:spcPct val="100000"/>
              </a:lnSpc>
              <a:spcBef>
                <a:spcPts val="0"/>
              </a:spcBef>
              <a:spcAft>
                <a:spcPts val="0"/>
              </a:spcAft>
              <a:buClr>
                <a:schemeClr val="dk1"/>
              </a:buClr>
              <a:buSzPts val="3600"/>
              <a:buFont typeface="Garamond"/>
              <a:buAutoNum type="arabicPeriod"/>
            </a:pPr>
            <a:r>
              <a:rPr b="0" i="0" lang="zh-TW" sz="3600" u="none" cap="none" strike="noStrike">
                <a:solidFill>
                  <a:schemeClr val="dk1"/>
                </a:solidFill>
                <a:latin typeface="Arial"/>
                <a:ea typeface="Arial"/>
                <a:cs typeface="Arial"/>
                <a:sym typeface="Arial"/>
              </a:rPr>
              <a:t>有限選擇，孩子更願意合作。</a:t>
            </a:r>
            <a:endParaRPr b="0" i="0" sz="3600" u="none" cap="none" strike="noStrike">
              <a:solidFill>
                <a:schemeClr val="dk1"/>
              </a:solidFill>
              <a:latin typeface="Arial"/>
              <a:ea typeface="Arial"/>
              <a:cs typeface="Arial"/>
              <a:sym typeface="Arial"/>
            </a:endParaRPr>
          </a:p>
          <a:p>
            <a:pPr indent="-742950" lvl="0" marL="742950" marR="0" rtl="0" algn="l">
              <a:lnSpc>
                <a:spcPct val="100000"/>
              </a:lnSpc>
              <a:spcBef>
                <a:spcPts val="0"/>
              </a:spcBef>
              <a:spcAft>
                <a:spcPts val="0"/>
              </a:spcAft>
              <a:buClr>
                <a:schemeClr val="dk1"/>
              </a:buClr>
              <a:buSzPts val="3600"/>
              <a:buFont typeface="Garamond"/>
              <a:buAutoNum type="arabicPeriod"/>
            </a:pPr>
            <a:r>
              <a:rPr b="0" i="0" lang="zh-TW" sz="3600" u="none" cap="none" strike="noStrike">
                <a:solidFill>
                  <a:schemeClr val="dk1"/>
                </a:solidFill>
                <a:latin typeface="Arial"/>
                <a:ea typeface="Arial"/>
                <a:cs typeface="Arial"/>
                <a:sym typeface="Arial"/>
              </a:rPr>
              <a:t>從小處認可，讓孩子更有成就感。</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rgbClr val="0070C0"/>
                </a:solidFill>
                <a:latin typeface="Arial"/>
                <a:ea typeface="Arial"/>
                <a:cs typeface="Arial"/>
                <a:sym typeface="Arial"/>
              </a:rPr>
              <a:t>◎知情會給孩子安全感，也易發展自律的性格。</a:t>
            </a:r>
            <a:endParaRPr b="0" i="0" sz="32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992275" y="1364047"/>
            <a:ext cx="9601200" cy="163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62626"/>
              </a:buClr>
              <a:buSzPts val="3960"/>
              <a:buFont typeface="Garamond"/>
              <a:buNone/>
            </a:pPr>
            <a:r>
              <a:rPr b="1" lang="zh-TW" sz="4560"/>
              <a:t>三、期望家長配合事項(1)</a:t>
            </a:r>
            <a:br>
              <a:rPr lang="zh-TW" sz="4560"/>
            </a:br>
            <a:endParaRPr sz="4560"/>
          </a:p>
        </p:txBody>
      </p:sp>
      <p:sp>
        <p:nvSpPr>
          <p:cNvPr id="187" name="Google Shape;187;p25"/>
          <p:cNvSpPr txBox="1"/>
          <p:nvPr>
            <p:ph idx="1" type="body"/>
          </p:nvPr>
        </p:nvSpPr>
        <p:spPr>
          <a:xfrm>
            <a:off x="1181750" y="2565225"/>
            <a:ext cx="10166100" cy="3174900"/>
          </a:xfrm>
          <a:prstGeom prst="rect">
            <a:avLst/>
          </a:prstGeom>
          <a:noFill/>
          <a:ln>
            <a:noFill/>
          </a:ln>
        </p:spPr>
        <p:txBody>
          <a:bodyPr anchorCtr="0" anchor="t" bIns="45700" lIns="91425" spcFirstLastPara="1" rIns="91425" wrap="square" tIns="45700">
            <a:noAutofit/>
          </a:bodyPr>
          <a:lstStyle/>
          <a:p>
            <a:pPr indent="-349250" lvl="0" marL="285750" rtl="0" algn="l">
              <a:lnSpc>
                <a:spcPct val="80000"/>
              </a:lnSpc>
              <a:spcBef>
                <a:spcPts val="0"/>
              </a:spcBef>
              <a:spcAft>
                <a:spcPts val="0"/>
              </a:spcAft>
              <a:buSzPts val="3070"/>
              <a:buChar char="•"/>
            </a:pPr>
            <a:r>
              <a:rPr b="1" lang="zh-TW" sz="2800">
                <a:solidFill>
                  <a:srgbClr val="0070C0"/>
                </a:solidFill>
              </a:rPr>
              <a:t>1. 養成早睡早起、按時到校的好習慣。</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2.請多和孩子談心，能自由自在表達自我的孩子，才會勇於表達與學習。</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3.讓孩子盡量吃完早餐再到學校，每天都充滿精神活力。</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4.除了學習之外，請安排適當的家事給孩子，以培養其責任感。</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5.若要請假，請事先知會老師，或於當日早晨打電話告知。</a:t>
            </a:r>
            <a:endParaRPr b="1" sz="1600"/>
          </a:p>
          <a:p>
            <a:pPr indent="-241934" lvl="0" marL="285750" rtl="0" algn="l">
              <a:lnSpc>
                <a:spcPct val="80000"/>
              </a:lnSpc>
              <a:spcBef>
                <a:spcPts val="720"/>
              </a:spcBef>
              <a:spcAft>
                <a:spcPts val="0"/>
              </a:spcAft>
              <a:buSzPts val="690"/>
              <a:buNone/>
            </a:pPr>
            <a:r>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1295402" y="982132"/>
            <a:ext cx="9601200" cy="1303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t/>
            </a:r>
            <a:endParaRPr b="1" sz="4560">
              <a:solidFill>
                <a:srgbClr val="000000"/>
              </a:solidFill>
              <a:latin typeface="Arial"/>
              <a:ea typeface="Arial"/>
              <a:cs typeface="Arial"/>
              <a:sym typeface="Arial"/>
            </a:endParaRPr>
          </a:p>
          <a:p>
            <a:pPr indent="0" lvl="0" marL="0" rtl="0" algn="ctr">
              <a:spcBef>
                <a:spcPts val="0"/>
              </a:spcBef>
              <a:spcAft>
                <a:spcPts val="0"/>
              </a:spcAft>
              <a:buNone/>
            </a:pPr>
            <a:r>
              <a:t/>
            </a:r>
            <a:endParaRPr b="1" sz="4560">
              <a:solidFill>
                <a:srgbClr val="000000"/>
              </a:solidFill>
              <a:latin typeface="Arial"/>
              <a:ea typeface="Arial"/>
              <a:cs typeface="Arial"/>
              <a:sym typeface="Arial"/>
            </a:endParaRPr>
          </a:p>
          <a:p>
            <a:pPr indent="0" lvl="0" marL="0" rtl="0" algn="ctr">
              <a:spcBef>
                <a:spcPts val="0"/>
              </a:spcBef>
              <a:spcAft>
                <a:spcPts val="0"/>
              </a:spcAft>
              <a:buClr>
                <a:srgbClr val="262626"/>
              </a:buClr>
              <a:buSzPct val="86842"/>
              <a:buFont typeface="Garamond"/>
              <a:buNone/>
            </a:pPr>
            <a:r>
              <a:rPr b="1" lang="zh-TW" sz="4560">
                <a:solidFill>
                  <a:srgbClr val="000000"/>
                </a:solidFill>
                <a:latin typeface="Arial"/>
                <a:ea typeface="Arial"/>
                <a:cs typeface="Arial"/>
                <a:sym typeface="Arial"/>
              </a:rPr>
              <a:t>三、期望家長配合事項(2)</a:t>
            </a:r>
            <a:br>
              <a:rPr lang="zh-TW" sz="4560">
                <a:solidFill>
                  <a:srgbClr val="000000"/>
                </a:solidFill>
                <a:latin typeface="Arial"/>
                <a:ea typeface="Arial"/>
                <a:cs typeface="Arial"/>
                <a:sym typeface="Arial"/>
              </a:rPr>
            </a:br>
            <a:endParaRPr sz="456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193" name="Google Shape;193;p26"/>
          <p:cNvSpPr txBox="1"/>
          <p:nvPr>
            <p:ph idx="1" type="body"/>
          </p:nvPr>
        </p:nvSpPr>
        <p:spPr>
          <a:xfrm>
            <a:off x="1295400" y="2556925"/>
            <a:ext cx="9957900" cy="3221100"/>
          </a:xfrm>
          <a:prstGeom prst="rect">
            <a:avLst/>
          </a:prstGeom>
        </p:spPr>
        <p:txBody>
          <a:bodyPr anchorCtr="0" anchor="t" bIns="45700" lIns="91425" spcFirstLastPara="1" rIns="91425" wrap="square" tIns="45700">
            <a:normAutofit/>
          </a:bodyPr>
          <a:lstStyle/>
          <a:p>
            <a:pPr indent="-349250" lvl="0" marL="285750" rtl="0" algn="l">
              <a:lnSpc>
                <a:spcPct val="80000"/>
              </a:lnSpc>
              <a:spcBef>
                <a:spcPts val="960"/>
              </a:spcBef>
              <a:spcAft>
                <a:spcPts val="0"/>
              </a:spcAft>
              <a:buSzPts val="3070"/>
              <a:buChar char="•"/>
            </a:pPr>
            <a:r>
              <a:rPr b="1" lang="zh-TW" sz="2800">
                <a:solidFill>
                  <a:srgbClr val="0070C0"/>
                </a:solidFill>
              </a:rPr>
              <a:t>6.每天親自簽閱功課與聯絡簿以充份掌握小朋友在學校的生活和學習狀況。</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7.叮嚀孩子每天按時完成當日課業，並做好訂正的工作。</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8.叮嚀孩子在前一晚即按照課表，將書包、文具、作業、課本整理好。</a:t>
            </a:r>
            <a:endParaRPr b="1" sz="1600"/>
          </a:p>
          <a:p>
            <a:pPr indent="-349250" lvl="0" marL="285750" rtl="0" algn="l">
              <a:lnSpc>
                <a:spcPct val="80000"/>
              </a:lnSpc>
              <a:spcBef>
                <a:spcPts val="960"/>
              </a:spcBef>
              <a:spcAft>
                <a:spcPts val="0"/>
              </a:spcAft>
              <a:buSzPts val="3070"/>
              <a:buChar char="•"/>
            </a:pPr>
            <a:r>
              <a:rPr b="1" lang="zh-TW" sz="2800">
                <a:solidFill>
                  <a:srgbClr val="0070C0"/>
                </a:solidFill>
              </a:rPr>
              <a:t>9.孩子如有身體不適，感冒、發燒請在家多休息。</a:t>
            </a:r>
            <a:endParaRPr b="1" sz="1600"/>
          </a:p>
          <a:p>
            <a:pPr indent="0" lvl="0" marL="0" rtl="0" algn="l">
              <a:spcBef>
                <a:spcPts val="360"/>
              </a:spcBef>
              <a:spcAft>
                <a:spcPts val="0"/>
              </a:spcAft>
              <a:buNone/>
            </a:pPr>
            <a:r>
              <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1295400" y="982127"/>
            <a:ext cx="9601200" cy="84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Arial"/>
              <a:buNone/>
            </a:pPr>
            <a:r>
              <a:rPr b="1" lang="zh-TW">
                <a:latin typeface="Arial"/>
                <a:ea typeface="Arial"/>
                <a:cs typeface="Arial"/>
                <a:sym typeface="Arial"/>
              </a:rPr>
              <a:t>班規</a:t>
            </a:r>
            <a:endParaRPr b="1">
              <a:latin typeface="Arial"/>
              <a:ea typeface="Arial"/>
              <a:cs typeface="Arial"/>
              <a:sym typeface="Arial"/>
            </a:endParaRPr>
          </a:p>
        </p:txBody>
      </p:sp>
      <p:sp>
        <p:nvSpPr>
          <p:cNvPr id="199" name="Google Shape;199;p27"/>
          <p:cNvSpPr txBox="1"/>
          <p:nvPr>
            <p:ph idx="1" type="body"/>
          </p:nvPr>
        </p:nvSpPr>
        <p:spPr>
          <a:xfrm>
            <a:off x="1295400" y="1898026"/>
            <a:ext cx="9601200" cy="39780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3220"/>
              <a:buChar char="•"/>
            </a:pPr>
            <a:r>
              <a:rPr lang="zh-TW" sz="2800">
                <a:latin typeface="Arial"/>
                <a:ea typeface="Arial"/>
                <a:cs typeface="Arial"/>
                <a:sym typeface="Arial"/>
              </a:rPr>
              <a:t>班級有獎懲制度，學生要為自己的行為負責，要有責任感。允許學生有犯錯的權利，但要求</a:t>
            </a:r>
            <a:r>
              <a:rPr lang="zh-TW" sz="2800">
                <a:solidFill>
                  <a:srgbClr val="FF0000"/>
                </a:solidFill>
                <a:latin typeface="Arial"/>
                <a:ea typeface="Arial"/>
                <a:cs typeface="Arial"/>
                <a:sym typeface="Arial"/>
              </a:rPr>
              <a:t>不貳過</a:t>
            </a:r>
            <a:r>
              <a:rPr lang="zh-TW" sz="2800">
                <a:latin typeface="Arial"/>
                <a:ea typeface="Arial"/>
                <a:cs typeface="Arial"/>
                <a:sym typeface="Arial"/>
              </a:rPr>
              <a:t>。</a:t>
            </a:r>
            <a:endParaRPr sz="2800">
              <a:latin typeface="Arial"/>
              <a:ea typeface="Arial"/>
              <a:cs typeface="Arial"/>
              <a:sym typeface="Arial"/>
            </a:endParaRPr>
          </a:p>
          <a:p>
            <a:pPr indent="-285750" lvl="0" marL="285750" rtl="0" algn="l">
              <a:lnSpc>
                <a:spcPct val="100000"/>
              </a:lnSpc>
              <a:spcBef>
                <a:spcPts val="1160"/>
              </a:spcBef>
              <a:spcAft>
                <a:spcPts val="0"/>
              </a:spcAft>
              <a:buSzPts val="3220"/>
              <a:buChar char="•"/>
            </a:pPr>
            <a:r>
              <a:rPr lang="zh-TW" sz="2800">
                <a:solidFill>
                  <a:srgbClr val="FF0000"/>
                </a:solidFill>
                <a:latin typeface="Arial"/>
                <a:ea typeface="Arial"/>
                <a:cs typeface="Arial"/>
                <a:sym typeface="Arial"/>
              </a:rPr>
              <a:t>聯絡簿</a:t>
            </a:r>
            <a:r>
              <a:rPr lang="zh-TW" sz="2800">
                <a:latin typeface="Arial"/>
                <a:ea typeface="Arial"/>
                <a:cs typeface="Arial"/>
                <a:sym typeface="Arial"/>
              </a:rPr>
              <a:t>是孩子的責任；繳交作業是義務。</a:t>
            </a:r>
            <a:endParaRPr sz="2800">
              <a:latin typeface="Arial"/>
              <a:ea typeface="Arial"/>
              <a:cs typeface="Arial"/>
              <a:sym typeface="Arial"/>
            </a:endParaRPr>
          </a:p>
          <a:p>
            <a:pPr indent="-285750" lvl="0" marL="285750" rtl="0" algn="l">
              <a:lnSpc>
                <a:spcPct val="100000"/>
              </a:lnSpc>
              <a:spcBef>
                <a:spcPts val="1160"/>
              </a:spcBef>
              <a:spcAft>
                <a:spcPts val="0"/>
              </a:spcAft>
              <a:buSzPts val="3220"/>
              <a:buChar char="•"/>
            </a:pPr>
            <a:r>
              <a:rPr lang="zh-TW" sz="2800">
                <a:solidFill>
                  <a:srgbClr val="FF0000"/>
                </a:solidFill>
                <a:latin typeface="Arial"/>
                <a:ea typeface="Arial"/>
                <a:cs typeface="Arial"/>
                <a:sym typeface="Arial"/>
              </a:rPr>
              <a:t>做家事</a:t>
            </a:r>
            <a:r>
              <a:rPr lang="zh-TW" sz="2800">
                <a:latin typeface="Arial"/>
                <a:ea typeface="Arial"/>
                <a:cs typeface="Arial"/>
                <a:sym typeface="Arial"/>
              </a:rPr>
              <a:t>是</a:t>
            </a:r>
            <a:r>
              <a:rPr lang="zh-TW" sz="2800">
                <a:solidFill>
                  <a:srgbClr val="FF0000"/>
                </a:solidFill>
                <a:latin typeface="Arial"/>
                <a:ea typeface="Arial"/>
                <a:cs typeface="Arial"/>
                <a:sym typeface="Arial"/>
              </a:rPr>
              <a:t>愛家人</a:t>
            </a:r>
            <a:r>
              <a:rPr lang="zh-TW" sz="2800">
                <a:latin typeface="Arial"/>
                <a:ea typeface="Arial"/>
                <a:cs typeface="Arial"/>
                <a:sym typeface="Arial"/>
              </a:rPr>
              <a:t>的表現。(一周做滿三次以上給予獎勵)</a:t>
            </a:r>
            <a:endParaRPr sz="2800">
              <a:latin typeface="Arial"/>
              <a:ea typeface="Arial"/>
              <a:cs typeface="Arial"/>
              <a:sym typeface="Arial"/>
            </a:endParaRPr>
          </a:p>
          <a:p>
            <a:pPr indent="-259080" lvl="0" marL="285750" rtl="0" algn="l">
              <a:lnSpc>
                <a:spcPct val="100000"/>
              </a:lnSpc>
              <a:spcBef>
                <a:spcPts val="1160"/>
              </a:spcBef>
              <a:spcAft>
                <a:spcPts val="0"/>
              </a:spcAft>
              <a:buSzPts val="2800"/>
              <a:buFont typeface="Arial"/>
              <a:buChar char="•"/>
            </a:pPr>
            <a:r>
              <a:rPr lang="zh-TW" sz="2800">
                <a:latin typeface="Arial"/>
                <a:ea typeface="Arial"/>
                <a:cs typeface="Arial"/>
                <a:sym typeface="Arial"/>
              </a:rPr>
              <a:t>不讓父母擔心，是</a:t>
            </a:r>
            <a:r>
              <a:rPr lang="zh-TW" sz="2800">
                <a:solidFill>
                  <a:srgbClr val="FF0000"/>
                </a:solidFill>
                <a:latin typeface="Arial"/>
                <a:ea typeface="Arial"/>
                <a:cs typeface="Arial"/>
                <a:sym typeface="Arial"/>
              </a:rPr>
              <a:t>孝順</a:t>
            </a:r>
            <a:r>
              <a:rPr lang="zh-TW" sz="2800">
                <a:latin typeface="Arial"/>
                <a:ea typeface="Arial"/>
                <a:cs typeface="Arial"/>
                <a:sym typeface="Arial"/>
              </a:rPr>
              <a:t>的行為。</a:t>
            </a:r>
            <a:endParaRPr sz="2800">
              <a:latin typeface="Arial"/>
              <a:ea typeface="Arial"/>
              <a:cs typeface="Arial"/>
              <a:sym typeface="Arial"/>
            </a:endParaRPr>
          </a:p>
          <a:p>
            <a:pPr indent="-285750" lvl="0" marL="285750" rtl="0" algn="l">
              <a:lnSpc>
                <a:spcPct val="100000"/>
              </a:lnSpc>
              <a:spcBef>
                <a:spcPts val="1160"/>
              </a:spcBef>
              <a:spcAft>
                <a:spcPts val="0"/>
              </a:spcAft>
              <a:buSzPts val="3220"/>
              <a:buChar char="•"/>
            </a:pPr>
            <a:r>
              <a:rPr lang="zh-TW" sz="2800">
                <a:latin typeface="Arial"/>
                <a:ea typeface="Arial"/>
                <a:cs typeface="Arial"/>
                <a:sym typeface="Arial"/>
              </a:rPr>
              <a:t>國語：</a:t>
            </a:r>
            <a:r>
              <a:rPr lang="zh-TW" sz="2800">
                <a:latin typeface="Arial"/>
                <a:ea typeface="Arial"/>
                <a:cs typeface="Arial"/>
                <a:sym typeface="Arial"/>
              </a:rPr>
              <a:t>背弟子規</a:t>
            </a:r>
            <a:r>
              <a:rPr lang="zh-TW" sz="2800">
                <a:latin typeface="Arial"/>
                <a:ea typeface="Arial"/>
                <a:cs typeface="Arial"/>
                <a:sym typeface="Arial"/>
              </a:rPr>
              <a:t>、背佳句、週記、布可星球</a:t>
            </a:r>
            <a:r>
              <a:rPr lang="zh-TW" sz="2800">
                <a:latin typeface="Arial"/>
                <a:ea typeface="Arial"/>
                <a:cs typeface="Arial"/>
                <a:sym typeface="Arial"/>
              </a:rPr>
              <a:t>、小書蟲</a:t>
            </a:r>
            <a:endParaRPr/>
          </a:p>
          <a:p>
            <a:pPr indent="-285750" lvl="0" marL="285750" rtl="0" algn="l">
              <a:lnSpc>
                <a:spcPct val="100000"/>
              </a:lnSpc>
              <a:spcBef>
                <a:spcPts val="1160"/>
              </a:spcBef>
              <a:spcAft>
                <a:spcPts val="0"/>
              </a:spcAft>
              <a:buSzPts val="3220"/>
              <a:buChar char="•"/>
            </a:pPr>
            <a:r>
              <a:rPr lang="zh-TW" sz="2800">
                <a:latin typeface="Arial"/>
                <a:ea typeface="Arial"/>
                <a:cs typeface="Arial"/>
                <a:sym typeface="Arial"/>
              </a:rPr>
              <a:t>數學：課本、習作、練習卷、線上學習平台(均一、因才網)</a:t>
            </a:r>
            <a:endParaRPr sz="2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有機">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