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CE67-42AB-4CFC-B42F-8EC416813F8F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36B692D-BC1D-4F8C-8E21-55F3A0010F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572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CE67-42AB-4CFC-B42F-8EC416813F8F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92D-BC1D-4F8C-8E21-55F3A0010F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48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CE67-42AB-4CFC-B42F-8EC416813F8F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92D-BC1D-4F8C-8E21-55F3A0010F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49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CE67-42AB-4CFC-B42F-8EC416813F8F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92D-BC1D-4F8C-8E21-55F3A0010F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37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CE67-42AB-4CFC-B42F-8EC416813F8F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92D-BC1D-4F8C-8E21-55F3A0010F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1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CE67-42AB-4CFC-B42F-8EC416813F8F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92D-BC1D-4F8C-8E21-55F3A0010F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83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CE67-42AB-4CFC-B42F-8EC416813F8F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92D-BC1D-4F8C-8E21-55F3A0010F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781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CE67-42AB-4CFC-B42F-8EC416813F8F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92D-BC1D-4F8C-8E21-55F3A0010F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00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CE67-42AB-4CFC-B42F-8EC416813F8F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92D-BC1D-4F8C-8E21-55F3A0010F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203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CE67-42AB-4CFC-B42F-8EC416813F8F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92D-BC1D-4F8C-8E21-55F3A0010F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27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630CE67-42AB-4CFC-B42F-8EC416813F8F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92D-BC1D-4F8C-8E21-55F3A0010F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8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0CE67-42AB-4CFC-B42F-8EC416813F8F}" type="datetimeFigureOut">
              <a:rPr lang="zh-TW" altLang="en-US" smtClean="0"/>
              <a:t>2023/5/24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36B692D-BC1D-4F8C-8E21-55F3A0010F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29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.104.com.tw/wow/job/2012001004" TargetMode="External"/><Relationship Id="rId7" Type="http://schemas.openxmlformats.org/officeDocument/2006/relationships/hyperlink" Target="https://guide.104.com.tw/wow/job/2012003007" TargetMode="External"/><Relationship Id="rId2" Type="http://schemas.openxmlformats.org/officeDocument/2006/relationships/hyperlink" Target="https://guide.104.com.tw/wow/job/201200100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uide.104.com.tw/wow/job/2012003006" TargetMode="External"/><Relationship Id="rId5" Type="http://schemas.openxmlformats.org/officeDocument/2006/relationships/hyperlink" Target="https://guide.104.com.tw/wow/job/2012003002" TargetMode="External"/><Relationship Id="rId4" Type="http://schemas.openxmlformats.org/officeDocument/2006/relationships/hyperlink" Target="https://guide.104.com.tw/wow/job/2012002013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guide.104.com.tw/wow/job/2006002006" TargetMode="External"/><Relationship Id="rId3" Type="http://schemas.openxmlformats.org/officeDocument/2006/relationships/hyperlink" Target="https://guide.104.com.tw/wow/job/2006001002" TargetMode="External"/><Relationship Id="rId7" Type="http://schemas.openxmlformats.org/officeDocument/2006/relationships/hyperlink" Target="https://guide.104.com.tw/wow/job/2006002004" TargetMode="External"/><Relationship Id="rId2" Type="http://schemas.openxmlformats.org/officeDocument/2006/relationships/hyperlink" Target="https://guide.104.com.tw/wow/job/20060010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uide.104.com.tw/wow/job/2006002003" TargetMode="External"/><Relationship Id="rId11" Type="http://schemas.openxmlformats.org/officeDocument/2006/relationships/hyperlink" Target="https://guide.104.com.tw/wow/job/2006003007" TargetMode="External"/><Relationship Id="rId5" Type="http://schemas.openxmlformats.org/officeDocument/2006/relationships/hyperlink" Target="https://guide.104.com.tw/wow/job/2006001005" TargetMode="External"/><Relationship Id="rId10" Type="http://schemas.openxmlformats.org/officeDocument/2006/relationships/hyperlink" Target="https://guide.104.com.tw/wow/job/2006003006" TargetMode="External"/><Relationship Id="rId4" Type="http://schemas.openxmlformats.org/officeDocument/2006/relationships/hyperlink" Target="https://guide.104.com.tw/wow/job/2006001003" TargetMode="External"/><Relationship Id="rId9" Type="http://schemas.openxmlformats.org/officeDocument/2006/relationships/hyperlink" Target="https://guide.104.com.tw/wow/job/2006003001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guide.104.com.tw/wow/job/2014002001" TargetMode="External"/><Relationship Id="rId3" Type="http://schemas.openxmlformats.org/officeDocument/2006/relationships/hyperlink" Target="https://guide.104.com.tw/wow/job/2013001002" TargetMode="External"/><Relationship Id="rId7" Type="http://schemas.openxmlformats.org/officeDocument/2006/relationships/hyperlink" Target="https://guide.104.com.tw/wow/job/2014001004" TargetMode="External"/><Relationship Id="rId2" Type="http://schemas.openxmlformats.org/officeDocument/2006/relationships/hyperlink" Target="https://guide.104.com.tw/wow/job/20130010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uide.104.com.tw/wow/job/2013002017" TargetMode="External"/><Relationship Id="rId5" Type="http://schemas.openxmlformats.org/officeDocument/2006/relationships/hyperlink" Target="https://guide.104.com.tw/wow/job/2013002003" TargetMode="External"/><Relationship Id="rId4" Type="http://schemas.openxmlformats.org/officeDocument/2006/relationships/hyperlink" Target="https://guide.104.com.tw/wow/job/2013002002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guide.104.com.tw/wow/job/2016002023" TargetMode="External"/><Relationship Id="rId3" Type="http://schemas.openxmlformats.org/officeDocument/2006/relationships/hyperlink" Target="https://guide.104.com.tw/wow/job/2016001002" TargetMode="External"/><Relationship Id="rId7" Type="http://schemas.openxmlformats.org/officeDocument/2006/relationships/hyperlink" Target="https://guide.104.com.tw/wow/job/2016002020" TargetMode="External"/><Relationship Id="rId2" Type="http://schemas.openxmlformats.org/officeDocument/2006/relationships/hyperlink" Target="https://guide.104.com.tw/wow/job/201600100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uide.104.com.tw/wow/job/2016002018" TargetMode="External"/><Relationship Id="rId5" Type="http://schemas.openxmlformats.org/officeDocument/2006/relationships/hyperlink" Target="https://guide.104.com.tw/wow/job/2016002002" TargetMode="External"/><Relationship Id="rId10" Type="http://schemas.openxmlformats.org/officeDocument/2006/relationships/hyperlink" Target="https://guide.104.com.tw/wow/job/2016002006" TargetMode="External"/><Relationship Id="rId4" Type="http://schemas.openxmlformats.org/officeDocument/2006/relationships/hyperlink" Target="https://guide.104.com.tw/wow/job/2016001014" TargetMode="External"/><Relationship Id="rId9" Type="http://schemas.openxmlformats.org/officeDocument/2006/relationships/hyperlink" Target="https://guide.104.com.tw/wow/job/2016002019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guide.104.com.tw/wow/job/2018002012" TargetMode="External"/><Relationship Id="rId3" Type="http://schemas.openxmlformats.org/officeDocument/2006/relationships/hyperlink" Target="https://guide.104.com.tw/wow/job/2017001003" TargetMode="External"/><Relationship Id="rId7" Type="http://schemas.openxmlformats.org/officeDocument/2006/relationships/hyperlink" Target="https://guide.104.com.tw/wow/job/2018002003" TargetMode="External"/><Relationship Id="rId2" Type="http://schemas.openxmlformats.org/officeDocument/2006/relationships/hyperlink" Target="https://guide.104.com.tw/wow/job/20170010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uide.104.com.tw/wow/job/2018001001" TargetMode="External"/><Relationship Id="rId5" Type="http://schemas.openxmlformats.org/officeDocument/2006/relationships/hyperlink" Target="https://guide.104.com.tw/wow/job/2002001010" TargetMode="External"/><Relationship Id="rId4" Type="http://schemas.openxmlformats.org/officeDocument/2006/relationships/hyperlink" Target="https://guide.104.com.tw/wow/job/2017002001" TargetMode="External"/><Relationship Id="rId9" Type="http://schemas.openxmlformats.org/officeDocument/2006/relationships/hyperlink" Target="https://guide.104.com.tw/wow/job/209900101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.104.com.tw/wow/job/2099001008" TargetMode="External"/><Relationship Id="rId2" Type="http://schemas.openxmlformats.org/officeDocument/2006/relationships/hyperlink" Target="https://guide.104.com.tw/wow/job/209900100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uide.104.com.tw/wow/job/2099001012" TargetMode="External"/><Relationship Id="rId5" Type="http://schemas.openxmlformats.org/officeDocument/2006/relationships/hyperlink" Target="https://guide.104.com.tw/wow/job/2099001010" TargetMode="External"/><Relationship Id="rId4" Type="http://schemas.openxmlformats.org/officeDocument/2006/relationships/hyperlink" Target="https://guide.104.com.tw/wow/job/209900100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guide.104.com.tw/wow/job/2003002007" TargetMode="External"/><Relationship Id="rId3" Type="http://schemas.openxmlformats.org/officeDocument/2006/relationships/hyperlink" Target="https://guide.104.com.tw/wow/job/2002001005" TargetMode="External"/><Relationship Id="rId7" Type="http://schemas.openxmlformats.org/officeDocument/2006/relationships/hyperlink" Target="https://guide.104.com.tw/wow/job/2003002010" TargetMode="External"/><Relationship Id="rId12" Type="http://schemas.openxmlformats.org/officeDocument/2006/relationships/hyperlink" Target="https://guide.104.com.tw/wow/job/2003002008" TargetMode="External"/><Relationship Id="rId2" Type="http://schemas.openxmlformats.org/officeDocument/2006/relationships/hyperlink" Target="https://guide.104.com.tw/wow/job/20010010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uide.104.com.tw/wow/job/2003002006" TargetMode="External"/><Relationship Id="rId11" Type="http://schemas.openxmlformats.org/officeDocument/2006/relationships/hyperlink" Target="https://guide.104.com.tw/wow/job/2003001003" TargetMode="External"/><Relationship Id="rId5" Type="http://schemas.openxmlformats.org/officeDocument/2006/relationships/hyperlink" Target="https://guide.104.com.tw/wow/job/2003001002" TargetMode="External"/><Relationship Id="rId10" Type="http://schemas.openxmlformats.org/officeDocument/2006/relationships/hyperlink" Target="https://guide.104.com.tw/wow/job/2001002004" TargetMode="External"/><Relationship Id="rId4" Type="http://schemas.openxmlformats.org/officeDocument/2006/relationships/hyperlink" Target="https://guide.104.com.tw/wow/job/2002002002" TargetMode="External"/><Relationship Id="rId9" Type="http://schemas.openxmlformats.org/officeDocument/2006/relationships/hyperlink" Target="https://guide.104.com.tw/wow/job/2001002003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guide.104.com.tw/wow/job/2005003010" TargetMode="External"/><Relationship Id="rId3" Type="http://schemas.openxmlformats.org/officeDocument/2006/relationships/hyperlink" Target="https://guide.104.com.tw/wow/job/2004001007" TargetMode="External"/><Relationship Id="rId7" Type="http://schemas.openxmlformats.org/officeDocument/2006/relationships/hyperlink" Target="https://guide.104.com.tw/wow/job/2005003009" TargetMode="External"/><Relationship Id="rId2" Type="http://schemas.openxmlformats.org/officeDocument/2006/relationships/hyperlink" Target="https://guide.104.com.tw/wow/job/20040010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uide.104.com.tw/wow/job/2005002004" TargetMode="External"/><Relationship Id="rId5" Type="http://schemas.openxmlformats.org/officeDocument/2006/relationships/hyperlink" Target="https://guide.104.com.tw/wow/job/2005002001" TargetMode="External"/><Relationship Id="rId4" Type="http://schemas.openxmlformats.org/officeDocument/2006/relationships/hyperlink" Target="https://guide.104.com.tw/wow/job/200400200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.104.com.tw/wow/job/2010002008" TargetMode="External"/><Relationship Id="rId7" Type="http://schemas.openxmlformats.org/officeDocument/2006/relationships/hyperlink" Target="https://guide.104.com.tw/wow/job/2011002008" TargetMode="External"/><Relationship Id="rId2" Type="http://schemas.openxmlformats.org/officeDocument/2006/relationships/hyperlink" Target="https://guide.104.com.tw/wow/job/20050010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uide.104.com.tw/wow/job/2011002007" TargetMode="External"/><Relationship Id="rId5" Type="http://schemas.openxmlformats.org/officeDocument/2006/relationships/hyperlink" Target="https://guide.104.com.tw/wow/job/2011002005" TargetMode="External"/><Relationship Id="rId4" Type="http://schemas.openxmlformats.org/officeDocument/2006/relationships/hyperlink" Target="https://guide.104.com.tw/wow/job/201100200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.104.com.tw/wow/job/2009002001" TargetMode="External"/><Relationship Id="rId2" Type="http://schemas.openxmlformats.org/officeDocument/2006/relationships/hyperlink" Target="https://guide.104.com.tw/wow/job/200900100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uide.104.com.tw/wow/job/2010001002" TargetMode="External"/><Relationship Id="rId5" Type="http://schemas.openxmlformats.org/officeDocument/2006/relationships/hyperlink" Target="https://guide.104.com.tw/wow/job/2009004005" TargetMode="External"/><Relationship Id="rId4" Type="http://schemas.openxmlformats.org/officeDocument/2006/relationships/hyperlink" Target="https://guide.104.com.tw/wow/job/200900400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.104.com.tw/wow/job/2007001008" TargetMode="External"/><Relationship Id="rId2" Type="http://schemas.openxmlformats.org/officeDocument/2006/relationships/hyperlink" Target="https://guide.104.com.tw/wow/job/20070010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uide.104.com.tw/wow/job/2008003002" TargetMode="External"/><Relationship Id="rId5" Type="http://schemas.openxmlformats.org/officeDocument/2006/relationships/hyperlink" Target="https://guide.104.com.tw/wow/job/2008003001" TargetMode="External"/><Relationship Id="rId4" Type="http://schemas.openxmlformats.org/officeDocument/2006/relationships/hyperlink" Target="https://guide.104.com.tw/wow/job/2008001016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guide.104.com.tw/wow/job/2015002004" TargetMode="External"/><Relationship Id="rId3" Type="http://schemas.openxmlformats.org/officeDocument/2006/relationships/hyperlink" Target="https://guide.104.com.tw/wow/job/2015001004" TargetMode="External"/><Relationship Id="rId7" Type="http://schemas.openxmlformats.org/officeDocument/2006/relationships/hyperlink" Target="https://guide.104.com.tw/wow/job/2015001023" TargetMode="External"/><Relationship Id="rId2" Type="http://schemas.openxmlformats.org/officeDocument/2006/relationships/hyperlink" Target="https://guide.104.com.tw/wow/job/20150010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uide.104.com.tw/wow/job/2015001006" TargetMode="External"/><Relationship Id="rId5" Type="http://schemas.openxmlformats.org/officeDocument/2006/relationships/hyperlink" Target="https://guide.104.com.tw/wow/job/2015001005" TargetMode="External"/><Relationship Id="rId10" Type="http://schemas.openxmlformats.org/officeDocument/2006/relationships/hyperlink" Target="https://guide.104.com.tw/wow/job/2015002001" TargetMode="External"/><Relationship Id="rId4" Type="http://schemas.openxmlformats.org/officeDocument/2006/relationships/hyperlink" Target="https://guide.104.com.tw/wow/job/2015001003" TargetMode="External"/><Relationship Id="rId9" Type="http://schemas.openxmlformats.org/officeDocument/2006/relationships/hyperlink" Target="https://guide.104.com.tw/wow/job/201500201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2C92C6-D7FF-42A0-9358-B9DD9A774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我的何倫碼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C05624C-199F-4D9A-A2BA-DE3B28E608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2116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244424-C8E8-4D65-8BF8-29419A0D4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營建製圖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533446-5D94-4009-A3E7-183A33F25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b="1" dirty="0">
                <a:hlinkClick r:id="rId2"/>
              </a:rPr>
              <a:t>建築師</a:t>
            </a:r>
            <a:r>
              <a:rPr lang="en-US" altLang="zh-TW" b="1" dirty="0"/>
              <a:t>(AER)</a:t>
            </a:r>
          </a:p>
          <a:p>
            <a:pPr marL="0" indent="0">
              <a:buNone/>
            </a:pPr>
            <a:r>
              <a:rPr lang="en-US" altLang="zh-TW" b="1" dirty="0"/>
              <a:t>2.</a:t>
            </a:r>
            <a:r>
              <a:rPr lang="zh-TW" altLang="en-US" b="1" dirty="0">
                <a:hlinkClick r:id="rId3"/>
              </a:rPr>
              <a:t>土木技師∕土木工程師</a:t>
            </a:r>
            <a:r>
              <a:rPr lang="en-US" altLang="zh-TW" b="1" dirty="0"/>
              <a:t>(RIA)</a:t>
            </a:r>
          </a:p>
          <a:p>
            <a:pPr marL="0" indent="0">
              <a:buNone/>
            </a:pPr>
            <a:r>
              <a:rPr lang="en-US" altLang="zh-TW" dirty="0"/>
              <a:t>4.</a:t>
            </a:r>
            <a:r>
              <a:rPr lang="zh-TW" altLang="en-US" b="1" dirty="0">
                <a:hlinkClick r:id="rId4"/>
              </a:rPr>
              <a:t>水電工</a:t>
            </a:r>
            <a:r>
              <a:rPr lang="en-US" altLang="zh-TW" b="1" dirty="0"/>
              <a:t>(RIC)</a:t>
            </a:r>
          </a:p>
          <a:p>
            <a:pPr marL="0" indent="0">
              <a:buNone/>
            </a:pPr>
            <a:r>
              <a:rPr lang="en-US" altLang="zh-TW" b="1" dirty="0"/>
              <a:t>5.</a:t>
            </a:r>
            <a:r>
              <a:rPr lang="zh-TW" altLang="en-US" b="1" dirty="0">
                <a:hlinkClick r:id="rId5"/>
              </a:rPr>
              <a:t>建築設計∕繪圖人員</a:t>
            </a:r>
            <a:r>
              <a:rPr lang="en-US" altLang="zh-TW" b="1" dirty="0"/>
              <a:t>(ARI)</a:t>
            </a:r>
            <a:endParaRPr lang="zh-TW" altLang="en-US" b="1" dirty="0"/>
          </a:p>
          <a:p>
            <a:pPr marL="0" indent="0">
              <a:buNone/>
            </a:pPr>
            <a:r>
              <a:rPr lang="en-US" altLang="zh-TW" b="1" dirty="0"/>
              <a:t>6.</a:t>
            </a:r>
            <a:r>
              <a:rPr lang="zh-TW" altLang="en-US" b="1" dirty="0">
                <a:hlinkClick r:id="rId6"/>
              </a:rPr>
              <a:t>室內設計∕裝潢人員</a:t>
            </a:r>
            <a:r>
              <a:rPr lang="en-US" altLang="zh-TW" b="1" dirty="0"/>
              <a:t>(ARI)</a:t>
            </a:r>
            <a:endParaRPr lang="zh-TW" altLang="en-US" b="1" dirty="0"/>
          </a:p>
          <a:p>
            <a:pPr marL="0" indent="0">
              <a:buNone/>
            </a:pPr>
            <a:r>
              <a:rPr lang="en-US" altLang="zh-TW" b="1" dirty="0"/>
              <a:t>7.</a:t>
            </a:r>
            <a:r>
              <a:rPr lang="zh-TW" altLang="en-US" b="1" dirty="0">
                <a:hlinkClick r:id="rId7"/>
              </a:rPr>
              <a:t>景觀設計師</a:t>
            </a:r>
            <a:r>
              <a:rPr lang="en-US" altLang="zh-TW" b="1" dirty="0"/>
              <a:t>(ARI)</a:t>
            </a:r>
          </a:p>
          <a:p>
            <a:pPr marL="0" lvl="0" indent="0" algn="r">
              <a:buClr>
                <a:srgbClr val="B71E42"/>
              </a:buClr>
              <a:buNone/>
            </a:pPr>
            <a:r>
              <a:rPr lang="en-US" altLang="zh-TW" sz="1400" dirty="0">
                <a:solidFill>
                  <a:prstClr val="black"/>
                </a:solidFill>
              </a:rPr>
              <a:t>(</a:t>
            </a:r>
            <a:r>
              <a:rPr lang="zh-TW" altLang="en-US" sz="1400" dirty="0">
                <a:solidFill>
                  <a:prstClr val="black"/>
                </a:solidFill>
              </a:rPr>
              <a:t>取自</a:t>
            </a:r>
            <a:r>
              <a:rPr lang="en-US" altLang="zh-TW" sz="1400" dirty="0">
                <a:solidFill>
                  <a:prstClr val="black"/>
                </a:solidFill>
              </a:rPr>
              <a:t>:104</a:t>
            </a:r>
            <a:r>
              <a:rPr lang="zh-TW" altLang="en-US" sz="1400" dirty="0">
                <a:solidFill>
                  <a:prstClr val="black"/>
                </a:solidFill>
              </a:rPr>
              <a:t>工作世界，網址</a:t>
            </a:r>
            <a:r>
              <a:rPr lang="en-US" altLang="zh-TW" sz="1400" dirty="0">
                <a:solidFill>
                  <a:prstClr val="black"/>
                </a:solidFill>
              </a:rPr>
              <a:t>:https://</a:t>
            </a:r>
            <a:r>
              <a:rPr lang="en-US" altLang="zh-TW" sz="1400" dirty="0" err="1">
                <a:solidFill>
                  <a:prstClr val="black"/>
                </a:solidFill>
              </a:rPr>
              <a:t>guide.104.com.tw</a:t>
            </a:r>
            <a:r>
              <a:rPr lang="en-US" altLang="zh-TW" sz="1400" dirty="0">
                <a:solidFill>
                  <a:prstClr val="black"/>
                </a:solidFill>
              </a:rPr>
              <a:t>/wow/?)</a:t>
            </a:r>
          </a:p>
          <a:p>
            <a:pPr marL="0" indent="0">
              <a:buNone/>
            </a:pPr>
            <a:endParaRPr lang="zh-TW" altLang="en-US" b="1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9758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DE4556-A587-4DFB-A664-F958CE347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餐旅美容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9067C13-59E0-4E50-9236-CE7BA1CA3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589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sz="2300" dirty="0"/>
              <a:t>1.</a:t>
            </a:r>
            <a:r>
              <a:rPr lang="zh-TW" altLang="en-US" sz="2300" b="1" dirty="0">
                <a:hlinkClick r:id="rId2"/>
              </a:rPr>
              <a:t>餐飲服務生</a:t>
            </a:r>
            <a:r>
              <a:rPr lang="en-US" altLang="zh-TW" sz="2300" b="1" dirty="0"/>
              <a:t>(</a:t>
            </a:r>
            <a:r>
              <a:rPr lang="en-US" altLang="zh-TW" sz="2300" b="1" dirty="0" err="1"/>
              <a:t>SRE</a:t>
            </a:r>
            <a:r>
              <a:rPr lang="en-US" altLang="zh-TW" sz="2300" b="1" dirty="0"/>
              <a:t>)</a:t>
            </a:r>
          </a:p>
          <a:p>
            <a:pPr marL="0" indent="0">
              <a:buNone/>
            </a:pPr>
            <a:r>
              <a:rPr lang="en-US" altLang="zh-TW" sz="2300" b="1" dirty="0"/>
              <a:t>2.</a:t>
            </a:r>
            <a:r>
              <a:rPr lang="zh-TW" altLang="en-US" sz="2300" b="1" dirty="0">
                <a:hlinkClick r:id="rId3"/>
              </a:rPr>
              <a:t>中餐廚師</a:t>
            </a:r>
            <a:r>
              <a:rPr lang="en-US" altLang="zh-TW" sz="2300" b="1" dirty="0"/>
              <a:t>/</a:t>
            </a:r>
            <a:r>
              <a:rPr lang="zh-TW" altLang="en-US" sz="2300" b="1" dirty="0">
                <a:hlinkClick r:id="rId4"/>
              </a:rPr>
              <a:t>西餐廚師</a:t>
            </a:r>
            <a:r>
              <a:rPr lang="en-US" altLang="zh-TW" sz="2300" b="1" dirty="0"/>
              <a:t>(RAE)</a:t>
            </a:r>
            <a:endParaRPr lang="zh-TW" altLang="en-US" sz="2300" b="1" dirty="0"/>
          </a:p>
          <a:p>
            <a:pPr marL="0" indent="0">
              <a:buNone/>
            </a:pPr>
            <a:r>
              <a:rPr lang="en-US" altLang="zh-TW" sz="2300" dirty="0"/>
              <a:t>3.</a:t>
            </a:r>
            <a:r>
              <a:rPr lang="zh-TW" altLang="en-US" sz="2300" b="1" dirty="0">
                <a:hlinkClick r:id="rId5"/>
              </a:rPr>
              <a:t>麵包師</a:t>
            </a:r>
            <a:r>
              <a:rPr lang="en-US" altLang="zh-TW" sz="2300" b="1" dirty="0"/>
              <a:t>(RAE)</a:t>
            </a:r>
          </a:p>
          <a:p>
            <a:pPr marL="0" indent="0">
              <a:buNone/>
            </a:pPr>
            <a:r>
              <a:rPr lang="en-US" altLang="zh-TW" sz="2300" b="1" dirty="0"/>
              <a:t>4.</a:t>
            </a:r>
            <a:r>
              <a:rPr lang="zh-TW" altLang="en-US" sz="2300" b="1" dirty="0">
                <a:hlinkClick r:id="rId6"/>
              </a:rPr>
              <a:t>飯店工作人員</a:t>
            </a:r>
            <a:r>
              <a:rPr lang="en-US" altLang="zh-TW" sz="2300" b="1" dirty="0"/>
              <a:t>(</a:t>
            </a:r>
            <a:r>
              <a:rPr lang="en-US" altLang="zh-TW" sz="2300" b="1" dirty="0" err="1"/>
              <a:t>ESR</a:t>
            </a:r>
            <a:r>
              <a:rPr lang="en-US" altLang="zh-TW" sz="2300" b="1" dirty="0"/>
              <a:t>)</a:t>
            </a:r>
          </a:p>
          <a:p>
            <a:pPr marL="0" indent="0">
              <a:buNone/>
            </a:pPr>
            <a:r>
              <a:rPr lang="en-US" altLang="zh-TW" sz="2300" b="1" dirty="0"/>
              <a:t>5.</a:t>
            </a:r>
            <a:r>
              <a:rPr lang="zh-TW" altLang="en-US" sz="2300" b="1" dirty="0">
                <a:hlinkClick r:id="rId7"/>
              </a:rPr>
              <a:t>空服員</a:t>
            </a:r>
            <a:r>
              <a:rPr lang="en-US" altLang="zh-TW" sz="2300" b="1" dirty="0"/>
              <a:t>(</a:t>
            </a:r>
            <a:r>
              <a:rPr lang="en-US" altLang="zh-TW" sz="2300" b="1" dirty="0" err="1"/>
              <a:t>RSE</a:t>
            </a:r>
            <a:r>
              <a:rPr lang="en-US" altLang="zh-TW" sz="2300" b="1" dirty="0"/>
              <a:t>)</a:t>
            </a:r>
          </a:p>
          <a:p>
            <a:pPr marL="0" indent="0">
              <a:buNone/>
            </a:pPr>
            <a:r>
              <a:rPr lang="en-US" altLang="zh-TW" sz="2300" b="1" dirty="0"/>
              <a:t>6.</a:t>
            </a:r>
            <a:r>
              <a:rPr lang="zh-TW" altLang="en-US" sz="2300" b="1" dirty="0">
                <a:hlinkClick r:id="rId8"/>
              </a:rPr>
              <a:t>領隊</a:t>
            </a:r>
            <a:r>
              <a:rPr lang="en-US" altLang="zh-TW" sz="2300" b="1" dirty="0"/>
              <a:t>(</a:t>
            </a:r>
            <a:r>
              <a:rPr lang="en-US" altLang="zh-TW" sz="2300" b="1" dirty="0" err="1"/>
              <a:t>ESR</a:t>
            </a:r>
            <a:r>
              <a:rPr lang="en-US" altLang="zh-TW" sz="2300" b="1" dirty="0"/>
              <a:t>)</a:t>
            </a:r>
          </a:p>
          <a:p>
            <a:pPr marL="0" indent="0">
              <a:buNone/>
            </a:pPr>
            <a:r>
              <a:rPr lang="en-US" altLang="zh-TW" sz="2300" b="1" dirty="0"/>
              <a:t>7.</a:t>
            </a:r>
            <a:r>
              <a:rPr lang="zh-TW" altLang="en-US" sz="2300" b="1" dirty="0">
                <a:hlinkClick r:id="rId9"/>
              </a:rPr>
              <a:t>美髮工作者</a:t>
            </a:r>
            <a:r>
              <a:rPr lang="en-US" altLang="zh-TW" sz="2300" b="1" dirty="0"/>
              <a:t>(ARS)</a:t>
            </a:r>
          </a:p>
          <a:p>
            <a:pPr marL="0" indent="0">
              <a:buNone/>
            </a:pPr>
            <a:r>
              <a:rPr lang="en-US" altLang="zh-TW" sz="2300" b="1" dirty="0"/>
              <a:t>8.</a:t>
            </a:r>
            <a:r>
              <a:rPr lang="zh-TW" altLang="en-US" sz="2300" b="1" dirty="0">
                <a:hlinkClick r:id="rId10"/>
              </a:rPr>
              <a:t>寵物美容專業人員</a:t>
            </a:r>
            <a:r>
              <a:rPr lang="en-US" altLang="zh-TW" sz="2300" b="1" dirty="0"/>
              <a:t>(ARS)</a:t>
            </a:r>
          </a:p>
          <a:p>
            <a:pPr marL="0" indent="0">
              <a:buNone/>
            </a:pPr>
            <a:r>
              <a:rPr lang="en-US" altLang="zh-TW" sz="2300" b="1" dirty="0"/>
              <a:t>9.</a:t>
            </a:r>
            <a:r>
              <a:rPr lang="zh-TW" altLang="en-US" sz="2300" b="1" dirty="0">
                <a:hlinkClick r:id="rId11"/>
              </a:rPr>
              <a:t>美甲彩繪師</a:t>
            </a:r>
            <a:r>
              <a:rPr lang="en-US" altLang="zh-TW" sz="2300" b="1" dirty="0"/>
              <a:t>(ARS)</a:t>
            </a:r>
          </a:p>
          <a:p>
            <a:pPr marL="0" lvl="0" indent="0" algn="r">
              <a:buClr>
                <a:srgbClr val="B71E42"/>
              </a:buClr>
              <a:buNone/>
            </a:pPr>
            <a:r>
              <a:rPr lang="en-US" altLang="zh-TW" sz="1600" dirty="0">
                <a:solidFill>
                  <a:prstClr val="black"/>
                </a:solidFill>
              </a:rPr>
              <a:t>(</a:t>
            </a:r>
            <a:r>
              <a:rPr lang="zh-TW" altLang="en-US" sz="1600" dirty="0">
                <a:solidFill>
                  <a:prstClr val="black"/>
                </a:solidFill>
              </a:rPr>
              <a:t>取自</a:t>
            </a:r>
            <a:r>
              <a:rPr lang="en-US" altLang="zh-TW" sz="1600" dirty="0">
                <a:solidFill>
                  <a:prstClr val="black"/>
                </a:solidFill>
              </a:rPr>
              <a:t>:104</a:t>
            </a:r>
            <a:r>
              <a:rPr lang="zh-TW" altLang="en-US" sz="1600" dirty="0">
                <a:solidFill>
                  <a:prstClr val="black"/>
                </a:solidFill>
              </a:rPr>
              <a:t>工作世界，網址</a:t>
            </a:r>
            <a:r>
              <a:rPr lang="en-US" altLang="zh-TW" sz="1600" dirty="0">
                <a:solidFill>
                  <a:prstClr val="black"/>
                </a:solidFill>
              </a:rPr>
              <a:t>:https://</a:t>
            </a:r>
            <a:r>
              <a:rPr lang="en-US" altLang="zh-TW" sz="1600" dirty="0" err="1">
                <a:solidFill>
                  <a:prstClr val="black"/>
                </a:solidFill>
              </a:rPr>
              <a:t>guide.104.com.tw</a:t>
            </a:r>
            <a:r>
              <a:rPr lang="en-US" altLang="zh-TW" sz="1600" dirty="0">
                <a:solidFill>
                  <a:prstClr val="black"/>
                </a:solidFill>
              </a:rPr>
              <a:t>/wow/?)</a:t>
            </a:r>
          </a:p>
          <a:p>
            <a:pPr marL="0" indent="0">
              <a:buNone/>
            </a:pPr>
            <a:endParaRPr lang="en-US" altLang="zh-TW" sz="2300" b="1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9597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FCC62B-EE6B-45F7-B8BF-750CF2087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藝術傳媒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B05C9B-0B1E-41C6-A5A6-1CCA6492B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b="1" dirty="0">
                <a:hlinkClick r:id="rId2"/>
              </a:rPr>
              <a:t>多媒體動畫設計師</a:t>
            </a:r>
            <a:r>
              <a:rPr lang="en-US" altLang="zh-TW" b="1" dirty="0"/>
              <a:t>(AI)</a:t>
            </a:r>
          </a:p>
          <a:p>
            <a:pPr marL="0" indent="0">
              <a:buNone/>
            </a:pPr>
            <a:r>
              <a:rPr lang="en-US" altLang="zh-TW" b="1" dirty="0"/>
              <a:t>2.</a:t>
            </a:r>
            <a:r>
              <a:rPr lang="zh-TW" altLang="en-US" b="1" dirty="0">
                <a:hlinkClick r:id="rId3"/>
              </a:rPr>
              <a:t>廣告設計</a:t>
            </a:r>
            <a:r>
              <a:rPr lang="en-US" altLang="zh-TW" b="1" dirty="0"/>
              <a:t>(AI)</a:t>
            </a:r>
            <a:endParaRPr lang="zh-TW" altLang="en-US" b="1" dirty="0"/>
          </a:p>
          <a:p>
            <a:pPr marL="0" indent="0">
              <a:buNone/>
            </a:pPr>
            <a:r>
              <a:rPr lang="en-US" altLang="zh-TW" dirty="0"/>
              <a:t>3.</a:t>
            </a:r>
            <a:r>
              <a:rPr lang="zh-TW" altLang="en-US" b="1" dirty="0">
                <a:hlinkClick r:id="rId4"/>
              </a:rPr>
              <a:t>演員</a:t>
            </a:r>
            <a:r>
              <a:rPr lang="en-US" altLang="zh-TW" b="1" dirty="0"/>
              <a:t>(AES)</a:t>
            </a:r>
          </a:p>
          <a:p>
            <a:pPr marL="0" indent="0">
              <a:buNone/>
            </a:pPr>
            <a:r>
              <a:rPr lang="en-US" altLang="zh-TW" b="1" dirty="0"/>
              <a:t>4.</a:t>
            </a:r>
            <a:r>
              <a:rPr lang="zh-TW" altLang="en-US" b="1" dirty="0">
                <a:hlinkClick r:id="rId5"/>
              </a:rPr>
              <a:t>導演∕導播</a:t>
            </a:r>
            <a:r>
              <a:rPr lang="en-US" altLang="zh-TW" b="1" dirty="0"/>
              <a:t>(AES)</a:t>
            </a:r>
          </a:p>
          <a:p>
            <a:pPr marL="0" indent="0">
              <a:buNone/>
            </a:pPr>
            <a:r>
              <a:rPr lang="en-US" altLang="zh-TW" b="1" dirty="0"/>
              <a:t>5.</a:t>
            </a:r>
            <a:r>
              <a:rPr lang="zh-TW" altLang="en-US" b="1" dirty="0">
                <a:hlinkClick r:id="rId6"/>
              </a:rPr>
              <a:t>主持人</a:t>
            </a:r>
            <a:r>
              <a:rPr lang="en-US" altLang="zh-TW" b="1" dirty="0"/>
              <a:t>(AES)</a:t>
            </a:r>
          </a:p>
          <a:p>
            <a:pPr marL="0" indent="0">
              <a:buNone/>
            </a:pPr>
            <a:r>
              <a:rPr lang="en-US" altLang="zh-TW" b="1" dirty="0"/>
              <a:t>6.</a:t>
            </a:r>
            <a:r>
              <a:rPr lang="zh-TW" altLang="en-US" b="1" dirty="0">
                <a:hlinkClick r:id="rId7"/>
              </a:rPr>
              <a:t>其他翻譯∕口譯人員</a:t>
            </a:r>
            <a:r>
              <a:rPr lang="en-US" altLang="zh-TW" b="1" dirty="0"/>
              <a:t>(ASC)</a:t>
            </a:r>
          </a:p>
          <a:p>
            <a:pPr marL="0" indent="0">
              <a:buNone/>
            </a:pPr>
            <a:r>
              <a:rPr lang="en-US" altLang="zh-TW" b="1" dirty="0"/>
              <a:t>7.</a:t>
            </a:r>
            <a:r>
              <a:rPr lang="zh-TW" altLang="en-US" b="1" dirty="0">
                <a:hlinkClick r:id="rId8"/>
              </a:rPr>
              <a:t>記者∕採編</a:t>
            </a:r>
            <a:r>
              <a:rPr lang="en-US" altLang="zh-TW" b="1" dirty="0"/>
              <a:t>(</a:t>
            </a:r>
            <a:r>
              <a:rPr lang="en-US" altLang="zh-TW" b="1" dirty="0" err="1"/>
              <a:t>EAS</a:t>
            </a:r>
            <a:r>
              <a:rPr lang="en-US" altLang="zh-TW" b="1" dirty="0"/>
              <a:t>)</a:t>
            </a:r>
          </a:p>
          <a:p>
            <a:pPr marL="0" lvl="0" indent="0" algn="r">
              <a:buClr>
                <a:srgbClr val="B71E42"/>
              </a:buClr>
              <a:buNone/>
            </a:pPr>
            <a:r>
              <a:rPr lang="en-US" altLang="zh-TW" sz="1400" dirty="0">
                <a:solidFill>
                  <a:prstClr val="black"/>
                </a:solidFill>
              </a:rPr>
              <a:t>(</a:t>
            </a:r>
            <a:r>
              <a:rPr lang="zh-TW" altLang="en-US" sz="1400" dirty="0">
                <a:solidFill>
                  <a:prstClr val="black"/>
                </a:solidFill>
              </a:rPr>
              <a:t>取自</a:t>
            </a:r>
            <a:r>
              <a:rPr lang="en-US" altLang="zh-TW" sz="1400" dirty="0">
                <a:solidFill>
                  <a:prstClr val="black"/>
                </a:solidFill>
              </a:rPr>
              <a:t>:104</a:t>
            </a:r>
            <a:r>
              <a:rPr lang="zh-TW" altLang="en-US" sz="1400" dirty="0">
                <a:solidFill>
                  <a:prstClr val="black"/>
                </a:solidFill>
              </a:rPr>
              <a:t>工作世界，網址</a:t>
            </a:r>
            <a:r>
              <a:rPr lang="en-US" altLang="zh-TW" sz="1400" dirty="0">
                <a:solidFill>
                  <a:prstClr val="black"/>
                </a:solidFill>
              </a:rPr>
              <a:t>:https://</a:t>
            </a:r>
            <a:r>
              <a:rPr lang="en-US" altLang="zh-TW" sz="1400" dirty="0" err="1">
                <a:solidFill>
                  <a:prstClr val="black"/>
                </a:solidFill>
              </a:rPr>
              <a:t>guide.104.com.tw</a:t>
            </a:r>
            <a:r>
              <a:rPr lang="en-US" altLang="zh-TW" sz="1400" dirty="0">
                <a:solidFill>
                  <a:prstClr val="black"/>
                </a:solidFill>
              </a:rPr>
              <a:t>/wow/?)</a:t>
            </a:r>
          </a:p>
          <a:p>
            <a:pPr marL="0" indent="0">
              <a:buNone/>
            </a:pPr>
            <a:endParaRPr lang="en-US" altLang="zh-TW" b="1" dirty="0"/>
          </a:p>
        </p:txBody>
      </p:sp>
    </p:spTree>
    <p:extLst>
      <p:ext uri="{BB962C8B-B14F-4D97-AF65-F5344CB8AC3E}">
        <p14:creationId xmlns:p14="http://schemas.microsoft.com/office/powerpoint/2010/main" val="2595820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2D5D87-36BD-450A-ADC9-73B7D6E95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教研輔導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07D1138-8086-4FB6-A09C-D158921F0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2163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b="1" dirty="0">
                <a:hlinkClick r:id="rId2"/>
              </a:rPr>
              <a:t>氣象相關研究員</a:t>
            </a:r>
            <a:r>
              <a:rPr lang="en-US" altLang="zh-TW" b="1" dirty="0"/>
              <a:t>(IRS)</a:t>
            </a:r>
          </a:p>
          <a:p>
            <a:pPr marL="0" indent="0">
              <a:buNone/>
            </a:pPr>
            <a:r>
              <a:rPr lang="en-US" altLang="zh-TW" b="1" dirty="0"/>
              <a:t>2.</a:t>
            </a:r>
            <a:r>
              <a:rPr lang="zh-TW" altLang="en-US" b="1" dirty="0">
                <a:hlinkClick r:id="rId3"/>
              </a:rPr>
              <a:t>天文相關研究員</a:t>
            </a:r>
            <a:r>
              <a:rPr lang="en-US" altLang="zh-TW" b="1" dirty="0"/>
              <a:t>(IR)</a:t>
            </a:r>
          </a:p>
          <a:p>
            <a:pPr marL="0" indent="0">
              <a:buNone/>
            </a:pPr>
            <a:r>
              <a:rPr lang="en-US" altLang="zh-TW" b="1" dirty="0"/>
              <a:t>3.</a:t>
            </a:r>
            <a:r>
              <a:rPr lang="zh-TW" altLang="en-US" b="1" dirty="0">
                <a:hlinkClick r:id="rId4"/>
              </a:rPr>
              <a:t>其他研究人員</a:t>
            </a:r>
            <a:r>
              <a:rPr lang="en-US" altLang="zh-TW" b="1" dirty="0"/>
              <a:t>(IR)</a:t>
            </a:r>
          </a:p>
          <a:p>
            <a:pPr marL="0" indent="0">
              <a:buNone/>
            </a:pPr>
            <a:r>
              <a:rPr lang="en-US" altLang="zh-TW" b="1" dirty="0"/>
              <a:t>4.</a:t>
            </a:r>
            <a:r>
              <a:rPr lang="zh-TW" altLang="en-US" b="1" dirty="0">
                <a:hlinkClick r:id="rId5"/>
              </a:rPr>
              <a:t>教授∕副教授∕助理教授</a:t>
            </a:r>
            <a:r>
              <a:rPr lang="en-US" altLang="zh-TW" b="1" dirty="0"/>
              <a:t>(</a:t>
            </a:r>
            <a:r>
              <a:rPr lang="zh-TW" altLang="en-US" b="1" dirty="0"/>
              <a:t>大學教授</a:t>
            </a:r>
            <a:r>
              <a:rPr lang="en-US" altLang="zh-TW" b="1" dirty="0"/>
              <a:t>)(IES)</a:t>
            </a:r>
          </a:p>
          <a:p>
            <a:pPr marL="0" indent="0">
              <a:buNone/>
            </a:pPr>
            <a:r>
              <a:rPr lang="en-US" altLang="zh-TW" b="1" dirty="0"/>
              <a:t>5.</a:t>
            </a:r>
            <a:r>
              <a:rPr lang="zh-TW" altLang="en-US" b="1" dirty="0"/>
              <a:t>學校教師</a:t>
            </a:r>
            <a:r>
              <a:rPr lang="en-US" altLang="zh-TW" b="1" dirty="0"/>
              <a:t>(</a:t>
            </a:r>
            <a:r>
              <a:rPr lang="zh-TW" altLang="en-US" b="1" dirty="0"/>
              <a:t>含國小到高中</a:t>
            </a:r>
            <a:r>
              <a:rPr lang="en-US" altLang="zh-TW" b="1" dirty="0"/>
              <a:t>)(SEA)</a:t>
            </a:r>
          </a:p>
          <a:p>
            <a:pPr marL="0" indent="0">
              <a:buNone/>
            </a:pPr>
            <a:r>
              <a:rPr lang="en-US" altLang="zh-TW" b="1" dirty="0"/>
              <a:t>6.</a:t>
            </a:r>
            <a:r>
              <a:rPr lang="zh-TW" altLang="en-US" b="1" dirty="0">
                <a:hlinkClick r:id="rId6"/>
              </a:rPr>
              <a:t>社工人員</a:t>
            </a:r>
            <a:r>
              <a:rPr lang="en-US" altLang="zh-TW" b="1" dirty="0"/>
              <a:t>(SE)</a:t>
            </a:r>
          </a:p>
          <a:p>
            <a:pPr marL="0" indent="0">
              <a:buNone/>
            </a:pPr>
            <a:r>
              <a:rPr lang="en-US" altLang="zh-TW" b="1" dirty="0"/>
              <a:t>7.</a:t>
            </a:r>
            <a:r>
              <a:rPr lang="zh-TW" altLang="en-US" b="1" dirty="0">
                <a:hlinkClick r:id="rId7"/>
              </a:rPr>
              <a:t>教保員</a:t>
            </a:r>
            <a:r>
              <a:rPr lang="en-US" altLang="zh-TW" b="1" dirty="0"/>
              <a:t>(</a:t>
            </a:r>
            <a:r>
              <a:rPr lang="zh-TW" altLang="en-US" b="1" dirty="0"/>
              <a:t>幼兒園老師</a:t>
            </a:r>
            <a:r>
              <a:rPr lang="en-US" altLang="zh-TW" b="1" dirty="0"/>
              <a:t>)(SAE)</a:t>
            </a:r>
            <a:endParaRPr lang="zh-TW" altLang="en-US" b="1" dirty="0"/>
          </a:p>
          <a:p>
            <a:pPr marL="0" indent="0">
              <a:buNone/>
            </a:pPr>
            <a:r>
              <a:rPr lang="en-US" altLang="zh-TW" dirty="0"/>
              <a:t>8.</a:t>
            </a:r>
            <a:r>
              <a:rPr lang="zh-TW" altLang="en-US" b="1" dirty="0">
                <a:hlinkClick r:id="rId8"/>
              </a:rPr>
              <a:t>托育人員</a:t>
            </a:r>
            <a:r>
              <a:rPr lang="en-US" altLang="zh-TW" b="1" dirty="0"/>
              <a:t>(SA)</a:t>
            </a:r>
          </a:p>
          <a:p>
            <a:pPr marL="0" indent="0">
              <a:buNone/>
            </a:pPr>
            <a:r>
              <a:rPr lang="en-US" altLang="zh-TW" b="1" dirty="0"/>
              <a:t>9.</a:t>
            </a:r>
            <a:r>
              <a:rPr lang="zh-TW" altLang="en-US" b="1" dirty="0">
                <a:hlinkClick r:id="rId9"/>
              </a:rPr>
              <a:t>運動教練</a:t>
            </a:r>
            <a:r>
              <a:rPr lang="en-US" altLang="zh-TW" b="1" dirty="0"/>
              <a:t>(</a:t>
            </a:r>
            <a:r>
              <a:rPr lang="en-US" altLang="zh-TW" b="1" dirty="0" err="1"/>
              <a:t>SRA</a:t>
            </a:r>
            <a:r>
              <a:rPr lang="en-US" altLang="zh-TW" b="1" dirty="0"/>
              <a:t>)</a:t>
            </a:r>
          </a:p>
          <a:p>
            <a:pPr marL="0" indent="0">
              <a:buNone/>
            </a:pPr>
            <a:r>
              <a:rPr lang="en-US" altLang="zh-TW" b="1" dirty="0"/>
              <a:t>10.</a:t>
            </a:r>
            <a:r>
              <a:rPr lang="zh-TW" altLang="en-US" b="1" dirty="0">
                <a:hlinkClick r:id="rId10"/>
              </a:rPr>
              <a:t>特殊教育老師</a:t>
            </a:r>
            <a:r>
              <a:rPr lang="en-US" altLang="zh-TW" b="1" dirty="0"/>
              <a:t>(SA)</a:t>
            </a:r>
          </a:p>
          <a:p>
            <a:pPr marL="0" lvl="0" indent="0" algn="r">
              <a:buClr>
                <a:srgbClr val="B71E42"/>
              </a:buClr>
              <a:buNone/>
            </a:pPr>
            <a:r>
              <a:rPr lang="en-US" altLang="zh-TW" sz="1500" dirty="0">
                <a:solidFill>
                  <a:prstClr val="black"/>
                </a:solidFill>
              </a:rPr>
              <a:t>(</a:t>
            </a:r>
            <a:r>
              <a:rPr lang="zh-TW" altLang="en-US" sz="1500" dirty="0">
                <a:solidFill>
                  <a:prstClr val="black"/>
                </a:solidFill>
              </a:rPr>
              <a:t>取自</a:t>
            </a:r>
            <a:r>
              <a:rPr lang="en-US" altLang="zh-TW" sz="1500" dirty="0">
                <a:solidFill>
                  <a:prstClr val="black"/>
                </a:solidFill>
              </a:rPr>
              <a:t>:104</a:t>
            </a:r>
            <a:r>
              <a:rPr lang="zh-TW" altLang="en-US" sz="1500" dirty="0">
                <a:solidFill>
                  <a:prstClr val="black"/>
                </a:solidFill>
              </a:rPr>
              <a:t>工作世界，網址</a:t>
            </a:r>
            <a:r>
              <a:rPr lang="en-US" altLang="zh-TW" sz="1500" dirty="0">
                <a:solidFill>
                  <a:prstClr val="black"/>
                </a:solidFill>
              </a:rPr>
              <a:t>:https://</a:t>
            </a:r>
            <a:r>
              <a:rPr lang="en-US" altLang="zh-TW" sz="1500" dirty="0" err="1">
                <a:solidFill>
                  <a:prstClr val="black"/>
                </a:solidFill>
              </a:rPr>
              <a:t>guide.104.com.tw</a:t>
            </a:r>
            <a:r>
              <a:rPr lang="en-US" altLang="zh-TW" sz="1500" dirty="0">
                <a:solidFill>
                  <a:prstClr val="black"/>
                </a:solidFill>
              </a:rPr>
              <a:t>/wow/?)</a:t>
            </a:r>
          </a:p>
          <a:p>
            <a:pPr marL="0" indent="0">
              <a:buNone/>
            </a:pPr>
            <a:endParaRPr lang="en-US" altLang="zh-TW" b="1" dirty="0"/>
          </a:p>
          <a:p>
            <a:pPr marL="0" indent="0">
              <a:buNone/>
            </a:pPr>
            <a:endParaRPr lang="zh-TW" altLang="en-US" b="1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5211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B099BE-E8DE-4477-B82E-571AE1DF8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其他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324671F-C6B1-45ED-B0E7-8FCB69C83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18078"/>
            <a:ext cx="9603275" cy="448272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zh-TW" sz="3500" dirty="0"/>
              <a:t>1.</a:t>
            </a:r>
            <a:r>
              <a:rPr lang="zh-TW" altLang="en-US" sz="3500" b="1" dirty="0">
                <a:hlinkClick r:id="rId2"/>
              </a:rPr>
              <a:t>志願役軍官∕士官∕士兵</a:t>
            </a:r>
            <a:r>
              <a:rPr lang="zh-TW" altLang="en-US" sz="3500" b="1" dirty="0"/>
              <a:t>（ＲＥ）</a:t>
            </a:r>
            <a:endParaRPr lang="en-US" altLang="zh-TW" sz="3500" b="1" dirty="0"/>
          </a:p>
          <a:p>
            <a:pPr marL="0" indent="0">
              <a:buNone/>
            </a:pPr>
            <a:r>
              <a:rPr lang="en-US" altLang="zh-TW" sz="3500" b="1" dirty="0"/>
              <a:t>2.</a:t>
            </a:r>
            <a:r>
              <a:rPr lang="zh-TW" altLang="en-US" sz="3500" b="1" dirty="0">
                <a:hlinkClick r:id="rId3"/>
              </a:rPr>
              <a:t>消防員</a:t>
            </a:r>
            <a:r>
              <a:rPr lang="zh-TW" altLang="en-US" sz="3500" b="1" dirty="0"/>
              <a:t>（ＲＥ）</a:t>
            </a:r>
            <a:endParaRPr lang="en-US" altLang="zh-TW" sz="3500" b="1" dirty="0"/>
          </a:p>
          <a:p>
            <a:pPr marL="0" indent="0">
              <a:buNone/>
            </a:pPr>
            <a:r>
              <a:rPr lang="en-US" altLang="zh-TW" sz="3500" b="1" dirty="0"/>
              <a:t>3.</a:t>
            </a:r>
            <a:r>
              <a:rPr lang="zh-TW" altLang="en-US" sz="3500" b="1" dirty="0">
                <a:hlinkClick r:id="rId4"/>
              </a:rPr>
              <a:t>保全人員∕警衛</a:t>
            </a:r>
            <a:r>
              <a:rPr lang="zh-TW" altLang="en-US" sz="3500" b="1" dirty="0"/>
              <a:t>（ＲＥＣ）</a:t>
            </a:r>
            <a:endParaRPr lang="en-US" altLang="zh-TW" sz="3500" b="1" dirty="0"/>
          </a:p>
          <a:p>
            <a:pPr marL="0" indent="0">
              <a:buNone/>
            </a:pPr>
            <a:r>
              <a:rPr lang="en-US" altLang="zh-TW" sz="3500" b="1" dirty="0"/>
              <a:t>4.</a:t>
            </a:r>
            <a:r>
              <a:rPr lang="zh-TW" altLang="en-US" sz="3500" b="1" dirty="0">
                <a:hlinkClick r:id="rId5"/>
              </a:rPr>
              <a:t>櫃台接待人員</a:t>
            </a:r>
            <a:r>
              <a:rPr lang="en-US" altLang="zh-TW" sz="3500" b="1" dirty="0"/>
              <a:t>(</a:t>
            </a:r>
            <a:r>
              <a:rPr lang="en-US" altLang="zh-TW" sz="3500" b="1" dirty="0" err="1"/>
              <a:t>CSE</a:t>
            </a:r>
            <a:r>
              <a:rPr lang="en-US" altLang="zh-TW" sz="3500" b="1" dirty="0"/>
              <a:t>)</a:t>
            </a:r>
            <a:endParaRPr lang="zh-TW" altLang="en-US" sz="3500" b="1" dirty="0"/>
          </a:p>
          <a:p>
            <a:pPr marL="0" indent="0">
              <a:buNone/>
            </a:pPr>
            <a:r>
              <a:rPr lang="en-US" altLang="zh-TW" sz="3500" b="1" dirty="0"/>
              <a:t>5.</a:t>
            </a:r>
            <a:r>
              <a:rPr lang="zh-TW" altLang="en-US" sz="3500" b="1" dirty="0">
                <a:hlinkClick r:id="rId6"/>
              </a:rPr>
              <a:t>農藝作物栽培工作者</a:t>
            </a:r>
            <a:r>
              <a:rPr lang="zh-TW" altLang="en-US" sz="3500" b="1" dirty="0"/>
              <a:t>（ＲＣ）</a:t>
            </a:r>
            <a:endParaRPr lang="en-US" altLang="zh-TW" sz="3500" b="1" dirty="0"/>
          </a:p>
          <a:p>
            <a:pPr marL="0" indent="0">
              <a:buNone/>
            </a:pPr>
            <a:r>
              <a:rPr lang="en-US" altLang="zh-TW" sz="3500" b="1" dirty="0"/>
              <a:t>6.</a:t>
            </a:r>
            <a:r>
              <a:rPr lang="zh-TW" altLang="en-US" sz="3500" b="1" dirty="0">
                <a:hlinkClick r:id="rId7"/>
              </a:rPr>
              <a:t>生命禮儀師</a:t>
            </a:r>
            <a:r>
              <a:rPr lang="zh-TW" altLang="en-US" sz="3500" b="1" dirty="0"/>
              <a:t>（ＳＥ）</a:t>
            </a:r>
            <a:endParaRPr lang="en-US" altLang="zh-TW" sz="3500" b="1" dirty="0"/>
          </a:p>
          <a:p>
            <a:pPr marL="0" indent="0">
              <a:buNone/>
            </a:pPr>
            <a:r>
              <a:rPr lang="en-US" altLang="zh-TW" sz="3500" b="1" dirty="0"/>
              <a:t>7.</a:t>
            </a:r>
            <a:r>
              <a:rPr lang="zh-TW" altLang="en-US" sz="3500" b="1" dirty="0">
                <a:hlinkClick r:id="rId8"/>
              </a:rPr>
              <a:t>清潔工∕資源回收人員</a:t>
            </a:r>
            <a:r>
              <a:rPr lang="zh-TW" altLang="en-US" sz="3500" b="1" dirty="0"/>
              <a:t>（ＲＣ）</a:t>
            </a:r>
            <a:endParaRPr lang="en-US" altLang="zh-TW" sz="3500" b="1" dirty="0"/>
          </a:p>
          <a:p>
            <a:pPr marL="0" indent="0">
              <a:buNone/>
            </a:pPr>
            <a:r>
              <a:rPr lang="en-US" altLang="zh-TW" sz="3500" b="1" dirty="0"/>
              <a:t>8.</a:t>
            </a:r>
            <a:r>
              <a:rPr lang="zh-TW" altLang="en-US" sz="3500" b="1" dirty="0"/>
              <a:t>運動員（ＲＣＩ）</a:t>
            </a:r>
            <a:endParaRPr lang="en-US" altLang="zh-TW" sz="3500" b="1" dirty="0"/>
          </a:p>
          <a:p>
            <a:pPr marL="0" indent="0">
              <a:buNone/>
            </a:pPr>
            <a:r>
              <a:rPr lang="en-US" altLang="zh-TW" sz="3500" b="1" dirty="0"/>
              <a:t>9.</a:t>
            </a:r>
            <a:r>
              <a:rPr lang="zh-TW" altLang="en-US" sz="3500" b="1" dirty="0">
                <a:hlinkClick r:id="rId9"/>
              </a:rPr>
              <a:t>警察</a:t>
            </a:r>
            <a:r>
              <a:rPr lang="zh-TW" altLang="en-US" sz="3500" b="1" dirty="0"/>
              <a:t>（ＲＥ）</a:t>
            </a:r>
            <a:endParaRPr lang="en-US" altLang="zh-TW" sz="3500" b="1" dirty="0"/>
          </a:p>
          <a:p>
            <a:pPr marL="0" lvl="0" indent="0" algn="r">
              <a:buClr>
                <a:srgbClr val="B71E42"/>
              </a:buClr>
              <a:buNone/>
            </a:pPr>
            <a:r>
              <a:rPr lang="zh-TW" altLang="en-US" sz="3500" b="1" dirty="0"/>
              <a:t>     </a:t>
            </a:r>
            <a:r>
              <a:rPr lang="en-US" altLang="zh-TW" sz="2500" dirty="0">
                <a:solidFill>
                  <a:prstClr val="black"/>
                </a:solidFill>
              </a:rPr>
              <a:t>(</a:t>
            </a:r>
            <a:r>
              <a:rPr lang="zh-TW" altLang="en-US" sz="2500" dirty="0">
                <a:solidFill>
                  <a:prstClr val="black"/>
                </a:solidFill>
              </a:rPr>
              <a:t>取自</a:t>
            </a:r>
            <a:r>
              <a:rPr lang="en-US" altLang="zh-TW" sz="2500" dirty="0">
                <a:solidFill>
                  <a:prstClr val="black"/>
                </a:solidFill>
              </a:rPr>
              <a:t>:104</a:t>
            </a:r>
            <a:r>
              <a:rPr lang="zh-TW" altLang="en-US" sz="2500" dirty="0">
                <a:solidFill>
                  <a:prstClr val="black"/>
                </a:solidFill>
              </a:rPr>
              <a:t>工作世界，網址</a:t>
            </a:r>
            <a:r>
              <a:rPr lang="en-US" altLang="zh-TW" sz="2500" dirty="0">
                <a:solidFill>
                  <a:prstClr val="black"/>
                </a:solidFill>
              </a:rPr>
              <a:t>:https://</a:t>
            </a:r>
            <a:r>
              <a:rPr lang="en-US" altLang="zh-TW" sz="2500" dirty="0" err="1">
                <a:solidFill>
                  <a:prstClr val="black"/>
                </a:solidFill>
              </a:rPr>
              <a:t>guide.104.com.tw</a:t>
            </a:r>
            <a:r>
              <a:rPr lang="en-US" altLang="zh-TW" sz="2500" dirty="0">
                <a:solidFill>
                  <a:prstClr val="black"/>
                </a:solidFill>
              </a:rPr>
              <a:t>/wow/?)</a:t>
            </a:r>
          </a:p>
          <a:p>
            <a:pPr marL="0" indent="0">
              <a:buNone/>
            </a:pPr>
            <a:r>
              <a:rPr lang="zh-TW" altLang="en-US" sz="3500" b="1" dirty="0"/>
              <a:t>                                                        </a:t>
            </a:r>
            <a:endParaRPr lang="en-US" altLang="zh-TW" sz="3500" b="1" dirty="0"/>
          </a:p>
          <a:p>
            <a:pPr marL="0" indent="0">
              <a:buNone/>
            </a:pPr>
            <a:endParaRPr lang="en-US" altLang="zh-TW" sz="3500" b="1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1570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4B2B1D-0CFB-464D-AFE6-BE64586A9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未來城市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716CC1D-602B-4E8C-9B60-3B614361C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b="1" dirty="0">
                <a:hlinkClick r:id="rId2"/>
              </a:rPr>
              <a:t>機器人維修師</a:t>
            </a:r>
            <a:r>
              <a:rPr lang="zh-TW" altLang="en-US" b="1" dirty="0"/>
              <a:t>（ＲＩ）</a:t>
            </a:r>
            <a:endParaRPr lang="en-US" altLang="zh-TW" b="1" dirty="0"/>
          </a:p>
          <a:p>
            <a:pPr marL="0" indent="0">
              <a:buNone/>
            </a:pPr>
            <a:r>
              <a:rPr lang="en-US" altLang="zh-TW" b="1" dirty="0"/>
              <a:t>2.</a:t>
            </a:r>
            <a:r>
              <a:rPr lang="zh-TW" altLang="en-US" b="1" dirty="0">
                <a:hlinkClick r:id="rId3"/>
              </a:rPr>
              <a:t>網紅</a:t>
            </a:r>
            <a:r>
              <a:rPr lang="en-US" altLang="zh-TW" b="1" dirty="0">
                <a:hlinkClick r:id="rId3"/>
              </a:rPr>
              <a:t>/</a:t>
            </a:r>
            <a:r>
              <a:rPr lang="zh-TW" altLang="en-US" b="1" dirty="0">
                <a:hlinkClick r:id="rId3"/>
              </a:rPr>
              <a:t>實況主</a:t>
            </a:r>
            <a:r>
              <a:rPr lang="zh-TW" altLang="en-US" b="1" dirty="0"/>
              <a:t>（ＡＥＳ）</a:t>
            </a:r>
            <a:endParaRPr lang="en-US" altLang="zh-TW" b="1" dirty="0"/>
          </a:p>
          <a:p>
            <a:pPr marL="0" indent="0">
              <a:buNone/>
            </a:pPr>
            <a:r>
              <a:rPr lang="en-US" altLang="zh-TW" b="1" dirty="0"/>
              <a:t>3.</a:t>
            </a:r>
            <a:r>
              <a:rPr lang="zh-TW" altLang="en-US" b="1" dirty="0">
                <a:hlinkClick r:id="rId4"/>
              </a:rPr>
              <a:t>藝術文創規劃師</a:t>
            </a:r>
            <a:r>
              <a:rPr lang="zh-TW" altLang="en-US" b="1" dirty="0"/>
              <a:t>（ＡＥ）</a:t>
            </a:r>
          </a:p>
          <a:p>
            <a:pPr marL="0" indent="0">
              <a:buNone/>
            </a:pPr>
            <a:r>
              <a:rPr lang="en-US" altLang="zh-TW" dirty="0"/>
              <a:t>4.</a:t>
            </a:r>
            <a:r>
              <a:rPr lang="en-US" altLang="zh-TW" b="1" dirty="0"/>
              <a:t> </a:t>
            </a:r>
            <a:r>
              <a:rPr lang="en-US" altLang="zh-TW" b="1" dirty="0">
                <a:hlinkClick r:id="rId5"/>
              </a:rPr>
              <a:t>3D</a:t>
            </a:r>
            <a:r>
              <a:rPr lang="zh-TW" altLang="en-US" b="1" dirty="0">
                <a:hlinkClick r:id="rId5"/>
              </a:rPr>
              <a:t>列印專家</a:t>
            </a:r>
            <a:r>
              <a:rPr lang="zh-TW" altLang="en-US" b="1" dirty="0"/>
              <a:t>（ＩＲＥ）</a:t>
            </a:r>
            <a:endParaRPr lang="en-US" altLang="zh-TW" b="1" dirty="0"/>
          </a:p>
          <a:p>
            <a:pPr marL="0" indent="0">
              <a:buNone/>
            </a:pPr>
            <a:r>
              <a:rPr lang="en-US" altLang="zh-TW" b="1" dirty="0"/>
              <a:t>5.</a:t>
            </a:r>
            <a:r>
              <a:rPr lang="zh-TW" altLang="en-US" b="1" dirty="0">
                <a:hlinkClick r:id="rId6"/>
              </a:rPr>
              <a:t>銀髮族健康照護</a:t>
            </a:r>
            <a:r>
              <a:rPr lang="zh-TW" altLang="en-US" b="1" dirty="0"/>
              <a:t>（ＩＲＳ）</a:t>
            </a:r>
            <a:endParaRPr lang="en-US" altLang="zh-TW" b="1" dirty="0"/>
          </a:p>
          <a:p>
            <a:pPr marL="0" lvl="0" indent="0" algn="r">
              <a:buClr>
                <a:srgbClr val="B71E42"/>
              </a:buClr>
              <a:buNone/>
            </a:pPr>
            <a:r>
              <a:rPr lang="en-US" altLang="zh-TW" sz="1400" dirty="0">
                <a:solidFill>
                  <a:prstClr val="black"/>
                </a:solidFill>
              </a:rPr>
              <a:t>(</a:t>
            </a:r>
            <a:r>
              <a:rPr lang="zh-TW" altLang="en-US" sz="1400" dirty="0">
                <a:solidFill>
                  <a:prstClr val="black"/>
                </a:solidFill>
              </a:rPr>
              <a:t>取自</a:t>
            </a:r>
            <a:r>
              <a:rPr lang="en-US" altLang="zh-TW" sz="1400" dirty="0">
                <a:solidFill>
                  <a:prstClr val="black"/>
                </a:solidFill>
              </a:rPr>
              <a:t>:104</a:t>
            </a:r>
            <a:r>
              <a:rPr lang="zh-TW" altLang="en-US" sz="1400" dirty="0">
                <a:solidFill>
                  <a:prstClr val="black"/>
                </a:solidFill>
              </a:rPr>
              <a:t>工作世界，網址</a:t>
            </a:r>
            <a:r>
              <a:rPr lang="en-US" altLang="zh-TW" sz="1400" dirty="0">
                <a:solidFill>
                  <a:prstClr val="black"/>
                </a:solidFill>
              </a:rPr>
              <a:t>:https://</a:t>
            </a:r>
            <a:r>
              <a:rPr lang="en-US" altLang="zh-TW" sz="1400" dirty="0" err="1">
                <a:solidFill>
                  <a:prstClr val="black"/>
                </a:solidFill>
              </a:rPr>
              <a:t>guide.104.com.tw</a:t>
            </a:r>
            <a:r>
              <a:rPr lang="en-US" altLang="zh-TW" sz="1400" dirty="0">
                <a:solidFill>
                  <a:prstClr val="black"/>
                </a:solidFill>
              </a:rPr>
              <a:t>/wow/?)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8936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EA2861-24EE-4272-9E43-A2A9AECC9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類群分類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885137-A6F3-4901-A9B9-45CCAB3E1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44711"/>
            <a:ext cx="9603275" cy="3450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200" dirty="0"/>
              <a:t>1.</a:t>
            </a:r>
            <a:r>
              <a:rPr lang="zh-TW" altLang="en-US" sz="3200" dirty="0"/>
              <a:t>管理財經      </a:t>
            </a:r>
            <a:r>
              <a:rPr lang="en-US" altLang="zh-TW" sz="3200" dirty="0"/>
              <a:t>2.</a:t>
            </a:r>
            <a:r>
              <a:rPr lang="zh-TW" altLang="en-US" sz="3200" dirty="0"/>
              <a:t>產銷業務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3.</a:t>
            </a:r>
            <a:r>
              <a:rPr lang="zh-TW" altLang="en-US" sz="3200" dirty="0"/>
              <a:t>客服支援      </a:t>
            </a:r>
            <a:r>
              <a:rPr lang="en-US" altLang="zh-TW" sz="3200" dirty="0"/>
              <a:t>4.</a:t>
            </a:r>
            <a:r>
              <a:rPr lang="zh-TW" altLang="en-US" sz="3200" dirty="0"/>
              <a:t>技術品管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5.</a:t>
            </a:r>
            <a:r>
              <a:rPr lang="zh-TW" altLang="en-US" sz="3200" dirty="0"/>
              <a:t>研發科技      </a:t>
            </a:r>
            <a:r>
              <a:rPr lang="en-US" altLang="zh-TW" sz="3200" dirty="0"/>
              <a:t>6.</a:t>
            </a:r>
            <a:r>
              <a:rPr lang="zh-TW" altLang="en-US" sz="3200" dirty="0"/>
              <a:t>醫療保健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  <a:p>
            <a:pPr marL="0" lvl="0" indent="0" algn="r">
              <a:buClr>
                <a:srgbClr val="B71E42"/>
              </a:buClr>
              <a:buNone/>
            </a:pPr>
            <a:r>
              <a:rPr lang="en-US" altLang="zh-TW" sz="1600" dirty="0">
                <a:solidFill>
                  <a:prstClr val="black"/>
                </a:solidFill>
              </a:rPr>
              <a:t>(</a:t>
            </a:r>
            <a:r>
              <a:rPr lang="zh-TW" altLang="en-US" sz="1600" dirty="0">
                <a:solidFill>
                  <a:prstClr val="black"/>
                </a:solidFill>
              </a:rPr>
              <a:t>取自</a:t>
            </a:r>
            <a:r>
              <a:rPr lang="en-US" altLang="zh-TW" sz="1600" dirty="0">
                <a:solidFill>
                  <a:prstClr val="black"/>
                </a:solidFill>
              </a:rPr>
              <a:t>:104</a:t>
            </a:r>
            <a:r>
              <a:rPr lang="zh-TW" altLang="en-US" sz="1600" dirty="0">
                <a:solidFill>
                  <a:prstClr val="black"/>
                </a:solidFill>
              </a:rPr>
              <a:t>工作世界，網址</a:t>
            </a:r>
            <a:r>
              <a:rPr lang="en-US" altLang="zh-TW" sz="1600" dirty="0">
                <a:solidFill>
                  <a:prstClr val="black"/>
                </a:solidFill>
              </a:rPr>
              <a:t>:https://</a:t>
            </a:r>
            <a:r>
              <a:rPr lang="en-US" altLang="zh-TW" sz="1600" dirty="0" err="1">
                <a:solidFill>
                  <a:prstClr val="black"/>
                </a:solidFill>
              </a:rPr>
              <a:t>guide.104.com.tw</a:t>
            </a:r>
            <a:r>
              <a:rPr lang="en-US" altLang="zh-TW" sz="1600" dirty="0">
                <a:solidFill>
                  <a:prstClr val="black"/>
                </a:solidFill>
              </a:rPr>
              <a:t>/wow/?)</a:t>
            </a:r>
          </a:p>
          <a:p>
            <a:pPr marL="0" indent="0">
              <a:buNone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85943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2F842A-916A-4D5E-B253-F2955B3E7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類群分類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6A135B-1D7C-48D6-8DCB-FBBBEB75A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7.</a:t>
            </a:r>
            <a:r>
              <a:rPr lang="zh-TW" altLang="en-US" sz="3200" dirty="0"/>
              <a:t>營建製圖   </a:t>
            </a:r>
            <a:r>
              <a:rPr lang="en-US" altLang="zh-TW" sz="3200" dirty="0"/>
              <a:t>8.</a:t>
            </a:r>
            <a:r>
              <a:rPr lang="zh-TW" altLang="en-US" sz="3200" dirty="0"/>
              <a:t>餐旅美容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9.</a:t>
            </a:r>
            <a:r>
              <a:rPr lang="zh-TW" altLang="en-US" sz="3200" dirty="0"/>
              <a:t>藝術傳媒  </a:t>
            </a:r>
            <a:r>
              <a:rPr lang="en-US" altLang="zh-TW" sz="3200" dirty="0"/>
              <a:t>10.</a:t>
            </a:r>
            <a:r>
              <a:rPr lang="zh-TW" altLang="en-US" sz="3200" dirty="0"/>
              <a:t>教研輔導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11.</a:t>
            </a:r>
            <a:r>
              <a:rPr lang="zh-TW" altLang="en-US" sz="3200" dirty="0"/>
              <a:t>其他        </a:t>
            </a:r>
            <a:r>
              <a:rPr lang="en-US" altLang="zh-TW" sz="3200" dirty="0"/>
              <a:t>12.</a:t>
            </a:r>
            <a:r>
              <a:rPr lang="zh-TW" altLang="en-US" sz="3200" dirty="0"/>
              <a:t>未來城市</a:t>
            </a:r>
            <a:endParaRPr lang="en-US" altLang="zh-TW" sz="3200" dirty="0"/>
          </a:p>
          <a:p>
            <a:pPr marL="0" indent="0" algn="r">
              <a:buNone/>
            </a:pPr>
            <a:endParaRPr lang="en-US" altLang="zh-TW" sz="3200" dirty="0"/>
          </a:p>
          <a:p>
            <a:pPr marL="0" indent="0" algn="r">
              <a:buNone/>
            </a:pPr>
            <a:r>
              <a:rPr lang="en-US" altLang="zh-TW" sz="1600" dirty="0"/>
              <a:t>(</a:t>
            </a:r>
            <a:r>
              <a:rPr lang="zh-TW" altLang="en-US" sz="1600" dirty="0"/>
              <a:t>取自</a:t>
            </a:r>
            <a:r>
              <a:rPr lang="en-US" altLang="zh-TW" sz="1600" dirty="0"/>
              <a:t>:104</a:t>
            </a:r>
            <a:r>
              <a:rPr lang="zh-TW" altLang="en-US" sz="1600" dirty="0"/>
              <a:t>工作世界，網址</a:t>
            </a:r>
            <a:r>
              <a:rPr lang="en-US" altLang="zh-TW" sz="1600" dirty="0"/>
              <a:t>:https://</a:t>
            </a:r>
            <a:r>
              <a:rPr lang="en-US" altLang="zh-TW" sz="1600" dirty="0" err="1"/>
              <a:t>guide.104.com.tw</a:t>
            </a:r>
            <a:r>
              <a:rPr lang="en-US" altLang="zh-TW" sz="1600" dirty="0"/>
              <a:t>/wow/?)</a:t>
            </a:r>
          </a:p>
        </p:txBody>
      </p:sp>
    </p:spTree>
    <p:extLst>
      <p:ext uri="{BB962C8B-B14F-4D97-AF65-F5344CB8AC3E}">
        <p14:creationId xmlns:p14="http://schemas.microsoft.com/office/powerpoint/2010/main" val="2364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E1C2A0-12DB-471C-89C1-C41330BB0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管理財經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4233EB-203F-4384-9A20-0AB7280C6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931394"/>
            <a:ext cx="9603275" cy="41220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b="1" dirty="0">
                <a:hlinkClick r:id="rId2"/>
              </a:rPr>
              <a:t>經營管理主管</a:t>
            </a:r>
            <a:r>
              <a:rPr lang="en-US" altLang="zh-TW" b="1" dirty="0">
                <a:hlinkClick r:id="rId2"/>
              </a:rPr>
              <a:t>(</a:t>
            </a:r>
            <a:r>
              <a:rPr lang="zh-TW" altLang="en-US" b="1" dirty="0">
                <a:hlinkClick r:id="rId2"/>
              </a:rPr>
              <a:t>老闆</a:t>
            </a:r>
            <a:r>
              <a:rPr lang="en-US" altLang="zh-TW" b="1" dirty="0">
                <a:hlinkClick r:id="rId2"/>
              </a:rPr>
              <a:t>) </a:t>
            </a:r>
            <a:r>
              <a:rPr lang="en-US" altLang="zh-TW" b="1" dirty="0"/>
              <a:t>(ESC)</a:t>
            </a:r>
          </a:p>
          <a:p>
            <a:pPr marL="0" indent="0">
              <a:buNone/>
            </a:pPr>
            <a:r>
              <a:rPr lang="en-US" altLang="zh-TW" b="1" dirty="0"/>
              <a:t>2.</a:t>
            </a:r>
            <a:r>
              <a:rPr lang="zh-TW" altLang="en-US" b="1" dirty="0">
                <a:hlinkClick r:id="rId3"/>
              </a:rPr>
              <a:t>秘書</a:t>
            </a:r>
            <a:r>
              <a:rPr lang="en-US" altLang="zh-TW" b="1" dirty="0"/>
              <a:t>(</a:t>
            </a:r>
            <a:r>
              <a:rPr lang="en-US" altLang="zh-TW" b="1" dirty="0" err="1"/>
              <a:t>CSE</a:t>
            </a:r>
            <a:r>
              <a:rPr lang="en-US" altLang="zh-TW" b="1" dirty="0"/>
              <a:t>)</a:t>
            </a:r>
          </a:p>
          <a:p>
            <a:pPr marL="0" indent="0">
              <a:buNone/>
            </a:pPr>
            <a:r>
              <a:rPr lang="en-US" altLang="zh-TW" b="1" dirty="0"/>
              <a:t>3.</a:t>
            </a:r>
            <a:r>
              <a:rPr lang="zh-TW" altLang="en-US" b="1" dirty="0">
                <a:hlinkClick r:id="rId4"/>
              </a:rPr>
              <a:t>律師</a:t>
            </a:r>
            <a:r>
              <a:rPr lang="en-US" altLang="zh-TW" b="1" dirty="0"/>
              <a:t>(</a:t>
            </a:r>
            <a:r>
              <a:rPr lang="en-US" altLang="zh-TW" b="1" dirty="0" err="1"/>
              <a:t>EIC</a:t>
            </a:r>
            <a:r>
              <a:rPr lang="en-US" altLang="zh-TW" b="1" dirty="0"/>
              <a:t>)</a:t>
            </a:r>
          </a:p>
          <a:p>
            <a:pPr marL="0" indent="0">
              <a:buNone/>
            </a:pPr>
            <a:r>
              <a:rPr lang="en-US" altLang="zh-TW" b="1" dirty="0"/>
              <a:t>4.</a:t>
            </a:r>
            <a:r>
              <a:rPr lang="zh-TW" altLang="en-US" b="1" dirty="0">
                <a:hlinkClick r:id="rId5"/>
              </a:rPr>
              <a:t>會計師</a:t>
            </a:r>
            <a:r>
              <a:rPr lang="en-US" altLang="zh-TW" b="1" dirty="0"/>
              <a:t>(</a:t>
            </a:r>
            <a:r>
              <a:rPr lang="en-US" altLang="zh-TW" b="1" dirty="0" err="1"/>
              <a:t>CEI</a:t>
            </a:r>
            <a:r>
              <a:rPr lang="en-US" altLang="zh-TW" b="1" dirty="0"/>
              <a:t>)</a:t>
            </a:r>
          </a:p>
          <a:p>
            <a:pPr marL="0" indent="0">
              <a:buNone/>
            </a:pPr>
            <a:r>
              <a:rPr lang="en-US" altLang="zh-TW" b="1" dirty="0"/>
              <a:t>5.</a:t>
            </a:r>
            <a:r>
              <a:rPr lang="zh-TW" altLang="en-US" b="1" dirty="0">
                <a:hlinkClick r:id="rId6"/>
              </a:rPr>
              <a:t>金融理財專員</a:t>
            </a:r>
            <a:r>
              <a:rPr lang="en-US" altLang="zh-TW" b="1" dirty="0"/>
              <a:t>(CES)</a:t>
            </a:r>
          </a:p>
          <a:p>
            <a:pPr marL="0" indent="0">
              <a:buNone/>
            </a:pPr>
            <a:r>
              <a:rPr lang="en-US" altLang="zh-TW" b="1" dirty="0"/>
              <a:t>6.</a:t>
            </a:r>
            <a:r>
              <a:rPr lang="zh-TW" altLang="en-US" b="1" dirty="0">
                <a:hlinkClick r:id="rId7"/>
              </a:rPr>
              <a:t>保險業務∕經紀人</a:t>
            </a:r>
            <a:r>
              <a:rPr lang="en-US" altLang="zh-TW" b="1" dirty="0"/>
              <a:t>(ESC)</a:t>
            </a:r>
          </a:p>
          <a:p>
            <a:pPr marL="0" indent="0">
              <a:buNone/>
            </a:pPr>
            <a:r>
              <a:rPr lang="en-US" altLang="zh-TW" b="1" dirty="0"/>
              <a:t>7.</a:t>
            </a:r>
            <a:r>
              <a:rPr lang="zh-TW" altLang="en-US" b="1" dirty="0">
                <a:hlinkClick r:id="rId8"/>
              </a:rPr>
              <a:t>銀行辦事員</a:t>
            </a:r>
            <a:r>
              <a:rPr lang="en-US" altLang="zh-TW" b="1" dirty="0"/>
              <a:t>(CES)</a:t>
            </a:r>
          </a:p>
          <a:p>
            <a:pPr marL="0" indent="0">
              <a:buNone/>
            </a:pPr>
            <a:r>
              <a:rPr lang="en-US" altLang="zh-TW" b="1" dirty="0"/>
              <a:t>8.</a:t>
            </a:r>
            <a:r>
              <a:rPr lang="zh-TW" altLang="en-US" b="1" dirty="0">
                <a:hlinkClick r:id="rId9"/>
              </a:rPr>
              <a:t>教育訓練人員</a:t>
            </a:r>
            <a:r>
              <a:rPr lang="en-US" altLang="zh-TW" b="1" dirty="0"/>
              <a:t>(SEI)</a:t>
            </a:r>
          </a:p>
          <a:p>
            <a:pPr marL="0" indent="0">
              <a:buNone/>
            </a:pPr>
            <a:r>
              <a:rPr lang="en-US" altLang="zh-TW" b="1" dirty="0"/>
              <a:t>9.</a:t>
            </a:r>
            <a:r>
              <a:rPr lang="zh-TW" altLang="en-US" b="1" dirty="0">
                <a:hlinkClick r:id="rId10"/>
              </a:rPr>
              <a:t>人力∕外勞仲介</a:t>
            </a:r>
            <a:r>
              <a:rPr lang="en-US" altLang="zh-TW" b="1" dirty="0"/>
              <a:t>(SEI)</a:t>
            </a:r>
          </a:p>
          <a:p>
            <a:pPr marL="0" indent="0">
              <a:buNone/>
            </a:pPr>
            <a:r>
              <a:rPr lang="en-US" altLang="zh-TW" b="1" dirty="0"/>
              <a:t>10.</a:t>
            </a:r>
            <a:r>
              <a:rPr lang="zh-TW" altLang="en-US" b="1" dirty="0">
                <a:hlinkClick r:id="rId11"/>
              </a:rPr>
              <a:t>財務分析∕財務人員</a:t>
            </a:r>
            <a:r>
              <a:rPr lang="en-US" altLang="zh-TW" b="1" dirty="0"/>
              <a:t>(</a:t>
            </a:r>
            <a:r>
              <a:rPr lang="en-US" altLang="zh-TW" b="1" dirty="0" err="1"/>
              <a:t>CEI</a:t>
            </a:r>
            <a:r>
              <a:rPr lang="en-US" altLang="zh-TW" b="1" dirty="0"/>
              <a:t>)</a:t>
            </a:r>
          </a:p>
          <a:p>
            <a:pPr marL="0" indent="0">
              <a:buNone/>
            </a:pPr>
            <a:r>
              <a:rPr lang="en-US" altLang="zh-TW" b="1" dirty="0"/>
              <a:t>11.</a:t>
            </a:r>
            <a:r>
              <a:rPr lang="zh-TW" altLang="en-US" b="1" dirty="0">
                <a:hlinkClick r:id="rId12"/>
              </a:rPr>
              <a:t>統計精算人員</a:t>
            </a:r>
            <a:r>
              <a:rPr lang="en-US" altLang="zh-TW" b="1" dirty="0"/>
              <a:t>(CIE)</a:t>
            </a:r>
          </a:p>
          <a:p>
            <a:pPr marL="0" indent="0" algn="r">
              <a:buNone/>
            </a:pPr>
            <a:r>
              <a:rPr lang="en-US" altLang="zh-TW" dirty="0"/>
              <a:t>(</a:t>
            </a:r>
            <a:r>
              <a:rPr lang="zh-TW" altLang="en-US" dirty="0"/>
              <a:t>取自</a:t>
            </a:r>
            <a:r>
              <a:rPr lang="en-US" altLang="zh-TW" dirty="0"/>
              <a:t>:104</a:t>
            </a:r>
            <a:r>
              <a:rPr lang="zh-TW" altLang="en-US" dirty="0"/>
              <a:t>工作世界，網址</a:t>
            </a:r>
            <a:r>
              <a:rPr lang="en-US" altLang="zh-TW" dirty="0"/>
              <a:t>:https://</a:t>
            </a:r>
            <a:r>
              <a:rPr lang="en-US" altLang="zh-TW" dirty="0" err="1"/>
              <a:t>guide.104.com.tw</a:t>
            </a:r>
            <a:r>
              <a:rPr lang="en-US" altLang="zh-TW" dirty="0"/>
              <a:t>/wow/?)</a:t>
            </a:r>
          </a:p>
          <a:p>
            <a:pPr marL="0" indent="0">
              <a:buNone/>
            </a:pPr>
            <a:endParaRPr lang="en-US" altLang="zh-TW" b="1" dirty="0"/>
          </a:p>
          <a:p>
            <a:pPr marL="0" indent="0">
              <a:buNone/>
            </a:pPr>
            <a:endParaRPr lang="en-US" altLang="zh-TW" b="1" dirty="0"/>
          </a:p>
          <a:p>
            <a:pPr marL="0" indent="0">
              <a:buNone/>
            </a:pPr>
            <a:endParaRPr lang="en-US" altLang="zh-TW" b="1" dirty="0"/>
          </a:p>
          <a:p>
            <a:pPr marL="0" indent="0">
              <a:buNone/>
            </a:pPr>
            <a:endParaRPr lang="en-US" altLang="zh-TW" b="1" dirty="0"/>
          </a:p>
          <a:p>
            <a:pPr marL="0" indent="0">
              <a:buNone/>
            </a:pPr>
            <a:endParaRPr lang="en-US" altLang="zh-TW" b="1" dirty="0"/>
          </a:p>
        </p:txBody>
      </p:sp>
    </p:spTree>
    <p:extLst>
      <p:ext uri="{BB962C8B-B14F-4D97-AF65-F5344CB8AC3E}">
        <p14:creationId xmlns:p14="http://schemas.microsoft.com/office/powerpoint/2010/main" val="3277570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A90AC8-C463-4E62-97EB-9A2C30203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產銷業務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AFE6E1-C248-4918-AD86-4C7E92730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b="1" dirty="0">
                <a:hlinkClick r:id="rId2"/>
              </a:rPr>
              <a:t>產品行銷人員</a:t>
            </a:r>
            <a:r>
              <a:rPr lang="en-US" altLang="zh-TW" b="1" dirty="0"/>
              <a:t>(</a:t>
            </a:r>
            <a:r>
              <a:rPr lang="en-US" altLang="zh-TW" b="1" dirty="0" err="1"/>
              <a:t>EAS</a:t>
            </a:r>
            <a:r>
              <a:rPr lang="en-US" altLang="zh-TW" b="1" dirty="0"/>
              <a:t>)</a:t>
            </a:r>
          </a:p>
          <a:p>
            <a:pPr marL="0" indent="0">
              <a:buNone/>
            </a:pPr>
            <a:r>
              <a:rPr lang="en-US" altLang="zh-TW" b="1" dirty="0"/>
              <a:t>2.</a:t>
            </a:r>
            <a:r>
              <a:rPr lang="zh-TW" altLang="en-US" b="1" dirty="0">
                <a:hlinkClick r:id="rId3"/>
              </a:rPr>
              <a:t>網站行銷企劃</a:t>
            </a:r>
            <a:r>
              <a:rPr lang="en-US" altLang="zh-TW" b="1" dirty="0"/>
              <a:t>(EAI)</a:t>
            </a:r>
          </a:p>
          <a:p>
            <a:pPr marL="0" indent="0">
              <a:buNone/>
            </a:pPr>
            <a:r>
              <a:rPr lang="en-US" altLang="zh-TW" b="1" dirty="0"/>
              <a:t>3.</a:t>
            </a:r>
            <a:r>
              <a:rPr lang="zh-TW" altLang="en-US" b="1" dirty="0">
                <a:hlinkClick r:id="rId4"/>
              </a:rPr>
              <a:t>遊戲企劃人員</a:t>
            </a:r>
            <a:r>
              <a:rPr lang="en-US" altLang="zh-TW" b="1" dirty="0"/>
              <a:t>(</a:t>
            </a:r>
            <a:r>
              <a:rPr lang="en-US" altLang="zh-TW" b="1" dirty="0" err="1"/>
              <a:t>EIS</a:t>
            </a:r>
            <a:r>
              <a:rPr lang="en-US" altLang="zh-TW" b="1" dirty="0"/>
              <a:t>)</a:t>
            </a:r>
          </a:p>
          <a:p>
            <a:pPr marL="0" indent="0">
              <a:buNone/>
            </a:pPr>
            <a:r>
              <a:rPr lang="en-US" altLang="zh-TW" b="1" dirty="0"/>
              <a:t>4.</a:t>
            </a:r>
            <a:r>
              <a:rPr lang="zh-TW" altLang="en-US" b="1" dirty="0">
                <a:hlinkClick r:id="rId5"/>
              </a:rPr>
              <a:t>店長∕賣場管理人員</a:t>
            </a:r>
            <a:r>
              <a:rPr lang="en-US" altLang="zh-TW" b="1" dirty="0"/>
              <a:t>(</a:t>
            </a:r>
            <a:r>
              <a:rPr lang="en-US" altLang="zh-TW" b="1" dirty="0" err="1"/>
              <a:t>EAS</a:t>
            </a:r>
            <a:r>
              <a:rPr lang="en-US" altLang="zh-TW" b="1" dirty="0"/>
              <a:t>)</a:t>
            </a:r>
          </a:p>
          <a:p>
            <a:pPr marL="0" indent="0">
              <a:buNone/>
            </a:pPr>
            <a:r>
              <a:rPr lang="en-US" altLang="zh-TW" b="1" dirty="0"/>
              <a:t>5.</a:t>
            </a:r>
            <a:r>
              <a:rPr lang="zh-TW" altLang="en-US" b="1" dirty="0">
                <a:hlinkClick r:id="rId6"/>
              </a:rPr>
              <a:t>門市∕店員∕專櫃人員</a:t>
            </a:r>
            <a:r>
              <a:rPr lang="en-US" altLang="zh-TW" b="1" dirty="0"/>
              <a:t>(CES)</a:t>
            </a:r>
          </a:p>
          <a:p>
            <a:pPr marL="0" indent="0">
              <a:buNone/>
            </a:pPr>
            <a:r>
              <a:rPr lang="en-US" altLang="zh-TW" b="1" dirty="0"/>
              <a:t>6.</a:t>
            </a:r>
            <a:r>
              <a:rPr lang="zh-TW" altLang="en-US" b="1" dirty="0">
                <a:hlinkClick r:id="rId7"/>
              </a:rPr>
              <a:t>不動產經紀人</a:t>
            </a:r>
            <a:r>
              <a:rPr lang="en-US" altLang="zh-TW" b="1" dirty="0"/>
              <a:t>(ESC)</a:t>
            </a:r>
          </a:p>
          <a:p>
            <a:pPr marL="0" indent="0">
              <a:buNone/>
            </a:pPr>
            <a:r>
              <a:rPr lang="en-US" altLang="zh-TW" b="1" dirty="0"/>
              <a:t>7.</a:t>
            </a:r>
            <a:r>
              <a:rPr lang="zh-TW" altLang="en-US" b="1" dirty="0">
                <a:hlinkClick r:id="rId8"/>
              </a:rPr>
              <a:t>汽車銷售人員</a:t>
            </a:r>
            <a:r>
              <a:rPr lang="en-US" altLang="zh-TW" b="1" dirty="0"/>
              <a:t>(</a:t>
            </a:r>
            <a:r>
              <a:rPr lang="en-US" altLang="zh-TW" b="1" dirty="0" err="1"/>
              <a:t>ECR</a:t>
            </a:r>
            <a:r>
              <a:rPr lang="en-US" altLang="zh-TW" b="1" dirty="0"/>
              <a:t>)</a:t>
            </a:r>
          </a:p>
          <a:p>
            <a:pPr marL="0" lvl="0" indent="0" algn="r">
              <a:buClr>
                <a:srgbClr val="B71E42"/>
              </a:buClr>
              <a:buNone/>
            </a:pPr>
            <a:r>
              <a:rPr lang="en-US" altLang="zh-TW" sz="1400" dirty="0">
                <a:solidFill>
                  <a:prstClr val="black"/>
                </a:solidFill>
              </a:rPr>
              <a:t>(</a:t>
            </a:r>
            <a:r>
              <a:rPr lang="zh-TW" altLang="en-US" sz="1400" dirty="0">
                <a:solidFill>
                  <a:prstClr val="black"/>
                </a:solidFill>
              </a:rPr>
              <a:t>取自</a:t>
            </a:r>
            <a:r>
              <a:rPr lang="en-US" altLang="zh-TW" sz="1400" dirty="0">
                <a:solidFill>
                  <a:prstClr val="black"/>
                </a:solidFill>
              </a:rPr>
              <a:t>:104</a:t>
            </a:r>
            <a:r>
              <a:rPr lang="zh-TW" altLang="en-US" sz="1400" dirty="0">
                <a:solidFill>
                  <a:prstClr val="black"/>
                </a:solidFill>
              </a:rPr>
              <a:t>工作世界，網址</a:t>
            </a:r>
            <a:r>
              <a:rPr lang="en-US" altLang="zh-TW" sz="1400" dirty="0">
                <a:solidFill>
                  <a:prstClr val="black"/>
                </a:solidFill>
              </a:rPr>
              <a:t>:https://</a:t>
            </a:r>
            <a:r>
              <a:rPr lang="en-US" altLang="zh-TW" sz="1400" dirty="0" err="1">
                <a:solidFill>
                  <a:prstClr val="black"/>
                </a:solidFill>
              </a:rPr>
              <a:t>guide.104.com.tw</a:t>
            </a:r>
            <a:r>
              <a:rPr lang="en-US" altLang="zh-TW" sz="1400" dirty="0">
                <a:solidFill>
                  <a:prstClr val="black"/>
                </a:solidFill>
              </a:rPr>
              <a:t>/wow/?)</a:t>
            </a:r>
          </a:p>
          <a:p>
            <a:pPr marL="0" indent="0">
              <a:buNone/>
            </a:pPr>
            <a:endParaRPr lang="en-US" altLang="zh-TW" b="1" dirty="0"/>
          </a:p>
        </p:txBody>
      </p:sp>
    </p:spTree>
    <p:extLst>
      <p:ext uri="{BB962C8B-B14F-4D97-AF65-F5344CB8AC3E}">
        <p14:creationId xmlns:p14="http://schemas.microsoft.com/office/powerpoint/2010/main" val="194342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A72916-ABF4-4D8B-B4F2-5E6F7C16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客服支援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AAD84F-DF90-4049-B9FA-90832BDA0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4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b="1" dirty="0">
                <a:hlinkClick r:id="rId2"/>
              </a:rPr>
              <a:t>電話客服類人員</a:t>
            </a:r>
            <a:r>
              <a:rPr lang="en-US" altLang="zh-TW" b="1" dirty="0"/>
              <a:t>(CES)</a:t>
            </a:r>
          </a:p>
          <a:p>
            <a:pPr marL="0" indent="0">
              <a:buNone/>
            </a:pPr>
            <a:r>
              <a:rPr lang="en-US" altLang="zh-TW" b="1" dirty="0"/>
              <a:t>2.</a:t>
            </a:r>
            <a:r>
              <a:rPr lang="zh-TW" altLang="en-US" b="1" dirty="0">
                <a:hlinkClick r:id="rId3"/>
              </a:rPr>
              <a:t>其他汽車∕機車技術維修人員</a:t>
            </a:r>
            <a:r>
              <a:rPr lang="en-US" altLang="zh-TW" b="1" dirty="0"/>
              <a:t>(RI)</a:t>
            </a:r>
          </a:p>
          <a:p>
            <a:pPr marL="0" indent="0">
              <a:buNone/>
            </a:pPr>
            <a:r>
              <a:rPr lang="en-US" altLang="zh-TW" b="1" dirty="0"/>
              <a:t>3.</a:t>
            </a:r>
            <a:r>
              <a:rPr lang="zh-TW" altLang="en-US" b="1" dirty="0">
                <a:hlinkClick r:id="rId4"/>
              </a:rPr>
              <a:t>外務∕快遞∕送貨</a:t>
            </a:r>
            <a:r>
              <a:rPr lang="en-US" altLang="zh-TW" b="1" dirty="0"/>
              <a:t>(RC)</a:t>
            </a:r>
          </a:p>
          <a:p>
            <a:pPr marL="0" indent="0">
              <a:buNone/>
            </a:pPr>
            <a:r>
              <a:rPr lang="en-US" altLang="zh-TW" b="1" dirty="0"/>
              <a:t>4.</a:t>
            </a:r>
            <a:r>
              <a:rPr lang="zh-TW" altLang="en-US" b="1" dirty="0">
                <a:hlinkClick r:id="rId5"/>
              </a:rPr>
              <a:t>小客車∕計程車及小貨車司機</a:t>
            </a:r>
            <a:r>
              <a:rPr lang="en-US" altLang="zh-TW" b="1" dirty="0"/>
              <a:t>(RC)</a:t>
            </a:r>
          </a:p>
          <a:p>
            <a:pPr marL="0" indent="0">
              <a:buNone/>
            </a:pPr>
            <a:r>
              <a:rPr lang="en-US" altLang="zh-TW" b="1" dirty="0"/>
              <a:t>5.</a:t>
            </a:r>
            <a:r>
              <a:rPr lang="zh-TW" altLang="en-US" b="1" dirty="0">
                <a:hlinkClick r:id="rId6"/>
              </a:rPr>
              <a:t>飛行機師</a:t>
            </a:r>
            <a:r>
              <a:rPr lang="en-US" altLang="zh-TW" b="1" dirty="0"/>
              <a:t>(ERI)</a:t>
            </a:r>
          </a:p>
          <a:p>
            <a:pPr marL="0" indent="0">
              <a:buNone/>
            </a:pPr>
            <a:r>
              <a:rPr lang="en-US" altLang="zh-TW" b="1" dirty="0"/>
              <a:t>6.</a:t>
            </a:r>
            <a:r>
              <a:rPr lang="zh-TW" altLang="en-US" b="1" dirty="0">
                <a:hlinkClick r:id="rId7"/>
              </a:rPr>
              <a:t>飛安人員</a:t>
            </a:r>
            <a:r>
              <a:rPr lang="en-US" altLang="zh-TW" b="1" dirty="0"/>
              <a:t>(</a:t>
            </a:r>
            <a:r>
              <a:rPr lang="en-US" altLang="zh-TW" b="1" dirty="0" err="1"/>
              <a:t>CER</a:t>
            </a:r>
            <a:r>
              <a:rPr lang="en-US" altLang="zh-TW" b="1" dirty="0"/>
              <a:t>)</a:t>
            </a:r>
          </a:p>
          <a:p>
            <a:pPr marL="0" lvl="0" indent="0" algn="r">
              <a:buClr>
                <a:srgbClr val="B71E42"/>
              </a:buClr>
              <a:buNone/>
            </a:pPr>
            <a:r>
              <a:rPr lang="en-US" altLang="zh-TW" sz="1400" dirty="0">
                <a:solidFill>
                  <a:prstClr val="black"/>
                </a:solidFill>
              </a:rPr>
              <a:t>(</a:t>
            </a:r>
            <a:r>
              <a:rPr lang="zh-TW" altLang="en-US" sz="1400" dirty="0">
                <a:solidFill>
                  <a:prstClr val="black"/>
                </a:solidFill>
              </a:rPr>
              <a:t>取自</a:t>
            </a:r>
            <a:r>
              <a:rPr lang="en-US" altLang="zh-TW" sz="1400" dirty="0">
                <a:solidFill>
                  <a:prstClr val="black"/>
                </a:solidFill>
              </a:rPr>
              <a:t>:104</a:t>
            </a:r>
            <a:r>
              <a:rPr lang="zh-TW" altLang="en-US" sz="1400" dirty="0">
                <a:solidFill>
                  <a:prstClr val="black"/>
                </a:solidFill>
              </a:rPr>
              <a:t>工作世界，網址</a:t>
            </a:r>
            <a:r>
              <a:rPr lang="en-US" altLang="zh-TW" sz="1400" dirty="0">
                <a:solidFill>
                  <a:prstClr val="black"/>
                </a:solidFill>
              </a:rPr>
              <a:t>:https://</a:t>
            </a:r>
            <a:r>
              <a:rPr lang="en-US" altLang="zh-TW" sz="1400" dirty="0" err="1">
                <a:solidFill>
                  <a:prstClr val="black"/>
                </a:solidFill>
              </a:rPr>
              <a:t>guide.104.com.tw</a:t>
            </a:r>
            <a:r>
              <a:rPr lang="en-US" altLang="zh-TW" sz="1400" dirty="0">
                <a:solidFill>
                  <a:prstClr val="black"/>
                </a:solidFill>
              </a:rPr>
              <a:t>/wow/?)</a:t>
            </a:r>
          </a:p>
          <a:p>
            <a:pPr marL="0" indent="0">
              <a:buNone/>
            </a:pPr>
            <a:endParaRPr lang="en-US" altLang="zh-TW" b="1" dirty="0"/>
          </a:p>
          <a:p>
            <a:pPr marL="0" indent="0">
              <a:buNone/>
            </a:pPr>
            <a:endParaRPr lang="en-US" altLang="zh-TW" b="1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75468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45EEC1-7C49-44E0-A320-7C2127BA9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技術品管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EC80D6A-B9BA-4D77-8667-CDCA686C8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b="1" dirty="0">
                <a:hlinkClick r:id="rId2"/>
              </a:rPr>
              <a:t>工廠主管</a:t>
            </a:r>
            <a:r>
              <a:rPr lang="en-US" altLang="zh-TW" b="1" dirty="0"/>
              <a:t>(ERC)</a:t>
            </a:r>
            <a:endParaRPr lang="zh-TW" altLang="en-US" b="1" dirty="0"/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en-US" b="1" dirty="0">
                <a:hlinkClick r:id="rId3"/>
              </a:rPr>
              <a:t>生產技術∕製程工程師</a:t>
            </a:r>
            <a:r>
              <a:rPr lang="en-US" altLang="zh-TW" b="1" dirty="0"/>
              <a:t>(IR)</a:t>
            </a:r>
          </a:p>
          <a:p>
            <a:pPr marL="0" indent="0">
              <a:buNone/>
            </a:pPr>
            <a:r>
              <a:rPr lang="en-US" altLang="zh-TW" b="1" dirty="0"/>
              <a:t>3.</a:t>
            </a:r>
            <a:r>
              <a:rPr lang="zh-TW" altLang="en-US" b="1" dirty="0">
                <a:hlinkClick r:id="rId4"/>
              </a:rPr>
              <a:t>職業安全衛生管理師</a:t>
            </a:r>
            <a:r>
              <a:rPr lang="en-US" altLang="zh-TW" b="1" dirty="0"/>
              <a:t>(CRI)</a:t>
            </a:r>
          </a:p>
          <a:p>
            <a:pPr marL="0" indent="0">
              <a:buNone/>
            </a:pPr>
            <a:r>
              <a:rPr lang="en-US" altLang="zh-TW" b="1" dirty="0"/>
              <a:t>4.</a:t>
            </a:r>
            <a:r>
              <a:rPr lang="zh-TW" altLang="en-US" b="1" dirty="0">
                <a:hlinkClick r:id="rId5"/>
              </a:rPr>
              <a:t>公共衛生人員</a:t>
            </a:r>
            <a:r>
              <a:rPr lang="en-US" altLang="zh-TW" b="1" dirty="0"/>
              <a:t>(CRI)</a:t>
            </a:r>
          </a:p>
          <a:p>
            <a:pPr marL="0" indent="0">
              <a:buNone/>
            </a:pPr>
            <a:r>
              <a:rPr lang="en-US" altLang="zh-TW" b="1" dirty="0"/>
              <a:t>5.</a:t>
            </a:r>
            <a:r>
              <a:rPr lang="zh-TW" altLang="en-US" b="1" dirty="0">
                <a:hlinkClick r:id="rId6"/>
              </a:rPr>
              <a:t>作業員∕包裝員</a:t>
            </a:r>
            <a:r>
              <a:rPr lang="en-US" altLang="zh-TW" b="1" dirty="0"/>
              <a:t>(RC)</a:t>
            </a:r>
          </a:p>
          <a:p>
            <a:pPr marL="0" lvl="0" indent="0" algn="r">
              <a:buClr>
                <a:srgbClr val="B71E42"/>
              </a:buClr>
              <a:buNone/>
            </a:pPr>
            <a:r>
              <a:rPr lang="en-US" altLang="zh-TW" sz="1400" dirty="0">
                <a:solidFill>
                  <a:prstClr val="black"/>
                </a:solidFill>
              </a:rPr>
              <a:t>(</a:t>
            </a:r>
            <a:r>
              <a:rPr lang="zh-TW" altLang="en-US" sz="1400" dirty="0">
                <a:solidFill>
                  <a:prstClr val="black"/>
                </a:solidFill>
              </a:rPr>
              <a:t>取自</a:t>
            </a:r>
            <a:r>
              <a:rPr lang="en-US" altLang="zh-TW" sz="1400" dirty="0">
                <a:solidFill>
                  <a:prstClr val="black"/>
                </a:solidFill>
              </a:rPr>
              <a:t>:104</a:t>
            </a:r>
            <a:r>
              <a:rPr lang="zh-TW" altLang="en-US" sz="1400" dirty="0">
                <a:solidFill>
                  <a:prstClr val="black"/>
                </a:solidFill>
              </a:rPr>
              <a:t>工作世界，網址</a:t>
            </a:r>
            <a:r>
              <a:rPr lang="en-US" altLang="zh-TW" sz="1400" dirty="0">
                <a:solidFill>
                  <a:prstClr val="black"/>
                </a:solidFill>
              </a:rPr>
              <a:t>:https://</a:t>
            </a:r>
            <a:r>
              <a:rPr lang="en-US" altLang="zh-TW" sz="1400" dirty="0" err="1">
                <a:solidFill>
                  <a:prstClr val="black"/>
                </a:solidFill>
              </a:rPr>
              <a:t>guide.104.com.tw</a:t>
            </a:r>
            <a:r>
              <a:rPr lang="en-US" altLang="zh-TW" sz="1400" dirty="0">
                <a:solidFill>
                  <a:prstClr val="black"/>
                </a:solidFill>
              </a:rPr>
              <a:t>/wow/?)</a:t>
            </a:r>
          </a:p>
          <a:p>
            <a:pPr marL="0" indent="0">
              <a:buNone/>
            </a:pPr>
            <a:endParaRPr lang="en-US" altLang="zh-TW" b="1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9943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63E4FE-EE34-452E-A2FC-BD3909317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研發科技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119850-FDB2-46C0-ADCE-C60151E43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b="1" dirty="0">
                <a:hlinkClick r:id="rId2"/>
              </a:rPr>
              <a:t>軟體設計工程師</a:t>
            </a:r>
            <a:r>
              <a:rPr lang="en-US" altLang="zh-TW" b="1" dirty="0"/>
              <a:t>(IRC)</a:t>
            </a:r>
          </a:p>
          <a:p>
            <a:pPr marL="0" indent="0">
              <a:buNone/>
            </a:pPr>
            <a:r>
              <a:rPr lang="en-US" altLang="zh-TW" b="1" dirty="0"/>
              <a:t>2.</a:t>
            </a:r>
            <a:r>
              <a:rPr lang="zh-TW" altLang="en-US" b="1" dirty="0">
                <a:hlinkClick r:id="rId3"/>
              </a:rPr>
              <a:t>電玩程式設計師</a:t>
            </a:r>
            <a:r>
              <a:rPr lang="en-US" altLang="zh-TW" b="1" dirty="0"/>
              <a:t>(IRC)</a:t>
            </a:r>
          </a:p>
          <a:p>
            <a:pPr marL="0" indent="0">
              <a:buNone/>
            </a:pPr>
            <a:r>
              <a:rPr lang="en-US" altLang="zh-TW" b="1" dirty="0"/>
              <a:t>3.</a:t>
            </a:r>
            <a:r>
              <a:rPr lang="zh-TW" altLang="en-US" b="1" dirty="0">
                <a:hlinkClick r:id="rId4"/>
              </a:rPr>
              <a:t>半導體工程師</a:t>
            </a:r>
            <a:r>
              <a:rPr lang="en-US" altLang="zh-TW" b="1" dirty="0"/>
              <a:t>(IR)</a:t>
            </a:r>
            <a:endParaRPr lang="zh-TW" altLang="en-US" b="1" dirty="0"/>
          </a:p>
          <a:p>
            <a:pPr marL="0" indent="0">
              <a:buNone/>
            </a:pPr>
            <a:r>
              <a:rPr lang="en-US" altLang="zh-TW" b="1" dirty="0"/>
              <a:t>4.</a:t>
            </a:r>
            <a:r>
              <a:rPr lang="zh-TW" altLang="en-US" b="1" dirty="0">
                <a:hlinkClick r:id="rId5"/>
              </a:rPr>
              <a:t>食品研發人員</a:t>
            </a:r>
            <a:r>
              <a:rPr lang="en-US" altLang="zh-TW" b="1" dirty="0"/>
              <a:t>(IR)</a:t>
            </a:r>
          </a:p>
          <a:p>
            <a:pPr marL="0" indent="0">
              <a:buNone/>
            </a:pPr>
            <a:r>
              <a:rPr lang="en-US" altLang="zh-TW" b="1" dirty="0"/>
              <a:t>5.</a:t>
            </a:r>
            <a:r>
              <a:rPr lang="zh-TW" altLang="en-US" b="1" dirty="0">
                <a:hlinkClick r:id="rId6"/>
              </a:rPr>
              <a:t>醫藥研發人員</a:t>
            </a:r>
            <a:r>
              <a:rPr lang="en-US" altLang="zh-TW" b="1" dirty="0"/>
              <a:t>(IR)</a:t>
            </a:r>
          </a:p>
          <a:p>
            <a:pPr marL="0" lvl="0" indent="0" algn="r">
              <a:buClr>
                <a:srgbClr val="B71E42"/>
              </a:buClr>
              <a:buNone/>
            </a:pPr>
            <a:r>
              <a:rPr lang="en-US" altLang="zh-TW" sz="1400" dirty="0">
                <a:solidFill>
                  <a:prstClr val="black"/>
                </a:solidFill>
              </a:rPr>
              <a:t>(</a:t>
            </a:r>
            <a:r>
              <a:rPr lang="zh-TW" altLang="en-US" sz="1400" dirty="0">
                <a:solidFill>
                  <a:prstClr val="black"/>
                </a:solidFill>
              </a:rPr>
              <a:t>取自</a:t>
            </a:r>
            <a:r>
              <a:rPr lang="en-US" altLang="zh-TW" sz="1400" dirty="0">
                <a:solidFill>
                  <a:prstClr val="black"/>
                </a:solidFill>
              </a:rPr>
              <a:t>:104</a:t>
            </a:r>
            <a:r>
              <a:rPr lang="zh-TW" altLang="en-US" sz="1400" dirty="0">
                <a:solidFill>
                  <a:prstClr val="black"/>
                </a:solidFill>
              </a:rPr>
              <a:t>工作世界，網址</a:t>
            </a:r>
            <a:r>
              <a:rPr lang="en-US" altLang="zh-TW" sz="1400" dirty="0">
                <a:solidFill>
                  <a:prstClr val="black"/>
                </a:solidFill>
              </a:rPr>
              <a:t>:https://</a:t>
            </a:r>
            <a:r>
              <a:rPr lang="en-US" altLang="zh-TW" sz="1400" dirty="0" err="1">
                <a:solidFill>
                  <a:prstClr val="black"/>
                </a:solidFill>
              </a:rPr>
              <a:t>guide.104.com.tw</a:t>
            </a:r>
            <a:r>
              <a:rPr lang="en-US" altLang="zh-TW" sz="1400" dirty="0">
                <a:solidFill>
                  <a:prstClr val="black"/>
                </a:solidFill>
              </a:rPr>
              <a:t>/wow/?)</a:t>
            </a:r>
          </a:p>
          <a:p>
            <a:pPr marL="0" indent="0">
              <a:buNone/>
            </a:pPr>
            <a:endParaRPr lang="zh-TW" altLang="en-US" b="1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7978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4B0899-D399-4ED3-ADB7-BF4F4A54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/>
              <a:t>醫療保健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94ADEFF-AA63-4A37-A51A-E311F5A45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b="1" dirty="0">
                <a:hlinkClick r:id="rId2"/>
              </a:rPr>
              <a:t>醫師</a:t>
            </a:r>
            <a:r>
              <a:rPr lang="en-US" altLang="zh-TW" b="1" dirty="0"/>
              <a:t>(</a:t>
            </a:r>
            <a:r>
              <a:rPr lang="en-US" altLang="zh-TW" b="1" dirty="0" err="1"/>
              <a:t>ISR</a:t>
            </a:r>
            <a:r>
              <a:rPr lang="en-US" altLang="zh-TW" b="1" dirty="0"/>
              <a:t>)</a:t>
            </a:r>
          </a:p>
          <a:p>
            <a:pPr marL="0" indent="0">
              <a:buNone/>
            </a:pPr>
            <a:r>
              <a:rPr lang="en-US" altLang="zh-TW" b="1" dirty="0"/>
              <a:t>2.</a:t>
            </a:r>
            <a:r>
              <a:rPr lang="zh-TW" altLang="en-US" b="1" dirty="0">
                <a:hlinkClick r:id="rId3"/>
              </a:rPr>
              <a:t>護理師</a:t>
            </a:r>
            <a:r>
              <a:rPr lang="en-US" altLang="zh-TW" b="1" dirty="0"/>
              <a:t>(SIR)</a:t>
            </a:r>
          </a:p>
          <a:p>
            <a:pPr marL="0" indent="0">
              <a:buNone/>
            </a:pPr>
            <a:r>
              <a:rPr lang="en-US" altLang="zh-TW" b="1" dirty="0"/>
              <a:t>3.</a:t>
            </a:r>
            <a:r>
              <a:rPr lang="zh-TW" altLang="en-US" b="1" dirty="0">
                <a:hlinkClick r:id="rId4"/>
              </a:rPr>
              <a:t>醫事檢驗師</a:t>
            </a:r>
            <a:r>
              <a:rPr lang="en-US" altLang="zh-TW" b="1" dirty="0"/>
              <a:t>(IRC)</a:t>
            </a:r>
            <a:endParaRPr lang="zh-TW" altLang="en-US" b="1" dirty="0"/>
          </a:p>
          <a:p>
            <a:pPr marL="0" indent="0">
              <a:buNone/>
            </a:pPr>
            <a:r>
              <a:rPr lang="en-US" altLang="zh-TW" dirty="0"/>
              <a:t>4.</a:t>
            </a:r>
            <a:r>
              <a:rPr lang="zh-TW" altLang="en-US" b="1" dirty="0">
                <a:hlinkClick r:id="rId5"/>
              </a:rPr>
              <a:t>藥師</a:t>
            </a:r>
            <a:r>
              <a:rPr lang="en-US" altLang="zh-TW" b="1" dirty="0"/>
              <a:t>(IRE)</a:t>
            </a:r>
          </a:p>
          <a:p>
            <a:pPr marL="0" indent="0">
              <a:buNone/>
            </a:pPr>
            <a:r>
              <a:rPr lang="en-US" altLang="zh-TW" b="1" dirty="0"/>
              <a:t>5.</a:t>
            </a:r>
            <a:r>
              <a:rPr lang="zh-TW" altLang="en-US" b="1" dirty="0">
                <a:hlinkClick r:id="rId6"/>
              </a:rPr>
              <a:t>營養師</a:t>
            </a:r>
            <a:r>
              <a:rPr lang="en-US" altLang="zh-TW" b="1" dirty="0"/>
              <a:t>(</a:t>
            </a:r>
            <a:r>
              <a:rPr lang="en-US" altLang="zh-TW" b="1" dirty="0" err="1"/>
              <a:t>ISR</a:t>
            </a:r>
            <a:r>
              <a:rPr lang="en-US" altLang="zh-TW" b="1" dirty="0"/>
              <a:t>)</a:t>
            </a:r>
          </a:p>
          <a:p>
            <a:pPr marL="0" indent="0">
              <a:buNone/>
            </a:pPr>
            <a:r>
              <a:rPr lang="en-US" altLang="zh-TW" b="1" dirty="0"/>
              <a:t>6.</a:t>
            </a:r>
            <a:r>
              <a:rPr lang="zh-TW" altLang="en-US" b="1" dirty="0">
                <a:hlinkClick r:id="rId7"/>
              </a:rPr>
              <a:t>心理師</a:t>
            </a:r>
            <a:r>
              <a:rPr lang="en-US" altLang="zh-TW" b="1" dirty="0"/>
              <a:t>(SI)</a:t>
            </a:r>
          </a:p>
          <a:p>
            <a:pPr marL="0" indent="0">
              <a:buNone/>
            </a:pPr>
            <a:r>
              <a:rPr lang="en-US" altLang="zh-TW" b="1" dirty="0"/>
              <a:t>7.</a:t>
            </a:r>
            <a:r>
              <a:rPr lang="zh-TW" altLang="en-US" b="1" dirty="0">
                <a:hlinkClick r:id="rId8"/>
              </a:rPr>
              <a:t>按摩∕推拿師</a:t>
            </a:r>
            <a:r>
              <a:rPr lang="en-US" altLang="zh-TW" b="1" dirty="0"/>
              <a:t>(RSC)</a:t>
            </a:r>
          </a:p>
          <a:p>
            <a:pPr marL="0" indent="0">
              <a:buNone/>
            </a:pPr>
            <a:r>
              <a:rPr lang="en-US" altLang="zh-TW" b="1" dirty="0"/>
              <a:t>8.</a:t>
            </a:r>
            <a:r>
              <a:rPr lang="zh-TW" altLang="en-US" b="1" dirty="0">
                <a:hlinkClick r:id="rId9"/>
              </a:rPr>
              <a:t>安心服務員</a:t>
            </a:r>
            <a:r>
              <a:rPr lang="en-US" altLang="zh-TW" b="1" dirty="0"/>
              <a:t>(</a:t>
            </a:r>
            <a:r>
              <a:rPr lang="en-US" altLang="zh-TW" b="1" dirty="0" err="1"/>
              <a:t>SRC</a:t>
            </a:r>
            <a:r>
              <a:rPr lang="en-US" altLang="zh-TW" b="1" dirty="0"/>
              <a:t>)</a:t>
            </a:r>
          </a:p>
          <a:p>
            <a:pPr marL="0" indent="0">
              <a:buNone/>
            </a:pPr>
            <a:r>
              <a:rPr lang="en-US" altLang="zh-TW" b="1" dirty="0"/>
              <a:t>9.</a:t>
            </a:r>
            <a:r>
              <a:rPr lang="zh-TW" altLang="en-US" b="1" dirty="0">
                <a:hlinkClick r:id="rId10"/>
              </a:rPr>
              <a:t>醫院行政管理人員</a:t>
            </a:r>
            <a:r>
              <a:rPr lang="en-US" altLang="zh-TW" b="1" dirty="0"/>
              <a:t>(</a:t>
            </a:r>
            <a:r>
              <a:rPr lang="en-US" altLang="zh-TW" b="1" dirty="0" err="1"/>
              <a:t>CSE</a:t>
            </a:r>
            <a:r>
              <a:rPr lang="en-US" altLang="zh-TW" b="1" dirty="0"/>
              <a:t>)</a:t>
            </a:r>
          </a:p>
          <a:p>
            <a:pPr marL="0" lvl="0" indent="0" algn="r">
              <a:buClr>
                <a:srgbClr val="B71E42"/>
              </a:buClr>
              <a:buNone/>
            </a:pPr>
            <a:r>
              <a:rPr lang="en-US" altLang="zh-TW" sz="1600" dirty="0">
                <a:solidFill>
                  <a:prstClr val="black"/>
                </a:solidFill>
              </a:rPr>
              <a:t>(</a:t>
            </a:r>
            <a:r>
              <a:rPr lang="zh-TW" altLang="en-US" sz="1600" dirty="0">
                <a:solidFill>
                  <a:prstClr val="black"/>
                </a:solidFill>
              </a:rPr>
              <a:t>取自</a:t>
            </a:r>
            <a:r>
              <a:rPr lang="en-US" altLang="zh-TW" sz="1600" dirty="0">
                <a:solidFill>
                  <a:prstClr val="black"/>
                </a:solidFill>
              </a:rPr>
              <a:t>:104</a:t>
            </a:r>
            <a:r>
              <a:rPr lang="zh-TW" altLang="en-US" sz="1600" dirty="0">
                <a:solidFill>
                  <a:prstClr val="black"/>
                </a:solidFill>
              </a:rPr>
              <a:t>工作世界，網址</a:t>
            </a:r>
            <a:r>
              <a:rPr lang="en-US" altLang="zh-TW" sz="1600" dirty="0">
                <a:solidFill>
                  <a:prstClr val="black"/>
                </a:solidFill>
              </a:rPr>
              <a:t>:https://</a:t>
            </a:r>
            <a:r>
              <a:rPr lang="en-US" altLang="zh-TW" sz="1600" dirty="0" err="1">
                <a:solidFill>
                  <a:prstClr val="black"/>
                </a:solidFill>
              </a:rPr>
              <a:t>guide.104.com.tw</a:t>
            </a:r>
            <a:r>
              <a:rPr lang="en-US" altLang="zh-TW" sz="1600" dirty="0">
                <a:solidFill>
                  <a:prstClr val="black"/>
                </a:solidFill>
              </a:rPr>
              <a:t>/wow/?)</a:t>
            </a:r>
          </a:p>
          <a:p>
            <a:pPr marL="0" indent="0">
              <a:buNone/>
            </a:pPr>
            <a:endParaRPr lang="zh-TW" altLang="en-US" b="1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0101158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圖庫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322</TotalTime>
  <Words>1147</Words>
  <Application>Microsoft Office PowerPoint</Application>
  <PresentationFormat>寬螢幕</PresentationFormat>
  <Paragraphs>132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9" baseType="lpstr">
      <vt:lpstr>新細明體</vt:lpstr>
      <vt:lpstr>Arial</vt:lpstr>
      <vt:lpstr>Gill Sans MT</vt:lpstr>
      <vt:lpstr>圖庫</vt:lpstr>
      <vt:lpstr>我的何倫碼</vt:lpstr>
      <vt:lpstr>類群分類</vt:lpstr>
      <vt:lpstr>類群分類</vt:lpstr>
      <vt:lpstr>管理財經</vt:lpstr>
      <vt:lpstr>產銷業務</vt:lpstr>
      <vt:lpstr>客服支援</vt:lpstr>
      <vt:lpstr>技術品管</vt:lpstr>
      <vt:lpstr>研發科技</vt:lpstr>
      <vt:lpstr>醫療保健</vt:lpstr>
      <vt:lpstr>營建製圖</vt:lpstr>
      <vt:lpstr>餐旅美容</vt:lpstr>
      <vt:lpstr>藝術傳媒</vt:lpstr>
      <vt:lpstr>教研輔導</vt:lpstr>
      <vt:lpstr>其他</vt:lpstr>
      <vt:lpstr>未來城市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我的何倫碼</dc:title>
  <dc:creator>Roki</dc:creator>
  <cp:lastModifiedBy> </cp:lastModifiedBy>
  <cp:revision>25</cp:revision>
  <dcterms:created xsi:type="dcterms:W3CDTF">2023-05-23T06:42:48Z</dcterms:created>
  <dcterms:modified xsi:type="dcterms:W3CDTF">2023-05-24T05:29:32Z</dcterms:modified>
</cp:coreProperties>
</file>