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3" r:id="rId8"/>
    <p:sldId id="262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預設章節" id="{41831173-9F9B-4BAC-A21A-04764B3C96E1}">
          <p14:sldIdLst>
            <p14:sldId id="256"/>
            <p14:sldId id="259"/>
            <p14:sldId id="257"/>
            <p14:sldId id="258"/>
            <p14:sldId id="260"/>
          </p14:sldIdLst>
        </p14:section>
        <p14:section name="未命名的章節" id="{63D5B024-48C4-47A0-B0DB-D3A839533F30}">
          <p14:sldIdLst>
            <p14:sldId id="261"/>
            <p14:sldId id="263"/>
            <p14:sldId id="262"/>
            <p14:sldId id="264"/>
            <p14:sldId id="265"/>
            <p14:sldId id="266"/>
            <p14:sldId id="267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8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5E48-A76B-4671-B6B7-A2E1E3F96856}" type="datetimeFigureOut">
              <a:rPr lang="zh-TW" altLang="en-US" smtClean="0"/>
              <a:pPr/>
              <a:t>2014/12/18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3DD27-B11A-4410-8AFF-C0F9EDA25A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325970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5E48-A76B-4671-B6B7-A2E1E3F96856}" type="datetimeFigureOut">
              <a:rPr lang="zh-TW" altLang="en-US" smtClean="0"/>
              <a:pPr/>
              <a:t>2014/12/18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3DD27-B11A-4410-8AFF-C0F9EDA25A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574256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5E48-A76B-4671-B6B7-A2E1E3F96856}" type="datetimeFigureOut">
              <a:rPr lang="zh-TW" altLang="en-US" smtClean="0"/>
              <a:pPr/>
              <a:t>2014/12/18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3DD27-B11A-4410-8AFF-C0F9EDA25A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576641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5E48-A76B-4671-B6B7-A2E1E3F96856}" type="datetimeFigureOut">
              <a:rPr lang="zh-TW" altLang="en-US" smtClean="0"/>
              <a:pPr/>
              <a:t>2014/12/18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3DD27-B11A-4410-8AFF-C0F9EDA25A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09593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5E48-A76B-4671-B6B7-A2E1E3F96856}" type="datetimeFigureOut">
              <a:rPr lang="zh-TW" altLang="en-US" smtClean="0"/>
              <a:pPr/>
              <a:t>2014/12/18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3DD27-B11A-4410-8AFF-C0F9EDA25A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760683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5E48-A76B-4671-B6B7-A2E1E3F96856}" type="datetimeFigureOut">
              <a:rPr lang="zh-TW" altLang="en-US" smtClean="0"/>
              <a:pPr/>
              <a:t>2014/12/18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3DD27-B11A-4410-8AFF-C0F9EDA25A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530527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5E48-A76B-4671-B6B7-A2E1E3F96856}" type="datetimeFigureOut">
              <a:rPr lang="zh-TW" altLang="en-US" smtClean="0"/>
              <a:pPr/>
              <a:t>2014/12/18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3DD27-B11A-4410-8AFF-C0F9EDA25A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028111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5E48-A76B-4671-B6B7-A2E1E3F96856}" type="datetimeFigureOut">
              <a:rPr lang="zh-TW" altLang="en-US" smtClean="0"/>
              <a:pPr/>
              <a:t>2014/12/18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3DD27-B11A-4410-8AFF-C0F9EDA25A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956051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5E48-A76B-4671-B6B7-A2E1E3F96856}" type="datetimeFigureOut">
              <a:rPr lang="zh-TW" altLang="en-US" smtClean="0"/>
              <a:pPr/>
              <a:t>2014/12/18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3DD27-B11A-4410-8AFF-C0F9EDA25A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938671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5E48-A76B-4671-B6B7-A2E1E3F96856}" type="datetimeFigureOut">
              <a:rPr lang="zh-TW" altLang="en-US" smtClean="0"/>
              <a:pPr/>
              <a:t>2014/12/18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3DD27-B11A-4410-8AFF-C0F9EDA25A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611171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5E48-A76B-4671-B6B7-A2E1E3F96856}" type="datetimeFigureOut">
              <a:rPr lang="zh-TW" altLang="en-US" smtClean="0"/>
              <a:pPr/>
              <a:t>2014/12/18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3DD27-B11A-4410-8AFF-C0F9EDA25A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32641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75E48-A76B-4671-B6B7-A2E1E3F96856}" type="datetimeFigureOut">
              <a:rPr lang="zh-TW" altLang="en-US" smtClean="0"/>
              <a:pPr/>
              <a:t>2014/12/18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3DD27-B11A-4410-8AFF-C0F9EDA25A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622974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priori.moe.gov.tw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tainan.bsmi.gov.tw/wSite/mp?mp=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ZKeyXpcOj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104</a:t>
            </a:r>
            <a:r>
              <a:rPr lang="zh-TW" altLang="en-US" dirty="0" smtClean="0"/>
              <a:t>年度提升英語教學成效</a:t>
            </a:r>
            <a:br>
              <a:rPr lang="zh-TW" altLang="en-US" dirty="0" smtClean="0"/>
            </a:br>
            <a:r>
              <a:rPr lang="zh-TW" altLang="en-US" dirty="0" smtClean="0"/>
              <a:t>及校校教學卓越發展計畫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400331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二</a:t>
            </a:r>
            <a:r>
              <a:rPr lang="zh-TW" altLang="en-US" dirty="0" smtClean="0">
                <a:latin typeface="新細明體"/>
                <a:ea typeface="新細明體"/>
              </a:rPr>
              <a:t>、</a:t>
            </a:r>
            <a:r>
              <a:rPr lang="en-US" altLang="zh-TW" dirty="0" smtClean="0"/>
              <a:t>103</a:t>
            </a:r>
            <a:r>
              <a:rPr lang="zh-TW" altLang="en-US" dirty="0" smtClean="0"/>
              <a:t>年教師獲補助通過英語檢測</a:t>
            </a:r>
            <a:r>
              <a:rPr lang="en-US" altLang="zh-TW" dirty="0" smtClean="0"/>
              <a:t>CEF</a:t>
            </a:r>
            <a:r>
              <a:rPr lang="zh-TW" altLang="en-US" dirty="0" smtClean="0"/>
              <a:t>架  構</a:t>
            </a:r>
            <a:r>
              <a:rPr lang="en-US" altLang="zh-TW" dirty="0" smtClean="0"/>
              <a:t>B2</a:t>
            </a:r>
            <a:r>
              <a:rPr lang="zh-TW" altLang="en-US" dirty="0" smtClean="0"/>
              <a:t>級國小編制內</a:t>
            </a:r>
            <a:r>
              <a:rPr lang="zh-TW" altLang="en-US" dirty="0"/>
              <a:t>教師</a:t>
            </a:r>
            <a:r>
              <a:rPr lang="en-US" altLang="zh-TW" dirty="0" smtClean="0"/>
              <a:t>281</a:t>
            </a:r>
            <a:r>
              <a:rPr lang="zh-TW" altLang="en-US" dirty="0" smtClean="0"/>
              <a:t>人</a:t>
            </a:r>
            <a:endParaRPr lang="en-US" altLang="zh-TW" dirty="0" smtClean="0"/>
          </a:p>
          <a:p>
            <a:r>
              <a:rPr lang="zh-TW" altLang="en-US" dirty="0" smtClean="0"/>
              <a:t>三</a:t>
            </a:r>
            <a:r>
              <a:rPr lang="zh-TW" altLang="en-US" dirty="0" smtClean="0">
                <a:latin typeface="新細明體"/>
                <a:ea typeface="新細明體"/>
              </a:rPr>
              <a:t>、鼓勵學校辦理</a:t>
            </a:r>
            <a:r>
              <a:rPr lang="en-US" altLang="zh-TW" dirty="0" smtClean="0">
                <a:latin typeface="新細明體"/>
                <a:ea typeface="新細明體"/>
              </a:rPr>
              <a:t>3</a:t>
            </a:r>
            <a:r>
              <a:rPr lang="zh-TW" altLang="en-US" dirty="0" smtClean="0">
                <a:latin typeface="新細明體"/>
                <a:ea typeface="新細明體"/>
              </a:rPr>
              <a:t>日以上英語夏令營、冬令營</a:t>
            </a:r>
            <a:endParaRPr lang="en-US" altLang="zh-TW" dirty="0" smtClean="0"/>
          </a:p>
          <a:p>
            <a:r>
              <a:rPr lang="zh-TW" altLang="en-US" dirty="0" smtClean="0"/>
              <a:t>四</a:t>
            </a:r>
            <a:r>
              <a:rPr lang="zh-TW" altLang="en-US" dirty="0" smtClean="0">
                <a:latin typeface="新細明體"/>
                <a:ea typeface="新細明體"/>
              </a:rPr>
              <a:t>、</a:t>
            </a:r>
            <a:r>
              <a:rPr lang="en-US" altLang="zh-TW" dirty="0" smtClean="0"/>
              <a:t>104</a:t>
            </a:r>
            <a:r>
              <a:rPr lang="zh-TW" altLang="en-US" dirty="0" smtClean="0"/>
              <a:t>年實施</a:t>
            </a:r>
            <a:r>
              <a:rPr lang="en-US" altLang="zh-TW" dirty="0" smtClean="0">
                <a:solidFill>
                  <a:srgbClr val="FF0000"/>
                </a:solidFill>
              </a:rPr>
              <a:t>103</a:t>
            </a:r>
            <a:r>
              <a:rPr lang="zh-TW" altLang="en-US" dirty="0" smtClean="0">
                <a:solidFill>
                  <a:srgbClr val="FF0000"/>
                </a:solidFill>
              </a:rPr>
              <a:t>年新進英語教師</a:t>
            </a:r>
            <a:r>
              <a:rPr lang="zh-TW" altLang="en-US" dirty="0" smtClean="0"/>
              <a:t>實行</a:t>
            </a:r>
            <a:r>
              <a:rPr lang="zh-TW" altLang="en-US" b="1" dirty="0" smtClean="0">
                <a:solidFill>
                  <a:srgbClr val="FF0000"/>
                </a:solidFill>
              </a:rPr>
              <a:t>全英語授課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r>
              <a:rPr lang="zh-TW" altLang="en-US" dirty="0" smtClean="0"/>
              <a:t>五</a:t>
            </a:r>
            <a:r>
              <a:rPr lang="zh-TW" altLang="en-US" dirty="0" smtClean="0">
                <a:latin typeface="新細明體"/>
                <a:ea typeface="新細明體"/>
              </a:rPr>
              <a:t>、配合教育部統合視導指標</a:t>
            </a:r>
            <a:r>
              <a:rPr lang="zh-TW" altLang="en-US" b="1" dirty="0" smtClean="0">
                <a:latin typeface="新細明體"/>
                <a:ea typeface="新細明體"/>
              </a:rPr>
              <a:t>請學校</a:t>
            </a:r>
            <a:r>
              <a:rPr lang="zh-TW" altLang="en-US" b="1" dirty="0" smtClean="0">
                <a:solidFill>
                  <a:srgbClr val="FF0000"/>
                </a:solidFill>
                <a:latin typeface="新細明體"/>
                <a:ea typeface="新細明體"/>
              </a:rPr>
              <a:t>務必配合</a:t>
            </a:r>
            <a:r>
              <a:rPr lang="en-US" altLang="zh-TW" b="1" dirty="0" smtClean="0">
                <a:solidFill>
                  <a:srgbClr val="FF0000"/>
                </a:solidFill>
                <a:latin typeface="新細明體"/>
                <a:ea typeface="新細明體"/>
              </a:rPr>
              <a:t>104</a:t>
            </a:r>
            <a:r>
              <a:rPr lang="zh-TW" altLang="en-US" b="1" dirty="0" smtClean="0">
                <a:solidFill>
                  <a:srgbClr val="FF0000"/>
                </a:solidFill>
                <a:latin typeface="新細明體"/>
                <a:ea typeface="新細明體"/>
              </a:rPr>
              <a:t>年度定期評量加考</a:t>
            </a:r>
            <a:r>
              <a:rPr lang="zh-TW" altLang="en-US" b="1" dirty="0" smtClean="0">
                <a:solidFill>
                  <a:srgbClr val="00B050"/>
                </a:solidFill>
                <a:latin typeface="新細明體"/>
                <a:ea typeface="新細明體"/>
              </a:rPr>
              <a:t>聽力、口說、與書寫</a:t>
            </a:r>
            <a:r>
              <a:rPr lang="zh-TW" altLang="en-US" b="1" dirty="0" smtClean="0">
                <a:solidFill>
                  <a:srgbClr val="FF0000"/>
                </a:solidFill>
                <a:latin typeface="新細明體"/>
                <a:ea typeface="新細明體"/>
              </a:rPr>
              <a:t>測驗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r>
              <a:rPr lang="zh-TW" altLang="en-US" sz="3600" b="1" dirty="0" smtClean="0">
                <a:solidFill>
                  <a:srgbClr val="FF0000"/>
                </a:solidFill>
              </a:rPr>
              <a:t>六</a:t>
            </a:r>
            <a:r>
              <a:rPr lang="zh-TW" altLang="en-US" sz="3600" b="1" dirty="0">
                <a:solidFill>
                  <a:srgbClr val="FF0000"/>
                </a:solidFill>
                <a:latin typeface="新細明體"/>
              </a:rPr>
              <a:t>、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建置班級英語圖書閱讀角</a:t>
            </a:r>
            <a:endParaRPr lang="en-US" altLang="zh-TW" sz="3600" b="1" dirty="0" smtClean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976773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104</a:t>
            </a:r>
            <a:r>
              <a:rPr lang="zh-TW" altLang="en-US" dirty="0" smtClean="0"/>
              <a:t>校校閱讀磐石計畫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閱讀推動面向</a:t>
            </a:r>
            <a:endParaRPr lang="en-US" altLang="zh-TW" sz="3600" dirty="0" smtClean="0"/>
          </a:p>
          <a:p>
            <a:r>
              <a:rPr lang="en-US" altLang="zh-TW" sz="4000" dirty="0" smtClean="0"/>
              <a:t>1.</a:t>
            </a:r>
            <a:r>
              <a:rPr lang="zh-TW" altLang="en-US" sz="4000" dirty="0" smtClean="0"/>
              <a:t>氛圍型塑</a:t>
            </a:r>
            <a:r>
              <a:rPr lang="zh-TW" altLang="en-US" sz="4000" dirty="0" smtClean="0">
                <a:latin typeface="新細明體"/>
                <a:ea typeface="新細明體"/>
              </a:rPr>
              <a:t>，營造優質閱讀環境</a:t>
            </a:r>
            <a:endParaRPr lang="en-US" altLang="zh-TW" sz="4000" dirty="0" smtClean="0">
              <a:latin typeface="新細明體"/>
              <a:ea typeface="新細明體"/>
            </a:endParaRPr>
          </a:p>
          <a:p>
            <a:r>
              <a:rPr lang="en-US" altLang="zh-TW" sz="4000" dirty="0" smtClean="0">
                <a:latin typeface="新細明體"/>
                <a:ea typeface="新細明體"/>
              </a:rPr>
              <a:t>2.</a:t>
            </a:r>
            <a:r>
              <a:rPr lang="zh-TW" altLang="en-US" sz="4000" dirty="0" smtClean="0">
                <a:solidFill>
                  <a:srgbClr val="FF0000"/>
                </a:solidFill>
                <a:latin typeface="新細明體"/>
                <a:ea typeface="新細明體"/>
              </a:rPr>
              <a:t>教師</a:t>
            </a:r>
            <a:r>
              <a:rPr lang="zh-TW" altLang="en-US" sz="4000" dirty="0">
                <a:solidFill>
                  <a:srgbClr val="FF0000"/>
                </a:solidFill>
                <a:latin typeface="新細明體"/>
                <a:ea typeface="新細明體"/>
              </a:rPr>
              <a:t>增</a:t>
            </a:r>
            <a:r>
              <a:rPr lang="zh-TW" altLang="en-US" sz="4000" dirty="0" smtClean="0">
                <a:solidFill>
                  <a:srgbClr val="FF0000"/>
                </a:solidFill>
                <a:latin typeface="新細明體"/>
                <a:ea typeface="新細明體"/>
              </a:rPr>
              <a:t>能</a:t>
            </a:r>
            <a:r>
              <a:rPr lang="zh-TW" altLang="en-US" sz="4000" dirty="0" smtClean="0">
                <a:solidFill>
                  <a:srgbClr val="FF0000"/>
                </a:solidFill>
                <a:latin typeface="新細明體"/>
              </a:rPr>
              <a:t>，強化閱讀教學能力</a:t>
            </a:r>
            <a:endParaRPr lang="en-US" altLang="zh-TW" sz="4000" dirty="0" smtClean="0">
              <a:solidFill>
                <a:srgbClr val="FF0000"/>
              </a:solidFill>
              <a:latin typeface="新細明體"/>
            </a:endParaRPr>
          </a:p>
          <a:p>
            <a:r>
              <a:rPr lang="en-US" altLang="zh-TW" sz="4000" dirty="0" smtClean="0">
                <a:latin typeface="新細明體"/>
              </a:rPr>
              <a:t>3.</a:t>
            </a:r>
            <a:r>
              <a:rPr lang="zh-TW" altLang="en-US" sz="4000" dirty="0" smtClean="0">
                <a:latin typeface="新細明體"/>
              </a:rPr>
              <a:t>閱讀活動，提高學生閱讀成效</a:t>
            </a:r>
            <a:endParaRPr lang="en-US" altLang="zh-TW" sz="4000" dirty="0" smtClean="0">
              <a:latin typeface="新細明體"/>
            </a:endParaRPr>
          </a:p>
          <a:p>
            <a:r>
              <a:rPr lang="en-US" altLang="zh-TW" sz="4000" dirty="0" smtClean="0">
                <a:latin typeface="新細明體"/>
              </a:rPr>
              <a:t>4.</a:t>
            </a:r>
            <a:r>
              <a:rPr lang="zh-TW" altLang="en-US" sz="4000" dirty="0" smtClean="0">
                <a:latin typeface="新細明體"/>
              </a:rPr>
              <a:t>資源整合，擴展閱讀資源挹注</a:t>
            </a:r>
            <a:endParaRPr lang="en-US" altLang="zh-TW" sz="4000" dirty="0" smtClean="0">
              <a:latin typeface="新細明體"/>
            </a:endParaRPr>
          </a:p>
          <a:p>
            <a:r>
              <a:rPr lang="zh-TW" altLang="en-US" sz="4000" dirty="0">
                <a:latin typeface="新細明體"/>
              </a:rPr>
              <a:t>是一種</a:t>
            </a:r>
            <a:r>
              <a:rPr lang="zh-TW" altLang="en-US" sz="4000" dirty="0" smtClean="0">
                <a:solidFill>
                  <a:srgbClr val="FF0000"/>
                </a:solidFill>
                <a:latin typeface="新細明體"/>
              </a:rPr>
              <a:t>習慣</a:t>
            </a:r>
            <a:r>
              <a:rPr lang="zh-TW" altLang="en-US" sz="4000" dirty="0" smtClean="0">
                <a:latin typeface="新細明體"/>
                <a:ea typeface="新細明體"/>
              </a:rPr>
              <a:t>，是一項</a:t>
            </a:r>
            <a:r>
              <a:rPr lang="zh-TW" altLang="en-US" sz="4000" dirty="0" smtClean="0">
                <a:solidFill>
                  <a:srgbClr val="FF0000"/>
                </a:solidFill>
                <a:latin typeface="新細明體"/>
                <a:ea typeface="新細明體"/>
              </a:rPr>
              <a:t>技能</a:t>
            </a:r>
            <a:r>
              <a:rPr lang="zh-TW" altLang="en-US" sz="4000" dirty="0" smtClean="0">
                <a:latin typeface="新細明體"/>
              </a:rPr>
              <a:t>，是一件</a:t>
            </a:r>
            <a:r>
              <a:rPr lang="zh-TW" altLang="en-US" sz="4000" dirty="0" smtClean="0">
                <a:solidFill>
                  <a:srgbClr val="FF0000"/>
                </a:solidFill>
                <a:latin typeface="新細明體"/>
              </a:rPr>
              <a:t>時尚</a:t>
            </a:r>
            <a:r>
              <a:rPr lang="zh-TW" altLang="en-US" sz="4000" dirty="0" smtClean="0">
                <a:latin typeface="新細明體"/>
              </a:rPr>
              <a:t> ，是一份</a:t>
            </a:r>
            <a:r>
              <a:rPr lang="zh-TW" altLang="en-US" sz="4000" dirty="0" smtClean="0">
                <a:solidFill>
                  <a:srgbClr val="FF0000"/>
                </a:solidFill>
                <a:latin typeface="新細明體"/>
              </a:rPr>
              <a:t>態度</a:t>
            </a:r>
            <a:endParaRPr lang="zh-TW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5858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國民小學及國民中學補救教學資源平台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教學資源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/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教材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/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國語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/>
                <a:ea typeface="新細明體"/>
                <a:hlinkClick r:id="rId2"/>
              </a:rPr>
              <a:t>，英語，數學</a:t>
            </a: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2"/>
            </a:endParaRPr>
          </a:p>
          <a:p>
            <a:endParaRPr lang="en-US" altLang="zh-TW" dirty="0">
              <a:hlinkClick r:id="rId2"/>
            </a:endParaRPr>
          </a:p>
          <a:p>
            <a:r>
              <a:rPr lang="en-US" altLang="zh-TW" dirty="0" smtClean="0">
                <a:hlinkClick r:id="rId2"/>
              </a:rPr>
              <a:t>http</a:t>
            </a:r>
            <a:r>
              <a:rPr lang="en-US" altLang="zh-TW" dirty="0">
                <a:hlinkClick r:id="rId2"/>
              </a:rPr>
              <a:t>://</a:t>
            </a:r>
            <a:r>
              <a:rPr lang="en-US" altLang="zh-TW" dirty="0" smtClean="0">
                <a:hlinkClick r:id="rId2"/>
              </a:rPr>
              <a:t>priori.moe.gov.tw/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國中小棒球小志工英語甄選培訓計畫</a:t>
            </a:r>
            <a:endParaRPr lang="en-US" altLang="zh-TW" dirty="0" smtClean="0"/>
          </a:p>
          <a:p>
            <a:r>
              <a:rPr lang="zh-TW" altLang="en-US" dirty="0" smtClean="0"/>
              <a:t>詳見安順首頁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2835208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標準檢驗局台南分局安全商品教育中心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團體</a:t>
            </a:r>
            <a:r>
              <a:rPr lang="en-US" altLang="zh-TW" dirty="0" smtClean="0"/>
              <a:t>15</a:t>
            </a:r>
            <a:r>
              <a:rPr lang="zh-TW" altLang="en-US" dirty="0" smtClean="0"/>
              <a:t>人以上可申請預約</a:t>
            </a:r>
            <a:endParaRPr lang="en-US" altLang="zh-TW" dirty="0" smtClean="0"/>
          </a:p>
          <a:p>
            <a:r>
              <a:rPr lang="en-US" altLang="zh-TW" dirty="0" smtClean="0">
                <a:hlinkClick r:id="rId2"/>
              </a:rPr>
              <a:t>http://tainan.bsmi.gov.tw/wSite/mp?mp=6</a:t>
            </a:r>
            <a:endParaRPr lang="en-US" altLang="zh-TW" dirty="0" smtClean="0"/>
          </a:p>
          <a:p>
            <a:r>
              <a:rPr lang="zh-TW" altLang="en-US" dirty="0" smtClean="0"/>
              <a:t>聯絡電話</a:t>
            </a:r>
            <a:r>
              <a:rPr lang="en-US" altLang="zh-TW" dirty="0" smtClean="0"/>
              <a:t>:06-2264101</a:t>
            </a:r>
            <a:r>
              <a:rPr lang="zh-TW" altLang="en-US" dirty="0" smtClean="0"/>
              <a:t> 分機</a:t>
            </a:r>
            <a:r>
              <a:rPr lang="en-US" altLang="zh-TW" dirty="0" smtClean="0"/>
              <a:t>351,350</a:t>
            </a:r>
          </a:p>
          <a:p>
            <a:r>
              <a:rPr lang="zh-TW" altLang="en-US" dirty="0"/>
              <a:t>安全商品教育</a:t>
            </a:r>
            <a:r>
              <a:rPr lang="zh-TW" altLang="en-US" dirty="0" smtClean="0"/>
              <a:t>中心</a:t>
            </a:r>
            <a:endParaRPr lang="en-US" altLang="zh-TW" dirty="0" smtClean="0"/>
          </a:p>
          <a:p>
            <a:r>
              <a:rPr lang="en-US" altLang="zh-TW" dirty="0" smtClean="0"/>
              <a:t>1.</a:t>
            </a:r>
            <a:r>
              <a:rPr lang="zh-TW" altLang="en-US" dirty="0" smtClean="0"/>
              <a:t>標章區  </a:t>
            </a:r>
            <a:r>
              <a:rPr lang="en-US" altLang="zh-TW" dirty="0" smtClean="0"/>
              <a:t>2.</a:t>
            </a:r>
            <a:r>
              <a:rPr lang="zh-TW" altLang="en-US" dirty="0" smtClean="0"/>
              <a:t>綠能區  </a:t>
            </a:r>
            <a:r>
              <a:rPr lang="en-US" altLang="zh-TW" dirty="0" smtClean="0"/>
              <a:t>3.</a:t>
            </a:r>
            <a:r>
              <a:rPr lang="zh-TW" altLang="en-US" dirty="0" smtClean="0"/>
              <a:t>度量衡區</a:t>
            </a:r>
            <a:endParaRPr lang="en-US" altLang="zh-TW" dirty="0" smtClean="0"/>
          </a:p>
          <a:p>
            <a:r>
              <a:rPr lang="en-US" altLang="zh-TW" dirty="0" smtClean="0"/>
              <a:t>4.</a:t>
            </a:r>
            <a:r>
              <a:rPr lang="zh-TW" altLang="en-US" dirty="0" smtClean="0"/>
              <a:t>防護頭盔驗證中心</a:t>
            </a:r>
            <a:endParaRPr lang="en-US" altLang="zh-TW" dirty="0" smtClean="0"/>
          </a:p>
          <a:p>
            <a:r>
              <a:rPr lang="en-US" altLang="zh-TW" dirty="0" smtClean="0"/>
              <a:t>5.</a:t>
            </a:r>
            <a:r>
              <a:rPr lang="zh-TW" altLang="en-US" dirty="0" smtClean="0"/>
              <a:t>電器測試實驗室</a:t>
            </a:r>
            <a:endParaRPr lang="en-US" altLang="zh-TW" dirty="0" smtClean="0"/>
          </a:p>
          <a:p>
            <a:r>
              <a:rPr lang="en-US" altLang="zh-TW" dirty="0" smtClean="0"/>
              <a:t>6.</a:t>
            </a:r>
            <a:r>
              <a:rPr lang="zh-TW" altLang="en-US" dirty="0" smtClean="0"/>
              <a:t>電磁相容實驗室</a:t>
            </a: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228975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effectLst/>
              </a:rPr>
              <a:t>帽子戲法 </a:t>
            </a:r>
            <a:r>
              <a:rPr lang="en-US" altLang="zh-TW" dirty="0" smtClean="0">
                <a:effectLst/>
              </a:rPr>
              <a:t>72</a:t>
            </a:r>
            <a:r>
              <a:rPr lang="zh-TW" altLang="en-US" dirty="0" smtClean="0">
                <a:effectLst/>
              </a:rPr>
              <a:t>變</a:t>
            </a:r>
            <a:br>
              <a:rPr lang="zh-TW" altLang="en-US" dirty="0" smtClean="0">
                <a:effectLst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TW" altLang="en-US" dirty="0" smtClean="0">
                <a:effectLst/>
              </a:rPr>
              <a:t>您知道，兩千三百萬人口的台灣，現在有多少摩托車嗎？這答案您或許會嚇一跳，因為數量多達一千四百七十多萬輛！機車滿街跑，當然，安全帽市場自然成了座大金礦，業者為了迎合消費者的需求，也因此挖空心思，將安全帽的外觀和功能不斷升級，像是「西瓜草莓」、「水晶彩繪」、或是「雨刷鏡面」、「藍芽對講機」等等特殊設計紛紛出籠</a:t>
            </a:r>
            <a:r>
              <a:rPr lang="en-US" altLang="zh-TW" dirty="0" smtClean="0">
                <a:effectLst/>
              </a:rPr>
              <a:t>…</a:t>
            </a:r>
            <a:r>
              <a:rPr lang="zh-TW" altLang="en-US" dirty="0" smtClean="0">
                <a:effectLst/>
              </a:rPr>
              <a:t>。但您有沒有想過，這些強調多功能、獨特又吸睛的安全帽，它最基本應該具備的「安全性」夠嗎？還有，一般人認為全罩式安全帽比較安全，又真的是如此嗎？挑選安全帽常有的迷思和誤解，節目一開始，帶您一起來了解。</a:t>
            </a:r>
          </a:p>
          <a:p>
            <a:r>
              <a:rPr lang="zh-TW" altLang="en-US" dirty="0" smtClean="0">
                <a:effectLst/>
              </a:rPr>
              <a:t> </a:t>
            </a:r>
          </a:p>
          <a:p>
            <a:r>
              <a:rPr lang="zh-TW" altLang="en-US" b="1" dirty="0" smtClean="0">
                <a:effectLst/>
              </a:rPr>
              <a:t>記者</a:t>
            </a:r>
            <a:r>
              <a:rPr lang="zh-TW" altLang="en-US" dirty="0" smtClean="0">
                <a:effectLst/>
              </a:rPr>
              <a:t>：錢志偉</a:t>
            </a:r>
            <a:r>
              <a:rPr lang="en-US" altLang="zh-TW" dirty="0" smtClean="0">
                <a:effectLst/>
              </a:rPr>
              <a:t>‧</a:t>
            </a:r>
            <a:r>
              <a:rPr lang="zh-TW" altLang="en-US" dirty="0" smtClean="0">
                <a:effectLst/>
              </a:rPr>
              <a:t>李奇樺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93704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/>
              <a:t>民視異言堂</a:t>
            </a:r>
            <a:r>
              <a:rPr lang="en-US" altLang="zh-TW" b="1" dirty="0" smtClean="0"/>
              <a:t>-20101011-1-</a:t>
            </a:r>
            <a:r>
              <a:rPr lang="zh-TW" altLang="en-US" b="1" dirty="0" smtClean="0"/>
              <a:t>帽子戲法</a:t>
            </a:r>
            <a:r>
              <a:rPr lang="en-US" altLang="zh-TW" b="1" dirty="0" smtClean="0"/>
              <a:t>72</a:t>
            </a:r>
            <a:r>
              <a:rPr lang="zh-TW" altLang="en-US" b="1" dirty="0" smtClean="0"/>
              <a:t>變</a:t>
            </a:r>
            <a:r>
              <a:rPr lang="en-US" altLang="zh-TW" b="1" dirty="0" smtClean="0"/>
              <a:t>(14:23)</a:t>
            </a:r>
            <a:r>
              <a:rPr lang="zh-TW" altLang="en-US" b="1" dirty="0" smtClean="0"/>
              <a:t> </a:t>
            </a:r>
            <a:r>
              <a:rPr lang="en-US" altLang="zh-TW" b="1" dirty="0" smtClean="0"/>
              <a:t>4:53</a:t>
            </a:r>
          </a:p>
          <a:p>
            <a:r>
              <a:rPr lang="en-US" altLang="zh-TW" dirty="0" smtClean="0">
                <a:hlinkClick r:id="rId2"/>
              </a:rPr>
              <a:t>https://www.youtube.com/watch?v=dZKeyXpcOj4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199516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推動英語為台南第二官方語一計畫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強化英語教育</a:t>
            </a:r>
            <a:endParaRPr lang="en-US" altLang="zh-TW" dirty="0" smtClean="0"/>
          </a:p>
          <a:p>
            <a:r>
              <a:rPr lang="zh-TW" altLang="en-US" dirty="0"/>
              <a:t>一 </a:t>
            </a:r>
            <a:r>
              <a:rPr lang="zh-TW" altLang="en-US" dirty="0" smtClean="0">
                <a:latin typeface="新細明體"/>
                <a:ea typeface="新細明體"/>
              </a:rPr>
              <a:t>、增廣英語學習機制</a:t>
            </a:r>
            <a:endParaRPr lang="en-US" altLang="zh-TW" dirty="0" smtClean="0">
              <a:latin typeface="新細明體"/>
              <a:ea typeface="新細明體"/>
            </a:endParaRPr>
          </a:p>
          <a:p>
            <a:r>
              <a:rPr lang="zh-TW" altLang="en-US" dirty="0" smtClean="0">
                <a:latin typeface="新細明體"/>
                <a:ea typeface="新細明體"/>
              </a:rPr>
              <a:t>二、提升教師英語素養</a:t>
            </a:r>
            <a:endParaRPr lang="en-US" altLang="zh-TW" dirty="0" smtClean="0">
              <a:latin typeface="新細明體"/>
              <a:ea typeface="新細明體"/>
            </a:endParaRPr>
          </a:p>
          <a:p>
            <a:r>
              <a:rPr lang="zh-TW" altLang="en-US" dirty="0" smtClean="0">
                <a:latin typeface="新細明體"/>
                <a:ea typeface="新細明體"/>
              </a:rPr>
              <a:t>三、厚植學生英語能力</a:t>
            </a:r>
            <a:endParaRPr lang="en-US" altLang="zh-TW" dirty="0" smtClean="0">
              <a:latin typeface="新細明體"/>
              <a:ea typeface="新細明體"/>
            </a:endParaRPr>
          </a:p>
          <a:p>
            <a:r>
              <a:rPr lang="zh-TW" altLang="en-US" dirty="0" smtClean="0">
                <a:latin typeface="新細明體"/>
                <a:ea typeface="新細明體"/>
              </a:rPr>
              <a:t>四、強化英語課程內涵</a:t>
            </a: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44711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一 </a:t>
            </a:r>
            <a:r>
              <a:rPr lang="zh-TW" altLang="en-US" dirty="0">
                <a:latin typeface="新細明體"/>
              </a:rPr>
              <a:t>、增廣英語學習機制</a:t>
            </a:r>
            <a:r>
              <a:rPr lang="en-US" altLang="zh-TW" dirty="0">
                <a:latin typeface="新細明體"/>
              </a:rPr>
              <a:t/>
            </a:r>
            <a:br>
              <a:rPr lang="en-US" altLang="zh-TW" dirty="0">
                <a:latin typeface="新細明體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4800" dirty="0" smtClean="0"/>
              <a:t>1.</a:t>
            </a:r>
            <a:r>
              <a:rPr lang="zh-TW" altLang="en-US" sz="4800" dirty="0" smtClean="0"/>
              <a:t>強化國際英語村功能</a:t>
            </a:r>
            <a:endParaRPr lang="en-US" altLang="zh-TW" sz="4800" dirty="0" smtClean="0"/>
          </a:p>
          <a:p>
            <a:r>
              <a:rPr lang="en-US" altLang="zh-TW" sz="4800" dirty="0" smtClean="0"/>
              <a:t>2.</a:t>
            </a:r>
            <a:r>
              <a:rPr lang="zh-TW" altLang="en-US" sz="4800" dirty="0" smtClean="0"/>
              <a:t>強化行動英語車功能</a:t>
            </a:r>
            <a:endParaRPr lang="en-US" altLang="zh-TW" sz="4800" dirty="0" smtClean="0"/>
          </a:p>
          <a:p>
            <a:endParaRPr lang="en-US" altLang="zh-TW" sz="4800" dirty="0">
              <a:latin typeface="新細明體"/>
            </a:endParaRP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307947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latin typeface="新細明體"/>
              </a:rPr>
              <a:t>二、</a:t>
            </a:r>
            <a:r>
              <a:rPr lang="zh-TW" altLang="en-US" b="1" dirty="0">
                <a:solidFill>
                  <a:srgbClr val="FF0000"/>
                </a:solidFill>
                <a:latin typeface="新細明體"/>
              </a:rPr>
              <a:t>提升教師英語素養</a:t>
            </a:r>
            <a:r>
              <a:rPr lang="en-US" altLang="zh-TW" b="1" dirty="0">
                <a:solidFill>
                  <a:srgbClr val="FF0000"/>
                </a:solidFill>
                <a:latin typeface="新細明體"/>
              </a:rPr>
              <a:t/>
            </a:r>
            <a:br>
              <a:rPr lang="en-US" altLang="zh-TW" b="1" dirty="0">
                <a:solidFill>
                  <a:srgbClr val="FF0000"/>
                </a:solidFill>
                <a:latin typeface="新細明體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4400" dirty="0">
                <a:latin typeface="新細明體"/>
              </a:rPr>
              <a:t>1.</a:t>
            </a:r>
            <a:r>
              <a:rPr lang="zh-TW" altLang="en-US" sz="4400" dirty="0">
                <a:latin typeface="新細明體"/>
              </a:rPr>
              <a:t>各校逐年引進外籍英語志工</a:t>
            </a:r>
            <a:endParaRPr lang="en-US" altLang="zh-TW" sz="4400" dirty="0">
              <a:latin typeface="新細明體"/>
            </a:endParaRPr>
          </a:p>
          <a:p>
            <a:r>
              <a:rPr lang="en-US" altLang="zh-TW" sz="4400" dirty="0">
                <a:latin typeface="新細明體"/>
              </a:rPr>
              <a:t>2.</a:t>
            </a:r>
            <a:r>
              <a:rPr lang="zh-TW" altLang="en-US" sz="4400" dirty="0">
                <a:latin typeface="新細明體"/>
              </a:rPr>
              <a:t>各校逐年引進外籍英語教師</a:t>
            </a:r>
            <a:endParaRPr lang="en-US" altLang="zh-TW" sz="4400" dirty="0">
              <a:latin typeface="新細明體"/>
            </a:endParaRPr>
          </a:p>
          <a:p>
            <a:r>
              <a:rPr lang="en-US" altLang="zh-TW" sz="4400" dirty="0">
                <a:latin typeface="新細明體"/>
              </a:rPr>
              <a:t>3.</a:t>
            </a:r>
            <a:r>
              <a:rPr lang="zh-TW" altLang="en-US" sz="4400" b="1" dirty="0">
                <a:solidFill>
                  <a:srgbClr val="FF0000"/>
                </a:solidFill>
                <a:latin typeface="新細明體"/>
              </a:rPr>
              <a:t>鼓勵一般教師通過英檢</a:t>
            </a:r>
            <a:endParaRPr lang="en-US" altLang="zh-TW" sz="4400" b="1" dirty="0">
              <a:solidFill>
                <a:srgbClr val="FF0000"/>
              </a:solidFill>
              <a:latin typeface="新細明體"/>
            </a:endParaRPr>
          </a:p>
          <a:p>
            <a:r>
              <a:rPr lang="en-US" altLang="zh-TW" sz="4400" dirty="0">
                <a:latin typeface="新細明體"/>
              </a:rPr>
              <a:t>4.</a:t>
            </a:r>
            <a:r>
              <a:rPr lang="zh-TW" altLang="en-US" sz="4400" b="1" dirty="0">
                <a:solidFill>
                  <a:srgbClr val="FF0000"/>
                </a:solidFill>
                <a:latin typeface="新細明體"/>
              </a:rPr>
              <a:t>提升英語教師全英語教學比例</a:t>
            </a:r>
            <a:endParaRPr lang="en-US" altLang="zh-TW" sz="4400" b="1" dirty="0">
              <a:solidFill>
                <a:srgbClr val="FF0000"/>
              </a:solidFill>
              <a:latin typeface="新細明體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64145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en-US" sz="4000" dirty="0">
                <a:latin typeface="新細明體"/>
              </a:rPr>
              <a:t>三、厚植學生英語</a:t>
            </a:r>
            <a:r>
              <a:rPr lang="zh-TW" altLang="en-US" sz="4000" dirty="0" smtClean="0">
                <a:latin typeface="新細明體"/>
              </a:rPr>
              <a:t>能力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/>
          </a:bodyPr>
          <a:lstStyle/>
          <a:p>
            <a:r>
              <a:rPr lang="en-US" altLang="zh-TW" sz="3900" dirty="0" smtClean="0"/>
              <a:t>1.</a:t>
            </a:r>
            <a:r>
              <a:rPr lang="zh-TW" altLang="en-US" sz="3900" dirty="0" smtClean="0"/>
              <a:t>推廣英語冬夏令營計畫</a:t>
            </a:r>
            <a:endParaRPr lang="en-US" altLang="zh-TW" sz="3900" dirty="0" smtClean="0"/>
          </a:p>
          <a:p>
            <a:r>
              <a:rPr lang="en-US" altLang="zh-TW" sz="3900" dirty="0" smtClean="0"/>
              <a:t>2.</a:t>
            </a:r>
            <a:r>
              <a:rPr lang="zh-TW" altLang="en-US" sz="3900" dirty="0" smtClean="0"/>
              <a:t>廣設英語課後照顧班</a:t>
            </a:r>
            <a:endParaRPr lang="en-US" altLang="zh-TW" sz="3900" dirty="0" smtClean="0"/>
          </a:p>
          <a:p>
            <a:r>
              <a:rPr lang="en-US" altLang="zh-TW" sz="3900" dirty="0" smtClean="0"/>
              <a:t>3.</a:t>
            </a:r>
            <a:r>
              <a:rPr lang="zh-TW" altLang="en-US" sz="3900" dirty="0" smtClean="0"/>
              <a:t>推動雙語環境教育</a:t>
            </a:r>
            <a:endParaRPr lang="en-US" altLang="zh-TW" sz="3900" dirty="0" smtClean="0"/>
          </a:p>
          <a:p>
            <a:r>
              <a:rPr lang="en-US" altLang="zh-TW" sz="3900" dirty="0" smtClean="0"/>
              <a:t>4.</a:t>
            </a:r>
            <a:r>
              <a:rPr lang="zh-TW" altLang="en-US" sz="3900" dirty="0" smtClean="0"/>
              <a:t>補助學校辦理英語教育</a:t>
            </a:r>
            <a:endParaRPr lang="en-US" altLang="zh-TW" sz="3900" dirty="0" smtClean="0"/>
          </a:p>
          <a:p>
            <a:pPr>
              <a:buNone/>
            </a:pPr>
            <a:r>
              <a:rPr lang="zh-TW" altLang="en-US" sz="4800" dirty="0" smtClean="0">
                <a:latin typeface="新細明體"/>
              </a:rPr>
              <a:t>四、強化英語課程內涵</a:t>
            </a:r>
            <a:endParaRPr lang="en-US" altLang="zh-TW" sz="4800" dirty="0" smtClean="0">
              <a:latin typeface="新細明體"/>
            </a:endParaRPr>
          </a:p>
          <a:p>
            <a:r>
              <a:rPr lang="zh-TW" altLang="en-US" sz="3600" dirty="0" smtClean="0"/>
              <a:t>運用網路上學習訓練學生聽說能力</a:t>
            </a:r>
            <a:endParaRPr lang="en-US" altLang="zh-TW" sz="3600" dirty="0" smtClean="0"/>
          </a:p>
          <a:p>
            <a:endParaRPr lang="zh-TW" altLang="en-US" sz="4800" dirty="0"/>
          </a:p>
        </p:txBody>
      </p:sp>
    </p:spTree>
    <p:extLst>
      <p:ext uri="{BB962C8B-B14F-4D97-AF65-F5344CB8AC3E}">
        <p14:creationId xmlns="" xmlns:p14="http://schemas.microsoft.com/office/powerpoint/2010/main" val="278727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宣導事項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新細明體"/>
                <a:ea typeface="新細明體"/>
              </a:rPr>
              <a:t>一、</a:t>
            </a:r>
            <a:r>
              <a:rPr lang="zh-TW" altLang="en-US" dirty="0" smtClean="0"/>
              <a:t>各校建置英語國際教育網站</a:t>
            </a:r>
            <a:endParaRPr lang="en-US" altLang="zh-TW" dirty="0" smtClean="0"/>
          </a:p>
          <a:p>
            <a:r>
              <a:rPr lang="en-US" altLang="zh-TW" dirty="0" smtClean="0">
                <a:solidFill>
                  <a:srgbClr val="FF0000"/>
                </a:solidFill>
              </a:rPr>
              <a:t>1.</a:t>
            </a:r>
            <a:r>
              <a:rPr lang="zh-TW" altLang="en-US" dirty="0" smtClean="0">
                <a:solidFill>
                  <a:srgbClr val="FF0000"/>
                </a:solidFill>
              </a:rPr>
              <a:t>英語日活動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</a:rPr>
              <a:t>必辦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2.</a:t>
            </a:r>
            <a:r>
              <a:rPr lang="zh-TW" altLang="en-US" dirty="0" smtClean="0">
                <a:solidFill>
                  <a:srgbClr val="FF0000"/>
                </a:solidFill>
              </a:rPr>
              <a:t>英語週活動</a:t>
            </a:r>
            <a:r>
              <a:rPr lang="en-US" altLang="zh-TW" dirty="0">
                <a:solidFill>
                  <a:srgbClr val="FF0000"/>
                </a:solidFill>
              </a:rPr>
              <a:t>(</a:t>
            </a:r>
            <a:r>
              <a:rPr lang="zh-TW" altLang="en-US" dirty="0">
                <a:solidFill>
                  <a:srgbClr val="FF0000"/>
                </a:solidFill>
              </a:rPr>
              <a:t>必辦</a:t>
            </a:r>
            <a:r>
              <a:rPr lang="en-US" altLang="zh-TW" dirty="0">
                <a:solidFill>
                  <a:srgbClr val="FF0000"/>
                </a:solidFill>
              </a:rPr>
              <a:t>)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en-US" altLang="zh-TW" dirty="0" smtClean="0">
                <a:solidFill>
                  <a:srgbClr val="FF0000"/>
                </a:solidFill>
              </a:rPr>
              <a:t>3.</a:t>
            </a:r>
            <a:r>
              <a:rPr lang="zh-TW" altLang="en-US" dirty="0" smtClean="0">
                <a:solidFill>
                  <a:srgbClr val="FF0000"/>
                </a:solidFill>
              </a:rPr>
              <a:t>讀劇比賽</a:t>
            </a:r>
            <a:r>
              <a:rPr lang="en-US" altLang="zh-TW" dirty="0">
                <a:solidFill>
                  <a:srgbClr val="FF0000"/>
                </a:solidFill>
              </a:rPr>
              <a:t>(</a:t>
            </a:r>
            <a:r>
              <a:rPr lang="zh-TW" altLang="en-US" dirty="0">
                <a:solidFill>
                  <a:srgbClr val="FF0000"/>
                </a:solidFill>
              </a:rPr>
              <a:t>必辦</a:t>
            </a:r>
            <a:r>
              <a:rPr lang="en-US" altLang="zh-TW" dirty="0">
                <a:solidFill>
                  <a:srgbClr val="FF0000"/>
                </a:solidFill>
              </a:rPr>
              <a:t>)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en-US" altLang="zh-TW" dirty="0" smtClean="0">
                <a:solidFill>
                  <a:srgbClr val="FF0000"/>
                </a:solidFill>
              </a:rPr>
              <a:t>4.</a:t>
            </a:r>
            <a:r>
              <a:rPr lang="zh-TW" altLang="en-US" dirty="0" smtClean="0">
                <a:solidFill>
                  <a:srgbClr val="FF0000"/>
                </a:solidFill>
              </a:rPr>
              <a:t>雙語情境標示</a:t>
            </a:r>
            <a:r>
              <a:rPr lang="en-US" altLang="zh-TW" dirty="0">
                <a:solidFill>
                  <a:srgbClr val="FF0000"/>
                </a:solidFill>
              </a:rPr>
              <a:t>(</a:t>
            </a:r>
            <a:r>
              <a:rPr lang="zh-TW" altLang="en-US" dirty="0">
                <a:solidFill>
                  <a:srgbClr val="FF0000"/>
                </a:solidFill>
              </a:rPr>
              <a:t>必辦</a:t>
            </a:r>
            <a:r>
              <a:rPr lang="en-US" altLang="zh-TW" dirty="0">
                <a:solidFill>
                  <a:srgbClr val="FF0000"/>
                </a:solidFill>
              </a:rPr>
              <a:t>)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en-US" altLang="zh-TW" dirty="0" smtClean="0">
                <a:solidFill>
                  <a:srgbClr val="0070C0"/>
                </a:solidFill>
              </a:rPr>
              <a:t>5.</a:t>
            </a:r>
            <a:r>
              <a:rPr lang="zh-TW" altLang="en-US" dirty="0" smtClean="0">
                <a:solidFill>
                  <a:srgbClr val="0070C0"/>
                </a:solidFill>
              </a:rPr>
              <a:t>班級閱讀角</a:t>
            </a:r>
            <a:r>
              <a:rPr lang="en-US" altLang="zh-TW" dirty="0">
                <a:solidFill>
                  <a:srgbClr val="0070C0"/>
                </a:solidFill>
              </a:rPr>
              <a:t>(</a:t>
            </a:r>
            <a:r>
              <a:rPr lang="zh-TW" altLang="en-US" dirty="0">
                <a:solidFill>
                  <a:srgbClr val="0070C0"/>
                </a:solidFill>
              </a:rPr>
              <a:t>必辦</a:t>
            </a:r>
            <a:r>
              <a:rPr lang="en-US" altLang="zh-TW" dirty="0">
                <a:solidFill>
                  <a:srgbClr val="0070C0"/>
                </a:solidFill>
              </a:rPr>
              <a:t>)</a:t>
            </a:r>
            <a:endParaRPr lang="en-US" altLang="zh-TW" dirty="0" smtClean="0">
              <a:solidFill>
                <a:srgbClr val="0070C0"/>
              </a:solidFill>
            </a:endParaRPr>
          </a:p>
          <a:p>
            <a:r>
              <a:rPr lang="en-US" altLang="zh-TW" dirty="0" smtClean="0"/>
              <a:t>6.</a:t>
            </a:r>
            <a:r>
              <a:rPr lang="zh-TW" altLang="en-US" dirty="0" smtClean="0"/>
              <a:t>其他特色活動</a:t>
            </a:r>
            <a:r>
              <a:rPr lang="en-US" altLang="zh-TW" dirty="0" smtClean="0"/>
              <a:t>(</a:t>
            </a:r>
            <a:r>
              <a:rPr lang="zh-TW" altLang="en-US" dirty="0" smtClean="0"/>
              <a:t>國際教育</a:t>
            </a:r>
            <a:r>
              <a:rPr lang="zh-TW" altLang="en-US" dirty="0" smtClean="0">
                <a:latin typeface="新細明體"/>
                <a:ea typeface="新細明體"/>
              </a:rPr>
              <a:t>，英語團隊</a:t>
            </a:r>
            <a:r>
              <a:rPr lang="en-US" altLang="zh-TW" dirty="0" smtClean="0">
                <a:latin typeface="新細明體"/>
                <a:ea typeface="新細明體"/>
              </a:rPr>
              <a:t>……)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29891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645</Words>
  <Application>Microsoft Office PowerPoint</Application>
  <PresentationFormat>如螢幕大小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Office 佈景主題</vt:lpstr>
      <vt:lpstr>104年度提升英語教學成效 及校校教學卓越發展計畫</vt:lpstr>
      <vt:lpstr>標準檢驗局台南分局安全商品教育中心</vt:lpstr>
      <vt:lpstr>帽子戲法 72變 </vt:lpstr>
      <vt:lpstr>投影片 4</vt:lpstr>
      <vt:lpstr>推動英語為台南第二官方語一計畫</vt:lpstr>
      <vt:lpstr>一 、增廣英語學習機制 </vt:lpstr>
      <vt:lpstr>二、提升教師英語素養 </vt:lpstr>
      <vt:lpstr>三、厚植學生英語能力</vt:lpstr>
      <vt:lpstr>宣導事項</vt:lpstr>
      <vt:lpstr>投影片 10</vt:lpstr>
      <vt:lpstr>104校校閱讀磐石計畫</vt:lpstr>
      <vt:lpstr>國民小學及國民中學補救教學資源平台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ASUS</cp:lastModifiedBy>
  <cp:revision>42</cp:revision>
  <dcterms:created xsi:type="dcterms:W3CDTF">2014-12-17T00:25:15Z</dcterms:created>
  <dcterms:modified xsi:type="dcterms:W3CDTF">2014-12-18T13:57:56Z</dcterms:modified>
</cp:coreProperties>
</file>