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57"/>
  </p:notesMasterIdLst>
  <p:handoutMasterIdLst>
    <p:handoutMasterId r:id="rId58"/>
  </p:handoutMasterIdLst>
  <p:sldIdLst>
    <p:sldId id="256" r:id="rId2"/>
    <p:sldId id="392" r:id="rId3"/>
    <p:sldId id="434" r:id="rId4"/>
    <p:sldId id="400" r:id="rId5"/>
    <p:sldId id="394" r:id="rId6"/>
    <p:sldId id="401" r:id="rId7"/>
    <p:sldId id="410" r:id="rId8"/>
    <p:sldId id="467" r:id="rId9"/>
    <p:sldId id="422" r:id="rId10"/>
    <p:sldId id="411" r:id="rId11"/>
    <p:sldId id="259" r:id="rId12"/>
    <p:sldId id="376" r:id="rId13"/>
    <p:sldId id="378" r:id="rId14"/>
    <p:sldId id="380" r:id="rId15"/>
    <p:sldId id="381" r:id="rId16"/>
    <p:sldId id="382" r:id="rId17"/>
    <p:sldId id="377" r:id="rId18"/>
    <p:sldId id="385" r:id="rId19"/>
    <p:sldId id="387" r:id="rId20"/>
    <p:sldId id="389" r:id="rId21"/>
    <p:sldId id="408" r:id="rId22"/>
    <p:sldId id="435" r:id="rId23"/>
    <p:sldId id="427" r:id="rId24"/>
    <p:sldId id="359" r:id="rId25"/>
    <p:sldId id="390" r:id="rId26"/>
    <p:sldId id="391" r:id="rId27"/>
    <p:sldId id="425" r:id="rId28"/>
    <p:sldId id="395" r:id="rId29"/>
    <p:sldId id="396" r:id="rId30"/>
    <p:sldId id="397" r:id="rId31"/>
    <p:sldId id="398" r:id="rId32"/>
    <p:sldId id="440" r:id="rId33"/>
    <p:sldId id="441" r:id="rId34"/>
    <p:sldId id="442" r:id="rId35"/>
    <p:sldId id="443" r:id="rId36"/>
    <p:sldId id="444" r:id="rId37"/>
    <p:sldId id="445" r:id="rId38"/>
    <p:sldId id="446" r:id="rId39"/>
    <p:sldId id="447" r:id="rId40"/>
    <p:sldId id="448" r:id="rId41"/>
    <p:sldId id="449" r:id="rId42"/>
    <p:sldId id="466" r:id="rId43"/>
    <p:sldId id="454" r:id="rId44"/>
    <p:sldId id="457" r:id="rId45"/>
    <p:sldId id="474" r:id="rId46"/>
    <p:sldId id="475" r:id="rId47"/>
    <p:sldId id="476" r:id="rId48"/>
    <p:sldId id="477" r:id="rId49"/>
    <p:sldId id="458" r:id="rId50"/>
    <p:sldId id="423" r:id="rId51"/>
    <p:sldId id="461" r:id="rId52"/>
    <p:sldId id="452" r:id="rId53"/>
    <p:sldId id="453" r:id="rId54"/>
    <p:sldId id="463" r:id="rId55"/>
    <p:sldId id="464" r:id="rId56"/>
  </p:sldIdLst>
  <p:sldSz cx="9144000" cy="5143500" type="screen16x9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FA"/>
    <a:srgbClr val="FF00FF"/>
    <a:srgbClr val="92CAD6"/>
    <a:srgbClr val="B7E2E1"/>
    <a:srgbClr val="F8C9A1"/>
    <a:srgbClr val="DAEDF2"/>
    <a:srgbClr val="85A8CE"/>
    <a:srgbClr val="FC8B46"/>
    <a:srgbClr val="FD9E66"/>
    <a:srgbClr val="A6DA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BE1DAD-ED1E-4E11-84C4-3C745D9588C6}">
  <a:tblStyle styleId="{91BE1DAD-ED1E-4E11-84C4-3C745D9588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29" autoAdjust="0"/>
    <p:restoredTop sz="93318" autoAdjust="0"/>
  </p:normalViewPr>
  <p:slideViewPr>
    <p:cSldViewPr snapToGrid="0">
      <p:cViewPr varScale="1">
        <p:scale>
          <a:sx n="142" d="100"/>
          <a:sy n="142" d="100"/>
        </p:scale>
        <p:origin x="13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19CE7-27EF-B742-85C8-E97D30E122E8}" type="datetimeFigureOut">
              <a:rPr kumimoji="1" lang="zh-TW" altLang="en-US" smtClean="0"/>
              <a:t>2023/4/12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F7CC6-F5BC-1B42-85F7-DB1414DD8B9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3895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898feb88a6_0_30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8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79375" y="739775"/>
            <a:ext cx="6577013" cy="370046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時代的變遷、教育的變革、不進則退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60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2" name="Google Shape;1702;g898feb88a6_0_30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2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Medium"/>
              <a:buNone/>
              <a:defRPr sz="2400">
                <a:solidFill>
                  <a:schemeClr val="accent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7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7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6" name="Google Shape;1216;p17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17" name="Google Shape;1217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17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220" name="Google Shape;1220;p1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2" name="Google Shape;1222;p17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223" name="Google Shape;1223;p1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7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226" name="Google Shape;1226;p1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17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229" name="Google Shape;1229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17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232" name="Google Shape;1232;p1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4" name="Google Shape;1234;p17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7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7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7" name="Google Shape;1287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288" name="Google Shape;1288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291" name="Google Shape;1291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02" name="Google Shape;1302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4" name="Google Shape;1304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6" name="Google Shape;1306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07" name="Google Shape;1307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9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9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7" name="Google Shape;1407;p19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408" name="Google Shape;1408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19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411" name="Google Shape;1411;p19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9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3" name="Google Shape;1413;p19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414" name="Google Shape;1414;p19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9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19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417" name="Google Shape;1417;p19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9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9" name="Google Shape;1419;p19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420" name="Google Shape;1420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19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423" name="Google Shape;1423;p1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5" name="Google Shape;1425;p19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9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9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8" name="Google Shape;1478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479" name="Google Shape;1479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1" name="Google Shape;1481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482" name="Google Shape;148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2" name="Google Shape;1492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493" name="Google Shape;1493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5" name="Google Shape;1495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0" name="Google Shape;1500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01" name="Google Shape;1501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1" name="Google Shape;1511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12" name="Google Shape;1512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4" name="Google Shape;1514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15" name="Google Shape;1515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5" name="Google Shape;1525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26" name="Google Shape;1526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8" name="Google Shape;1528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29" name="Google Shape;1529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94" name="Google Shape;94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95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96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98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0" name="Google Shape;100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6" name="Google Shape;106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" name="Google Shape;108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9" name="Google Shape;109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" name="Google Shape;111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2" name="Google Shape;112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67" name="Google Shape;167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7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39" name="Google Shape;439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7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42" name="Google Shape;442;p7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45" name="Google Shape;445;p7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7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48" name="Google Shape;448;p7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0" name="Google Shape;450;p7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51" name="Google Shape;451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7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54" name="Google Shape;454;p7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6" name="Google Shape;456;p7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7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8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8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516" name="Google Shape;516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8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519" name="Google Shape;519;p8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8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522" name="Google Shape;522;p8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8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525" name="Google Shape;525;p8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8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528" name="Google Shape;528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8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531" name="Google Shape;531;p8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3" name="Google Shape;533;p8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8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8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9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9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9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592" name="Google Shape;592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9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595" name="Google Shape;595;p9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9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598" name="Google Shape;598;p9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9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601" name="Google Shape;601;p9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9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604" name="Google Shape;604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06;p9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607" name="Google Shape;607;p9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9" name="Google Shape;609;p9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9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9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10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7" name="Google Shape;667;p10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668" name="Google Shape;668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0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671" name="Google Shape;671;p10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0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10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674" name="Google Shape;674;p10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6" name="Google Shape;676;p10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677" name="Google Shape;677;p10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0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0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680" name="Google Shape;680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2" name="Google Shape;682;p10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683" name="Google Shape;683;p10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0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10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0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0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1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1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11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743" name="Google Shape;743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5" name="Google Shape;745;p11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746" name="Google Shape;746;p11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8" name="Google Shape;748;p11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749" name="Google Shape;749;p11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11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752" name="Google Shape;752;p11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4" name="Google Shape;754;p11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755" name="Google Shape;755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7" name="Google Shape;757;p11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758" name="Google Shape;758;p11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" name="Google Shape;760;p11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1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1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4" name="Google Shape;814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1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1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127" name="Google Shape;1127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1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130" name="Google Shape;1130;p1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133" name="Google Shape;1133;p1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" name="Google Shape;1135;p1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1136" name="Google Shape;1136;p1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" name="Google Shape;1138;p1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1139" name="Google Shape;1139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1" name="Google Shape;1141;p1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1142" name="Google Shape;1142;p1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4" name="Google Shape;1144;p1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FAE3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7" name="Google Shape;1197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198" name="Google Shape;1198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8" name="Google Shape;1208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9" name="Google Shape;1209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10" name="Google Shape;1210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2" r:id="rId9"/>
    <p:sldLayoutId id="2147483663" r:id="rId10"/>
    <p:sldLayoutId id="214748366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beerc.tn.edu.tw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youtube.com/watch?v=qjP_1wKMdB4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reurl.cc/LX88M3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beerc.tn.edu.tw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facebook.com/tainanbilingual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989;p73">
            <a:extLst>
              <a:ext uri="{FF2B5EF4-FFF2-40B4-BE49-F238E27FC236}">
                <a16:creationId xmlns:a16="http://schemas.microsoft.com/office/drawing/2014/main" id="{40E3BFD4-7FFD-4DC3-D286-54BCEF0550BF}"/>
              </a:ext>
            </a:extLst>
          </p:cNvPr>
          <p:cNvSpPr/>
          <p:nvPr/>
        </p:nvSpPr>
        <p:spPr>
          <a:xfrm rot="599">
            <a:off x="2806925" y="2602604"/>
            <a:ext cx="3441300" cy="10851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" name="Google Shape;8991;p73">
            <a:extLst>
              <a:ext uri="{FF2B5EF4-FFF2-40B4-BE49-F238E27FC236}">
                <a16:creationId xmlns:a16="http://schemas.microsoft.com/office/drawing/2014/main" id="{D9CDFB8F-81EE-5D23-1A66-322B578D372B}"/>
              </a:ext>
            </a:extLst>
          </p:cNvPr>
          <p:cNvSpPr/>
          <p:nvPr/>
        </p:nvSpPr>
        <p:spPr>
          <a:xfrm rot="2153968">
            <a:off x="4027849" y="2165266"/>
            <a:ext cx="1088263" cy="94044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627" name="Google Shape;1627;p26"/>
          <p:cNvSpPr txBox="1">
            <a:spLocks noGrp="1"/>
          </p:cNvSpPr>
          <p:nvPr>
            <p:ph type="ctrTitle"/>
          </p:nvPr>
        </p:nvSpPr>
        <p:spPr>
          <a:xfrm>
            <a:off x="982662" y="1174684"/>
            <a:ext cx="7208700" cy="13560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ts val="46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臺南市立國民中小學教師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運用課室英語能力認證計畫</a:t>
            </a:r>
            <a:endParaRPr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29" name="Google Shape;1629;p26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1630" name="Google Shape;1630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2" name="Google Shape;1632;p26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33" name="Google Shape;1633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26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44" name="Google Shape;1644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7" name="Google Shape;1657;p26"/>
          <p:cNvGrpSpPr/>
          <p:nvPr/>
        </p:nvGrpSpPr>
        <p:grpSpPr>
          <a:xfrm>
            <a:off x="982662" y="4284903"/>
            <a:ext cx="444275" cy="398525"/>
            <a:chOff x="2495125" y="2142250"/>
            <a:chExt cx="444275" cy="398525"/>
          </a:xfrm>
        </p:grpSpPr>
        <p:sp>
          <p:nvSpPr>
            <p:cNvPr id="1658" name="Google Shape;1658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800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48" name="Google Shape;2801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" name="Google Shape;2802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0" name="Google Shape;2803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2804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2805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8" name="Google Shape;2674;p33"/>
          <p:cNvGrpSpPr/>
          <p:nvPr/>
        </p:nvGrpSpPr>
        <p:grpSpPr>
          <a:xfrm>
            <a:off x="1132725" y="401446"/>
            <a:ext cx="1329671" cy="790703"/>
            <a:chOff x="4489200" y="692825"/>
            <a:chExt cx="1766300" cy="1050350"/>
          </a:xfrm>
        </p:grpSpPr>
        <p:sp>
          <p:nvSpPr>
            <p:cNvPr id="159" name="Google Shape;2675;p33"/>
            <p:cNvSpPr/>
            <p:nvPr/>
          </p:nvSpPr>
          <p:spPr>
            <a:xfrm>
              <a:off x="4972050" y="814550"/>
              <a:ext cx="676350" cy="510200"/>
            </a:xfrm>
            <a:custGeom>
              <a:avLst/>
              <a:gdLst/>
              <a:ahLst/>
              <a:cxnLst/>
              <a:rect l="l" t="t" r="r" b="b"/>
              <a:pathLst>
                <a:path w="27054" h="20408" extrusionOk="0">
                  <a:moveTo>
                    <a:pt x="13547" y="1"/>
                  </a:moveTo>
                  <a:cubicBezTo>
                    <a:pt x="11689" y="1"/>
                    <a:pt x="9834" y="359"/>
                    <a:pt x="8040" y="1094"/>
                  </a:cubicBezTo>
                  <a:cubicBezTo>
                    <a:pt x="5104" y="2294"/>
                    <a:pt x="2769" y="4696"/>
                    <a:pt x="1535" y="7665"/>
                  </a:cubicBezTo>
                  <a:cubicBezTo>
                    <a:pt x="334" y="10667"/>
                    <a:pt x="1" y="15137"/>
                    <a:pt x="2336" y="17739"/>
                  </a:cubicBezTo>
                  <a:cubicBezTo>
                    <a:pt x="3436" y="18940"/>
                    <a:pt x="5004" y="19674"/>
                    <a:pt x="6605" y="20007"/>
                  </a:cubicBezTo>
                  <a:cubicBezTo>
                    <a:pt x="8173" y="20341"/>
                    <a:pt x="9841" y="20407"/>
                    <a:pt x="11476" y="20407"/>
                  </a:cubicBezTo>
                  <a:lnTo>
                    <a:pt x="25886" y="15504"/>
                  </a:lnTo>
                  <a:cubicBezTo>
                    <a:pt x="27053" y="9666"/>
                    <a:pt x="24218" y="2962"/>
                    <a:pt x="18814" y="960"/>
                  </a:cubicBezTo>
                  <a:cubicBezTo>
                    <a:pt x="17089" y="326"/>
                    <a:pt x="15317" y="1"/>
                    <a:pt x="13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76;p33"/>
            <p:cNvSpPr/>
            <p:nvPr/>
          </p:nvSpPr>
          <p:spPr>
            <a:xfrm>
              <a:off x="5279775" y="692825"/>
              <a:ext cx="22125" cy="70900"/>
            </a:xfrm>
            <a:custGeom>
              <a:avLst/>
              <a:gdLst/>
              <a:ahLst/>
              <a:cxnLst/>
              <a:rect l="l" t="t" r="r" b="b"/>
              <a:pathLst>
                <a:path w="885" h="2836" extrusionOk="0">
                  <a:moveTo>
                    <a:pt x="401" y="0"/>
                  </a:moveTo>
                  <a:cubicBezTo>
                    <a:pt x="201" y="0"/>
                    <a:pt x="0" y="142"/>
                    <a:pt x="0" y="425"/>
                  </a:cubicBezTo>
                  <a:cubicBezTo>
                    <a:pt x="34" y="1092"/>
                    <a:pt x="34" y="1793"/>
                    <a:pt x="67" y="2460"/>
                  </a:cubicBezTo>
                  <a:cubicBezTo>
                    <a:pt x="67" y="2710"/>
                    <a:pt x="276" y="2835"/>
                    <a:pt x="480" y="2835"/>
                  </a:cubicBezTo>
                  <a:cubicBezTo>
                    <a:pt x="684" y="2835"/>
                    <a:pt x="884" y="2710"/>
                    <a:pt x="868" y="2460"/>
                  </a:cubicBezTo>
                  <a:cubicBezTo>
                    <a:pt x="834" y="1793"/>
                    <a:pt x="834" y="1092"/>
                    <a:pt x="801" y="425"/>
                  </a:cubicBezTo>
                  <a:cubicBezTo>
                    <a:pt x="801" y="142"/>
                    <a:pt x="601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77;p33"/>
            <p:cNvSpPr/>
            <p:nvPr/>
          </p:nvSpPr>
          <p:spPr>
            <a:xfrm>
              <a:off x="5421975" y="720100"/>
              <a:ext cx="49775" cy="65750"/>
            </a:xfrm>
            <a:custGeom>
              <a:avLst/>
              <a:gdLst/>
              <a:ahLst/>
              <a:cxnLst/>
              <a:rect l="l" t="t" r="r" b="b"/>
              <a:pathLst>
                <a:path w="1991" h="2630" extrusionOk="0">
                  <a:moveTo>
                    <a:pt x="1450" y="0"/>
                  </a:moveTo>
                  <a:cubicBezTo>
                    <a:pt x="1334" y="0"/>
                    <a:pt x="1222" y="59"/>
                    <a:pt x="1151" y="202"/>
                  </a:cubicBezTo>
                  <a:cubicBezTo>
                    <a:pt x="817" y="835"/>
                    <a:pt x="517" y="1402"/>
                    <a:pt x="183" y="2036"/>
                  </a:cubicBezTo>
                  <a:cubicBezTo>
                    <a:pt x="0" y="2357"/>
                    <a:pt x="288" y="2630"/>
                    <a:pt x="562" y="2630"/>
                  </a:cubicBezTo>
                  <a:cubicBezTo>
                    <a:pt x="688" y="2630"/>
                    <a:pt x="811" y="2573"/>
                    <a:pt x="884" y="2437"/>
                  </a:cubicBezTo>
                  <a:cubicBezTo>
                    <a:pt x="1217" y="1836"/>
                    <a:pt x="1518" y="1236"/>
                    <a:pt x="1851" y="602"/>
                  </a:cubicBezTo>
                  <a:cubicBezTo>
                    <a:pt x="1990" y="301"/>
                    <a:pt x="1711" y="0"/>
                    <a:pt x="1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78;p33"/>
            <p:cNvSpPr/>
            <p:nvPr/>
          </p:nvSpPr>
          <p:spPr>
            <a:xfrm>
              <a:off x="5522775" y="788725"/>
              <a:ext cx="67650" cy="52200"/>
            </a:xfrm>
            <a:custGeom>
              <a:avLst/>
              <a:gdLst/>
              <a:ahLst/>
              <a:cxnLst/>
              <a:rect l="l" t="t" r="r" b="b"/>
              <a:pathLst>
                <a:path w="2706" h="2088" extrusionOk="0">
                  <a:moveTo>
                    <a:pt x="2154" y="0"/>
                  </a:moveTo>
                  <a:cubicBezTo>
                    <a:pt x="2079" y="0"/>
                    <a:pt x="1999" y="28"/>
                    <a:pt x="1922" y="92"/>
                  </a:cubicBezTo>
                  <a:cubicBezTo>
                    <a:pt x="1355" y="492"/>
                    <a:pt x="855" y="959"/>
                    <a:pt x="321" y="1359"/>
                  </a:cubicBezTo>
                  <a:cubicBezTo>
                    <a:pt x="0" y="1627"/>
                    <a:pt x="258" y="2087"/>
                    <a:pt x="562" y="2087"/>
                  </a:cubicBezTo>
                  <a:cubicBezTo>
                    <a:pt x="637" y="2087"/>
                    <a:pt x="715" y="2059"/>
                    <a:pt x="788" y="1993"/>
                  </a:cubicBezTo>
                  <a:cubicBezTo>
                    <a:pt x="1322" y="1593"/>
                    <a:pt x="1822" y="1126"/>
                    <a:pt x="2356" y="692"/>
                  </a:cubicBezTo>
                  <a:cubicBezTo>
                    <a:pt x="2706" y="477"/>
                    <a:pt x="2469" y="0"/>
                    <a:pt x="2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79;p33"/>
            <p:cNvSpPr/>
            <p:nvPr/>
          </p:nvSpPr>
          <p:spPr>
            <a:xfrm>
              <a:off x="5599525" y="901100"/>
              <a:ext cx="75800" cy="38975"/>
            </a:xfrm>
            <a:custGeom>
              <a:avLst/>
              <a:gdLst/>
              <a:ahLst/>
              <a:cxnLst/>
              <a:rect l="l" t="t" r="r" b="b"/>
              <a:pathLst>
                <a:path w="3032" h="1559" extrusionOk="0">
                  <a:moveTo>
                    <a:pt x="2514" y="0"/>
                  </a:moveTo>
                  <a:cubicBezTo>
                    <a:pt x="2465" y="0"/>
                    <a:pt x="2412" y="11"/>
                    <a:pt x="2355" y="33"/>
                  </a:cubicBezTo>
                  <a:cubicBezTo>
                    <a:pt x="1721" y="300"/>
                    <a:pt x="1054" y="534"/>
                    <a:pt x="420" y="801"/>
                  </a:cubicBezTo>
                  <a:cubicBezTo>
                    <a:pt x="0" y="951"/>
                    <a:pt x="173" y="1559"/>
                    <a:pt x="552" y="1559"/>
                  </a:cubicBezTo>
                  <a:cubicBezTo>
                    <a:pt x="595" y="1559"/>
                    <a:pt x="640" y="1551"/>
                    <a:pt x="687" y="1534"/>
                  </a:cubicBezTo>
                  <a:cubicBezTo>
                    <a:pt x="1287" y="1301"/>
                    <a:pt x="1954" y="1034"/>
                    <a:pt x="2588" y="801"/>
                  </a:cubicBezTo>
                  <a:cubicBezTo>
                    <a:pt x="3032" y="623"/>
                    <a:pt x="2899" y="0"/>
                    <a:pt x="2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80;p33"/>
            <p:cNvSpPr/>
            <p:nvPr/>
          </p:nvSpPr>
          <p:spPr>
            <a:xfrm>
              <a:off x="5646700" y="1008650"/>
              <a:ext cx="76750" cy="24250"/>
            </a:xfrm>
            <a:custGeom>
              <a:avLst/>
              <a:gdLst/>
              <a:ahLst/>
              <a:cxnLst/>
              <a:rect l="l" t="t" r="r" b="b"/>
              <a:pathLst>
                <a:path w="3070" h="970" extrusionOk="0">
                  <a:moveTo>
                    <a:pt x="2569" y="0"/>
                  </a:moveTo>
                  <a:cubicBezTo>
                    <a:pt x="2558" y="0"/>
                    <a:pt x="2547" y="0"/>
                    <a:pt x="2536" y="1"/>
                  </a:cubicBezTo>
                  <a:cubicBezTo>
                    <a:pt x="1869" y="34"/>
                    <a:pt x="1168" y="134"/>
                    <a:pt x="501" y="168"/>
                  </a:cubicBezTo>
                  <a:cubicBezTo>
                    <a:pt x="11" y="201"/>
                    <a:pt x="1" y="969"/>
                    <a:pt x="502" y="969"/>
                  </a:cubicBezTo>
                  <a:cubicBezTo>
                    <a:pt x="513" y="969"/>
                    <a:pt x="523" y="969"/>
                    <a:pt x="534" y="968"/>
                  </a:cubicBezTo>
                  <a:cubicBezTo>
                    <a:pt x="1201" y="902"/>
                    <a:pt x="1902" y="835"/>
                    <a:pt x="2569" y="802"/>
                  </a:cubicBezTo>
                  <a:cubicBezTo>
                    <a:pt x="3059" y="736"/>
                    <a:pt x="3069" y="0"/>
                    <a:pt x="2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81;p33"/>
            <p:cNvSpPr/>
            <p:nvPr/>
          </p:nvSpPr>
          <p:spPr>
            <a:xfrm>
              <a:off x="4893075" y="1057000"/>
              <a:ext cx="77325" cy="24350"/>
            </a:xfrm>
            <a:custGeom>
              <a:avLst/>
              <a:gdLst/>
              <a:ahLst/>
              <a:cxnLst/>
              <a:rect l="l" t="t" r="r" b="b"/>
              <a:pathLst>
                <a:path w="3093" h="974" extrusionOk="0">
                  <a:moveTo>
                    <a:pt x="494" y="1"/>
                  </a:moveTo>
                  <a:cubicBezTo>
                    <a:pt x="23" y="1"/>
                    <a:pt x="1" y="770"/>
                    <a:pt x="491" y="802"/>
                  </a:cubicBezTo>
                  <a:cubicBezTo>
                    <a:pt x="1158" y="869"/>
                    <a:pt x="1859" y="936"/>
                    <a:pt x="2526" y="969"/>
                  </a:cubicBezTo>
                  <a:cubicBezTo>
                    <a:pt x="2549" y="972"/>
                    <a:pt x="2570" y="973"/>
                    <a:pt x="2591" y="973"/>
                  </a:cubicBezTo>
                  <a:cubicBezTo>
                    <a:pt x="3092" y="973"/>
                    <a:pt x="3073" y="234"/>
                    <a:pt x="2593" y="202"/>
                  </a:cubicBezTo>
                  <a:cubicBezTo>
                    <a:pt x="1925" y="135"/>
                    <a:pt x="1192" y="68"/>
                    <a:pt x="524" y="2"/>
                  </a:cubicBezTo>
                  <a:cubicBezTo>
                    <a:pt x="514" y="1"/>
                    <a:pt x="504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82;p33"/>
            <p:cNvSpPr/>
            <p:nvPr/>
          </p:nvSpPr>
          <p:spPr>
            <a:xfrm>
              <a:off x="5103950" y="727150"/>
              <a:ext cx="54700" cy="62400"/>
            </a:xfrm>
            <a:custGeom>
              <a:avLst/>
              <a:gdLst/>
              <a:ahLst/>
              <a:cxnLst/>
              <a:rect l="l" t="t" r="r" b="b"/>
              <a:pathLst>
                <a:path w="2188" h="2496" extrusionOk="0">
                  <a:moveTo>
                    <a:pt x="585" y="0"/>
                  </a:moveTo>
                  <a:cubicBezTo>
                    <a:pt x="303" y="0"/>
                    <a:pt x="0" y="328"/>
                    <a:pt x="195" y="620"/>
                  </a:cubicBezTo>
                  <a:cubicBezTo>
                    <a:pt x="562" y="1221"/>
                    <a:pt x="929" y="1754"/>
                    <a:pt x="1329" y="2321"/>
                  </a:cubicBezTo>
                  <a:cubicBezTo>
                    <a:pt x="1405" y="2445"/>
                    <a:pt x="1513" y="2495"/>
                    <a:pt x="1623" y="2495"/>
                  </a:cubicBezTo>
                  <a:cubicBezTo>
                    <a:pt x="1900" y="2495"/>
                    <a:pt x="2188" y="2174"/>
                    <a:pt x="1997" y="1888"/>
                  </a:cubicBezTo>
                  <a:cubicBezTo>
                    <a:pt x="1596" y="1287"/>
                    <a:pt x="1229" y="754"/>
                    <a:pt x="862" y="153"/>
                  </a:cubicBezTo>
                  <a:cubicBezTo>
                    <a:pt x="790" y="45"/>
                    <a:pt x="689" y="0"/>
                    <a:pt x="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83;p33"/>
            <p:cNvSpPr/>
            <p:nvPr/>
          </p:nvSpPr>
          <p:spPr>
            <a:xfrm>
              <a:off x="4986525" y="815750"/>
              <a:ext cx="65075" cy="57375"/>
            </a:xfrm>
            <a:custGeom>
              <a:avLst/>
              <a:gdLst/>
              <a:ahLst/>
              <a:cxnLst/>
              <a:rect l="l" t="t" r="r" b="b"/>
              <a:pathLst>
                <a:path w="2603" h="2295" extrusionOk="0">
                  <a:moveTo>
                    <a:pt x="592" y="1"/>
                  </a:moveTo>
                  <a:cubicBezTo>
                    <a:pt x="269" y="1"/>
                    <a:pt x="0" y="449"/>
                    <a:pt x="289" y="712"/>
                  </a:cubicBezTo>
                  <a:lnTo>
                    <a:pt x="1757" y="2180"/>
                  </a:lnTo>
                  <a:cubicBezTo>
                    <a:pt x="1837" y="2260"/>
                    <a:pt x="1927" y="2294"/>
                    <a:pt x="2015" y="2294"/>
                  </a:cubicBezTo>
                  <a:cubicBezTo>
                    <a:pt x="2326" y="2294"/>
                    <a:pt x="2603" y="1866"/>
                    <a:pt x="2290" y="1579"/>
                  </a:cubicBezTo>
                  <a:lnTo>
                    <a:pt x="856" y="112"/>
                  </a:lnTo>
                  <a:cubicBezTo>
                    <a:pt x="771" y="34"/>
                    <a:pt x="680" y="1"/>
                    <a:pt x="5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84;p33"/>
            <p:cNvSpPr/>
            <p:nvPr/>
          </p:nvSpPr>
          <p:spPr>
            <a:xfrm>
              <a:off x="4913850" y="936550"/>
              <a:ext cx="76675" cy="34000"/>
            </a:xfrm>
            <a:custGeom>
              <a:avLst/>
              <a:gdLst/>
              <a:ahLst/>
              <a:cxnLst/>
              <a:rect l="l" t="t" r="r" b="b"/>
              <a:pathLst>
                <a:path w="3067" h="1360" extrusionOk="0">
                  <a:moveTo>
                    <a:pt x="521" y="1"/>
                  </a:moveTo>
                  <a:cubicBezTo>
                    <a:pt x="133" y="1"/>
                    <a:pt x="0" y="661"/>
                    <a:pt x="461" y="784"/>
                  </a:cubicBezTo>
                  <a:cubicBezTo>
                    <a:pt x="1094" y="950"/>
                    <a:pt x="1762" y="1184"/>
                    <a:pt x="2429" y="1351"/>
                  </a:cubicBezTo>
                  <a:cubicBezTo>
                    <a:pt x="2454" y="1356"/>
                    <a:pt x="2479" y="1359"/>
                    <a:pt x="2503" y="1359"/>
                  </a:cubicBezTo>
                  <a:cubicBezTo>
                    <a:pt x="2887" y="1359"/>
                    <a:pt x="3067" y="644"/>
                    <a:pt x="2596" y="550"/>
                  </a:cubicBezTo>
                  <a:cubicBezTo>
                    <a:pt x="1962" y="383"/>
                    <a:pt x="1295" y="183"/>
                    <a:pt x="627" y="16"/>
                  </a:cubicBezTo>
                  <a:cubicBezTo>
                    <a:pt x="590" y="6"/>
                    <a:pt x="555" y="1"/>
                    <a:pt x="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85;p33"/>
            <p:cNvSpPr/>
            <p:nvPr/>
          </p:nvSpPr>
          <p:spPr>
            <a:xfrm>
              <a:off x="5289775" y="989300"/>
              <a:ext cx="965725" cy="654825"/>
            </a:xfrm>
            <a:custGeom>
              <a:avLst/>
              <a:gdLst/>
              <a:ahLst/>
              <a:cxnLst/>
              <a:rect l="l" t="t" r="r" b="b"/>
              <a:pathLst>
                <a:path w="38629" h="26193" extrusionOk="0">
                  <a:moveTo>
                    <a:pt x="20991" y="0"/>
                  </a:moveTo>
                  <a:cubicBezTo>
                    <a:pt x="20474" y="0"/>
                    <a:pt x="19957" y="47"/>
                    <a:pt x="19448" y="141"/>
                  </a:cubicBezTo>
                  <a:cubicBezTo>
                    <a:pt x="16546" y="675"/>
                    <a:pt x="14044" y="2710"/>
                    <a:pt x="12843" y="5412"/>
                  </a:cubicBezTo>
                  <a:cubicBezTo>
                    <a:pt x="11822" y="3283"/>
                    <a:pt x="9400" y="2024"/>
                    <a:pt x="7036" y="2024"/>
                  </a:cubicBezTo>
                  <a:cubicBezTo>
                    <a:pt x="6621" y="2024"/>
                    <a:pt x="6208" y="2063"/>
                    <a:pt x="5805" y="2143"/>
                  </a:cubicBezTo>
                  <a:cubicBezTo>
                    <a:pt x="3103" y="2676"/>
                    <a:pt x="835" y="4945"/>
                    <a:pt x="1" y="7613"/>
                  </a:cubicBezTo>
                  <a:lnTo>
                    <a:pt x="11242" y="25826"/>
                  </a:lnTo>
                  <a:cubicBezTo>
                    <a:pt x="15035" y="26060"/>
                    <a:pt x="18847" y="26193"/>
                    <a:pt x="22680" y="26193"/>
                  </a:cubicBezTo>
                  <a:cubicBezTo>
                    <a:pt x="23769" y="26193"/>
                    <a:pt x="24860" y="26182"/>
                    <a:pt x="25953" y="26160"/>
                  </a:cubicBezTo>
                  <a:cubicBezTo>
                    <a:pt x="28955" y="26127"/>
                    <a:pt x="34159" y="25860"/>
                    <a:pt x="36193" y="23358"/>
                  </a:cubicBezTo>
                  <a:cubicBezTo>
                    <a:pt x="37995" y="21156"/>
                    <a:pt x="38628" y="18087"/>
                    <a:pt x="37461" y="15419"/>
                  </a:cubicBezTo>
                  <a:cubicBezTo>
                    <a:pt x="36253" y="12667"/>
                    <a:pt x="33296" y="10813"/>
                    <a:pt x="30321" y="10813"/>
                  </a:cubicBezTo>
                  <a:cubicBezTo>
                    <a:pt x="29763" y="10813"/>
                    <a:pt x="29203" y="10879"/>
                    <a:pt x="28655" y="11016"/>
                  </a:cubicBezTo>
                  <a:cubicBezTo>
                    <a:pt x="29822" y="8347"/>
                    <a:pt x="29288" y="5011"/>
                    <a:pt x="27354" y="2810"/>
                  </a:cubicBezTo>
                  <a:cubicBezTo>
                    <a:pt x="25789" y="999"/>
                    <a:pt x="23390" y="0"/>
                    <a:pt x="209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86;p33"/>
            <p:cNvSpPr/>
            <p:nvPr/>
          </p:nvSpPr>
          <p:spPr>
            <a:xfrm>
              <a:off x="4489200" y="1067350"/>
              <a:ext cx="1256775" cy="675825"/>
            </a:xfrm>
            <a:custGeom>
              <a:avLst/>
              <a:gdLst/>
              <a:ahLst/>
              <a:cxnLst/>
              <a:rect l="l" t="t" r="r" b="b"/>
              <a:pathLst>
                <a:path w="50271" h="27033" extrusionOk="0">
                  <a:moveTo>
                    <a:pt x="17881" y="1"/>
                  </a:moveTo>
                  <a:cubicBezTo>
                    <a:pt x="14996" y="1"/>
                    <a:pt x="12205" y="1277"/>
                    <a:pt x="10775" y="3858"/>
                  </a:cubicBezTo>
                  <a:cubicBezTo>
                    <a:pt x="10108" y="5058"/>
                    <a:pt x="9674" y="6493"/>
                    <a:pt x="9574" y="7860"/>
                  </a:cubicBezTo>
                  <a:cubicBezTo>
                    <a:pt x="9508" y="8357"/>
                    <a:pt x="9442" y="11579"/>
                    <a:pt x="10093" y="11792"/>
                  </a:cubicBezTo>
                  <a:lnTo>
                    <a:pt x="10093" y="11792"/>
                  </a:lnTo>
                  <a:cubicBezTo>
                    <a:pt x="9167" y="11526"/>
                    <a:pt x="8228" y="11361"/>
                    <a:pt x="7293" y="11361"/>
                  </a:cubicBezTo>
                  <a:cubicBezTo>
                    <a:pt x="6717" y="11361"/>
                    <a:pt x="6142" y="11424"/>
                    <a:pt x="5572" y="11563"/>
                  </a:cubicBezTo>
                  <a:cubicBezTo>
                    <a:pt x="1936" y="12397"/>
                    <a:pt x="1" y="16333"/>
                    <a:pt x="435" y="19836"/>
                  </a:cubicBezTo>
                  <a:cubicBezTo>
                    <a:pt x="968" y="24272"/>
                    <a:pt x="6005" y="25706"/>
                    <a:pt x="9841" y="26173"/>
                  </a:cubicBezTo>
                  <a:cubicBezTo>
                    <a:pt x="13410" y="26640"/>
                    <a:pt x="16980" y="26941"/>
                    <a:pt x="20749" y="27007"/>
                  </a:cubicBezTo>
                  <a:cubicBezTo>
                    <a:pt x="21783" y="27024"/>
                    <a:pt x="22826" y="27032"/>
                    <a:pt x="23868" y="27032"/>
                  </a:cubicBezTo>
                  <a:cubicBezTo>
                    <a:pt x="24910" y="27032"/>
                    <a:pt x="25953" y="27024"/>
                    <a:pt x="26987" y="27007"/>
                  </a:cubicBezTo>
                  <a:cubicBezTo>
                    <a:pt x="33758" y="26874"/>
                    <a:pt x="40330" y="27007"/>
                    <a:pt x="46701" y="24372"/>
                  </a:cubicBezTo>
                  <a:cubicBezTo>
                    <a:pt x="49203" y="23338"/>
                    <a:pt x="50270" y="20002"/>
                    <a:pt x="49803" y="17401"/>
                  </a:cubicBezTo>
                  <a:cubicBezTo>
                    <a:pt x="49330" y="14709"/>
                    <a:pt x="46734" y="12911"/>
                    <a:pt x="44157" y="12911"/>
                  </a:cubicBezTo>
                  <a:cubicBezTo>
                    <a:pt x="43285" y="12911"/>
                    <a:pt x="42415" y="13117"/>
                    <a:pt x="41631" y="13564"/>
                  </a:cubicBezTo>
                  <a:cubicBezTo>
                    <a:pt x="42098" y="10262"/>
                    <a:pt x="40296" y="7227"/>
                    <a:pt x="37528" y="5492"/>
                  </a:cubicBezTo>
                  <a:cubicBezTo>
                    <a:pt x="36409" y="4784"/>
                    <a:pt x="35073" y="4422"/>
                    <a:pt x="33743" y="4422"/>
                  </a:cubicBezTo>
                  <a:cubicBezTo>
                    <a:pt x="31504" y="4422"/>
                    <a:pt x="29284" y="5446"/>
                    <a:pt x="28154" y="7560"/>
                  </a:cubicBezTo>
                  <a:cubicBezTo>
                    <a:pt x="27787" y="5392"/>
                    <a:pt x="26453" y="3491"/>
                    <a:pt x="24652" y="2156"/>
                  </a:cubicBezTo>
                  <a:cubicBezTo>
                    <a:pt x="22851" y="822"/>
                    <a:pt x="20682" y="155"/>
                    <a:pt x="18514" y="21"/>
                  </a:cubicBezTo>
                  <a:cubicBezTo>
                    <a:pt x="18303" y="8"/>
                    <a:pt x="18091" y="1"/>
                    <a:pt x="178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87;p33"/>
            <p:cNvSpPr/>
            <p:nvPr/>
          </p:nvSpPr>
          <p:spPr>
            <a:xfrm>
              <a:off x="4896175" y="1403950"/>
              <a:ext cx="109250" cy="70900"/>
            </a:xfrm>
            <a:custGeom>
              <a:avLst/>
              <a:gdLst/>
              <a:ahLst/>
              <a:cxnLst/>
              <a:rect l="l" t="t" r="r" b="b"/>
              <a:pathLst>
                <a:path w="4370" h="2836" extrusionOk="0">
                  <a:moveTo>
                    <a:pt x="501" y="0"/>
                  </a:moveTo>
                  <a:cubicBezTo>
                    <a:pt x="234" y="0"/>
                    <a:pt x="34" y="167"/>
                    <a:pt x="34" y="401"/>
                  </a:cubicBezTo>
                  <a:cubicBezTo>
                    <a:pt x="0" y="1034"/>
                    <a:pt x="200" y="1602"/>
                    <a:pt x="567" y="2069"/>
                  </a:cubicBezTo>
                  <a:cubicBezTo>
                    <a:pt x="968" y="2536"/>
                    <a:pt x="1501" y="2836"/>
                    <a:pt x="2068" y="2836"/>
                  </a:cubicBezTo>
                  <a:lnTo>
                    <a:pt x="2168" y="2836"/>
                  </a:lnTo>
                  <a:cubicBezTo>
                    <a:pt x="2735" y="2836"/>
                    <a:pt x="3236" y="2569"/>
                    <a:pt x="3703" y="2235"/>
                  </a:cubicBezTo>
                  <a:cubicBezTo>
                    <a:pt x="4136" y="1802"/>
                    <a:pt x="4337" y="1235"/>
                    <a:pt x="4370" y="601"/>
                  </a:cubicBezTo>
                  <a:cubicBezTo>
                    <a:pt x="4370" y="367"/>
                    <a:pt x="4203" y="134"/>
                    <a:pt x="3970" y="134"/>
                  </a:cubicBezTo>
                  <a:cubicBezTo>
                    <a:pt x="3703" y="201"/>
                    <a:pt x="3503" y="334"/>
                    <a:pt x="3503" y="567"/>
                  </a:cubicBezTo>
                  <a:cubicBezTo>
                    <a:pt x="3503" y="968"/>
                    <a:pt x="3336" y="1368"/>
                    <a:pt x="3069" y="1635"/>
                  </a:cubicBezTo>
                  <a:cubicBezTo>
                    <a:pt x="2836" y="1902"/>
                    <a:pt x="2502" y="2035"/>
                    <a:pt x="2168" y="2035"/>
                  </a:cubicBezTo>
                  <a:cubicBezTo>
                    <a:pt x="1835" y="2035"/>
                    <a:pt x="1535" y="1868"/>
                    <a:pt x="1301" y="1568"/>
                  </a:cubicBezTo>
                  <a:cubicBezTo>
                    <a:pt x="1034" y="1235"/>
                    <a:pt x="901" y="868"/>
                    <a:pt x="901" y="434"/>
                  </a:cubicBezTo>
                  <a:cubicBezTo>
                    <a:pt x="901" y="201"/>
                    <a:pt x="734" y="0"/>
                    <a:pt x="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88;p33"/>
            <p:cNvSpPr/>
            <p:nvPr/>
          </p:nvSpPr>
          <p:spPr>
            <a:xfrm>
              <a:off x="5187200" y="1400600"/>
              <a:ext cx="109275" cy="71750"/>
            </a:xfrm>
            <a:custGeom>
              <a:avLst/>
              <a:gdLst/>
              <a:ahLst/>
              <a:cxnLst/>
              <a:rect l="l" t="t" r="r" b="b"/>
              <a:pathLst>
                <a:path w="4371" h="2870" extrusionOk="0">
                  <a:moveTo>
                    <a:pt x="501" y="1"/>
                  </a:moveTo>
                  <a:cubicBezTo>
                    <a:pt x="234" y="1"/>
                    <a:pt x="34" y="168"/>
                    <a:pt x="34" y="401"/>
                  </a:cubicBezTo>
                  <a:cubicBezTo>
                    <a:pt x="1" y="1736"/>
                    <a:pt x="901" y="2836"/>
                    <a:pt x="2069" y="2870"/>
                  </a:cubicBezTo>
                  <a:lnTo>
                    <a:pt x="2169" y="2870"/>
                  </a:lnTo>
                  <a:cubicBezTo>
                    <a:pt x="3337" y="2870"/>
                    <a:pt x="4271" y="1869"/>
                    <a:pt x="4371" y="601"/>
                  </a:cubicBezTo>
                  <a:cubicBezTo>
                    <a:pt x="4371" y="368"/>
                    <a:pt x="4204" y="168"/>
                    <a:pt x="3937" y="168"/>
                  </a:cubicBezTo>
                  <a:cubicBezTo>
                    <a:pt x="3703" y="168"/>
                    <a:pt x="3503" y="335"/>
                    <a:pt x="3503" y="568"/>
                  </a:cubicBezTo>
                  <a:cubicBezTo>
                    <a:pt x="3503" y="1369"/>
                    <a:pt x="2903" y="2036"/>
                    <a:pt x="2202" y="2036"/>
                  </a:cubicBezTo>
                  <a:lnTo>
                    <a:pt x="2169" y="2036"/>
                  </a:lnTo>
                  <a:cubicBezTo>
                    <a:pt x="1435" y="2002"/>
                    <a:pt x="868" y="1302"/>
                    <a:pt x="901" y="468"/>
                  </a:cubicBezTo>
                  <a:cubicBezTo>
                    <a:pt x="901" y="201"/>
                    <a:pt x="735" y="1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89;p33"/>
            <p:cNvSpPr/>
            <p:nvPr/>
          </p:nvSpPr>
          <p:spPr>
            <a:xfrm>
              <a:off x="5028750" y="1453975"/>
              <a:ext cx="135125" cy="70925"/>
            </a:xfrm>
            <a:custGeom>
              <a:avLst/>
              <a:gdLst/>
              <a:ahLst/>
              <a:cxnLst/>
              <a:rect l="l" t="t" r="r" b="b"/>
              <a:pathLst>
                <a:path w="5405" h="2837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602"/>
                    <a:pt x="1202" y="2836"/>
                    <a:pt x="2703" y="2836"/>
                  </a:cubicBezTo>
                  <a:cubicBezTo>
                    <a:pt x="4204" y="2836"/>
                    <a:pt x="5405" y="1602"/>
                    <a:pt x="5405" y="101"/>
                  </a:cubicBezTo>
                  <a:lnTo>
                    <a:pt x="5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90;p33"/>
            <p:cNvSpPr/>
            <p:nvPr/>
          </p:nvSpPr>
          <p:spPr>
            <a:xfrm>
              <a:off x="5043775" y="1477325"/>
              <a:ext cx="104275" cy="45900"/>
            </a:xfrm>
            <a:custGeom>
              <a:avLst/>
              <a:gdLst/>
              <a:ahLst/>
              <a:cxnLst/>
              <a:rect l="l" t="t" r="r" b="b"/>
              <a:pathLst>
                <a:path w="4171" h="1836" extrusionOk="0">
                  <a:moveTo>
                    <a:pt x="2102" y="1"/>
                  </a:moveTo>
                  <a:cubicBezTo>
                    <a:pt x="1301" y="1"/>
                    <a:pt x="567" y="334"/>
                    <a:pt x="0" y="901"/>
                  </a:cubicBezTo>
                  <a:cubicBezTo>
                    <a:pt x="501" y="1469"/>
                    <a:pt x="1268" y="1835"/>
                    <a:pt x="2102" y="1835"/>
                  </a:cubicBezTo>
                  <a:cubicBezTo>
                    <a:pt x="2936" y="1835"/>
                    <a:pt x="3670" y="1469"/>
                    <a:pt x="4170" y="901"/>
                  </a:cubicBezTo>
                  <a:cubicBezTo>
                    <a:pt x="3636" y="334"/>
                    <a:pt x="2936" y="1"/>
                    <a:pt x="21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91;p33"/>
            <p:cNvSpPr/>
            <p:nvPr/>
          </p:nvSpPr>
          <p:spPr>
            <a:xfrm>
              <a:off x="4950375" y="1490675"/>
              <a:ext cx="66725" cy="41725"/>
            </a:xfrm>
            <a:custGeom>
              <a:avLst/>
              <a:gdLst/>
              <a:ahLst/>
              <a:cxnLst/>
              <a:rect l="l" t="t" r="r" b="b"/>
              <a:pathLst>
                <a:path w="2669" h="1669" extrusionOk="0">
                  <a:moveTo>
                    <a:pt x="1335" y="1"/>
                  </a:moveTo>
                  <a:cubicBezTo>
                    <a:pt x="601" y="1"/>
                    <a:pt x="0" y="401"/>
                    <a:pt x="0" y="834"/>
                  </a:cubicBezTo>
                  <a:cubicBezTo>
                    <a:pt x="0" y="1301"/>
                    <a:pt x="601" y="1668"/>
                    <a:pt x="1335" y="1668"/>
                  </a:cubicBezTo>
                  <a:cubicBezTo>
                    <a:pt x="2069" y="1668"/>
                    <a:pt x="2669" y="1301"/>
                    <a:pt x="2669" y="834"/>
                  </a:cubicBezTo>
                  <a:cubicBezTo>
                    <a:pt x="2669" y="401"/>
                    <a:pt x="2069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92;p33"/>
            <p:cNvSpPr/>
            <p:nvPr/>
          </p:nvSpPr>
          <p:spPr>
            <a:xfrm>
              <a:off x="5175525" y="1490675"/>
              <a:ext cx="66750" cy="41725"/>
            </a:xfrm>
            <a:custGeom>
              <a:avLst/>
              <a:gdLst/>
              <a:ahLst/>
              <a:cxnLst/>
              <a:rect l="l" t="t" r="r" b="b"/>
              <a:pathLst>
                <a:path w="2670" h="1669" extrusionOk="0">
                  <a:moveTo>
                    <a:pt x="1335" y="1"/>
                  </a:moveTo>
                  <a:cubicBezTo>
                    <a:pt x="601" y="1"/>
                    <a:pt x="1" y="401"/>
                    <a:pt x="1" y="834"/>
                  </a:cubicBezTo>
                  <a:cubicBezTo>
                    <a:pt x="1" y="1301"/>
                    <a:pt x="601" y="1668"/>
                    <a:pt x="1335" y="1668"/>
                  </a:cubicBezTo>
                  <a:cubicBezTo>
                    <a:pt x="2069" y="1668"/>
                    <a:pt x="2669" y="1301"/>
                    <a:pt x="2669" y="834"/>
                  </a:cubicBezTo>
                  <a:cubicBezTo>
                    <a:pt x="2669" y="401"/>
                    <a:pt x="2069" y="1"/>
                    <a:pt x="1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93;p33"/>
            <p:cNvSpPr/>
            <p:nvPr/>
          </p:nvSpPr>
          <p:spPr>
            <a:xfrm>
              <a:off x="5545200" y="1237900"/>
              <a:ext cx="98500" cy="75200"/>
            </a:xfrm>
            <a:custGeom>
              <a:avLst/>
              <a:gdLst/>
              <a:ahLst/>
              <a:cxnLst/>
              <a:rect l="l" t="t" r="r" b="b"/>
              <a:pathLst>
                <a:path w="3940" h="3008" extrusionOk="0">
                  <a:moveTo>
                    <a:pt x="1935" y="0"/>
                  </a:moveTo>
                  <a:cubicBezTo>
                    <a:pt x="86" y="0"/>
                    <a:pt x="0" y="2909"/>
                    <a:pt x="1926" y="3006"/>
                  </a:cubicBezTo>
                  <a:cubicBezTo>
                    <a:pt x="1947" y="3007"/>
                    <a:pt x="1968" y="3008"/>
                    <a:pt x="1989" y="3008"/>
                  </a:cubicBezTo>
                  <a:cubicBezTo>
                    <a:pt x="3895" y="3008"/>
                    <a:pt x="3940" y="37"/>
                    <a:pt x="2059" y="4"/>
                  </a:cubicBezTo>
                  <a:cubicBezTo>
                    <a:pt x="2017" y="1"/>
                    <a:pt x="1975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94;p33"/>
            <p:cNvSpPr/>
            <p:nvPr/>
          </p:nvSpPr>
          <p:spPr>
            <a:xfrm>
              <a:off x="5798700" y="1237900"/>
              <a:ext cx="98525" cy="75200"/>
            </a:xfrm>
            <a:custGeom>
              <a:avLst/>
              <a:gdLst/>
              <a:ahLst/>
              <a:cxnLst/>
              <a:rect l="l" t="t" r="r" b="b"/>
              <a:pathLst>
                <a:path w="3941" h="3008" extrusionOk="0">
                  <a:moveTo>
                    <a:pt x="1933" y="0"/>
                  </a:moveTo>
                  <a:cubicBezTo>
                    <a:pt x="55" y="0"/>
                    <a:pt x="1" y="2909"/>
                    <a:pt x="1926" y="3006"/>
                  </a:cubicBezTo>
                  <a:cubicBezTo>
                    <a:pt x="1948" y="3007"/>
                    <a:pt x="1969" y="3008"/>
                    <a:pt x="1990" y="3008"/>
                  </a:cubicBezTo>
                  <a:cubicBezTo>
                    <a:pt x="3896" y="3008"/>
                    <a:pt x="3940" y="37"/>
                    <a:pt x="2060" y="4"/>
                  </a:cubicBezTo>
                  <a:cubicBezTo>
                    <a:pt x="2017" y="1"/>
                    <a:pt x="1975" y="0"/>
                    <a:pt x="1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95;p33"/>
            <p:cNvSpPr/>
            <p:nvPr/>
          </p:nvSpPr>
          <p:spPr>
            <a:xfrm>
              <a:off x="5660875" y="1293025"/>
              <a:ext cx="120950" cy="63425"/>
            </a:xfrm>
            <a:custGeom>
              <a:avLst/>
              <a:gdLst/>
              <a:ahLst/>
              <a:cxnLst/>
              <a:rect l="l" t="t" r="r" b="b"/>
              <a:pathLst>
                <a:path w="4838" h="2537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1469"/>
                    <a:pt x="1101" y="2536"/>
                    <a:pt x="2436" y="2536"/>
                  </a:cubicBezTo>
                  <a:cubicBezTo>
                    <a:pt x="3770" y="2536"/>
                    <a:pt x="4837" y="1469"/>
                    <a:pt x="4837" y="134"/>
                  </a:cubicBezTo>
                  <a:lnTo>
                    <a:pt x="48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96;p33"/>
            <p:cNvSpPr/>
            <p:nvPr/>
          </p:nvSpPr>
          <p:spPr>
            <a:xfrm>
              <a:off x="5675050" y="1314725"/>
              <a:ext cx="91775" cy="41725"/>
            </a:xfrm>
            <a:custGeom>
              <a:avLst/>
              <a:gdLst/>
              <a:ahLst/>
              <a:cxnLst/>
              <a:rect l="l" t="t" r="r" b="b"/>
              <a:pathLst>
                <a:path w="3671" h="1669" extrusionOk="0">
                  <a:moveTo>
                    <a:pt x="1835" y="0"/>
                  </a:moveTo>
                  <a:cubicBezTo>
                    <a:pt x="1102" y="0"/>
                    <a:pt x="434" y="300"/>
                    <a:pt x="1" y="801"/>
                  </a:cubicBezTo>
                  <a:cubicBezTo>
                    <a:pt x="434" y="1334"/>
                    <a:pt x="1068" y="1668"/>
                    <a:pt x="1835" y="1668"/>
                  </a:cubicBezTo>
                  <a:cubicBezTo>
                    <a:pt x="2569" y="1668"/>
                    <a:pt x="3203" y="1334"/>
                    <a:pt x="3670" y="801"/>
                  </a:cubicBezTo>
                  <a:cubicBezTo>
                    <a:pt x="3203" y="300"/>
                    <a:pt x="2569" y="0"/>
                    <a:pt x="18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97;p33"/>
            <p:cNvSpPr/>
            <p:nvPr/>
          </p:nvSpPr>
          <p:spPr>
            <a:xfrm>
              <a:off x="5585000" y="1323900"/>
              <a:ext cx="65075" cy="41700"/>
            </a:xfrm>
            <a:custGeom>
              <a:avLst/>
              <a:gdLst/>
              <a:ahLst/>
              <a:cxnLst/>
              <a:rect l="l" t="t" r="r" b="b"/>
              <a:pathLst>
                <a:path w="2603" h="1668" extrusionOk="0">
                  <a:moveTo>
                    <a:pt x="1301" y="0"/>
                  </a:moveTo>
                  <a:cubicBezTo>
                    <a:pt x="567" y="0"/>
                    <a:pt x="0" y="400"/>
                    <a:pt x="0" y="834"/>
                  </a:cubicBezTo>
                  <a:cubicBezTo>
                    <a:pt x="0" y="1301"/>
                    <a:pt x="567" y="1668"/>
                    <a:pt x="1301" y="1668"/>
                  </a:cubicBezTo>
                  <a:cubicBezTo>
                    <a:pt x="2002" y="1668"/>
                    <a:pt x="2602" y="1301"/>
                    <a:pt x="2602" y="834"/>
                  </a:cubicBezTo>
                  <a:cubicBezTo>
                    <a:pt x="2602" y="400"/>
                    <a:pt x="200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98;p33"/>
            <p:cNvSpPr/>
            <p:nvPr/>
          </p:nvSpPr>
          <p:spPr>
            <a:xfrm>
              <a:off x="5788475" y="1323900"/>
              <a:ext cx="64225" cy="41700"/>
            </a:xfrm>
            <a:custGeom>
              <a:avLst/>
              <a:gdLst/>
              <a:ahLst/>
              <a:cxnLst/>
              <a:rect l="l" t="t" r="r" b="b"/>
              <a:pathLst>
                <a:path w="2569" h="1668" extrusionOk="0">
                  <a:moveTo>
                    <a:pt x="1301" y="0"/>
                  </a:moveTo>
                  <a:cubicBezTo>
                    <a:pt x="567" y="0"/>
                    <a:pt x="0" y="400"/>
                    <a:pt x="0" y="834"/>
                  </a:cubicBezTo>
                  <a:cubicBezTo>
                    <a:pt x="0" y="1301"/>
                    <a:pt x="567" y="1668"/>
                    <a:pt x="1301" y="1668"/>
                  </a:cubicBezTo>
                  <a:cubicBezTo>
                    <a:pt x="2002" y="1668"/>
                    <a:pt x="2569" y="1301"/>
                    <a:pt x="2569" y="834"/>
                  </a:cubicBezTo>
                  <a:cubicBezTo>
                    <a:pt x="2569" y="400"/>
                    <a:pt x="2002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99;p33"/>
            <p:cNvSpPr/>
            <p:nvPr/>
          </p:nvSpPr>
          <p:spPr>
            <a:xfrm>
              <a:off x="5074350" y="856050"/>
              <a:ext cx="227975" cy="143925"/>
            </a:xfrm>
            <a:custGeom>
              <a:avLst/>
              <a:gdLst/>
              <a:ahLst/>
              <a:cxnLst/>
              <a:rect l="l" t="t" r="r" b="b"/>
              <a:pathLst>
                <a:path w="9119" h="5757" extrusionOk="0">
                  <a:moveTo>
                    <a:pt x="8284" y="1"/>
                  </a:moveTo>
                  <a:cubicBezTo>
                    <a:pt x="4948" y="1"/>
                    <a:pt x="1913" y="1802"/>
                    <a:pt x="278" y="4771"/>
                  </a:cubicBezTo>
                  <a:cubicBezTo>
                    <a:pt x="1" y="5280"/>
                    <a:pt x="461" y="5756"/>
                    <a:pt x="903" y="5756"/>
                  </a:cubicBezTo>
                  <a:cubicBezTo>
                    <a:pt x="1098" y="5756"/>
                    <a:pt x="1290" y="5663"/>
                    <a:pt x="1413" y="5438"/>
                  </a:cubicBezTo>
                  <a:cubicBezTo>
                    <a:pt x="2780" y="2903"/>
                    <a:pt x="5382" y="1335"/>
                    <a:pt x="8284" y="1335"/>
                  </a:cubicBezTo>
                  <a:cubicBezTo>
                    <a:pt x="9118" y="1335"/>
                    <a:pt x="9118" y="1"/>
                    <a:pt x="8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700;p33"/>
            <p:cNvSpPr/>
            <p:nvPr/>
          </p:nvSpPr>
          <p:spPr>
            <a:xfrm>
              <a:off x="5047100" y="1009500"/>
              <a:ext cx="41725" cy="33375"/>
            </a:xfrm>
            <a:custGeom>
              <a:avLst/>
              <a:gdLst/>
              <a:ahLst/>
              <a:cxnLst/>
              <a:rect l="l" t="t" r="r" b="b"/>
              <a:pathLst>
                <a:path w="1669" h="1335" extrusionOk="0">
                  <a:moveTo>
                    <a:pt x="835" y="0"/>
                  </a:moveTo>
                  <a:cubicBezTo>
                    <a:pt x="1" y="34"/>
                    <a:pt x="1" y="1335"/>
                    <a:pt x="835" y="1335"/>
                  </a:cubicBezTo>
                  <a:cubicBezTo>
                    <a:pt x="1669" y="1335"/>
                    <a:pt x="1669" y="0"/>
                    <a:pt x="8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701;p33"/>
            <p:cNvSpPr/>
            <p:nvPr/>
          </p:nvSpPr>
          <p:spPr>
            <a:xfrm>
              <a:off x="4758575" y="1113650"/>
              <a:ext cx="163325" cy="203375"/>
            </a:xfrm>
            <a:custGeom>
              <a:avLst/>
              <a:gdLst/>
              <a:ahLst/>
              <a:cxnLst/>
              <a:rect l="l" t="t" r="r" b="b"/>
              <a:pathLst>
                <a:path w="6533" h="8135" extrusionOk="0">
                  <a:moveTo>
                    <a:pt x="5717" y="1"/>
                  </a:moveTo>
                  <a:cubicBezTo>
                    <a:pt x="5651" y="1"/>
                    <a:pt x="5580" y="12"/>
                    <a:pt x="5504" y="37"/>
                  </a:cubicBezTo>
                  <a:cubicBezTo>
                    <a:pt x="2235" y="1105"/>
                    <a:pt x="0" y="4107"/>
                    <a:pt x="0" y="7509"/>
                  </a:cubicBezTo>
                  <a:cubicBezTo>
                    <a:pt x="0" y="7926"/>
                    <a:pt x="326" y="8135"/>
                    <a:pt x="651" y="8135"/>
                  </a:cubicBezTo>
                  <a:cubicBezTo>
                    <a:pt x="976" y="8135"/>
                    <a:pt x="1301" y="7926"/>
                    <a:pt x="1301" y="7509"/>
                  </a:cubicBezTo>
                  <a:cubicBezTo>
                    <a:pt x="1301" y="4674"/>
                    <a:pt x="3102" y="2172"/>
                    <a:pt x="5838" y="1305"/>
                  </a:cubicBezTo>
                  <a:cubicBezTo>
                    <a:pt x="6533" y="1063"/>
                    <a:pt x="6352" y="1"/>
                    <a:pt x="57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702;p33"/>
            <p:cNvSpPr/>
            <p:nvPr/>
          </p:nvSpPr>
          <p:spPr>
            <a:xfrm>
              <a:off x="4527200" y="1400375"/>
              <a:ext cx="152800" cy="144450"/>
            </a:xfrm>
            <a:custGeom>
              <a:avLst/>
              <a:gdLst/>
              <a:ahLst/>
              <a:cxnLst/>
              <a:rect l="l" t="t" r="r" b="b"/>
              <a:pathLst>
                <a:path w="6112" h="5778" extrusionOk="0">
                  <a:moveTo>
                    <a:pt x="5107" y="0"/>
                  </a:moveTo>
                  <a:cubicBezTo>
                    <a:pt x="5068" y="0"/>
                    <a:pt x="5027" y="3"/>
                    <a:pt x="4986" y="10"/>
                  </a:cubicBezTo>
                  <a:cubicBezTo>
                    <a:pt x="2484" y="377"/>
                    <a:pt x="449" y="2478"/>
                    <a:pt x="82" y="4980"/>
                  </a:cubicBezTo>
                  <a:cubicBezTo>
                    <a:pt x="1" y="5447"/>
                    <a:pt x="438" y="5778"/>
                    <a:pt x="816" y="5778"/>
                  </a:cubicBezTo>
                  <a:cubicBezTo>
                    <a:pt x="1059" y="5778"/>
                    <a:pt x="1277" y="5640"/>
                    <a:pt x="1316" y="5314"/>
                  </a:cubicBezTo>
                  <a:cubicBezTo>
                    <a:pt x="1616" y="3179"/>
                    <a:pt x="3251" y="1578"/>
                    <a:pt x="5319" y="1244"/>
                  </a:cubicBezTo>
                  <a:cubicBezTo>
                    <a:pt x="6111" y="1149"/>
                    <a:pt x="5850" y="0"/>
                    <a:pt x="5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1627;p26"/>
          <p:cNvSpPr txBox="1">
            <a:spLocks/>
          </p:cNvSpPr>
          <p:nvPr/>
        </p:nvSpPr>
        <p:spPr>
          <a:xfrm>
            <a:off x="2996963" y="2785340"/>
            <a:ext cx="3263858" cy="67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ts val="4600"/>
              </a:lnSpc>
            </a:pPr>
            <a:r>
              <a:rPr lang="zh-TW" altLang="en-US" sz="32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修正計畫</a:t>
            </a:r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Google Shape;1627;p26"/>
          <p:cNvSpPr txBox="1">
            <a:spLocks/>
          </p:cNvSpPr>
          <p:nvPr/>
        </p:nvSpPr>
        <p:spPr>
          <a:xfrm>
            <a:off x="3022229" y="4006080"/>
            <a:ext cx="3263858" cy="67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4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ts val="4600"/>
              </a:lnSpc>
            </a:pPr>
            <a:r>
              <a:rPr lang="en-US" altLang="zh-TW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112.3.27</a:t>
            </a:r>
            <a:r>
              <a:rPr lang="zh-TW" altLang="en-US" sz="16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修訂</a:t>
            </a:r>
            <a:endParaRPr lang="en-US" altLang="zh-TW" sz="1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8" y="197595"/>
            <a:ext cx="7691400" cy="1223327"/>
          </a:xfrm>
        </p:spPr>
        <p:txBody>
          <a:bodyPr/>
          <a:lstStyle/>
          <a:p>
            <a:r>
              <a:rPr lang="zh-TW" altLang="en-US" sz="3600" dirty="0"/>
              <a:t>臺南市雙語暨英語教育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資源中心網站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FE78CE-FAFB-9A4F-1C46-C3435832C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784" y="357913"/>
            <a:ext cx="882216" cy="8822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3630EE-7996-7B2C-9EB0-97332906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968" y="1420922"/>
            <a:ext cx="6184800" cy="34789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0462AFC-9528-0E1B-34CC-5979C84A7DE4}"/>
              </a:ext>
            </a:extLst>
          </p:cNvPr>
          <p:cNvSpPr/>
          <p:nvPr/>
        </p:nvSpPr>
        <p:spPr>
          <a:xfrm>
            <a:off x="2836800" y="2738046"/>
            <a:ext cx="568800" cy="2173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D07701-D3B4-2616-D001-3473A2C7EE56}"/>
              </a:ext>
            </a:extLst>
          </p:cNvPr>
          <p:cNvSpPr/>
          <p:nvPr/>
        </p:nvSpPr>
        <p:spPr>
          <a:xfrm>
            <a:off x="2836800" y="3263173"/>
            <a:ext cx="5688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CA1D8A8-E6BF-07FB-A6AB-E33ACD02551F}"/>
              </a:ext>
            </a:extLst>
          </p:cNvPr>
          <p:cNvSpPr/>
          <p:nvPr/>
        </p:nvSpPr>
        <p:spPr>
          <a:xfrm>
            <a:off x="3636000" y="3568848"/>
            <a:ext cx="7992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5404B0F-5BE8-885B-3D4D-D8B95FF482B2}"/>
              </a:ext>
            </a:extLst>
          </p:cNvPr>
          <p:cNvSpPr txBox="1"/>
          <p:nvPr/>
        </p:nvSpPr>
        <p:spPr>
          <a:xfrm>
            <a:off x="2548485" y="1092669"/>
            <a:ext cx="37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路徑：雙語教學</a:t>
            </a:r>
            <a:r>
              <a:rPr lang="en-US" altLang="zh-TW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教學資源</a:t>
            </a:r>
            <a:r>
              <a:rPr lang="en-US" altLang="zh-TW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課室英語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16817" y="1133621"/>
            <a:ext cx="20938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4"/>
              </a:rPr>
              <a:t>https://tbeerc.tn.edu.tw/</a:t>
            </a:r>
            <a:r>
              <a:rPr lang="zh-TW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806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9"/>
          <p:cNvSpPr/>
          <p:nvPr/>
        </p:nvSpPr>
        <p:spPr>
          <a:xfrm rot="21414857">
            <a:off x="2226979" y="1012294"/>
            <a:ext cx="4703897" cy="33280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1705" name="Google Shape;1705;p29"/>
          <p:cNvSpPr/>
          <p:nvPr/>
        </p:nvSpPr>
        <p:spPr>
          <a:xfrm rot="-135875">
            <a:off x="2006793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6" name="Google Shape;1706;p29"/>
          <p:cNvSpPr/>
          <p:nvPr/>
        </p:nvSpPr>
        <p:spPr>
          <a:xfrm rot="4829593">
            <a:off x="6112282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7" name="Google Shape;1707;p29"/>
          <p:cNvSpPr txBox="1">
            <a:spLocks noGrp="1"/>
          </p:cNvSpPr>
          <p:nvPr>
            <p:ph type="title"/>
          </p:nvPr>
        </p:nvSpPr>
        <p:spPr>
          <a:xfrm>
            <a:off x="2612187" y="2658090"/>
            <a:ext cx="3968100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修訂</a:t>
            </a:r>
            <a:r>
              <a:rPr lang="zh-TW" altLang="en-US" sz="4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計畫說明</a:t>
            </a:r>
          </a:p>
        </p:txBody>
      </p:sp>
      <p:sp>
        <p:nvSpPr>
          <p:cNvPr id="1708" name="Google Shape;1708;p29"/>
          <p:cNvSpPr txBox="1">
            <a:spLocks noGrp="1"/>
          </p:cNvSpPr>
          <p:nvPr>
            <p:ph type="title" idx="2"/>
          </p:nvPr>
        </p:nvSpPr>
        <p:spPr>
          <a:xfrm rot="151639">
            <a:off x="4062626" y="107104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10" name="Google Shape;1710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1711" name="Google Shape;1711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23" name="Google Shape;1723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9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2" name="Google Shape;1732;p29"/>
          <p:cNvGrpSpPr/>
          <p:nvPr/>
        </p:nvGrpSpPr>
        <p:grpSpPr>
          <a:xfrm>
            <a:off x="7450428" y="3955275"/>
            <a:ext cx="291375" cy="281375"/>
            <a:chOff x="3243875" y="2372825"/>
            <a:chExt cx="291375" cy="281375"/>
          </a:xfrm>
        </p:grpSpPr>
        <p:sp>
          <p:nvSpPr>
            <p:cNvPr id="1733" name="Google Shape;1733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29"/>
          <p:cNvGrpSpPr/>
          <p:nvPr/>
        </p:nvGrpSpPr>
        <p:grpSpPr>
          <a:xfrm>
            <a:off x="7607378" y="1254438"/>
            <a:ext cx="166675" cy="168575"/>
            <a:chOff x="4954425" y="2036375"/>
            <a:chExt cx="166675" cy="168575"/>
          </a:xfrm>
        </p:grpSpPr>
        <p:sp>
          <p:nvSpPr>
            <p:cNvPr id="1744" name="Google Shape;1744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851;p88"/>
          <p:cNvGrpSpPr/>
          <p:nvPr/>
        </p:nvGrpSpPr>
        <p:grpSpPr>
          <a:xfrm>
            <a:off x="1079664" y="3436773"/>
            <a:ext cx="653309" cy="1298977"/>
            <a:chOff x="2203410" y="2891304"/>
            <a:chExt cx="516654" cy="1027265"/>
          </a:xfrm>
        </p:grpSpPr>
        <p:sp>
          <p:nvSpPr>
            <p:cNvPr id="45" name="Google Shape;10852;p88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853;p88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854;p88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855;p88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856;p88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857;p88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858;p88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859;p88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860;p88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861;p88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862;p88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863;p88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864;p88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865;p88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1627;p26"/>
          <p:cNvSpPr txBox="1">
            <a:spLocks/>
          </p:cNvSpPr>
          <p:nvPr/>
        </p:nvSpPr>
        <p:spPr>
          <a:xfrm>
            <a:off x="974576" y="1497619"/>
            <a:ext cx="7208700" cy="135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5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Font typeface="Jua"/>
              <a:buNone/>
              <a:defRPr sz="60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ts val="46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臺南市立國民中小學教師</a:t>
            </a: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運用課室英語能力認證計畫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6129" y="775579"/>
            <a:ext cx="2483634" cy="572700"/>
          </a:xfrm>
        </p:spPr>
        <p:txBody>
          <a:bodyPr/>
          <a:lstStyle/>
          <a:p>
            <a:pPr lvl="0" algn="l"/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目標：</a:t>
            </a:r>
            <a:endParaRPr lang="zh-TW" altLang="en-US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>
          <a:xfrm>
            <a:off x="1002687" y="1557633"/>
            <a:ext cx="6970976" cy="223196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透過認證方式以積極鼓勵各校教師除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了解課室英語原則與策略，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能實際運用於不同課堂中，營造英語使用情境，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增加學生於</a:t>
            </a:r>
            <a:r>
              <a:rPr lang="zh-TW" altLang="zh-TW" sz="24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校園中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聽與說英語的機會與環境。</a:t>
            </a:r>
            <a:b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841413" y="2131498"/>
            <a:ext cx="1172954" cy="630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 flipV="1">
            <a:off x="1475653" y="3209859"/>
            <a:ext cx="2799955" cy="123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 flipV="1">
            <a:off x="4850525" y="3222254"/>
            <a:ext cx="2445756" cy="60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1275956" y="3789597"/>
            <a:ext cx="566087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47841" y="1349444"/>
            <a:ext cx="6979960" cy="572700"/>
          </a:xfrm>
        </p:spPr>
        <p:txBody>
          <a:bodyPr/>
          <a:lstStyle/>
          <a:p>
            <a:pPr algn="l"/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期程</a:t>
            </a: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學年度至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學年度（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zh-TW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日）止</a:t>
            </a:r>
            <a:r>
              <a:rPr lang="zh-TW" altLang="zh-TW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>
              <a:solidFill>
                <a:srgbClr val="C00000"/>
              </a:solidFill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047841" y="2201833"/>
            <a:ext cx="6979960" cy="646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algn="l"/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認證對象</a:t>
            </a: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r>
              <a:rPr lang="zh-TW" altLang="zh-TW" sz="20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本市市立各國中小不分學科教師</a:t>
            </a:r>
            <a:endParaRPr lang="en-US" altLang="zh-TW" sz="2000" kern="1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panose="03000509000000000000" pitchFamily="65" charset="-120"/>
            </a:endParaRPr>
          </a:p>
          <a:p>
            <a:pPr algn="l"/>
            <a:r>
              <a:rPr lang="zh-TW" altLang="en-US" sz="20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                           </a:t>
            </a:r>
            <a:r>
              <a:rPr lang="zh-TW" altLang="zh-TW" sz="2000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皆可參加認證</a:t>
            </a:r>
            <a:r>
              <a:rPr lang="zh-TW" altLang="en-US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，</a:t>
            </a:r>
            <a:r>
              <a:rPr lang="zh-TW" altLang="en-US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標楷體" panose="03000509000000000000" pitchFamily="65" charset="-120"/>
              </a:rPr>
              <a:t>認證採計身分說明如下：</a:t>
            </a:r>
            <a:endParaRPr lang="zh-TW" altLang="en-US" sz="2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39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b="0" dirty="0">
                <a:solidFill>
                  <a:srgbClr val="0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臺南市立國民中小學教師運用課室英語能力認證</a:t>
            </a:r>
            <a:r>
              <a:rPr lang="zh-TW" altLang="zh-TW" sz="800" b="0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zh-TW" altLang="zh-TW" sz="800" b="0" dirty="0">
                <a:solidFill>
                  <a:schemeClr val="tx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採計身分說明</a:t>
            </a:r>
            <a: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394078"/>
              </p:ext>
            </p:extLst>
          </p:nvPr>
        </p:nvGraphicFramePr>
        <p:xfrm>
          <a:off x="1619175" y="1682750"/>
          <a:ext cx="5654040" cy="2713989"/>
        </p:xfrm>
        <a:graphic>
          <a:graphicData uri="http://schemas.openxmlformats.org/drawingml/2006/table">
            <a:tbl>
              <a:tblPr firstRow="1" bandRow="1">
                <a:tableStyleId>{91BE1DAD-ED1E-4E11-84C4-3C745D9588C6}</a:tableStyleId>
              </a:tblPr>
              <a:tblGrid>
                <a:gridCol w="1376172">
                  <a:extLst>
                    <a:ext uri="{9D8B030D-6E8A-4147-A177-3AD203B41FA5}">
                      <a16:colId xmlns:a16="http://schemas.microsoft.com/office/drawing/2014/main" val="1830109305"/>
                    </a:ext>
                  </a:extLst>
                </a:gridCol>
                <a:gridCol w="1313688">
                  <a:extLst>
                    <a:ext uri="{9D8B030D-6E8A-4147-A177-3AD203B41FA5}">
                      <a16:colId xmlns:a16="http://schemas.microsoft.com/office/drawing/2014/main" val="298885526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704668385"/>
                    </a:ext>
                  </a:extLst>
                </a:gridCol>
                <a:gridCol w="1516380">
                  <a:extLst>
                    <a:ext uri="{9D8B030D-6E8A-4147-A177-3AD203B41FA5}">
                      <a16:colId xmlns:a16="http://schemas.microsoft.com/office/drawing/2014/main" val="3125675279"/>
                    </a:ext>
                  </a:extLst>
                </a:gridCol>
              </a:tblGrid>
              <a:tr h="510063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具參加認證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資格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列入該校教師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總人數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取得認證後列入該校通過人數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064051"/>
                  </a:ext>
                </a:extLst>
              </a:tr>
              <a:tr h="402972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正式教師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285060"/>
                  </a:ext>
                </a:extLst>
              </a:tr>
              <a:tr h="402972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代理教師</a:t>
                      </a:r>
                      <a:endParaRPr lang="zh-TW" sz="13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875334"/>
                  </a:ext>
                </a:extLst>
              </a:tr>
              <a:tr h="402972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1100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兼課教師</a:t>
                      </a:r>
                      <a:endParaRPr lang="zh-TW" sz="1300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052092"/>
                  </a:ext>
                </a:extLst>
              </a:tr>
              <a:tr h="995010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ts val="2500"/>
                        </a:lnSpc>
                        <a:spcAft>
                          <a:spcPts val="2400"/>
                        </a:spcAft>
                      </a:pP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校長</a:t>
                      </a:r>
                      <a:r>
                        <a:rPr lang="zh-TW" altLang="en-US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　　　　　　　　　　　</a:t>
                      </a: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特教教師</a:t>
                      </a:r>
                      <a:r>
                        <a:rPr lang="zh-TW" altLang="en-US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　　　　　　　　　　</a:t>
                      </a:r>
                      <a:r>
                        <a:rPr lang="zh-TW" sz="1400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專輔教師</a:t>
                      </a:r>
                      <a:endParaRPr lang="zh-TW" sz="1300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/>
                    </a:p>
                    <a:p>
                      <a:pPr algn="ctr"/>
                      <a:endParaRPr lang="en-US" altLang="zh-TW" dirty="0"/>
                    </a:p>
                    <a:p>
                      <a:pPr algn="ctr"/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b="1" dirty="0">
                        <a:solidFill>
                          <a:srgbClr val="FF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b="1" dirty="0">
                          <a:solidFill>
                            <a:srgbClr val="FF0000"/>
                          </a:solidFill>
                        </a:rPr>
                        <a:t>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altLang="zh-TW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zh-TW" altLang="en-US" dirty="0"/>
                        <a:t>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838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1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8605" y="563270"/>
            <a:ext cx="7691400" cy="572700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</a:t>
            </a: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方式</a:t>
            </a:r>
            <a: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zh-TW" altLang="zh-TW" sz="8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>
          <a:xfrm>
            <a:off x="718605" y="1135970"/>
            <a:ext cx="7442415" cy="232351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教師以影片紀錄課堂中實際運用課室英語之情形，</a:t>
            </a:r>
            <a:endParaRPr lang="en-US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50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由本局聘請委員依「課程暖身、呈現課程重點、進行練習活動、進行產出活動、結束課程」五大面向進行審查，每一面向分數為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分，總分達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75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分為認證通過。</a:t>
            </a:r>
            <a:r>
              <a:rPr lang="zh-TW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認證通過者，由本局核發「臺南市立國民中小學教師運用課室英語能力證書」。</a:t>
            </a:r>
          </a:p>
          <a:p>
            <a:pPr>
              <a:lnSpc>
                <a:spcPts val="3500"/>
              </a:lnSpc>
            </a:pP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2193626" y="1623498"/>
            <a:ext cx="4789681" cy="8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3748106" y="2111026"/>
            <a:ext cx="4203787" cy="8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1252132" y="2532614"/>
            <a:ext cx="5311228" cy="8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849999" y="2996047"/>
            <a:ext cx="226153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315252" y="3458327"/>
            <a:ext cx="878374" cy="115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08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514" y="260979"/>
            <a:ext cx="7691400" cy="572700"/>
          </a:xfrm>
        </p:spPr>
        <p:txBody>
          <a:bodyPr/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認證影片</a:t>
            </a: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審查面向</a:t>
            </a:r>
            <a:r>
              <a:rPr lang="zh-TW" altLang="en-US" dirty="0">
                <a:solidFill>
                  <a:schemeClr val="accent6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說明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910" y="734845"/>
            <a:ext cx="6384607" cy="36314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501140" y="1242061"/>
            <a:ext cx="1569720" cy="29452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627715" y="4436492"/>
            <a:ext cx="7691400" cy="38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zh-TW" altLang="zh-TW" sz="1800" dirty="0">
                <a:solidFill>
                  <a:srgbClr val="C00000"/>
                </a:solidFill>
              </a:rPr>
              <a:t>每個面向得分不得低於</a:t>
            </a:r>
            <a:r>
              <a:rPr lang="en-US" altLang="zh-TW" sz="1800" dirty="0">
                <a:solidFill>
                  <a:srgbClr val="C00000"/>
                </a:solidFill>
              </a:rPr>
              <a:t>10</a:t>
            </a:r>
            <a:r>
              <a:rPr lang="zh-TW" altLang="zh-TW" sz="1800" dirty="0">
                <a:solidFill>
                  <a:srgbClr val="C00000"/>
                </a:solidFill>
              </a:rPr>
              <a:t>分</a:t>
            </a:r>
            <a:r>
              <a:rPr lang="zh-TW" altLang="zh-TW" sz="1800" dirty="0">
                <a:solidFill>
                  <a:srgbClr val="002060"/>
                </a:solidFill>
              </a:rPr>
              <a:t>，五個面向</a:t>
            </a:r>
            <a:r>
              <a:rPr lang="zh-TW" altLang="zh-TW" sz="1800" dirty="0">
                <a:solidFill>
                  <a:srgbClr val="C00000"/>
                </a:solidFill>
              </a:rPr>
              <a:t>總分達</a:t>
            </a:r>
            <a:r>
              <a:rPr lang="en-US" altLang="zh-TW" sz="1800" dirty="0">
                <a:solidFill>
                  <a:srgbClr val="C00000"/>
                </a:solidFill>
              </a:rPr>
              <a:t>75</a:t>
            </a:r>
            <a:r>
              <a:rPr lang="zh-TW" altLang="zh-TW" sz="1800" dirty="0">
                <a:solidFill>
                  <a:srgbClr val="C00000"/>
                </a:solidFill>
              </a:rPr>
              <a:t>分為</a:t>
            </a:r>
            <a:r>
              <a:rPr lang="zh-TW" altLang="zh-TW" sz="1800" dirty="0">
                <a:solidFill>
                  <a:srgbClr val="002060"/>
                </a:solidFill>
              </a:rPr>
              <a:t>認證</a:t>
            </a:r>
            <a:r>
              <a:rPr lang="zh-TW" altLang="zh-TW" sz="1800" dirty="0">
                <a:solidFill>
                  <a:srgbClr val="C00000"/>
                </a:solidFill>
              </a:rPr>
              <a:t>通過</a:t>
            </a:r>
            <a:r>
              <a:rPr lang="zh-TW" altLang="zh-TW" sz="1800" dirty="0">
                <a:solidFill>
                  <a:srgbClr val="00206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6938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0180" y="737479"/>
            <a:ext cx="6613412" cy="572700"/>
          </a:xfrm>
        </p:spPr>
        <p:txBody>
          <a:bodyPr/>
          <a:lstStyle/>
          <a:p>
            <a:pPr lvl="0" algn="l"/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學校認證比例</a:t>
            </a:r>
            <a:r>
              <a:rPr lang="zh-TW" altLang="en-US" dirty="0" smtClean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標準 </a:t>
            </a:r>
            <a:r>
              <a:rPr lang="en-US" altLang="zh-TW" sz="2400" dirty="0" smtClean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(</a:t>
            </a:r>
            <a:r>
              <a:rPr lang="zh-TW" altLang="en-US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本分、校列計）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993496"/>
              </p:ext>
            </p:extLst>
          </p:nvPr>
        </p:nvGraphicFramePr>
        <p:xfrm>
          <a:off x="1363980" y="1310179"/>
          <a:ext cx="6096000" cy="2774952"/>
        </p:xfrm>
        <a:graphic>
          <a:graphicData uri="http://schemas.openxmlformats.org/drawingml/2006/table">
            <a:tbl>
              <a:tblPr firstRow="1" bandRow="1">
                <a:tableStyleId>{91BE1DAD-ED1E-4E11-84C4-3C745D9588C6}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9912478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82197683"/>
                    </a:ext>
                  </a:extLst>
                </a:gridCol>
              </a:tblGrid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</a:t>
                      </a: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認證達成比例</a:t>
                      </a:r>
                      <a:endParaRPr lang="zh-TW" sz="1800" kern="100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901987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班級數為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6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含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)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以下</a:t>
                      </a: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至少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60%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190008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班級數為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7-24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含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)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以下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至少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45%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426129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班級數為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25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班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(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含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)</a:t>
                      </a: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以上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6520" indent="-6350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至少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標楷體" panose="03000509000000000000" pitchFamily="65" charset="-120"/>
                        </a:rPr>
                        <a:t>30%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標楷體" panose="03000509000000000000" pitchFamily="65" charset="-12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48656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4895379" y="4379641"/>
            <a:ext cx="3254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●114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年８月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前達成即可</a:t>
            </a:r>
          </a:p>
        </p:txBody>
      </p:sp>
    </p:spTree>
    <p:extLst>
      <p:ext uri="{BB962C8B-B14F-4D97-AF65-F5344CB8AC3E}">
        <p14:creationId xmlns:p14="http://schemas.microsoft.com/office/powerpoint/2010/main" val="23125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88282" b="2329"/>
          <a:stretch/>
        </p:blipFill>
        <p:spPr>
          <a:xfrm>
            <a:off x="1193022" y="4542961"/>
            <a:ext cx="6737331" cy="37604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07" y="273982"/>
            <a:ext cx="7521142" cy="4162268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783892" y="709126"/>
            <a:ext cx="1092770" cy="291835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04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0160" y="480771"/>
            <a:ext cx="6613412" cy="5727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zh-TW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具以下資格者，</a:t>
            </a:r>
            <a:r>
              <a:rPr lang="zh-TW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等同已取得認證</a:t>
            </a:r>
            <a:r>
              <a:rPr lang="zh-TW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r>
              <a:rPr lang="en-US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直接併入</a:t>
            </a:r>
            <a:r>
              <a:rPr lang="zh-TW" altLang="zh-TW" sz="240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各校已取得認證人數</a:t>
            </a:r>
            <a:endParaRPr lang="zh-TW" altLang="en-US" sz="180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873" y="1947548"/>
            <a:ext cx="5272676" cy="2257787"/>
          </a:xfrm>
          <a:prstGeom prst="rect">
            <a:avLst/>
          </a:prstGeom>
        </p:spPr>
      </p:pic>
      <p:pic>
        <p:nvPicPr>
          <p:cNvPr id="2050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1" y="1910453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2" y="2418651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0" y="3290435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1" y="3869051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29"/>
          <p:cNvSpPr/>
          <p:nvPr/>
        </p:nvSpPr>
        <p:spPr>
          <a:xfrm rot="21414857">
            <a:off x="2226979" y="1012294"/>
            <a:ext cx="4703897" cy="33280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  <p:sp>
        <p:nvSpPr>
          <p:cNvPr id="1705" name="Google Shape;1705;p29"/>
          <p:cNvSpPr/>
          <p:nvPr/>
        </p:nvSpPr>
        <p:spPr>
          <a:xfrm rot="-135875">
            <a:off x="2006793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6" name="Google Shape;1706;p29"/>
          <p:cNvSpPr/>
          <p:nvPr/>
        </p:nvSpPr>
        <p:spPr>
          <a:xfrm rot="4829593">
            <a:off x="6112282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07" name="Google Shape;1707;p29"/>
          <p:cNvSpPr txBox="1">
            <a:spLocks noGrp="1"/>
          </p:cNvSpPr>
          <p:nvPr>
            <p:ph type="title"/>
          </p:nvPr>
        </p:nvSpPr>
        <p:spPr>
          <a:xfrm>
            <a:off x="2594852" y="2147229"/>
            <a:ext cx="4446014" cy="21316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何謂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課室英語？</a:t>
            </a:r>
            <a: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4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不是「教」英語，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而是創造「</a:t>
            </a:r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」英語的機會。</a:t>
            </a:r>
            <a: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400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08" name="Google Shape;1708;p29"/>
          <p:cNvSpPr txBox="1">
            <a:spLocks noGrp="1"/>
          </p:cNvSpPr>
          <p:nvPr>
            <p:ph type="title" idx="2"/>
          </p:nvPr>
        </p:nvSpPr>
        <p:spPr>
          <a:xfrm rot="151639">
            <a:off x="4062628" y="1491423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endParaRPr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10" name="Google Shape;1710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1711" name="Google Shape;1711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2" name="Google Shape;1712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3" name="Google Shape;1713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4" name="Google Shape;1714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5" name="Google Shape;1715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23" name="Google Shape;1723;p29">
            <a:hlinkClick r:id="rId3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29">
            <a:hlinkClick r:id="rId4" action="ppaction://hlinksldjump"/>
          </p:cNvPr>
          <p:cNvSpPr/>
          <p:nvPr/>
        </p:nvSpPr>
        <p:spPr>
          <a:xfrm rot="8100000">
            <a:off x="802723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2" name="Google Shape;1732;p29"/>
          <p:cNvGrpSpPr/>
          <p:nvPr/>
        </p:nvGrpSpPr>
        <p:grpSpPr>
          <a:xfrm>
            <a:off x="7450428" y="3955275"/>
            <a:ext cx="291375" cy="281375"/>
            <a:chOff x="3243875" y="2372825"/>
            <a:chExt cx="291375" cy="281375"/>
          </a:xfrm>
        </p:grpSpPr>
        <p:sp>
          <p:nvSpPr>
            <p:cNvPr id="1733" name="Google Shape;1733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3" name="Google Shape;1743;p29"/>
          <p:cNvGrpSpPr/>
          <p:nvPr/>
        </p:nvGrpSpPr>
        <p:grpSpPr>
          <a:xfrm>
            <a:off x="7607378" y="1254438"/>
            <a:ext cx="166675" cy="168575"/>
            <a:chOff x="4954425" y="2036375"/>
            <a:chExt cx="166675" cy="168575"/>
          </a:xfrm>
        </p:grpSpPr>
        <p:sp>
          <p:nvSpPr>
            <p:cNvPr id="1744" name="Google Shape;1744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851;p88"/>
          <p:cNvGrpSpPr/>
          <p:nvPr/>
        </p:nvGrpSpPr>
        <p:grpSpPr>
          <a:xfrm>
            <a:off x="1079664" y="3436773"/>
            <a:ext cx="653309" cy="1298977"/>
            <a:chOff x="2203410" y="2891304"/>
            <a:chExt cx="516654" cy="1027265"/>
          </a:xfrm>
        </p:grpSpPr>
        <p:sp>
          <p:nvSpPr>
            <p:cNvPr id="45" name="Google Shape;10852;p88"/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853;p88"/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854;p88"/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855;p88"/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856;p88"/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857;p88"/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858;p88"/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859;p88"/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860;p88"/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861;p88"/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862;p88"/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863;p88"/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864;p88"/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865;p88"/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63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505" y="355718"/>
            <a:ext cx="7831035" cy="596520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影片規格</a:t>
            </a:r>
            <a:endParaRPr lang="zh-TW" altLang="en-US" sz="200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31" y="1141423"/>
            <a:ext cx="7123767" cy="3026979"/>
          </a:xfrm>
          <a:prstGeom prst="rect">
            <a:avLst/>
          </a:prstGeom>
        </p:spPr>
      </p:pic>
      <p:cxnSp>
        <p:nvCxnSpPr>
          <p:cNvPr id="4" name="直線接點 3"/>
          <p:cNvCxnSpPr/>
          <p:nvPr/>
        </p:nvCxnSpPr>
        <p:spPr>
          <a:xfrm flipV="1">
            <a:off x="1569458" y="1431509"/>
            <a:ext cx="5878172" cy="2618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 flipV="1">
            <a:off x="1612528" y="2226091"/>
            <a:ext cx="1483820" cy="1462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V="1">
            <a:off x="1569458" y="2970223"/>
            <a:ext cx="1772832" cy="388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3096348" y="3274497"/>
            <a:ext cx="1772832" cy="388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3570606" y="3701743"/>
            <a:ext cx="1772832" cy="388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 flipV="1">
            <a:off x="3244427" y="4084845"/>
            <a:ext cx="1940326" cy="3993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41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CE7B20A2-A8E5-EF9F-E940-D7C1D7867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26" y="1158184"/>
            <a:ext cx="4246115" cy="3716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42" y="224809"/>
            <a:ext cx="8060256" cy="823821"/>
          </a:xfrm>
        </p:spPr>
        <p:txBody>
          <a:bodyPr/>
          <a:lstStyle/>
          <a:p>
            <a:r>
              <a:rPr lang="zh-TW" altLang="en-US" sz="4000" dirty="0">
                <a:latin typeface="Microsoft JhengHei" charset="-120"/>
                <a:ea typeface="Microsoft JhengHei" charset="-120"/>
                <a:cs typeface="Microsoft JhengHei" charset="-120"/>
              </a:rPr>
              <a:t>校內課室英語認證示範影片</a:t>
            </a:r>
            <a:r>
              <a:rPr lang="en-US" altLang="zh-TW" sz="4000" dirty="0"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4000" dirty="0"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sz="2000" dirty="0"/>
              <a:t>(</a:t>
            </a:r>
            <a:r>
              <a:rPr lang="zh-TW" altLang="en-US" sz="2000" dirty="0"/>
              <a:t>影片中的老師為非英語專長之一般教師、無任何英語檢定證書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11" name="流程圖: 程序 10">
            <a:extLst>
              <a:ext uri="{FF2B5EF4-FFF2-40B4-BE49-F238E27FC236}">
                <a16:creationId xmlns:a16="http://schemas.microsoft.com/office/drawing/2014/main" id="{AE7E4A53-39F5-7874-F76F-4839096F0290}"/>
              </a:ext>
            </a:extLst>
          </p:cNvPr>
          <p:cNvSpPr/>
          <p:nvPr/>
        </p:nvSpPr>
        <p:spPr>
          <a:xfrm>
            <a:off x="1300026" y="4034434"/>
            <a:ext cx="727199" cy="521374"/>
          </a:xfrm>
          <a:prstGeom prst="flowChartProcess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1C3D3CB-4603-6329-E706-44A3AD56E80D}"/>
              </a:ext>
            </a:extLst>
          </p:cNvPr>
          <p:cNvCxnSpPr>
            <a:cxnSpLocks/>
          </p:cNvCxnSpPr>
          <p:nvPr/>
        </p:nvCxnSpPr>
        <p:spPr>
          <a:xfrm flipV="1">
            <a:off x="2027225" y="3916419"/>
            <a:ext cx="3630625" cy="378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DEA6A552-7300-A73F-CACC-C22DD7866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32" y="2276776"/>
            <a:ext cx="2298618" cy="173441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4143207" y="4135526"/>
            <a:ext cx="42602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除了暖身及課程結束，中間</a:t>
            </a:r>
            <a:r>
              <a:rPr lang="zh-TW" altLang="en-US" dirty="0">
                <a:solidFill>
                  <a:srgbClr val="FF0000"/>
                </a:solidFill>
              </a:rPr>
              <a:t>不須按照順序</a:t>
            </a:r>
            <a:r>
              <a:rPr lang="zh-TW" altLang="en-US" dirty="0"/>
              <a:t>呈現，依照課程進行的流程呈現為要。請呈現五大面向，</a:t>
            </a:r>
            <a:r>
              <a:rPr lang="zh-TW" altLang="en-US" dirty="0">
                <a:solidFill>
                  <a:srgbClr val="FF0000"/>
                </a:solidFill>
              </a:rPr>
              <a:t>每面向至少一次</a:t>
            </a:r>
            <a:r>
              <a:rPr lang="zh-TW" altLang="en-US" dirty="0"/>
              <a:t>，可重複呈現。</a:t>
            </a:r>
            <a:endParaRPr lang="en-US" altLang="zh-TW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99198-A06C-B580-1CC5-E76CBB6DE014}"/>
              </a:ext>
            </a:extLst>
          </p:cNvPr>
          <p:cNvSpPr txBox="1"/>
          <p:nvPr/>
        </p:nvSpPr>
        <p:spPr>
          <a:xfrm>
            <a:off x="5669394" y="1291428"/>
            <a:ext cx="2532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此影片僅供說明會</a:t>
            </a:r>
            <a:r>
              <a:rPr lang="zh-TW" altLang="en-US" sz="1800" dirty="0" smtClean="0">
                <a:solidFill>
                  <a:srgbClr val="FF0000"/>
                </a:solidFill>
              </a:rPr>
              <a:t>播放連結</a:t>
            </a:r>
            <a:r>
              <a:rPr lang="zh-TW" altLang="en-US" sz="1800" dirty="0">
                <a:solidFill>
                  <a:srgbClr val="FF0000"/>
                </a:solidFill>
              </a:rPr>
              <a:t>不公開</a:t>
            </a:r>
          </a:p>
        </p:txBody>
      </p:sp>
    </p:spTree>
    <p:extLst>
      <p:ext uri="{BB962C8B-B14F-4D97-AF65-F5344CB8AC3E}">
        <p14:creationId xmlns:p14="http://schemas.microsoft.com/office/powerpoint/2010/main" val="39278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888" y="1154449"/>
            <a:ext cx="5704449" cy="340227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87054" y="446562"/>
            <a:ext cx="58272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0F0F0F"/>
                </a:solidFill>
                <a:latin typeface="YouTube Sans"/>
              </a:rPr>
              <a:t>註記</a:t>
            </a:r>
            <a:r>
              <a:rPr lang="zh-TW" altLang="en-US" sz="2000" b="1" dirty="0" smtClean="0">
                <a:solidFill>
                  <a:srgbClr val="0F0F0F"/>
                </a:solidFill>
                <a:latin typeface="YouTube Sans"/>
              </a:rPr>
              <a:t>「課</a:t>
            </a:r>
            <a:r>
              <a:rPr lang="zh-TW" altLang="en-US" sz="2000" b="1" dirty="0">
                <a:solidFill>
                  <a:srgbClr val="0F0F0F"/>
                </a:solidFill>
                <a:latin typeface="YouTube Sans"/>
              </a:rPr>
              <a:t>室英語</a:t>
            </a:r>
            <a:r>
              <a:rPr lang="zh-TW" altLang="en-US" sz="2000" b="1" dirty="0" smtClean="0">
                <a:solidFill>
                  <a:srgbClr val="0F0F0F"/>
                </a:solidFill>
                <a:latin typeface="YouTube Sans"/>
              </a:rPr>
              <a:t>認證影片五大面向」操作</a:t>
            </a:r>
            <a:r>
              <a:rPr lang="zh-TW" altLang="en-US" sz="2000" b="1" dirty="0">
                <a:solidFill>
                  <a:srgbClr val="0F0F0F"/>
                </a:solidFill>
                <a:latin typeface="YouTube Sans"/>
              </a:rPr>
              <a:t>說明</a:t>
            </a:r>
            <a:r>
              <a:rPr lang="zh-TW" altLang="en-US" sz="2000" b="1" dirty="0" smtClean="0">
                <a:solidFill>
                  <a:srgbClr val="0F0F0F"/>
                </a:solidFill>
                <a:latin typeface="YouTube Sans"/>
              </a:rPr>
              <a:t>影片</a:t>
            </a:r>
            <a:endParaRPr lang="zh-TW" altLang="en-US" sz="2000" b="1" dirty="0">
              <a:solidFill>
                <a:srgbClr val="0F0F0F"/>
              </a:solidFill>
              <a:latin typeface="YouTube San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98440" y="846672"/>
            <a:ext cx="4222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smtClean="0">
                <a:hlinkClick r:id="rId2"/>
              </a:rPr>
              <a:t>www.youtube.com/watch?v=qjP_1wKMdB4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906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78" y="508898"/>
            <a:ext cx="8060256" cy="487551"/>
          </a:xfrm>
        </p:spPr>
        <p:txBody>
          <a:bodyPr/>
          <a:lstStyle/>
          <a:p>
            <a:r>
              <a:rPr lang="zh-TW" altLang="en-US" sz="4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影片繳交方式</a:t>
            </a:r>
            <a:endParaRPr lang="zh-TW" altLang="en-US" sz="20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90050" y="1272021"/>
            <a:ext cx="69804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sz="1600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一</a:t>
            </a:r>
            <a:r>
              <a:rPr lang="zh-TW" altLang="en-US" sz="1600" kern="100" dirty="0" smtClean="0">
                <a:latin typeface="標楷體" charset="-120"/>
              </a:rPr>
              <a:t>、</a:t>
            </a:r>
            <a:r>
              <a:rPr lang="zh-TW" altLang="zh-TW" kern="100" dirty="0" smtClean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個人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認證影片以「○○國小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/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國中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+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姓名」命名。例如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○○國中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○○○</a:t>
            </a:r>
            <a:endParaRPr lang="en-US" altLang="zh-TW" kern="1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二、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擇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以下任一方式繳交影片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endParaRPr lang="en-US" altLang="zh-TW" kern="100" dirty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>
                <a:latin typeface="Microsoft JhengHei" charset="-120"/>
                <a:ea typeface="Microsoft JhengHei" charset="-120"/>
                <a:cs typeface="Microsoft JhengHei" charset="-120"/>
              </a:rPr>
              <a:t>（一）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教師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將個別影片上傳至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YouTube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，設定為「不公開」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（二）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學校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將所有影片檔案上傳同一雲端資料夾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三、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請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使用</a:t>
            </a:r>
            <a:r>
              <a:rPr lang="zh-TW" altLang="zh-TW" kern="1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學校彙整表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件</a:t>
            </a:r>
            <a:r>
              <a:rPr lang="en-US" altLang="zh-TW" kern="1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Excel</a:t>
            </a:r>
            <a:r>
              <a:rPr lang="zh-TW" altLang="zh-TW" kern="1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檔案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【如附件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3-1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】輸入認證相關資料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   </a:t>
            </a:r>
            <a:r>
              <a:rPr lang="en-US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Excel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檔名請以各校校名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+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學年度命名，例如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zh-TW" altLang="zh-TW" u="sng" kern="100" dirty="0">
                <a:latin typeface="Microsoft JhengHei" charset="-120"/>
                <a:ea typeface="Microsoft JhengHei" charset="-120"/>
                <a:cs typeface="Microsoft JhengHei" charset="-120"/>
              </a:rPr>
              <a:t>○○國中</a:t>
            </a:r>
            <a:r>
              <a:rPr lang="en-US" altLang="zh-TW" u="sng" kern="100" dirty="0">
                <a:latin typeface="Microsoft JhengHei" charset="-120"/>
                <a:ea typeface="Microsoft JhengHei" charset="-120"/>
                <a:cs typeface="Microsoft JhengHei" charset="-120"/>
              </a:rPr>
              <a:t>111</a:t>
            </a:r>
            <a:r>
              <a:rPr lang="zh-TW" altLang="zh-TW" u="sng" kern="100" dirty="0">
                <a:latin typeface="Microsoft JhengHei" charset="-120"/>
                <a:ea typeface="Microsoft JhengHei" charset="-120"/>
                <a:cs typeface="Microsoft JhengHei" charset="-120"/>
              </a:rPr>
              <a:t>學年度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四、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校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內核章後，上傳以下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2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個檔案至</a:t>
            </a:r>
            <a:r>
              <a:rPr lang="en-US" altLang="zh-TW" u="sng" kern="100" dirty="0">
                <a:latin typeface="Microsoft JhengHei" charset="-120"/>
                <a:ea typeface="Microsoft JhengHei" charset="-120"/>
                <a:cs typeface="Microsoft JhengHei" charset="-120"/>
                <a:hlinkClick r:id="rId2"/>
              </a:rPr>
              <a:t>https://reurl.cc/LX88M3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。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（一）</a:t>
            </a:r>
            <a:r>
              <a:rPr lang="en-US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Excel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檔。 </a:t>
            </a:r>
            <a:endParaRPr lang="en-US" altLang="zh-TW" kern="1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lvl="0" algn="just">
              <a:lnSpc>
                <a:spcPct val="150000"/>
              </a:lnSpc>
              <a:spcAft>
                <a:spcPts val="25"/>
              </a:spcAft>
              <a:buSzPts val="1400"/>
            </a:pPr>
            <a:r>
              <a:rPr lang="zh-TW" altLang="en-US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（二）</a:t>
            </a:r>
            <a:r>
              <a:rPr lang="zh-TW" altLang="zh-TW" kern="1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核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章後掃描</a:t>
            </a:r>
            <a:r>
              <a:rPr lang="en-US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PDF</a:t>
            </a:r>
            <a:r>
              <a:rPr lang="zh-TW" altLang="zh-TW" kern="100" dirty="0">
                <a:latin typeface="Microsoft JhengHei" charset="-120"/>
                <a:ea typeface="Microsoft JhengHei" charset="-120"/>
                <a:cs typeface="Microsoft JhengHei" charset="-120"/>
              </a:rPr>
              <a:t>檔。 </a:t>
            </a:r>
          </a:p>
        </p:txBody>
      </p:sp>
      <p:sp>
        <p:nvSpPr>
          <p:cNvPr id="3" name="矩形 2"/>
          <p:cNvSpPr/>
          <p:nvPr/>
        </p:nvSpPr>
        <p:spPr>
          <a:xfrm>
            <a:off x="1043189" y="1751527"/>
            <a:ext cx="5743977" cy="8822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19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800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  <a:solidFill>
            <a:schemeClr val="accent4">
              <a:lumMod val="75000"/>
            </a:schemeClr>
          </a:solidFill>
        </p:grpSpPr>
        <p:sp>
          <p:nvSpPr>
            <p:cNvPr id="4" name="Google Shape;2801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" name="Google Shape;2802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" name="Google Shape;2803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2804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2805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Google Shape;3405;p36"/>
          <p:cNvSpPr/>
          <p:nvPr/>
        </p:nvSpPr>
        <p:spPr>
          <a:xfrm rot="-272599">
            <a:off x="2148860" y="832700"/>
            <a:ext cx="4703781" cy="31151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1" name="Google Shape;3406;p36"/>
          <p:cNvSpPr/>
          <p:nvPr/>
        </p:nvSpPr>
        <p:spPr>
          <a:xfrm rot="-535295">
            <a:off x="1778695" y="786964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2" name="Google Shape;3407;p36"/>
          <p:cNvSpPr/>
          <p:nvPr/>
        </p:nvSpPr>
        <p:spPr>
          <a:xfrm rot="4430286">
            <a:off x="5874316" y="463552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" name="Google Shape;1707;p29"/>
          <p:cNvSpPr txBox="1">
            <a:spLocks/>
          </p:cNvSpPr>
          <p:nvPr/>
        </p:nvSpPr>
        <p:spPr>
          <a:xfrm rot="21307909">
            <a:off x="2433950" y="1985410"/>
            <a:ext cx="4275188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4780"/>
              </a:lnSpc>
            </a:pP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獎勵與支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Google Shape;1708;p29"/>
          <p:cNvSpPr txBox="1">
            <a:spLocks/>
          </p:cNvSpPr>
          <p:nvPr/>
        </p:nvSpPr>
        <p:spPr>
          <a:xfrm rot="21320955">
            <a:off x="3907830" y="1297964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 dirty="0">
                <a:solidFill>
                  <a:srgbClr val="FC8B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sz="4400" b="1" dirty="0">
                <a:solidFill>
                  <a:srgbClr val="FC8B4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en" sz="4400" b="1" dirty="0">
              <a:solidFill>
                <a:srgbClr val="FC8B4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0" name="Google Shape;10738;p88"/>
          <p:cNvGrpSpPr/>
          <p:nvPr/>
        </p:nvGrpSpPr>
        <p:grpSpPr>
          <a:xfrm>
            <a:off x="7360750" y="3025588"/>
            <a:ext cx="855274" cy="1297324"/>
            <a:chOff x="1348984" y="1749033"/>
            <a:chExt cx="899228" cy="1363995"/>
          </a:xfrm>
        </p:grpSpPr>
        <p:sp>
          <p:nvSpPr>
            <p:cNvPr id="21" name="Google Shape;10739;p88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740;p88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741;p88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742;p88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743;p88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744;p88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745;p88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746;p88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747;p88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748;p88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749;p88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750;p88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751;p88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752;p88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753;p88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754;p88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755;p88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756;p88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757;p88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758;p88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759;p88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760;p88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761;p88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762;p88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0800;p88"/>
          <p:cNvGrpSpPr/>
          <p:nvPr/>
        </p:nvGrpSpPr>
        <p:grpSpPr>
          <a:xfrm>
            <a:off x="1326816" y="4435348"/>
            <a:ext cx="270452" cy="246308"/>
            <a:chOff x="3557127" y="2044850"/>
            <a:chExt cx="213880" cy="194787"/>
          </a:xfrm>
        </p:grpSpPr>
        <p:sp>
          <p:nvSpPr>
            <p:cNvPr id="47" name="Google Shape;10801;p88"/>
            <p:cNvSpPr/>
            <p:nvPr/>
          </p:nvSpPr>
          <p:spPr>
            <a:xfrm>
              <a:off x="3557127" y="2044850"/>
              <a:ext cx="213880" cy="194787"/>
            </a:xfrm>
            <a:custGeom>
              <a:avLst/>
              <a:gdLst/>
              <a:ahLst/>
              <a:cxnLst/>
              <a:rect l="l" t="t" r="r" b="b"/>
              <a:pathLst>
                <a:path w="9656" h="8794" extrusionOk="0">
                  <a:moveTo>
                    <a:pt x="3401" y="1552"/>
                  </a:moveTo>
                  <a:cubicBezTo>
                    <a:pt x="3558" y="988"/>
                    <a:pt x="3762" y="455"/>
                    <a:pt x="4373" y="236"/>
                  </a:cubicBezTo>
                  <a:cubicBezTo>
                    <a:pt x="4875" y="63"/>
                    <a:pt x="5392" y="0"/>
                    <a:pt x="5909" y="173"/>
                  </a:cubicBezTo>
                  <a:cubicBezTo>
                    <a:pt x="6505" y="345"/>
                    <a:pt x="7022" y="1145"/>
                    <a:pt x="6912" y="1756"/>
                  </a:cubicBezTo>
                  <a:cubicBezTo>
                    <a:pt x="6818" y="2273"/>
                    <a:pt x="6662" y="2790"/>
                    <a:pt x="6536" y="3292"/>
                  </a:cubicBezTo>
                  <a:cubicBezTo>
                    <a:pt x="7022" y="3276"/>
                    <a:pt x="7492" y="3229"/>
                    <a:pt x="7978" y="3245"/>
                  </a:cubicBezTo>
                  <a:cubicBezTo>
                    <a:pt x="9076" y="3323"/>
                    <a:pt x="9655" y="4201"/>
                    <a:pt x="9373" y="5079"/>
                  </a:cubicBezTo>
                  <a:cubicBezTo>
                    <a:pt x="9170" y="5659"/>
                    <a:pt x="8793" y="6004"/>
                    <a:pt x="8119" y="6066"/>
                  </a:cubicBezTo>
                  <a:cubicBezTo>
                    <a:pt x="7743" y="6098"/>
                    <a:pt x="7367" y="6098"/>
                    <a:pt x="6960" y="6113"/>
                  </a:cubicBezTo>
                  <a:cubicBezTo>
                    <a:pt x="7022" y="6474"/>
                    <a:pt x="7085" y="6756"/>
                    <a:pt x="7116" y="7022"/>
                  </a:cubicBezTo>
                  <a:cubicBezTo>
                    <a:pt x="7210" y="7979"/>
                    <a:pt x="6395" y="8794"/>
                    <a:pt x="5455" y="8668"/>
                  </a:cubicBezTo>
                  <a:cubicBezTo>
                    <a:pt x="4843" y="8590"/>
                    <a:pt x="4326" y="8323"/>
                    <a:pt x="4028" y="7744"/>
                  </a:cubicBezTo>
                  <a:cubicBezTo>
                    <a:pt x="3934" y="7540"/>
                    <a:pt x="3809" y="7336"/>
                    <a:pt x="3699" y="7132"/>
                  </a:cubicBezTo>
                  <a:cubicBezTo>
                    <a:pt x="2571" y="8308"/>
                    <a:pt x="1254" y="8057"/>
                    <a:pt x="549" y="7164"/>
                  </a:cubicBezTo>
                  <a:cubicBezTo>
                    <a:pt x="298" y="6866"/>
                    <a:pt x="204" y="6396"/>
                    <a:pt x="188" y="6004"/>
                  </a:cubicBezTo>
                  <a:cubicBezTo>
                    <a:pt x="157" y="5314"/>
                    <a:pt x="674" y="4922"/>
                    <a:pt x="1160" y="4609"/>
                  </a:cubicBezTo>
                  <a:cubicBezTo>
                    <a:pt x="878" y="4279"/>
                    <a:pt x="596" y="4013"/>
                    <a:pt x="392" y="3684"/>
                  </a:cubicBezTo>
                  <a:cubicBezTo>
                    <a:pt x="0" y="3057"/>
                    <a:pt x="126" y="2461"/>
                    <a:pt x="690" y="2007"/>
                  </a:cubicBezTo>
                  <a:cubicBezTo>
                    <a:pt x="1379" y="1442"/>
                    <a:pt x="2304" y="1395"/>
                    <a:pt x="3072" y="1850"/>
                  </a:cubicBezTo>
                  <a:cubicBezTo>
                    <a:pt x="3135" y="1881"/>
                    <a:pt x="3213" y="1913"/>
                    <a:pt x="3339" y="1960"/>
                  </a:cubicBezTo>
                  <a:cubicBezTo>
                    <a:pt x="3370" y="1787"/>
                    <a:pt x="3370" y="1662"/>
                    <a:pt x="3401" y="15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802;p88"/>
            <p:cNvSpPr/>
            <p:nvPr/>
          </p:nvSpPr>
          <p:spPr>
            <a:xfrm>
              <a:off x="3598083" y="2085474"/>
              <a:ext cx="128492" cy="116664"/>
            </a:xfrm>
            <a:custGeom>
              <a:avLst/>
              <a:gdLst/>
              <a:ahLst/>
              <a:cxnLst/>
              <a:rect l="l" t="t" r="r" b="b"/>
              <a:pathLst>
                <a:path w="5801" h="5267" extrusionOk="0">
                  <a:moveTo>
                    <a:pt x="2038" y="925"/>
                  </a:moveTo>
                  <a:cubicBezTo>
                    <a:pt x="2132" y="580"/>
                    <a:pt x="2258" y="267"/>
                    <a:pt x="2618" y="141"/>
                  </a:cubicBezTo>
                  <a:cubicBezTo>
                    <a:pt x="2916" y="32"/>
                    <a:pt x="3230" y="0"/>
                    <a:pt x="3543" y="94"/>
                  </a:cubicBezTo>
                  <a:cubicBezTo>
                    <a:pt x="3904" y="204"/>
                    <a:pt x="4217" y="674"/>
                    <a:pt x="4154" y="1035"/>
                  </a:cubicBezTo>
                  <a:cubicBezTo>
                    <a:pt x="4092" y="1348"/>
                    <a:pt x="3998" y="1662"/>
                    <a:pt x="3919" y="1975"/>
                  </a:cubicBezTo>
                  <a:cubicBezTo>
                    <a:pt x="4217" y="1960"/>
                    <a:pt x="4499" y="1928"/>
                    <a:pt x="4781" y="1944"/>
                  </a:cubicBezTo>
                  <a:cubicBezTo>
                    <a:pt x="5440" y="1991"/>
                    <a:pt x="5800" y="2508"/>
                    <a:pt x="5628" y="3041"/>
                  </a:cubicBezTo>
                  <a:cubicBezTo>
                    <a:pt x="5502" y="3386"/>
                    <a:pt x="5283" y="3590"/>
                    <a:pt x="4875" y="3637"/>
                  </a:cubicBezTo>
                  <a:cubicBezTo>
                    <a:pt x="4640" y="3652"/>
                    <a:pt x="4421" y="3652"/>
                    <a:pt x="4186" y="3668"/>
                  </a:cubicBezTo>
                  <a:cubicBezTo>
                    <a:pt x="4217" y="3872"/>
                    <a:pt x="4248" y="4044"/>
                    <a:pt x="4264" y="4217"/>
                  </a:cubicBezTo>
                  <a:cubicBezTo>
                    <a:pt x="4327" y="4781"/>
                    <a:pt x="3841" y="5267"/>
                    <a:pt x="3277" y="5188"/>
                  </a:cubicBezTo>
                  <a:cubicBezTo>
                    <a:pt x="2916" y="5141"/>
                    <a:pt x="2603" y="4985"/>
                    <a:pt x="2415" y="4640"/>
                  </a:cubicBezTo>
                  <a:cubicBezTo>
                    <a:pt x="2352" y="4514"/>
                    <a:pt x="2289" y="4389"/>
                    <a:pt x="2226" y="4279"/>
                  </a:cubicBezTo>
                  <a:cubicBezTo>
                    <a:pt x="1552" y="4969"/>
                    <a:pt x="753" y="4828"/>
                    <a:pt x="330" y="4279"/>
                  </a:cubicBezTo>
                  <a:cubicBezTo>
                    <a:pt x="189" y="4107"/>
                    <a:pt x="126" y="3825"/>
                    <a:pt x="110" y="3590"/>
                  </a:cubicBezTo>
                  <a:cubicBezTo>
                    <a:pt x="95" y="3182"/>
                    <a:pt x="408" y="2947"/>
                    <a:pt x="690" y="2759"/>
                  </a:cubicBezTo>
                  <a:cubicBezTo>
                    <a:pt x="534" y="2555"/>
                    <a:pt x="361" y="2398"/>
                    <a:pt x="236" y="2210"/>
                  </a:cubicBezTo>
                  <a:cubicBezTo>
                    <a:pt x="1" y="1834"/>
                    <a:pt x="79" y="1474"/>
                    <a:pt x="424" y="1192"/>
                  </a:cubicBezTo>
                  <a:cubicBezTo>
                    <a:pt x="831" y="862"/>
                    <a:pt x="1380" y="831"/>
                    <a:pt x="1835" y="1097"/>
                  </a:cubicBezTo>
                  <a:cubicBezTo>
                    <a:pt x="1882" y="1129"/>
                    <a:pt x="1929" y="1129"/>
                    <a:pt x="2007" y="1160"/>
                  </a:cubicBezTo>
                  <a:cubicBezTo>
                    <a:pt x="2023" y="1066"/>
                    <a:pt x="2023" y="988"/>
                    <a:pt x="2038" y="9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803;p88"/>
            <p:cNvSpPr/>
            <p:nvPr/>
          </p:nvSpPr>
          <p:spPr>
            <a:xfrm>
              <a:off x="3635938" y="2123307"/>
              <a:ext cx="47578" cy="42041"/>
            </a:xfrm>
            <a:custGeom>
              <a:avLst/>
              <a:gdLst/>
              <a:ahLst/>
              <a:cxnLst/>
              <a:rect l="l" t="t" r="r" b="b"/>
              <a:pathLst>
                <a:path w="2148" h="1898" extrusionOk="0">
                  <a:moveTo>
                    <a:pt x="1129" y="706"/>
                  </a:moveTo>
                  <a:cubicBezTo>
                    <a:pt x="1270" y="706"/>
                    <a:pt x="1380" y="769"/>
                    <a:pt x="1395" y="879"/>
                  </a:cubicBezTo>
                  <a:cubicBezTo>
                    <a:pt x="1411" y="957"/>
                    <a:pt x="1380" y="1020"/>
                    <a:pt x="1364" y="1051"/>
                  </a:cubicBezTo>
                  <a:cubicBezTo>
                    <a:pt x="1317" y="1114"/>
                    <a:pt x="1254" y="1161"/>
                    <a:pt x="1160" y="1192"/>
                  </a:cubicBezTo>
                  <a:cubicBezTo>
                    <a:pt x="1137" y="1197"/>
                    <a:pt x="1113" y="1199"/>
                    <a:pt x="1090" y="1199"/>
                  </a:cubicBezTo>
                  <a:cubicBezTo>
                    <a:pt x="959" y="1199"/>
                    <a:pt x="842" y="1126"/>
                    <a:pt x="815" y="1020"/>
                  </a:cubicBezTo>
                  <a:cubicBezTo>
                    <a:pt x="784" y="894"/>
                    <a:pt x="894" y="753"/>
                    <a:pt x="1050" y="706"/>
                  </a:cubicBezTo>
                  <a:close/>
                  <a:moveTo>
                    <a:pt x="1129" y="1"/>
                  </a:moveTo>
                  <a:cubicBezTo>
                    <a:pt x="1050" y="1"/>
                    <a:pt x="972" y="1"/>
                    <a:pt x="878" y="32"/>
                  </a:cubicBezTo>
                  <a:cubicBezTo>
                    <a:pt x="345" y="158"/>
                    <a:pt x="0" y="675"/>
                    <a:pt x="126" y="1192"/>
                  </a:cubicBezTo>
                  <a:cubicBezTo>
                    <a:pt x="235" y="1615"/>
                    <a:pt x="611" y="1897"/>
                    <a:pt x="1082" y="1897"/>
                  </a:cubicBezTo>
                  <a:cubicBezTo>
                    <a:pt x="1160" y="1897"/>
                    <a:pt x="1238" y="1897"/>
                    <a:pt x="1332" y="1866"/>
                  </a:cubicBezTo>
                  <a:cubicBezTo>
                    <a:pt x="1583" y="1803"/>
                    <a:pt x="1803" y="1662"/>
                    <a:pt x="1944" y="1443"/>
                  </a:cubicBezTo>
                  <a:cubicBezTo>
                    <a:pt x="2101" y="1223"/>
                    <a:pt x="2148" y="973"/>
                    <a:pt x="2085" y="706"/>
                  </a:cubicBezTo>
                  <a:cubicBezTo>
                    <a:pt x="1991" y="283"/>
                    <a:pt x="1599" y="1"/>
                    <a:pt x="1129" y="1"/>
                  </a:cubicBezTo>
                  <a:close/>
                </a:path>
              </a:pathLst>
            </a:custGeom>
            <a:solidFill>
              <a:srgbClr val="7D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5748560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94" y="1017320"/>
            <a:ext cx="7200869" cy="3030692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 flipV="1">
            <a:off x="1473792" y="1355834"/>
            <a:ext cx="954098" cy="201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619093" y="2755811"/>
            <a:ext cx="2200604" cy="10909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 flipV="1">
            <a:off x="1563130" y="2017986"/>
            <a:ext cx="1854834" cy="936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50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61" y="424436"/>
            <a:ext cx="7429834" cy="3766874"/>
          </a:xfrm>
          <a:prstGeom prst="rect">
            <a:avLst/>
          </a:prstGeom>
        </p:spPr>
      </p:pic>
      <p:sp>
        <p:nvSpPr>
          <p:cNvPr id="7" name="橢圓 6"/>
          <p:cNvSpPr/>
          <p:nvPr/>
        </p:nvSpPr>
        <p:spPr>
          <a:xfrm>
            <a:off x="1973843" y="424436"/>
            <a:ext cx="863950" cy="4489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036905" y="2358322"/>
            <a:ext cx="800888" cy="4489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85" y="4191310"/>
            <a:ext cx="7116785" cy="657200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4186863" y="1059794"/>
            <a:ext cx="1312416" cy="4489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7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865E-6770-BC35-C0F2-42081752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9" y="515189"/>
            <a:ext cx="7691400" cy="572700"/>
          </a:xfrm>
        </p:spPr>
        <p:txBody>
          <a:bodyPr/>
          <a:lstStyle/>
          <a:p>
            <a:r>
              <a:rPr lang="zh-TW" altLang="en-US" dirty="0" smtClean="0">
                <a:latin typeface="Microsoft JhengHei" charset="-120"/>
                <a:ea typeface="Microsoft JhengHei" charset="-120"/>
                <a:cs typeface="Microsoft JhengHei" charset="-120"/>
              </a:rPr>
              <a:t>支持機制</a:t>
            </a:r>
            <a:endParaRPr lang="zh-TW" altLang="en-US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302737" y="1087889"/>
            <a:ext cx="68501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若學校於</a:t>
            </a:r>
            <a:r>
              <a:rPr lang="en-US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114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年</a:t>
            </a:r>
            <a:r>
              <a:rPr lang="en-US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8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月</a:t>
            </a:r>
            <a:r>
              <a:rPr lang="en-US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31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日未達最低認證比例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lang="en-US" altLang="zh-TW" sz="20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請學校</a:t>
            </a:r>
            <a:r>
              <a:rPr lang="zh-TW" altLang="en-US" sz="2000" dirty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推薦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達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最低標準比例之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教師</a:t>
            </a:r>
            <a:endParaRPr lang="en-US" altLang="zh-TW" sz="20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參加</a:t>
            </a:r>
            <a:r>
              <a:rPr lang="zh-TW" altLang="zh-TW" sz="2000" dirty="0">
                <a:latin typeface="Microsoft JhengHei" charset="-120"/>
                <a:ea typeface="Microsoft JhengHei" charset="-120"/>
                <a:cs typeface="Microsoft JhengHei" charset="-120"/>
              </a:rPr>
              <a:t>由本市雙語中心開設之「運用課室英語能力認證班」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</a:t>
            </a:r>
            <a:endParaRPr lang="en-US" altLang="zh-TW" sz="2000" dirty="0" smtClean="0"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200000"/>
              </a:lnSpc>
            </a:pP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期間</a:t>
            </a:r>
            <a:r>
              <a:rPr lang="zh-TW" altLang="en-US" sz="2000" dirty="0" smtClean="0">
                <a:solidFill>
                  <a:srgbClr val="FF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協助提升課室英語運用能力</a:t>
            </a:r>
            <a:r>
              <a:rPr lang="zh-TW" altLang="zh-TW" sz="2000" dirty="0" smtClean="0">
                <a:latin typeface="Microsoft JhengHei" charset="-120"/>
                <a:ea typeface="Microsoft JhengHei" charset="-120"/>
                <a:cs typeface="Microsoft JhengHei" charset="-120"/>
              </a:rPr>
              <a:t>，通過標準後，始取得認證。 </a:t>
            </a:r>
            <a:endParaRPr lang="zh-TW" altLang="en-US" sz="1600" dirty="0"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57179" y="3738080"/>
            <a:ext cx="7534140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  <a:latin typeface="Microsoft JhengHei" charset="-120"/>
                <a:ea typeface="Microsoft JhengHei" charset="-120"/>
              </a:rPr>
              <a:t>★補充說明：此機制視</a:t>
            </a:r>
            <a:r>
              <a:rPr lang="en-US" altLang="zh-TW" sz="2800" dirty="0" smtClean="0">
                <a:solidFill>
                  <a:srgbClr val="C00000"/>
                </a:solidFill>
                <a:latin typeface="Microsoft JhengHei" charset="-120"/>
                <a:ea typeface="Microsoft JhengHei" charset="-120"/>
              </a:rPr>
              <a:t>111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 </a:t>
            </a:r>
            <a:endParaRPr lang="en-US" altLang="zh-TW" sz="28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</a:t>
            </a:r>
            <a:r>
              <a:rPr lang="zh-TW" altLang="en-US" sz="28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各校認證情形，進行滾動式修正</a:t>
            </a:r>
            <a:r>
              <a:rPr lang="zh-TW" altLang="en-US" sz="2800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621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457;p45"/>
          <p:cNvSpPr/>
          <p:nvPr/>
        </p:nvSpPr>
        <p:spPr>
          <a:xfrm rot="126755">
            <a:off x="2000487" y="1012295"/>
            <a:ext cx="4703897" cy="3328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3" name="Google Shape;5458;p45"/>
          <p:cNvSpPr/>
          <p:nvPr/>
        </p:nvSpPr>
        <p:spPr>
          <a:xfrm rot="-135875">
            <a:off x="1780301" y="721846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4" name="Google Shape;5459;p45"/>
          <p:cNvSpPr/>
          <p:nvPr/>
        </p:nvSpPr>
        <p:spPr>
          <a:xfrm rot="4829593">
            <a:off x="5885790" y="875315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5" name="Google Shape;1707;p29"/>
          <p:cNvSpPr txBox="1">
            <a:spLocks/>
          </p:cNvSpPr>
          <p:nvPr/>
        </p:nvSpPr>
        <p:spPr>
          <a:xfrm rot="177220">
            <a:off x="1981430" y="2362697"/>
            <a:ext cx="4680253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4300"/>
              </a:lnSpc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</a:t>
            </a:r>
            <a:r>
              <a:rPr lang="zh-TW" altLang="en-US" sz="3600" b="1" dirty="0" smtClean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、社群工作</a:t>
            </a: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坊</a:t>
            </a:r>
            <a:endParaRPr lang="en-US" altLang="zh-TW" sz="3600" b="1" dirty="0">
              <a:solidFill>
                <a:schemeClr val="accent6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4300"/>
              </a:lnSpc>
            </a:pPr>
            <a:r>
              <a:rPr lang="zh-TW" altLang="en-US" sz="36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分流</a:t>
            </a:r>
          </a:p>
        </p:txBody>
      </p:sp>
      <p:sp>
        <p:nvSpPr>
          <p:cNvPr id="16" name="Google Shape;1708;p29"/>
          <p:cNvSpPr txBox="1">
            <a:spLocks/>
          </p:cNvSpPr>
          <p:nvPr/>
        </p:nvSpPr>
        <p:spPr>
          <a:xfrm rot="151639">
            <a:off x="3836136" y="1491424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en" sz="4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Google Shape;10631;p88"/>
          <p:cNvGrpSpPr/>
          <p:nvPr/>
        </p:nvGrpSpPr>
        <p:grpSpPr>
          <a:xfrm>
            <a:off x="7120903" y="3644538"/>
            <a:ext cx="872359" cy="1168763"/>
            <a:chOff x="4579586" y="1277075"/>
            <a:chExt cx="689884" cy="924289"/>
          </a:xfrm>
        </p:grpSpPr>
        <p:sp>
          <p:nvSpPr>
            <p:cNvPr id="18" name="Google Shape;10632;p88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633;p88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634;p88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635;p88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636;p88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637;p88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38;p88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639;p88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640;p88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641;p88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642;p88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643;p88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644;p88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645;p88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646;p88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647;p88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648;p88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649;p88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650;p88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651;p88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652;p88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53;p88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654;p88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655;p88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656;p88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657;p88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658;p88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659;p88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660;p88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661;p88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662;p88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663;p88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664;p88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665;p88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666;p88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667;p88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668;p88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669;p88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670;p88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671;p88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672;p88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673;p88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674;p88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675;p88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676;p88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677;p88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678;p88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79;p88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80;p88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81;p88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82;p88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83;p88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684;p88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685;p88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686;p88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687;p88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688;p88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689;p88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690;p88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691;p88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692;p88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693;p88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694;p88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695;p88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696;p88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697;p88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698;p88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699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700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701;p88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0702;p88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0703;p88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0704;p88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0705;p88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0706;p88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0707;p88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0708;p88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0709;p88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0710;p88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731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6291" y="271190"/>
            <a:ext cx="7504020" cy="2345518"/>
          </a:xfrm>
        </p:spPr>
        <p:txBody>
          <a:bodyPr/>
          <a:lstStyle/>
          <a:p>
            <a:pPr marL="457200" lvl="0" indent="-457200" algn="l">
              <a:lnSpc>
                <a:spcPct val="150000"/>
              </a:lnSpc>
              <a:buFont typeface="Arial" charset="0"/>
              <a:buChar char="•"/>
            </a:pP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認證方式</a:t>
            </a:r>
            <a:r>
              <a:rPr lang="zh-TW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：</a:t>
            </a: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1.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於規定期間內繳交運用課室英語影片即可。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2.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無需綁定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6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次工作坊等相關規定，但鼓勵運用課室英語工作坊協助老師開口說課室英語。</a:t>
            </a:r>
            <a: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b="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sp>
        <p:nvSpPr>
          <p:cNvPr id="4" name="副標題 3"/>
          <p:cNvSpPr>
            <a:spLocks noGrp="1"/>
          </p:cNvSpPr>
          <p:nvPr>
            <p:ph type="subTitle" idx="2"/>
          </p:nvPr>
        </p:nvSpPr>
        <p:spPr>
          <a:xfrm>
            <a:off x="1715824" y="2663315"/>
            <a:ext cx="6970976" cy="6910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576291" y="2570100"/>
            <a:ext cx="8828966" cy="230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457200" indent="-457200" algn="l">
              <a:lnSpc>
                <a:spcPct val="150000"/>
              </a:lnSpc>
              <a:buFont typeface="Arial" charset="0"/>
              <a:buChar char="•"/>
            </a:pP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課室英語社群</a:t>
            </a:r>
            <a:r>
              <a:rPr lang="en-US" altLang="zh-TW" sz="20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0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依「落實雙語教育中程計畫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111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學年度執行方案」</a:t>
            </a:r>
            <a:endParaRPr lang="en-US" altLang="zh-TW" sz="2400" b="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         規定</a:t>
            </a:r>
            <a:r>
              <a:rPr lang="zh-TW" altLang="en-US" sz="2400" b="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持續</a:t>
            </a: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辦理。</a:t>
            </a:r>
            <a: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sz="2400" b="0" dirty="0">
                <a:solidFill>
                  <a:srgbClr val="00206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     </a:t>
            </a:r>
            <a: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sz="2400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zh-TW" altLang="en-US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</a:br>
            <a:endParaRPr lang="zh-TW" altLang="en-US" b="0" dirty="0">
              <a:solidFill>
                <a:srgbClr val="00206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697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614915" y="618976"/>
            <a:ext cx="7804599" cy="38686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課室英語主要運用於不同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課堂或校園情境中，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所有師長，包含行政團隊，不分領域教師，都可共同營造</a:t>
            </a:r>
            <a:r>
              <a:rPr lang="en-US" altLang="zh-TW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以增加</a:t>
            </a:r>
            <a:r>
              <a:rPr lang="zh-TW" altLang="en-US" sz="4000" dirty="0">
                <a:solidFill>
                  <a:srgbClr val="FF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於校園中聽與說英語的機會與環境，不影響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原學科領域</a:t>
            </a:r>
            <a:r>
              <a:rPr lang="zh-TW" altLang="en-US" sz="4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40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教學。</a:t>
            </a:r>
            <a:endParaRPr lang="zh-TW" altLang="en-US" sz="4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3953021" y="1892105"/>
            <a:ext cx="1969477" cy="140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/>
          <p:cNvCxnSpPr/>
          <p:nvPr/>
        </p:nvCxnSpPr>
        <p:spPr>
          <a:xfrm>
            <a:off x="6450037" y="3725594"/>
            <a:ext cx="1463040" cy="23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/>
          <p:nvPr/>
        </p:nvCxnSpPr>
        <p:spPr>
          <a:xfrm flipV="1">
            <a:off x="926124" y="4368018"/>
            <a:ext cx="3941298" cy="2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5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1" y="230793"/>
            <a:ext cx="5475772" cy="47351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68759" y="2598391"/>
            <a:ext cx="5094514" cy="17403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 descr=" Cross Mark emoji Meaning | Dictionar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1" y="2721074"/>
            <a:ext cx="1494978" cy="14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6590390" y="1737115"/>
            <a:ext cx="1964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鼓勵社群老師</a:t>
            </a:r>
            <a:endParaRPr lang="en-US" altLang="zh-TW" sz="2000" b="1" dirty="0">
              <a:solidFill>
                <a:srgbClr val="C000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 algn="ctr"/>
            <a:r>
              <a:rPr lang="zh-TW" altLang="en-US" sz="2000" b="1" dirty="0">
                <a:solidFill>
                  <a:srgbClr val="C000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參加認證</a:t>
            </a:r>
            <a:endParaRPr lang="zh-TW" altLang="en-US" sz="2000" b="1" dirty="0"/>
          </a:p>
        </p:txBody>
      </p:sp>
      <p:pic>
        <p:nvPicPr>
          <p:cNvPr id="12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49" y="949246"/>
            <a:ext cx="787869" cy="78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40" y="224117"/>
            <a:ext cx="5639729" cy="47083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233366" y="4061927"/>
            <a:ext cx="993440" cy="870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226806" y="3738357"/>
            <a:ext cx="4049486" cy="108857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2" descr="打勾图标图片-打勾图标素材-打勾图标插画-摄图新视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842" y="3259459"/>
            <a:ext cx="373379" cy="37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 Cross Mark emoji Meaning | Dictionary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934" y="3949547"/>
            <a:ext cx="877381" cy="8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 Cross Mark emoji Meaning | Dictionary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40" y="4187850"/>
            <a:ext cx="220901" cy="2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6409618" y="3738357"/>
            <a:ext cx="2419480" cy="10669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「落實方案」</a:t>
            </a:r>
            <a:endParaRPr lang="en-US" altLang="zh-TW" sz="1800" dirty="0">
              <a:solidFill>
                <a:schemeClr val="accent1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成果繳交空白文件</a:t>
            </a:r>
            <a:endParaRPr lang="en-US" altLang="zh-TW" sz="1800" dirty="0">
              <a:solidFill>
                <a:schemeClr val="accent1">
                  <a:lumMod val="50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accent1">
                    <a:lumMod val="50000"/>
                  </a:schemeClr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會重新公告</a:t>
            </a:r>
          </a:p>
        </p:txBody>
      </p:sp>
    </p:spTree>
    <p:extLst>
      <p:ext uri="{BB962C8B-B14F-4D97-AF65-F5344CB8AC3E}">
        <p14:creationId xmlns:p14="http://schemas.microsoft.com/office/powerpoint/2010/main" val="24582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457;p45"/>
          <p:cNvSpPr/>
          <p:nvPr/>
        </p:nvSpPr>
        <p:spPr>
          <a:xfrm rot="126755">
            <a:off x="2000487" y="1012295"/>
            <a:ext cx="4703897" cy="33280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5458;p45"/>
          <p:cNvSpPr/>
          <p:nvPr/>
        </p:nvSpPr>
        <p:spPr>
          <a:xfrm rot="-135875">
            <a:off x="1780301" y="721846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5459;p45"/>
          <p:cNvSpPr/>
          <p:nvPr/>
        </p:nvSpPr>
        <p:spPr>
          <a:xfrm rot="4829593">
            <a:off x="5885790" y="875315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707;p29"/>
          <p:cNvSpPr txBox="1">
            <a:spLocks/>
          </p:cNvSpPr>
          <p:nvPr/>
        </p:nvSpPr>
        <p:spPr>
          <a:xfrm rot="177220">
            <a:off x="1981430" y="2362697"/>
            <a:ext cx="4680253" cy="15738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資源參考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6" name="Google Shape;1708;p29"/>
          <p:cNvSpPr txBox="1">
            <a:spLocks/>
          </p:cNvSpPr>
          <p:nvPr/>
        </p:nvSpPr>
        <p:spPr>
          <a:xfrm rot="151639">
            <a:off x="3836136" y="1491424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EC9A1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05</a:t>
            </a:r>
            <a:endParaRPr kumimoji="0" lang="en" sz="4800" b="1" i="0" u="none" strike="noStrike" kern="0" cap="none" spc="0" normalizeH="0" baseline="0" noProof="0" dirty="0">
              <a:ln>
                <a:noFill/>
              </a:ln>
              <a:solidFill>
                <a:srgbClr val="FEC9A1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17" name="Google Shape;10631;p88"/>
          <p:cNvGrpSpPr/>
          <p:nvPr/>
        </p:nvGrpSpPr>
        <p:grpSpPr>
          <a:xfrm>
            <a:off x="7120903" y="3644538"/>
            <a:ext cx="872359" cy="1168763"/>
            <a:chOff x="4579586" y="1277075"/>
            <a:chExt cx="689884" cy="924289"/>
          </a:xfrm>
        </p:grpSpPr>
        <p:sp>
          <p:nvSpPr>
            <p:cNvPr id="18" name="Google Shape;10632;p88"/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633;p88"/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634;p88"/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635;p88"/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636;p88"/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637;p88"/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638;p88"/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639;p88"/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640;p88"/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641;p88"/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642;p88"/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643;p88"/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644;p88"/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645;p88"/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646;p88"/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647;p88"/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648;p88"/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649;p88"/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650;p88"/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651;p88"/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652;p88"/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653;p88"/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654;p88"/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655;p88"/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656;p88"/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657;p88"/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658;p88"/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659;p88"/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660;p88"/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661;p88"/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662;p88"/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663;p88"/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664;p88"/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665;p88"/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666;p88"/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667;p88"/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668;p88"/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669;p88"/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670;p88"/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671;p88"/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672;p88"/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673;p88"/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674;p88"/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675;p88"/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676;p88"/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677;p88"/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678;p88"/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679;p88"/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680;p88"/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681;p88"/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682;p88"/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683;p88"/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684;p88"/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685;p88"/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686;p88"/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687;p88"/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688;p88"/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689;p88"/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690;p88"/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691;p88"/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692;p88"/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693;p88"/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694;p88"/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695;p88"/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696;p88"/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697;p88"/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698;p88"/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699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700;p88"/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701;p88"/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702;p88"/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703;p88"/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704;p88"/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705;p88"/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706;p88"/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707;p88"/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708;p88"/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709;p88"/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710;p88"/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5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8" y="197595"/>
            <a:ext cx="7691400" cy="1223327"/>
          </a:xfrm>
        </p:spPr>
        <p:txBody>
          <a:bodyPr/>
          <a:lstStyle/>
          <a:p>
            <a:r>
              <a:rPr lang="zh-TW" altLang="en-US" sz="3600" dirty="0"/>
              <a:t>臺南市雙語暨英語教育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r>
              <a:rPr lang="zh-TW" altLang="en-US" sz="3600" dirty="0"/>
              <a:t>資源中心網站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FE78CE-FAFB-9A4F-1C46-C3435832C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143" y="210453"/>
            <a:ext cx="882216" cy="88221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3630EE-7996-7B2C-9EB0-973329060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956" y="1400446"/>
            <a:ext cx="5962088" cy="33536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0462AFC-9528-0E1B-34CC-5979C84A7DE4}"/>
              </a:ext>
            </a:extLst>
          </p:cNvPr>
          <p:cNvSpPr/>
          <p:nvPr/>
        </p:nvSpPr>
        <p:spPr>
          <a:xfrm>
            <a:off x="2721600" y="2717570"/>
            <a:ext cx="568800" cy="21735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D07701-D3B4-2616-D001-3473A2C7EE56}"/>
              </a:ext>
            </a:extLst>
          </p:cNvPr>
          <p:cNvSpPr/>
          <p:nvPr/>
        </p:nvSpPr>
        <p:spPr>
          <a:xfrm>
            <a:off x="2721600" y="3242697"/>
            <a:ext cx="5688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CA1D8A8-E6BF-07FB-A6AB-E33ACD02551F}"/>
              </a:ext>
            </a:extLst>
          </p:cNvPr>
          <p:cNvSpPr/>
          <p:nvPr/>
        </p:nvSpPr>
        <p:spPr>
          <a:xfrm>
            <a:off x="3520800" y="3548372"/>
            <a:ext cx="799200" cy="14535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新細明體" panose="02020500000000000000" pitchFamily="18" charset="-120"/>
              <a:cs typeface="+mn-cs"/>
              <a:sym typeface="Arial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5404B0F-5BE8-885B-3D4D-D8B95FF482B2}"/>
              </a:ext>
            </a:extLst>
          </p:cNvPr>
          <p:cNvSpPr txBox="1"/>
          <p:nvPr/>
        </p:nvSpPr>
        <p:spPr>
          <a:xfrm>
            <a:off x="2548485" y="1092669"/>
            <a:ext cx="37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路徑：雙語教學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教學資源</a:t>
            </a: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課室英語</a:t>
            </a: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220B7-783A-F267-982C-EB9CCA9CC00C}"/>
              </a:ext>
            </a:extLst>
          </p:cNvPr>
          <p:cNvSpPr txBox="1"/>
          <p:nvPr/>
        </p:nvSpPr>
        <p:spPr>
          <a:xfrm>
            <a:off x="6103970" y="1086339"/>
            <a:ext cx="2144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https://tbeerc.tn.edu.tw/</a:t>
            </a:r>
            <a:r>
              <a:rPr kumimoji="0" lang="zh-TW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260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未提供相片說明。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09" y="260753"/>
            <a:ext cx="6473882" cy="433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519311" y="460045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請各校踴躍投稿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80297" y="4600450"/>
            <a:ext cx="26602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1D2228"/>
                </a:solidFill>
                <a:effectLst/>
                <a:uLnTx/>
                <a:uFillTx/>
                <a:latin typeface="YahooSans"/>
                <a:cs typeface="Arial"/>
                <a:sym typeface="Arial"/>
              </a:rPr>
              <a:t>tnbilingual1@hmps.tn.edu.tw</a:t>
            </a:r>
            <a:endParaRPr kumimoji="0" lang="en-US" altLang="zh-TW" sz="1600" b="0" i="0" u="none" strike="noStrike" kern="0" cap="none" spc="0" normalizeH="0" baseline="0" noProof="0" dirty="0">
              <a:ln>
                <a:noFill/>
              </a:ln>
              <a:solidFill>
                <a:srgbClr val="1D2228"/>
              </a:solidFill>
              <a:effectLst/>
              <a:uLnTx/>
              <a:uFillTx/>
              <a:latin typeface="YahooSans"/>
              <a:cs typeface="Arial"/>
              <a:sym typeface="Arial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020973" y="4662005"/>
            <a:ext cx="185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或直接臉書 私訊小編</a:t>
            </a: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b="3460"/>
          <a:stretch/>
        </p:blipFill>
        <p:spPr>
          <a:xfrm>
            <a:off x="441998" y="1378330"/>
            <a:ext cx="3595171" cy="3300013"/>
          </a:xfrm>
          <a:prstGeom prst="rect">
            <a:avLst/>
          </a:prstGeom>
        </p:spPr>
      </p:pic>
      <p:sp>
        <p:nvSpPr>
          <p:cNvPr id="6" name="Google Shape;1707;p29"/>
          <p:cNvSpPr txBox="1">
            <a:spLocks/>
          </p:cNvSpPr>
          <p:nvPr/>
        </p:nvSpPr>
        <p:spPr>
          <a:xfrm>
            <a:off x="441998" y="291374"/>
            <a:ext cx="788019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 課室英語手冊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69" y="1378330"/>
            <a:ext cx="4401009" cy="330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4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AC3683-7884-6DEB-8BBC-82E5EC73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B54FDB0-88FB-0896-C988-E80166F7E9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49EB99CE-A483-5422-E226-BE2C65B8C9EA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435660F-6F8B-4D0A-43BA-3D16392C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25" y="873419"/>
            <a:ext cx="7592737" cy="4270081"/>
          </a:xfrm>
          <a:prstGeom prst="rect">
            <a:avLst/>
          </a:prstGeom>
        </p:spPr>
      </p:pic>
      <p:sp>
        <p:nvSpPr>
          <p:cNvPr id="6" name="Google Shape;1707;p29">
            <a:extLst>
              <a:ext uri="{FF2B5EF4-FFF2-40B4-BE49-F238E27FC236}">
                <a16:creationId xmlns:a16="http://schemas.microsoft.com/office/drawing/2014/main" id="{21DA1E59-6BF2-80F9-CBAA-FB8762F9289A}"/>
              </a:ext>
            </a:extLst>
          </p:cNvPr>
          <p:cNvSpPr txBox="1">
            <a:spLocks/>
          </p:cNvSpPr>
          <p:nvPr/>
        </p:nvSpPr>
        <p:spPr>
          <a:xfrm>
            <a:off x="441998" y="291374"/>
            <a:ext cx="788019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 課室英語工作坊</a:t>
            </a:r>
            <a:endParaRPr kumimoji="0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5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89" y="483536"/>
            <a:ext cx="6237675" cy="4098183"/>
          </a:xfrm>
          <a:prstGeom prst="rect">
            <a:avLst/>
          </a:prstGeom>
        </p:spPr>
      </p:pic>
      <p:sp>
        <p:nvSpPr>
          <p:cNvPr id="6" name="Google Shape;1707;p29"/>
          <p:cNvSpPr txBox="1">
            <a:spLocks/>
          </p:cNvSpPr>
          <p:nvPr/>
        </p:nvSpPr>
        <p:spPr>
          <a:xfrm>
            <a:off x="337826" y="279799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767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27" y="397407"/>
            <a:ext cx="6540503" cy="4526174"/>
          </a:xfrm>
          <a:prstGeom prst="rect">
            <a:avLst/>
          </a:prstGeom>
        </p:spPr>
      </p:pic>
      <p:sp>
        <p:nvSpPr>
          <p:cNvPr id="5" name="Google Shape;1707;p29"/>
          <p:cNvSpPr txBox="1">
            <a:spLocks/>
          </p:cNvSpPr>
          <p:nvPr/>
        </p:nvSpPr>
        <p:spPr>
          <a:xfrm>
            <a:off x="337826" y="279799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新民國小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73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58" y="147287"/>
            <a:ext cx="6997700" cy="4944931"/>
          </a:xfrm>
          <a:prstGeom prst="rect">
            <a:avLst/>
          </a:prstGeom>
        </p:spPr>
      </p:pic>
      <p:sp>
        <p:nvSpPr>
          <p:cNvPr id="5" name="Google Shape;1707;p29"/>
          <p:cNvSpPr txBox="1">
            <a:spLocks/>
          </p:cNvSpPr>
          <p:nvPr/>
        </p:nvSpPr>
        <p:spPr>
          <a:xfrm>
            <a:off x="395883" y="147287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億載國小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3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CD0BBA87-16FC-E653-9ADD-F3F16CEB8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635628"/>
              </p:ext>
            </p:extLst>
          </p:nvPr>
        </p:nvGraphicFramePr>
        <p:xfrm>
          <a:off x="441721" y="1464676"/>
          <a:ext cx="7938951" cy="2491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28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6" marR="68586" marT="34295" marB="34295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43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經常使用的</a:t>
                      </a:r>
                    </a:p>
                  </a:txBody>
                  <a:tcPr marL="68586" marR="68586" marT="34295" marB="34295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學科知識相關</a:t>
                      </a:r>
                    </a:p>
                  </a:txBody>
                  <a:tcPr marL="68586" marR="68586" marT="34295" marB="3429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zh-TW" altLang="en-US" sz="3200" b="1" i="0" u="none" strike="noStrike" cap="none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  <a:sym typeface="Arial"/>
                        </a:rPr>
                        <a:t>激發思考</a:t>
                      </a:r>
                    </a:p>
                  </a:txBody>
                  <a:tcPr marL="68586" marR="68586" marT="34295" marB="3429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861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課室語言</a:t>
                      </a:r>
                      <a:endParaRPr lang="en-US" altLang="zh-TW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操作語言</a:t>
                      </a:r>
                      <a:endParaRPr lang="en-US" altLang="zh-TW" sz="36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36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程序步驟</a:t>
                      </a:r>
                    </a:p>
                  </a:txBody>
                  <a:tcPr marL="68586" marR="68586" marT="34295" marB="34295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領域知識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學習內容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核心素養</a:t>
                      </a:r>
                    </a:p>
                  </a:txBody>
                  <a:tcPr marL="68586" marR="68586" marT="34295" marB="3429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有效教學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互動歷程</a:t>
                      </a:r>
                      <a:endParaRPr lang="en-US" altLang="zh-TW" sz="3600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3600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認知思考</a:t>
                      </a:r>
                    </a:p>
                  </a:txBody>
                  <a:tcPr marL="68586" marR="68586" marT="34295" marB="3429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E193C3-273D-A4A0-3198-036C5F2B8322}"/>
              </a:ext>
            </a:extLst>
          </p:cNvPr>
          <p:cNvSpPr txBox="1"/>
          <p:nvPr/>
        </p:nvSpPr>
        <p:spPr>
          <a:xfrm>
            <a:off x="441721" y="469868"/>
            <a:ext cx="8131755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課室中的</a:t>
            </a:r>
            <a:r>
              <a:rPr lang="en-US" altLang="zh-TW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3</a:t>
            </a:r>
            <a:r>
              <a:rPr lang="zh-TW" altLang="en-US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種語言</a:t>
            </a:r>
            <a:r>
              <a:rPr lang="en-US" altLang="zh-TW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(</a:t>
            </a:r>
            <a:r>
              <a:rPr lang="zh-TW" altLang="en-US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 功能性</a:t>
            </a:r>
            <a:r>
              <a:rPr lang="en-US" altLang="zh-TW" sz="4950" kern="1200" dirty="0">
                <a:solidFill>
                  <a:schemeClr val="tx1"/>
                </a:solidFill>
                <a:latin typeface="Microsoft YaHei Light"/>
                <a:ea typeface="Microsoft YaHei UI Light"/>
                <a:cs typeface="+mn-cs"/>
              </a:rPr>
              <a:t>)</a:t>
            </a:r>
            <a:endParaRPr lang="zh-TW" altLang="en-US" sz="3600" kern="1200" dirty="0">
              <a:solidFill>
                <a:schemeClr val="tx1"/>
              </a:solidFill>
              <a:latin typeface="Microsoft YaHei Light"/>
              <a:ea typeface="Microsoft YaHei UI Light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4B0D9CD-656D-E93A-EF02-364C5115F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11" y="4028027"/>
            <a:ext cx="84067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icrosoft YaHei Light" panose="020B0502040204020203" pitchFamily="34" charset="-122"/>
                <a:ea typeface="Microsoft YaHei UI Light" panose="020B0502040204020203" pitchFamily="34" charset="-122"/>
              </a:defRPr>
            </a:lvl9pPr>
          </a:lstStyle>
          <a:p>
            <a:pPr marL="342917" lvl="1" algn="ctr" defTabSz="68583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課室外，日常生活班級經營，亦可使用課室英語。</a:t>
            </a:r>
            <a:endParaRPr lang="en-US" altLang="zh-TW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17" lvl="1" algn="ctr" defTabSz="68583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zh-TW" altLang="en-US" kern="12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在真實情境中，為孩子創造使用英語聽說能力的機會</a:t>
            </a:r>
            <a:endParaRPr lang="en-US" altLang="zh-TW" kern="1200" dirty="0"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863FCA-42BC-C022-1EA9-8233709CBB14}"/>
              </a:ext>
            </a:extLst>
          </p:cNvPr>
          <p:cNvSpPr/>
          <p:nvPr/>
        </p:nvSpPr>
        <p:spPr>
          <a:xfrm>
            <a:off x="524396" y="1617785"/>
            <a:ext cx="2372915" cy="23386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zh-TW" altLang="en-US" sz="1350" kern="1200">
              <a:solidFill>
                <a:srgbClr val="00B050"/>
              </a:solidFill>
              <a:latin typeface="Microsoft YaHei Light"/>
              <a:ea typeface="Microsoft YaHei UI Light"/>
            </a:endParaRPr>
          </a:p>
        </p:txBody>
      </p:sp>
      <p:pic>
        <p:nvPicPr>
          <p:cNvPr id="1026" name="Picture 2" descr="打勾圖片PNG去背圖| 矢量圖案素材| 免费下载| Pngtree">
            <a:extLst>
              <a:ext uri="{FF2B5EF4-FFF2-40B4-BE49-F238E27FC236}">
                <a16:creationId xmlns:a16="http://schemas.microsoft.com/office/drawing/2014/main" id="{29E5970D-E976-1EB3-6803-2089ECB0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63" y="915059"/>
            <a:ext cx="956071" cy="95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2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28" y="0"/>
            <a:ext cx="4807857" cy="4921250"/>
          </a:xfrm>
          <a:prstGeom prst="rect">
            <a:avLst/>
          </a:prstGeom>
        </p:spPr>
      </p:pic>
      <p:sp>
        <p:nvSpPr>
          <p:cNvPr id="4" name="Google Shape;1707;p29"/>
          <p:cNvSpPr txBox="1">
            <a:spLocks/>
          </p:cNvSpPr>
          <p:nvPr/>
        </p:nvSpPr>
        <p:spPr>
          <a:xfrm>
            <a:off x="395883" y="147287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億載國小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85A8CE">
                    <a:lumMod val="7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課室英語手冊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85A8CE">
                  <a:lumMod val="75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35092" t="19806" r="15098" b="18872"/>
          <a:stretch/>
        </p:blipFill>
        <p:spPr>
          <a:xfrm>
            <a:off x="0" y="0"/>
            <a:ext cx="8900932" cy="5143500"/>
          </a:xfrm>
          <a:prstGeom prst="rect">
            <a:avLst/>
          </a:prstGeom>
        </p:spPr>
      </p:pic>
      <p:sp>
        <p:nvSpPr>
          <p:cNvPr id="3" name="Google Shape;1707;p29"/>
          <p:cNvSpPr txBox="1">
            <a:spLocks/>
          </p:cNvSpPr>
          <p:nvPr/>
        </p:nvSpPr>
        <p:spPr>
          <a:xfrm>
            <a:off x="6970303" y="4140552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六甲國中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課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室</a:t>
            </a: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英語指引</a:t>
            </a: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4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67700" y="1365069"/>
            <a:ext cx="7208700" cy="1918800"/>
          </a:xfrm>
        </p:spPr>
        <p:txBody>
          <a:bodyPr/>
          <a:lstStyle/>
          <a:p>
            <a:r>
              <a:rPr lang="zh-TW" altLang="en-US" sz="4800" dirty="0" smtClean="0"/>
              <a:t>學校實務經驗分</a:t>
            </a:r>
            <a:r>
              <a:rPr lang="zh-TW" altLang="en-US" sz="4800" dirty="0"/>
              <a:t>享</a:t>
            </a:r>
          </a:p>
        </p:txBody>
      </p:sp>
    </p:spTree>
    <p:extLst>
      <p:ext uri="{BB962C8B-B14F-4D97-AF65-F5344CB8AC3E}">
        <p14:creationId xmlns:p14="http://schemas.microsoft.com/office/powerpoint/2010/main" val="35656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7" t="5285" r="19590" b="6070"/>
          <a:stretch/>
        </p:blipFill>
        <p:spPr>
          <a:xfrm>
            <a:off x="566548" y="1079797"/>
            <a:ext cx="2252486" cy="180551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t="8535" r="16072" b="4284"/>
          <a:stretch/>
        </p:blipFill>
        <p:spPr>
          <a:xfrm>
            <a:off x="5337130" y="1056781"/>
            <a:ext cx="2150773" cy="18000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4531" r="8073" b="4518"/>
          <a:stretch/>
        </p:blipFill>
        <p:spPr>
          <a:xfrm>
            <a:off x="3037373" y="3172667"/>
            <a:ext cx="1882358" cy="16026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2" t="31348" r="32606" b="9143"/>
          <a:stretch/>
        </p:blipFill>
        <p:spPr>
          <a:xfrm>
            <a:off x="3037373" y="1079797"/>
            <a:ext cx="1996225" cy="168666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9" t="30769" r="30369" b="8662"/>
          <a:stretch/>
        </p:blipFill>
        <p:spPr>
          <a:xfrm>
            <a:off x="605384" y="3122375"/>
            <a:ext cx="2213650" cy="15843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5523" r="9421" b="13821"/>
          <a:stretch/>
        </p:blipFill>
        <p:spPr>
          <a:xfrm>
            <a:off x="5337130" y="3172667"/>
            <a:ext cx="2201260" cy="1545236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389463" y="173599"/>
            <a:ext cx="7610784" cy="61762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4F7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和順國中各課程使用課室英語</a:t>
            </a:r>
            <a:endParaRPr lang="zh-TW" altLang="en-US" sz="3200" b="1" dirty="0">
              <a:solidFill>
                <a:srgbClr val="F4F7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28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389463" y="173599"/>
            <a:ext cx="7610784" cy="61762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rgbClr val="F4F7F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校刊持續推廣校內雙語教育作法</a:t>
            </a:r>
            <a:endParaRPr lang="zh-TW" altLang="en-US" sz="3200" b="1" dirty="0">
              <a:solidFill>
                <a:srgbClr val="F4F7F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18284" r="12864" b="6932"/>
          <a:stretch/>
        </p:blipFill>
        <p:spPr>
          <a:xfrm rot="5400000">
            <a:off x="2220292" y="1430038"/>
            <a:ext cx="4083433" cy="28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07;p29"/>
          <p:cNvSpPr txBox="1">
            <a:spLocks/>
          </p:cNvSpPr>
          <p:nvPr/>
        </p:nvSpPr>
        <p:spPr>
          <a:xfrm>
            <a:off x="387548" y="173865"/>
            <a:ext cx="2046559" cy="908707"/>
          </a:xfrm>
          <a:prstGeom prst="rect">
            <a:avLst/>
          </a:prstGeom>
          <a:solidFill>
            <a:schemeClr val="accent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新市國中</a:t>
            </a:r>
            <a:endParaRPr lang="en-US" altLang="zh-TW" sz="2400" b="1" noProof="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24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作</a:t>
            </a:r>
            <a:r>
              <a:rPr kumimoji="0" lang="zh-TW" altLang="en-US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法</a:t>
            </a:r>
            <a:endParaRPr kumimoji="0" lang="en-US" altLang="zh-TW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3" name="文字版面配置區 2"/>
          <p:cNvSpPr txBox="1">
            <a:spLocks/>
          </p:cNvSpPr>
          <p:nvPr/>
        </p:nvSpPr>
        <p:spPr>
          <a:xfrm>
            <a:off x="880986" y="1236373"/>
            <a:ext cx="7704000" cy="36374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4825" lvl="1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確定學校須通過認證人數門檻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lvl="1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盤點已符合認證人數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lvl="1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依學校狀況設定推動領域順序與學年度預設目標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以英語領域與雙語社群優先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非英語科但英語能力有潛力比較不排斥人員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健體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藝文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行政團隊優先鼓勵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其它領域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62025" lvl="2" indent="-342900">
              <a:buFont typeface="Wingdings" panose="05000000000000000000" pitchFamily="2" charset="2"/>
              <a:buChar char="n"/>
            </a:pP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19125" lvl="2"/>
            <a:endParaRPr lang="zh-TW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13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1138563" y="862884"/>
            <a:ext cx="7123234" cy="4597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設定推動領域順序與學年度預設目標參考</a:t>
            </a:r>
            <a:endParaRPr lang="zh-TW" altLang="en-US" sz="1200" b="1" dirty="0">
              <a:solidFill>
                <a:srgbClr val="C0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86" y="1678868"/>
            <a:ext cx="6878348" cy="22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24970" y="809180"/>
            <a:ext cx="7704000" cy="634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zh-TW" altLang="en-US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善用各校種子講師</a:t>
            </a:r>
            <a:r>
              <a:rPr lang="en-US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工作坊時間</a:t>
            </a:r>
            <a:r>
              <a:rPr lang="en-US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彈性</a:t>
            </a:r>
            <a:r>
              <a:rPr lang="en-US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zh-TW" altLang="zh-TW" sz="2800" kern="15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endParaRPr lang="zh-TW" altLang="en-US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777246"/>
              </p:ext>
            </p:extLst>
          </p:nvPr>
        </p:nvGraphicFramePr>
        <p:xfrm>
          <a:off x="907961" y="1610932"/>
          <a:ext cx="7128457" cy="2994120"/>
        </p:xfrm>
        <a:graphic>
          <a:graphicData uri="http://schemas.openxmlformats.org/drawingml/2006/table">
            <a:tbl>
              <a:tblPr firstRow="1" firstCol="1" bandRow="1"/>
              <a:tblGrid>
                <a:gridCol w="4280088">
                  <a:extLst>
                    <a:ext uri="{9D8B030D-6E8A-4147-A177-3AD203B41FA5}">
                      <a16:colId xmlns:a16="http://schemas.microsoft.com/office/drawing/2014/main" val="467687672"/>
                    </a:ext>
                  </a:extLst>
                </a:gridCol>
                <a:gridCol w="2848369">
                  <a:extLst>
                    <a:ext uri="{9D8B030D-6E8A-4147-A177-3AD203B41FA5}">
                      <a16:colId xmlns:a16="http://schemas.microsoft.com/office/drawing/2014/main" val="3115838445"/>
                    </a:ext>
                  </a:extLst>
                </a:gridCol>
              </a:tblGrid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課程暖身</a:t>
                      </a:r>
                      <a:r>
                        <a:rPr lang="en-US" sz="1400" kern="150" dirty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點名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問候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請求協助等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7990780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呈現教學</a:t>
                      </a:r>
                      <a:r>
                        <a:rPr lang="zh-TW" sz="1400" kern="150" dirty="0" smtClean="0">
                          <a:effectLst/>
                        </a:rPr>
                        <a:t>重點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確認理解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上課問答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0124416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進行練習</a:t>
                      </a:r>
                      <a:r>
                        <a:rPr lang="zh-TW" sz="1400" kern="150" dirty="0" smtClean="0">
                          <a:effectLst/>
                        </a:rPr>
                        <a:t>活動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分組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收發作業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考卷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讚美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8857026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進行產出</a:t>
                      </a:r>
                      <a:r>
                        <a:rPr lang="zh-TW" sz="1400" kern="150" dirty="0" smtClean="0">
                          <a:effectLst/>
                        </a:rPr>
                        <a:t>活動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管理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提醒注意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讚美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52849873"/>
                  </a:ext>
                </a:extLst>
              </a:tr>
              <a:tr h="598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結束</a:t>
                      </a:r>
                      <a:r>
                        <a:rPr lang="zh-TW" sz="1400" kern="150" dirty="0" smtClean="0">
                          <a:effectLst/>
                        </a:rPr>
                        <a:t>課程</a:t>
                      </a:r>
                      <a:r>
                        <a:rPr lang="en-US" sz="1400" kern="150" dirty="0" smtClean="0">
                          <a:effectLst/>
                        </a:rPr>
                        <a:t>(</a:t>
                      </a:r>
                      <a:r>
                        <a:rPr lang="zh-TW" sz="1400" kern="150" dirty="0">
                          <a:effectLst/>
                        </a:rPr>
                        <a:t>總評學生整體表現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宣布回家作業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結束課程</a:t>
                      </a:r>
                      <a:r>
                        <a:rPr lang="en-US" sz="1400" kern="150" dirty="0">
                          <a:effectLst/>
                        </a:rPr>
                        <a:t>)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50" dirty="0">
                          <a:effectLst/>
                        </a:rPr>
                        <a:t>口語練習</a:t>
                      </a:r>
                      <a:r>
                        <a:rPr lang="en-US" sz="1400" kern="150" dirty="0">
                          <a:effectLst/>
                        </a:rPr>
                        <a:t>/</a:t>
                      </a:r>
                      <a:r>
                        <a:rPr lang="zh-TW" sz="1400" kern="150" dirty="0">
                          <a:effectLst/>
                        </a:rPr>
                        <a:t>情境演練</a:t>
                      </a:r>
                      <a:endParaRPr lang="zh-TW" sz="1400" kern="15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63028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78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624970" y="809180"/>
            <a:ext cx="7704000" cy="634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zh-TW" altLang="en-US" sz="28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標題 4"/>
          <p:cNvSpPr txBox="1">
            <a:spLocks/>
          </p:cNvSpPr>
          <p:nvPr/>
        </p:nvSpPr>
        <p:spPr>
          <a:xfrm>
            <a:off x="624970" y="1002537"/>
            <a:ext cx="7704000" cy="7687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61925" algn="ctr"/>
            <a:r>
              <a:rPr lang="zh-TW" altLang="en-US" sz="32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提供課室英語參考句型資料本</a:t>
            </a:r>
            <a:endParaRPr lang="en-US" altLang="zh-TW" sz="32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2"/>
          <p:cNvSpPr txBox="1">
            <a:spLocks/>
          </p:cNvSpPr>
          <p:nvPr/>
        </p:nvSpPr>
        <p:spPr>
          <a:xfrm>
            <a:off x="1081825" y="1886755"/>
            <a:ext cx="6851562" cy="21121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客製化產出課室英語運用簡單腳本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練習與協助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種子老師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外師</a:t>
            </a:r>
            <a:r>
              <a:rPr lang="en-US" altLang="zh-TW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配合公開觀課錄影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indent="-342900">
              <a:buFont typeface="Wingdings" panose="05000000000000000000" pitchFamily="2" charset="2"/>
              <a:buChar char="n"/>
            </a:pPr>
            <a:r>
              <a:rPr lang="zh-TW" altLang="en-US" sz="32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協助配置人力</a:t>
            </a:r>
            <a:endParaRPr lang="en-US" altLang="zh-TW" sz="3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04825" indent="-342900">
              <a:buFont typeface="Arial" panose="020B0604020202020204" pitchFamily="34" charset="0"/>
              <a:buChar char="•"/>
            </a:pPr>
            <a:endParaRPr lang="zh-TW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03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7FD8D2C-EE95-02A8-949C-8D8141F6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86" y="1075386"/>
            <a:ext cx="8104554" cy="37850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400" dirty="0"/>
              <a:t>Thank you for listening</a:t>
            </a:r>
            <a:r>
              <a:rPr lang="en-US" altLang="zh-TW" sz="4400" dirty="0" smtClean="0"/>
              <a:t>!</a:t>
            </a:r>
            <a:br>
              <a:rPr lang="en-US" altLang="zh-TW" sz="4400" dirty="0" smtClean="0"/>
            </a:br>
            <a:r>
              <a:rPr lang="zh-TW" altLang="en-US" sz="4400" dirty="0" smtClean="0"/>
              <a:t>讓我們一起為孩子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4400" dirty="0" smtClean="0"/>
              <a:t>「開口講英語」</a:t>
            </a: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en-US" altLang="zh-TW" sz="4400" dirty="0" smtClean="0"/>
              <a:t/>
            </a:r>
            <a:br>
              <a:rPr lang="en-US" altLang="zh-TW" sz="4400" dirty="0" smtClean="0"/>
            </a:br>
            <a:r>
              <a:rPr lang="zh-TW" altLang="en-US" sz="2400" dirty="0"/>
              <a:t>讓孩子在</a:t>
            </a:r>
            <a:r>
              <a:rPr lang="zh-TW" altLang="en-US" sz="2400" dirty="0" smtClean="0"/>
              <a:t>校園情境中打開英語的耳朵及嘴巴</a:t>
            </a:r>
            <a:r>
              <a:rPr lang="en-US" altLang="zh-TW" sz="2400" dirty="0" smtClean="0"/>
              <a:t> </a:t>
            </a:r>
            <a:r>
              <a:rPr lang="en-US" altLang="zh-TW" sz="4000" dirty="0"/>
              <a:t/>
            </a:r>
            <a:br>
              <a:rPr lang="en-US" altLang="zh-TW" sz="4000" dirty="0"/>
            </a:b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4913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705;p171" descr="1110906臺南市雙語教育懶人包_局長定稿_頁面_08">
            <a:extLst>
              <a:ext uri="{FF2B5EF4-FFF2-40B4-BE49-F238E27FC236}">
                <a16:creationId xmlns:a16="http://schemas.microsoft.com/office/drawing/2014/main" id="{CE75677C-3521-DC90-5DFD-1AEF57B0207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569" y="390769"/>
            <a:ext cx="7635631" cy="45407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13C0D6-BF77-2BA9-B33A-44D911A83D96}"/>
              </a:ext>
            </a:extLst>
          </p:cNvPr>
          <p:cNvSpPr/>
          <p:nvPr/>
        </p:nvSpPr>
        <p:spPr>
          <a:xfrm>
            <a:off x="859692" y="1703754"/>
            <a:ext cx="2414954" cy="30489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打勾圖片PNG去背圖| 矢量圖案素材| 免费下载| Pngtree">
            <a:extLst>
              <a:ext uri="{FF2B5EF4-FFF2-40B4-BE49-F238E27FC236}">
                <a16:creationId xmlns:a16="http://schemas.microsoft.com/office/drawing/2014/main" id="{083AE2F2-BF65-9962-4CBE-995A6329E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7" y="930690"/>
            <a:ext cx="956071" cy="95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6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07FD8D2C-EE95-02A8-949C-8D8141F6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24" y="1674254"/>
            <a:ext cx="8104554" cy="23310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8800" dirty="0" smtClean="0"/>
              <a:t>Q&amp;A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678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97" y="660390"/>
            <a:ext cx="7484012" cy="3756865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Q1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國文老師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本土語老師也都列入認證母數嗎</a:t>
            </a: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 smtClean="0">
                <a:solidFill>
                  <a:srgbClr val="C00000"/>
                </a:solidFill>
              </a:rPr>
              <a:t>A</a:t>
            </a:r>
            <a:r>
              <a:rPr lang="zh-TW" altLang="en-US" sz="3200" dirty="0" smtClean="0">
                <a:solidFill>
                  <a:srgbClr val="C00000"/>
                </a:solidFill>
              </a:rPr>
              <a:t>：課室英語不影響學科本身的學習，主要增加英語聽說的環境，任何學科教師都可進行</a:t>
            </a:r>
            <a:r>
              <a:rPr lang="zh-TW" altLang="en-US" sz="3200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197" y="660390"/>
            <a:ext cx="7484012" cy="3756865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</a:t>
            </a:r>
            <a:r>
              <a:rPr lang="en-US" altLang="zh-TW" sz="3200" dirty="0"/>
              <a:t>2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課室英</a:t>
            </a:r>
            <a:r>
              <a:rPr lang="zh-TW" altLang="en-US" sz="3200" dirty="0"/>
              <a:t>語</a:t>
            </a:r>
            <a:r>
              <a:rPr lang="zh-TW" altLang="en-US" sz="3200" dirty="0" smtClean="0"/>
              <a:t>每</a:t>
            </a:r>
            <a:r>
              <a:rPr lang="zh-TW" altLang="en-US" sz="3200" dirty="0"/>
              <a:t>個面向大約要幾句話才算通過</a:t>
            </a:r>
            <a:r>
              <a:rPr lang="en-US" altLang="zh-TW" sz="3200" dirty="0" smtClean="0"/>
              <a:t>?</a:t>
            </a:r>
            <a:r>
              <a:rPr lang="zh-TW" altLang="en-US" sz="3200" dirty="0" smtClean="0"/>
              <a:t>　因為</a:t>
            </a:r>
            <a:r>
              <a:rPr lang="zh-TW" altLang="en-US" sz="3200" dirty="0"/>
              <a:t>學校要作成懶人</a:t>
            </a:r>
            <a:r>
              <a:rPr lang="zh-TW" altLang="en-US" sz="3200" dirty="0" smtClean="0"/>
              <a:t>包，</a:t>
            </a:r>
            <a:r>
              <a:rPr lang="en-US" altLang="zh-TW" sz="3200" dirty="0" smtClean="0"/>
              <a:t> </a:t>
            </a:r>
            <a:r>
              <a:rPr lang="zh-TW" altLang="en-US" sz="3200" dirty="0"/>
              <a:t>讓全</a:t>
            </a:r>
            <a:r>
              <a:rPr lang="zh-TW" altLang="en-US" sz="3200" dirty="0" smtClean="0"/>
              <a:t>校老師使用，</a:t>
            </a:r>
            <a:r>
              <a:rPr lang="en-US" altLang="zh-TW" sz="3200" dirty="0" smtClean="0"/>
              <a:t> </a:t>
            </a:r>
            <a:r>
              <a:rPr lang="zh-TW" altLang="en-US" sz="3200" dirty="0"/>
              <a:t>所以要</a:t>
            </a:r>
            <a:r>
              <a:rPr lang="zh-TW" altLang="en-US" sz="3200" dirty="0" smtClean="0"/>
              <a:t>確定至少</a:t>
            </a:r>
            <a:r>
              <a:rPr lang="zh-TW" altLang="en-US" sz="3200" dirty="0"/>
              <a:t>的</a:t>
            </a:r>
            <a:r>
              <a:rPr lang="zh-TW" altLang="en-US" sz="3200" dirty="0" smtClean="0"/>
              <a:t>句數。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sz="3200" dirty="0" smtClean="0">
                <a:solidFill>
                  <a:srgbClr val="C00000"/>
                </a:solidFill>
              </a:rPr>
              <a:t>A</a:t>
            </a:r>
            <a:r>
              <a:rPr lang="zh-TW" altLang="en-US" sz="3200" dirty="0" smtClean="0">
                <a:solidFill>
                  <a:srgbClr val="C00000"/>
                </a:solidFill>
              </a:rPr>
              <a:t>：課室英語依照實際情形運用，無一定句數之限制</a:t>
            </a:r>
            <a:r>
              <a:rPr lang="zh-TW" altLang="en-US" sz="3200" dirty="0" smtClean="0">
                <a:solidFill>
                  <a:srgbClr val="C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7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1" y="366668"/>
            <a:ext cx="7638758" cy="374793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</a:t>
            </a:r>
            <a:r>
              <a:rPr lang="en-US" altLang="zh-TW" sz="3200" dirty="0"/>
              <a:t>3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認證影片不分長短</a:t>
            </a:r>
            <a:r>
              <a:rPr lang="en-US" altLang="zh-TW" sz="3200" dirty="0" smtClean="0"/>
              <a:t>,</a:t>
            </a:r>
            <a:r>
              <a:rPr lang="zh-TW" altLang="en-US" sz="3200" dirty="0" smtClean="0"/>
              <a:t>都需標註時間嗎</a:t>
            </a:r>
            <a:r>
              <a:rPr lang="en-US" altLang="zh-TW" sz="3200" dirty="0" smtClean="0"/>
              <a:t>?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dirty="0" smtClean="0">
                <a:solidFill>
                  <a:srgbClr val="C00000"/>
                </a:solidFill>
              </a:rPr>
              <a:t>A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/>
            </a:r>
            <a:br>
              <a:rPr lang="en-US" altLang="zh-TW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為避免認證教師認知與審查委員不同</a:t>
            </a:r>
            <a:r>
              <a:rPr lang="en-US" altLang="zh-TW" dirty="0" smtClean="0">
                <a:solidFill>
                  <a:srgbClr val="C00000"/>
                </a:solidFill>
              </a:rPr>
              <a:t>,</a:t>
            </a:r>
            <a:r>
              <a:rPr lang="zh-TW" altLang="en-US" dirty="0" smtClean="0">
                <a:solidFill>
                  <a:srgbClr val="C00000"/>
                </a:solidFill>
              </a:rPr>
              <a:t> 標註時間以減少爭議</a:t>
            </a:r>
            <a:r>
              <a:rPr lang="zh-TW" altLang="en-US" dirty="0">
                <a:solidFill>
                  <a:srgbClr val="C00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989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1" y="366668"/>
            <a:ext cx="7638758" cy="374793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Q4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取得課室英語種子講師證書者，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可以敘獎嗎</a:t>
            </a:r>
            <a:r>
              <a:rPr lang="en-US" altLang="zh-TW" sz="3200" dirty="0" smtClean="0"/>
              <a:t>?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dirty="0" smtClean="0">
                <a:solidFill>
                  <a:srgbClr val="C00000"/>
                </a:solidFill>
              </a:rPr>
              <a:t>A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/>
            </a:r>
            <a:br>
              <a:rPr lang="en-US" altLang="zh-TW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課室英語種子講師敘獎會另案辦理。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1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1D72-27A1-84C9-E3ED-6F7238B61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61" y="366668"/>
            <a:ext cx="7638758" cy="3747934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altLang="zh-TW" sz="3200" dirty="0" smtClean="0"/>
              <a:t>Q5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zh-TW" altLang="en-US" sz="3200" dirty="0" smtClean="0"/>
              <a:t>等同認證者，若當年度於</a:t>
            </a:r>
            <a:r>
              <a:rPr lang="en-US" altLang="zh-TW" sz="3200" dirty="0" smtClean="0"/>
              <a:t>7/31</a:t>
            </a:r>
            <a:r>
              <a:rPr lang="zh-TW" altLang="en-US" sz="3200" dirty="0" smtClean="0"/>
              <a:t>前尚未收到證書，該如何處理</a:t>
            </a:r>
            <a:r>
              <a:rPr lang="en-US" altLang="zh-TW" sz="3200" dirty="0" smtClean="0"/>
              <a:t>?</a:t>
            </a:r>
            <a:br>
              <a:rPr lang="en-US" altLang="zh-TW" sz="3200" dirty="0" smtClean="0"/>
            </a:br>
            <a:r>
              <a:rPr lang="en-US" altLang="zh-TW" sz="3200" dirty="0" smtClean="0"/>
              <a:t/>
            </a:r>
            <a:br>
              <a:rPr lang="en-US" altLang="zh-TW" sz="3200" dirty="0" smtClean="0"/>
            </a:br>
            <a:r>
              <a:rPr lang="en-US" altLang="zh-TW" dirty="0" smtClean="0">
                <a:solidFill>
                  <a:srgbClr val="C00000"/>
                </a:solidFill>
              </a:rPr>
              <a:t>A</a:t>
            </a:r>
            <a:r>
              <a:rPr lang="zh-TW" altLang="en-US" dirty="0" smtClean="0">
                <a:solidFill>
                  <a:srgbClr val="C00000"/>
                </a:solidFill>
              </a:rPr>
              <a:t>：</a:t>
            </a:r>
            <a:r>
              <a:rPr lang="en-US" altLang="zh-TW" dirty="0" smtClean="0">
                <a:solidFill>
                  <a:srgbClr val="C00000"/>
                </a:solidFill>
              </a:rPr>
              <a:t/>
            </a:r>
            <a:br>
              <a:rPr lang="en-US" altLang="zh-TW" dirty="0" smtClean="0">
                <a:solidFill>
                  <a:srgbClr val="C00000"/>
                </a:solidFill>
              </a:rPr>
            </a:br>
            <a:r>
              <a:rPr lang="zh-TW" altLang="en-US" dirty="0" smtClean="0">
                <a:solidFill>
                  <a:srgbClr val="C00000"/>
                </a:solidFill>
              </a:rPr>
              <a:t>視當年度各大學及教育部證書核發期程，另案辦理。</a:t>
            </a:r>
            <a:endParaRPr lang="zh-TW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E193C3-273D-A4A0-3198-036C5F2B8322}"/>
              </a:ext>
            </a:extLst>
          </p:cNvPr>
          <p:cNvSpPr txBox="1"/>
          <p:nvPr/>
        </p:nvSpPr>
        <p:spPr>
          <a:xfrm>
            <a:off x="512497" y="843444"/>
            <a:ext cx="78577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4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臺南市課室英語</a:t>
            </a:r>
            <a:r>
              <a:rPr lang="zh-TW" altLang="en-US" sz="44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種子講師</a:t>
            </a:r>
            <a:endParaRPr lang="en-US" altLang="zh-TW" sz="4400" kern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4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第一階段培訓研習</a:t>
            </a:r>
            <a:endParaRPr lang="en-US" altLang="zh-TW" sz="4400" kern="12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TW" sz="44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zh-TW" altLang="en-US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六場次回流工作坊</a:t>
            </a:r>
            <a:r>
              <a:rPr lang="en-US" altLang="zh-TW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共</a:t>
            </a:r>
            <a:r>
              <a:rPr lang="en-US" altLang="zh-TW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285</a:t>
            </a:r>
            <a:r>
              <a:rPr lang="zh-TW" altLang="en-US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師</a:t>
            </a:r>
            <a:r>
              <a:rPr lang="en-US" altLang="zh-TW" sz="4000" kern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  <a:p>
            <a:pPr algn="ctr" defTabSz="685835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altLang="zh-TW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lang="zh-TW" altLang="en-US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聚焦產出五大面向</a:t>
            </a:r>
            <a:r>
              <a:rPr lang="zh-TW" altLang="en-US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課堂</a:t>
            </a:r>
            <a:r>
              <a:rPr lang="zh-TW" altLang="en-US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情境用語</a:t>
            </a:r>
            <a:r>
              <a:rPr lang="en-US" altLang="zh-TW" sz="3600" kern="1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202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637504"/>
            <a:ext cx="7691400" cy="8955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課室英語種子講師培訓</a:t>
            </a:r>
            <a:r>
              <a:rPr lang="zh-TW" altLang="en-US" dirty="0" smtClean="0"/>
              <a:t>研習</a:t>
            </a:r>
            <a:endParaRPr lang="zh-TW" altLang="en-US" dirty="0"/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1427312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取得認證條件：</a:t>
            </a:r>
            <a:endParaRPr lang="en-US" altLang="zh-TW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階段研習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階段回流研習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返校帶領工作坊影片</a:t>
            </a:r>
          </a:p>
        </p:txBody>
      </p:sp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4077CC8B-EFF6-0DB8-899E-A94A019D0D2D}"/>
              </a:ext>
            </a:extLst>
          </p:cNvPr>
          <p:cNvSpPr/>
          <p:nvPr/>
        </p:nvSpPr>
        <p:spPr>
          <a:xfrm>
            <a:off x="4315233" y="2392497"/>
            <a:ext cx="456562" cy="229358"/>
          </a:xfrm>
          <a:prstGeom prst="downArrow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語音泡泡: 圓角矩形 17">
            <a:extLst>
              <a:ext uri="{FF2B5EF4-FFF2-40B4-BE49-F238E27FC236}">
                <a16:creationId xmlns:a16="http://schemas.microsoft.com/office/drawing/2014/main" id="{BABD9625-78BF-8826-6F9B-DFB1AB202507}"/>
              </a:ext>
            </a:extLst>
          </p:cNvPr>
          <p:cNvSpPr/>
          <p:nvPr/>
        </p:nvSpPr>
        <p:spPr>
          <a:xfrm>
            <a:off x="2676119" y="3814302"/>
            <a:ext cx="3818330" cy="842400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提交影片通過審核即取得認證</a:t>
            </a:r>
          </a:p>
        </p:txBody>
      </p:sp>
      <p:sp>
        <p:nvSpPr>
          <p:cNvPr id="13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2645674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238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位老師完成所有研習並提交影片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位老師待提交影片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285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位老師將取得課室英語種子講師認證</a:t>
            </a:r>
          </a:p>
          <a:p>
            <a:endParaRPr lang="zh-TW" altLang="en-US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箭號: 向下 14">
            <a:extLst>
              <a:ext uri="{FF2B5EF4-FFF2-40B4-BE49-F238E27FC236}">
                <a16:creationId xmlns:a16="http://schemas.microsoft.com/office/drawing/2014/main" id="{4077CC8B-EFF6-0DB8-899E-A94A019D0D2D}"/>
              </a:ext>
            </a:extLst>
          </p:cNvPr>
          <p:cNvSpPr/>
          <p:nvPr/>
        </p:nvSpPr>
        <p:spPr>
          <a:xfrm>
            <a:off x="4311927" y="3600580"/>
            <a:ext cx="456562" cy="229358"/>
          </a:xfrm>
          <a:prstGeom prst="downArrow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5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56231-A318-9A6D-AC81-BAF332A4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6" y="637504"/>
            <a:ext cx="7691400" cy="8955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dirty="0"/>
              <a:t>課室英語種子講師培訓</a:t>
            </a:r>
            <a:r>
              <a:rPr lang="zh-TW" altLang="en-US" dirty="0" smtClean="0"/>
              <a:t>研習</a:t>
            </a:r>
            <a:endParaRPr lang="zh-TW" altLang="en-US" dirty="0"/>
          </a:p>
        </p:txBody>
      </p:sp>
      <p:sp>
        <p:nvSpPr>
          <p:cNvPr id="12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1427312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未參加回流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未提交影片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待下次開辦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語音泡泡: 圓角矩形 11">
            <a:extLst>
              <a:ext uri="{FF2B5EF4-FFF2-40B4-BE49-F238E27FC236}">
                <a16:creationId xmlns:a16="http://schemas.microsoft.com/office/drawing/2014/main" id="{0AB85D55-0517-E55A-AE8D-DD6844774C3A}"/>
              </a:ext>
            </a:extLst>
          </p:cNvPr>
          <p:cNvSpPr/>
          <p:nvPr/>
        </p:nvSpPr>
        <p:spPr>
          <a:xfrm>
            <a:off x="2631043" y="2645674"/>
            <a:ext cx="3818330" cy="939241"/>
          </a:xfrm>
          <a:prstGeom prst="wedgeRoundRectCallout">
            <a:avLst>
              <a:gd name="adj1" fmla="val 24955"/>
              <a:gd name="adj2" fmla="val 4698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校未派員參加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46597" y="4087425"/>
            <a:ext cx="7237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預計於暑假結束前加開一場課室英語種子講師培訓，請留意公文訊息。</a:t>
            </a:r>
          </a:p>
        </p:txBody>
      </p:sp>
    </p:spTree>
    <p:extLst>
      <p:ext uri="{BB962C8B-B14F-4D97-AF65-F5344CB8AC3E}">
        <p14:creationId xmlns:p14="http://schemas.microsoft.com/office/powerpoint/2010/main" val="3906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CBDA00-3279-33EA-A2BE-0F09D97BDE65}"/>
              </a:ext>
            </a:extLst>
          </p:cNvPr>
          <p:cNvSpPr txBox="1">
            <a:spLocks/>
          </p:cNvSpPr>
          <p:nvPr/>
        </p:nvSpPr>
        <p:spPr>
          <a:xfrm>
            <a:off x="2559270" y="920300"/>
            <a:ext cx="5528663" cy="21738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400" dirty="0">
                <a:solidFill>
                  <a:srgbClr val="FF0000"/>
                </a:solidFill>
              </a:rPr>
              <a:t>重要提醒：</a:t>
            </a:r>
            <a:endParaRPr lang="en-US" altLang="zh-TW" sz="2400" dirty="0">
              <a:solidFill>
                <a:srgbClr val="FF0000"/>
              </a:solidFill>
            </a:endParaRPr>
          </a:p>
          <a:p>
            <a:endParaRPr lang="en-US" altLang="zh-TW" sz="2400" dirty="0" smtClean="0">
              <a:solidFill>
                <a:schemeClr val="tx1"/>
              </a:solidFill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</a:rPr>
              <a:t>課</a:t>
            </a:r>
            <a:r>
              <a:rPr lang="zh-TW" altLang="en-US" sz="2400" dirty="0">
                <a:solidFill>
                  <a:schemeClr val="tx1"/>
                </a:solidFill>
              </a:rPr>
              <a:t>室英語種子講師培訓</a:t>
            </a:r>
            <a:r>
              <a:rPr lang="zh-TW" altLang="en-US" sz="2400" dirty="0" smtClean="0">
                <a:solidFill>
                  <a:schemeClr val="tx1"/>
                </a:solidFill>
              </a:rPr>
              <a:t>學員，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</a:rPr>
              <a:t>返校</a:t>
            </a:r>
            <a:r>
              <a:rPr lang="zh-TW" altLang="en-US" sz="2400" dirty="0">
                <a:solidFill>
                  <a:schemeClr val="tx1"/>
                </a:solidFill>
              </a:rPr>
              <a:t>擔任課室英語社群工作坊</a:t>
            </a:r>
            <a:r>
              <a:rPr lang="zh-TW" altLang="en-US" sz="2400" dirty="0" smtClean="0">
                <a:solidFill>
                  <a:schemeClr val="tx1"/>
                </a:solidFill>
              </a:rPr>
              <a:t>講師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</a:rPr>
              <a:t>請核實核發講師「</a:t>
            </a:r>
            <a:r>
              <a:rPr lang="zh-TW" altLang="en-US" sz="2400" dirty="0">
                <a:solidFill>
                  <a:srgbClr val="FF0000"/>
                </a:solidFill>
              </a:rPr>
              <a:t>內聘講師鐘點費</a:t>
            </a:r>
            <a:r>
              <a:rPr lang="zh-TW" altLang="en-US" sz="2400" dirty="0" smtClean="0">
                <a:solidFill>
                  <a:srgbClr val="FF0000"/>
                </a:solidFill>
              </a:rPr>
              <a:t>」。</a:t>
            </a:r>
            <a:endParaRPr lang="zh-TW" altLang="en-US" sz="2400" dirty="0">
              <a:solidFill>
                <a:srgbClr val="FF0000"/>
              </a:solidFill>
            </a:endParaRPr>
          </a:p>
          <a:p>
            <a:pPr algn="ctr"/>
            <a:endParaRPr lang="en-US" altLang="zh-TW" sz="2400" dirty="0" smtClean="0">
              <a:solidFill>
                <a:schemeClr val="tx1"/>
              </a:solidFill>
            </a:endParaRPr>
          </a:p>
          <a:p>
            <a:pPr algn="ctr"/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BD98B1-BE3B-1A48-C2E8-8EBE39D4A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667" y1="17333" x2="58667" y2="17333"/>
                        <a14:foregroundMark x1="71667" y1="21667" x2="71667" y2="21667"/>
                        <a14:foregroundMark x1="77000" y1="38333" x2="77000" y2="38333"/>
                        <a14:foregroundMark x1="80333" y1="50333" x2="80333" y2="50333"/>
                        <a14:foregroundMark x1="78000" y1="62000" x2="78000" y2="62000"/>
                        <a14:foregroundMark x1="69333" y1="73667" x2="69333" y2="73667"/>
                        <a14:foregroundMark x1="69667" y1="73667" x2="69667" y2="7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932" y="353989"/>
            <a:ext cx="1815202" cy="18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Activities Binder XL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D9D9D9"/>
    </a:dk2>
    <a:lt2>
      <a:srgbClr val="FEC9A1"/>
    </a:lt2>
    <a:accent1>
      <a:srgbClr val="FD9E66"/>
    </a:accent1>
    <a:accent2>
      <a:srgbClr val="B7E1E0"/>
    </a:accent2>
    <a:accent3>
      <a:srgbClr val="FAE39D"/>
    </a:accent3>
    <a:accent4>
      <a:srgbClr val="F9C357"/>
    </a:accent4>
    <a:accent5>
      <a:srgbClr val="92CAD6"/>
    </a:accent5>
    <a:accent6>
      <a:srgbClr val="85A8CE"/>
    </a:accent6>
    <a:hlink>
      <a:srgbClr val="00000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1244</Words>
  <Application>Microsoft Office PowerPoint</Application>
  <PresentationFormat>如螢幕大小 (16:9)</PresentationFormat>
  <Paragraphs>200</Paragraphs>
  <Slides>55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70" baseType="lpstr">
      <vt:lpstr>Jua</vt:lpstr>
      <vt:lpstr>Microsoft YaHei Light</vt:lpstr>
      <vt:lpstr>Microsoft YaHei UI Light</vt:lpstr>
      <vt:lpstr>Quicksand Medium</vt:lpstr>
      <vt:lpstr>YahooSans</vt:lpstr>
      <vt:lpstr>YouTube Sans</vt:lpstr>
      <vt:lpstr>Microsoft JhengHei</vt:lpstr>
      <vt:lpstr>Microsoft JhengHei</vt:lpstr>
      <vt:lpstr>新細明體</vt:lpstr>
      <vt:lpstr>標楷體</vt:lpstr>
      <vt:lpstr>Arial</vt:lpstr>
      <vt:lpstr>Calibri</vt:lpstr>
      <vt:lpstr>Times New Roman</vt:lpstr>
      <vt:lpstr>Wingdings</vt:lpstr>
      <vt:lpstr>Nature Activities Binder XL by Slidesgo</vt:lpstr>
      <vt:lpstr>臺南市立國民中小學教師 運用課室英語能力認證計畫</vt:lpstr>
      <vt:lpstr> 何謂 課室英語？ 不是「教」英語， 而是創造「使用」英語的機會。 </vt:lpstr>
      <vt:lpstr>PowerPoint 簡報</vt:lpstr>
      <vt:lpstr>PowerPoint 簡報</vt:lpstr>
      <vt:lpstr>PowerPoint 簡報</vt:lpstr>
      <vt:lpstr>PowerPoint 簡報</vt:lpstr>
      <vt:lpstr>課室英語種子講師培訓研習</vt:lpstr>
      <vt:lpstr>課室英語種子講師培訓研習</vt:lpstr>
      <vt:lpstr>PowerPoint 簡報</vt:lpstr>
      <vt:lpstr>臺南市雙語暨英語教育 資源中心網站</vt:lpstr>
      <vt:lpstr>修訂後 計畫說明</vt:lpstr>
      <vt:lpstr>目標：</vt:lpstr>
      <vt:lpstr>期程：111學年度至113學年度（114年7月31日）止。  </vt:lpstr>
      <vt:lpstr>臺南市立國民中小學教師運用課室英語能力認證 採計身分說明 </vt:lpstr>
      <vt:lpstr>認證方式 </vt:lpstr>
      <vt:lpstr>認證影片審查面向說明</vt:lpstr>
      <vt:lpstr>學校認證比例標準 (本分、校列計）</vt:lpstr>
      <vt:lpstr>PowerPoint 簡報</vt:lpstr>
      <vt:lpstr>具以下資格者，等同已取得認證， 直接併入各校已取得認證人數</vt:lpstr>
      <vt:lpstr>影片規格</vt:lpstr>
      <vt:lpstr>校內課室英語認證示範影片 (影片中的老師為非英語專長之一般教師、無任何英語檢定證書)</vt:lpstr>
      <vt:lpstr>PowerPoint 簡報</vt:lpstr>
      <vt:lpstr>影片繳交方式</vt:lpstr>
      <vt:lpstr>PowerPoint 簡報</vt:lpstr>
      <vt:lpstr>PowerPoint 簡報</vt:lpstr>
      <vt:lpstr>PowerPoint 簡報</vt:lpstr>
      <vt:lpstr>支持機制</vt:lpstr>
      <vt:lpstr>PowerPoint 簡報</vt:lpstr>
      <vt:lpstr>認證方式： 1.於規定期間內繳交運用課室英語影片即可。 2.無需綁定6次工作坊等相關規定，但鼓勵運用課室英語工作坊協助老師開口說課室英語。      </vt:lpstr>
      <vt:lpstr>PowerPoint 簡報</vt:lpstr>
      <vt:lpstr>PowerPoint 簡報</vt:lpstr>
      <vt:lpstr>PowerPoint 簡報</vt:lpstr>
      <vt:lpstr>臺南市雙語暨英語教育 資源中心網站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學校實務經驗分享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Thank you for listening! 讓我們一起為孩子 「開口講英語」  讓孩子在校園情境中打開英語的耳朵及嘴巴  </vt:lpstr>
      <vt:lpstr>Q&amp;A</vt:lpstr>
      <vt:lpstr>Q1： 國文老師、本土語老師也都列入認證母數嗎?  A：課室英語不影響學科本身的學習，主要增加英語聽說的環境，任何學科教師都可進行。</vt:lpstr>
      <vt:lpstr>Q2： 課室英語每個面向大約要幾句話才算通過?　因為學校要作成懶人包， 讓全校老師使用， 所以要確定至少的句數。  A：課室英語依照實際情形運用，無一定句數之限制。</vt:lpstr>
      <vt:lpstr>Q3： 認證影片不分長短,都需標註時間嗎?  A： 為避免認證教師認知與審查委員不同, 標註時間以減少爭議。</vt:lpstr>
      <vt:lpstr>Q4： 取得課室英語種子講師證書者， 可以敘獎嗎?  A： 課室英語種子講師敘獎會另案辦理。</vt:lpstr>
      <vt:lpstr>Q5： 等同認證者，若當年度於7/31前尚未收到證書，該如何處理?  A： 視當年度各大學及教育部證書核發期程，另案辦理。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臺南市立國民中小學教師 運用課室英語能力認證計畫</dc:title>
  <dc:creator>USER</dc:creator>
  <cp:lastModifiedBy>user</cp:lastModifiedBy>
  <cp:revision>191</cp:revision>
  <dcterms:modified xsi:type="dcterms:W3CDTF">2023-04-12T07:06:51Z</dcterms:modified>
</cp:coreProperties>
</file>