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0058400" cy="7772400"/>
  <p:notesSz cx="6735763" cy="9866313"/>
  <p:embeddedFontLst>
    <p:embeddedFont>
      <p:font typeface="微軟正黑體" panose="020B0604030504040204" pitchFamily="34" charset="-120"/>
      <p:regular r:id="rId4"/>
      <p:bold r:id="rId5"/>
    </p:embeddedFont>
    <p:embeddedFont>
      <p:font typeface="210 클레이토이" panose="02020500000000000000" charset="-127"/>
      <p:regular r:id="rId6"/>
    </p:embeddedFont>
    <p:embeddedFont>
      <p:font typeface="Poppins Medium" panose="02020500000000000000" charset="0"/>
      <p:regular r:id="rId7"/>
    </p:embeddedFont>
    <p:embeddedFont>
      <p:font typeface="Poppins Bold" panose="02020500000000000000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可画甜心体" panose="02020500000000000000" charset="-120"/>
      <p:regular r:id="rId13"/>
    </p:embeddedFont>
    <p:embeddedFont>
      <p:font typeface="Papyrus" panose="03070502060502030205" pitchFamily="66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819" y="270036"/>
            <a:ext cx="2844932" cy="507204"/>
            <a:chOff x="0" y="0"/>
            <a:chExt cx="5037414" cy="898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7415" cy="898087"/>
            </a:xfrm>
            <a:custGeom>
              <a:avLst/>
              <a:gdLst/>
              <a:ahLst/>
              <a:cxnLst/>
              <a:rect l="l" t="t" r="r" b="b"/>
              <a:pathLst>
                <a:path w="5037415" h="898087">
                  <a:moveTo>
                    <a:pt x="491295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954" y="0"/>
                  </a:lnTo>
                  <a:cubicBezTo>
                    <a:pt x="4981535" y="0"/>
                    <a:pt x="5037415" y="55880"/>
                    <a:pt x="5037415" y="124460"/>
                  </a:cubicBezTo>
                  <a:lnTo>
                    <a:pt x="5037415" y="773627"/>
                  </a:lnTo>
                  <a:cubicBezTo>
                    <a:pt x="5037415" y="842207"/>
                    <a:pt x="4981535" y="898087"/>
                    <a:pt x="491295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809" y="339139"/>
            <a:ext cx="302470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19" lvl="1"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GREETINGS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課堂暖身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58919" y="1097226"/>
            <a:ext cx="2638463" cy="1124808"/>
            <a:chOff x="0" y="0"/>
            <a:chExt cx="4671829" cy="19916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71829" cy="1991656"/>
            </a:xfrm>
            <a:custGeom>
              <a:avLst/>
              <a:gdLst/>
              <a:ahLst/>
              <a:cxnLst/>
              <a:rect l="l" t="t" r="r" b="b"/>
              <a:pathLst>
                <a:path w="4671829" h="1991656">
                  <a:moveTo>
                    <a:pt x="4547369" y="1991655"/>
                  </a:moveTo>
                  <a:lnTo>
                    <a:pt x="124460" y="1991655"/>
                  </a:lnTo>
                  <a:cubicBezTo>
                    <a:pt x="55880" y="1991655"/>
                    <a:pt x="0" y="1935775"/>
                    <a:pt x="0" y="186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1867196"/>
                  </a:lnTo>
                  <a:cubicBezTo>
                    <a:pt x="4671829" y="1935776"/>
                    <a:pt x="4615949" y="1991656"/>
                    <a:pt x="4547369" y="1991656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9993" y="1240752"/>
            <a:ext cx="250738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It's time for class.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Sit still!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請坐好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Is everybody here?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都到了嗎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59"/>
              </a:lnSpc>
            </a:pPr>
            <a:endParaRPr lang="en-US" sz="1299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58919" y="2400207"/>
            <a:ext cx="2638463" cy="2155448"/>
            <a:chOff x="0" y="0"/>
            <a:chExt cx="4671829" cy="3816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71829" cy="3816571"/>
            </a:xfrm>
            <a:custGeom>
              <a:avLst/>
              <a:gdLst/>
              <a:ahLst/>
              <a:cxnLst/>
              <a:rect l="l" t="t" r="r" b="b"/>
              <a:pathLst>
                <a:path w="4671829" h="3816571">
                  <a:moveTo>
                    <a:pt x="4547369" y="3816571"/>
                  </a:moveTo>
                  <a:lnTo>
                    <a:pt x="124460" y="3816571"/>
                  </a:lnTo>
                  <a:cubicBezTo>
                    <a:pt x="55880" y="3816571"/>
                    <a:pt x="0" y="3760691"/>
                    <a:pt x="0" y="3692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692111"/>
                  </a:lnTo>
                  <a:cubicBezTo>
                    <a:pt x="4671829" y="3760691"/>
                    <a:pt x="4615949" y="3816571"/>
                    <a:pt x="4547369" y="381657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89993" y="2496756"/>
            <a:ext cx="3010057" cy="279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Turn on ... 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打開電器類物品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computer.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lights.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fans.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AC.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 smtClean="0">
                <a:latin typeface="Poppins Medium"/>
              </a:rPr>
              <a:t>Pull 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down the screen. </a:t>
            </a:r>
          </a:p>
          <a:p>
            <a:pPr algn="l">
              <a:lnSpc>
                <a:spcPts val="222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拉下投影幕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76491" y="4718726"/>
            <a:ext cx="2638463" cy="1982885"/>
            <a:chOff x="0" y="0"/>
            <a:chExt cx="4671829" cy="33299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71829" cy="3329927"/>
            </a:xfrm>
            <a:custGeom>
              <a:avLst/>
              <a:gdLst/>
              <a:ahLst/>
              <a:cxnLst/>
              <a:rect l="l" t="t" r="r" b="b"/>
              <a:pathLst>
                <a:path w="4671829" h="3329927">
                  <a:moveTo>
                    <a:pt x="4547369" y="3329927"/>
                  </a:moveTo>
                  <a:lnTo>
                    <a:pt x="124460" y="3329927"/>
                  </a:lnTo>
                  <a:cubicBezTo>
                    <a:pt x="55880" y="3329927"/>
                    <a:pt x="0" y="3274047"/>
                    <a:pt x="0" y="3205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205467"/>
                  </a:lnTo>
                  <a:cubicBezTo>
                    <a:pt x="4671829" y="3274047"/>
                    <a:pt x="4615949" y="3329927"/>
                    <a:pt x="4547369" y="332992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8390" y="4754405"/>
            <a:ext cx="3010057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Take out your textbook.</a:t>
            </a:r>
          </a:p>
          <a:p>
            <a:pPr algn="l">
              <a:lnSpc>
                <a:spcPts val="2222"/>
              </a:lnSpc>
            </a:pPr>
            <a:r>
              <a:rPr lang="en-US" sz="1299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課本拿</a:t>
            </a:r>
            <a:r>
              <a:rPr lang="zh-TW" altLang="en-US" sz="1299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sz="1299" dirty="0">
                <a:solidFill>
                  <a:srgbClr val="000000"/>
                </a:solidFill>
                <a:ea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Open your book </a:t>
            </a:r>
            <a:r>
              <a:rPr lang="en-US" sz="1299" dirty="0" smtClean="0">
                <a:solidFill>
                  <a:srgbClr val="000000"/>
                </a:solidFill>
                <a:latin typeface="Poppins Medium"/>
              </a:rPr>
              <a:t>and turn to </a:t>
            </a:r>
          </a:p>
          <a:p>
            <a:pPr>
              <a:lnSpc>
                <a:spcPts val="2222"/>
              </a:lnSpc>
            </a:pPr>
            <a:r>
              <a:rPr lang="en-US" sz="1299" dirty="0" smtClean="0">
                <a:solidFill>
                  <a:srgbClr val="000000"/>
                </a:solidFill>
                <a:latin typeface="Poppins Medium"/>
              </a:rPr>
              <a:t>page 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10.</a:t>
            </a:r>
          </a:p>
          <a:p>
            <a:pPr algn="l"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翻到第10頁。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Read out loud together. </a:t>
            </a:r>
          </a:p>
          <a:p>
            <a:pPr algn="l">
              <a:lnSpc>
                <a:spcPts val="2222"/>
              </a:lnSpc>
            </a:pPr>
            <a:r>
              <a:rPr lang="en-US" sz="1299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大家一起大聲</a:t>
            </a:r>
            <a:r>
              <a:rPr lang="zh-TW" alt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唸</a:t>
            </a:r>
            <a:r>
              <a:rPr 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sp>
        <p:nvSpPr>
          <p:cNvPr id="14" name="AutoShape 14"/>
          <p:cNvSpPr/>
          <p:nvPr/>
        </p:nvSpPr>
        <p:spPr>
          <a:xfrm rot="5399386">
            <a:off x="-2598007" y="3670038"/>
            <a:ext cx="598661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284070" y="1537285"/>
            <a:ext cx="274849" cy="2446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84070" y="3477931"/>
            <a:ext cx="274849" cy="2446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47819" y="5775408"/>
            <a:ext cx="274849" cy="2446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836" y="6772446"/>
            <a:ext cx="2559246" cy="97571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3523734" y="1349709"/>
            <a:ext cx="3107426" cy="507204"/>
            <a:chOff x="0" y="0"/>
            <a:chExt cx="5502204" cy="898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691429" y="1501948"/>
            <a:ext cx="293973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Poppins Bold"/>
              </a:rPr>
              <a:t>PRESENTATION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呈現課堂重點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583732" y="2104563"/>
            <a:ext cx="2762373" cy="5330657"/>
            <a:chOff x="0" y="0"/>
            <a:chExt cx="4891231" cy="94387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91231" cy="9438794"/>
            </a:xfrm>
            <a:custGeom>
              <a:avLst/>
              <a:gdLst/>
              <a:ahLst/>
              <a:cxnLst/>
              <a:rect l="l" t="t" r="r" b="b"/>
              <a:pathLst>
                <a:path w="4891231" h="9438794">
                  <a:moveTo>
                    <a:pt x="4766771" y="9438794"/>
                  </a:moveTo>
                  <a:lnTo>
                    <a:pt x="124460" y="9438794"/>
                  </a:lnTo>
                  <a:cubicBezTo>
                    <a:pt x="55880" y="9438794"/>
                    <a:pt x="0" y="9382915"/>
                    <a:pt x="0" y="93143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314335"/>
                  </a:lnTo>
                  <a:cubicBezTo>
                    <a:pt x="4891231" y="9382915"/>
                    <a:pt x="4835351" y="9438794"/>
                    <a:pt x="4766771" y="94387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631217" y="2414507"/>
            <a:ext cx="222101" cy="19773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657034" y="4101367"/>
            <a:ext cx="222101" cy="19773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637991" y="5740575"/>
            <a:ext cx="222101" cy="19773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7034" y="124507"/>
            <a:ext cx="2810184" cy="987077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 rot="5468844">
            <a:off x="5333789" y="3785901"/>
            <a:ext cx="6128587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6962518" y="270036"/>
            <a:ext cx="2857784" cy="534186"/>
            <a:chOff x="0" y="0"/>
            <a:chExt cx="5940486" cy="111041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40486" cy="1110413"/>
            </a:xfrm>
            <a:custGeom>
              <a:avLst/>
              <a:gdLst/>
              <a:ahLst/>
              <a:cxnLst/>
              <a:rect l="l" t="t" r="r" b="b"/>
              <a:pathLst>
                <a:path w="5940486" h="1110413">
                  <a:moveTo>
                    <a:pt x="5816026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16026" y="0"/>
                  </a:lnTo>
                  <a:cubicBezTo>
                    <a:pt x="5884606" y="0"/>
                    <a:pt x="5940486" y="55880"/>
                    <a:pt x="5940486" y="124460"/>
                  </a:cubicBezTo>
                  <a:lnTo>
                    <a:pt x="5940486" y="985953"/>
                  </a:lnTo>
                  <a:cubicBezTo>
                    <a:pt x="5940486" y="1054533"/>
                    <a:pt x="5884606" y="1110413"/>
                    <a:pt x="5816026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7125796" y="381236"/>
            <a:ext cx="272067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PRACTICE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課堂練習活動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7209520" y="1322728"/>
            <a:ext cx="2480800" cy="534186"/>
            <a:chOff x="0" y="0"/>
            <a:chExt cx="5156847" cy="11104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56847" cy="1110413"/>
            </a:xfrm>
            <a:custGeom>
              <a:avLst/>
              <a:gdLst/>
              <a:ahLst/>
              <a:cxnLst/>
              <a:rect l="l" t="t" r="r" b="b"/>
              <a:pathLst>
                <a:path w="5156847" h="1110413">
                  <a:moveTo>
                    <a:pt x="5032387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985953"/>
                  </a:lnTo>
                  <a:cubicBezTo>
                    <a:pt x="5156847" y="1054533"/>
                    <a:pt x="5100967" y="1110413"/>
                    <a:pt x="5032387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209520" y="2476038"/>
            <a:ext cx="2480800" cy="1001893"/>
            <a:chOff x="0" y="0"/>
            <a:chExt cx="5156847" cy="208263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56847" cy="2082639"/>
            </a:xfrm>
            <a:custGeom>
              <a:avLst/>
              <a:gdLst/>
              <a:ahLst/>
              <a:cxnLst/>
              <a:rect l="l" t="t" r="r" b="b"/>
              <a:pathLst>
                <a:path w="5156847" h="2082639">
                  <a:moveTo>
                    <a:pt x="5032387" y="2082639"/>
                  </a:moveTo>
                  <a:lnTo>
                    <a:pt x="124460" y="2082639"/>
                  </a:lnTo>
                  <a:cubicBezTo>
                    <a:pt x="55880" y="2082639"/>
                    <a:pt x="0" y="2026759"/>
                    <a:pt x="0" y="19581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8179"/>
                  </a:lnTo>
                  <a:cubicBezTo>
                    <a:pt x="5156847" y="2026759"/>
                    <a:pt x="5100967" y="2082639"/>
                    <a:pt x="5032387" y="2082639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151010" y="3902456"/>
            <a:ext cx="2480800" cy="793280"/>
            <a:chOff x="0" y="0"/>
            <a:chExt cx="5156847" cy="164899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56847" cy="1648994"/>
            </a:xfrm>
            <a:custGeom>
              <a:avLst/>
              <a:gdLst/>
              <a:ahLst/>
              <a:cxnLst/>
              <a:rect l="l" t="t" r="r" b="b"/>
              <a:pathLst>
                <a:path w="5156847" h="1648994">
                  <a:moveTo>
                    <a:pt x="5032387" y="1648994"/>
                  </a:moveTo>
                  <a:lnTo>
                    <a:pt x="124460" y="1648994"/>
                  </a:lnTo>
                  <a:cubicBezTo>
                    <a:pt x="55880" y="1648994"/>
                    <a:pt x="0" y="1593114"/>
                    <a:pt x="0" y="15245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24534"/>
                  </a:lnTo>
                  <a:cubicBezTo>
                    <a:pt x="5156847" y="1593114"/>
                    <a:pt x="5100967" y="1648994"/>
                    <a:pt x="5032387" y="16489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086798" y="5289080"/>
            <a:ext cx="2480800" cy="999830"/>
            <a:chOff x="0" y="0"/>
            <a:chExt cx="5156847" cy="207835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156847" cy="2078350"/>
            </a:xfrm>
            <a:custGeom>
              <a:avLst/>
              <a:gdLst/>
              <a:ahLst/>
              <a:cxnLst/>
              <a:rect l="l" t="t" r="r" b="b"/>
              <a:pathLst>
                <a:path w="5156847" h="2078350">
                  <a:moveTo>
                    <a:pt x="5032387" y="2078350"/>
                  </a:moveTo>
                  <a:lnTo>
                    <a:pt x="124460" y="2078350"/>
                  </a:lnTo>
                  <a:cubicBezTo>
                    <a:pt x="55880" y="2078350"/>
                    <a:pt x="0" y="2022470"/>
                    <a:pt x="0" y="1953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3890"/>
                  </a:lnTo>
                  <a:cubicBezTo>
                    <a:pt x="5156847" y="2022470"/>
                    <a:pt x="5100967" y="2078350"/>
                    <a:pt x="5032387" y="20783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7092323" y="6626814"/>
            <a:ext cx="2480800" cy="808405"/>
            <a:chOff x="0" y="0"/>
            <a:chExt cx="5156847" cy="168043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156847" cy="1680435"/>
            </a:xfrm>
            <a:custGeom>
              <a:avLst/>
              <a:gdLst/>
              <a:ahLst/>
              <a:cxnLst/>
              <a:rect l="l" t="t" r="r" b="b"/>
              <a:pathLst>
                <a:path w="5156847" h="1680435">
                  <a:moveTo>
                    <a:pt x="5032387" y="1680435"/>
                  </a:moveTo>
                  <a:lnTo>
                    <a:pt x="124460" y="1680435"/>
                  </a:lnTo>
                  <a:cubicBezTo>
                    <a:pt x="55880" y="1680435"/>
                    <a:pt x="0" y="1624555"/>
                    <a:pt x="0" y="1555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55975"/>
                  </a:lnTo>
                  <a:cubicBezTo>
                    <a:pt x="5156847" y="1624555"/>
                    <a:pt x="5100967" y="1680435"/>
                    <a:pt x="5032387" y="1680435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25796" y="6840055"/>
            <a:ext cx="2413854" cy="42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Check each other's answers.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對答案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8338870" y="1151980"/>
            <a:ext cx="222101" cy="197730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8327198" y="2352213"/>
            <a:ext cx="222101" cy="197730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8287651" y="3741842"/>
            <a:ext cx="222101" cy="197730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8255145" y="5077002"/>
            <a:ext cx="222101" cy="197730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8227819" y="6475143"/>
            <a:ext cx="222101" cy="197730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8966207" y="6879460"/>
            <a:ext cx="1448226" cy="1510536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800" y="270036"/>
            <a:ext cx="508886" cy="43637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9289" y="1410129"/>
            <a:ext cx="508886" cy="43637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83922" y="340870"/>
            <a:ext cx="508886" cy="436370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3925962" y="2357357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請學生看黑板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3754787" y="2728527"/>
            <a:ext cx="252223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Eyes to the front.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眼睛看前面</a:t>
            </a:r>
            <a:r>
              <a:rPr lang="en-US" sz="1158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Look at this picture.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看這張圖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Can everyone see it clearly?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每個人都看得清楚嗎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976888" y="4086313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確認學生懂不懂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3754787" y="4398342"/>
            <a:ext cx="259547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Listen up!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 you get it?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All done?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Are you done? 你(們)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3766291" y="6007815"/>
            <a:ext cx="274076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Louder,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請大聲一點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Lower your voice,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小聲點</a:t>
            </a:r>
            <a:endParaRPr lang="en-US" sz="11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Don't doze out.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不要發呆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Raise your hand if you have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any questions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158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請舉手發問</a:t>
            </a:r>
            <a:r>
              <a:rPr lang="en-US" sz="1158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158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987046" y="5697820"/>
            <a:ext cx="1892189" cy="2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師生互動指示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7326718" y="1388537"/>
            <a:ext cx="22464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Put your books away.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把書收起來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247493" y="2574137"/>
            <a:ext cx="22374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195" dirty="0">
                <a:solidFill>
                  <a:srgbClr val="000000"/>
                </a:solidFill>
                <a:latin typeface="Poppins Medium"/>
              </a:rPr>
              <a:t>Give out the </a:t>
            </a:r>
            <a:r>
              <a:rPr lang="en-US" sz="1195" dirty="0" smtClean="0">
                <a:solidFill>
                  <a:srgbClr val="000000"/>
                </a:solidFill>
                <a:latin typeface="Poppins Medium"/>
              </a:rPr>
              <a:t>workbooks./ </a:t>
            </a:r>
            <a:r>
              <a:rPr lang="en-US" sz="1195" dirty="0">
                <a:solidFill>
                  <a:srgbClr val="000000"/>
                </a:solidFill>
                <a:latin typeface="Poppins Medium"/>
              </a:rPr>
              <a:t>worksheets / test sheets.</a:t>
            </a:r>
          </a:p>
          <a:p>
            <a:pPr algn="ctr">
              <a:lnSpc>
                <a:spcPts val="1852"/>
              </a:lnSpc>
            </a:pP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發下習作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</a:t>
            </a:r>
            <a:endParaRPr lang="en-US" sz="119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159269" y="4087531"/>
            <a:ext cx="241385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Time is up! Pens down. 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時間到囉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筆放下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151010" y="5498898"/>
            <a:ext cx="241385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Pass your sheet to the front / to your right/ to your l</a:t>
            </a:r>
            <a:r>
              <a:rPr lang="en-US" sz="1200" dirty="0" smtClean="0">
                <a:solidFill>
                  <a:srgbClr val="000000"/>
                </a:solidFill>
                <a:latin typeface="Poppins Medium"/>
              </a:rPr>
              <a:t>eft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考卷往前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/右/左 傳。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2043" y="296594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385294" y="1464483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842442" y="404062"/>
            <a:ext cx="414437" cy="32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1"/>
              </a:lnSpc>
            </a:pPr>
            <a:r>
              <a:rPr lang="en-US" sz="1879">
                <a:solidFill>
                  <a:srgbClr val="FFFFFF"/>
                </a:solidFill>
                <a:latin typeface="210 클레이토이"/>
              </a:rPr>
              <a:t>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23890">
            <a:off x="2233860" y="3740328"/>
            <a:ext cx="583276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88135" y="999739"/>
            <a:ext cx="2811156" cy="499580"/>
            <a:chOff x="0" y="0"/>
            <a:chExt cx="4977608" cy="8980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7609" cy="898087"/>
            </a:xfrm>
            <a:custGeom>
              <a:avLst/>
              <a:gdLst/>
              <a:ahLst/>
              <a:cxnLst/>
              <a:rect l="l" t="t" r="r" b="b"/>
              <a:pathLst>
                <a:path w="4977609" h="898087">
                  <a:moveTo>
                    <a:pt x="4853148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3148" y="0"/>
                  </a:lnTo>
                  <a:cubicBezTo>
                    <a:pt x="4921729" y="0"/>
                    <a:pt x="4977609" y="55880"/>
                    <a:pt x="4977609" y="124460"/>
                  </a:cubicBezTo>
                  <a:lnTo>
                    <a:pt x="4977609" y="773627"/>
                  </a:lnTo>
                  <a:cubicBezTo>
                    <a:pt x="4977609" y="842207"/>
                    <a:pt x="4921729" y="898087"/>
                    <a:pt x="4853148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370" y="1003290"/>
            <a:ext cx="508886" cy="4363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20657" y="326291"/>
            <a:ext cx="3107426" cy="507204"/>
            <a:chOff x="0" y="0"/>
            <a:chExt cx="5502204" cy="8980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64652" y="314903"/>
            <a:ext cx="508886" cy="436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71713" y="6930109"/>
            <a:ext cx="1871907" cy="79088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17533" y="1257976"/>
            <a:ext cx="2480800" cy="626905"/>
            <a:chOff x="0" y="0"/>
            <a:chExt cx="5156847" cy="1303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56847" cy="1303150"/>
            </a:xfrm>
            <a:custGeom>
              <a:avLst/>
              <a:gdLst/>
              <a:ahLst/>
              <a:cxnLst/>
              <a:rect l="l" t="t" r="r" b="b"/>
              <a:pathLst>
                <a:path w="5156847" h="1303150">
                  <a:moveTo>
                    <a:pt x="5032387" y="1303150"/>
                  </a:moveTo>
                  <a:lnTo>
                    <a:pt x="124460" y="1303150"/>
                  </a:lnTo>
                  <a:cubicBezTo>
                    <a:pt x="55880" y="1303150"/>
                    <a:pt x="0" y="1247270"/>
                    <a:pt x="0" y="11786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178690"/>
                  </a:lnTo>
                  <a:cubicBezTo>
                    <a:pt x="5156847" y="1247270"/>
                    <a:pt x="5100967" y="1303150"/>
                    <a:pt x="5032387" y="13031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4863" y="2281349"/>
            <a:ext cx="2480800" cy="817847"/>
            <a:chOff x="0" y="0"/>
            <a:chExt cx="5156847" cy="1700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56847" cy="1700061"/>
            </a:xfrm>
            <a:custGeom>
              <a:avLst/>
              <a:gdLst/>
              <a:ahLst/>
              <a:cxnLst/>
              <a:rect l="l" t="t" r="r" b="b"/>
              <a:pathLst>
                <a:path w="5156847" h="1700061">
                  <a:moveTo>
                    <a:pt x="5032387" y="1700061"/>
                  </a:moveTo>
                  <a:lnTo>
                    <a:pt x="124460" y="1700061"/>
                  </a:lnTo>
                  <a:cubicBezTo>
                    <a:pt x="55880" y="1700061"/>
                    <a:pt x="0" y="1644181"/>
                    <a:pt x="0" y="1575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75601"/>
                  </a:lnTo>
                  <a:cubicBezTo>
                    <a:pt x="5156847" y="1644181"/>
                    <a:pt x="5100967" y="1700061"/>
                    <a:pt x="5032387" y="170006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17533" y="4648450"/>
            <a:ext cx="2480800" cy="1020386"/>
            <a:chOff x="0" y="0"/>
            <a:chExt cx="5156847" cy="2121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56847" cy="2121080"/>
            </a:xfrm>
            <a:custGeom>
              <a:avLst/>
              <a:gdLst/>
              <a:ahLst/>
              <a:cxnLst/>
              <a:rect l="l" t="t" r="r" b="b"/>
              <a:pathLst>
                <a:path w="5156847" h="2121080">
                  <a:moveTo>
                    <a:pt x="5032387" y="2121080"/>
                  </a:moveTo>
                  <a:lnTo>
                    <a:pt x="124460" y="2121080"/>
                  </a:lnTo>
                  <a:cubicBezTo>
                    <a:pt x="55880" y="2121080"/>
                    <a:pt x="0" y="2065200"/>
                    <a:pt x="0" y="1996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96620"/>
                  </a:lnTo>
                  <a:cubicBezTo>
                    <a:pt x="5156847" y="2065200"/>
                    <a:pt x="5100967" y="2121080"/>
                    <a:pt x="5032387" y="212108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50069" y="3585316"/>
            <a:ext cx="2480800" cy="674571"/>
            <a:chOff x="0" y="0"/>
            <a:chExt cx="5156847" cy="14022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56847" cy="1402234"/>
            </a:xfrm>
            <a:custGeom>
              <a:avLst/>
              <a:gdLst/>
              <a:ahLst/>
              <a:cxnLst/>
              <a:rect l="l" t="t" r="r" b="b"/>
              <a:pathLst>
                <a:path w="5156847" h="1402234">
                  <a:moveTo>
                    <a:pt x="5032387" y="1402234"/>
                  </a:moveTo>
                  <a:lnTo>
                    <a:pt x="124460" y="1402234"/>
                  </a:lnTo>
                  <a:cubicBezTo>
                    <a:pt x="55880" y="1402234"/>
                    <a:pt x="0" y="1346354"/>
                    <a:pt x="0" y="127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277774"/>
                  </a:lnTo>
                  <a:cubicBezTo>
                    <a:pt x="5156847" y="1346354"/>
                    <a:pt x="5100967" y="1402234"/>
                    <a:pt x="5032387" y="14022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41330" y="6016862"/>
            <a:ext cx="2480800" cy="909093"/>
            <a:chOff x="0" y="0"/>
            <a:chExt cx="5156847" cy="18897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847" cy="1889734"/>
            </a:xfrm>
            <a:custGeom>
              <a:avLst/>
              <a:gdLst/>
              <a:ahLst/>
              <a:cxnLst/>
              <a:rect l="l" t="t" r="r" b="b"/>
              <a:pathLst>
                <a:path w="5156847" h="1889734">
                  <a:moveTo>
                    <a:pt x="5032387" y="1889734"/>
                  </a:moveTo>
                  <a:lnTo>
                    <a:pt x="124460" y="1889734"/>
                  </a:lnTo>
                  <a:cubicBezTo>
                    <a:pt x="55880" y="1889734"/>
                    <a:pt x="0" y="1833854"/>
                    <a:pt x="0" y="17652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765274"/>
                  </a:lnTo>
                  <a:cubicBezTo>
                    <a:pt x="5156847" y="1833854"/>
                    <a:pt x="5100967" y="1889734"/>
                    <a:pt x="5032387" y="18897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046882" y="1131820"/>
            <a:ext cx="222101" cy="19773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027815" y="2153362"/>
            <a:ext cx="222101" cy="19773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057110" y="3489716"/>
            <a:ext cx="222101" cy="19773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047378" y="4569490"/>
            <a:ext cx="222101" cy="19773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022390" y="5942303"/>
            <a:ext cx="222101" cy="19773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97129" y="7017124"/>
            <a:ext cx="539357" cy="5393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67471" y="3120033"/>
            <a:ext cx="2060237" cy="354449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88807" y="115020"/>
            <a:ext cx="2692995" cy="58266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2048" y="156797"/>
            <a:ext cx="2367494" cy="74280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3520657" y="351217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3611" y="1051175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210 클레이토이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08030" y="2377528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stop here today. </a:t>
            </a:r>
          </a:p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</a:t>
            </a:r>
            <a:r>
              <a:rPr lang="en-US" sz="1200" dirty="0">
                <a:latin typeface="Poppins Medium"/>
              </a:rPr>
              <a:t>call </a:t>
            </a:r>
            <a:r>
              <a:rPr lang="en-US" sz="1200" dirty="0" smtClean="0">
                <a:latin typeface="Poppins Medium"/>
              </a:rPr>
              <a:t>it </a:t>
            </a:r>
            <a:r>
              <a:rPr lang="en-US" sz="1200" dirty="0">
                <a:latin typeface="Poppins Medium"/>
              </a:rPr>
              <a:t>a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day.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今天上到這裡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75555" y="4845717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Turn off the </a:t>
            </a:r>
            <a:r>
              <a:rPr lang="en-US" sz="1200" dirty="0" smtClean="0">
                <a:solidFill>
                  <a:srgbClr val="000000"/>
                </a:solidFill>
                <a:latin typeface="Poppins Medium"/>
              </a:rPr>
              <a:t>computer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/ the lights / the fans / the AC.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84465" y="1359134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take a break.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休息一下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08030" y="3687663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Today's homework is...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今天的回家功課是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44959" y="6156054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See you tomorrow / </a:t>
            </a:r>
            <a:endParaRPr lang="en-US" sz="1200" dirty="0" smtClean="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1884"/>
              </a:lnSpc>
            </a:pPr>
            <a:r>
              <a:rPr lang="en-US" sz="1200" dirty="0" smtClean="0">
                <a:latin typeface="Poppins Medium"/>
              </a:rPr>
              <a:t>next </a:t>
            </a:r>
            <a:r>
              <a:rPr lang="en-US" sz="1200" dirty="0">
                <a:latin typeface="Poppins Medium"/>
              </a:rPr>
              <a:t>time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/ next week. 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明天見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下週間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077023" y="1254046"/>
            <a:ext cx="2777112" cy="133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CLASSROOM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ENGLISH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For All Subject Teachers</a:t>
            </a:r>
            <a:endParaRPr lang="en-US" b="1" dirty="0">
              <a:solidFill>
                <a:srgbClr val="000000"/>
              </a:solidFill>
              <a:latin typeface="Papyrus" panose="03070502060502030205" pitchFamily="66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211037" y="7234507"/>
            <a:ext cx="3010849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 err="1" smtClean="0">
                <a:solidFill>
                  <a:srgbClr val="000000"/>
                </a:solidFill>
                <a:ea typeface="可画甜心体"/>
              </a:rPr>
              <a:t>臺南市雙語暨英語教育資源中心</a:t>
            </a:r>
            <a:endParaRPr lang="en-US" sz="1300" dirty="0">
              <a:solidFill>
                <a:srgbClr val="000000"/>
              </a:solidFill>
              <a:ea typeface="可画甜心体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0688" y="1120007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 smtClean="0">
                <a:solidFill>
                  <a:srgbClr val="000000"/>
                </a:solidFill>
                <a:latin typeface="Poppins Bold"/>
              </a:rPr>
              <a:t>PRODUCTION </a:t>
            </a:r>
            <a:r>
              <a:rPr lang="zh-TW" altLang="en-US" sz="1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006774" y="424001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FINISH 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結束課程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350500" y="1600924"/>
            <a:ext cx="2762373" cy="5955557"/>
            <a:chOff x="0" y="0"/>
            <a:chExt cx="4891231" cy="939028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891231" cy="9390290"/>
            </a:xfrm>
            <a:custGeom>
              <a:avLst/>
              <a:gdLst/>
              <a:ahLst/>
              <a:cxnLst/>
              <a:rect l="l" t="t" r="r" b="b"/>
              <a:pathLst>
                <a:path w="4891231" h="9390290">
                  <a:moveTo>
                    <a:pt x="4766771" y="9390290"/>
                  </a:moveTo>
                  <a:lnTo>
                    <a:pt x="124460" y="9390290"/>
                  </a:lnTo>
                  <a:cubicBezTo>
                    <a:pt x="55880" y="9390290"/>
                    <a:pt x="0" y="9334409"/>
                    <a:pt x="0" y="9265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265830"/>
                  </a:lnTo>
                  <a:cubicBezTo>
                    <a:pt x="4891231" y="9334409"/>
                    <a:pt x="4835351" y="9390290"/>
                    <a:pt x="4766771" y="939029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8971" y="1792990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稱讚學生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52007" y="2155517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Good job! / Excellent! /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Well done!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做得很好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got it!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答對了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Give him/her a big hand!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她掌聲鼓勵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1606" y="3613444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鼓勵學生再加油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05181" y="3954506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Let's do it again!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再做一次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can do better than this!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你可以做得更好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Try to do it by yourself!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自己試試看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25794" y="5464998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鼓勵學生參與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41972" y="5748281"/>
            <a:ext cx="252223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Are there any volunteers?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有人志願嗎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Show your work to the class.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給大家看你的作品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Everyone, what do you think?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大家覺得如何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551511" y="1824595"/>
            <a:ext cx="222101" cy="197730"/>
            <a:chOff x="0" y="0"/>
            <a:chExt cx="6350000" cy="6350000"/>
          </a:xfrm>
        </p:grpSpPr>
        <p:sp>
          <p:nvSpPr>
            <p:cNvPr id="55" name="Freeform 5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551511" y="3669014"/>
            <a:ext cx="222101" cy="197730"/>
            <a:chOff x="0" y="0"/>
            <a:chExt cx="6350000" cy="6350000"/>
          </a:xfrm>
        </p:grpSpPr>
        <p:sp>
          <p:nvSpPr>
            <p:cNvPr id="57" name="Freeform 5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40391" y="5507198"/>
            <a:ext cx="222101" cy="197730"/>
            <a:chOff x="0" y="0"/>
            <a:chExt cx="6350000" cy="6350000"/>
          </a:xfrm>
        </p:grpSpPr>
        <p:sp>
          <p:nvSpPr>
            <p:cNvPr id="59" name="Freeform 5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自訂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微軟正黑體</vt:lpstr>
      <vt:lpstr>210 클레이토이</vt:lpstr>
      <vt:lpstr>Poppins Medium</vt:lpstr>
      <vt:lpstr>Arial</vt:lpstr>
      <vt:lpstr>Poppins Bold</vt:lpstr>
      <vt:lpstr>Calibri</vt:lpstr>
      <vt:lpstr>可画甜心体</vt:lpstr>
      <vt:lpstr>Papyrus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and Fun Business Travel Agency Trifold Brochure</dc:title>
  <dc:creator>許嘉齡</dc:creator>
  <cp:lastModifiedBy>user</cp:lastModifiedBy>
  <cp:revision>13</cp:revision>
  <cp:lastPrinted>2023-04-11T02:35:02Z</cp:lastPrinted>
  <dcterms:created xsi:type="dcterms:W3CDTF">2006-08-16T00:00:00Z</dcterms:created>
  <dcterms:modified xsi:type="dcterms:W3CDTF">2023-04-12T07:08:11Z</dcterms:modified>
  <dc:identifier>DAFfA44dGvM</dc:identifier>
</cp:coreProperties>
</file>