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300" r:id="rId4"/>
    <p:sldId id="290" r:id="rId5"/>
    <p:sldId id="289" r:id="rId6"/>
    <p:sldId id="288" r:id="rId7"/>
    <p:sldId id="286" r:id="rId8"/>
    <p:sldId id="287" r:id="rId9"/>
    <p:sldId id="291" r:id="rId10"/>
    <p:sldId id="298" r:id="rId11"/>
    <p:sldId id="292" r:id="rId12"/>
    <p:sldId id="297" r:id="rId13"/>
    <p:sldId id="285" r:id="rId14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274" autoAdjust="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DB7A0-0269-41AB-AE25-E28073A59632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2020/5/18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en-US" altLang="zh-TW" smtClean="0">
                <a:latin typeface="Mingliu" panose="02020509000000000000" pitchFamily="49" charset="-120"/>
                <a:ea typeface="Mingliu" panose="02020509000000000000" pitchFamily="49" charset="-120"/>
              </a:rPr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99E5EF02-2F51-4D4D-B654-1E69F98DE978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smtClean="0"/>
              <a:t>編輯</a:t>
            </a:r>
            <a:r>
              <a:rPr lang="zh-TW" altLang="en-US" dirty="0"/>
              <a:t>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7FB667E1-E601-4AAF-B95C-B25720D70A60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507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443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830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7" name="手繪多邊形​​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5" name="手繪多邊形​​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6" name="手繪多邊形​​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7" name="手繪多邊形​​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8" name="手繪多邊形​​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49" name="手繪多邊形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手繪多邊形​​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2" name="手繪多邊形​​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3" name="手繪多邊形​​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4" name="手繪多邊形​​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5" name="手繪多邊形​​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6" name="手繪多邊形​​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7" name="手繪多邊形​​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8" name="手繪多邊形​​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59" name="手繪多邊形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0" name="手繪多邊形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61" name="群組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手繪多邊形​​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3" name="手繪多邊形​​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4" name="手繪多邊形​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5" name="手繪多邊形​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6" name="手繪多邊形​​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7" name="手繪多邊形​​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8" name="手繪多邊形​​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0" name="手繪多邊形​​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81" name="群組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手繪多邊形​​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3" name="手繪多邊形​​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4" name="手繪多邊形​​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5" name="手繪多邊形​​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6" name="手繪多邊形​​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87" name="群組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9" name="手繪多邊形​​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0" name="手繪多邊形​​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1" name="手繪多邊形​​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2" name="手繪多邊形​​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3" name="手繪多邊形​​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手繪多邊形​​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6" name="手繪多邊形​​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7" name="手繪多邊形​​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8" name="手繪多邊形​​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99" name="群組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手繪多邊形​​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1" name="手繪多邊形​​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2" name="手繪多邊形​​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3" name="手繪多邊形​​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4" name="手繪多邊形​​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5" name="手繪多邊形​​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106" name="群組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1" name="手繪多邊形​​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2" name="手繪多邊形​​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3" name="手繪多邊形​​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4" name="手繪多邊形​​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115" name="手繪多邊形​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16" name="手繪多邊形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117" name="群組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146" name="群組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手繪多邊形​​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8" name="手繪多邊形​​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9" name="手繪多邊形​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0" name="手繪多邊形​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1" name="手繪多邊形​​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2" name="手繪多邊形​​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3" name="手繪多邊形​​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5" name="手繪多邊形​​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0" name="手繪多邊形​​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171" name="群組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6" name="手繪多邊形​​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7" name="手繪多邊形​​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8" name="手繪多邊形​​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9" name="手繪多邊形​​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F4DC62-3F32-4708-8CA2-36746D929780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DD6C64C-D6C2-4F3D-991E-4D5541EB03E8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9D0866-942B-4EE6-924F-744A16C100BE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DB614EF-0FF2-444F-9BC2-9EE9FC26A0C2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87C9DA-D465-4914-81C1-1B2DD615DD00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1E17F25-822D-467A-AE89-5E04B127518A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手繪多邊形​​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手繪多邊形​​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9" name="群組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手繪多邊形​​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" name="手繪多邊形​​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" name="手繪多邊形​​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" name="手繪多邊形​​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" name="手繪多邊形​​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" name="手繪多邊形​​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" name="手繪多邊形​​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" name="手繪多邊形​​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" name="手繪多邊形​​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" name="手繪多邊形​​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" name="手繪多邊形​​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" name="手繪多邊形​​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" name="手繪多邊形​​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" name="手繪多邊形​​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" name="手繪多邊形​​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" name="手繪多邊形​​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" name="手繪多邊形​​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" name="手繪多邊形​​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" name="手繪多邊形​​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" name="手繪多邊形​​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5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6" name="手繪多邊形​​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7" name="手繪多邊形​​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8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9" name="手繪多邊形​​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0" name="手繪多邊形​​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1" name="手繪多邊形​​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" name="手繪多邊形​​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5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6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7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8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9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0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1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2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3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4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5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6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7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8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9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0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1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2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3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4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5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6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7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8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9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0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1" name="手繪多邊形​​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2" name="手繪多邊形​​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​​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​​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7" name="手繪多邊形​​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8" name="手繪多邊形​​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1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2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3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4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5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6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7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8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9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0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1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2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93" name="群組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手繪多邊形​​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5" name="手繪多邊形​​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6" name="手繪多邊形​​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7" name="手繪多邊形​​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8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9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0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1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2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3" name="手繪多邊形​​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4" name="手繪多邊形​​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5" name="手繪多邊形​​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6" name="手繪多邊形​​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7" name="手繪多邊形​​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8" name="手繪多邊形​​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9" name="手繪多邊形​​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0" name="手繪多邊形​​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1" name="手繪多邊形​​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2" name="手繪多邊形​​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3" name="手繪多邊形​​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4" name="手繪多邊形​​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5" name="手繪多邊形​​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6" name="手繪多邊形​​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7" name="手繪多邊形​​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8" name="手繪多邊形​​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9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0" name="手繪多邊形​​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1" name="手繪多邊形​​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2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3" name="手繪多邊形​​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4" name="手繪多邊形​​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5" name="手繪多邊形​​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6" name="手繪多邊形​​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7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8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9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0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1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2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3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4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5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6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7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8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9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0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1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2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3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4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5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6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7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8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9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0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1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2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3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4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5" name="手繪多邊形​​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6" name="手繪多邊形​​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7" name="手繪多邊形​​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8" name="手繪多邊形​​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9" name="手繪多邊形​​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0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1" name="手繪多邊形​​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2" name="手繪多邊形​​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3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4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5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6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7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8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9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0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1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2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3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4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5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6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177" name="群組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手繪多邊形​​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9" name="手繪多邊形​​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0" name="手繪多邊形​​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1" name="手繪多邊形​​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2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3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4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5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6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7" name="手繪多邊形​​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8" name="手繪多邊形​​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9" name="手繪多邊形​​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0" name="手繪多邊形​​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1" name="手繪多邊形​​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2" name="手繪多邊形​​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3" name="手繪多邊形​​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4" name="手繪多邊形​​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5" name="手繪多邊形​​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6" name="手繪多邊形​​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7" name="手繪多邊形​​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8" name="手繪多邊形​​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9" name="手繪多邊形​​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0" name="手繪多邊形​​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1" name="手繪多邊形​​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2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3" name="手繪多邊形​​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4" name="手繪多邊形​​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5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6" name="手繪多邊形​​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7" name="手繪多邊形​​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8" name="手繪多邊形​​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9" name="手繪多邊形​​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0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1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2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3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4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5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6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7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8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9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0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1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2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3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4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5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6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7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8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9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0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1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2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3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4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5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6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7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8" name="手繪多邊形​​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9" name="手繪多邊形​​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0" name="手繪多邊形​​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1" name="手繪多邊形​​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2" name="手繪多邊形​​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3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4" name="手繪多邊形​​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5" name="手繪多邊形​​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6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7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8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9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0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1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2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3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4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5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6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7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8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9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260" name="群組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手繪多邊形​​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2" name="手繪多邊形​​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3" name="手繪多邊形​​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4" name="手繪多邊形​​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5" name="手繪多邊形​​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6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7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8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9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0" name="手繪多邊形​​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1" name="手繪多邊形​​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2" name="手繪多邊形​​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3" name="手繪多邊形​​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solidFill>
                  <a:schemeClr val="accent6"/>
                </a:solidFill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4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5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6" name="手繪多邊形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7" name="手繪多邊形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solidFill>
                  <a:schemeClr val="accent6"/>
                </a:solidFill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8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9" name="手繪多邊形​​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0" name="手繪多邊形​​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1" name="手繪多邊形​​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2" name="手繪多邊形​​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3" name="手繪多邊形​​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4" name="手繪多邊形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solidFill>
                  <a:schemeClr val="accent6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5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solidFill>
                  <a:schemeClr val="accent6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6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7" name="手繪多邊形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8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289" name="群組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手繪多邊形​​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1" name="橢圓​​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2" name="手繪多邊形​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3" name="手繪多邊形​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4" name="手繪多邊形​​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5" name="手繪多邊形​​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6" name="手繪多邊形​​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7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8" name="手繪多邊形​​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9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0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1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2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3" name="手繪多邊形​​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4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5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6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7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8" name="手繪多邊形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9" name="手繪多邊形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310" name="手繪多邊形​​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311" name="群組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3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4" name="手繪多邊形​​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5" name="手繪多邊形​​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6" name="手繪多邊形​​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7" name="手繪多邊形​​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8" name="手繪多邊形​​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9" name="手繪多邊形​​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0" name="手繪多邊形​​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1" name="手繪多邊形​​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2" name="手繪多邊形​​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3" name="手繪多邊形​​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4" name="手繪多邊形​​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5" name="手繪多邊形​​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6" name="手繪多邊形​​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7" name="手繪多邊形​​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8" name="手繪多邊形​​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9" name="手繪多邊形​​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0" name="手繪多邊形​​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1" name="手繪多邊形​​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2" name="手繪多邊形​​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3" name="手繪多邊形​​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4" name="手繪多邊形​​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5" name="手繪多邊形​​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6" name="手繪多邊形​​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7" name="手繪多邊形​​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8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9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0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1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2" name="手繪多邊形​​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3" name="手繪多邊形​​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4" name="手繪多邊形​​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5" name="手繪多邊形​​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6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7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348" name="群組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群組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6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7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8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9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0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1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2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3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4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5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6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7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8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9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0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1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2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3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4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5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6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7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8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9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0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1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2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3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4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5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6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7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8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9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0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1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2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3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4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5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6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7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8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9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20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21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</p:grpSp>
        <p:grpSp>
          <p:nvGrpSpPr>
            <p:cNvPr id="350" name="群組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7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8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9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0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1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2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3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4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</p:grpSp>
        <p:grpSp>
          <p:nvGrpSpPr>
            <p:cNvPr id="351" name="群組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0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1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2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3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4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5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</p:grpSp>
        <p:grpSp>
          <p:nvGrpSpPr>
            <p:cNvPr id="352" name="群組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54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55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56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57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58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</p:grpSp>
      </p:grpSp>
      <p:grpSp>
        <p:nvGrpSpPr>
          <p:cNvPr id="422" name="群組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手繪多邊形​​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4" name="手繪多邊形​​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5" name="手繪多邊形​​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6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7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8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9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0" name="手繪多邊形​​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431" name="群組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手繪多邊形​​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3" name="手繪多邊形​​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4" name="手繪多邊形​​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5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6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7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8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9" name="手繪多邊形​​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440" name="群組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2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3" name="手繪多邊形​​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4" name="手繪多邊形​​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5" name="手繪多邊形​​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6" name="手繪多邊形​​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7" name="手繪多邊形​​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8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D318697-5C67-403F-9723-385C8FC8E0C0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0EDC97-839F-4D08-A5FB-4C7FA4EA9400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E64077B-98F0-4516-89BC-14A201E4175E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98C65D0-C15D-412D-A9E3-56BFA1933B37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9" name="手繪多邊形​​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10" name="群組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" name="手繪多邊形​​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" name="手繪多邊形​​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" name="手繪多邊形​​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" name="手繪多邊形​​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" name="手繪多邊形​​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手繪多邊形​​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" name="手繪多邊形​​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" name="手繪多邊形​​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" name="手繪多邊形​​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26" name="群組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手繪多邊形​​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" name="手繪多邊形​​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" name="手繪多邊形​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" name="手繪多邊形​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" name="手繪多邊形​​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" name="手繪多邊形​​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" name="手繪多邊形​​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34" name="群組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手繪多邊形​​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6" name="手繪多邊形​​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7" name="手繪多邊形​​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8" name="手繪多邊形​​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9" name="手繪多邊形​​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0" name="手繪多邊形​​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1" name="手繪多邊形​​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" name="手繪多邊形​​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43" name="群組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5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6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7" name="手繪多邊形​​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8" name="手繪多邊形​​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9" name="手繪多邊形​​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0" name="手繪多邊形​​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1" name="手繪多邊形​​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52" name="群組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手繪多邊形​​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4" name="手繪多邊形​​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5" name="手繪多邊形​​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6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7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8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9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0" name="手繪多邊形​​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61" name="群組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6" name="手繪多邊形​​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7" name="手繪多邊形​​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8" name="手繪多邊形​​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9" name="手繪多邊形​​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 smtClean="0"/>
              <a:t>編輯</a:t>
            </a:r>
            <a:r>
              <a:rPr lang="zh-TW" altLang="en-US" dirty="0"/>
              <a:t>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916999F3-C4AC-40F7-A9C9-29911130B27F}" type="datetime1">
              <a:rPr lang="zh-TW" altLang="en-US" smtClean="0"/>
              <a:pPr/>
              <a:t>2020/5/18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我</a:t>
            </a:r>
            <a:r>
              <a:rPr lang="zh-TW" altLang="en-US" sz="6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的</a:t>
            </a:r>
            <a:r>
              <a:rPr lang="zh-TW" altLang="en-US" sz="6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餐盤</a:t>
            </a:r>
            <a:r>
              <a:rPr lang="en-US" altLang="zh-TW" sz="6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~</a:t>
            </a:r>
            <a:br>
              <a:rPr lang="en-US" altLang="zh-TW" sz="6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zh-TW" altLang="en-US" sz="4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認識六大</a:t>
            </a:r>
            <a:r>
              <a:rPr lang="zh-TW" altLang="en-US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類食物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5457809" y="2801114"/>
            <a:ext cx="6916336" cy="17716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李淑媛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護理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師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77" y="1055716"/>
            <a:ext cx="5429699" cy="390966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817" y="194298"/>
            <a:ext cx="3832784" cy="28745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567" y="3224203"/>
            <a:ext cx="4081549" cy="332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" y="559722"/>
            <a:ext cx="6016928" cy="601564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42" y="559722"/>
            <a:ext cx="6015644" cy="60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用餐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禮儀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飯前洗手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02920" indent="-457200">
              <a:buFont typeface="+mj-lt"/>
              <a:buAutoNum type="arabicPeriod"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打菜穿戴整齊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02920" indent="-457200">
              <a:buFont typeface="+mj-lt"/>
              <a:buAutoNum type="arabicPeriod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盛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菜者戴口罩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02920" indent="-457200">
              <a:buFont typeface="+mj-lt"/>
              <a:buAutoNum type="arabicPeriod"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吃飯桌面收拾乾淨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02920" indent="-457200">
              <a:buFont typeface="+mj-lt"/>
              <a:buAutoNum type="arabicPeriod"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飯後潔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牙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1" y="0"/>
            <a:ext cx="5098298" cy="71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謝謝聆聽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9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877054"/>
          </a:xfrm>
        </p:spPr>
        <p:txBody>
          <a:bodyPr rtlCol="0"/>
          <a:lstStyle/>
          <a:p>
            <a:pPr algn="ctr" rtl="0"/>
            <a:endParaRPr lang="zh-TW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sp>
        <p:nvSpPr>
          <p:cNvPr id="5" name="內容預留位置 4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sym typeface="Microsoft JhengHei UI" panose="020B0604030504040204" pitchFamily="34" charset="-120"/>
              </a:rPr>
              <a:t>課程表</a:t>
            </a:r>
            <a:r>
              <a:rPr lang="en-US" altLang="zh-TW" dirty="0" smtClean="0">
                <a:sym typeface="Microsoft JhengHei UI" panose="020B0604030504040204" pitchFamily="34" charset="-120"/>
              </a:rPr>
              <a:t>/</a:t>
            </a:r>
            <a:r>
              <a:rPr lang="zh-TW" altLang="en-US" dirty="0" smtClean="0">
                <a:sym typeface="Microsoft JhengHei UI" panose="020B0604030504040204" pitchFamily="34" charset="-120"/>
              </a:rPr>
              <a:t>遲到</a:t>
            </a:r>
          </a:p>
          <a:p>
            <a:pPr rtl="0"/>
            <a:r>
              <a:rPr lang="zh-TW" altLang="en-US" dirty="0" smtClean="0">
                <a:sym typeface="Microsoft JhengHei UI" panose="020B0604030504040204" pitchFamily="34" charset="-120"/>
              </a:rPr>
              <a:t>用品</a:t>
            </a:r>
          </a:p>
          <a:p>
            <a:pPr rtl="0"/>
            <a:r>
              <a:rPr lang="zh-TW" altLang="en-US" dirty="0" smtClean="0">
                <a:sym typeface="Microsoft JhengHei UI" panose="020B0604030504040204" pitchFamily="34" charset="-120"/>
              </a:rPr>
              <a:t>協助說明 </a:t>
            </a:r>
          </a:p>
          <a:p>
            <a:pPr rtl="0"/>
            <a:r>
              <a:rPr lang="zh-TW" altLang="en-US" dirty="0" smtClean="0">
                <a:sym typeface="Microsoft JhengHei UI" panose="020B0604030504040204" pitchFamily="34" charset="-120"/>
              </a:rPr>
              <a:t>有問題嗎？請舉手。</a:t>
            </a:r>
            <a:endParaRPr lang="zh-TW" altLang="en-US" dirty="0">
              <a:sym typeface="Microsoft JhengHei UI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763" y="-9266"/>
            <a:ext cx="4856837" cy="6867266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35130" y="-8957"/>
            <a:ext cx="4854633" cy="686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8400" y="274638"/>
            <a:ext cx="7772400" cy="634082"/>
          </a:xfrm>
        </p:spPr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年每日飲食指南</a:t>
            </a:r>
            <a:endPara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 descr="2018-03-20-152156928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890" t="19896" r="2187" b="11354"/>
          <a:stretch>
            <a:fillRect/>
          </a:stretch>
        </p:blipFill>
        <p:spPr>
          <a:xfrm>
            <a:off x="1703512" y="980728"/>
            <a:ext cx="8786874" cy="5569314"/>
          </a:xfrm>
        </p:spPr>
      </p:pic>
      <p:sp>
        <p:nvSpPr>
          <p:cNvPr id="8" name="向下箭號 7"/>
          <p:cNvSpPr/>
          <p:nvPr/>
        </p:nvSpPr>
        <p:spPr>
          <a:xfrm>
            <a:off x="8688288" y="1052736"/>
            <a:ext cx="432048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2279576" y="4509120"/>
            <a:ext cx="432048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3431704" y="836712"/>
            <a:ext cx="432048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20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13" y="0"/>
            <a:ext cx="4898254" cy="68603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821978" y="581582"/>
            <a:ext cx="3585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早晚各喝一杯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240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毫升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的乳品，或喝無糖優酪乳、起士等。</a:t>
            </a:r>
          </a:p>
          <a:p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869" y="1951901"/>
            <a:ext cx="4674524" cy="35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22" y="-24092"/>
            <a:ext cx="4913800" cy="68820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539346" y="628643"/>
            <a:ext cx="37019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份水果約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個拳頭大，切塊水果約大半碗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~1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碗，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天應至少攝取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份水果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570" y="2211184"/>
            <a:ext cx="4954385" cy="37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650" y="0"/>
            <a:ext cx="4896598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605847" y="454075"/>
            <a:ext cx="41923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青菜攝取量應足夠，體積需比水果多，並選擇當季且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深色蔬菜需達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1/3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包括深綠和黃橙紅色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每日應至少攝取蔬菜類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，每份約</a:t>
            </a:r>
            <a:r>
              <a:rPr lang="en-US" altLang="zh-TW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公克</a:t>
            </a:r>
            <a:endParaRPr lang="zh-TW" altLang="en-US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847" y="2294311"/>
            <a:ext cx="5131724" cy="384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0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43" y="0"/>
            <a:ext cx="4883201" cy="68392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89964" y="490143"/>
            <a:ext cx="4907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全穀雜糧類之份量約與蔬菜量相同，且盡量吃「維持原態」的全穀雜糧，或至少應有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1/3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為未精製全穀雜糧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，如；糙米、全麥製品、燕麥、玉米、甘藷等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每日應攝取全榖根莖類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碗。</a:t>
            </a:r>
            <a:endParaRPr lang="en-US" altLang="zh-TW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一份主食為</a:t>
            </a:r>
            <a:r>
              <a:rPr lang="en-US" altLang="zh-TW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大卡，所以一碗飯是</a:t>
            </a:r>
            <a:r>
              <a:rPr lang="en-US" altLang="zh-TW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280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大卡</a:t>
            </a:r>
            <a:endParaRPr lang="zh-TW" altLang="en-US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873" y="2344469"/>
            <a:ext cx="5067316" cy="379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78" y="0"/>
            <a:ext cx="4896598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84422" y="440266"/>
            <a:ext cx="3931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蛋白質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食物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掌心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約可提供豆魚蛋肉類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1.5~2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份，選擇這類食物掌握豆類→魚類與海鮮→蛋類→禽肉→畜肉的順序，且應避免加工肉品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每日應攝取豆魚肉蛋類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3-5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endPara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421" y="2807024"/>
            <a:ext cx="4954385" cy="37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11" y="-17363"/>
            <a:ext cx="4908996" cy="68753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522718" y="542837"/>
            <a:ext cx="44500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每天應攝取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份堅果種子類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份堅果種子約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湯匙量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，可在一天內固定時間吃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湯匙的堅果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，或分配在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餐，每餐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茶匙的堅果量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湯匙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=3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茶匙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每日應攝取油脂與堅果種子類</a:t>
            </a:r>
            <a:r>
              <a:rPr lang="en-US" altLang="zh-TW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份，且其中一份為堅果種子類。</a:t>
            </a:r>
            <a:endParaRPr lang="zh-TW" altLang="en-US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811" y="2554085"/>
            <a:ext cx="4796443" cy="359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返校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880_TF02895270_TF02895270.potx" id="{15BD8E58-BE37-41A7-BD41-6203C8D260CA}" vid="{1F1D5BD3-1C6E-4CC7-BFD3-42C79E72E174}"/>
    </a:ext>
  </a:extLst>
</a:theme>
</file>

<file path=ppt/theme/theme2.xml><?xml version="1.0" encoding="utf-8"?>
<a:theme xmlns:a="http://schemas.openxmlformats.org/drawingml/2006/main" name="Office 佈景主題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小學返校簡報 (寬螢幕)</Template>
  <TotalTime>1268</TotalTime>
  <Words>341</Words>
  <Application>Microsoft Office PowerPoint</Application>
  <PresentationFormat>寬螢幕</PresentationFormat>
  <Paragraphs>29</Paragraphs>
  <Slides>13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Microsoft JhengHei UI</vt:lpstr>
      <vt:lpstr>Mingliu</vt:lpstr>
      <vt:lpstr>微軟正黑體</vt:lpstr>
      <vt:lpstr>標楷體</vt:lpstr>
      <vt:lpstr>Arial</vt:lpstr>
      <vt:lpstr>Cambria</vt:lpstr>
      <vt:lpstr>返校 16x9</vt:lpstr>
      <vt:lpstr>我的餐盤~ 認識六大類食物</vt:lpstr>
      <vt:lpstr>PowerPoint 簡報</vt:lpstr>
      <vt:lpstr>107年每日飲食指南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用餐禮儀</vt:lpstr>
      <vt:lpstr>謝謝聆聽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我的餐盤~ 認識六大類食物</dc:title>
  <dc:creator>5A88</dc:creator>
  <cp:lastModifiedBy>5A88</cp:lastModifiedBy>
  <cp:revision>15</cp:revision>
  <dcterms:created xsi:type="dcterms:W3CDTF">2020-01-14T07:01:38Z</dcterms:created>
  <dcterms:modified xsi:type="dcterms:W3CDTF">2020-05-18T06:52:11Z</dcterms:modified>
</cp:coreProperties>
</file>