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65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1/8/2016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2016/1/8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2016/1/8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2016/1/8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2016/1/8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2016/1/8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2016/1/8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qm.epa.gov.tw/taqm/tw/b0203.aspx" TargetMode="External"/><Relationship Id="rId2" Type="http://schemas.openxmlformats.org/officeDocument/2006/relationships/hyperlink" Target="http://taqm.epa.gov.tw/taqm/tw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qm.epa.gov.tw/taqm/tw/fpmi-2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46947" y="1752600"/>
            <a:ext cx="9047748" cy="1828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b="0" dirty="0"/>
              <a:t> Air Quality Monitoring 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dirty="0"/>
              <a:t>校園空氣品質旗幟推動計畫</a:t>
            </a:r>
            <a:br>
              <a:rPr lang="zh-TW" altLang="zh-TW" dirty="0"/>
            </a:br>
            <a:endParaRPr lang="zh-TW" altLang="zh-TW" dirty="0"/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行政院</a:t>
            </a:r>
            <a:r>
              <a:rPr lang="zh-TW" altLang="zh-TW" dirty="0"/>
              <a:t>環境保護署空氣品質監測網（</a:t>
            </a:r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>
                <a:hlinkClick r:id="rId2"/>
              </a:rPr>
              <a:t>taqm.epa.gov.tw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taqm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tw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default.aspx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zh-TW" dirty="0"/>
              <a:t>包括</a:t>
            </a:r>
            <a:r>
              <a:rPr lang="en-US" altLang="zh-TW" dirty="0" err="1">
                <a:hlinkClick r:id="rId3" tooltip="計算說明"/>
              </a:rPr>
              <a:t>空氣汙染指標</a:t>
            </a:r>
            <a:r>
              <a:rPr lang="en-US" altLang="zh-TW" dirty="0">
                <a:hlinkClick r:id="rId3" tooltip="計算說明"/>
              </a:rPr>
              <a:t>(PSI)</a:t>
            </a:r>
            <a:r>
              <a:rPr lang="zh-TW" altLang="zh-TW" dirty="0"/>
              <a:t>及</a:t>
            </a:r>
            <a:r>
              <a:rPr lang="en-US" altLang="zh-TW" dirty="0" err="1">
                <a:hlinkClick r:id="rId4" tooltip="計算說明"/>
              </a:rPr>
              <a:t>即時細懸浮微粒</a:t>
            </a:r>
            <a:r>
              <a:rPr lang="en-US" altLang="zh-TW" dirty="0">
                <a:hlinkClick r:id="rId4" tooltip="計算說明"/>
              </a:rPr>
              <a:t>(</a:t>
            </a:r>
            <a:r>
              <a:rPr lang="en-US" altLang="zh-TW" dirty="0" err="1">
                <a:hlinkClick r:id="rId4" tooltip="計算說明"/>
              </a:rPr>
              <a:t>PM2.5</a:t>
            </a:r>
            <a:r>
              <a:rPr lang="en-US" altLang="zh-TW" dirty="0">
                <a:hlinkClick r:id="rId4" tooltip="計算說明"/>
              </a:rPr>
              <a:t>)</a:t>
            </a:r>
            <a:r>
              <a:rPr lang="en-US" altLang="zh-TW" dirty="0" err="1">
                <a:hlinkClick r:id="rId4" tooltip="計算說明"/>
              </a:rPr>
              <a:t>指標</a:t>
            </a:r>
            <a:r>
              <a:rPr lang="zh-TW" altLang="zh-TW" dirty="0"/>
              <a:t>，該指標呈現方式將依空氣品質狀態不同呈現不同代表顏色。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954504"/>
            <a:ext cx="1710072" cy="56949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Green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002711" y="954503"/>
            <a:ext cx="1710072" cy="569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Yellow</a:t>
            </a:r>
            <a:endParaRPr lang="en-US" altLang="en-US" dirty="0"/>
          </a:p>
        </p:txBody>
      </p:sp>
      <p:pic>
        <p:nvPicPr>
          <p:cNvPr id="7" name="內容版面配置區 6" descr="C:\Users\cmw\Desktop\校園空氣品質旗幟推動計畫\unname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1" y="1523998"/>
            <a:ext cx="10653718" cy="4860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7114879" y="954502"/>
            <a:ext cx="1710072" cy="569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Red</a:t>
            </a:r>
            <a:endParaRPr lang="en-US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9561300" y="954502"/>
            <a:ext cx="1710072" cy="569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600" b="1" i="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Purple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6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空氣品質旗幟分</a:t>
            </a:r>
            <a:r>
              <a:rPr lang="en-US" altLang="zh-TW" dirty="0"/>
              <a:t>4</a:t>
            </a:r>
            <a:r>
              <a:rPr lang="zh-TW" altLang="zh-TW" dirty="0"/>
              <a:t>色：</a:t>
            </a:r>
          </a:p>
          <a:p>
            <a:pPr lvl="0"/>
            <a:r>
              <a:rPr lang="zh-TW" altLang="zh-TW" u="sng" dirty="0"/>
              <a:t>綠色警戒</a:t>
            </a:r>
            <a:r>
              <a:rPr lang="en-US" altLang="zh-TW" u="sng" dirty="0"/>
              <a:t>(</a:t>
            </a:r>
            <a:r>
              <a:rPr lang="zh-TW" altLang="zh-TW" u="sng" dirty="0"/>
              <a:t>正常活動</a:t>
            </a:r>
            <a:r>
              <a:rPr lang="en-US" altLang="zh-TW" u="sng" dirty="0"/>
              <a:t>)</a:t>
            </a:r>
            <a:r>
              <a:rPr lang="zh-TW" altLang="zh-TW" dirty="0"/>
              <a:t>：</a:t>
            </a:r>
            <a:r>
              <a:rPr lang="en-US" altLang="zh-TW" dirty="0"/>
              <a:t>PSI</a:t>
            </a:r>
            <a:r>
              <a:rPr lang="zh-TW" altLang="zh-TW" dirty="0"/>
              <a:t>值</a:t>
            </a:r>
            <a:r>
              <a:rPr lang="en-US" altLang="zh-TW" dirty="0"/>
              <a:t>50</a:t>
            </a:r>
            <a:r>
              <a:rPr lang="zh-TW" altLang="zh-TW" dirty="0"/>
              <a:t>以下或</a:t>
            </a:r>
            <a:r>
              <a:rPr lang="en-US" altLang="zh-TW" dirty="0" err="1"/>
              <a:t>PM2.5</a:t>
            </a:r>
            <a:r>
              <a:rPr lang="zh-TW" altLang="zh-TW" dirty="0"/>
              <a:t>指標等級</a:t>
            </a:r>
            <a:r>
              <a:rPr lang="en-US" altLang="zh-TW" dirty="0"/>
              <a:t>3</a:t>
            </a:r>
            <a:r>
              <a:rPr lang="zh-TW" altLang="zh-TW" dirty="0"/>
              <a:t>級以下。 </a:t>
            </a:r>
          </a:p>
          <a:p>
            <a:pPr lvl="0"/>
            <a:r>
              <a:rPr lang="zh-TW" altLang="zh-TW" u="sng" dirty="0"/>
              <a:t>黃色警戒</a:t>
            </a:r>
            <a:r>
              <a:rPr lang="en-US" altLang="zh-TW" u="sng" dirty="0"/>
              <a:t>(</a:t>
            </a:r>
            <a:r>
              <a:rPr lang="zh-TW" altLang="zh-TW" u="sng" dirty="0"/>
              <a:t>初級防護</a:t>
            </a:r>
            <a:r>
              <a:rPr lang="en-US" altLang="zh-TW" u="sng" dirty="0"/>
              <a:t>)</a:t>
            </a:r>
            <a:r>
              <a:rPr lang="zh-TW" altLang="zh-TW" dirty="0"/>
              <a:t>：</a:t>
            </a:r>
            <a:r>
              <a:rPr lang="en-US" altLang="zh-TW" dirty="0"/>
              <a:t>PSI</a:t>
            </a:r>
            <a:r>
              <a:rPr lang="zh-TW" altLang="zh-TW" dirty="0"/>
              <a:t>值</a:t>
            </a:r>
            <a:r>
              <a:rPr lang="en-US" altLang="zh-TW" dirty="0"/>
              <a:t>51</a:t>
            </a:r>
            <a:r>
              <a:rPr lang="zh-TW" altLang="zh-TW" dirty="0"/>
              <a:t>至</a:t>
            </a:r>
            <a:r>
              <a:rPr lang="en-US" altLang="zh-TW" dirty="0"/>
              <a:t>100</a:t>
            </a:r>
            <a:r>
              <a:rPr lang="zh-TW" altLang="zh-TW" dirty="0"/>
              <a:t>或</a:t>
            </a:r>
            <a:r>
              <a:rPr lang="en-US" altLang="zh-TW" dirty="0" err="1"/>
              <a:t>PM2.5</a:t>
            </a:r>
            <a:r>
              <a:rPr lang="zh-TW" altLang="zh-TW" dirty="0"/>
              <a:t>指標等級</a:t>
            </a:r>
            <a:r>
              <a:rPr lang="en-US" altLang="zh-TW" dirty="0"/>
              <a:t>4</a:t>
            </a:r>
            <a:r>
              <a:rPr lang="zh-TW" altLang="zh-TW" dirty="0"/>
              <a:t>至</a:t>
            </a:r>
            <a:r>
              <a:rPr lang="en-US" altLang="zh-TW" dirty="0"/>
              <a:t>6</a:t>
            </a:r>
            <a:r>
              <a:rPr lang="zh-TW" altLang="zh-TW" dirty="0"/>
              <a:t>級。</a:t>
            </a:r>
          </a:p>
          <a:p>
            <a:pPr lvl="0"/>
            <a:r>
              <a:rPr lang="zh-TW" altLang="zh-TW" u="sng" dirty="0"/>
              <a:t>紅色警戒</a:t>
            </a:r>
            <a:r>
              <a:rPr lang="en-US" altLang="zh-TW" u="sng" dirty="0"/>
              <a:t>(</a:t>
            </a:r>
            <a:r>
              <a:rPr lang="zh-TW" altLang="zh-TW" u="sng" dirty="0"/>
              <a:t>中級防護</a:t>
            </a:r>
            <a:r>
              <a:rPr lang="en-US" altLang="zh-TW" u="sng" dirty="0"/>
              <a:t>)</a:t>
            </a:r>
            <a:r>
              <a:rPr lang="zh-TW" altLang="zh-TW" dirty="0"/>
              <a:t>：</a:t>
            </a:r>
            <a:r>
              <a:rPr lang="en-US" altLang="zh-TW" dirty="0"/>
              <a:t>PSI</a:t>
            </a:r>
            <a:r>
              <a:rPr lang="zh-TW" altLang="zh-TW" dirty="0"/>
              <a:t>值</a:t>
            </a:r>
            <a:r>
              <a:rPr lang="en-US" altLang="zh-TW" dirty="0"/>
              <a:t>101</a:t>
            </a:r>
            <a:r>
              <a:rPr lang="zh-TW" altLang="zh-TW" dirty="0"/>
              <a:t>至</a:t>
            </a:r>
            <a:r>
              <a:rPr lang="en-US" altLang="zh-TW" dirty="0"/>
              <a:t>199</a:t>
            </a:r>
            <a:r>
              <a:rPr lang="zh-TW" altLang="zh-TW" dirty="0"/>
              <a:t>或</a:t>
            </a:r>
            <a:r>
              <a:rPr lang="en-US" altLang="zh-TW" dirty="0" err="1"/>
              <a:t>PM2.5</a:t>
            </a:r>
            <a:r>
              <a:rPr lang="zh-TW" altLang="zh-TW" dirty="0"/>
              <a:t>指標等級</a:t>
            </a:r>
            <a:r>
              <a:rPr lang="en-US" altLang="zh-TW" dirty="0"/>
              <a:t>7</a:t>
            </a:r>
            <a:r>
              <a:rPr lang="zh-TW" altLang="zh-TW" dirty="0"/>
              <a:t>至</a:t>
            </a:r>
            <a:r>
              <a:rPr lang="en-US" altLang="zh-TW" dirty="0"/>
              <a:t>9</a:t>
            </a:r>
            <a:r>
              <a:rPr lang="zh-TW" altLang="zh-TW" dirty="0"/>
              <a:t>級。</a:t>
            </a:r>
          </a:p>
          <a:p>
            <a:pPr lvl="0"/>
            <a:r>
              <a:rPr lang="zh-TW" altLang="zh-TW" u="sng" dirty="0"/>
              <a:t>紫色警戒</a:t>
            </a:r>
            <a:r>
              <a:rPr lang="en-US" altLang="zh-TW" u="sng" dirty="0"/>
              <a:t>(</a:t>
            </a:r>
            <a:r>
              <a:rPr lang="zh-TW" altLang="zh-TW" u="sng" dirty="0"/>
              <a:t>緊急防護</a:t>
            </a:r>
            <a:r>
              <a:rPr lang="en-US" altLang="zh-TW" u="sng" dirty="0"/>
              <a:t>)</a:t>
            </a:r>
            <a:r>
              <a:rPr lang="zh-TW" altLang="zh-TW" dirty="0"/>
              <a:t>：</a:t>
            </a:r>
            <a:r>
              <a:rPr lang="en-US" altLang="zh-TW" dirty="0"/>
              <a:t>PSI</a:t>
            </a:r>
            <a:r>
              <a:rPr lang="zh-TW" altLang="zh-TW" dirty="0"/>
              <a:t>值達</a:t>
            </a:r>
            <a:r>
              <a:rPr lang="en-US" altLang="zh-TW" dirty="0"/>
              <a:t>200</a:t>
            </a:r>
            <a:r>
              <a:rPr lang="zh-TW" altLang="zh-TW" dirty="0"/>
              <a:t>以上或</a:t>
            </a:r>
            <a:r>
              <a:rPr lang="en-US" altLang="zh-TW" dirty="0" err="1"/>
              <a:t>PM2.5</a:t>
            </a:r>
            <a:r>
              <a:rPr lang="zh-TW" altLang="zh-TW" dirty="0"/>
              <a:t>指標等級達</a:t>
            </a:r>
            <a:r>
              <a:rPr lang="en-US" altLang="zh-TW" dirty="0"/>
              <a:t>10</a:t>
            </a:r>
            <a:r>
              <a:rPr lang="zh-TW" altLang="zh-TW" dirty="0"/>
              <a:t>級。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55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440251"/>
              </p:ext>
            </p:extLst>
          </p:nvPr>
        </p:nvGraphicFramePr>
        <p:xfrm>
          <a:off x="1066800" y="152401"/>
          <a:ext cx="10323095" cy="600473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66274"/>
                <a:gridCol w="9456821"/>
              </a:tblGrid>
              <a:tr h="206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</a:rPr>
                        <a:t>旗幟顏色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0">
                          <a:effectLst/>
                        </a:rPr>
                        <a:t>防護措施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</a:tr>
              <a:tr h="206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綠色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  <a:tc>
                  <a:txBody>
                    <a:bodyPr/>
                    <a:lstStyle/>
                    <a:p>
                      <a:pPr marL="130810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敏感性族群師生，應依個人體質及癥狀，主動注意空氣品質狀態。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</a:tr>
              <a:tr h="900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黃色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初級防護：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加強學生、幼兒及教職員對空氣汙染資訊之取得與健康防護宣導。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有心臟、呼吸道及心血管疾病的師生，感受到癥狀時，應考慮減少體力消耗，特別是減少戶外活動，並適時配戴口罩防護。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</a:tr>
              <a:tr h="1801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紅色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中級防護：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學生及幼兒於上、下學途中或進行戶外活動時，應視個人體質配戴口罩等個人防護用具。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師生於室內上課時，得適度關閉門窗，減少暴露於不良品質之空氣中。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一般師生如果有不適，如眼痛，咳嗽或喉嚨痛等，應該考慮減少戶外活動，並適時配戴口罩防護。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敏感性族群師生，應注意個人健康自主管理，減少體力消耗，特別是減少戶外活動，並配戴口罩防護。具有氣喘的師生可能需增加使用吸入劑的頻率。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</a:tr>
              <a:tr h="2882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紫色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緊急防護：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學生及幼兒上、下學途中或進行戶外活動時，應配戴口罩、護目鏡等個人防護工具。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師生於室內上課時，應適度關閉門窗，減少暴露於不良品質之空氣中。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一般師生如果有不適，如眼痛，咳嗽或喉嚨痛等，應減少體力消耗及戶外活動，並適時配戴口罩防護。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敏感性族群師生，應特別注意個人健康自主管理，避免體力消耗，特別是減少戶外活動，並配戴口罩防護。具有氣喘的師生可能需增加使用吸入劑的頻率。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學校應考量室外課</a:t>
                      </a:r>
                      <a:r>
                        <a:rPr lang="en-US" sz="1400" kern="0" dirty="0">
                          <a:effectLst/>
                        </a:rPr>
                        <a:t>(</a:t>
                      </a:r>
                      <a:r>
                        <a:rPr lang="zh-TW" sz="1400" kern="0" dirty="0">
                          <a:effectLst/>
                        </a:rPr>
                        <a:t>體育課</a:t>
                      </a:r>
                      <a:r>
                        <a:rPr lang="en-US" sz="1400" kern="0" dirty="0">
                          <a:effectLst/>
                        </a:rPr>
                        <a:t>)</a:t>
                      </a:r>
                      <a:r>
                        <a:rPr lang="zh-TW" sz="1400" kern="0" dirty="0">
                          <a:effectLst/>
                        </a:rPr>
                        <a:t>、戶外教學或觀摩活動之活動地點空氣品質條件，必要時，將課程活動調整於室內進行或延期辦理。</a:t>
                      </a:r>
                      <a:endParaRPr lang="zh-TW" sz="1400" kern="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0980" algn="l"/>
                        </a:tabLst>
                      </a:pPr>
                      <a:r>
                        <a:rPr lang="zh-TW" sz="1400" kern="0" dirty="0">
                          <a:effectLst/>
                        </a:rPr>
                        <a:t>當空品質惡化至</a:t>
                      </a:r>
                      <a:r>
                        <a:rPr lang="en-US" sz="1400" kern="0" dirty="0">
                          <a:effectLst/>
                        </a:rPr>
                        <a:t>PSI</a:t>
                      </a:r>
                      <a:r>
                        <a:rPr lang="zh-TW" sz="1400" kern="0" dirty="0">
                          <a:effectLst/>
                        </a:rPr>
                        <a:t>達</a:t>
                      </a:r>
                      <a:r>
                        <a:rPr lang="en-US" sz="1400" kern="0" dirty="0">
                          <a:effectLst/>
                        </a:rPr>
                        <a:t>300</a:t>
                      </a:r>
                      <a:r>
                        <a:rPr lang="zh-TW" sz="1400" kern="0" dirty="0">
                          <a:effectLst/>
                        </a:rPr>
                        <a:t>或</a:t>
                      </a:r>
                      <a:r>
                        <a:rPr lang="en-US" sz="1400" kern="0" dirty="0" err="1">
                          <a:effectLst/>
                        </a:rPr>
                        <a:t>PM2.5</a:t>
                      </a:r>
                      <a:r>
                        <a:rPr lang="zh-TW" sz="1400" kern="0" dirty="0">
                          <a:effectLst/>
                        </a:rPr>
                        <a:t>濃度達</a:t>
                      </a:r>
                      <a:r>
                        <a:rPr lang="en-US" sz="1400" kern="0" dirty="0">
                          <a:effectLst/>
                        </a:rPr>
                        <a:t>250.4</a:t>
                      </a:r>
                      <a:r>
                        <a:rPr lang="zh-TW" sz="1400" kern="0" dirty="0">
                          <a:effectLst/>
                        </a:rPr>
                        <a:t>μ</a:t>
                      </a:r>
                      <a:r>
                        <a:rPr lang="en-US" sz="1400" kern="0" dirty="0">
                          <a:effectLst/>
                        </a:rPr>
                        <a:t>g/</a:t>
                      </a:r>
                      <a:r>
                        <a:rPr lang="en-US" sz="1400" kern="0" dirty="0" err="1">
                          <a:effectLst/>
                        </a:rPr>
                        <a:t>m</a:t>
                      </a:r>
                      <a:r>
                        <a:rPr lang="en-US" sz="1400" kern="0" baseline="30000" dirty="0" err="1">
                          <a:effectLst/>
                        </a:rPr>
                        <a:t>3</a:t>
                      </a:r>
                      <a:r>
                        <a:rPr lang="zh-TW" sz="1400" kern="0" dirty="0">
                          <a:effectLst/>
                        </a:rPr>
                        <a:t>以上，國民中小學及幼兒園，應立即停止戶外活動。敏感性族群師生應至衛生保健室或具空調隔離空間進行健康防護。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0614" marR="5061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3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529</Words>
  <Application>Microsoft Office PowerPoint</Application>
  <PresentationFormat>寬螢幕</PresentationFormat>
  <Paragraphs>36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Microsoft JhengHei UI</vt:lpstr>
      <vt:lpstr>新細明體</vt:lpstr>
      <vt:lpstr>Arial</vt:lpstr>
      <vt:lpstr>Calibri</vt:lpstr>
      <vt:lpstr>Segoe Print</vt:lpstr>
      <vt:lpstr>Times New Roman</vt:lpstr>
      <vt:lpstr>Nature Illustration 16x9</vt:lpstr>
      <vt:lpstr>  Air Quality Monitoring  </vt:lpstr>
      <vt:lpstr>PowerPoint 簡報</vt:lpstr>
      <vt:lpstr>Green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2016-01-05T05:20:01Z</dcterms:created>
  <dcterms:modified xsi:type="dcterms:W3CDTF">2016-01-07T23:59:36Z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