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256" r:id="rId5"/>
    <p:sldId id="280" r:id="rId6"/>
    <p:sldId id="275" r:id="rId7"/>
    <p:sldId id="282" r:id="rId8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歡迎使用" id="{E75E278A-FF0E-49A4-B170-79828D63BBAD}">
          <p14:sldIdLst>
            <p14:sldId id="256"/>
          </p14:sldIdLst>
        </p14:section>
        <p14:section name="設計、轉化、註解、共同作業、操作說明搜尋" id="{B9B51309-D148-4332-87C2-07BE32FBCA3B}">
          <p14:sldIdLst>
            <p14:sldId id="280"/>
            <p14:sldId id="275"/>
          </p14:sldIdLst>
        </p14:section>
        <p14:section name="深入了解" id="{2CC34DB2-6590-42C0-AD4B-A04C6060184E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6B50"/>
    <a:srgbClr val="D24726"/>
    <a:srgbClr val="E19684"/>
    <a:srgbClr val="404040"/>
    <a:srgbClr val="FF9B45"/>
    <a:srgbClr val="DD462F"/>
    <a:srgbClr val="F8CFB6"/>
    <a:srgbClr val="F8CAB6"/>
    <a:srgbClr val="923922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241" autoAdjust="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9A22203-C483-42FA-8700-B681F6F01B4D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2021/9/6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6C02CB6-EC10-40FB-BF56-67DDAFB1AB77}" type="datetime1">
              <a:rPr lang="zh-TW" altLang="en-US" noProof="0" smtClean="0"/>
              <a:t>2021/9/6</a:t>
            </a:fld>
            <a:endParaRPr lang="zh-TW" altLang="en-US" noProof="0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F61EA0F-A667-4B49-8422-0062BC55E24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n-US" altLang="zh-TW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TW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0407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altLang="zh-TW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2088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在投影片放映模式中，選取箭號即可瀏覽連結。</a:t>
            </a: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1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2" name="直線接點​​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編輯母片文字樣式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第二層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第三層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第四層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FB24FFDF-C44B-4BC6-8CC2-3E2CCA5CBAD2}" type="datetime1">
              <a:rPr lang="zh-TW" altLang="en-US" smtClean="0"/>
              <a:t>2021/9/6</a:t>
            </a:fld>
            <a:endParaRPr lang="zh-TW" altLang="en-US" dirty="0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8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860EDB8-5305-433F-BE41-D7A86D811DB3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矩形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編輯母片文字樣式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第二層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第三層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第四層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第五層</a:t>
            </a:r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zh-TW" altLang="en-US" sz="1800" noProof="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0FC83EE-73F1-46EA-BC6E-B26AE4225C74}" type="datetime1">
              <a:rPr lang="zh-TW" altLang="en-US" noProof="0" smtClean="0"/>
              <a:t>2021/9/6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cxnSp>
        <p:nvCxnSpPr>
          <p:cNvPr id="8" name="直線接點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hjh.tn.edu.tw/modules/tad_uploader/index.php?of_cat_sn=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eventprotect.hle.com.tw/page_0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zh-TW" altLang="en-US" sz="4800" dirty="0">
                <a:solidFill>
                  <a:schemeClr val="bg1"/>
                </a:solidFill>
              </a:rPr>
              <a:t>電腦教室上課規定</a:t>
            </a:r>
            <a:endParaRPr lang="en-US" altLang="zh-TW" sz="4800" dirty="0">
              <a:solidFill>
                <a:schemeClr val="bg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zh-TW" altLang="en-US" sz="2400" dirty="0">
                <a:solidFill>
                  <a:schemeClr val="bg1"/>
                </a:solidFill>
              </a:rPr>
              <a:t>白河國中</a:t>
            </a:r>
            <a:br>
              <a:rPr lang="en-US" altLang="zh-TW" sz="2400" dirty="0">
                <a:solidFill>
                  <a:schemeClr val="bg1"/>
                </a:solidFill>
              </a:rPr>
            </a:br>
            <a:r>
              <a:rPr lang="zh-TW" altLang="en-US" sz="2400" dirty="0">
                <a:solidFill>
                  <a:schemeClr val="bg1"/>
                </a:solidFill>
              </a:rPr>
              <a:t>陳躍升老師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altLang="zh-TW" dirty="0">
                <a:cs typeface="Segoe UI Light" panose="020B0502040204020203" pitchFamily="34" charset="0"/>
              </a:rPr>
              <a:t>[</a:t>
            </a:r>
            <a:r>
              <a:rPr lang="zh-TW" altLang="en-US" dirty="0">
                <a:cs typeface="Segoe UI Light" panose="020B0502040204020203" pitchFamily="34" charset="0"/>
              </a:rPr>
              <a:t>上課公約</a:t>
            </a:r>
            <a:r>
              <a:rPr lang="en-US" altLang="zh-TW" dirty="0">
                <a:cs typeface="Segoe UI Light" panose="020B0502040204020203" pitchFamily="34" charset="0"/>
              </a:rPr>
              <a:t>]</a:t>
            </a:r>
            <a:endParaRPr lang="zh-TW" altLang="en-US" dirty="0">
              <a:cs typeface="Segoe UI Light" panose="020B0502040204020203" pitchFamily="34" charset="0"/>
            </a:endParaRPr>
          </a:p>
        </p:txBody>
      </p:sp>
      <p:sp>
        <p:nvSpPr>
          <p:cNvPr id="30" name="內容預留位置 17"/>
          <p:cNvSpPr txBox="1">
            <a:spLocks/>
          </p:cNvSpPr>
          <p:nvPr/>
        </p:nvSpPr>
        <p:spPr>
          <a:xfrm>
            <a:off x="541609" y="1455491"/>
            <a:ext cx="5110161" cy="47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13" name="群組 12" descr="內含表示步驟 1 之數字 1 的小型圓圈"/>
          <p:cNvGrpSpPr/>
          <p:nvPr/>
        </p:nvGrpSpPr>
        <p:grpSpPr bwMode="blackWhite">
          <a:xfrm>
            <a:off x="558723" y="1917997"/>
            <a:ext cx="558179" cy="409838"/>
            <a:chOff x="6953426" y="711274"/>
            <a:chExt cx="558179" cy="409838"/>
          </a:xfrm>
        </p:grpSpPr>
        <p:sp>
          <p:nvSpPr>
            <p:cNvPr id="14" name="橢圓 13" descr="小型圓圈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5" name="文字方塊 14" descr="數字 1​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altLang="zh-TW" dirty="0">
                  <a:solidFill>
                    <a:schemeClr val="bg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16" name="內容預留位置 17"/>
          <p:cNvSpPr txBox="1">
            <a:spLocks/>
          </p:cNvSpPr>
          <p:nvPr/>
        </p:nvSpPr>
        <p:spPr>
          <a:xfrm>
            <a:off x="1066039" y="1958189"/>
            <a:ext cx="5230819" cy="91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zh-TW" altLang="en-US" dirty="0"/>
              <a:t>依據課表時間進入教室上課，且非經任課教師許可，</a:t>
            </a:r>
            <a:r>
              <a:rPr lang="en-US" altLang="zh-TW" dirty="0">
                <a:solidFill>
                  <a:srgbClr val="D2472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Semibold" panose="020B0702040204020203" pitchFamily="34" charset="0"/>
              </a:rPr>
              <a:t> </a:t>
            </a:r>
            <a:r>
              <a:rPr lang="en-US" altLang="zh-TW" b="1" dirty="0">
                <a:solidFill>
                  <a:srgbClr val="D96B5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Semibold" panose="020B0702040204020203" pitchFamily="34" charset="0"/>
              </a:rPr>
              <a:t>[</a:t>
            </a:r>
            <a:r>
              <a:rPr lang="zh-TW" altLang="en-US" b="1" dirty="0">
                <a:solidFill>
                  <a:srgbClr val="D96B50"/>
                </a:solidFill>
              </a:rPr>
              <a:t>不得進入電腦教室</a:t>
            </a:r>
            <a:r>
              <a:rPr lang="en-US" altLang="zh-TW" b="1" dirty="0">
                <a:solidFill>
                  <a:srgbClr val="D96B5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Semibold" panose="020B0702040204020203" pitchFamily="34" charset="0"/>
              </a:rPr>
              <a:t>] </a:t>
            </a:r>
            <a:r>
              <a:rPr lang="zh-TW" altLang="en-US" dirty="0"/>
              <a:t>。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/>
              </a:rPr>
              <a:t> </a:t>
            </a:r>
            <a:endParaRPr lang="zh-TW" altLang="en-US" dirty="0">
              <a:solidFill>
                <a:prstClr val="black">
                  <a:lumMod val="75000"/>
                  <a:lumOff val="25000"/>
                </a:prst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Segoe UI" panose="020B0502040204020203" pitchFamily="34" charset="0"/>
            </a:endParaRPr>
          </a:p>
        </p:txBody>
      </p:sp>
      <p:grpSp>
        <p:nvGrpSpPr>
          <p:cNvPr id="18" name="群組 17" descr="內含表示步驟 2 之數字 2 的小型圓圈"/>
          <p:cNvGrpSpPr/>
          <p:nvPr/>
        </p:nvGrpSpPr>
        <p:grpSpPr bwMode="blackWhite">
          <a:xfrm>
            <a:off x="558723" y="2896735"/>
            <a:ext cx="558179" cy="409838"/>
            <a:chOff x="6953426" y="711274"/>
            <a:chExt cx="558179" cy="409838"/>
          </a:xfrm>
        </p:grpSpPr>
        <p:sp>
          <p:nvSpPr>
            <p:cNvPr id="23" name="橢圓 22" descr="小型圓圈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4" name="文字方塊 23" descr="數字 2​​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altLang="zh-TW" dirty="0">
                  <a:solidFill>
                    <a:schemeClr val="bg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cs typeface="Segoe UI Semibold" panose="020B0702040204020203" pitchFamily="34" charset="0"/>
                </a:rPr>
                <a:t>2</a:t>
              </a:r>
            </a:p>
          </p:txBody>
        </p:sp>
      </p:grpSp>
      <p:sp>
        <p:nvSpPr>
          <p:cNvPr id="25" name="內容預留位置 17"/>
          <p:cNvSpPr txBox="1">
            <a:spLocks/>
          </p:cNvSpPr>
          <p:nvPr/>
        </p:nvSpPr>
        <p:spPr>
          <a:xfrm>
            <a:off x="1066037" y="2936927"/>
            <a:ext cx="5229411" cy="1456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zh-TW" altLang="en-US" dirty="0"/>
              <a:t>進入電腦教室</a:t>
            </a:r>
            <a:r>
              <a:rPr lang="en-US" altLang="zh-TW" dirty="0">
                <a:solidFill>
                  <a:srgbClr val="D2472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Semibold" panose="020B0702040204020203" pitchFamily="34" charset="0"/>
              </a:rPr>
              <a:t>[</a:t>
            </a:r>
            <a:r>
              <a:rPr lang="zh-TW" altLang="en-US" b="1" dirty="0">
                <a:solidFill>
                  <a:srgbClr val="D2472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Semibold" panose="020B0702040204020203" pitchFamily="34" charset="0"/>
              </a:rPr>
              <a:t>不得</a:t>
            </a:r>
            <a:r>
              <a:rPr lang="en-US" altLang="zh-TW" dirty="0">
                <a:solidFill>
                  <a:srgbClr val="D2472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Semibold" panose="020B0702040204020203" pitchFamily="34" charset="0"/>
              </a:rPr>
              <a:t>]</a:t>
            </a:r>
            <a:r>
              <a:rPr lang="zh-TW" altLang="en-US" dirty="0"/>
              <a:t>攜帶任何零食、飲料或足以損壞電腦之物品進入，違者依照校規處分，並擔任志工協助清掃</a:t>
            </a:r>
            <a:endParaRPr lang="zh-TW" altLang="en-US" dirty="0">
              <a:solidFill>
                <a:prstClr val="black">
                  <a:lumMod val="75000"/>
                  <a:lumOff val="25000"/>
                </a:prst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Segoe UI" panose="020B0502040204020203" pitchFamily="34" charset="0"/>
            </a:endParaRPr>
          </a:p>
        </p:txBody>
      </p:sp>
      <p:grpSp>
        <p:nvGrpSpPr>
          <p:cNvPr id="26" name="群組 25" descr="內含表示步驟 3 之數字 3 的小型圓圈"/>
          <p:cNvGrpSpPr/>
          <p:nvPr/>
        </p:nvGrpSpPr>
        <p:grpSpPr bwMode="blackWhite">
          <a:xfrm>
            <a:off x="557319" y="4131163"/>
            <a:ext cx="558179" cy="409838"/>
            <a:chOff x="6953426" y="711274"/>
            <a:chExt cx="558179" cy="409838"/>
          </a:xfrm>
        </p:grpSpPr>
        <p:sp>
          <p:nvSpPr>
            <p:cNvPr id="27" name="橢圓 26" descr="小型圓圈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8" name="文字方塊 27" descr="數字 3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altLang="zh-TW" dirty="0">
                  <a:solidFill>
                    <a:schemeClr val="bg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cs typeface="Segoe UI Semibold" panose="020B0702040204020203" pitchFamily="34" charset="0"/>
                </a:rPr>
                <a:t>3</a:t>
              </a:r>
            </a:p>
          </p:txBody>
        </p:sp>
      </p:grpSp>
      <p:sp>
        <p:nvSpPr>
          <p:cNvPr id="29" name="內容預留位置 17"/>
          <p:cNvSpPr txBox="1">
            <a:spLocks/>
          </p:cNvSpPr>
          <p:nvPr/>
        </p:nvSpPr>
        <p:spPr>
          <a:xfrm>
            <a:off x="1076798" y="4147452"/>
            <a:ext cx="5019181" cy="1110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zh-TW" altLang="en-US" dirty="0"/>
              <a:t>電腦教室座位按</a:t>
            </a:r>
            <a:r>
              <a:rPr lang="en-US" altLang="zh-TW" dirty="0">
                <a:solidFill>
                  <a:srgbClr val="D2472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Semibold" panose="020B0702040204020203" pitchFamily="34" charset="0"/>
              </a:rPr>
              <a:t>[</a:t>
            </a:r>
            <a:r>
              <a:rPr lang="zh-TW" altLang="en-US" b="1" dirty="0">
                <a:solidFill>
                  <a:srgbClr val="D2472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Semibold" panose="020B0702040204020203" pitchFamily="34" charset="0"/>
              </a:rPr>
              <a:t>座號</a:t>
            </a:r>
            <a:r>
              <a:rPr lang="en-US" altLang="zh-TW" dirty="0">
                <a:solidFill>
                  <a:srgbClr val="D2472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Semibold" panose="020B0702040204020203" pitchFamily="34" charset="0"/>
              </a:rPr>
              <a:t>]</a:t>
            </a:r>
            <a:r>
              <a:rPr lang="zh-TW" altLang="en-US" dirty="0"/>
              <a:t>入座，否則以缺席登記。</a:t>
            </a:r>
            <a:br>
              <a:rPr lang="en-US" altLang="zh-TW" dirty="0"/>
            </a:br>
            <a:r>
              <a:rPr lang="zh-TW" altLang="en-US" dirty="0"/>
              <a:t>禁止操作其餘設備，如有蓄意破壞機器設備行為者，依座位追究責任，並負損壞賠償責任及校規處分。</a:t>
            </a:r>
            <a:br>
              <a:rPr lang="en-US" altLang="zh-TW" dirty="0"/>
            </a:br>
            <a:r>
              <a:rPr lang="zh-TW" altLang="en-US" b="1" dirty="0">
                <a:solidFill>
                  <a:srgbClr val="D96B50"/>
                </a:solidFill>
              </a:rPr>
              <a:t>［注意］上課前先確認電腦設備是否有故障情形以釐清責任。</a:t>
            </a:r>
            <a:endParaRPr lang="zh-TW" altLang="en-US" b="1" dirty="0">
              <a:solidFill>
                <a:srgbClr val="D96B5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Segoe UI" panose="020B0502040204020203" pitchFamily="34" charset="0"/>
            </a:endParaRPr>
          </a:p>
        </p:txBody>
      </p:sp>
      <p:sp>
        <p:nvSpPr>
          <p:cNvPr id="17" name="內容預留位置 17"/>
          <p:cNvSpPr txBox="1">
            <a:spLocks/>
          </p:cNvSpPr>
          <p:nvPr/>
        </p:nvSpPr>
        <p:spPr>
          <a:xfrm>
            <a:off x="628961" y="5832234"/>
            <a:ext cx="3724923" cy="692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zh-TW" altLang="en-US" b="1" dirty="0">
                <a:solidFill>
                  <a:srgbClr val="D2472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Semibold" panose="020B0702040204020203" pitchFamily="34" charset="0"/>
              </a:rPr>
              <a:t>提示：若你原班教室較遠，請提早兩分鐘從教室出發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。</a:t>
            </a:r>
          </a:p>
        </p:txBody>
      </p:sp>
      <p:cxnSp>
        <p:nvCxnSpPr>
          <p:cNvPr id="20" name="直線接點​​ 19" descr="分隔轉化文字和影像的淺灰色線條"/>
          <p:cNvCxnSpPr/>
          <p:nvPr/>
        </p:nvCxnSpPr>
        <p:spPr>
          <a:xfrm>
            <a:off x="6296866" y="1472431"/>
            <a:ext cx="0" cy="4892634"/>
          </a:xfrm>
          <a:prstGeom prst="line">
            <a:avLst/>
          </a:prstGeom>
          <a:ln w="952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橢圓 9" descr="內含一個小型淺藍色圓圈的大型藍色圓圈"/>
          <p:cNvSpPr/>
          <p:nvPr/>
        </p:nvSpPr>
        <p:spPr>
          <a:xfrm>
            <a:off x="7236525" y="1944862"/>
            <a:ext cx="3827244" cy="374323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" name="橢圓 10" descr="大型深藍色圓圈內的小型淺藍色圓圈"/>
          <p:cNvSpPr/>
          <p:nvPr/>
        </p:nvSpPr>
        <p:spPr bwMode="ltGray">
          <a:xfrm>
            <a:off x="8086223" y="2796642"/>
            <a:ext cx="2148929" cy="210175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6833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altLang="zh-TW" dirty="0">
                <a:cs typeface="Segoe UI Light" panose="020B0502040204020203" pitchFamily="34" charset="0"/>
              </a:rPr>
              <a:t>[</a:t>
            </a:r>
            <a:r>
              <a:rPr lang="zh-TW" altLang="en-US" dirty="0">
                <a:cs typeface="Segoe UI Light" panose="020B0502040204020203" pitchFamily="34" charset="0"/>
              </a:rPr>
              <a:t>上課公約</a:t>
            </a:r>
            <a:r>
              <a:rPr lang="en-US" altLang="zh-TW" dirty="0">
                <a:cs typeface="Segoe UI Light" panose="020B0502040204020203" pitchFamily="34" charset="0"/>
              </a:rPr>
              <a:t>]</a:t>
            </a:r>
            <a:endParaRPr lang="zh-TW" altLang="en-US" dirty="0">
              <a:cs typeface="Segoe UI Light" panose="020B0502040204020203" pitchFamily="34" charset="0"/>
            </a:endParaRPr>
          </a:p>
        </p:txBody>
      </p:sp>
      <p:sp>
        <p:nvSpPr>
          <p:cNvPr id="38" name="內容預留位置 17"/>
          <p:cNvSpPr txBox="1">
            <a:spLocks/>
          </p:cNvSpPr>
          <p:nvPr/>
        </p:nvSpPr>
        <p:spPr>
          <a:xfrm>
            <a:off x="541609" y="1296100"/>
            <a:ext cx="5110161" cy="1236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en-US" altLang="zh-TW" b="1" dirty="0">
                <a:solidFill>
                  <a:srgbClr val="D2472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rPr>
              <a:t>[</a:t>
            </a:r>
            <a:r>
              <a:rPr lang="zh-TW" altLang="en-US" b="1" dirty="0">
                <a:solidFill>
                  <a:srgbClr val="D2472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rPr>
              <a:t>提示</a:t>
            </a:r>
            <a:r>
              <a:rPr lang="en-US" altLang="zh-TW" b="1" dirty="0">
                <a:solidFill>
                  <a:srgbClr val="D2472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rPr>
              <a:t>] </a:t>
            </a:r>
            <a:r>
              <a:rPr lang="zh-TW" altLang="en-US" b="1" dirty="0">
                <a:solidFill>
                  <a:srgbClr val="D2472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rPr>
              <a:t>提早完成當日作業，你就會有多一點運用時間</a:t>
            </a:r>
          </a:p>
        </p:txBody>
      </p:sp>
      <p:grpSp>
        <p:nvGrpSpPr>
          <p:cNvPr id="4" name="群組 3" descr="內含表示步驟 1 之數字 1 的小型圓圈"/>
          <p:cNvGrpSpPr/>
          <p:nvPr/>
        </p:nvGrpSpPr>
        <p:grpSpPr bwMode="blackWhite">
          <a:xfrm>
            <a:off x="558723" y="2638502"/>
            <a:ext cx="558179" cy="409838"/>
            <a:chOff x="6953426" y="711274"/>
            <a:chExt cx="558179" cy="409838"/>
          </a:xfrm>
        </p:grpSpPr>
        <p:sp>
          <p:nvSpPr>
            <p:cNvPr id="2" name="橢圓 1" descr="小型圓圈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" name="文字方塊 2" descr="數字 1​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zh-TW" altLang="en-US" dirty="0">
                  <a:solidFill>
                    <a:schemeClr val="bg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cs typeface="Segoe UI Semibold" panose="020B0702040204020203" pitchFamily="34" charset="0"/>
                </a:rPr>
                <a:t>４</a:t>
              </a:r>
              <a:endParaRPr lang="en-US" altLang="zh-TW" dirty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Semibold" panose="020B0702040204020203" pitchFamily="34" charset="0"/>
              </a:endParaRPr>
            </a:p>
          </p:txBody>
        </p:sp>
      </p:grpSp>
      <p:sp>
        <p:nvSpPr>
          <p:cNvPr id="29" name="內容預留位置 17"/>
          <p:cNvSpPr txBox="1">
            <a:spLocks/>
          </p:cNvSpPr>
          <p:nvPr/>
        </p:nvSpPr>
        <p:spPr>
          <a:xfrm>
            <a:off x="1066038" y="2678694"/>
            <a:ext cx="5447879" cy="467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defTabSz="512763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zh-TW" altLang="en-US" dirty="0"/>
              <a:t>上課期間坐在自己座位並保持安靜，無法配合者將要求暫時停止操作，並斟酌之後回原教室上課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rPr>
              <a:t>。</a:t>
            </a:r>
          </a:p>
        </p:txBody>
      </p:sp>
      <p:sp>
        <p:nvSpPr>
          <p:cNvPr id="25" name="文字方塊 16" descr="選取我"/>
          <p:cNvSpPr txBox="1"/>
          <p:nvPr/>
        </p:nvSpPr>
        <p:spPr>
          <a:xfrm rot="21077122">
            <a:off x="6043297" y="1772253"/>
            <a:ext cx="1334770" cy="43561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0">
              <a:spcBef>
                <a:spcPts val="0"/>
              </a:spcBef>
              <a:spcAft>
                <a:spcPts val="200"/>
              </a:spcAft>
              <a:tabLst>
                <a:tab pos="4931410" algn="l"/>
              </a:tabLst>
            </a:pPr>
            <a:r>
              <a:rPr lang="zh-TW" altLang="en-US" sz="1200" b="1" kern="1000" spc="100" dirty="0">
                <a:ln>
                  <a:noFill/>
                </a:ln>
                <a:solidFill>
                  <a:srgbClr val="D24726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要注意</a:t>
            </a:r>
            <a:endParaRPr lang="zh-TW" altLang="en-US" sz="1200" b="1" kern="1400" dirty="0">
              <a:solidFill>
                <a:srgbClr val="D24726"/>
              </a:solidFill>
              <a:effectLst/>
              <a:latin typeface="Microsoft JhengHei UI" panose="020B0604030504040204" pitchFamily="34" charset="-120"/>
              <a:ea typeface="Microsoft JhengHei UI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24" name="圖片 23" descr="弧形單箭頭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61835" flipH="1">
            <a:off x="6740574" y="1787378"/>
            <a:ext cx="851862" cy="939987"/>
          </a:xfrm>
          <a:prstGeom prst="rect">
            <a:avLst/>
          </a:prstGeom>
        </p:spPr>
      </p:pic>
      <p:pic>
        <p:nvPicPr>
          <p:cNvPr id="23" name="圖片 22" descr="機器人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2741" y="1646170"/>
            <a:ext cx="2775459" cy="4531804"/>
          </a:xfrm>
          <a:prstGeom prst="rect">
            <a:avLst/>
          </a:prstGeom>
        </p:spPr>
      </p:pic>
      <p:grpSp>
        <p:nvGrpSpPr>
          <p:cNvPr id="19" name="群組 18" descr="內含表示步驟 2 之數字 2 的小型圓圈"/>
          <p:cNvGrpSpPr/>
          <p:nvPr/>
        </p:nvGrpSpPr>
        <p:grpSpPr bwMode="blackWhite">
          <a:xfrm>
            <a:off x="558723" y="3312993"/>
            <a:ext cx="558179" cy="409838"/>
            <a:chOff x="6953426" y="711274"/>
            <a:chExt cx="558179" cy="409838"/>
          </a:xfrm>
        </p:grpSpPr>
        <p:sp>
          <p:nvSpPr>
            <p:cNvPr id="20" name="橢圓 19" descr="小型圓圈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21" name="文字方塊 20" descr="數字 2​​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zh-TW" altLang="en-US" dirty="0">
                  <a:solidFill>
                    <a:schemeClr val="bg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cs typeface="Segoe UI Semibold" panose="020B0702040204020203" pitchFamily="34" charset="0"/>
                </a:rPr>
                <a:t>５</a:t>
              </a:r>
              <a:endParaRPr lang="en-US" altLang="zh-TW" dirty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Semibold" panose="020B0702040204020203" pitchFamily="34" charset="0"/>
              </a:endParaRPr>
            </a:p>
          </p:txBody>
        </p:sp>
      </p:grpSp>
      <p:sp>
        <p:nvSpPr>
          <p:cNvPr id="22" name="內容預留位置 17"/>
          <p:cNvSpPr txBox="1">
            <a:spLocks/>
          </p:cNvSpPr>
          <p:nvPr/>
        </p:nvSpPr>
        <p:spPr>
          <a:xfrm>
            <a:off x="1066039" y="3353185"/>
            <a:ext cx="5447878" cy="913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dirty="0"/>
              <a:t>上課時除了攜帶該科目任課老師規定物品外，</a:t>
            </a:r>
            <a:r>
              <a:rPr lang="en-US" altLang="zh-TW" b="1" dirty="0">
                <a:solidFill>
                  <a:srgbClr val="D2472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Semibold" panose="020B0702040204020203" pitchFamily="34" charset="0"/>
              </a:rPr>
              <a:t>[</a:t>
            </a:r>
            <a:r>
              <a:rPr lang="zh-TW" altLang="en-US" b="1" dirty="0">
                <a:solidFill>
                  <a:srgbClr val="D2472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Semibold" panose="020B0702040204020203" pitchFamily="34" charset="0"/>
              </a:rPr>
              <a:t>禁止</a:t>
            </a:r>
            <a:r>
              <a:rPr lang="en-US" altLang="zh-TW" b="1" dirty="0">
                <a:solidFill>
                  <a:srgbClr val="D2472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Semibold" panose="020B0702040204020203" pitchFamily="34" charset="0"/>
              </a:rPr>
              <a:t>]</a:t>
            </a:r>
            <a:r>
              <a:rPr lang="zh-TW" altLang="en-US" dirty="0"/>
              <a:t>攜帶其他遊戲或不合法版權軟體及其他科目之教科書、作業等進入教室</a:t>
            </a:r>
            <a:endParaRPr lang="zh-TW" altLang="en-US" dirty="0">
              <a:solidFill>
                <a:prstClr val="black">
                  <a:lumMod val="75000"/>
                  <a:lumOff val="25000"/>
                </a:prst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Segoe UI" panose="020B0502040204020203" pitchFamily="34" charset="0"/>
            </a:endParaRPr>
          </a:p>
        </p:txBody>
      </p:sp>
      <p:grpSp>
        <p:nvGrpSpPr>
          <p:cNvPr id="31" name="群組 30" descr="內含表示步驟 3 之數字 3 的小型圓圈"/>
          <p:cNvGrpSpPr/>
          <p:nvPr/>
        </p:nvGrpSpPr>
        <p:grpSpPr bwMode="blackWhite">
          <a:xfrm>
            <a:off x="557319" y="4263506"/>
            <a:ext cx="558179" cy="409838"/>
            <a:chOff x="6953426" y="711274"/>
            <a:chExt cx="558179" cy="409838"/>
          </a:xfrm>
        </p:grpSpPr>
        <p:sp>
          <p:nvSpPr>
            <p:cNvPr id="32" name="橢圓 31" descr="小型圓圈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33" name="文字方塊 32" descr="數字 3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zh-TW" altLang="en-US" dirty="0">
                  <a:solidFill>
                    <a:schemeClr val="bg1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  <a:cs typeface="Segoe UI Semibold" panose="020B0702040204020203" pitchFamily="34" charset="0"/>
                </a:rPr>
                <a:t>６</a:t>
              </a:r>
              <a:endParaRPr lang="en-US" altLang="zh-TW" dirty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Semibold" panose="020B0702040204020203" pitchFamily="34" charset="0"/>
              </a:endParaRPr>
            </a:p>
          </p:txBody>
        </p:sp>
      </p:grpSp>
      <p:sp>
        <p:nvSpPr>
          <p:cNvPr id="34" name="內容預留位置 17"/>
          <p:cNvSpPr txBox="1">
            <a:spLocks/>
          </p:cNvSpPr>
          <p:nvPr/>
        </p:nvSpPr>
        <p:spPr>
          <a:xfrm>
            <a:off x="1064635" y="4303697"/>
            <a:ext cx="5646557" cy="144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2763">
              <a:spcAft>
                <a:spcPts val="2000"/>
              </a:spcAft>
              <a:buNone/>
            </a:pP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rPr>
              <a:t>  </a:t>
            </a:r>
            <a:r>
              <a:rPr lang="en-US" altLang="zh-TW" dirty="0">
                <a:solidFill>
                  <a:srgbClr val="D2472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Semibold" panose="020B0702040204020203" pitchFamily="34" charset="0"/>
              </a:rPr>
              <a:t>[</a:t>
            </a:r>
            <a:r>
              <a:rPr lang="zh-TW" altLang="en-US" b="1" dirty="0">
                <a:solidFill>
                  <a:srgbClr val="D2472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Semibold" panose="020B0702040204020203" pitchFamily="34" charset="0"/>
              </a:rPr>
              <a:t>下課時確認</a:t>
            </a:r>
            <a:r>
              <a:rPr lang="en-US" altLang="zh-TW" dirty="0">
                <a:solidFill>
                  <a:srgbClr val="D2472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Semibold" panose="020B0702040204020203" pitchFamily="34" charset="0"/>
              </a:rPr>
              <a:t>]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" panose="020B0502040204020203" pitchFamily="34" charset="0"/>
              </a:rPr>
              <a:t>：</a:t>
            </a:r>
            <a:r>
              <a:rPr lang="zh-TW" altLang="en-US" dirty="0"/>
              <a:t>教室保持整潔，離開時同學關機、椅子靠好，窗戶關好。</a:t>
            </a:r>
            <a:br>
              <a:rPr lang="en-US" altLang="zh-TW" dirty="0"/>
            </a:br>
            <a:r>
              <a:rPr lang="zh-TW" altLang="en-US" dirty="0"/>
              <a:t>當天值日生請留下檢查並完成簡單清潔方可離開。</a:t>
            </a:r>
            <a:endParaRPr lang="zh-TW" altLang="en-US" dirty="0">
              <a:solidFill>
                <a:prstClr val="black">
                  <a:lumMod val="75000"/>
                  <a:lumOff val="25000"/>
                </a:prst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66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zh-TW" altLang="en-US" dirty="0">
                <a:cs typeface="Segoe UI Light" panose="020B0502040204020203" pitchFamily="34" charset="0"/>
              </a:rPr>
              <a:t>有其他問題嗎？</a:t>
            </a:r>
          </a:p>
        </p:txBody>
      </p:sp>
      <p:sp>
        <p:nvSpPr>
          <p:cNvPr id="5" name="內容預留位置 4"/>
          <p:cNvSpPr>
            <a:spLocks noGrp="1"/>
          </p:cNvSpPr>
          <p:nvPr>
            <p:ph sz="half" idx="4294967295"/>
          </p:nvPr>
        </p:nvSpPr>
        <p:spPr>
          <a:xfrm>
            <a:off x="541611" y="2614427"/>
            <a:ext cx="9442648" cy="3978275"/>
          </a:xfrm>
        </p:spPr>
        <p:txBody>
          <a:bodyPr rtlCol="0">
            <a:normAutofit/>
          </a:bodyPr>
          <a:lstStyle/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en-US" altLang="zh-TW" sz="2000" dirty="0">
                <a:solidFill>
                  <a:srgbClr val="D24726"/>
                </a:solidFill>
                <a:cs typeface="Segoe UI Semibold" panose="020B0702040204020203" pitchFamily="34" charset="0"/>
              </a:rPr>
              <a:t>[</a:t>
            </a:r>
            <a:r>
              <a:rPr lang="zh-TW" altLang="en-US" sz="2000" b="1" dirty="0">
                <a:solidFill>
                  <a:srgbClr val="D24726"/>
                </a:solidFill>
                <a:cs typeface="Segoe UI Semibold" panose="020B0702040204020203" pitchFamily="34" charset="0"/>
              </a:rPr>
              <a:t>電腦教室二分機</a:t>
            </a:r>
            <a:r>
              <a:rPr lang="en-US" altLang="zh-TW" sz="2000" b="1" dirty="0">
                <a:solidFill>
                  <a:srgbClr val="D24726"/>
                </a:solidFill>
                <a:cs typeface="Segoe UI Semibold" panose="020B0702040204020203" pitchFamily="34" charset="0"/>
              </a:rPr>
              <a:t>108</a:t>
            </a:r>
            <a:r>
              <a:rPr lang="en-US" altLang="zh-TW" sz="2000" dirty="0">
                <a:solidFill>
                  <a:srgbClr val="D24726"/>
                </a:solidFill>
                <a:cs typeface="Segoe UI Semibold" panose="020B0702040204020203" pitchFamily="34" charset="0"/>
              </a:rPr>
              <a:t>]</a:t>
            </a:r>
            <a:r>
              <a:rPr lang="zh-TW" altLang="en-US" sz="2000" dirty="0">
                <a:cs typeface="Segoe UI Light" panose="020B0502040204020203" pitchFamily="34" charset="0"/>
              </a:rPr>
              <a:t>                   。</a:t>
            </a:r>
            <a:br>
              <a:rPr lang="zh-TW" altLang="en-US" sz="2000" dirty="0">
                <a:cs typeface="Segoe UI Light" panose="020B0502040204020203" pitchFamily="34" charset="0"/>
              </a:rPr>
            </a:br>
            <a:endParaRPr lang="zh-TW" altLang="en-US" sz="2000" dirty="0">
              <a:cs typeface="Segoe UI Light" panose="020B0502040204020203" pitchFamily="34" charset="0"/>
            </a:endParaRPr>
          </a:p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zh-TW" altLang="en-US" sz="2000" u="sng" dirty="0">
                <a:cs typeface="Segoe UI Light" panose="020B0502040204020203" pitchFamily="34" charset="0"/>
                <a:hlinkClick r:id="rId3"/>
              </a:rPr>
              <a:t>瀏覽學校網站講義連結</a:t>
            </a:r>
            <a:endParaRPr lang="zh-TW" altLang="en-US" sz="2000" dirty="0">
              <a:cs typeface="Segoe UI Light" panose="020B0502040204020203" pitchFamily="34" charset="0"/>
            </a:endParaRPr>
          </a:p>
          <a:p>
            <a:pPr marL="0" indent="0" rtl="0">
              <a:lnSpc>
                <a:spcPts val="36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zh-TW" altLang="en-US" sz="2000" dirty="0">
                <a:cs typeface="Segoe UI Light" panose="020B0502040204020203" pitchFamily="34" charset="0"/>
                <a:hlinkClick r:id="rId4"/>
              </a:rPr>
              <a:t>翰林電子書連結</a:t>
            </a:r>
            <a:r>
              <a:rPr lang="zh-TW" altLang="en-US" sz="2000" dirty="0">
                <a:cs typeface="Segoe UI Light" panose="020B0502040204020203" pitchFamily="34" charset="0"/>
              </a:rPr>
              <a:t> </a:t>
            </a:r>
          </a:p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endParaRPr lang="zh-TW" altLang="en-US" sz="2000" dirty="0">
              <a:cs typeface="Segoe UI Light" panose="020B0502040204020203" pitchFamily="34" charset="0"/>
            </a:endParaRPr>
          </a:p>
        </p:txBody>
      </p:sp>
      <p:pic>
        <p:nvPicPr>
          <p:cNvPr id="2" name="圖片 1" descr="[操作說明搜尋] 按鈕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162" y="2350333"/>
            <a:ext cx="1269672" cy="1189747"/>
          </a:xfrm>
          <a:prstGeom prst="rect">
            <a:avLst/>
          </a:prstGeom>
        </p:spPr>
      </p:pic>
      <p:pic>
        <p:nvPicPr>
          <p:cNvPr id="8" name="圖片 7" descr="指向右邊的箭號，含有 PowerPoint 小組部落格的超連結。選取影像以瀏覽 PowerPoint 小組部落格 ">
            <a:hlinkClick r:id="rId3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398" y="3566804"/>
            <a:ext cx="661940" cy="661940"/>
          </a:xfrm>
          <a:prstGeom prst="rect">
            <a:avLst/>
          </a:prstGeom>
        </p:spPr>
      </p:pic>
      <p:pic>
        <p:nvPicPr>
          <p:cNvPr id="7" name="圖片 6" descr="指向右邊的箭號，含有免費 PowerPoint 訓練的超連結。選取影像以取得免費的 PowerPoint 訓練">
            <a:hlinkClick r:id="rId4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398" y="4252716"/>
            <a:ext cx="661940" cy="661940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541611" y="5143330"/>
            <a:ext cx="6193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zh-TW" altLang="en-US" sz="1400" b="1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Light" panose="020B0502040204020203" pitchFamily="34" charset="0"/>
              </a:rPr>
              <a:t>［提示］當日作業當日完成，請假同學請自行找時間補交</a:t>
            </a:r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32_TF10001108.potx" id="{2936D2D2-BC60-48FB-9A7C-05EC47E6CC79}" vid="{78682B59-A957-44C7-AAB7-10BBFA6A1AB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16c05727-aa75-4e4a-9b5f-8a80a1165891"/>
    <ds:schemaRef ds:uri="http://www.w3.org/XML/1998/namespace"/>
    <ds:schemaRef ds:uri="71af3243-3dd4-4a8d-8c0d-dd76da1f02a5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歡迎使用 PowerPoint 2016</Template>
  <TotalTime>0</TotalTime>
  <Words>322</Words>
  <Application>Microsoft Office PowerPoint</Application>
  <PresentationFormat>寬螢幕</PresentationFormat>
  <Paragraphs>29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Microsoft JhengHei UI</vt:lpstr>
      <vt:lpstr>Arial</vt:lpstr>
      <vt:lpstr>Segoe UI</vt:lpstr>
      <vt:lpstr>Segoe UI Light</vt:lpstr>
      <vt:lpstr>Segoe UI Semibold</vt:lpstr>
      <vt:lpstr>Times New Roman</vt:lpstr>
      <vt:lpstr>WelcomeDoc</vt:lpstr>
      <vt:lpstr>電腦教室上課規定</vt:lpstr>
      <vt:lpstr>[上課公約]</vt:lpstr>
      <vt:lpstr>[上課公約]</vt:lpstr>
      <vt:lpstr>有其他問題嗎？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2021-09-06T03:54:20Z</dcterms:created>
  <dcterms:modified xsi:type="dcterms:W3CDTF">2021-09-06T07:25:20Z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