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304" r:id="rId3"/>
    <p:sldId id="306" r:id="rId4"/>
    <p:sldId id="305" r:id="rId5"/>
    <p:sldId id="309" r:id="rId6"/>
    <p:sldId id="322" r:id="rId7"/>
    <p:sldId id="310" r:id="rId8"/>
    <p:sldId id="311" r:id="rId9"/>
    <p:sldId id="312" r:id="rId10"/>
    <p:sldId id="324" r:id="rId11"/>
    <p:sldId id="313" r:id="rId12"/>
    <p:sldId id="314" r:id="rId13"/>
    <p:sldId id="315" r:id="rId14"/>
    <p:sldId id="327" r:id="rId15"/>
    <p:sldId id="328" r:id="rId16"/>
    <p:sldId id="325" r:id="rId17"/>
    <p:sldId id="307" r:id="rId18"/>
    <p:sldId id="302" r:id="rId19"/>
    <p:sldId id="278" r:id="rId20"/>
    <p:sldId id="282" r:id="rId21"/>
    <p:sldId id="283" r:id="rId22"/>
    <p:sldId id="284" r:id="rId23"/>
    <p:sldId id="329" r:id="rId24"/>
    <p:sldId id="29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uxfab" initials="l" lastIdx="1" clrIdx="0">
    <p:extLst>
      <p:ext uri="{19B8F6BF-5375-455C-9EA6-DF929625EA0E}">
        <p15:presenceInfo xmlns:p15="http://schemas.microsoft.com/office/powerpoint/2012/main" userId="S::linuxfab@cloud.tn.edu.tw::ae8ea635-63c7-470d-b6bd-4e7d0bba8c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99"/>
    <a:srgbClr val="7CFCF6"/>
    <a:srgbClr val="FCF4F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18T18:32:35.018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.pn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EE864A-05E7-4799-9F14-02C537AD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82" y="1841002"/>
            <a:ext cx="10982633" cy="386734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zh-TW" sz="6700" b="1" kern="15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教師專業學習社群績優團隊</a:t>
            </a:r>
            <a:br>
              <a:rPr lang="en-US" altLang="zh-TW" sz="6700" b="1" kern="15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5300" b="1" kern="15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藝雅傳將中文華國語文社群</a:t>
            </a:r>
            <a:br>
              <a:rPr lang="en-US" altLang="zh-TW" sz="6700" b="1" kern="15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6700" b="1" kern="15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榮耀將中</a:t>
            </a:r>
            <a:br>
              <a:rPr lang="en-US" altLang="zh-TW" sz="6700" b="1" kern="15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</a:br>
            <a:br>
              <a:rPr lang="en-US" altLang="zh-TW" sz="3600" b="1" kern="15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</a:br>
            <a:br>
              <a:rPr lang="en-US" altLang="zh-TW" sz="3600" b="1" kern="15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</a:br>
            <a:br>
              <a:rPr lang="en-US" altLang="zh-TW" sz="3600" b="1" kern="15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3600" b="1" kern="15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            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83015" y="0"/>
            <a:ext cx="2066437" cy="2089131"/>
          </a:xfr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43AC76-83A5-4A7B-B8F7-1F4E468EE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22920"/>
            <a:ext cx="3795698" cy="2135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44182644-C38B-4111-BB66-EADC5FB15B40}"/>
              </a:ext>
            </a:extLst>
          </p:cNvPr>
          <p:cNvSpPr txBox="1">
            <a:spLocks/>
          </p:cNvSpPr>
          <p:nvPr/>
        </p:nvSpPr>
        <p:spPr>
          <a:xfrm>
            <a:off x="604683" y="5182981"/>
            <a:ext cx="10982633" cy="2015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b="1" kern="15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簡報人：將軍國中</a:t>
            </a:r>
            <a:endParaRPr lang="en-US" altLang="zh-TW" sz="3600" b="1" kern="150" dirty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600" b="1" kern="15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黃士益   </a:t>
            </a:r>
            <a:r>
              <a:rPr lang="zh-TW" altLang="en-US" sz="3600" b="1" kern="15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謝元入</a:t>
            </a:r>
            <a:br>
              <a:rPr lang="en-US" altLang="zh-TW" sz="3600" b="1" kern="15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</a:br>
            <a:br>
              <a:rPr lang="en-US" altLang="zh-TW" sz="3600" b="1" kern="15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</a:br>
            <a:br>
              <a:rPr lang="en-US" altLang="zh-TW" sz="3600" b="1" kern="15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</a:br>
            <a:br>
              <a:rPr lang="en-US" altLang="zh-TW" sz="3600" b="1" kern="15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 sz="3600" dirty="0">
              <a:solidFill>
                <a:srgbClr val="FF0000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13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568170" y="628125"/>
            <a:ext cx="1057330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國文社群主要討論議題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下一次複習考預估學生可進步情形</a:t>
            </a:r>
            <a:endParaRPr lang="en-US" altLang="zh-TW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國文總複習卷的命題優劣與會考命題的趨勢</a:t>
            </a:r>
            <a:endParaRPr lang="en-US" altLang="zh-TW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國文社群觀課授課經驗分享與討論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4540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2842334" y="210872"/>
            <a:ext cx="6507331" cy="9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教師觀授課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3B32AA4-FB0F-4E5C-BB07-5D8A15920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0733"/>
            <a:ext cx="5831343" cy="433317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5C6278C-1C6D-47AA-B4CD-309BE4888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0437" y="1414351"/>
            <a:ext cx="6241563" cy="433317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388248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896643" y="212682"/>
            <a:ext cx="9135124" cy="9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教師觀授課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1613648-4DF5-4415-B8DC-DEA760757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27" y="1414353"/>
            <a:ext cx="5545561" cy="42407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53E6242-672E-4BE6-ABE5-D1501DC1F341}"/>
              </a:ext>
            </a:extLst>
          </p:cNvPr>
          <p:cNvSpPr txBox="1"/>
          <p:nvPr/>
        </p:nvSpPr>
        <p:spPr>
          <a:xfrm>
            <a:off x="1700460" y="5715796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teams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觀授課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E0CF6D8-788C-4008-A4B6-D77C224A6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521" y="1407110"/>
            <a:ext cx="5789180" cy="424072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9E092E3-D240-49D6-AABB-2C33254B087A}"/>
              </a:ext>
            </a:extLst>
          </p:cNvPr>
          <p:cNvSpPr txBox="1"/>
          <p:nvPr/>
        </p:nvSpPr>
        <p:spPr>
          <a:xfrm>
            <a:off x="7199790" y="5769444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數位學習觀授課</a:t>
            </a:r>
          </a:p>
        </p:txBody>
      </p:sp>
    </p:spTree>
    <p:extLst>
      <p:ext uri="{BB962C8B-B14F-4D97-AF65-F5344CB8AC3E}">
        <p14:creationId xmlns:p14="http://schemas.microsoft.com/office/powerpoint/2010/main" val="788296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1336668" y="629066"/>
            <a:ext cx="9135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社群共識</a:t>
            </a:r>
            <a:r>
              <a:rPr lang="en-US" altLang="zh-TW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學生進步之方法策略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20E3347-2291-478F-ABF7-0D046AA9E1F3}"/>
              </a:ext>
            </a:extLst>
          </p:cNvPr>
          <p:cNvSpPr txBox="1"/>
          <p:nvPr/>
        </p:nvSpPr>
        <p:spPr>
          <a:xfrm>
            <a:off x="1950875" y="1322915"/>
            <a:ext cx="88024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嚴格要求學生作業繳交，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社群與導師合作，加入晨間書籍和中學生報的閱讀。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685F126-1C33-4C50-8585-0AD2EAF61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89681"/>
            <a:ext cx="12192000" cy="44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00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878888" y="783732"/>
            <a:ext cx="9135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社群共識</a:t>
            </a:r>
            <a:r>
              <a:rPr lang="en-US" altLang="zh-TW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學生進步之方法策略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20E3347-2291-478F-ABF7-0D046AA9E1F3}"/>
              </a:ext>
            </a:extLst>
          </p:cNvPr>
          <p:cNvSpPr txBox="1"/>
          <p:nvPr/>
        </p:nvSpPr>
        <p:spPr>
          <a:xfrm>
            <a:off x="1177145" y="1612077"/>
            <a:ext cx="9161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段考加入成語的多元評量。</a:t>
            </a:r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採分組教學及學生討論。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FB1ED02-A924-4C06-9D3F-84E3AB355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70" y="2270612"/>
            <a:ext cx="4255982" cy="28162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6F98277-D4D8-4B1D-B416-322519427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7809" y="2791181"/>
            <a:ext cx="4355628" cy="29606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6060B31-DB0C-4BDC-B323-C3B52A7833CF}"/>
              </a:ext>
            </a:extLst>
          </p:cNvPr>
          <p:cNvSpPr txBox="1"/>
          <p:nvPr/>
        </p:nvSpPr>
        <p:spPr>
          <a:xfrm>
            <a:off x="300537" y="5188518"/>
            <a:ext cx="3081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分組教學及課堂討論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FFEE011-8362-4740-8E5E-CFFF3AC4EC6B}"/>
              </a:ext>
            </a:extLst>
          </p:cNvPr>
          <p:cNvSpPr txBox="1"/>
          <p:nvPr/>
        </p:nvSpPr>
        <p:spPr>
          <a:xfrm>
            <a:off x="3954464" y="5843435"/>
            <a:ext cx="3442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本校語文集會日的實施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162EF49-CDD9-4D34-A562-5F2E99BF8C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9603" y="2266458"/>
            <a:ext cx="4134441" cy="4010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47B3354E-C615-48B1-B777-87623F84C086}"/>
              </a:ext>
            </a:extLst>
          </p:cNvPr>
          <p:cNvSpPr txBox="1"/>
          <p:nvPr/>
        </p:nvSpPr>
        <p:spPr>
          <a:xfrm>
            <a:off x="8788893" y="630510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國文成語多元評量</a:t>
            </a:r>
          </a:p>
        </p:txBody>
      </p:sp>
    </p:spTree>
    <p:extLst>
      <p:ext uri="{BB962C8B-B14F-4D97-AF65-F5344CB8AC3E}">
        <p14:creationId xmlns:p14="http://schemas.microsoft.com/office/powerpoint/2010/main" val="3409430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878888" y="783732"/>
            <a:ext cx="9135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社群共識</a:t>
            </a:r>
            <a:r>
              <a:rPr lang="en-US" altLang="zh-TW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學生進步之方法策略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20E3347-2291-478F-ABF7-0D046AA9E1F3}"/>
              </a:ext>
            </a:extLst>
          </p:cNvPr>
          <p:cNvSpPr txBox="1"/>
          <p:nvPr/>
        </p:nvSpPr>
        <p:spPr>
          <a:xfrm>
            <a:off x="1373910" y="1630064"/>
            <a:ext cx="9879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運用多元學習單。</a:t>
            </a:r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規劃課外教材。</a:t>
            </a:r>
            <a:r>
              <a:rPr lang="en-US" altLang="zh-TW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完成學校詩詞背誦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C23E0A7-0306-4C43-B351-3B350730F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19" y="2327681"/>
            <a:ext cx="4023934" cy="27777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AA9DB72-59F4-4E99-8F46-75D6C704E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844" y="2338536"/>
            <a:ext cx="4139356" cy="27217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9DF7027-F1B8-4C09-A20C-9E055E960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870" y="2323201"/>
            <a:ext cx="4139357" cy="27822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A312D4D-93F0-46DB-BFAE-D092D1F38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728" y="3941808"/>
            <a:ext cx="3012098" cy="2941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C47FDAF-9BE7-4E22-B8F7-0AC6C2B514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4787" y="4245246"/>
            <a:ext cx="2142057" cy="28684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2CBEED2-D86C-4E0A-AC74-0AF43CFEFF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6570" y="4105732"/>
            <a:ext cx="2142057" cy="300792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704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976542" y="1050948"/>
            <a:ext cx="9135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社群共識</a:t>
            </a:r>
            <a:r>
              <a:rPr lang="en-US" altLang="zh-TW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學生進步之方法策略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20E3347-2291-478F-ABF7-0D046AA9E1F3}"/>
              </a:ext>
            </a:extLst>
          </p:cNvPr>
          <p:cNvSpPr txBox="1"/>
          <p:nvPr/>
        </p:nvSpPr>
        <p:spPr>
          <a:xfrm>
            <a:off x="890029" y="1981211"/>
            <a:ext cx="1062342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加強會考九式的解題訓練。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加強寫作技巧，抄寫</a:t>
            </a:r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級分作文範本。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與特教老師合作，掌握特教生的學習。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7EB0707-194A-4A8B-B808-EC7D6A021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099" y="4230650"/>
            <a:ext cx="3948301" cy="26006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3E41B6C-024C-483E-82C6-077AFB195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854" y="4104869"/>
            <a:ext cx="4084323" cy="2766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7703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1974971" y="1129382"/>
            <a:ext cx="75200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學生成長與進步</a:t>
            </a:r>
            <a:r>
              <a:rPr lang="en-US" altLang="zh-TW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Part 1</a:t>
            </a:r>
          </a:p>
          <a:p>
            <a:pPr algn="ctr"/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將軍國中學生模擬考進步情形</a:t>
            </a:r>
          </a:p>
        </p:txBody>
      </p:sp>
      <p:graphicFrame>
        <p:nvGraphicFramePr>
          <p:cNvPr id="6" name="表格 9">
            <a:extLst>
              <a:ext uri="{FF2B5EF4-FFF2-40B4-BE49-F238E27FC236}">
                <a16:creationId xmlns:a16="http://schemas.microsoft.com/office/drawing/2014/main" id="{DDF93465-46CF-4206-8852-66AD2D2ADA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078"/>
              </p:ext>
            </p:extLst>
          </p:nvPr>
        </p:nvGraphicFramePr>
        <p:xfrm>
          <a:off x="736847" y="2726554"/>
          <a:ext cx="10369116" cy="3181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86">
                  <a:extLst>
                    <a:ext uri="{9D8B030D-6E8A-4147-A177-3AD203B41FA5}">
                      <a16:colId xmlns:a16="http://schemas.microsoft.com/office/drawing/2014/main" val="2120136934"/>
                    </a:ext>
                  </a:extLst>
                </a:gridCol>
                <a:gridCol w="1728186">
                  <a:extLst>
                    <a:ext uri="{9D8B030D-6E8A-4147-A177-3AD203B41FA5}">
                      <a16:colId xmlns:a16="http://schemas.microsoft.com/office/drawing/2014/main" val="720560264"/>
                    </a:ext>
                  </a:extLst>
                </a:gridCol>
                <a:gridCol w="1728186">
                  <a:extLst>
                    <a:ext uri="{9D8B030D-6E8A-4147-A177-3AD203B41FA5}">
                      <a16:colId xmlns:a16="http://schemas.microsoft.com/office/drawing/2014/main" val="542565587"/>
                    </a:ext>
                  </a:extLst>
                </a:gridCol>
                <a:gridCol w="1728186">
                  <a:extLst>
                    <a:ext uri="{9D8B030D-6E8A-4147-A177-3AD203B41FA5}">
                      <a16:colId xmlns:a16="http://schemas.microsoft.com/office/drawing/2014/main" val="1933954718"/>
                    </a:ext>
                  </a:extLst>
                </a:gridCol>
                <a:gridCol w="1728186">
                  <a:extLst>
                    <a:ext uri="{9D8B030D-6E8A-4147-A177-3AD203B41FA5}">
                      <a16:colId xmlns:a16="http://schemas.microsoft.com/office/drawing/2014/main" val="2652466196"/>
                    </a:ext>
                  </a:extLst>
                </a:gridCol>
                <a:gridCol w="1728186">
                  <a:extLst>
                    <a:ext uri="{9D8B030D-6E8A-4147-A177-3AD203B41FA5}">
                      <a16:colId xmlns:a16="http://schemas.microsoft.com/office/drawing/2014/main" val="22955313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國文科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第一次</a:t>
                      </a:r>
                      <a:endParaRPr lang="en-US" altLang="zh-TW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模擬考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第二次</a:t>
                      </a:r>
                      <a:endParaRPr lang="en-US" altLang="zh-TW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模擬考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第三次</a:t>
                      </a:r>
                      <a:endParaRPr lang="en-US" altLang="zh-TW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模擬考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第四次</a:t>
                      </a:r>
                      <a:endParaRPr lang="en-US" altLang="zh-TW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模擬考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會考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32681"/>
                  </a:ext>
                </a:extLst>
              </a:tr>
              <a:tr h="786044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精熟</a:t>
                      </a:r>
                      <a:r>
                        <a:rPr lang="en-US" altLang="zh-TW" b="1" dirty="0"/>
                        <a:t>A</a:t>
                      </a:r>
                      <a:r>
                        <a:rPr lang="zh-TW" altLang="en-US" b="1" dirty="0"/>
                        <a:t>比例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8.3%</a:t>
                      </a:r>
                      <a:endParaRPr lang="zh-TW" altLang="en-US" sz="28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6.8%</a:t>
                      </a:r>
                      <a:endParaRPr lang="zh-TW" alt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0%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2.7%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u="sng" dirty="0"/>
                        <a:t>2.7%</a:t>
                      </a:r>
                      <a:endParaRPr lang="zh-TW" altLang="en-US" sz="2800" b="1" u="sng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1974033"/>
                  </a:ext>
                </a:extLst>
              </a:tr>
              <a:tr h="786044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基礎</a:t>
                      </a:r>
                      <a:r>
                        <a:rPr lang="en-US" altLang="zh-TW" b="1" dirty="0"/>
                        <a:t>B</a:t>
                      </a:r>
                      <a:r>
                        <a:rPr lang="zh-TW" altLang="en-US" b="1" dirty="0"/>
                        <a:t>比例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73.9%</a:t>
                      </a:r>
                      <a:endParaRPr lang="zh-TW" altLang="en-US" sz="28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46.0%</a:t>
                      </a:r>
                      <a:endParaRPr lang="zh-TW" alt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u="sng" dirty="0"/>
                        <a:t>77.8%</a:t>
                      </a:r>
                      <a:endParaRPr lang="zh-TW" altLang="en-US" sz="2800" b="1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64.0%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u="sng" dirty="0"/>
                        <a:t>75.1%</a:t>
                      </a:r>
                      <a:endParaRPr lang="zh-TW" altLang="en-US" sz="2800" b="1" u="sng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9860653"/>
                  </a:ext>
                </a:extLst>
              </a:tr>
              <a:tr h="786044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待加強</a:t>
                      </a:r>
                      <a:r>
                        <a:rPr lang="en-US" altLang="zh-TW" b="1" dirty="0"/>
                        <a:t>C</a:t>
                      </a:r>
                      <a:r>
                        <a:rPr lang="zh-TW" altLang="en-US" b="1" dirty="0"/>
                        <a:t>比例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27.7%</a:t>
                      </a:r>
                      <a:endParaRPr lang="zh-TW" altLang="en-US" sz="28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47.2%</a:t>
                      </a:r>
                      <a:endParaRPr lang="zh-TW" altLang="en-US" sz="2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u="sng" dirty="0"/>
                        <a:t>22.2%</a:t>
                      </a:r>
                      <a:endParaRPr lang="zh-TW" altLang="en-US" sz="2800" b="1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/>
                        <a:t>33.3%</a:t>
                      </a:r>
                      <a:endParaRPr lang="zh-TW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u="sng" dirty="0"/>
                        <a:t>22.2%</a:t>
                      </a:r>
                      <a:endParaRPr lang="zh-TW" altLang="en-US" sz="2800" b="1" u="sng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092894"/>
                  </a:ext>
                </a:extLst>
              </a:tr>
            </a:tbl>
          </a:graphicData>
        </a:graphic>
      </p:graphicFrame>
      <p:sp>
        <p:nvSpPr>
          <p:cNvPr id="10" name="橢圓 9">
            <a:extLst>
              <a:ext uri="{FF2B5EF4-FFF2-40B4-BE49-F238E27FC236}">
                <a16:creationId xmlns:a16="http://schemas.microsoft.com/office/drawing/2014/main" id="{7CD8E4AB-E654-442D-8192-785D57975369}"/>
              </a:ext>
            </a:extLst>
          </p:cNvPr>
          <p:cNvSpPr/>
          <p:nvPr/>
        </p:nvSpPr>
        <p:spPr>
          <a:xfrm>
            <a:off x="5734975" y="2601157"/>
            <a:ext cx="1953087" cy="348004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5D36AF7-6BE1-44DB-A382-530335F33F90}"/>
              </a:ext>
            </a:extLst>
          </p:cNvPr>
          <p:cNvSpPr txBox="1"/>
          <p:nvPr/>
        </p:nvSpPr>
        <p:spPr>
          <a:xfrm>
            <a:off x="6294268" y="5727261"/>
            <a:ext cx="1233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</a:rPr>
              <a:t>最好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3ED211EB-2DC2-4BCC-80D0-11C397F6B2AB}"/>
              </a:ext>
            </a:extLst>
          </p:cNvPr>
          <p:cNvSpPr/>
          <p:nvPr/>
        </p:nvSpPr>
        <p:spPr>
          <a:xfrm>
            <a:off x="9353517" y="2601156"/>
            <a:ext cx="1752446" cy="3480047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4E4E6F3-6A20-4B61-85DB-553BBA43BA95}"/>
              </a:ext>
            </a:extLst>
          </p:cNvPr>
          <p:cNvSpPr txBox="1"/>
          <p:nvPr/>
        </p:nvSpPr>
        <p:spPr>
          <a:xfrm>
            <a:off x="8708406" y="5713501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</a:rPr>
              <a:t>比第三次模擬考更好</a:t>
            </a:r>
          </a:p>
        </p:txBody>
      </p:sp>
    </p:spTree>
    <p:extLst>
      <p:ext uri="{BB962C8B-B14F-4D97-AF65-F5344CB8AC3E}">
        <p14:creationId xmlns:p14="http://schemas.microsoft.com/office/powerpoint/2010/main" val="2467178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3047CF-2F47-4E59-910A-2A5C86BFD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426" y="776474"/>
            <a:ext cx="5085424" cy="93126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學生成長與進步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Part 2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676B5A-972E-4625-8B16-14ACBBFD0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244" y="1799948"/>
            <a:ext cx="9666327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雖然程度資質普通，大部分學生願意主動學 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習，到國三希望老師主動多給予材料。</a:t>
            </a:r>
          </a:p>
          <a:p>
            <a:pPr marL="0" indent="0">
              <a:buNone/>
            </a:pP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口語表達能力有改善，並且不怕說話。</a:t>
            </a:r>
          </a:p>
          <a:p>
            <a:pPr marL="0" indent="0">
              <a:buNone/>
            </a:pP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大部分學生養成閱讀習慣，並且可以看下頁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數較多的書籍。</a:t>
            </a:r>
          </a:p>
          <a:p>
            <a:pPr marL="0" indent="0">
              <a:buNone/>
            </a:pP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學習障礙的特教生會考國文考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7560B6F-EA74-4D2C-8DEC-6934AC2ED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277" y="2775"/>
            <a:ext cx="2066723" cy="208501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D7F25EC-A540-4F0D-A460-E9F95C1E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50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EE864A-05E7-4799-9F14-02C537AD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284" y="719777"/>
            <a:ext cx="5097040" cy="96325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學生成長與進步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Part 3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125563" y="71562"/>
            <a:ext cx="2066437" cy="2089131"/>
          </a:xfr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43AC76-83A5-4A7B-B8F7-1F4E468EE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23672"/>
            <a:ext cx="2372139" cy="1334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D5602A2-1409-499E-A62E-F99348309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165" y="2042996"/>
            <a:ext cx="5741982" cy="265431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E48C501-B1B3-4EAE-800F-B9C4DB6192B3}"/>
              </a:ext>
            </a:extLst>
          </p:cNvPr>
          <p:cNvSpPr txBox="1"/>
          <p:nvPr/>
        </p:nvSpPr>
        <p:spPr>
          <a:xfrm>
            <a:off x="255165" y="1553354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學年度的國語文領域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數列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1)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待加強人數比例仍然偏高，但藉由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學年度社群的成立，後會考成績在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108.109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學年度學生成績即日益明顯正向成長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數據經特教鑑定扣除特教生數據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43A7C32-00C2-45A8-A250-FA3594663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176" y="4931497"/>
            <a:ext cx="2127688" cy="19265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C5B821E-D4AD-49D6-AA53-843083BC8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4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43AC76-83A5-4A7B-B8F7-1F4E468EE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722545"/>
            <a:ext cx="3795698" cy="21350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DB73D52-AD9B-4AED-B185-14A38902DEDD}"/>
              </a:ext>
            </a:extLst>
          </p:cNvPr>
          <p:cNvSpPr txBox="1"/>
          <p:nvPr/>
        </p:nvSpPr>
        <p:spPr>
          <a:xfrm>
            <a:off x="809937" y="574093"/>
            <a:ext cx="10572125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6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社群運作動機</a:t>
            </a:r>
            <a:endParaRPr lang="en-US" altLang="zh-TW" sz="66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提升會考成績</a:t>
            </a:r>
            <a:endParaRPr lang="en-US" altLang="zh-TW" sz="5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培養學生閱讀能力</a:t>
            </a:r>
            <a:endParaRPr lang="en-US" altLang="zh-TW" sz="5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提升家長的信心</a:t>
            </a:r>
            <a:endParaRPr lang="en-US" altLang="zh-TW" sz="5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促進小校間的情感交流與合作。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B353CA4-2F9E-4E75-B8B6-5E70BC7CF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49" y="4956401"/>
            <a:ext cx="2725444" cy="1901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CC5757A-7729-4A16-8DD8-24B2F46A52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139" y="4956401"/>
            <a:ext cx="2554204" cy="1901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C135792-B1CA-472C-8F26-8B5078C63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2452" y="4880682"/>
            <a:ext cx="2854296" cy="2022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301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EE864A-05E7-4799-9F14-02C537AD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258" y="1116127"/>
            <a:ext cx="4829452" cy="857250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學生成長與進步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Part 4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43AC76-83A5-4A7B-B8F7-1F4E468EE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3" y="5181785"/>
            <a:ext cx="2911876" cy="1637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1AB0A98-F3E2-4A08-8643-4806D39D0E8E}"/>
              </a:ext>
            </a:extLst>
          </p:cNvPr>
          <p:cNvSpPr txBox="1"/>
          <p:nvPr/>
        </p:nvSpPr>
        <p:spPr>
          <a:xfrm>
            <a:off x="821309" y="2088179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利用偏鄉小校策略聯盟優勢，為學生學習創造優勢，本校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學年度學生會考成績優異，學生王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婷同學會考成績達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5A8+(3A++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2A+)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之優異成績 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B93D914-C643-4470-A3F7-41077DC64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D4A88F3-5947-4EB1-B273-5A9EE9B91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309" y="1471898"/>
            <a:ext cx="5032436" cy="33486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136273" y="71561"/>
            <a:ext cx="2066437" cy="2089131"/>
          </a:xfrm>
        </p:spPr>
      </p:pic>
    </p:spTree>
    <p:extLst>
      <p:ext uri="{BB962C8B-B14F-4D97-AF65-F5344CB8AC3E}">
        <p14:creationId xmlns:p14="http://schemas.microsoft.com/office/powerpoint/2010/main" val="2749792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EE864A-05E7-4799-9F14-02C537AD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95" y="900047"/>
            <a:ext cx="5539665" cy="1293028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學生成長與進步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Part 5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125563" y="71562"/>
            <a:ext cx="2066437" cy="2089131"/>
          </a:xfr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43AC76-83A5-4A7B-B8F7-1F4E468EE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222" y="552680"/>
            <a:ext cx="2372139" cy="1334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F4E5B57-5B37-4D6C-8FC3-76D71C7C28BA}"/>
              </a:ext>
            </a:extLst>
          </p:cNvPr>
          <p:cNvSpPr txBox="1"/>
          <p:nvPr/>
        </p:nvSpPr>
        <p:spPr>
          <a:xfrm>
            <a:off x="542298" y="1919252"/>
            <a:ext cx="7082860" cy="4391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9225" marR="54610" indent="-6350">
              <a:lnSpc>
                <a:spcPct val="112000"/>
              </a:lnSpc>
              <a:spcAft>
                <a:spcPts val="20"/>
              </a:spcAft>
            </a:pPr>
            <a:r>
              <a:rPr lang="zh-TW" altLang="zh-TW" sz="3600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利用偏鄉小校策略聯盟優勢，位學生學習創造優勢，本校</a:t>
            </a:r>
            <a:r>
              <a:rPr lang="en-US" altLang="zh-TW" sz="3600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109</a:t>
            </a:r>
            <a:r>
              <a:rPr lang="zh-TW" altLang="zh-TW" sz="3600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學年度學生會考成績優異</a:t>
            </a:r>
            <a:r>
              <a:rPr lang="zh-TW" altLang="zh-TW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，本校</a:t>
            </a:r>
            <a:r>
              <a:rPr lang="en-US" altLang="zh-TW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109</a:t>
            </a:r>
            <a:r>
              <a:rPr lang="zh-TW" altLang="zh-TW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學年度會考</a:t>
            </a:r>
            <a:r>
              <a:rPr lang="zh-TW" altLang="zh-TW" sz="3600" b="1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減</a:t>
            </a:r>
            <a:r>
              <a:rPr lang="en-US" altLang="zh-TW" sz="3600" b="1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C</a:t>
            </a:r>
            <a:r>
              <a:rPr lang="zh-TW" altLang="zh-TW" sz="3600" b="1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策略</a:t>
            </a:r>
            <a:r>
              <a:rPr lang="zh-TW" altLang="zh-TW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成功，國文</a:t>
            </a:r>
            <a:r>
              <a:rPr lang="en-US" altLang="zh-TW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(20%</a:t>
            </a:r>
            <a:r>
              <a:rPr lang="zh-TW" altLang="zh-TW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以下</a:t>
            </a:r>
            <a:r>
              <a:rPr lang="en-US" altLang="zh-TW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)</a:t>
            </a:r>
            <a:r>
              <a:rPr lang="zh-TW" altLang="zh-TW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及英文</a:t>
            </a:r>
            <a:r>
              <a:rPr lang="en-US" altLang="zh-TW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(47%</a:t>
            </a:r>
            <a:r>
              <a:rPr lang="zh-TW" altLang="zh-TW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以下</a:t>
            </a:r>
            <a:r>
              <a:rPr lang="en-US" altLang="zh-TW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)</a:t>
            </a:r>
            <a:r>
              <a:rPr lang="zh-TW" altLang="zh-TW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，對於學習弱勢學生學習成效執行明顯提升。 </a:t>
            </a:r>
            <a:endParaRPr lang="zh-TW" altLang="zh-TW" sz="3600" kern="10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F2D6A57-55A7-4F0E-AB87-393ECD4E9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417" y="2288488"/>
            <a:ext cx="3041364" cy="228102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E04ACF0-4669-46B1-8E4A-F87DFF5ED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61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EE864A-05E7-4799-9F14-02C537AD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140" y="618170"/>
            <a:ext cx="5839484" cy="1293028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學生成長與進步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Part 6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125563" y="71562"/>
            <a:ext cx="2066437" cy="2089131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F3D59A5-84E5-478B-A6EC-6D84B7BB08B1}"/>
              </a:ext>
            </a:extLst>
          </p:cNvPr>
          <p:cNvSpPr txBox="1"/>
          <p:nvPr/>
        </p:nvSpPr>
        <p:spPr>
          <a:xfrm>
            <a:off x="742349" y="1553354"/>
            <a:ext cx="861210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每月的會報檢討與每周五全校師生集會國語文日的執行，學生國語文能力大幅提升，學校再執行頒獎人次數達到每學期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7(3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次段考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模擬與複習考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)*42(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平均每次受獎學生人數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)=294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人，學校學生人數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95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人，平均每學期學生接受表揚次數達平均人均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倍以上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35DB757-6C96-48DD-9C34-AC6348773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452" y="2968196"/>
            <a:ext cx="2418736" cy="18140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DACBFF6-E244-4CCE-9C7E-B8568BF8B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63398AA-3B14-4DF8-BA8C-0E851492E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522" y="5149047"/>
            <a:ext cx="2984285" cy="15723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712C1CB-221F-4D0A-9288-B0A474499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918" y="5062103"/>
            <a:ext cx="3596367" cy="15723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53396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EE864A-05E7-4799-9F14-02C537AD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160" y="1477468"/>
            <a:ext cx="8549198" cy="1293028"/>
          </a:xfrm>
        </p:spPr>
        <p:txBody>
          <a:bodyPr>
            <a:noAutofit/>
          </a:bodyPr>
          <a:lstStyle/>
          <a:p>
            <a:pPr algn="l"/>
            <a:r>
              <a:rPr lang="zh-TW" altLang="en-US" sz="8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召集人心路歷程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125563" y="71562"/>
            <a:ext cx="2066437" cy="2089131"/>
          </a:xfr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543AC76-83A5-4A7B-B8F7-1F4E468EE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57" y="4528709"/>
            <a:ext cx="4140963" cy="23292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DFFA07C-2255-49D4-9BAA-016DD09E3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E82A236-76AA-4CC8-AB89-B01A13E191A8}"/>
              </a:ext>
            </a:extLst>
          </p:cNvPr>
          <p:cNvSpPr txBox="1"/>
          <p:nvPr/>
        </p:nvSpPr>
        <p:spPr>
          <a:xfrm>
            <a:off x="2372139" y="3204839"/>
            <a:ext cx="61205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感謝感謝再感謝</a:t>
            </a:r>
          </a:p>
        </p:txBody>
      </p:sp>
    </p:spTree>
    <p:extLst>
      <p:ext uri="{BB962C8B-B14F-4D97-AF65-F5344CB8AC3E}">
        <p14:creationId xmlns:p14="http://schemas.microsoft.com/office/powerpoint/2010/main" val="1867826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EE864A-05E7-4799-9F14-02C537AD5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550" y="2703850"/>
            <a:ext cx="4616389" cy="1293028"/>
          </a:xfrm>
        </p:spPr>
        <p:txBody>
          <a:bodyPr>
            <a:noAutofit/>
          </a:bodyPr>
          <a:lstStyle/>
          <a:p>
            <a:r>
              <a:rPr lang="zh-TW" altLang="en-US" sz="7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感謝聆聽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125563" y="71562"/>
            <a:ext cx="2066437" cy="2089131"/>
          </a:xfr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DFFA07C-2255-49D4-9BAA-016DD09E3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8E08657-1F37-41D6-8C50-DB55CCA1522C}"/>
              </a:ext>
            </a:extLst>
          </p:cNvPr>
          <p:cNvSpPr txBox="1"/>
          <p:nvPr/>
        </p:nvSpPr>
        <p:spPr>
          <a:xfrm>
            <a:off x="3453970" y="242193"/>
            <a:ext cx="4873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社群活動照片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596DC4-C1AC-416C-A4BA-B3DFDE1FA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1" y="1216074"/>
            <a:ext cx="3860187" cy="2540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0ED598A-CD52-4F77-97A9-AE2A4F232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875" y="1216074"/>
            <a:ext cx="3943178" cy="2540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D074BFF-6678-4C89-A514-C9A21BA90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2280" y="1216074"/>
            <a:ext cx="3860187" cy="2540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B9C2149-42D5-4B37-BF5F-ED58FF061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1020" y="3944117"/>
            <a:ext cx="4325899" cy="28428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245BD01-5E70-4D3B-BC3D-0481CA4C6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0613" y="3944117"/>
            <a:ext cx="4448014" cy="28428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918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8E08657-1F37-41D6-8C50-DB55CCA1522C}"/>
              </a:ext>
            </a:extLst>
          </p:cNvPr>
          <p:cNvSpPr txBox="1"/>
          <p:nvPr/>
        </p:nvSpPr>
        <p:spPr>
          <a:xfrm>
            <a:off x="3045040" y="645070"/>
            <a:ext cx="53709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社群運作時間</a:t>
            </a:r>
            <a:endParaRPr lang="en-US" altLang="zh-TW" sz="60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CB4EB668-6AA7-4219-A6FD-1319E66F7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518228"/>
              </p:ext>
            </p:extLst>
          </p:nvPr>
        </p:nvGraphicFramePr>
        <p:xfrm>
          <a:off x="542698" y="1687719"/>
          <a:ext cx="9756560" cy="4580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321">
                  <a:extLst>
                    <a:ext uri="{9D8B030D-6E8A-4147-A177-3AD203B41FA5}">
                      <a16:colId xmlns:a16="http://schemas.microsoft.com/office/drawing/2014/main" val="1455103177"/>
                    </a:ext>
                  </a:extLst>
                </a:gridCol>
                <a:gridCol w="4506899">
                  <a:extLst>
                    <a:ext uri="{9D8B030D-6E8A-4147-A177-3AD203B41FA5}">
                      <a16:colId xmlns:a16="http://schemas.microsoft.com/office/drawing/2014/main" val="3477224783"/>
                    </a:ext>
                  </a:extLst>
                </a:gridCol>
                <a:gridCol w="3270340">
                  <a:extLst>
                    <a:ext uri="{9D8B030D-6E8A-4147-A177-3AD203B41FA5}">
                      <a16:colId xmlns:a16="http://schemas.microsoft.com/office/drawing/2014/main" val="3526364500"/>
                    </a:ext>
                  </a:extLst>
                </a:gridCol>
              </a:tblGrid>
              <a:tr h="65441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329943"/>
                  </a:ext>
                </a:extLst>
              </a:tr>
              <a:tr h="65441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/>
                        <a:t>109.09.30</a:t>
                      </a:r>
                      <a:endParaRPr lang="zh-TW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提升學習成效策略探討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暑期課程與模擬考檢討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1574147"/>
                  </a:ext>
                </a:extLst>
              </a:tr>
              <a:tr h="65441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/>
                        <a:t>109.11.04</a:t>
                      </a:r>
                      <a:endParaRPr lang="zh-TW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學生學習成效分析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段考檢討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161839"/>
                  </a:ext>
                </a:extLst>
              </a:tr>
              <a:tr h="65441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/>
                        <a:t>110.01.07</a:t>
                      </a:r>
                      <a:endParaRPr lang="zh-TW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學生學習補救成效分析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學習扶助檢討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087734"/>
                  </a:ext>
                </a:extLst>
              </a:tr>
              <a:tr h="65441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/>
                        <a:t>110.03.03</a:t>
                      </a:r>
                      <a:endParaRPr lang="zh-TW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學科專業知能教學技巧分享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觀授課回饋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8307065"/>
                  </a:ext>
                </a:extLst>
              </a:tr>
              <a:tr h="65441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/>
                        <a:t>110.05.05</a:t>
                      </a:r>
                      <a:endParaRPr lang="zh-TW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國文科教學成長研習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外聘教師分享研習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8576812"/>
                  </a:ext>
                </a:extLst>
              </a:tr>
              <a:tr h="65441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/>
                        <a:t>110.06.09</a:t>
                      </a:r>
                      <a:endParaRPr lang="zh-TW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學生學習策略探討與回饋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會考題型省思與成績檢討回饋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5715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60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639192" y="192555"/>
            <a:ext cx="10573306" cy="2672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國文社群主要討論議題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)109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學年度第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次模擬考段考試題內容優劣分析。</a:t>
            </a:r>
            <a:endParaRPr lang="en-US" altLang="zh-TW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endParaRPr lang="zh-TW" altLang="en-US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BA4DC4A-1121-4D40-B4AD-A0B4DD5C2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80" y="2662274"/>
            <a:ext cx="4864453" cy="419572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B6A66BD-92E6-44F8-BAC3-56B55794B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669" y="2689076"/>
            <a:ext cx="6218021" cy="260755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FE48683-1967-45EF-8BAE-206A53C72A3D}"/>
              </a:ext>
            </a:extLst>
          </p:cNvPr>
          <p:cNvSpPr txBox="1"/>
          <p:nvPr/>
        </p:nvSpPr>
        <p:spPr>
          <a:xfrm>
            <a:off x="2463570" y="2003372"/>
            <a:ext cx="63401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評量會議國文領域成績與命題檢討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23552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648069" y="1044565"/>
            <a:ext cx="10573306" cy="2672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國文社群主要討論議題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各校學生成績與程度分析。</a:t>
            </a: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各校提升學生學習成效策略探討與分享</a:t>
            </a:r>
            <a:endParaRPr lang="en-US" altLang="zh-TW" sz="36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4F6FFAB-0C2F-4E7E-AED9-A5CEB4107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14" y="4085396"/>
            <a:ext cx="3983993" cy="2749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E69D183-7258-4245-911D-A68EF48D5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722" y="3904471"/>
            <a:ext cx="3622088" cy="2914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2657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719090" y="557103"/>
            <a:ext cx="10573306" cy="184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國文社群教學策略分享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早自習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時間：進行短篇閱讀或讀報工作。</a:t>
            </a:r>
            <a:endParaRPr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90901C1-33C7-43FF-8409-50B9A5E19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42" y="2721848"/>
            <a:ext cx="5388664" cy="36567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127F47B-0362-4B09-A77F-65E3F27B5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6915" y="2721848"/>
            <a:ext cx="5131295" cy="36444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61320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719090" y="557103"/>
            <a:ext cx="10573306" cy="184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國文社群教學策略分享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閱讀學習單的完成，並能畫出關鍵字。 。</a:t>
            </a:r>
            <a:endParaRPr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34C3C5C-8794-4FF9-8652-2BCAD0082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33" y="2662903"/>
            <a:ext cx="5456390" cy="39128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CAA2A6E-9B94-43E9-8FED-97BEB08C3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052" y="2646233"/>
            <a:ext cx="5503183" cy="39295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65164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A04911F-ADE7-4CE0-B2F0-327516AFF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8231" t="21638" r="21734" b="17666"/>
          <a:stretch/>
        </p:blipFill>
        <p:spPr>
          <a:xfrm>
            <a:off x="10338627" y="0"/>
            <a:ext cx="2066437" cy="2089131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9A966FC-8A38-435B-9CF1-6105B1B5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43250" cy="85725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6CA4723-2244-46FE-8F77-2C638E4BEFA6}"/>
              </a:ext>
            </a:extLst>
          </p:cNvPr>
          <p:cNvSpPr txBox="1"/>
          <p:nvPr/>
        </p:nvSpPr>
        <p:spPr>
          <a:xfrm>
            <a:off x="719090" y="557103"/>
            <a:ext cx="10573306" cy="184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國文社群教學策略分享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閱讀心得發表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配合新課綱</a:t>
            </a:r>
            <a:r>
              <a:rPr lang="en-US" altLang="zh-TW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5D3E2B7-2054-4C52-B7C3-3E67A3159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88" y="2513334"/>
            <a:ext cx="5258323" cy="41227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8D2B666-23CD-4688-908D-9965BEED2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742" y="2513334"/>
            <a:ext cx="5455329" cy="4122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68117750"/>
      </p:ext>
    </p:extLst>
  </p:cSld>
  <p:clrMapOvr>
    <a:masterClrMapping/>
  </p:clrMapOvr>
</p:sld>
</file>

<file path=ppt/theme/theme1.xml><?xml version="1.0" encoding="utf-8"?>
<a:theme xmlns:a="http://schemas.openxmlformats.org/drawingml/2006/main" name="飛機雲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TM04033937[[fn=飛機雲]]</Template>
  <TotalTime>3143</TotalTime>
  <Words>908</Words>
  <Application>Microsoft Office PowerPoint</Application>
  <PresentationFormat>寬螢幕</PresentationFormat>
  <Paragraphs>118</Paragraphs>
  <Slides>24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8" baseType="lpstr">
      <vt:lpstr>標楷體</vt:lpstr>
      <vt:lpstr>Arial</vt:lpstr>
      <vt:lpstr>Century Gothic</vt:lpstr>
      <vt:lpstr>飛機雲</vt:lpstr>
      <vt:lpstr>教師專業學習社群績優團隊 藝雅傳將中文華國語文社群 榮耀將中            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學生成長與進步Part 2</vt:lpstr>
      <vt:lpstr>學生成長與進步Part 3</vt:lpstr>
      <vt:lpstr>學生成長與進步Part 4</vt:lpstr>
      <vt:lpstr>學生成長與進步Part 5</vt:lpstr>
      <vt:lpstr>學生成長與進步Part 6</vt:lpstr>
      <vt:lpstr>召集人心路歷程</vt:lpstr>
      <vt:lpstr>感謝聆聽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eagle</dc:creator>
  <cp:lastModifiedBy>linuxfab</cp:lastModifiedBy>
  <cp:revision>41</cp:revision>
  <dcterms:created xsi:type="dcterms:W3CDTF">2021-06-01T05:32:08Z</dcterms:created>
  <dcterms:modified xsi:type="dcterms:W3CDTF">2021-07-19T08:50:42Z</dcterms:modified>
</cp:coreProperties>
</file>