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499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tableStyles" Target="tableStyle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presProps" Target="presProps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542" y="334517"/>
            <a:ext cx="772891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標楷體"/>
                <a:cs typeface="標楷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3400" y="1092708"/>
            <a:ext cx="8043672" cy="45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334517"/>
            <a:ext cx="34544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1199134"/>
            <a:ext cx="7720330" cy="325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標楷體"/>
                <a:cs typeface="標楷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52510" y="6465214"/>
            <a:ext cx="3098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4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4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4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zh.wikipedia.org/zh-tw/%E7%BC%96%E7%A8%8B%E8%AF%AD%E8%A8%8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4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4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4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4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4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4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4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4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jpg"/><Relationship Id="rId5" Type="http://schemas.openxmlformats.org/officeDocument/2006/relationships/image" Target="../media/image159.png"/><Relationship Id="rId4" Type="http://schemas.openxmlformats.org/officeDocument/2006/relationships/image" Target="../media/image15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jpg"/><Relationship Id="rId4" Type="http://schemas.openxmlformats.org/officeDocument/2006/relationships/image" Target="../media/image177.png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www.youtube.com/watch?v=ewAaI3MqGHM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?hl=zh_TW" TargetMode="External"/><Relationship Id="rId2" Type="http://schemas.openxmlformats.org/officeDocument/2006/relationships/hyperlink" Target="https://www.youtube.com/watch?v=MQdIxqxnAew&amp;ab_channel=Prolad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?hl=zh-tw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hyperlink" Target="https://www.anaconda.com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hyperlink" Target="https://www.jetbrains.com/pychar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9576" y="3011500"/>
            <a:ext cx="53606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標楷體"/>
                <a:cs typeface="標楷體"/>
              </a:rPr>
              <a:t>程式語言</a:t>
            </a:r>
            <a:r>
              <a:rPr sz="6000" spc="-10" dirty="0">
                <a:latin typeface="標楷體"/>
                <a:cs typeface="標楷體"/>
              </a:rPr>
              <a:t>與</a:t>
            </a:r>
            <a:r>
              <a:rPr sz="6000" dirty="0">
                <a:latin typeface="標楷體"/>
                <a:cs typeface="標楷體"/>
              </a:rPr>
              <a:t>設計</a:t>
            </a:r>
          </a:p>
        </p:txBody>
      </p:sp>
      <p:sp>
        <p:nvSpPr>
          <p:cNvPr id="5" name="object 5"/>
          <p:cNvSpPr/>
          <p:nvPr/>
        </p:nvSpPr>
        <p:spPr>
          <a:xfrm>
            <a:off x="4890561" y="1040891"/>
            <a:ext cx="3351917" cy="100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66268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我</a:t>
            </a:r>
            <a:r>
              <a:rPr spc="-5" dirty="0">
                <a:latin typeface="標楷體"/>
                <a:cs typeface="標楷體"/>
              </a:rPr>
              <a:t>們用</a:t>
            </a:r>
            <a:r>
              <a:rPr dirty="0">
                <a:latin typeface="標楷體"/>
                <a:cs typeface="標楷體"/>
              </a:rPr>
              <a:t>英</a:t>
            </a:r>
            <a:r>
              <a:rPr spc="-5" dirty="0">
                <a:latin typeface="標楷體"/>
                <a:cs typeface="標楷體"/>
              </a:rPr>
              <a:t>文，</a:t>
            </a:r>
            <a:r>
              <a:rPr dirty="0">
                <a:latin typeface="標楷體"/>
                <a:cs typeface="標楷體"/>
              </a:rPr>
              <a:t>但</a:t>
            </a:r>
            <a:r>
              <a:rPr spc="-5" dirty="0">
                <a:latin typeface="標楷體"/>
                <a:cs typeface="標楷體"/>
              </a:rPr>
              <a:t>這不</a:t>
            </a:r>
            <a:r>
              <a:rPr dirty="0">
                <a:latin typeface="標楷體"/>
                <a:cs typeface="標楷體"/>
              </a:rPr>
              <a:t>是</a:t>
            </a:r>
            <a:r>
              <a:rPr spc="-5" dirty="0">
                <a:latin typeface="標楷體"/>
                <a:cs typeface="標楷體"/>
              </a:rPr>
              <a:t>英文課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04036"/>
            <a:ext cx="7716520" cy="143700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不</a:t>
            </a:r>
            <a:r>
              <a:rPr sz="2800" spc="-5" dirty="0">
                <a:latin typeface="標楷體"/>
                <a:cs typeface="標楷體"/>
              </a:rPr>
              <a:t>用害怕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你要克</a:t>
            </a:r>
            <a:r>
              <a:rPr sz="2800" dirty="0">
                <a:latin typeface="標楷體"/>
                <a:cs typeface="標楷體"/>
              </a:rPr>
              <a:t>服</a:t>
            </a:r>
            <a:r>
              <a:rPr sz="2800" spc="-5" dirty="0">
                <a:latin typeface="標楷體"/>
                <a:cs typeface="標楷體"/>
              </a:rPr>
              <a:t>的不是</a:t>
            </a:r>
            <a:r>
              <a:rPr sz="2800" dirty="0">
                <a:latin typeface="標楷體"/>
                <a:cs typeface="標楷體"/>
              </a:rPr>
              <a:t>英</a:t>
            </a:r>
            <a:r>
              <a:rPr sz="2800" spc="-5" dirty="0">
                <a:latin typeface="標楷體"/>
                <a:cs typeface="標楷體"/>
              </a:rPr>
              <a:t>文，是</a:t>
            </a:r>
            <a:r>
              <a:rPr sz="2800" dirty="0">
                <a:latin typeface="標楷體"/>
                <a:cs typeface="標楷體"/>
              </a:rPr>
              <a:t>心</a:t>
            </a:r>
            <a:r>
              <a:rPr sz="2800" spc="-5" dirty="0">
                <a:latin typeface="標楷體"/>
                <a:cs typeface="標楷體"/>
              </a:rPr>
              <a:t>理障礙！</a:t>
            </a:r>
            <a:endParaRPr sz="2800">
              <a:latin typeface="標楷體"/>
              <a:cs typeface="標楷體"/>
            </a:endParaRPr>
          </a:p>
          <a:p>
            <a:pPr marL="241300" marR="5080" indent="-228600">
              <a:lnSpc>
                <a:spcPts val="2980"/>
              </a:lnSpc>
              <a:spcBef>
                <a:spcPts val="11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式用到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英文很</a:t>
            </a:r>
            <a:r>
              <a:rPr sz="2800" dirty="0">
                <a:latin typeface="標楷體"/>
                <a:cs typeface="標楷體"/>
              </a:rPr>
              <a:t>簡</a:t>
            </a:r>
            <a:r>
              <a:rPr sz="2800" spc="-5" dirty="0">
                <a:latin typeface="標楷體"/>
                <a:cs typeface="標楷體"/>
              </a:rPr>
              <a:t>單，沒</a:t>
            </a:r>
            <a:r>
              <a:rPr sz="2800" dirty="0">
                <a:latin typeface="標楷體"/>
                <a:cs typeface="標楷體"/>
              </a:rPr>
              <a:t>有</a:t>
            </a:r>
            <a:r>
              <a:rPr sz="2800" spc="-5" dirty="0">
                <a:latin typeface="標楷體"/>
                <a:cs typeface="標楷體"/>
              </a:rPr>
              <a:t>甚麼過</a:t>
            </a:r>
            <a:r>
              <a:rPr sz="2800" dirty="0">
                <a:latin typeface="標楷體"/>
                <a:cs typeface="標楷體"/>
              </a:rPr>
              <a:t>去</a:t>
            </a:r>
            <a:r>
              <a:rPr sz="2800" spc="-5" dirty="0">
                <a:latin typeface="標楷體"/>
                <a:cs typeface="標楷體"/>
              </a:rPr>
              <a:t>式、未來 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這些，</a:t>
            </a:r>
            <a:r>
              <a:rPr sz="2800" dirty="0">
                <a:latin typeface="標楷體"/>
                <a:cs typeface="標楷體"/>
              </a:rPr>
              <a:t>只</a:t>
            </a:r>
            <a:r>
              <a:rPr sz="2800" spc="-5" dirty="0">
                <a:latin typeface="標楷體"/>
                <a:cs typeface="標楷體"/>
              </a:rPr>
              <a:t>有簡單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命令，</a:t>
            </a:r>
            <a:r>
              <a:rPr sz="2800" dirty="0">
                <a:latin typeface="標楷體"/>
                <a:cs typeface="標楷體"/>
              </a:rPr>
              <a:t>還</a:t>
            </a:r>
            <a:r>
              <a:rPr sz="2800" spc="-5" dirty="0">
                <a:latin typeface="標楷體"/>
                <a:cs typeface="標楷體"/>
              </a:rPr>
              <a:t>有你的</a:t>
            </a:r>
            <a:r>
              <a:rPr sz="2800" dirty="0">
                <a:latin typeface="標楷體"/>
                <a:cs typeface="標楷體"/>
              </a:rPr>
              <a:t>邏</a:t>
            </a:r>
            <a:r>
              <a:rPr sz="2800" spc="-5" dirty="0">
                <a:latin typeface="標楷體"/>
                <a:cs typeface="標楷體"/>
              </a:rPr>
              <a:t>輯能力。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15411" y="2804160"/>
            <a:ext cx="3528060" cy="3614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跳</a:t>
            </a:r>
            <a:r>
              <a:rPr sz="4000" spc="-5" dirty="0">
                <a:latin typeface="標楷體"/>
                <a:cs typeface="標楷體"/>
              </a:rPr>
              <a:t>脫字元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51816" y="1674466"/>
            <a:ext cx="5696042" cy="4614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184275"/>
            <a:ext cx="5817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標楷體"/>
                <a:cs typeface="標楷體"/>
              </a:rPr>
              <a:t>對輸出有影響的特殊字串組合(跳脫字元)：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100</a:t>
            </a:fld>
            <a:endParaRPr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4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基</a:t>
            </a:r>
            <a:r>
              <a:rPr spc="-5" dirty="0">
                <a:latin typeface="標楷體"/>
                <a:cs typeface="標楷體"/>
              </a:rPr>
              <a:t>本輸</a:t>
            </a:r>
            <a:r>
              <a:rPr spc="10" dirty="0">
                <a:latin typeface="標楷體"/>
                <a:cs typeface="標楷體"/>
              </a:rPr>
              <a:t>入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309484" cy="351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輸</a:t>
            </a:r>
            <a:r>
              <a:rPr sz="2800" spc="-10" dirty="0">
                <a:latin typeface="標楷體"/>
                <a:cs typeface="標楷體"/>
              </a:rPr>
              <a:t>入</a:t>
            </a:r>
            <a:r>
              <a:rPr sz="2800" spc="-5" dirty="0">
                <a:latin typeface="標楷體"/>
                <a:cs typeface="標楷體"/>
              </a:rPr>
              <a:t>函數</a:t>
            </a:r>
            <a:r>
              <a:rPr sz="2800" spc="-5" dirty="0">
                <a:latin typeface="Consolas"/>
                <a:cs typeface="Consolas"/>
              </a:rPr>
              <a:t>input()</a:t>
            </a:r>
            <a:r>
              <a:rPr sz="2800" spc="-5" dirty="0">
                <a:latin typeface="標楷體"/>
                <a:cs typeface="標楷體"/>
              </a:rPr>
              <a:t>：自鍵盤</a:t>
            </a:r>
            <a:r>
              <a:rPr sz="2800" spc="5" dirty="0">
                <a:latin typeface="標楷體"/>
                <a:cs typeface="標楷體"/>
              </a:rPr>
              <a:t>取</a:t>
            </a:r>
            <a:r>
              <a:rPr sz="2800" spc="-5" dirty="0">
                <a:latin typeface="標楷體"/>
                <a:cs typeface="標楷體"/>
              </a:rPr>
              <a:t>得使用</a:t>
            </a:r>
            <a:r>
              <a:rPr sz="2800" spc="5" dirty="0">
                <a:latin typeface="標楷體"/>
                <a:cs typeface="標楷體"/>
              </a:rPr>
              <a:t>者</a:t>
            </a:r>
            <a:r>
              <a:rPr sz="2800" spc="-5" dirty="0">
                <a:latin typeface="標楷體"/>
                <a:cs typeface="標楷體"/>
              </a:rPr>
              <a:t>輸入。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5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onsolas"/>
                <a:cs typeface="Consolas"/>
              </a:rPr>
              <a:t>Ex:</a:t>
            </a:r>
            <a:r>
              <a:rPr sz="2800" spc="-20" dirty="0"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tel =</a:t>
            </a: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input(</a:t>
            </a:r>
            <a:r>
              <a:rPr sz="2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800" dirty="0">
                <a:solidFill>
                  <a:srgbClr val="800000"/>
                </a:solidFill>
                <a:latin typeface="標楷體"/>
                <a:cs typeface="標楷體"/>
              </a:rPr>
              <a:t>請</a:t>
            </a:r>
            <a:r>
              <a:rPr sz="2800" spc="-5" dirty="0">
                <a:solidFill>
                  <a:srgbClr val="800000"/>
                </a:solidFill>
                <a:latin typeface="標楷體"/>
                <a:cs typeface="標楷體"/>
              </a:rPr>
              <a:t>輸入你的</a:t>
            </a:r>
            <a:r>
              <a:rPr sz="2800" spc="-10" dirty="0">
                <a:solidFill>
                  <a:srgbClr val="800000"/>
                </a:solidFill>
                <a:latin typeface="標楷體"/>
                <a:cs typeface="標楷體"/>
              </a:rPr>
              <a:t>電</a:t>
            </a:r>
            <a:r>
              <a:rPr sz="2800" dirty="0">
                <a:solidFill>
                  <a:srgbClr val="800000"/>
                </a:solidFill>
                <a:latin typeface="標楷體"/>
                <a:cs typeface="標楷體"/>
              </a:rPr>
              <a:t>話</a:t>
            </a:r>
            <a:r>
              <a:rPr sz="2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endParaRPr sz="2800">
              <a:latin typeface="Consolas"/>
              <a:cs typeface="Consolas"/>
            </a:endParaRPr>
          </a:p>
          <a:p>
            <a:pPr marR="116839" algn="ctr">
              <a:lnSpc>
                <a:spcPct val="100000"/>
              </a:lnSpc>
              <a:spcBef>
                <a:spcPts val="665"/>
              </a:spcBef>
            </a:pPr>
            <a:r>
              <a:rPr sz="2800" spc="5" dirty="0">
                <a:latin typeface="標楷體"/>
                <a:cs typeface="標楷體"/>
              </a:rPr>
              <a:t>使用</a:t>
            </a:r>
            <a:r>
              <a:rPr sz="2800" spc="-5" dirty="0">
                <a:latin typeface="標楷體"/>
                <a:cs typeface="標楷體"/>
              </a:rPr>
              <a:t>者輸入</a:t>
            </a:r>
            <a:r>
              <a:rPr sz="2800" spc="1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字串存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5" dirty="0">
                <a:latin typeface="標楷體"/>
                <a:cs typeface="標楷體"/>
              </a:rPr>
              <a:t>變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15" dirty="0">
                <a:latin typeface="Consolas"/>
                <a:cs typeface="Consolas"/>
              </a:rPr>
              <a:t>tel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onsolas"/>
                <a:cs typeface="Consolas"/>
              </a:rPr>
              <a:t>Ex:</a:t>
            </a:r>
            <a:r>
              <a:rPr sz="2800" spc="-15" dirty="0"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age</a:t>
            </a:r>
            <a:r>
              <a:rPr sz="280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= input(</a:t>
            </a:r>
            <a:r>
              <a:rPr sz="2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800" dirty="0">
                <a:solidFill>
                  <a:srgbClr val="800000"/>
                </a:solidFill>
                <a:latin typeface="標楷體"/>
                <a:cs typeface="標楷體"/>
              </a:rPr>
              <a:t>你</a:t>
            </a:r>
            <a:r>
              <a:rPr sz="2800" spc="-5" dirty="0">
                <a:solidFill>
                  <a:srgbClr val="800000"/>
                </a:solidFill>
                <a:latin typeface="標楷體"/>
                <a:cs typeface="標楷體"/>
              </a:rPr>
              <a:t>幾</a:t>
            </a:r>
            <a:r>
              <a:rPr sz="2800" spc="5" dirty="0">
                <a:solidFill>
                  <a:srgbClr val="800000"/>
                </a:solidFill>
                <a:latin typeface="標楷體"/>
                <a:cs typeface="標楷體"/>
              </a:rPr>
              <a:t>歲</a:t>
            </a:r>
            <a:r>
              <a:rPr sz="2800" spc="-5" dirty="0">
                <a:solidFill>
                  <a:srgbClr val="800000"/>
                </a:solidFill>
                <a:latin typeface="Consolas"/>
                <a:cs typeface="Consolas"/>
              </a:rPr>
              <a:t>?"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endParaRPr sz="2800">
              <a:latin typeface="Consolas"/>
              <a:cs typeface="Consolas"/>
            </a:endParaRPr>
          </a:p>
          <a:p>
            <a:pPr marR="116839" algn="ctr">
              <a:lnSpc>
                <a:spcPct val="100000"/>
              </a:lnSpc>
              <a:spcBef>
                <a:spcPts val="665"/>
              </a:spcBef>
            </a:pPr>
            <a:r>
              <a:rPr sz="2800" spc="5" dirty="0">
                <a:latin typeface="標楷體"/>
                <a:cs typeface="標楷體"/>
              </a:rPr>
              <a:t>使用</a:t>
            </a:r>
            <a:r>
              <a:rPr sz="2800" spc="-10" dirty="0">
                <a:latin typeface="標楷體"/>
                <a:cs typeface="標楷體"/>
              </a:rPr>
              <a:t>者</a:t>
            </a:r>
            <a:r>
              <a:rPr sz="2800" spc="-5" dirty="0">
                <a:latin typeface="標楷體"/>
                <a:cs typeface="標楷體"/>
              </a:rPr>
              <a:t>輸入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字串存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5" dirty="0">
                <a:latin typeface="標楷體"/>
                <a:cs typeface="標楷體"/>
              </a:rPr>
              <a:t>變</a:t>
            </a:r>
            <a:r>
              <a:rPr sz="2800" spc="5" dirty="0">
                <a:latin typeface="標楷體"/>
                <a:cs typeface="標楷體"/>
              </a:rPr>
              <a:t>數</a:t>
            </a:r>
            <a:r>
              <a:rPr sz="2800" spc="-15" dirty="0">
                <a:latin typeface="Consolas"/>
                <a:cs typeface="Consolas"/>
              </a:rPr>
              <a:t>age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基</a:t>
            </a:r>
            <a:r>
              <a:rPr spc="-10" dirty="0">
                <a:latin typeface="標楷體"/>
                <a:cs typeface="標楷體"/>
              </a:rPr>
              <a:t>本</a:t>
            </a:r>
            <a:r>
              <a:rPr spc="-5" dirty="0">
                <a:latin typeface="標楷體"/>
                <a:cs typeface="標楷體"/>
              </a:rPr>
              <a:t>輸</a:t>
            </a:r>
            <a:r>
              <a:rPr spc="5" dirty="0">
                <a:latin typeface="標楷體"/>
                <a:cs typeface="標楷體"/>
              </a:rPr>
              <a:t>入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987030" cy="351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所</a:t>
            </a:r>
            <a:r>
              <a:rPr sz="2800" spc="-10" dirty="0">
                <a:latin typeface="標楷體"/>
                <a:cs typeface="標楷體"/>
              </a:rPr>
              <a:t>有</a:t>
            </a:r>
            <a:r>
              <a:rPr sz="2800" spc="-5" dirty="0">
                <a:latin typeface="標楷體"/>
                <a:cs typeface="標楷體"/>
              </a:rPr>
              <a:t>輸入</a:t>
            </a:r>
            <a:r>
              <a:rPr sz="2800" spc="10" dirty="0">
                <a:latin typeface="標楷體"/>
                <a:cs typeface="標楷體"/>
              </a:rPr>
              <a:t>皆</a:t>
            </a:r>
            <a:r>
              <a:rPr sz="2800" spc="-5" dirty="0">
                <a:latin typeface="標楷體"/>
                <a:cs typeface="標楷體"/>
              </a:rPr>
              <a:t>視</a:t>
            </a:r>
            <a:r>
              <a:rPr sz="2800" spc="-10" dirty="0">
                <a:latin typeface="標楷體"/>
                <a:cs typeface="標楷體"/>
              </a:rPr>
              <a:t>為</a:t>
            </a:r>
            <a:r>
              <a:rPr sz="2800" spc="-5" dirty="0">
                <a:latin typeface="標楷體"/>
                <a:cs typeface="標楷體"/>
              </a:rPr>
              <a:t>字</a:t>
            </a:r>
            <a:r>
              <a:rPr sz="2800" spc="5" dirty="0">
                <a:latin typeface="標楷體"/>
                <a:cs typeface="標楷體"/>
              </a:rPr>
              <a:t>串</a:t>
            </a:r>
            <a:r>
              <a:rPr sz="2800" spc="-5" dirty="0">
                <a:latin typeface="標楷體"/>
                <a:cs typeface="標楷體"/>
              </a:rPr>
              <a:t>，若需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值須用</a:t>
            </a:r>
            <a:r>
              <a:rPr sz="2800" dirty="0">
                <a:latin typeface="標楷體"/>
                <a:cs typeface="標楷體"/>
              </a:rPr>
              <a:t>函</a:t>
            </a:r>
            <a:r>
              <a:rPr sz="2800" spc="-5" dirty="0">
                <a:latin typeface="標楷體"/>
                <a:cs typeface="標楷體"/>
              </a:rPr>
              <a:t>式轉換。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5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onsolas"/>
                <a:cs typeface="Consolas"/>
              </a:rPr>
              <a:t>Ex:</a:t>
            </a:r>
            <a:r>
              <a:rPr sz="2800" spc="-15" dirty="0"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age =</a:t>
            </a:r>
            <a:r>
              <a:rPr sz="2800" spc="-15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nsolas"/>
                <a:cs typeface="Consolas"/>
              </a:rPr>
              <a:t>int(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input(</a:t>
            </a:r>
            <a:r>
              <a:rPr sz="2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800" dirty="0">
                <a:solidFill>
                  <a:srgbClr val="800000"/>
                </a:solidFill>
                <a:latin typeface="標楷體"/>
                <a:cs typeface="標楷體"/>
              </a:rPr>
              <a:t>你</a:t>
            </a:r>
            <a:r>
              <a:rPr sz="2800" spc="-5" dirty="0">
                <a:solidFill>
                  <a:srgbClr val="800000"/>
                </a:solidFill>
                <a:latin typeface="標楷體"/>
                <a:cs typeface="標楷體"/>
              </a:rPr>
              <a:t>幾</a:t>
            </a:r>
            <a:r>
              <a:rPr sz="2800" dirty="0">
                <a:solidFill>
                  <a:srgbClr val="800000"/>
                </a:solidFill>
                <a:latin typeface="標楷體"/>
                <a:cs typeface="標楷體"/>
              </a:rPr>
              <a:t>歲</a:t>
            </a:r>
            <a:r>
              <a:rPr sz="2800" spc="-10" dirty="0">
                <a:solidFill>
                  <a:srgbClr val="800000"/>
                </a:solidFill>
                <a:latin typeface="Consolas"/>
                <a:cs typeface="Consolas"/>
              </a:rPr>
              <a:t>?"</a:t>
            </a: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r>
              <a:rPr sz="2800" spc="-10" dirty="0">
                <a:solidFill>
                  <a:srgbClr val="FF0000"/>
                </a:solidFill>
                <a:latin typeface="Consolas"/>
                <a:cs typeface="Consolas"/>
              </a:rPr>
              <a:t>)</a:t>
            </a:r>
            <a:endParaRPr sz="2800">
              <a:latin typeface="Consolas"/>
              <a:cs typeface="Consolas"/>
            </a:endParaRPr>
          </a:p>
          <a:p>
            <a:pPr marL="987425">
              <a:lnSpc>
                <a:spcPct val="100000"/>
              </a:lnSpc>
              <a:spcBef>
                <a:spcPts val="665"/>
              </a:spcBef>
            </a:pPr>
            <a:r>
              <a:rPr sz="2800" spc="5" dirty="0">
                <a:latin typeface="標楷體"/>
                <a:cs typeface="標楷體"/>
              </a:rPr>
              <a:t>使用</a:t>
            </a:r>
            <a:r>
              <a:rPr sz="2800" spc="-10" dirty="0">
                <a:latin typeface="標楷體"/>
                <a:cs typeface="標楷體"/>
              </a:rPr>
              <a:t>者</a:t>
            </a:r>
            <a:r>
              <a:rPr sz="2800" spc="-5" dirty="0">
                <a:latin typeface="標楷體"/>
                <a:cs typeface="標楷體"/>
              </a:rPr>
              <a:t>輸入</a:t>
            </a:r>
            <a:r>
              <a:rPr sz="2800" spc="5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字串</a:t>
            </a:r>
            <a:r>
              <a:rPr sz="2800" spc="-5" dirty="0">
                <a:solidFill>
                  <a:srgbClr val="FF0000"/>
                </a:solidFill>
                <a:latin typeface="標楷體"/>
                <a:cs typeface="標楷體"/>
              </a:rPr>
              <a:t>轉</a:t>
            </a:r>
            <a:r>
              <a:rPr sz="2800" dirty="0">
                <a:solidFill>
                  <a:srgbClr val="FF0000"/>
                </a:solidFill>
                <a:latin typeface="標楷體"/>
                <a:cs typeface="標楷體"/>
              </a:rPr>
              <a:t>成整</a:t>
            </a:r>
            <a:r>
              <a:rPr sz="2800" spc="-5" dirty="0">
                <a:solidFill>
                  <a:srgbClr val="FF0000"/>
                </a:solidFill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存</a:t>
            </a:r>
            <a:r>
              <a:rPr sz="2800" spc="5" dirty="0">
                <a:latin typeface="標楷體"/>
                <a:cs typeface="標楷體"/>
              </a:rPr>
              <a:t>入</a:t>
            </a:r>
            <a:r>
              <a:rPr sz="2800" spc="-5" dirty="0">
                <a:latin typeface="標楷體"/>
                <a:cs typeface="標楷體"/>
              </a:rPr>
              <a:t>變</a:t>
            </a:r>
            <a:r>
              <a:rPr sz="2800" spc="5" dirty="0">
                <a:latin typeface="標楷體"/>
                <a:cs typeface="標楷體"/>
              </a:rPr>
              <a:t>數</a:t>
            </a:r>
            <a:r>
              <a:rPr sz="2800" spc="-10" dirty="0">
                <a:latin typeface="Consolas"/>
                <a:cs typeface="Consolas"/>
              </a:rPr>
              <a:t>age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onsolas"/>
                <a:cs typeface="Consolas"/>
              </a:rPr>
              <a:t>Ex:</a:t>
            </a:r>
            <a:r>
              <a:rPr sz="2800" spc="-15" dirty="0"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BMI</a:t>
            </a:r>
            <a:r>
              <a:rPr sz="280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=</a:t>
            </a:r>
            <a:r>
              <a:rPr sz="2800" spc="-15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nsolas"/>
                <a:cs typeface="Consolas"/>
              </a:rPr>
              <a:t>float(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input(</a:t>
            </a:r>
            <a:r>
              <a:rPr sz="2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800" spc="5" dirty="0">
                <a:solidFill>
                  <a:srgbClr val="800000"/>
                </a:solidFill>
                <a:latin typeface="標楷體"/>
                <a:cs typeface="標楷體"/>
              </a:rPr>
              <a:t>你</a:t>
            </a:r>
            <a:r>
              <a:rPr sz="2800" dirty="0">
                <a:solidFill>
                  <a:srgbClr val="800000"/>
                </a:solidFill>
                <a:latin typeface="標楷體"/>
                <a:cs typeface="標楷體"/>
              </a:rPr>
              <a:t>的</a:t>
            </a:r>
            <a:r>
              <a:rPr sz="2800" spc="-10" dirty="0">
                <a:solidFill>
                  <a:srgbClr val="800000"/>
                </a:solidFill>
                <a:latin typeface="Consolas"/>
                <a:cs typeface="Consolas"/>
              </a:rPr>
              <a:t>BMI?"</a:t>
            </a: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r>
              <a:rPr sz="2800" spc="-10" dirty="0">
                <a:solidFill>
                  <a:srgbClr val="FF0000"/>
                </a:solidFill>
                <a:latin typeface="Consolas"/>
                <a:cs typeface="Consolas"/>
              </a:rPr>
              <a:t>)</a:t>
            </a:r>
            <a:endParaRPr sz="2800">
              <a:latin typeface="Consolas"/>
              <a:cs typeface="Consolas"/>
            </a:endParaRPr>
          </a:p>
          <a:p>
            <a:pPr marL="987425">
              <a:lnSpc>
                <a:spcPct val="100000"/>
              </a:lnSpc>
              <a:spcBef>
                <a:spcPts val="665"/>
              </a:spcBef>
            </a:pPr>
            <a:r>
              <a:rPr sz="2800" spc="5" dirty="0">
                <a:latin typeface="標楷體"/>
                <a:cs typeface="標楷體"/>
              </a:rPr>
              <a:t>使用</a:t>
            </a:r>
            <a:r>
              <a:rPr sz="2800" spc="-10" dirty="0">
                <a:latin typeface="標楷體"/>
                <a:cs typeface="標楷體"/>
              </a:rPr>
              <a:t>者</a:t>
            </a:r>
            <a:r>
              <a:rPr sz="2800" spc="-5" dirty="0">
                <a:latin typeface="標楷體"/>
                <a:cs typeface="標楷體"/>
              </a:rPr>
              <a:t>輸入</a:t>
            </a:r>
            <a:r>
              <a:rPr sz="2800" spc="5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字串</a:t>
            </a:r>
            <a:r>
              <a:rPr sz="2800" spc="-5" dirty="0">
                <a:solidFill>
                  <a:srgbClr val="FF0000"/>
                </a:solidFill>
                <a:latin typeface="標楷體"/>
                <a:cs typeface="標楷體"/>
              </a:rPr>
              <a:t>轉</a:t>
            </a:r>
            <a:r>
              <a:rPr sz="2800" dirty="0">
                <a:solidFill>
                  <a:srgbClr val="FF0000"/>
                </a:solidFill>
                <a:latin typeface="標楷體"/>
                <a:cs typeface="標楷體"/>
              </a:rPr>
              <a:t>成</a:t>
            </a:r>
            <a:r>
              <a:rPr sz="2800" spc="-5" dirty="0">
                <a:solidFill>
                  <a:srgbClr val="FF0000"/>
                </a:solidFill>
                <a:latin typeface="標楷體"/>
                <a:cs typeface="標楷體"/>
              </a:rPr>
              <a:t>浮點</a:t>
            </a:r>
            <a:r>
              <a:rPr sz="2800" dirty="0">
                <a:solidFill>
                  <a:srgbClr val="FF0000"/>
                </a:solidFill>
                <a:latin typeface="標楷體"/>
                <a:cs typeface="標楷體"/>
              </a:rPr>
              <a:t>數</a:t>
            </a:r>
            <a:r>
              <a:rPr sz="2800" dirty="0">
                <a:latin typeface="標楷體"/>
                <a:cs typeface="標楷體"/>
              </a:rPr>
              <a:t>存</a:t>
            </a:r>
            <a:r>
              <a:rPr sz="2800" spc="-5" dirty="0">
                <a:latin typeface="標楷體"/>
                <a:cs typeface="標楷體"/>
              </a:rPr>
              <a:t>入變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10" dirty="0">
                <a:latin typeface="Consolas"/>
                <a:cs typeface="Consolas"/>
              </a:rPr>
              <a:t>BMI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33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休</a:t>
            </a:r>
            <a:r>
              <a:rPr spc="-5" dirty="0">
                <a:latin typeface="標楷體"/>
                <a:cs typeface="標楷體"/>
              </a:rPr>
              <a:t>息一</a:t>
            </a:r>
            <a:r>
              <a:rPr spc="10" dirty="0">
                <a:latin typeface="標楷體"/>
                <a:cs typeface="標楷體"/>
              </a:rPr>
              <a:t>下</a:t>
            </a:r>
            <a:r>
              <a:rPr spc="-5" dirty="0"/>
              <a:t>~</a:t>
            </a:r>
          </a:p>
        </p:txBody>
      </p:sp>
      <p:sp>
        <p:nvSpPr>
          <p:cNvPr id="3" name="object 3"/>
          <p:cNvSpPr/>
          <p:nvPr/>
        </p:nvSpPr>
        <p:spPr>
          <a:xfrm>
            <a:off x="4067555" y="2744723"/>
            <a:ext cx="4378452" cy="3284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103</a:t>
            </a:fld>
            <a:endParaRPr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079361"/>
            <a:ext cx="7792720" cy="158940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整</a:t>
            </a:r>
            <a:r>
              <a:rPr sz="2800" spc="-5" dirty="0">
                <a:latin typeface="標楷體"/>
                <a:cs typeface="標楷體"/>
              </a:rPr>
              <a:t>數加</a:t>
            </a:r>
            <a:r>
              <a:rPr sz="2800" dirty="0">
                <a:latin typeface="標楷體"/>
                <a:cs typeface="標楷體"/>
              </a:rPr>
              <a:t>法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597535">
              <a:lnSpc>
                <a:spcPct val="100000"/>
              </a:lnSpc>
              <a:spcBef>
                <a:spcPts val="850"/>
              </a:spcBef>
            </a:pPr>
            <a:r>
              <a:rPr sz="2600" dirty="0">
                <a:latin typeface="標楷體"/>
                <a:cs typeface="標楷體"/>
              </a:rPr>
              <a:t>假設我們有</a:t>
            </a:r>
            <a:r>
              <a:rPr sz="2600" spc="-15" dirty="0">
                <a:latin typeface="標楷體"/>
                <a:cs typeface="標楷體"/>
              </a:rPr>
              <a:t>兩</a:t>
            </a:r>
            <a:r>
              <a:rPr sz="2600" dirty="0">
                <a:latin typeface="標楷體"/>
                <a:cs typeface="標楷體"/>
              </a:rPr>
              <a:t>個整</a:t>
            </a:r>
            <a:r>
              <a:rPr sz="2600" spc="5" dirty="0">
                <a:latin typeface="標楷體"/>
                <a:cs typeface="標楷體"/>
              </a:rPr>
              <a:t>數</a:t>
            </a:r>
            <a:r>
              <a:rPr sz="2600" spc="-20" dirty="0">
                <a:latin typeface="Consolas"/>
                <a:cs typeface="Consolas"/>
              </a:rPr>
              <a:t>x</a:t>
            </a:r>
            <a:r>
              <a:rPr sz="2600" spc="-15" dirty="0">
                <a:latin typeface="標楷體"/>
                <a:cs typeface="標楷體"/>
              </a:rPr>
              <a:t>和</a:t>
            </a:r>
            <a:r>
              <a:rPr sz="2600" spc="-10" dirty="0">
                <a:latin typeface="Consolas"/>
                <a:cs typeface="Consolas"/>
              </a:rPr>
              <a:t>y</a:t>
            </a:r>
            <a:r>
              <a:rPr sz="2600" spc="-10" dirty="0">
                <a:latin typeface="標楷體"/>
                <a:cs typeface="標楷體"/>
              </a:rPr>
              <a:t>，</a:t>
            </a:r>
            <a:r>
              <a:rPr sz="2600" dirty="0">
                <a:latin typeface="標楷體"/>
                <a:cs typeface="標楷體"/>
              </a:rPr>
              <a:t>要求</a:t>
            </a:r>
            <a:r>
              <a:rPr sz="2600" spc="-15" dirty="0">
                <a:latin typeface="標楷體"/>
                <a:cs typeface="標楷體"/>
              </a:rPr>
              <a:t>輸</a:t>
            </a:r>
            <a:r>
              <a:rPr sz="2600" dirty="0">
                <a:latin typeface="標楷體"/>
                <a:cs typeface="標楷體"/>
              </a:rPr>
              <a:t>出</a:t>
            </a:r>
            <a:r>
              <a:rPr sz="2600" spc="-10" dirty="0">
                <a:latin typeface="Consolas"/>
                <a:cs typeface="Consolas"/>
              </a:rPr>
              <a:t>x+y</a:t>
            </a:r>
            <a:r>
              <a:rPr sz="2600" dirty="0">
                <a:latin typeface="標楷體"/>
                <a:cs typeface="標楷體"/>
              </a:rPr>
              <a:t>的結果。</a:t>
            </a:r>
            <a:endParaRPr sz="26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30523" y="2427732"/>
            <a:ext cx="1943100" cy="367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104</a:t>
            </a:fld>
            <a:endParaRPr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4209603"/>
            <a:ext cx="7903209" cy="185991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說</a:t>
            </a:r>
            <a:r>
              <a:rPr sz="2800" spc="-5" dirty="0">
                <a:latin typeface="標楷體"/>
                <a:cs typeface="標楷體"/>
              </a:rPr>
              <a:t>明：</a:t>
            </a:r>
            <a:endParaRPr sz="28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onsolas"/>
                <a:cs typeface="Consolas"/>
              </a:rPr>
              <a:t>1.</a:t>
            </a:r>
            <a:r>
              <a:rPr sz="2000" dirty="0">
                <a:latin typeface="標楷體"/>
                <a:cs typeface="標楷體"/>
              </a:rPr>
              <a:t>深紅</a:t>
            </a:r>
            <a:r>
              <a:rPr sz="2000" spc="5" dirty="0">
                <a:latin typeface="標楷體"/>
                <a:cs typeface="標楷體"/>
              </a:rPr>
              <a:t>色</a:t>
            </a:r>
            <a:r>
              <a:rPr sz="2000" dirty="0">
                <a:latin typeface="標楷體"/>
                <a:cs typeface="標楷體"/>
              </a:rPr>
              <a:t>的</a:t>
            </a:r>
            <a:r>
              <a:rPr sz="2000" spc="-10" dirty="0">
                <a:latin typeface="標楷體"/>
                <a:cs typeface="標楷體"/>
              </a:rPr>
              <a:t>部</a:t>
            </a:r>
            <a:r>
              <a:rPr sz="2000" dirty="0">
                <a:latin typeface="標楷體"/>
                <a:cs typeface="標楷體"/>
              </a:rPr>
              <a:t>分</a:t>
            </a:r>
            <a:r>
              <a:rPr sz="2000" spc="-10" dirty="0">
                <a:latin typeface="標楷體"/>
                <a:cs typeface="標楷體"/>
              </a:rPr>
              <a:t>稱</a:t>
            </a:r>
            <a:r>
              <a:rPr sz="2000" spc="-10" dirty="0">
                <a:latin typeface="Consolas"/>
                <a:cs typeface="Consolas"/>
              </a:rPr>
              <a:t>"</a:t>
            </a:r>
            <a:r>
              <a:rPr sz="2000" dirty="0">
                <a:latin typeface="標楷體"/>
                <a:cs typeface="標楷體"/>
              </a:rPr>
              <a:t>字</a:t>
            </a:r>
            <a:r>
              <a:rPr sz="2000" spc="-5" dirty="0">
                <a:latin typeface="標楷體"/>
                <a:cs typeface="標楷體"/>
              </a:rPr>
              <a:t>串</a:t>
            </a:r>
            <a:r>
              <a:rPr sz="2000" spc="-5" dirty="0">
                <a:latin typeface="Consolas"/>
                <a:cs typeface="Consolas"/>
              </a:rPr>
              <a:t>"</a:t>
            </a:r>
            <a:r>
              <a:rPr sz="2000" spc="-5" dirty="0">
                <a:latin typeface="標楷體"/>
                <a:cs typeface="標楷體"/>
              </a:rPr>
              <a:t>，</a:t>
            </a:r>
            <a:r>
              <a:rPr sz="2000" dirty="0">
                <a:latin typeface="標楷體"/>
                <a:cs typeface="標楷體"/>
              </a:rPr>
              <a:t>會忠實</a:t>
            </a:r>
            <a:r>
              <a:rPr sz="2000" spc="-15" dirty="0">
                <a:latin typeface="標楷體"/>
                <a:cs typeface="標楷體"/>
              </a:rPr>
              <a:t>地</a:t>
            </a:r>
            <a:r>
              <a:rPr sz="2000" dirty="0">
                <a:latin typeface="標楷體"/>
                <a:cs typeface="標楷體"/>
              </a:rPr>
              <a:t>顯</a:t>
            </a:r>
            <a:r>
              <a:rPr sz="2000" spc="-15" dirty="0">
                <a:latin typeface="標楷體"/>
                <a:cs typeface="標楷體"/>
              </a:rPr>
              <a:t>示</a:t>
            </a:r>
            <a:r>
              <a:rPr sz="2000" dirty="0">
                <a:latin typeface="標楷體"/>
                <a:cs typeface="標楷體"/>
              </a:rPr>
              <a:t>在結果</a:t>
            </a:r>
            <a:r>
              <a:rPr sz="2000" spc="-15" dirty="0">
                <a:latin typeface="標楷體"/>
                <a:cs typeface="標楷體"/>
              </a:rPr>
              <a:t>畫</a:t>
            </a:r>
            <a:r>
              <a:rPr sz="2000" dirty="0">
                <a:latin typeface="標楷體"/>
                <a:cs typeface="標楷體"/>
              </a:rPr>
              <a:t>面</a:t>
            </a:r>
            <a:r>
              <a:rPr sz="2000" spc="-10" dirty="0">
                <a:latin typeface="Consolas"/>
                <a:cs typeface="Consolas"/>
              </a:rPr>
              <a:t>(</a:t>
            </a:r>
            <a:r>
              <a:rPr sz="2000" dirty="0">
                <a:latin typeface="標楷體"/>
                <a:cs typeface="標楷體"/>
              </a:rPr>
              <a:t>螢幕</a:t>
            </a:r>
            <a:r>
              <a:rPr sz="2000" spc="-10" dirty="0">
                <a:latin typeface="Consolas"/>
                <a:cs typeface="Consolas"/>
              </a:rPr>
              <a:t>)</a:t>
            </a:r>
            <a:r>
              <a:rPr sz="2000" dirty="0">
                <a:latin typeface="標楷體"/>
                <a:cs typeface="標楷體"/>
              </a:rPr>
              <a:t>上。</a:t>
            </a:r>
            <a:endParaRPr sz="20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onsolas"/>
                <a:cs typeface="Consolas"/>
              </a:rPr>
              <a:t>2. </a:t>
            </a:r>
            <a:r>
              <a:rPr sz="2000" spc="-15" dirty="0">
                <a:latin typeface="Consolas"/>
                <a:cs typeface="Consolas"/>
              </a:rPr>
              <a:t>x</a:t>
            </a:r>
            <a:r>
              <a:rPr sz="2000" dirty="0">
                <a:latin typeface="標楷體"/>
                <a:cs typeface="標楷體"/>
              </a:rPr>
              <a:t>、</a:t>
            </a:r>
            <a:r>
              <a:rPr sz="2000" spc="-15" dirty="0">
                <a:latin typeface="Consolas"/>
                <a:cs typeface="Consolas"/>
              </a:rPr>
              <a:t>y</a:t>
            </a:r>
            <a:r>
              <a:rPr sz="2000" dirty="0">
                <a:latin typeface="標楷體"/>
                <a:cs typeface="標楷體"/>
              </a:rPr>
              <a:t>、</a:t>
            </a:r>
            <a:r>
              <a:rPr sz="2000" spc="-15" dirty="0">
                <a:latin typeface="Consolas"/>
                <a:cs typeface="Consolas"/>
              </a:rPr>
              <a:t>z</a:t>
            </a:r>
            <a:r>
              <a:rPr sz="2000" dirty="0">
                <a:latin typeface="標楷體"/>
                <a:cs typeface="標楷體"/>
              </a:rPr>
              <a:t>稱</a:t>
            </a:r>
            <a:r>
              <a:rPr sz="2000" spc="-15" dirty="0">
                <a:latin typeface="Consolas"/>
                <a:cs typeface="Consolas"/>
              </a:rPr>
              <a:t>"</a:t>
            </a:r>
            <a:r>
              <a:rPr sz="2000" dirty="0">
                <a:latin typeface="標楷體"/>
                <a:cs typeface="標楷體"/>
              </a:rPr>
              <a:t>變數</a:t>
            </a:r>
            <a:r>
              <a:rPr sz="2000" dirty="0">
                <a:latin typeface="Consolas"/>
                <a:cs typeface="Consolas"/>
              </a:rPr>
              <a:t>"</a:t>
            </a:r>
            <a:r>
              <a:rPr sz="2000" dirty="0">
                <a:latin typeface="標楷體"/>
                <a:cs typeface="標楷體"/>
              </a:rPr>
              <a:t>，</a:t>
            </a:r>
            <a:r>
              <a:rPr sz="2000" spc="5" dirty="0">
                <a:latin typeface="標楷體"/>
                <a:cs typeface="標楷體"/>
              </a:rPr>
              <a:t>會</a:t>
            </a:r>
            <a:r>
              <a:rPr sz="2000" spc="-5" dirty="0">
                <a:latin typeface="標楷體"/>
                <a:cs typeface="標楷體"/>
              </a:rPr>
              <a:t>以</a:t>
            </a:r>
            <a:r>
              <a:rPr sz="2000" spc="5" dirty="0">
                <a:latin typeface="標楷體"/>
                <a:cs typeface="標楷體"/>
              </a:rPr>
              <a:t>它們</a:t>
            </a:r>
            <a:r>
              <a:rPr sz="2000" spc="-20" dirty="0">
                <a:latin typeface="標楷體"/>
                <a:cs typeface="標楷體"/>
              </a:rPr>
              <a:t>的</a:t>
            </a:r>
            <a:r>
              <a:rPr sz="2000" spc="5" dirty="0">
                <a:latin typeface="標楷體"/>
                <a:cs typeface="標楷體"/>
              </a:rPr>
              <a:t>值</a:t>
            </a:r>
            <a:r>
              <a:rPr sz="2000" spc="-15" dirty="0">
                <a:latin typeface="標楷體"/>
                <a:cs typeface="標楷體"/>
              </a:rPr>
              <a:t>呈</a:t>
            </a:r>
            <a:r>
              <a:rPr sz="2000" spc="5" dirty="0">
                <a:latin typeface="標楷體"/>
                <a:cs typeface="標楷體"/>
              </a:rPr>
              <a:t>現。</a:t>
            </a:r>
            <a:endParaRPr sz="20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onsolas"/>
                <a:cs typeface="Consolas"/>
              </a:rPr>
              <a:t>3.input()</a:t>
            </a:r>
            <a:r>
              <a:rPr sz="2000" dirty="0">
                <a:latin typeface="標楷體"/>
                <a:cs typeface="標楷體"/>
              </a:rPr>
              <a:t>是請求鍵</a:t>
            </a:r>
            <a:r>
              <a:rPr sz="2000" spc="-15" dirty="0">
                <a:latin typeface="標楷體"/>
                <a:cs typeface="標楷體"/>
              </a:rPr>
              <a:t>盤</a:t>
            </a:r>
            <a:r>
              <a:rPr sz="2000" dirty="0">
                <a:latin typeface="標楷體"/>
                <a:cs typeface="標楷體"/>
              </a:rPr>
              <a:t>輸</a:t>
            </a:r>
            <a:r>
              <a:rPr sz="2000" spc="-15" dirty="0">
                <a:latin typeface="標楷體"/>
                <a:cs typeface="標楷體"/>
              </a:rPr>
              <a:t>入</a:t>
            </a:r>
            <a:r>
              <a:rPr sz="2000" spc="-5" dirty="0">
                <a:latin typeface="標楷體"/>
                <a:cs typeface="標楷體"/>
              </a:rPr>
              <a:t>，</a:t>
            </a:r>
            <a:r>
              <a:rPr sz="2000" spc="-5" dirty="0">
                <a:latin typeface="Consolas"/>
                <a:cs typeface="Consolas"/>
              </a:rPr>
              <a:t>print()</a:t>
            </a:r>
            <a:r>
              <a:rPr sz="2000" dirty="0">
                <a:latin typeface="標楷體"/>
                <a:cs typeface="標楷體"/>
              </a:rPr>
              <a:t>是印出資</a:t>
            </a:r>
            <a:r>
              <a:rPr sz="2000" spc="-15" dirty="0">
                <a:latin typeface="標楷體"/>
                <a:cs typeface="標楷體"/>
              </a:rPr>
              <a:t>訊</a:t>
            </a:r>
            <a:r>
              <a:rPr sz="2000" dirty="0">
                <a:latin typeface="標楷體"/>
                <a:cs typeface="標楷體"/>
              </a:rPr>
              <a:t>。</a:t>
            </a:r>
            <a:endParaRPr sz="20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onsolas"/>
                <a:cs typeface="Consolas"/>
              </a:rPr>
              <a:t>4.int()</a:t>
            </a:r>
            <a:r>
              <a:rPr sz="2000" dirty="0">
                <a:latin typeface="標楷體"/>
                <a:cs typeface="標楷體"/>
              </a:rPr>
              <a:t>是</a:t>
            </a:r>
            <a:r>
              <a:rPr sz="2000" spc="-15" dirty="0">
                <a:latin typeface="標楷體"/>
                <a:cs typeface="標楷體"/>
              </a:rPr>
              <a:t>將</a:t>
            </a:r>
            <a:r>
              <a:rPr sz="2000" dirty="0">
                <a:latin typeface="標楷體"/>
                <a:cs typeface="標楷體"/>
              </a:rPr>
              <a:t>輸入的</a:t>
            </a:r>
            <a:r>
              <a:rPr sz="2000" spc="-15" dirty="0">
                <a:latin typeface="標楷體"/>
                <a:cs typeface="標楷體"/>
              </a:rPr>
              <a:t>字</a:t>
            </a:r>
            <a:r>
              <a:rPr sz="2000" dirty="0">
                <a:latin typeface="標楷體"/>
                <a:cs typeface="標楷體"/>
              </a:rPr>
              <a:t>串</a:t>
            </a:r>
            <a:r>
              <a:rPr sz="2000" spc="-15" dirty="0">
                <a:latin typeface="標楷體"/>
                <a:cs typeface="標楷體"/>
              </a:rPr>
              <a:t>轉</a:t>
            </a:r>
            <a:r>
              <a:rPr sz="2000" dirty="0">
                <a:latin typeface="標楷體"/>
                <a:cs typeface="標楷體"/>
              </a:rPr>
              <a:t>成整數</a:t>
            </a:r>
            <a:r>
              <a:rPr sz="2000" spc="-10" dirty="0">
                <a:latin typeface="Consolas"/>
                <a:cs typeface="Consolas"/>
              </a:rPr>
              <a:t>(</a:t>
            </a:r>
            <a:r>
              <a:rPr sz="2000" dirty="0">
                <a:latin typeface="標楷體"/>
                <a:cs typeface="標楷體"/>
              </a:rPr>
              <a:t>鍵</a:t>
            </a:r>
            <a:r>
              <a:rPr sz="2000" spc="-15" dirty="0">
                <a:latin typeface="標楷體"/>
                <a:cs typeface="標楷體"/>
              </a:rPr>
              <a:t>盤</a:t>
            </a:r>
            <a:r>
              <a:rPr sz="2000" dirty="0">
                <a:latin typeface="標楷體"/>
                <a:cs typeface="標楷體"/>
              </a:rPr>
              <a:t>輸入的</a:t>
            </a:r>
            <a:r>
              <a:rPr sz="2000" spc="-15" dirty="0">
                <a:latin typeface="標楷體"/>
                <a:cs typeface="標楷體"/>
              </a:rPr>
              <a:t>都</a:t>
            </a:r>
            <a:r>
              <a:rPr sz="2000" dirty="0">
                <a:latin typeface="標楷體"/>
                <a:cs typeface="標楷體"/>
              </a:rPr>
              <a:t>視</a:t>
            </a:r>
            <a:r>
              <a:rPr sz="2000" spc="-10" dirty="0">
                <a:latin typeface="標楷體"/>
                <a:cs typeface="標楷體"/>
              </a:rPr>
              <a:t>為</a:t>
            </a:r>
            <a:r>
              <a:rPr sz="2000" spc="-10" dirty="0">
                <a:latin typeface="Consolas"/>
                <a:cs typeface="Consolas"/>
              </a:rPr>
              <a:t>"</a:t>
            </a:r>
            <a:r>
              <a:rPr sz="2000" dirty="0">
                <a:latin typeface="標楷體"/>
                <a:cs typeface="標楷體"/>
              </a:rPr>
              <a:t>字</a:t>
            </a:r>
            <a:r>
              <a:rPr sz="2000" spc="10" dirty="0">
                <a:latin typeface="標楷體"/>
                <a:cs typeface="標楷體"/>
              </a:rPr>
              <a:t>串</a:t>
            </a:r>
            <a:r>
              <a:rPr sz="2000" spc="-10" dirty="0">
                <a:latin typeface="Consolas"/>
                <a:cs typeface="Consolas"/>
              </a:rPr>
              <a:t>")</a:t>
            </a:r>
            <a:r>
              <a:rPr sz="2000" dirty="0">
                <a:latin typeface="標楷體"/>
                <a:cs typeface="標楷體"/>
              </a:rPr>
              <a:t>。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3063" y="1700783"/>
            <a:ext cx="7135495" cy="233934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Consolas"/>
                <a:cs typeface="Consolas"/>
              </a:rPr>
              <a:t>x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int(input(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E0000"/>
                </a:solidFill>
                <a:latin typeface="標楷體"/>
                <a:cs typeface="標楷體"/>
              </a:rPr>
              <a:t>請輸入數</a:t>
            </a:r>
            <a:r>
              <a:rPr sz="1800" spc="1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x:</a:t>
            </a:r>
            <a:r>
              <a:rPr sz="1800" spc="-4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dirty="0">
                <a:latin typeface="Consolas"/>
                <a:cs typeface="Consolas"/>
              </a:rPr>
              <a:t>))</a:t>
            </a:r>
            <a:endParaRPr sz="1800">
              <a:latin typeface="Consolas"/>
              <a:cs typeface="Consolas"/>
            </a:endParaRPr>
          </a:p>
          <a:p>
            <a:pPr marL="91440">
              <a:lnSpc>
                <a:spcPts val="2155"/>
              </a:lnSpc>
            </a:pPr>
            <a:r>
              <a:rPr sz="1800" dirty="0">
                <a:latin typeface="Consolas"/>
                <a:cs typeface="Consolas"/>
              </a:rPr>
              <a:t>y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int(input(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E0000"/>
                </a:solidFill>
                <a:latin typeface="標楷體"/>
                <a:cs typeface="標楷體"/>
              </a:rPr>
              <a:t>請輸入數</a:t>
            </a:r>
            <a:r>
              <a:rPr sz="1800" spc="1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y:</a:t>
            </a:r>
            <a:r>
              <a:rPr sz="1800" spc="-4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dirty="0">
                <a:latin typeface="Consolas"/>
                <a:cs typeface="Consolas"/>
              </a:rPr>
              <a:t>))</a:t>
            </a:r>
            <a:endParaRPr sz="1800">
              <a:latin typeface="Consolas"/>
              <a:cs typeface="Consolas"/>
            </a:endParaRPr>
          </a:p>
          <a:p>
            <a:pPr marL="91440">
              <a:lnSpc>
                <a:spcPts val="2155"/>
              </a:lnSpc>
            </a:pPr>
            <a:r>
              <a:rPr sz="1800" spc="-10" dirty="0">
                <a:latin typeface="Consolas"/>
                <a:cs typeface="Consolas"/>
              </a:rPr>
              <a:t>print(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"x 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value:"</a:t>
            </a:r>
            <a:r>
              <a:rPr sz="1800" spc="-5" dirty="0">
                <a:latin typeface="Consolas"/>
                <a:cs typeface="Consolas"/>
              </a:rPr>
              <a:t>,</a:t>
            </a:r>
            <a:r>
              <a:rPr sz="1800" spc="-6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x)</a:t>
            </a:r>
            <a:endParaRPr sz="18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print(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"y value:"</a:t>
            </a:r>
            <a:r>
              <a:rPr sz="1800" spc="-5" dirty="0">
                <a:latin typeface="Consolas"/>
                <a:cs typeface="Consolas"/>
              </a:rPr>
              <a:t>,</a:t>
            </a:r>
            <a:r>
              <a:rPr sz="1800" spc="-9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y)</a:t>
            </a:r>
            <a:endParaRPr sz="1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z </a:t>
            </a:r>
            <a:r>
              <a:rPr sz="1800" dirty="0">
                <a:solidFill>
                  <a:srgbClr val="0000FF"/>
                </a:solidFill>
                <a:latin typeface="Consolas"/>
                <a:cs typeface="Consolas"/>
              </a:rPr>
              <a:t>= </a:t>
            </a:r>
            <a:r>
              <a:rPr sz="1800" dirty="0">
                <a:latin typeface="Consolas"/>
                <a:cs typeface="Consolas"/>
              </a:rPr>
              <a:t>x </a:t>
            </a:r>
            <a:r>
              <a:rPr sz="1800" dirty="0">
                <a:solidFill>
                  <a:srgbClr val="0000FF"/>
                </a:solidFill>
                <a:latin typeface="Consolas"/>
                <a:cs typeface="Consolas"/>
              </a:rPr>
              <a:t>+</a:t>
            </a:r>
            <a:r>
              <a:rPr sz="1800" spc="-4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y</a:t>
            </a:r>
            <a:endParaRPr sz="1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print(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"z value:"</a:t>
            </a:r>
            <a:r>
              <a:rPr sz="1800" spc="-5" dirty="0">
                <a:latin typeface="Consolas"/>
                <a:cs typeface="Consolas"/>
              </a:rPr>
              <a:t>, </a:t>
            </a:r>
            <a:r>
              <a:rPr sz="1800" spc="-10" dirty="0">
                <a:latin typeface="Consolas"/>
                <a:cs typeface="Consolas"/>
              </a:rPr>
              <a:t>z)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672" y="1673351"/>
            <a:ext cx="3730752" cy="4672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7155" y="1673351"/>
            <a:ext cx="3732276" cy="4672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執</a:t>
            </a:r>
            <a:r>
              <a:rPr sz="2800" spc="-5" dirty="0">
                <a:latin typeface="標楷體"/>
                <a:cs typeface="標楷體"/>
              </a:rPr>
              <a:t>行情形：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12976" y="3267328"/>
            <a:ext cx="2627249" cy="1574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8048" y="3462528"/>
            <a:ext cx="2057400" cy="1004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3808" y="2016632"/>
            <a:ext cx="671195" cy="1273175"/>
          </a:xfrm>
          <a:custGeom>
            <a:avLst/>
            <a:gdLst/>
            <a:ahLst/>
            <a:cxnLst/>
            <a:rect l="l" t="t" r="r" b="b"/>
            <a:pathLst>
              <a:path w="671194" h="1273175">
                <a:moveTo>
                  <a:pt x="238799" y="298068"/>
                </a:moveTo>
                <a:lnTo>
                  <a:pt x="69088" y="298068"/>
                </a:lnTo>
                <a:lnTo>
                  <a:pt x="532638" y="1272666"/>
                </a:lnTo>
                <a:lnTo>
                  <a:pt x="670941" y="1206880"/>
                </a:lnTo>
                <a:lnTo>
                  <a:pt x="238799" y="298068"/>
                </a:lnTo>
                <a:close/>
              </a:path>
              <a:path w="671194" h="1273175">
                <a:moveTo>
                  <a:pt x="12192" y="0"/>
                </a:moveTo>
                <a:lnTo>
                  <a:pt x="0" y="330962"/>
                </a:lnTo>
                <a:lnTo>
                  <a:pt x="69088" y="298068"/>
                </a:lnTo>
                <a:lnTo>
                  <a:pt x="238799" y="298068"/>
                </a:lnTo>
                <a:lnTo>
                  <a:pt x="207518" y="232282"/>
                </a:lnTo>
                <a:lnTo>
                  <a:pt x="276733" y="199389"/>
                </a:lnTo>
                <a:lnTo>
                  <a:pt x="12192" y="0"/>
                </a:lnTo>
                <a:close/>
              </a:path>
            </a:pathLst>
          </a:custGeom>
          <a:solidFill>
            <a:srgbClr val="FF0000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7555" y="3965447"/>
            <a:ext cx="935990" cy="589915"/>
          </a:xfrm>
          <a:custGeom>
            <a:avLst/>
            <a:gdLst/>
            <a:ahLst/>
            <a:cxnLst/>
            <a:rect l="l" t="t" r="r" b="b"/>
            <a:pathLst>
              <a:path w="935989" h="589914">
                <a:moveTo>
                  <a:pt x="370586" y="0"/>
                </a:moveTo>
                <a:lnTo>
                  <a:pt x="370586" y="147446"/>
                </a:lnTo>
                <a:lnTo>
                  <a:pt x="0" y="147446"/>
                </a:lnTo>
                <a:lnTo>
                  <a:pt x="0" y="442340"/>
                </a:lnTo>
                <a:lnTo>
                  <a:pt x="370586" y="442340"/>
                </a:lnTo>
                <a:lnTo>
                  <a:pt x="370586" y="589788"/>
                </a:lnTo>
                <a:lnTo>
                  <a:pt x="935736" y="294894"/>
                </a:lnTo>
                <a:lnTo>
                  <a:pt x="370586" y="0"/>
                </a:lnTo>
                <a:close/>
              </a:path>
            </a:pathLst>
          </a:custGeom>
          <a:solidFill>
            <a:srgbClr val="FF0000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106</a:t>
            </a:fld>
            <a:endParaRPr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079361"/>
            <a:ext cx="7523480" cy="207327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計算</a:t>
            </a:r>
            <a:r>
              <a:rPr sz="2800" spc="-10" dirty="0">
                <a:latin typeface="Consolas"/>
                <a:cs typeface="Consolas"/>
              </a:rPr>
              <a:t>(x+y)/2</a:t>
            </a:r>
            <a:r>
              <a:rPr sz="2800" spc="-10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554990" marR="5080" indent="42545">
              <a:lnSpc>
                <a:spcPct val="124200"/>
              </a:lnSpc>
              <a:spcBef>
                <a:spcPts val="95"/>
              </a:spcBef>
            </a:pPr>
            <a:r>
              <a:rPr sz="2600" dirty="0">
                <a:latin typeface="標楷體"/>
                <a:cs typeface="標楷體"/>
              </a:rPr>
              <a:t>假設我們有</a:t>
            </a:r>
            <a:r>
              <a:rPr sz="2600" spc="-15" dirty="0">
                <a:latin typeface="標楷體"/>
                <a:cs typeface="標楷體"/>
              </a:rPr>
              <a:t>兩</a:t>
            </a:r>
            <a:r>
              <a:rPr sz="2600" dirty="0">
                <a:latin typeface="標楷體"/>
                <a:cs typeface="標楷體"/>
              </a:rPr>
              <a:t>個整</a:t>
            </a:r>
            <a:r>
              <a:rPr sz="2600" spc="5" dirty="0">
                <a:latin typeface="標楷體"/>
                <a:cs typeface="標楷體"/>
              </a:rPr>
              <a:t>數</a:t>
            </a:r>
            <a:r>
              <a:rPr sz="2600" spc="-20" dirty="0">
                <a:latin typeface="Consolas"/>
                <a:cs typeface="Consolas"/>
              </a:rPr>
              <a:t>x</a:t>
            </a:r>
            <a:r>
              <a:rPr sz="2600" spc="-15" dirty="0">
                <a:latin typeface="標楷體"/>
                <a:cs typeface="標楷體"/>
              </a:rPr>
              <a:t>和</a:t>
            </a:r>
            <a:r>
              <a:rPr sz="2600" spc="-10" dirty="0">
                <a:latin typeface="Consolas"/>
                <a:cs typeface="Consolas"/>
              </a:rPr>
              <a:t>y</a:t>
            </a:r>
            <a:r>
              <a:rPr sz="2600" spc="-10" dirty="0">
                <a:latin typeface="標楷體"/>
                <a:cs typeface="標楷體"/>
              </a:rPr>
              <a:t>，</a:t>
            </a:r>
            <a:r>
              <a:rPr sz="2600" dirty="0">
                <a:latin typeface="標楷體"/>
                <a:cs typeface="標楷體"/>
              </a:rPr>
              <a:t>要求</a:t>
            </a:r>
            <a:r>
              <a:rPr sz="2600" spc="-15" dirty="0">
                <a:latin typeface="標楷體"/>
                <a:cs typeface="標楷體"/>
              </a:rPr>
              <a:t>輸</a:t>
            </a:r>
            <a:r>
              <a:rPr sz="2600" dirty="0">
                <a:latin typeface="標楷體"/>
                <a:cs typeface="標楷體"/>
              </a:rPr>
              <a:t>出</a:t>
            </a:r>
            <a:r>
              <a:rPr sz="2600" spc="-10" dirty="0">
                <a:latin typeface="Consolas"/>
                <a:cs typeface="Consolas"/>
              </a:rPr>
              <a:t>(x+y)/2</a:t>
            </a:r>
            <a:r>
              <a:rPr sz="2600" dirty="0">
                <a:latin typeface="標楷體"/>
                <a:cs typeface="標楷體"/>
              </a:rPr>
              <a:t>的 結</a:t>
            </a:r>
            <a:r>
              <a:rPr sz="2600" spc="5" dirty="0">
                <a:latin typeface="標楷體"/>
                <a:cs typeface="標楷體"/>
              </a:rPr>
              <a:t>果。</a:t>
            </a:r>
            <a:endParaRPr sz="26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3454" y="2449067"/>
            <a:ext cx="1435973" cy="4104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107</a:t>
            </a:fld>
            <a:endParaRPr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56461"/>
            <a:ext cx="20313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4904308"/>
            <a:ext cx="7721600" cy="110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33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說</a:t>
            </a:r>
            <a:r>
              <a:rPr sz="2800" spc="-10" dirty="0">
                <a:latin typeface="標楷體"/>
                <a:cs typeface="標楷體"/>
              </a:rPr>
              <a:t>明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697865" marR="5080" lvl="1" indent="-228600">
              <a:lnSpc>
                <a:spcPct val="79600"/>
              </a:lnSpc>
              <a:spcBef>
                <a:spcPts val="56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執行時空白行會予以忽略，空行是為了程式美觀或易 於閱讀。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768" y="1699260"/>
            <a:ext cx="7705725" cy="286258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Consolas"/>
                <a:cs typeface="Consolas"/>
              </a:rPr>
              <a:t>x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x:</a:t>
            </a:r>
            <a:r>
              <a:rPr sz="2000" spc="-15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1440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y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y:</a:t>
            </a:r>
            <a:r>
              <a:rPr sz="2000" spc="-15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1440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"x 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value:"</a:t>
            </a:r>
            <a:r>
              <a:rPr sz="2000" spc="-5" dirty="0">
                <a:latin typeface="Consolas"/>
                <a:cs typeface="Consolas"/>
              </a:rPr>
              <a:t>,</a:t>
            </a:r>
            <a:r>
              <a:rPr sz="2000" spc="-7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x)</a:t>
            </a:r>
            <a:endParaRPr sz="20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"y 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value:"</a:t>
            </a:r>
            <a:r>
              <a:rPr sz="2000" spc="-5" dirty="0">
                <a:latin typeface="Consolas"/>
                <a:cs typeface="Consolas"/>
              </a:rPr>
              <a:t>,</a:t>
            </a:r>
            <a:r>
              <a:rPr sz="2000" spc="-7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1440" marR="634746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t = x +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   z = t /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2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"z 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value:"</a:t>
            </a:r>
            <a:r>
              <a:rPr sz="2000" spc="-5" dirty="0">
                <a:latin typeface="Consolas"/>
                <a:cs typeface="Consolas"/>
              </a:rPr>
              <a:t>,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z)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079361"/>
            <a:ext cx="5316220" cy="207327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計算</a:t>
            </a:r>
            <a:r>
              <a:rPr sz="2800" spc="-10" dirty="0">
                <a:latin typeface="Consolas"/>
                <a:cs typeface="Consolas"/>
              </a:rPr>
              <a:t>(x+y)*(u+v)</a:t>
            </a:r>
            <a:r>
              <a:rPr sz="2800" spc="-10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554990" marR="5080" indent="28575">
              <a:lnSpc>
                <a:spcPct val="124200"/>
              </a:lnSpc>
              <a:spcBef>
                <a:spcPts val="95"/>
              </a:spcBef>
            </a:pPr>
            <a:r>
              <a:rPr sz="2600" dirty="0">
                <a:latin typeface="標楷體"/>
                <a:cs typeface="標楷體"/>
              </a:rPr>
              <a:t>假</a:t>
            </a:r>
            <a:r>
              <a:rPr sz="2600" spc="-15" dirty="0">
                <a:latin typeface="標楷體"/>
                <a:cs typeface="標楷體"/>
              </a:rPr>
              <a:t>設</a:t>
            </a:r>
            <a:r>
              <a:rPr sz="2600" dirty="0">
                <a:latin typeface="標楷體"/>
                <a:cs typeface="標楷體"/>
              </a:rPr>
              <a:t>我們有</a:t>
            </a:r>
            <a:r>
              <a:rPr sz="2600" spc="-15" dirty="0">
                <a:latin typeface="標楷體"/>
                <a:cs typeface="標楷體"/>
              </a:rPr>
              <a:t>四</a:t>
            </a:r>
            <a:r>
              <a:rPr sz="2600" dirty="0">
                <a:latin typeface="標楷體"/>
                <a:cs typeface="標楷體"/>
              </a:rPr>
              <a:t>個整</a:t>
            </a:r>
            <a:r>
              <a:rPr sz="2600" spc="5" dirty="0">
                <a:latin typeface="標楷體"/>
                <a:cs typeface="標楷體"/>
              </a:rPr>
              <a:t>數</a:t>
            </a:r>
            <a:r>
              <a:rPr sz="2600" spc="-20" dirty="0">
                <a:latin typeface="Consolas"/>
                <a:cs typeface="Consolas"/>
              </a:rPr>
              <a:t>x</a:t>
            </a:r>
            <a:r>
              <a:rPr sz="2600" dirty="0">
                <a:latin typeface="Consolas"/>
                <a:cs typeface="Consolas"/>
              </a:rPr>
              <a:t>,</a:t>
            </a:r>
            <a:r>
              <a:rPr sz="2600" spc="-25" dirty="0">
                <a:latin typeface="Consolas"/>
                <a:cs typeface="Consolas"/>
              </a:rPr>
              <a:t>y</a:t>
            </a:r>
            <a:r>
              <a:rPr sz="2600" dirty="0">
                <a:latin typeface="Consolas"/>
                <a:cs typeface="Consolas"/>
              </a:rPr>
              <a:t>,</a:t>
            </a:r>
            <a:r>
              <a:rPr sz="2600" spc="-20" dirty="0">
                <a:latin typeface="Consolas"/>
                <a:cs typeface="Consolas"/>
              </a:rPr>
              <a:t>u</a:t>
            </a:r>
            <a:r>
              <a:rPr sz="2600" spc="10" dirty="0">
                <a:latin typeface="標楷體"/>
                <a:cs typeface="標楷體"/>
              </a:rPr>
              <a:t>和</a:t>
            </a:r>
            <a:r>
              <a:rPr sz="2600" spc="-15" dirty="0">
                <a:latin typeface="Consolas"/>
                <a:cs typeface="Consolas"/>
              </a:rPr>
              <a:t>v</a:t>
            </a:r>
            <a:r>
              <a:rPr sz="2600" dirty="0">
                <a:latin typeface="標楷體"/>
                <a:cs typeface="標楷體"/>
              </a:rPr>
              <a:t>， 要</a:t>
            </a:r>
            <a:r>
              <a:rPr sz="2600" spc="5" dirty="0">
                <a:latin typeface="標楷體"/>
                <a:cs typeface="標楷體"/>
              </a:rPr>
              <a:t>求</a:t>
            </a:r>
            <a:r>
              <a:rPr sz="2600" spc="-10" dirty="0">
                <a:latin typeface="Consolas"/>
                <a:cs typeface="Consolas"/>
              </a:rPr>
              <a:t>(x+y)*(u+v)</a:t>
            </a:r>
            <a:r>
              <a:rPr sz="2600" spc="5" dirty="0">
                <a:latin typeface="標楷體"/>
                <a:cs typeface="標楷體"/>
              </a:rPr>
              <a:t>。</a:t>
            </a:r>
            <a:endParaRPr sz="26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6945" y="1383881"/>
            <a:ext cx="1601654" cy="4777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109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4596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式語</a:t>
            </a:r>
            <a:r>
              <a:rPr dirty="0">
                <a:latin typeface="標楷體"/>
                <a:cs typeface="標楷體"/>
              </a:rPr>
              <a:t>言</a:t>
            </a:r>
            <a:r>
              <a:rPr spc="-5" dirty="0">
                <a:latin typeface="標楷體"/>
                <a:cs typeface="標楷體"/>
              </a:rPr>
              <a:t>發展</a:t>
            </a:r>
            <a:r>
              <a:rPr dirty="0">
                <a:latin typeface="標楷體"/>
                <a:cs typeface="標楷體"/>
              </a:rPr>
              <a:t>的</a:t>
            </a:r>
            <a:r>
              <a:rPr spc="-5" dirty="0">
                <a:latin typeface="標楷體"/>
                <a:cs typeface="標楷體"/>
              </a:rPr>
              <a:t>歷史</a:t>
            </a:r>
          </a:p>
        </p:txBody>
      </p:sp>
      <p:sp>
        <p:nvSpPr>
          <p:cNvPr id="3" name="object 3"/>
          <p:cNvSpPr/>
          <p:nvPr/>
        </p:nvSpPr>
        <p:spPr>
          <a:xfrm>
            <a:off x="1043939" y="1123213"/>
            <a:ext cx="7237476" cy="5570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9011" y="1318260"/>
            <a:ext cx="6667500" cy="5000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3939" y="1743455"/>
            <a:ext cx="7056120" cy="3970020"/>
          </a:xfrm>
          <a:custGeom>
            <a:avLst/>
            <a:gdLst/>
            <a:ahLst/>
            <a:cxnLst/>
            <a:rect l="l" t="t" r="r" b="b"/>
            <a:pathLst>
              <a:path w="7056120" h="3970020">
                <a:moveTo>
                  <a:pt x="0" y="3970020"/>
                </a:moveTo>
                <a:lnTo>
                  <a:pt x="7056120" y="3970020"/>
                </a:lnTo>
                <a:lnTo>
                  <a:pt x="7056120" y="0"/>
                </a:lnTo>
                <a:lnTo>
                  <a:pt x="0" y="0"/>
                </a:lnTo>
                <a:lnTo>
                  <a:pt x="0" y="397002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03630" y="1823414"/>
          <a:ext cx="3844923" cy="3807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8101">
                <a:tc>
                  <a:txBody>
                    <a:bodyPr/>
                    <a:lstStyle/>
                    <a:p>
                      <a:pPr marL="31750">
                        <a:lnSpc>
                          <a:spcPts val="18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x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1594">
                        <a:lnSpc>
                          <a:spcPts val="18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7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請輸入數</a:t>
                      </a:r>
                      <a:r>
                        <a:rPr sz="1800" spc="1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值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x: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00"/>
                        </a:lnSpc>
                      </a:pPr>
                      <a:r>
                        <a:rPr sz="1800" spc="-10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spc="5" dirty="0"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y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1594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7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請輸入數</a:t>
                      </a:r>
                      <a:r>
                        <a:rPr sz="1800" spc="1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值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y: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30"/>
                        </a:lnSpc>
                      </a:pPr>
                      <a:r>
                        <a:rPr sz="1800" spc="-10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spc="5" dirty="0"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u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1594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7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請輸入數</a:t>
                      </a:r>
                      <a:r>
                        <a:rPr sz="1800" spc="1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值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u: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30"/>
                        </a:lnSpc>
                      </a:pPr>
                      <a:r>
                        <a:rPr sz="1800" spc="-10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spc="5" dirty="0"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01">
                <a:tc>
                  <a:txBody>
                    <a:bodyPr/>
                    <a:lstStyle/>
                    <a:p>
                      <a:pPr marL="31750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v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1594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7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請輸入數</a:t>
                      </a:r>
                      <a:r>
                        <a:rPr sz="1800" spc="1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值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v: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30"/>
                        </a:lnSpc>
                      </a:pPr>
                      <a:r>
                        <a:rPr sz="1800" spc="-10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spc="5" dirty="0"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885">
                <a:tc gridSpan="3"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10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"x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value:"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223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x)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71">
                <a:tc gridSpan="3"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10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"y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value:"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2230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y)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10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"u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value:"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2230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u)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 gridSpan="3"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10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"v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value:"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2230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v)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66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t1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1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x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546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y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07">
                <a:tc gridSpan="2"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t2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9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u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223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v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6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z =</a:t>
                      </a:r>
                      <a:r>
                        <a:rPr sz="1800" spc="-1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t1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*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2230">
                        <a:lnSpc>
                          <a:spcPts val="1875"/>
                        </a:lnSpc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t2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63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"z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value:"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z)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110</a:t>
            </a:fld>
            <a:endParaRPr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77910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167725"/>
            <a:ext cx="5226050" cy="9004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浮</a:t>
            </a:r>
            <a:r>
              <a:rPr sz="2800" spc="-5" dirty="0">
                <a:latin typeface="標楷體"/>
                <a:cs typeface="標楷體"/>
              </a:rPr>
              <a:t>點數字</a:t>
            </a:r>
            <a:r>
              <a:rPr sz="2800" dirty="0">
                <a:latin typeface="標楷體"/>
                <a:cs typeface="標楷體"/>
              </a:rPr>
              <a:t>加</a:t>
            </a:r>
            <a:r>
              <a:rPr sz="2800" spc="-5" dirty="0">
                <a:latin typeface="標楷體"/>
                <a:cs typeface="標楷體"/>
              </a:rPr>
              <a:t>法：</a:t>
            </a:r>
            <a:endParaRPr sz="28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標楷體"/>
                <a:cs typeface="標楷體"/>
              </a:rPr>
              <a:t>用</a:t>
            </a:r>
            <a:r>
              <a:rPr sz="2600" spc="-5" dirty="0">
                <a:latin typeface="Consolas"/>
                <a:cs typeface="Consolas"/>
              </a:rPr>
              <a:t>float(</a:t>
            </a:r>
            <a:r>
              <a:rPr sz="2600" spc="-40" dirty="0">
                <a:latin typeface="Consolas"/>
                <a:cs typeface="Consolas"/>
              </a:rPr>
              <a:t> </a:t>
            </a:r>
            <a:r>
              <a:rPr sz="2600" spc="-35" dirty="0">
                <a:latin typeface="Consolas"/>
                <a:cs typeface="Consolas"/>
              </a:rPr>
              <a:t>)</a:t>
            </a:r>
            <a:r>
              <a:rPr sz="2600" dirty="0">
                <a:latin typeface="標楷體"/>
                <a:cs typeface="標楷體"/>
              </a:rPr>
              <a:t>取</a:t>
            </a:r>
            <a:r>
              <a:rPr sz="2600" spc="10" dirty="0">
                <a:latin typeface="標楷體"/>
                <a:cs typeface="標楷體"/>
              </a:rPr>
              <a:t>代</a:t>
            </a:r>
            <a:r>
              <a:rPr sz="2600" spc="-10" dirty="0">
                <a:latin typeface="Consolas"/>
                <a:cs typeface="Consolas"/>
              </a:rPr>
              <a:t>int(</a:t>
            </a:r>
            <a:r>
              <a:rPr sz="2600" spc="-25" dirty="0">
                <a:latin typeface="Consolas"/>
                <a:cs typeface="Consolas"/>
              </a:rPr>
              <a:t> </a:t>
            </a:r>
            <a:r>
              <a:rPr sz="2600" spc="-20" dirty="0">
                <a:latin typeface="Consolas"/>
                <a:cs typeface="Consolas"/>
              </a:rPr>
              <a:t>)</a:t>
            </a:r>
            <a:r>
              <a:rPr sz="2600" dirty="0">
                <a:latin typeface="標楷體"/>
                <a:cs typeface="標楷體"/>
              </a:rPr>
              <a:t>即</a:t>
            </a:r>
            <a:r>
              <a:rPr sz="2600" spc="-15" dirty="0">
                <a:latin typeface="標楷體"/>
                <a:cs typeface="標楷體"/>
              </a:rPr>
              <a:t>可</a:t>
            </a:r>
            <a:r>
              <a:rPr sz="2600" dirty="0">
                <a:latin typeface="標楷體"/>
                <a:cs typeface="標楷體"/>
              </a:rPr>
              <a:t>。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5199964"/>
            <a:ext cx="7525384" cy="77533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5080" indent="-228600">
              <a:lnSpc>
                <a:spcPts val="277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5" dirty="0">
                <a:latin typeface="標楷體"/>
                <a:cs typeface="標楷體"/>
              </a:rPr>
              <a:t>鍵盤輸</a:t>
            </a:r>
            <a:r>
              <a:rPr sz="2600" spc="-20" dirty="0">
                <a:latin typeface="標楷體"/>
                <a:cs typeface="標楷體"/>
              </a:rPr>
              <a:t>入</a:t>
            </a:r>
            <a:r>
              <a:rPr sz="2600" spc="5" dirty="0">
                <a:latin typeface="標楷體"/>
                <a:cs typeface="標楷體"/>
              </a:rPr>
              <a:t>的東西</a:t>
            </a:r>
            <a:r>
              <a:rPr sz="2600" spc="-20" dirty="0">
                <a:latin typeface="標楷體"/>
                <a:cs typeface="標楷體"/>
              </a:rPr>
              <a:t>一</a:t>
            </a:r>
            <a:r>
              <a:rPr sz="2600" spc="5" dirty="0">
                <a:latin typeface="標楷體"/>
                <a:cs typeface="標楷體"/>
              </a:rPr>
              <a:t>律視為</a:t>
            </a:r>
            <a:r>
              <a:rPr sz="2600" spc="-20" dirty="0">
                <a:latin typeface="標楷體"/>
                <a:cs typeface="標楷體"/>
              </a:rPr>
              <a:t>字</a:t>
            </a:r>
            <a:r>
              <a:rPr sz="2600" spc="5" dirty="0">
                <a:latin typeface="標楷體"/>
                <a:cs typeface="標楷體"/>
              </a:rPr>
              <a:t>串，如</a:t>
            </a:r>
            <a:r>
              <a:rPr sz="2600" spc="-10" dirty="0">
                <a:latin typeface="標楷體"/>
                <a:cs typeface="標楷體"/>
              </a:rPr>
              <a:t>果</a:t>
            </a:r>
            <a:r>
              <a:rPr sz="2600" spc="5" dirty="0">
                <a:latin typeface="標楷體"/>
                <a:cs typeface="標楷體"/>
              </a:rPr>
              <a:t>你要做</a:t>
            </a:r>
            <a:r>
              <a:rPr sz="2600" spc="-10" dirty="0">
                <a:latin typeface="標楷體"/>
                <a:cs typeface="標楷體"/>
              </a:rPr>
              <a:t>計</a:t>
            </a:r>
            <a:r>
              <a:rPr sz="2600" spc="5" dirty="0">
                <a:latin typeface="標楷體"/>
                <a:cs typeface="標楷體"/>
              </a:rPr>
              <a:t>算， </a:t>
            </a:r>
            <a:r>
              <a:rPr sz="2600" dirty="0">
                <a:latin typeface="標楷體"/>
                <a:cs typeface="標楷體"/>
              </a:rPr>
              <a:t>要轉換</a:t>
            </a:r>
            <a:r>
              <a:rPr sz="2600" spc="-15" dirty="0">
                <a:latin typeface="標楷體"/>
                <a:cs typeface="標楷體"/>
              </a:rPr>
              <a:t>成</a:t>
            </a:r>
            <a:r>
              <a:rPr sz="2600" dirty="0">
                <a:latin typeface="標楷體"/>
                <a:cs typeface="標楷體"/>
              </a:rPr>
              <a:t>你要的</a:t>
            </a:r>
            <a:r>
              <a:rPr sz="2600" spc="-15" dirty="0">
                <a:latin typeface="標楷體"/>
                <a:cs typeface="標楷體"/>
              </a:rPr>
              <a:t>型</a:t>
            </a:r>
            <a:r>
              <a:rPr sz="2600" dirty="0">
                <a:latin typeface="標楷體"/>
                <a:cs typeface="標楷體"/>
              </a:rPr>
              <a:t>別，例</a:t>
            </a:r>
            <a:r>
              <a:rPr sz="2600" spc="-15" dirty="0">
                <a:latin typeface="標楷體"/>
                <a:cs typeface="標楷體"/>
              </a:rPr>
              <a:t>如</a:t>
            </a:r>
            <a:r>
              <a:rPr sz="2600" dirty="0">
                <a:latin typeface="標楷體"/>
                <a:cs typeface="標楷體"/>
              </a:rPr>
              <a:t>整數或</a:t>
            </a:r>
            <a:r>
              <a:rPr sz="2600" spc="-15" dirty="0">
                <a:latin typeface="標楷體"/>
                <a:cs typeface="標楷體"/>
              </a:rPr>
              <a:t>浮</a:t>
            </a:r>
            <a:r>
              <a:rPr sz="2600" dirty="0">
                <a:latin typeface="標楷體"/>
                <a:cs typeface="標楷體"/>
              </a:rPr>
              <a:t>點數。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123" y="2205227"/>
            <a:ext cx="8065134" cy="255460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 marR="3482340" algn="just">
              <a:lnSpc>
                <a:spcPct val="99800"/>
              </a:lnSpc>
              <a:spcBef>
                <a:spcPts val="260"/>
              </a:spcBef>
            </a:pPr>
            <a:r>
              <a:rPr sz="2000" dirty="0">
                <a:latin typeface="Consolas"/>
                <a:cs typeface="Consolas"/>
              </a:rPr>
              <a:t>x 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float(</a:t>
            </a:r>
            <a:r>
              <a:rPr sz="2000" spc="-5" dirty="0">
                <a:latin typeface="Consolas"/>
                <a:cs typeface="Consolas"/>
              </a:rPr>
              <a:t>input(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輸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入數值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x: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spc="-10" dirty="0">
                <a:latin typeface="Consolas"/>
                <a:cs typeface="Consolas"/>
              </a:rPr>
              <a:t>)</a:t>
            </a:r>
            <a:r>
              <a:rPr sz="2000" spc="-10" dirty="0">
                <a:solidFill>
                  <a:srgbClr val="0000FF"/>
                </a:solidFill>
                <a:latin typeface="Consolas"/>
                <a:cs typeface="Consolas"/>
              </a:rPr>
              <a:t>)  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 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float(</a:t>
            </a:r>
            <a:r>
              <a:rPr sz="2000" spc="-5" dirty="0">
                <a:latin typeface="Consolas"/>
                <a:cs typeface="Consolas"/>
              </a:rPr>
              <a:t>input(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輸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入數值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y: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spc="-10" dirty="0">
                <a:latin typeface="Consolas"/>
                <a:cs typeface="Consolas"/>
              </a:rPr>
              <a:t>)</a:t>
            </a:r>
            <a:r>
              <a:rPr sz="2000" spc="-10" dirty="0">
                <a:solidFill>
                  <a:srgbClr val="0000FF"/>
                </a:solidFill>
                <a:latin typeface="Consolas"/>
                <a:cs typeface="Consolas"/>
              </a:rPr>
              <a:t>)  </a:t>
            </a: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"x 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value:"</a:t>
            </a:r>
            <a:r>
              <a:rPr sz="2000" spc="-5" dirty="0">
                <a:latin typeface="Consolas"/>
                <a:cs typeface="Consolas"/>
              </a:rPr>
              <a:t>,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x)</a:t>
            </a:r>
            <a:endParaRPr sz="2000">
              <a:latin typeface="Consolas"/>
              <a:cs typeface="Consolas"/>
            </a:endParaRPr>
          </a:p>
          <a:p>
            <a:pPr marL="91440" algn="just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"y 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value:"</a:t>
            </a:r>
            <a:r>
              <a:rPr sz="2000" spc="-5" dirty="0">
                <a:latin typeface="Consolas"/>
                <a:cs typeface="Consolas"/>
              </a:rPr>
              <a:t>,</a:t>
            </a:r>
            <a:r>
              <a:rPr sz="2000" spc="-7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onsolas"/>
              <a:cs typeface="Consolas"/>
            </a:endParaRPr>
          </a:p>
          <a:p>
            <a:pPr marL="91440" algn="just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z = x +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1440" algn="just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"z 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value:"</a:t>
            </a:r>
            <a:r>
              <a:rPr sz="2000" spc="-5" dirty="0">
                <a:latin typeface="Consolas"/>
                <a:cs typeface="Consolas"/>
              </a:rPr>
              <a:t>,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z)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4561480"/>
            <a:ext cx="7628890" cy="143065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split()</a:t>
            </a:r>
            <a:r>
              <a:rPr sz="2800" dirty="0">
                <a:latin typeface="標楷體"/>
                <a:cs typeface="標楷體"/>
              </a:rPr>
              <a:t>會</a:t>
            </a:r>
            <a:r>
              <a:rPr sz="2800" spc="-5" dirty="0">
                <a:latin typeface="標楷體"/>
                <a:cs typeface="標楷體"/>
              </a:rPr>
              <a:t>把輸入</a:t>
            </a:r>
            <a:r>
              <a:rPr sz="2800" dirty="0">
                <a:latin typeface="標楷體"/>
                <a:cs typeface="標楷體"/>
              </a:rPr>
              <a:t>依</a:t>
            </a:r>
            <a:r>
              <a:rPr sz="2800" spc="-5" dirty="0">
                <a:latin typeface="標楷體"/>
                <a:cs typeface="標楷體"/>
              </a:rPr>
              <a:t>指定的</a:t>
            </a:r>
            <a:r>
              <a:rPr sz="2800" dirty="0">
                <a:latin typeface="標楷體"/>
                <a:cs typeface="標楷體"/>
              </a:rPr>
              <a:t>符</a:t>
            </a:r>
            <a:r>
              <a:rPr sz="2800" spc="-5" dirty="0">
                <a:latin typeface="標楷體"/>
                <a:cs typeface="標楷體"/>
              </a:rPr>
              <a:t>號分開。</a:t>
            </a:r>
            <a:endParaRPr sz="2800">
              <a:latin typeface="標楷體"/>
              <a:cs typeface="標楷體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map(</a:t>
            </a:r>
            <a:r>
              <a:rPr sz="2800" spc="-5" dirty="0">
                <a:latin typeface="Consolas"/>
                <a:cs typeface="Consolas"/>
              </a:rPr>
              <a:t>)</a:t>
            </a:r>
            <a:r>
              <a:rPr sz="2800" dirty="0">
                <a:latin typeface="標楷體"/>
                <a:cs typeface="標楷體"/>
              </a:rPr>
              <a:t>會把</a:t>
            </a:r>
            <a:r>
              <a:rPr sz="2800" spc="-5" dirty="0">
                <a:latin typeface="標楷體"/>
                <a:cs typeface="標楷體"/>
              </a:rPr>
              <a:t>一個個輸入轉換成指定的型態，再依 </a:t>
            </a:r>
            <a:r>
              <a:rPr sz="2800" dirty="0">
                <a:latin typeface="標楷體"/>
                <a:cs typeface="標楷體"/>
              </a:rPr>
              <a:t>序</a:t>
            </a:r>
            <a:r>
              <a:rPr sz="2800" spc="-5" dirty="0">
                <a:latin typeface="標楷體"/>
                <a:cs typeface="標楷體"/>
              </a:rPr>
              <a:t>分配給</a:t>
            </a:r>
            <a:r>
              <a:rPr sz="2800" dirty="0">
                <a:latin typeface="標楷體"/>
                <a:cs typeface="標楷體"/>
              </a:rPr>
              <a:t>變</a:t>
            </a:r>
            <a:r>
              <a:rPr sz="2800" spc="-5" dirty="0">
                <a:latin typeface="標楷體"/>
                <a:cs typeface="標楷體"/>
              </a:rPr>
              <a:t>數。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4380" y="2286000"/>
            <a:ext cx="7635240" cy="401320"/>
          </a:xfrm>
          <a:custGeom>
            <a:avLst/>
            <a:gdLst/>
            <a:ahLst/>
            <a:cxnLst/>
            <a:rect l="l" t="t" r="r" b="b"/>
            <a:pathLst>
              <a:path w="7635240" h="401319">
                <a:moveTo>
                  <a:pt x="0" y="400812"/>
                </a:moveTo>
                <a:lnTo>
                  <a:pt x="7635240" y="400812"/>
                </a:lnTo>
                <a:lnTo>
                  <a:pt x="763524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4511" y="2686811"/>
            <a:ext cx="3403600" cy="227329"/>
          </a:xfrm>
          <a:custGeom>
            <a:avLst/>
            <a:gdLst/>
            <a:ahLst/>
            <a:cxnLst/>
            <a:rect l="l" t="t" r="r" b="b"/>
            <a:pathLst>
              <a:path w="3403600" h="227330">
                <a:moveTo>
                  <a:pt x="3403091" y="0"/>
                </a:moveTo>
                <a:lnTo>
                  <a:pt x="3398900" y="44207"/>
                </a:lnTo>
                <a:lnTo>
                  <a:pt x="3387470" y="80295"/>
                </a:lnTo>
                <a:lnTo>
                  <a:pt x="3370516" y="104620"/>
                </a:lnTo>
                <a:lnTo>
                  <a:pt x="3349752" y="113537"/>
                </a:lnTo>
                <a:lnTo>
                  <a:pt x="1754886" y="113537"/>
                </a:lnTo>
                <a:lnTo>
                  <a:pt x="1734121" y="122455"/>
                </a:lnTo>
                <a:lnTo>
                  <a:pt x="1717167" y="146780"/>
                </a:lnTo>
                <a:lnTo>
                  <a:pt x="1705737" y="182868"/>
                </a:lnTo>
                <a:lnTo>
                  <a:pt x="1701546" y="227075"/>
                </a:lnTo>
                <a:lnTo>
                  <a:pt x="1697355" y="182868"/>
                </a:lnTo>
                <a:lnTo>
                  <a:pt x="1685925" y="146780"/>
                </a:lnTo>
                <a:lnTo>
                  <a:pt x="1668970" y="122455"/>
                </a:lnTo>
                <a:lnTo>
                  <a:pt x="1648205" y="113537"/>
                </a:lnTo>
                <a:lnTo>
                  <a:pt x="53339" y="113537"/>
                </a:lnTo>
                <a:lnTo>
                  <a:pt x="32575" y="104620"/>
                </a:lnTo>
                <a:lnTo>
                  <a:pt x="15621" y="80295"/>
                </a:lnTo>
                <a:lnTo>
                  <a:pt x="4191" y="44207"/>
                </a:lnTo>
                <a:lnTo>
                  <a:pt x="0" y="0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5296" y="3218688"/>
            <a:ext cx="2958465" cy="289560"/>
          </a:xfrm>
          <a:custGeom>
            <a:avLst/>
            <a:gdLst/>
            <a:ahLst/>
            <a:cxnLst/>
            <a:rect l="l" t="t" r="r" b="b"/>
            <a:pathLst>
              <a:path w="2958465" h="289560">
                <a:moveTo>
                  <a:pt x="2958083" y="0"/>
                </a:moveTo>
                <a:lnTo>
                  <a:pt x="2954851" y="56376"/>
                </a:lnTo>
                <a:lnTo>
                  <a:pt x="2946034" y="102393"/>
                </a:lnTo>
                <a:lnTo>
                  <a:pt x="2932955" y="133409"/>
                </a:lnTo>
                <a:lnTo>
                  <a:pt x="2916935" y="144779"/>
                </a:lnTo>
                <a:lnTo>
                  <a:pt x="2390648" y="144779"/>
                </a:lnTo>
                <a:lnTo>
                  <a:pt x="2374628" y="156150"/>
                </a:lnTo>
                <a:lnTo>
                  <a:pt x="2361549" y="187166"/>
                </a:lnTo>
                <a:lnTo>
                  <a:pt x="2352732" y="233183"/>
                </a:lnTo>
                <a:lnTo>
                  <a:pt x="2349500" y="289560"/>
                </a:lnTo>
                <a:lnTo>
                  <a:pt x="2346265" y="233183"/>
                </a:lnTo>
                <a:lnTo>
                  <a:pt x="2337434" y="187166"/>
                </a:lnTo>
                <a:lnTo>
                  <a:pt x="2324318" y="156150"/>
                </a:lnTo>
                <a:lnTo>
                  <a:pt x="2308225" y="144779"/>
                </a:lnTo>
                <a:lnTo>
                  <a:pt x="41148" y="144779"/>
                </a:lnTo>
                <a:lnTo>
                  <a:pt x="25128" y="133409"/>
                </a:lnTo>
                <a:lnTo>
                  <a:pt x="12049" y="102393"/>
                </a:lnTo>
                <a:lnTo>
                  <a:pt x="3232" y="56376"/>
                </a:lnTo>
                <a:lnTo>
                  <a:pt x="0" y="0"/>
                </a:lnTo>
              </a:path>
            </a:pathLst>
          </a:custGeom>
          <a:ln w="60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77076" y="3533978"/>
            <a:ext cx="1854200" cy="510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dirty="0">
                <a:latin typeface="標楷體"/>
                <a:cs typeface="標楷體"/>
              </a:rPr>
              <a:t>將</a:t>
            </a:r>
            <a:r>
              <a:rPr sz="1600" spc="-5" dirty="0">
                <a:latin typeface="標楷體"/>
                <a:cs typeface="標楷體"/>
              </a:rPr>
              <a:t>輸</a:t>
            </a:r>
            <a:r>
              <a:rPr sz="1600" spc="-10" dirty="0">
                <a:latin typeface="標楷體"/>
                <a:cs typeface="標楷體"/>
              </a:rPr>
              <a:t>入</a:t>
            </a:r>
            <a:r>
              <a:rPr sz="1600" dirty="0">
                <a:latin typeface="標楷體"/>
                <a:cs typeface="標楷體"/>
              </a:rPr>
              <a:t>依</a:t>
            </a:r>
            <a:r>
              <a:rPr sz="1600" spc="-5" dirty="0">
                <a:latin typeface="標楷體"/>
                <a:cs typeface="標楷體"/>
              </a:rPr>
              <a:t>指</a:t>
            </a:r>
            <a:r>
              <a:rPr sz="1600" spc="-10" dirty="0">
                <a:latin typeface="標楷體"/>
                <a:cs typeface="標楷體"/>
              </a:rPr>
              <a:t>定</a:t>
            </a:r>
            <a:r>
              <a:rPr sz="1600" spc="-5" dirty="0">
                <a:latin typeface="標楷體"/>
                <a:cs typeface="標楷體"/>
              </a:rPr>
              <a:t>的</a:t>
            </a:r>
            <a:r>
              <a:rPr sz="1600" dirty="0">
                <a:latin typeface="標楷體"/>
                <a:cs typeface="標楷體"/>
              </a:rPr>
              <a:t>符</a:t>
            </a:r>
            <a:r>
              <a:rPr sz="1600" spc="-5" dirty="0">
                <a:latin typeface="標楷體"/>
                <a:cs typeface="標楷體"/>
              </a:rPr>
              <a:t>號</a:t>
            </a:r>
            <a:endParaRPr sz="1600">
              <a:latin typeface="標楷體"/>
              <a:cs typeface="標楷體"/>
            </a:endParaRPr>
          </a:p>
          <a:p>
            <a:pPr marL="12700">
              <a:lnSpc>
                <a:spcPts val="1910"/>
              </a:lnSpc>
            </a:pPr>
            <a:r>
              <a:rPr sz="1600" spc="5" dirty="0">
                <a:latin typeface="標楷體"/>
                <a:cs typeface="標楷體"/>
              </a:rPr>
              <a:t>分</a:t>
            </a:r>
            <a:r>
              <a:rPr sz="1600" spc="-5" dirty="0">
                <a:latin typeface="標楷體"/>
                <a:cs typeface="標楷體"/>
              </a:rPr>
              <a:t>開，</a:t>
            </a:r>
            <a:r>
              <a:rPr sz="1600" spc="5" dirty="0">
                <a:latin typeface="標楷體"/>
                <a:cs typeface="標楷體"/>
              </a:rPr>
              <a:t>此</a:t>
            </a:r>
            <a:r>
              <a:rPr sz="1600" spc="-5" dirty="0">
                <a:latin typeface="標楷體"/>
                <a:cs typeface="標楷體"/>
              </a:rPr>
              <a:t>處為空白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26004" y="2646426"/>
            <a:ext cx="1445260" cy="996315"/>
          </a:xfrm>
          <a:custGeom>
            <a:avLst/>
            <a:gdLst/>
            <a:ahLst/>
            <a:cxnLst/>
            <a:rect l="l" t="t" r="r" b="b"/>
            <a:pathLst>
              <a:path w="1445260" h="996314">
                <a:moveTo>
                  <a:pt x="13081" y="0"/>
                </a:moveTo>
                <a:lnTo>
                  <a:pt x="0" y="224536"/>
                </a:lnTo>
                <a:lnTo>
                  <a:pt x="29337" y="232663"/>
                </a:lnTo>
                <a:lnTo>
                  <a:pt x="47942" y="258316"/>
                </a:lnTo>
                <a:lnTo>
                  <a:pt x="91077" y="309886"/>
                </a:lnTo>
                <a:lnTo>
                  <a:pt x="141806" y="361645"/>
                </a:lnTo>
                <a:lnTo>
                  <a:pt x="169904" y="387534"/>
                </a:lnTo>
                <a:lnTo>
                  <a:pt x="199765" y="413396"/>
                </a:lnTo>
                <a:lnTo>
                  <a:pt x="231341" y="439207"/>
                </a:lnTo>
                <a:lnTo>
                  <a:pt x="264588" y="464942"/>
                </a:lnTo>
                <a:lnTo>
                  <a:pt x="299459" y="490576"/>
                </a:lnTo>
                <a:lnTo>
                  <a:pt x="335910" y="516085"/>
                </a:lnTo>
                <a:lnTo>
                  <a:pt x="373894" y="541445"/>
                </a:lnTo>
                <a:lnTo>
                  <a:pt x="413366" y="566630"/>
                </a:lnTo>
                <a:lnTo>
                  <a:pt x="454281" y="591616"/>
                </a:lnTo>
                <a:lnTo>
                  <a:pt x="496592" y="616379"/>
                </a:lnTo>
                <a:lnTo>
                  <a:pt x="540254" y="640893"/>
                </a:lnTo>
                <a:lnTo>
                  <a:pt x="585222" y="665135"/>
                </a:lnTo>
                <a:lnTo>
                  <a:pt x="631449" y="689079"/>
                </a:lnTo>
                <a:lnTo>
                  <a:pt x="678891" y="712701"/>
                </a:lnTo>
                <a:lnTo>
                  <a:pt x="727501" y="735976"/>
                </a:lnTo>
                <a:lnTo>
                  <a:pt x="777234" y="758880"/>
                </a:lnTo>
                <a:lnTo>
                  <a:pt x="828044" y="781388"/>
                </a:lnTo>
                <a:lnTo>
                  <a:pt x="879886" y="803476"/>
                </a:lnTo>
                <a:lnTo>
                  <a:pt x="932714" y="825118"/>
                </a:lnTo>
                <a:lnTo>
                  <a:pt x="986482" y="846291"/>
                </a:lnTo>
                <a:lnTo>
                  <a:pt x="1041145" y="866969"/>
                </a:lnTo>
                <a:lnTo>
                  <a:pt x="1096657" y="887128"/>
                </a:lnTo>
                <a:lnTo>
                  <a:pt x="1152973" y="906744"/>
                </a:lnTo>
                <a:lnTo>
                  <a:pt x="1210046" y="925792"/>
                </a:lnTo>
                <a:lnTo>
                  <a:pt x="1267832" y="944246"/>
                </a:lnTo>
                <a:lnTo>
                  <a:pt x="1326284" y="962083"/>
                </a:lnTo>
                <a:lnTo>
                  <a:pt x="1385357" y="979278"/>
                </a:lnTo>
                <a:lnTo>
                  <a:pt x="1445006" y="995807"/>
                </a:lnTo>
                <a:lnTo>
                  <a:pt x="1385152" y="977902"/>
                </a:lnTo>
                <a:lnTo>
                  <a:pt x="1325993" y="959357"/>
                </a:lnTo>
                <a:lnTo>
                  <a:pt x="1267576" y="940196"/>
                </a:lnTo>
                <a:lnTo>
                  <a:pt x="1209947" y="920446"/>
                </a:lnTo>
                <a:lnTo>
                  <a:pt x="1153152" y="900132"/>
                </a:lnTo>
                <a:lnTo>
                  <a:pt x="1097238" y="879280"/>
                </a:lnTo>
                <a:lnTo>
                  <a:pt x="1042252" y="857916"/>
                </a:lnTo>
                <a:lnTo>
                  <a:pt x="988239" y="836066"/>
                </a:lnTo>
                <a:lnTo>
                  <a:pt x="935247" y="813755"/>
                </a:lnTo>
                <a:lnTo>
                  <a:pt x="883321" y="791010"/>
                </a:lnTo>
                <a:lnTo>
                  <a:pt x="832508" y="767855"/>
                </a:lnTo>
                <a:lnTo>
                  <a:pt x="782855" y="744317"/>
                </a:lnTo>
                <a:lnTo>
                  <a:pt x="734407" y="720421"/>
                </a:lnTo>
                <a:lnTo>
                  <a:pt x="687213" y="696194"/>
                </a:lnTo>
                <a:lnTo>
                  <a:pt x="641317" y="671661"/>
                </a:lnTo>
                <a:lnTo>
                  <a:pt x="596766" y="646848"/>
                </a:lnTo>
                <a:lnTo>
                  <a:pt x="553608" y="621781"/>
                </a:lnTo>
                <a:lnTo>
                  <a:pt x="511887" y="596485"/>
                </a:lnTo>
                <a:lnTo>
                  <a:pt x="471652" y="570986"/>
                </a:lnTo>
                <a:lnTo>
                  <a:pt x="432947" y="545311"/>
                </a:lnTo>
                <a:lnTo>
                  <a:pt x="395820" y="519484"/>
                </a:lnTo>
                <a:lnTo>
                  <a:pt x="360317" y="493531"/>
                </a:lnTo>
                <a:lnTo>
                  <a:pt x="326485" y="467479"/>
                </a:lnTo>
                <a:lnTo>
                  <a:pt x="294369" y="441354"/>
                </a:lnTo>
                <a:lnTo>
                  <a:pt x="264018" y="415180"/>
                </a:lnTo>
                <a:lnTo>
                  <a:pt x="235475" y="388984"/>
                </a:lnTo>
                <a:lnTo>
                  <a:pt x="184007" y="336628"/>
                </a:lnTo>
                <a:lnTo>
                  <a:pt x="140335" y="284492"/>
                </a:lnTo>
                <a:lnTo>
                  <a:pt x="121538" y="258572"/>
                </a:lnTo>
                <a:lnTo>
                  <a:pt x="146612" y="258572"/>
                </a:lnTo>
                <a:lnTo>
                  <a:pt x="13081" y="0"/>
                </a:lnTo>
                <a:close/>
              </a:path>
              <a:path w="1445260" h="996314">
                <a:moveTo>
                  <a:pt x="146612" y="258572"/>
                </a:moveTo>
                <a:lnTo>
                  <a:pt x="121538" y="258572"/>
                </a:lnTo>
                <a:lnTo>
                  <a:pt x="150875" y="266826"/>
                </a:lnTo>
                <a:lnTo>
                  <a:pt x="146612" y="258572"/>
                </a:lnTo>
                <a:close/>
              </a:path>
            </a:pathLst>
          </a:custGeom>
          <a:solidFill>
            <a:srgbClr val="FF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4782" y="3525139"/>
            <a:ext cx="1833245" cy="288290"/>
          </a:xfrm>
          <a:custGeom>
            <a:avLst/>
            <a:gdLst/>
            <a:ahLst/>
            <a:cxnLst/>
            <a:rect l="l" t="t" r="r" b="b"/>
            <a:pathLst>
              <a:path w="1833245" h="288289">
                <a:moveTo>
                  <a:pt x="0" y="104393"/>
                </a:moveTo>
                <a:lnTo>
                  <a:pt x="157724" y="148222"/>
                </a:lnTo>
                <a:lnTo>
                  <a:pt x="222828" y="165047"/>
                </a:lnTo>
                <a:lnTo>
                  <a:pt x="287457" y="180779"/>
                </a:lnTo>
                <a:lnTo>
                  <a:pt x="351556" y="195424"/>
                </a:lnTo>
                <a:lnTo>
                  <a:pt x="415069" y="208982"/>
                </a:lnTo>
                <a:lnTo>
                  <a:pt x="477939" y="221459"/>
                </a:lnTo>
                <a:lnTo>
                  <a:pt x="540110" y="232858"/>
                </a:lnTo>
                <a:lnTo>
                  <a:pt x="601527" y="243181"/>
                </a:lnTo>
                <a:lnTo>
                  <a:pt x="662134" y="252433"/>
                </a:lnTo>
                <a:lnTo>
                  <a:pt x="721873" y="260615"/>
                </a:lnTo>
                <a:lnTo>
                  <a:pt x="780691" y="267733"/>
                </a:lnTo>
                <a:lnTo>
                  <a:pt x="838529" y="273789"/>
                </a:lnTo>
                <a:lnTo>
                  <a:pt x="895333" y="278787"/>
                </a:lnTo>
                <a:lnTo>
                  <a:pt x="951046" y="282729"/>
                </a:lnTo>
                <a:lnTo>
                  <a:pt x="1005613" y="285620"/>
                </a:lnTo>
                <a:lnTo>
                  <a:pt x="1058976" y="287462"/>
                </a:lnTo>
                <a:lnTo>
                  <a:pt x="1111081" y="288260"/>
                </a:lnTo>
                <a:lnTo>
                  <a:pt x="1161872" y="288016"/>
                </a:lnTo>
                <a:lnTo>
                  <a:pt x="1211291" y="286733"/>
                </a:lnTo>
                <a:lnTo>
                  <a:pt x="1259284" y="284416"/>
                </a:lnTo>
                <a:lnTo>
                  <a:pt x="1305794" y="281067"/>
                </a:lnTo>
                <a:lnTo>
                  <a:pt x="1350765" y="276690"/>
                </a:lnTo>
                <a:lnTo>
                  <a:pt x="1394141" y="271288"/>
                </a:lnTo>
                <a:lnTo>
                  <a:pt x="1435867" y="264865"/>
                </a:lnTo>
                <a:lnTo>
                  <a:pt x="1449379" y="262352"/>
                </a:lnTo>
                <a:lnTo>
                  <a:pt x="1018889" y="262352"/>
                </a:lnTo>
                <a:lnTo>
                  <a:pt x="966782" y="261554"/>
                </a:lnTo>
                <a:lnTo>
                  <a:pt x="913417" y="259712"/>
                </a:lnTo>
                <a:lnTo>
                  <a:pt x="858850" y="256821"/>
                </a:lnTo>
                <a:lnTo>
                  <a:pt x="803135" y="252879"/>
                </a:lnTo>
                <a:lnTo>
                  <a:pt x="746330" y="247881"/>
                </a:lnTo>
                <a:lnTo>
                  <a:pt x="688491" y="241825"/>
                </a:lnTo>
                <a:lnTo>
                  <a:pt x="629673" y="234707"/>
                </a:lnTo>
                <a:lnTo>
                  <a:pt x="569933" y="226525"/>
                </a:lnTo>
                <a:lnTo>
                  <a:pt x="509326" y="217273"/>
                </a:lnTo>
                <a:lnTo>
                  <a:pt x="447909" y="206950"/>
                </a:lnTo>
                <a:lnTo>
                  <a:pt x="385737" y="195551"/>
                </a:lnTo>
                <a:lnTo>
                  <a:pt x="322867" y="183074"/>
                </a:lnTo>
                <a:lnTo>
                  <a:pt x="259355" y="169516"/>
                </a:lnTo>
                <a:lnTo>
                  <a:pt x="195255" y="154871"/>
                </a:lnTo>
                <a:lnTo>
                  <a:pt x="130626" y="139139"/>
                </a:lnTo>
                <a:lnTo>
                  <a:pt x="65522" y="122314"/>
                </a:lnTo>
                <a:lnTo>
                  <a:pt x="0" y="104393"/>
                </a:lnTo>
                <a:close/>
              </a:path>
              <a:path w="1833245" h="288289">
                <a:moveTo>
                  <a:pt x="1741169" y="0"/>
                </a:moveTo>
                <a:lnTo>
                  <a:pt x="1723218" y="43653"/>
                </a:lnTo>
                <a:lnTo>
                  <a:pt x="1695304" y="83422"/>
                </a:lnTo>
                <a:lnTo>
                  <a:pt x="1657875" y="119279"/>
                </a:lnTo>
                <a:lnTo>
                  <a:pt x="1611380" y="151199"/>
                </a:lnTo>
                <a:lnTo>
                  <a:pt x="1556265" y="179153"/>
                </a:lnTo>
                <a:lnTo>
                  <a:pt x="1492981" y="203115"/>
                </a:lnTo>
                <a:lnTo>
                  <a:pt x="1421974" y="223059"/>
                </a:lnTo>
                <a:lnTo>
                  <a:pt x="1383714" y="231515"/>
                </a:lnTo>
                <a:lnTo>
                  <a:pt x="1343692" y="238957"/>
                </a:lnTo>
                <a:lnTo>
                  <a:pt x="1301963" y="245380"/>
                </a:lnTo>
                <a:lnTo>
                  <a:pt x="1258584" y="250782"/>
                </a:lnTo>
                <a:lnTo>
                  <a:pt x="1213610" y="255159"/>
                </a:lnTo>
                <a:lnTo>
                  <a:pt x="1167098" y="258508"/>
                </a:lnTo>
                <a:lnTo>
                  <a:pt x="1119103" y="260825"/>
                </a:lnTo>
                <a:lnTo>
                  <a:pt x="1069681" y="262108"/>
                </a:lnTo>
                <a:lnTo>
                  <a:pt x="1018889" y="262352"/>
                </a:lnTo>
                <a:lnTo>
                  <a:pt x="1449379" y="262352"/>
                </a:lnTo>
                <a:lnTo>
                  <a:pt x="1514141" y="248967"/>
                </a:lnTo>
                <a:lnTo>
                  <a:pt x="1585139" y="229023"/>
                </a:lnTo>
                <a:lnTo>
                  <a:pt x="1648414" y="205061"/>
                </a:lnTo>
                <a:lnTo>
                  <a:pt x="1703517" y="177107"/>
                </a:lnTo>
                <a:lnTo>
                  <a:pt x="1749999" y="145187"/>
                </a:lnTo>
                <a:lnTo>
                  <a:pt x="1787413" y="109330"/>
                </a:lnTo>
                <a:lnTo>
                  <a:pt x="1815311" y="69561"/>
                </a:lnTo>
                <a:lnTo>
                  <a:pt x="1833244" y="25908"/>
                </a:lnTo>
                <a:lnTo>
                  <a:pt x="1741169" y="0"/>
                </a:lnTo>
                <a:close/>
              </a:path>
            </a:pathLst>
          </a:custGeom>
          <a:solidFill>
            <a:srgbClr val="CD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78097" y="3543680"/>
            <a:ext cx="1650364" cy="5099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75"/>
              </a:spcBef>
            </a:pPr>
            <a:r>
              <a:rPr sz="1600" spc="5" dirty="0">
                <a:latin typeface="標楷體"/>
                <a:cs typeface="標楷體"/>
              </a:rPr>
              <a:t>轉</a:t>
            </a:r>
            <a:r>
              <a:rPr sz="1600" spc="-5" dirty="0">
                <a:latin typeface="標楷體"/>
                <a:cs typeface="標楷體"/>
              </a:rPr>
              <a:t>成指</a:t>
            </a:r>
            <a:r>
              <a:rPr sz="1600" spc="5" dirty="0">
                <a:latin typeface="標楷體"/>
                <a:cs typeface="標楷體"/>
              </a:rPr>
              <a:t>定</a:t>
            </a:r>
            <a:r>
              <a:rPr sz="1600" spc="-5" dirty="0">
                <a:latin typeface="標楷體"/>
                <a:cs typeface="標楷體"/>
              </a:rPr>
              <a:t>的型態， </a:t>
            </a:r>
            <a:r>
              <a:rPr sz="1600" spc="5" dirty="0">
                <a:latin typeface="標楷體"/>
                <a:cs typeface="標楷體"/>
              </a:rPr>
              <a:t>此</a:t>
            </a:r>
            <a:r>
              <a:rPr sz="1600" spc="-5" dirty="0">
                <a:latin typeface="標楷體"/>
                <a:cs typeface="標楷體"/>
              </a:rPr>
              <a:t>為整數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37843" y="2720339"/>
            <a:ext cx="520065" cy="364490"/>
          </a:xfrm>
          <a:custGeom>
            <a:avLst/>
            <a:gdLst/>
            <a:ahLst/>
            <a:cxnLst/>
            <a:rect l="l" t="t" r="r" b="b"/>
            <a:pathLst>
              <a:path w="520064" h="364489">
                <a:moveTo>
                  <a:pt x="136550" y="91059"/>
                </a:moveTo>
                <a:lnTo>
                  <a:pt x="45491" y="91059"/>
                </a:lnTo>
                <a:lnTo>
                  <a:pt x="62190" y="133407"/>
                </a:lnTo>
                <a:lnTo>
                  <a:pt x="84553" y="173030"/>
                </a:lnTo>
                <a:lnTo>
                  <a:pt x="112126" y="209669"/>
                </a:lnTo>
                <a:lnTo>
                  <a:pt x="144457" y="243063"/>
                </a:lnTo>
                <a:lnTo>
                  <a:pt x="181091" y="272955"/>
                </a:lnTo>
                <a:lnTo>
                  <a:pt x="221576" y="299085"/>
                </a:lnTo>
                <a:lnTo>
                  <a:pt x="265459" y="321192"/>
                </a:lnTo>
                <a:lnTo>
                  <a:pt x="312285" y="339019"/>
                </a:lnTo>
                <a:lnTo>
                  <a:pt x="361602" y="352305"/>
                </a:lnTo>
                <a:lnTo>
                  <a:pt x="412956" y="360792"/>
                </a:lnTo>
                <a:lnTo>
                  <a:pt x="465894" y="364221"/>
                </a:lnTo>
                <a:lnTo>
                  <a:pt x="519963" y="362331"/>
                </a:lnTo>
                <a:lnTo>
                  <a:pt x="465730" y="354920"/>
                </a:lnTo>
                <a:lnTo>
                  <a:pt x="413824" y="342275"/>
                </a:lnTo>
                <a:lnTo>
                  <a:pt x="364697" y="324714"/>
                </a:lnTo>
                <a:lnTo>
                  <a:pt x="318799" y="302559"/>
                </a:lnTo>
                <a:lnTo>
                  <a:pt x="276583" y="276129"/>
                </a:lnTo>
                <a:lnTo>
                  <a:pt x="238501" y="245745"/>
                </a:lnTo>
                <a:lnTo>
                  <a:pt x="205005" y="211725"/>
                </a:lnTo>
                <a:lnTo>
                  <a:pt x="176547" y="174391"/>
                </a:lnTo>
                <a:lnTo>
                  <a:pt x="153578" y="134062"/>
                </a:lnTo>
                <a:lnTo>
                  <a:pt x="136550" y="91059"/>
                </a:lnTo>
                <a:close/>
              </a:path>
              <a:path w="520064" h="364489">
                <a:moveTo>
                  <a:pt x="76987" y="0"/>
                </a:moveTo>
                <a:lnTo>
                  <a:pt x="0" y="91059"/>
                </a:lnTo>
                <a:lnTo>
                  <a:pt x="182143" y="91059"/>
                </a:lnTo>
                <a:lnTo>
                  <a:pt x="7698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2341" y="2720339"/>
            <a:ext cx="534035" cy="364490"/>
          </a:xfrm>
          <a:custGeom>
            <a:avLst/>
            <a:gdLst/>
            <a:ahLst/>
            <a:cxnLst/>
            <a:rect l="l" t="t" r="r" b="b"/>
            <a:pathLst>
              <a:path w="534035" h="364489">
                <a:moveTo>
                  <a:pt x="534034" y="0"/>
                </a:moveTo>
                <a:lnTo>
                  <a:pt x="442975" y="0"/>
                </a:lnTo>
                <a:lnTo>
                  <a:pt x="439995" y="42478"/>
                </a:lnTo>
                <a:lnTo>
                  <a:pt x="431274" y="83517"/>
                </a:lnTo>
                <a:lnTo>
                  <a:pt x="417146" y="122844"/>
                </a:lnTo>
                <a:lnTo>
                  <a:pt x="397943" y="160184"/>
                </a:lnTo>
                <a:lnTo>
                  <a:pt x="373998" y="195265"/>
                </a:lnTo>
                <a:lnTo>
                  <a:pt x="345644" y="227813"/>
                </a:lnTo>
                <a:lnTo>
                  <a:pt x="313213" y="257556"/>
                </a:lnTo>
                <a:lnTo>
                  <a:pt x="277039" y="284219"/>
                </a:lnTo>
                <a:lnTo>
                  <a:pt x="237453" y="307530"/>
                </a:lnTo>
                <a:lnTo>
                  <a:pt x="194789" y="327215"/>
                </a:lnTo>
                <a:lnTo>
                  <a:pt x="149378" y="343002"/>
                </a:lnTo>
                <a:lnTo>
                  <a:pt x="101555" y="354616"/>
                </a:lnTo>
                <a:lnTo>
                  <a:pt x="51651" y="361785"/>
                </a:lnTo>
                <a:lnTo>
                  <a:pt x="0" y="364236"/>
                </a:lnTo>
                <a:lnTo>
                  <a:pt x="91058" y="364236"/>
                </a:lnTo>
                <a:lnTo>
                  <a:pt x="142710" y="361785"/>
                </a:lnTo>
                <a:lnTo>
                  <a:pt x="192614" y="354616"/>
                </a:lnTo>
                <a:lnTo>
                  <a:pt x="240437" y="343002"/>
                </a:lnTo>
                <a:lnTo>
                  <a:pt x="285848" y="327215"/>
                </a:lnTo>
                <a:lnTo>
                  <a:pt x="328512" y="307530"/>
                </a:lnTo>
                <a:lnTo>
                  <a:pt x="368098" y="284219"/>
                </a:lnTo>
                <a:lnTo>
                  <a:pt x="404272" y="257556"/>
                </a:lnTo>
                <a:lnTo>
                  <a:pt x="436703" y="227813"/>
                </a:lnTo>
                <a:lnTo>
                  <a:pt x="465057" y="195265"/>
                </a:lnTo>
                <a:lnTo>
                  <a:pt x="489002" y="160184"/>
                </a:lnTo>
                <a:lnTo>
                  <a:pt x="508205" y="122844"/>
                </a:lnTo>
                <a:lnTo>
                  <a:pt x="522333" y="83517"/>
                </a:lnTo>
                <a:lnTo>
                  <a:pt x="531054" y="42478"/>
                </a:lnTo>
                <a:lnTo>
                  <a:pt x="534034" y="0"/>
                </a:lnTo>
                <a:close/>
              </a:path>
            </a:pathLst>
          </a:custGeom>
          <a:solidFill>
            <a:srgbClr val="487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7843" y="2720339"/>
            <a:ext cx="1009015" cy="364490"/>
          </a:xfrm>
          <a:custGeom>
            <a:avLst/>
            <a:gdLst/>
            <a:ahLst/>
            <a:cxnLst/>
            <a:rect l="l" t="t" r="r" b="b"/>
            <a:pathLst>
              <a:path w="1009014" h="364489">
                <a:moveTo>
                  <a:pt x="474497" y="364236"/>
                </a:moveTo>
                <a:lnTo>
                  <a:pt x="526149" y="361785"/>
                </a:lnTo>
                <a:lnTo>
                  <a:pt x="576052" y="354616"/>
                </a:lnTo>
                <a:lnTo>
                  <a:pt x="623876" y="343002"/>
                </a:lnTo>
                <a:lnTo>
                  <a:pt x="669286" y="327215"/>
                </a:lnTo>
                <a:lnTo>
                  <a:pt x="711950" y="307530"/>
                </a:lnTo>
                <a:lnTo>
                  <a:pt x="751536" y="284219"/>
                </a:lnTo>
                <a:lnTo>
                  <a:pt x="787711" y="257556"/>
                </a:lnTo>
                <a:lnTo>
                  <a:pt x="820141" y="227813"/>
                </a:lnTo>
                <a:lnTo>
                  <a:pt x="848495" y="195265"/>
                </a:lnTo>
                <a:lnTo>
                  <a:pt x="872440" y="160184"/>
                </a:lnTo>
                <a:lnTo>
                  <a:pt x="891643" y="122844"/>
                </a:lnTo>
                <a:lnTo>
                  <a:pt x="905771" y="83517"/>
                </a:lnTo>
                <a:lnTo>
                  <a:pt x="914492" y="42478"/>
                </a:lnTo>
                <a:lnTo>
                  <a:pt x="917473" y="0"/>
                </a:lnTo>
                <a:lnTo>
                  <a:pt x="1008532" y="0"/>
                </a:lnTo>
                <a:lnTo>
                  <a:pt x="1005551" y="42478"/>
                </a:lnTo>
                <a:lnTo>
                  <a:pt x="996830" y="83517"/>
                </a:lnTo>
                <a:lnTo>
                  <a:pt x="982702" y="122844"/>
                </a:lnTo>
                <a:lnTo>
                  <a:pt x="963499" y="160184"/>
                </a:lnTo>
                <a:lnTo>
                  <a:pt x="939554" y="195265"/>
                </a:lnTo>
                <a:lnTo>
                  <a:pt x="911200" y="227813"/>
                </a:lnTo>
                <a:lnTo>
                  <a:pt x="878770" y="257556"/>
                </a:lnTo>
                <a:lnTo>
                  <a:pt x="842595" y="284219"/>
                </a:lnTo>
                <a:lnTo>
                  <a:pt x="803009" y="307530"/>
                </a:lnTo>
                <a:lnTo>
                  <a:pt x="760345" y="327215"/>
                </a:lnTo>
                <a:lnTo>
                  <a:pt x="714935" y="343002"/>
                </a:lnTo>
                <a:lnTo>
                  <a:pt x="667111" y="354616"/>
                </a:lnTo>
                <a:lnTo>
                  <a:pt x="617208" y="361785"/>
                </a:lnTo>
                <a:lnTo>
                  <a:pt x="565556" y="364236"/>
                </a:lnTo>
                <a:lnTo>
                  <a:pt x="474497" y="364236"/>
                </a:lnTo>
                <a:lnTo>
                  <a:pt x="420102" y="361497"/>
                </a:lnTo>
                <a:lnTo>
                  <a:pt x="367430" y="353474"/>
                </a:lnTo>
                <a:lnTo>
                  <a:pt x="316935" y="340454"/>
                </a:lnTo>
                <a:lnTo>
                  <a:pt x="269066" y="322727"/>
                </a:lnTo>
                <a:lnTo>
                  <a:pt x="224276" y="300580"/>
                </a:lnTo>
                <a:lnTo>
                  <a:pt x="183017" y="274303"/>
                </a:lnTo>
                <a:lnTo>
                  <a:pt x="145741" y="244184"/>
                </a:lnTo>
                <a:lnTo>
                  <a:pt x="112898" y="210512"/>
                </a:lnTo>
                <a:lnTo>
                  <a:pt x="84941" y="173574"/>
                </a:lnTo>
                <a:lnTo>
                  <a:pt x="62321" y="133660"/>
                </a:lnTo>
                <a:lnTo>
                  <a:pt x="45491" y="91059"/>
                </a:lnTo>
                <a:lnTo>
                  <a:pt x="0" y="91059"/>
                </a:lnTo>
                <a:lnTo>
                  <a:pt x="76987" y="0"/>
                </a:lnTo>
                <a:lnTo>
                  <a:pt x="182143" y="91059"/>
                </a:lnTo>
                <a:lnTo>
                  <a:pt x="136550" y="91059"/>
                </a:lnTo>
                <a:lnTo>
                  <a:pt x="153578" y="134062"/>
                </a:lnTo>
                <a:lnTo>
                  <a:pt x="176547" y="174391"/>
                </a:lnTo>
                <a:lnTo>
                  <a:pt x="205005" y="211725"/>
                </a:lnTo>
                <a:lnTo>
                  <a:pt x="238501" y="245745"/>
                </a:lnTo>
                <a:lnTo>
                  <a:pt x="276583" y="276129"/>
                </a:lnTo>
                <a:lnTo>
                  <a:pt x="318799" y="302559"/>
                </a:lnTo>
                <a:lnTo>
                  <a:pt x="364697" y="324714"/>
                </a:lnTo>
                <a:lnTo>
                  <a:pt x="413824" y="342275"/>
                </a:lnTo>
                <a:lnTo>
                  <a:pt x="465730" y="354920"/>
                </a:lnTo>
                <a:lnTo>
                  <a:pt x="519963" y="362331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7542" y="1199134"/>
            <a:ext cx="7716520" cy="22174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若</a:t>
            </a:r>
            <a:r>
              <a:rPr sz="2800" spc="-5" dirty="0">
                <a:latin typeface="標楷體"/>
                <a:cs typeface="標楷體"/>
              </a:rPr>
              <a:t>一次要</a:t>
            </a:r>
            <a:r>
              <a:rPr sz="2800" dirty="0">
                <a:latin typeface="標楷體"/>
                <a:cs typeface="標楷體"/>
              </a:rPr>
              <a:t>輸</a:t>
            </a:r>
            <a:r>
              <a:rPr sz="2800" spc="-5" dirty="0">
                <a:latin typeface="標楷體"/>
                <a:cs typeface="標楷體"/>
              </a:rPr>
              <a:t>入多個</a:t>
            </a:r>
            <a:r>
              <a:rPr sz="2800" dirty="0">
                <a:latin typeface="標楷體"/>
                <a:cs typeface="標楷體"/>
              </a:rPr>
              <a:t>相</a:t>
            </a:r>
            <a:r>
              <a:rPr sz="2800" spc="-5" dirty="0">
                <a:latin typeface="標楷體"/>
                <a:cs typeface="標楷體"/>
              </a:rPr>
              <a:t>同型態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資料，</a:t>
            </a:r>
            <a:r>
              <a:rPr sz="2800" dirty="0">
                <a:latin typeface="標楷體"/>
                <a:cs typeface="標楷體"/>
              </a:rPr>
              <a:t>可</a:t>
            </a:r>
            <a:r>
              <a:rPr sz="2800" spc="-5" dirty="0">
                <a:latin typeface="標楷體"/>
                <a:cs typeface="標楷體"/>
              </a:rPr>
              <a:t>用下面的 </a:t>
            </a:r>
            <a:r>
              <a:rPr sz="2800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法：</a:t>
            </a:r>
            <a:endParaRPr sz="2800">
              <a:latin typeface="標楷體"/>
              <a:cs typeface="標楷體"/>
            </a:endParaRPr>
          </a:p>
          <a:p>
            <a:pPr marL="347345">
              <a:lnSpc>
                <a:spcPct val="100000"/>
              </a:lnSpc>
              <a:spcBef>
                <a:spcPts val="2335"/>
              </a:spcBef>
            </a:pPr>
            <a:r>
              <a:rPr sz="2000" dirty="0">
                <a:latin typeface="Consolas"/>
                <a:cs typeface="Consolas"/>
              </a:rPr>
              <a:t>x,</a:t>
            </a:r>
            <a:r>
              <a:rPr sz="2000" spc="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map(</a:t>
            </a:r>
            <a:r>
              <a:rPr sz="2000" spc="-5" dirty="0">
                <a:latin typeface="Consolas"/>
                <a:cs typeface="Consolas"/>
              </a:rPr>
              <a:t>int, input("</a:t>
            </a:r>
            <a:r>
              <a:rPr sz="2000" dirty="0">
                <a:latin typeface="標楷體"/>
                <a:cs typeface="標楷體"/>
              </a:rPr>
              <a:t>請輸入身</a:t>
            </a:r>
            <a:r>
              <a:rPr sz="2000" spc="-15" dirty="0">
                <a:latin typeface="標楷體"/>
                <a:cs typeface="標楷體"/>
              </a:rPr>
              <a:t>高</a:t>
            </a:r>
            <a:r>
              <a:rPr sz="2000" dirty="0">
                <a:latin typeface="標楷體"/>
                <a:cs typeface="標楷體"/>
              </a:rPr>
              <a:t>，體重</a:t>
            </a:r>
            <a:r>
              <a:rPr sz="2000" spc="-5" dirty="0">
                <a:latin typeface="標楷體"/>
                <a:cs typeface="標楷體"/>
              </a:rPr>
              <a:t>：</a:t>
            </a:r>
            <a:r>
              <a:rPr sz="2000" spc="-5" dirty="0">
                <a:latin typeface="Consolas"/>
                <a:cs typeface="Consolas"/>
              </a:rPr>
              <a:t>").</a:t>
            </a:r>
            <a:r>
              <a:rPr sz="2000" spc="-5" dirty="0">
                <a:solidFill>
                  <a:srgbClr val="00AFEF"/>
                </a:solidFill>
                <a:latin typeface="Consolas"/>
                <a:cs typeface="Consolas"/>
              </a:rPr>
              <a:t>split()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200">
              <a:latin typeface="Consolas"/>
              <a:cs typeface="Consolas"/>
            </a:endParaRPr>
          </a:p>
          <a:p>
            <a:pPr marL="929640" algn="ctr">
              <a:lnSpc>
                <a:spcPts val="1785"/>
              </a:lnSpc>
            </a:pPr>
            <a:r>
              <a:rPr sz="1600" spc="-10" dirty="0">
                <a:latin typeface="Consolas"/>
                <a:cs typeface="Consolas"/>
              </a:rPr>
              <a:t>input</a:t>
            </a:r>
            <a:r>
              <a:rPr sz="1600" spc="-5" dirty="0">
                <a:latin typeface="標楷體"/>
                <a:cs typeface="標楷體"/>
              </a:rPr>
              <a:t>敘述</a:t>
            </a:r>
            <a:endParaRPr sz="1600">
              <a:latin typeface="標楷體"/>
              <a:cs typeface="標楷體"/>
            </a:endParaRPr>
          </a:p>
          <a:p>
            <a:pPr marL="365125">
              <a:lnSpc>
                <a:spcPts val="1785"/>
              </a:lnSpc>
            </a:pPr>
            <a:r>
              <a:rPr sz="1600" spc="5" dirty="0">
                <a:latin typeface="標楷體"/>
                <a:cs typeface="標楷體"/>
              </a:rPr>
              <a:t>依</a:t>
            </a:r>
            <a:r>
              <a:rPr sz="1600" spc="-5" dirty="0">
                <a:latin typeface="標楷體"/>
                <a:cs typeface="標楷體"/>
              </a:rPr>
              <a:t>序分</a:t>
            </a:r>
            <a:r>
              <a:rPr sz="1600" spc="5" dirty="0">
                <a:latin typeface="標楷體"/>
                <a:cs typeface="標楷體"/>
              </a:rPr>
              <a:t>配</a:t>
            </a:r>
            <a:r>
              <a:rPr sz="1600" spc="-5" dirty="0">
                <a:latin typeface="標楷體"/>
                <a:cs typeface="標楷體"/>
              </a:rPr>
              <a:t>給變數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112</a:t>
            </a:fld>
            <a:endParaRPr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4163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所</a:t>
            </a:r>
            <a:r>
              <a:rPr sz="2800" spc="-5" dirty="0">
                <a:latin typeface="標楷體"/>
                <a:cs typeface="標楷體"/>
              </a:rPr>
              <a:t>以前例</a:t>
            </a:r>
            <a:r>
              <a:rPr sz="2800" dirty="0">
                <a:latin typeface="標楷體"/>
                <a:cs typeface="標楷體"/>
              </a:rPr>
              <a:t>可</a:t>
            </a:r>
            <a:r>
              <a:rPr sz="2800" spc="-5" dirty="0">
                <a:latin typeface="標楷體"/>
                <a:cs typeface="標楷體"/>
              </a:rPr>
              <a:t>改寫成</a:t>
            </a:r>
            <a:r>
              <a:rPr sz="2800" dirty="0">
                <a:latin typeface="標楷體"/>
                <a:cs typeface="標楷體"/>
              </a:rPr>
              <a:t>如</a:t>
            </a:r>
            <a:r>
              <a:rPr sz="2800" spc="-5" dirty="0">
                <a:latin typeface="標楷體"/>
                <a:cs typeface="標楷體"/>
              </a:rPr>
              <a:t>下：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6675" y="1872995"/>
            <a:ext cx="7678420" cy="3139440"/>
          </a:xfrm>
          <a:custGeom>
            <a:avLst/>
            <a:gdLst/>
            <a:ahLst/>
            <a:cxnLst/>
            <a:rect l="l" t="t" r="r" b="b"/>
            <a:pathLst>
              <a:path w="7678420" h="3139440">
                <a:moveTo>
                  <a:pt x="0" y="3139440"/>
                </a:moveTo>
                <a:lnTo>
                  <a:pt x="7677911" y="3139440"/>
                </a:lnTo>
                <a:lnTo>
                  <a:pt x="7677911" y="0"/>
                </a:lnTo>
                <a:lnTo>
                  <a:pt x="0" y="0"/>
                </a:lnTo>
                <a:lnTo>
                  <a:pt x="0" y="313944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5111" y="1894459"/>
            <a:ext cx="7512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1800" dirty="0">
                <a:solidFill>
                  <a:srgbClr val="00AF50"/>
                </a:solidFill>
                <a:latin typeface="標楷體"/>
                <a:cs typeface="標楷體"/>
              </a:rPr>
              <a:t>一次輸入四個數值</a:t>
            </a:r>
            <a:endParaRPr sz="18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x,y,u,v</a:t>
            </a:r>
            <a:r>
              <a:rPr sz="1800" spc="-2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35" dirty="0"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map</a:t>
            </a:r>
            <a:r>
              <a:rPr sz="1800" spc="-5" dirty="0">
                <a:latin typeface="Consolas"/>
                <a:cs typeface="Consolas"/>
              </a:rPr>
              <a:t>(int,input(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00000"/>
                </a:solidFill>
                <a:latin typeface="標楷體"/>
                <a:cs typeface="標楷體"/>
              </a:rPr>
              <a:t>請輸入四個數值，以空白分</a:t>
            </a:r>
            <a:r>
              <a:rPr sz="1800" spc="-30" dirty="0">
                <a:solidFill>
                  <a:srgbClr val="800000"/>
                </a:solidFill>
                <a:latin typeface="標楷體"/>
                <a:cs typeface="標楷體"/>
              </a:rPr>
              <a:t>隔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spc="-5" dirty="0">
                <a:latin typeface="Consolas"/>
                <a:cs typeface="Consolas"/>
              </a:rPr>
              <a:t>).</a:t>
            </a:r>
            <a:r>
              <a:rPr sz="1800" spc="-5" dirty="0">
                <a:solidFill>
                  <a:srgbClr val="00AFEF"/>
                </a:solidFill>
                <a:latin typeface="Consolas"/>
                <a:cs typeface="Consolas"/>
              </a:rPr>
              <a:t>split()</a:t>
            </a:r>
            <a:r>
              <a:rPr sz="1800" spc="-5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113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6061" y="2787673"/>
          <a:ext cx="2696843" cy="1600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"x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value:"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69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x)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10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"y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value:"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y)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06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10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"u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value:"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u)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10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"v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8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value:"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v)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z = (x</a:t>
                      </a:r>
                      <a:r>
                        <a:rPr sz="1800" spc="-13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715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y)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*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(u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r>
                        <a:rPr sz="1800" spc="-114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5" dirty="0">
                          <a:latin typeface="Consolas"/>
                          <a:cs typeface="Consolas"/>
                        </a:rPr>
                        <a:t>v)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715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15111" y="4636770"/>
            <a:ext cx="2531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olas"/>
                <a:cs typeface="Consolas"/>
              </a:rPr>
              <a:t>print(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"z value:"</a:t>
            </a:r>
            <a:r>
              <a:rPr sz="1800" spc="-5" dirty="0">
                <a:latin typeface="Consolas"/>
                <a:cs typeface="Consolas"/>
              </a:rPr>
              <a:t>,</a:t>
            </a:r>
            <a:r>
              <a:rPr sz="1800" spc="-85" dirty="0">
                <a:latin typeface="Consolas"/>
                <a:cs typeface="Consolas"/>
              </a:rPr>
              <a:t> </a:t>
            </a:r>
            <a:r>
              <a:rPr sz="1800" spc="-10" dirty="0">
                <a:latin typeface="Consolas"/>
                <a:cs typeface="Consolas"/>
              </a:rPr>
              <a:t>z)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716520" cy="12198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另外</a:t>
            </a:r>
            <a:r>
              <a:rPr sz="2800" spc="-10" dirty="0">
                <a:latin typeface="Consolas"/>
                <a:cs typeface="Consolas"/>
              </a:rPr>
              <a:t>input()</a:t>
            </a:r>
            <a:r>
              <a:rPr sz="2800" dirty="0">
                <a:latin typeface="標楷體"/>
                <a:cs typeface="標楷體"/>
              </a:rPr>
              <a:t>裡</a:t>
            </a:r>
            <a:r>
              <a:rPr sz="2800" spc="-5" dirty="0">
                <a:latin typeface="標楷體"/>
                <a:cs typeface="標楷體"/>
              </a:rPr>
              <a:t>面</a:t>
            </a:r>
            <a:r>
              <a:rPr sz="2800" dirty="0">
                <a:latin typeface="標楷體"/>
                <a:cs typeface="標楷體"/>
              </a:rPr>
              <a:t>也</a:t>
            </a:r>
            <a:r>
              <a:rPr sz="2800" spc="-5" dirty="0">
                <a:latin typeface="標楷體"/>
                <a:cs typeface="標楷體"/>
              </a:rPr>
              <a:t>可以是</a:t>
            </a:r>
            <a:r>
              <a:rPr sz="2800" dirty="0">
                <a:latin typeface="標楷體"/>
                <a:cs typeface="標楷體"/>
              </a:rPr>
              <a:t>空</a:t>
            </a:r>
            <a:r>
              <a:rPr sz="2800" spc="-5" dirty="0">
                <a:latin typeface="標楷體"/>
                <a:cs typeface="標楷體"/>
              </a:rPr>
              <a:t>的，只</a:t>
            </a:r>
            <a:r>
              <a:rPr sz="2800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標楷體"/>
                <a:cs typeface="標楷體"/>
              </a:rPr>
              <a:t>沒有提示 </a:t>
            </a:r>
            <a:r>
              <a:rPr sz="2800" dirty="0">
                <a:latin typeface="標楷體"/>
                <a:cs typeface="標楷體"/>
              </a:rPr>
              <a:t>訊</a:t>
            </a:r>
            <a:r>
              <a:rPr sz="2800" spc="-5" dirty="0">
                <a:latin typeface="標楷體"/>
                <a:cs typeface="標楷體"/>
              </a:rPr>
              <a:t>息容易</a:t>
            </a:r>
            <a:r>
              <a:rPr sz="2800" dirty="0">
                <a:latin typeface="標楷體"/>
                <a:cs typeface="標楷體"/>
              </a:rPr>
              <a:t>造</a:t>
            </a:r>
            <a:r>
              <a:rPr sz="2800" spc="-5" dirty="0">
                <a:latin typeface="標楷體"/>
                <a:cs typeface="標楷體"/>
              </a:rPr>
              <a:t>成使用</a:t>
            </a:r>
            <a:r>
              <a:rPr sz="2800" dirty="0">
                <a:latin typeface="標楷體"/>
                <a:cs typeface="標楷體"/>
              </a:rPr>
              <a:t>者</a:t>
            </a:r>
            <a:r>
              <a:rPr sz="2800" spc="-5" dirty="0">
                <a:latin typeface="標楷體"/>
                <a:cs typeface="標楷體"/>
              </a:rPr>
              <a:t>困擾，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式應盡</a:t>
            </a:r>
            <a:r>
              <a:rPr sz="2800" dirty="0">
                <a:latin typeface="標楷體"/>
                <a:cs typeface="標楷體"/>
              </a:rPr>
              <a:t>量</a:t>
            </a:r>
            <a:r>
              <a:rPr sz="2800" spc="-5" dirty="0">
                <a:latin typeface="標楷體"/>
                <a:cs typeface="標楷體"/>
              </a:rPr>
              <a:t>將訊息表 </a:t>
            </a:r>
            <a:r>
              <a:rPr sz="2800" spc="5" dirty="0">
                <a:latin typeface="標楷體"/>
                <a:cs typeface="標楷體"/>
              </a:rPr>
              <a:t>達</a:t>
            </a:r>
            <a:r>
              <a:rPr sz="2800" spc="-5" dirty="0">
                <a:latin typeface="標楷體"/>
                <a:cs typeface="標楷體"/>
              </a:rPr>
              <a:t>清楚。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2472893"/>
            <a:ext cx="1321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例</a:t>
            </a:r>
            <a:r>
              <a:rPr sz="2800" spc="-5" dirty="0">
                <a:latin typeface="標楷體"/>
                <a:cs typeface="標楷體"/>
              </a:rPr>
              <a:t>如：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7719" y="2973323"/>
            <a:ext cx="3361944" cy="2028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4748" y="3692652"/>
            <a:ext cx="6563868" cy="255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3055" y="4889119"/>
            <a:ext cx="4738370" cy="951230"/>
          </a:xfrm>
          <a:custGeom>
            <a:avLst/>
            <a:gdLst/>
            <a:ahLst/>
            <a:cxnLst/>
            <a:rect l="l" t="t" r="r" b="b"/>
            <a:pathLst>
              <a:path w="4738370" h="951229">
                <a:moveTo>
                  <a:pt x="0" y="0"/>
                </a:moveTo>
                <a:lnTo>
                  <a:pt x="1699259" y="454786"/>
                </a:lnTo>
                <a:lnTo>
                  <a:pt x="1699259" y="809116"/>
                </a:lnTo>
                <a:lnTo>
                  <a:pt x="1706489" y="853912"/>
                </a:lnTo>
                <a:lnTo>
                  <a:pt x="1726618" y="892819"/>
                </a:lnTo>
                <a:lnTo>
                  <a:pt x="1757306" y="923501"/>
                </a:lnTo>
                <a:lnTo>
                  <a:pt x="1796210" y="943622"/>
                </a:lnTo>
                <a:lnTo>
                  <a:pt x="1840992" y="950848"/>
                </a:lnTo>
                <a:lnTo>
                  <a:pt x="4596384" y="950848"/>
                </a:lnTo>
                <a:lnTo>
                  <a:pt x="4641165" y="943622"/>
                </a:lnTo>
                <a:lnTo>
                  <a:pt x="4680069" y="923501"/>
                </a:lnTo>
                <a:lnTo>
                  <a:pt x="4710757" y="892819"/>
                </a:lnTo>
                <a:lnTo>
                  <a:pt x="4730886" y="853912"/>
                </a:lnTo>
                <a:lnTo>
                  <a:pt x="4738116" y="809116"/>
                </a:lnTo>
                <a:lnTo>
                  <a:pt x="4738116" y="242188"/>
                </a:lnTo>
                <a:lnTo>
                  <a:pt x="1699259" y="242188"/>
                </a:lnTo>
                <a:lnTo>
                  <a:pt x="0" y="0"/>
                </a:lnTo>
                <a:close/>
              </a:path>
              <a:path w="4738370" h="951229">
                <a:moveTo>
                  <a:pt x="4596384" y="100456"/>
                </a:moveTo>
                <a:lnTo>
                  <a:pt x="1840992" y="100456"/>
                </a:lnTo>
                <a:lnTo>
                  <a:pt x="1796210" y="107686"/>
                </a:lnTo>
                <a:lnTo>
                  <a:pt x="1757306" y="127815"/>
                </a:lnTo>
                <a:lnTo>
                  <a:pt x="1726618" y="158503"/>
                </a:lnTo>
                <a:lnTo>
                  <a:pt x="1706489" y="197407"/>
                </a:lnTo>
                <a:lnTo>
                  <a:pt x="1699259" y="242188"/>
                </a:lnTo>
                <a:lnTo>
                  <a:pt x="4738116" y="242188"/>
                </a:lnTo>
                <a:lnTo>
                  <a:pt x="4730886" y="197407"/>
                </a:lnTo>
                <a:lnTo>
                  <a:pt x="4710757" y="158503"/>
                </a:lnTo>
                <a:lnTo>
                  <a:pt x="4680069" y="127815"/>
                </a:lnTo>
                <a:lnTo>
                  <a:pt x="4641165" y="107686"/>
                </a:lnTo>
                <a:lnTo>
                  <a:pt x="4596384" y="100456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3055" y="4889119"/>
            <a:ext cx="4738370" cy="951230"/>
          </a:xfrm>
          <a:custGeom>
            <a:avLst/>
            <a:gdLst/>
            <a:ahLst/>
            <a:cxnLst/>
            <a:rect l="l" t="t" r="r" b="b"/>
            <a:pathLst>
              <a:path w="4738370" h="951229">
                <a:moveTo>
                  <a:pt x="1699259" y="242188"/>
                </a:moveTo>
                <a:lnTo>
                  <a:pt x="1706489" y="197407"/>
                </a:lnTo>
                <a:lnTo>
                  <a:pt x="1726618" y="158503"/>
                </a:lnTo>
                <a:lnTo>
                  <a:pt x="1757306" y="127815"/>
                </a:lnTo>
                <a:lnTo>
                  <a:pt x="1796210" y="107686"/>
                </a:lnTo>
                <a:lnTo>
                  <a:pt x="1840992" y="100456"/>
                </a:lnTo>
                <a:lnTo>
                  <a:pt x="2205735" y="100456"/>
                </a:lnTo>
                <a:lnTo>
                  <a:pt x="2965449" y="100456"/>
                </a:lnTo>
                <a:lnTo>
                  <a:pt x="4596384" y="100456"/>
                </a:lnTo>
                <a:lnTo>
                  <a:pt x="4641165" y="107686"/>
                </a:lnTo>
                <a:lnTo>
                  <a:pt x="4680069" y="127815"/>
                </a:lnTo>
                <a:lnTo>
                  <a:pt x="4710757" y="158503"/>
                </a:lnTo>
                <a:lnTo>
                  <a:pt x="4730886" y="197407"/>
                </a:lnTo>
                <a:lnTo>
                  <a:pt x="4738116" y="242188"/>
                </a:lnTo>
                <a:lnTo>
                  <a:pt x="4738116" y="454786"/>
                </a:lnTo>
                <a:lnTo>
                  <a:pt x="4738116" y="809116"/>
                </a:lnTo>
                <a:lnTo>
                  <a:pt x="4730886" y="853912"/>
                </a:lnTo>
                <a:lnTo>
                  <a:pt x="4710757" y="892819"/>
                </a:lnTo>
                <a:lnTo>
                  <a:pt x="4680069" y="923501"/>
                </a:lnTo>
                <a:lnTo>
                  <a:pt x="4641165" y="943622"/>
                </a:lnTo>
                <a:lnTo>
                  <a:pt x="4596384" y="950848"/>
                </a:lnTo>
                <a:lnTo>
                  <a:pt x="2965449" y="950848"/>
                </a:lnTo>
                <a:lnTo>
                  <a:pt x="2205735" y="950848"/>
                </a:lnTo>
                <a:lnTo>
                  <a:pt x="1840992" y="950848"/>
                </a:lnTo>
                <a:lnTo>
                  <a:pt x="1796210" y="943622"/>
                </a:lnTo>
                <a:lnTo>
                  <a:pt x="1757306" y="923501"/>
                </a:lnTo>
                <a:lnTo>
                  <a:pt x="1726618" y="892819"/>
                </a:lnTo>
                <a:lnTo>
                  <a:pt x="1706489" y="853912"/>
                </a:lnTo>
                <a:lnTo>
                  <a:pt x="1699259" y="809116"/>
                </a:lnTo>
                <a:lnTo>
                  <a:pt x="1699259" y="454786"/>
                </a:lnTo>
                <a:lnTo>
                  <a:pt x="0" y="0"/>
                </a:lnTo>
                <a:lnTo>
                  <a:pt x="1699259" y="242188"/>
                </a:lnTo>
                <a:close/>
              </a:path>
            </a:pathLst>
          </a:custGeom>
          <a:ln w="914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73473" y="5118938"/>
            <a:ext cx="2772410" cy="57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程式已經在執行了，卻沒有</a:t>
            </a:r>
            <a:endParaRPr sz="1800">
              <a:latin typeface="標楷體"/>
              <a:cs typeface="標楷體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任何提示要求輸入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90242" y="2369820"/>
            <a:ext cx="4916805" cy="1185545"/>
          </a:xfrm>
          <a:custGeom>
            <a:avLst/>
            <a:gdLst/>
            <a:ahLst/>
            <a:cxnLst/>
            <a:rect l="l" t="t" r="r" b="b"/>
            <a:pathLst>
              <a:path w="4916805" h="1185545">
                <a:moveTo>
                  <a:pt x="3020948" y="484631"/>
                </a:moveTo>
                <a:lnTo>
                  <a:pt x="2208657" y="484631"/>
                </a:lnTo>
                <a:lnTo>
                  <a:pt x="0" y="1185164"/>
                </a:lnTo>
                <a:lnTo>
                  <a:pt x="3020948" y="484631"/>
                </a:lnTo>
                <a:close/>
              </a:path>
              <a:path w="4916805" h="1185545">
                <a:moveTo>
                  <a:pt x="4835525" y="0"/>
                </a:moveTo>
                <a:lnTo>
                  <a:pt x="1747901" y="0"/>
                </a:lnTo>
                <a:lnTo>
                  <a:pt x="1716474" y="6351"/>
                </a:lnTo>
                <a:lnTo>
                  <a:pt x="1690798" y="23669"/>
                </a:lnTo>
                <a:lnTo>
                  <a:pt x="1673480" y="49345"/>
                </a:lnTo>
                <a:lnTo>
                  <a:pt x="1667129" y="80771"/>
                </a:lnTo>
                <a:lnTo>
                  <a:pt x="1667129" y="403859"/>
                </a:lnTo>
                <a:lnTo>
                  <a:pt x="1673480" y="435286"/>
                </a:lnTo>
                <a:lnTo>
                  <a:pt x="1690798" y="460962"/>
                </a:lnTo>
                <a:lnTo>
                  <a:pt x="1716474" y="478280"/>
                </a:lnTo>
                <a:lnTo>
                  <a:pt x="1747901" y="484631"/>
                </a:lnTo>
                <a:lnTo>
                  <a:pt x="4835525" y="484631"/>
                </a:lnTo>
                <a:lnTo>
                  <a:pt x="4866951" y="478280"/>
                </a:lnTo>
                <a:lnTo>
                  <a:pt x="4892627" y="460962"/>
                </a:lnTo>
                <a:lnTo>
                  <a:pt x="4909945" y="435286"/>
                </a:lnTo>
                <a:lnTo>
                  <a:pt x="4916297" y="403859"/>
                </a:lnTo>
                <a:lnTo>
                  <a:pt x="4916297" y="80771"/>
                </a:lnTo>
                <a:lnTo>
                  <a:pt x="4909945" y="49345"/>
                </a:lnTo>
                <a:lnTo>
                  <a:pt x="4892627" y="23669"/>
                </a:lnTo>
                <a:lnTo>
                  <a:pt x="4866951" y="6351"/>
                </a:lnTo>
                <a:lnTo>
                  <a:pt x="4835525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0242" y="2369820"/>
            <a:ext cx="4916805" cy="1185545"/>
          </a:xfrm>
          <a:custGeom>
            <a:avLst/>
            <a:gdLst/>
            <a:ahLst/>
            <a:cxnLst/>
            <a:rect l="l" t="t" r="r" b="b"/>
            <a:pathLst>
              <a:path w="4916805" h="1185545">
                <a:moveTo>
                  <a:pt x="1667129" y="80771"/>
                </a:moveTo>
                <a:lnTo>
                  <a:pt x="1673480" y="49345"/>
                </a:lnTo>
                <a:lnTo>
                  <a:pt x="1690798" y="23669"/>
                </a:lnTo>
                <a:lnTo>
                  <a:pt x="1716474" y="6351"/>
                </a:lnTo>
                <a:lnTo>
                  <a:pt x="1747901" y="0"/>
                </a:lnTo>
                <a:lnTo>
                  <a:pt x="2208657" y="0"/>
                </a:lnTo>
                <a:lnTo>
                  <a:pt x="3020948" y="0"/>
                </a:lnTo>
                <a:lnTo>
                  <a:pt x="4835525" y="0"/>
                </a:lnTo>
                <a:lnTo>
                  <a:pt x="4866951" y="6351"/>
                </a:lnTo>
                <a:lnTo>
                  <a:pt x="4892627" y="23669"/>
                </a:lnTo>
                <a:lnTo>
                  <a:pt x="4909945" y="49345"/>
                </a:lnTo>
                <a:lnTo>
                  <a:pt x="4916297" y="80771"/>
                </a:lnTo>
                <a:lnTo>
                  <a:pt x="4916297" y="282701"/>
                </a:lnTo>
                <a:lnTo>
                  <a:pt x="4916297" y="403859"/>
                </a:lnTo>
                <a:lnTo>
                  <a:pt x="4909945" y="435286"/>
                </a:lnTo>
                <a:lnTo>
                  <a:pt x="4892627" y="460962"/>
                </a:lnTo>
                <a:lnTo>
                  <a:pt x="4866951" y="478280"/>
                </a:lnTo>
                <a:lnTo>
                  <a:pt x="4835525" y="484631"/>
                </a:lnTo>
                <a:lnTo>
                  <a:pt x="3020948" y="484631"/>
                </a:lnTo>
                <a:lnTo>
                  <a:pt x="0" y="1185164"/>
                </a:lnTo>
                <a:lnTo>
                  <a:pt x="2208657" y="484631"/>
                </a:lnTo>
                <a:lnTo>
                  <a:pt x="1747901" y="484631"/>
                </a:lnTo>
                <a:lnTo>
                  <a:pt x="1716474" y="478280"/>
                </a:lnTo>
                <a:lnTo>
                  <a:pt x="1690798" y="460962"/>
                </a:lnTo>
                <a:lnTo>
                  <a:pt x="1673480" y="435286"/>
                </a:lnTo>
                <a:lnTo>
                  <a:pt x="1667129" y="403859"/>
                </a:lnTo>
                <a:lnTo>
                  <a:pt x="1667129" y="282701"/>
                </a:lnTo>
                <a:lnTo>
                  <a:pt x="1667129" y="80771"/>
                </a:lnTo>
                <a:close/>
              </a:path>
            </a:pathLst>
          </a:custGeom>
          <a:ln w="914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60241" y="2451353"/>
            <a:ext cx="2961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onsolas"/>
                <a:cs typeface="Consolas"/>
              </a:rPr>
              <a:t>inpu</a:t>
            </a:r>
            <a:r>
              <a:rPr sz="18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Consolas"/>
                <a:cs typeface="Consolas"/>
              </a:rPr>
              <a:t>(</a:t>
            </a:r>
            <a:r>
              <a:rPr sz="1800" spc="-10" dirty="0">
                <a:solidFill>
                  <a:srgbClr val="FF0000"/>
                </a:solidFill>
                <a:latin typeface="Consolas"/>
                <a:cs typeface="Consolas"/>
              </a:rPr>
              <a:t>)</a:t>
            </a: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裡</a:t>
            </a:r>
            <a:r>
              <a:rPr sz="1800" spc="10" dirty="0">
                <a:solidFill>
                  <a:srgbClr val="FF0000"/>
                </a:solidFill>
                <a:latin typeface="標楷體"/>
                <a:cs typeface="標楷體"/>
              </a:rPr>
              <a:t>沒</a:t>
            </a: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有任何提示訊息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114</a:t>
            </a:fld>
            <a:endParaRPr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079361"/>
            <a:ext cx="6834505" cy="107124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輸</a:t>
            </a:r>
            <a:r>
              <a:rPr sz="2800" spc="-5" dirty="0">
                <a:latin typeface="標楷體"/>
                <a:cs typeface="標楷體"/>
              </a:rPr>
              <a:t>入文字：</a:t>
            </a:r>
            <a:endParaRPr sz="2800">
              <a:latin typeface="標楷體"/>
              <a:cs typeface="標楷體"/>
            </a:endParaRPr>
          </a:p>
          <a:p>
            <a:pPr marL="597535">
              <a:lnSpc>
                <a:spcPct val="100000"/>
              </a:lnSpc>
              <a:spcBef>
                <a:spcPts val="850"/>
              </a:spcBef>
            </a:pPr>
            <a:r>
              <a:rPr sz="2600" dirty="0">
                <a:latin typeface="標楷體"/>
                <a:cs typeface="標楷體"/>
              </a:rPr>
              <a:t>如果要輸入</a:t>
            </a:r>
            <a:r>
              <a:rPr sz="2600" spc="-15" dirty="0">
                <a:latin typeface="標楷體"/>
                <a:cs typeface="標楷體"/>
              </a:rPr>
              <a:t>文</a:t>
            </a:r>
            <a:r>
              <a:rPr sz="2600" dirty="0">
                <a:latin typeface="標楷體"/>
                <a:cs typeface="標楷體"/>
              </a:rPr>
              <a:t>字，簡</a:t>
            </a:r>
            <a:r>
              <a:rPr sz="2600" spc="-15" dirty="0">
                <a:latin typeface="標楷體"/>
                <a:cs typeface="標楷體"/>
              </a:rPr>
              <a:t>單</a:t>
            </a:r>
            <a:r>
              <a:rPr sz="2600" dirty="0">
                <a:latin typeface="標楷體"/>
                <a:cs typeface="標楷體"/>
              </a:rPr>
              <a:t>的</a:t>
            </a:r>
            <a:r>
              <a:rPr sz="2600" spc="5" dirty="0">
                <a:latin typeface="標楷體"/>
                <a:cs typeface="標楷體"/>
              </a:rPr>
              <a:t>用</a:t>
            </a:r>
            <a:r>
              <a:rPr sz="2600" spc="-10" dirty="0">
                <a:latin typeface="Consolas"/>
                <a:cs typeface="Consolas"/>
              </a:rPr>
              <a:t>input()</a:t>
            </a:r>
            <a:r>
              <a:rPr sz="2600" dirty="0">
                <a:latin typeface="標楷體"/>
                <a:cs typeface="標楷體"/>
              </a:rPr>
              <a:t>即可。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3238626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執</a:t>
            </a:r>
            <a:r>
              <a:rPr sz="2800" spc="-5" dirty="0">
                <a:latin typeface="標楷體"/>
                <a:cs typeface="標楷體"/>
              </a:rPr>
              <a:t>行結果：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8383" y="2325623"/>
            <a:ext cx="5328285" cy="70866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latin typeface="Consolas"/>
                <a:cs typeface="Consolas"/>
              </a:rPr>
              <a:t>A = </a:t>
            </a:r>
            <a:r>
              <a:rPr sz="2000" spc="-5" dirty="0">
                <a:latin typeface="Consolas"/>
                <a:cs typeface="Consolas"/>
              </a:rPr>
              <a:t>input(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"Please input 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your 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name:"</a:t>
            </a:r>
            <a:r>
              <a:rPr sz="2000" spc="-5" dirty="0"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"How are 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you? Mr."</a:t>
            </a:r>
            <a:r>
              <a:rPr sz="2000" spc="-5" dirty="0">
                <a:latin typeface="Consolas"/>
                <a:cs typeface="Consolas"/>
              </a:rPr>
              <a:t>,</a:t>
            </a:r>
            <a:r>
              <a:rPr sz="2000" spc="-4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A)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7155" y="3788664"/>
            <a:ext cx="7409688" cy="2180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115</a:t>
            </a:fld>
            <a:endParaRPr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94842" y="1194561"/>
            <a:ext cx="3844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54000" algn="l"/>
                <a:tab pos="2748915" algn="l"/>
              </a:tabLst>
            </a:pPr>
            <a:r>
              <a:rPr sz="2800" dirty="0">
                <a:latin typeface="標楷體"/>
                <a:cs typeface="標楷體"/>
              </a:rPr>
              <a:t>計</a:t>
            </a:r>
            <a:r>
              <a:rPr sz="2800" spc="-5" dirty="0">
                <a:latin typeface="標楷體"/>
                <a:cs typeface="標楷體"/>
              </a:rPr>
              <a:t>算二次方</a:t>
            </a:r>
            <a:r>
              <a:rPr sz="2800" spc="155" dirty="0">
                <a:latin typeface="標楷體"/>
                <a:cs typeface="標楷體"/>
              </a:rPr>
              <a:t> </a:t>
            </a:r>
            <a:r>
              <a:rPr sz="2800" dirty="0">
                <a:latin typeface="Consolas"/>
                <a:cs typeface="Consolas"/>
              </a:rPr>
              <a:t>a</a:t>
            </a:r>
            <a:r>
              <a:rPr sz="2775" baseline="25525" dirty="0">
                <a:latin typeface="Consolas"/>
                <a:cs typeface="Consolas"/>
              </a:rPr>
              <a:t>2	</a:t>
            </a:r>
            <a:r>
              <a:rPr sz="2800" spc="-5" dirty="0">
                <a:latin typeface="Consolas"/>
                <a:cs typeface="Consolas"/>
              </a:rPr>
              <a:t>+</a:t>
            </a:r>
            <a:r>
              <a:rPr sz="2800" spc="-100" dirty="0">
                <a:latin typeface="Consolas"/>
                <a:cs typeface="Consolas"/>
              </a:rPr>
              <a:t> </a:t>
            </a:r>
            <a:r>
              <a:rPr sz="2800" dirty="0">
                <a:latin typeface="Consolas"/>
                <a:cs typeface="Consolas"/>
              </a:rPr>
              <a:t>b</a:t>
            </a:r>
            <a:r>
              <a:rPr sz="2775" baseline="25525" dirty="0">
                <a:latin typeface="Consolas"/>
                <a:cs typeface="Consolas"/>
              </a:rPr>
              <a:t>2</a:t>
            </a:r>
            <a:r>
              <a:rPr sz="2800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9442" y="3238626"/>
            <a:ext cx="7226300" cy="1985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79400" algn="l"/>
              </a:tabLst>
            </a:pPr>
            <a:r>
              <a:rPr sz="2800" dirty="0">
                <a:latin typeface="標楷體"/>
                <a:cs typeface="標楷體"/>
              </a:rPr>
              <a:t>以</a:t>
            </a:r>
            <a:r>
              <a:rPr sz="2800" spc="-5" dirty="0">
                <a:latin typeface="標楷體"/>
                <a:cs typeface="標楷體"/>
              </a:rPr>
              <a:t>上結果</a:t>
            </a:r>
            <a:r>
              <a:rPr sz="2800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標楷體"/>
                <a:cs typeface="標楷體"/>
              </a:rPr>
              <a:t>相</a:t>
            </a:r>
            <a:r>
              <a:rPr sz="2800" spc="5" dirty="0">
                <a:latin typeface="標楷體"/>
                <a:cs typeface="標楷體"/>
              </a:rPr>
              <a:t>同</a:t>
            </a:r>
            <a:r>
              <a:rPr sz="2800" spc="-5" dirty="0">
                <a:latin typeface="標楷體"/>
                <a:cs typeface="標楷體"/>
              </a:rPr>
              <a:t>的。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50">
              <a:latin typeface="標楷體"/>
              <a:cs typeface="標楷體"/>
            </a:endParaRPr>
          </a:p>
          <a:p>
            <a:pPr marL="279400" indent="-228600">
              <a:lnSpc>
                <a:spcPct val="100000"/>
              </a:lnSpc>
              <a:buFont typeface="Arial"/>
              <a:buChar char="•"/>
              <a:tabLst>
                <a:tab pos="279400" algn="l"/>
              </a:tabLst>
            </a:pPr>
            <a:r>
              <a:rPr sz="2800" dirty="0">
                <a:latin typeface="標楷體"/>
                <a:cs typeface="標楷體"/>
              </a:rPr>
              <a:t>計</a:t>
            </a:r>
            <a:r>
              <a:rPr sz="2800" spc="-5" dirty="0">
                <a:latin typeface="標楷體"/>
                <a:cs typeface="標楷體"/>
              </a:rPr>
              <a:t>算次方</a:t>
            </a:r>
            <a:r>
              <a:rPr sz="2800" dirty="0">
                <a:latin typeface="標楷體"/>
                <a:cs typeface="標楷體"/>
              </a:rPr>
              <a:t>可</a:t>
            </a:r>
            <a:r>
              <a:rPr sz="2800" spc="-5" dirty="0">
                <a:latin typeface="標楷體"/>
                <a:cs typeface="標楷體"/>
              </a:rPr>
              <a:t>以用函</a:t>
            </a:r>
            <a:r>
              <a:rPr sz="2800" spc="15" dirty="0">
                <a:latin typeface="標楷體"/>
                <a:cs typeface="標楷體"/>
              </a:rPr>
              <a:t>數</a:t>
            </a:r>
            <a:r>
              <a:rPr sz="2800" spc="-10" dirty="0">
                <a:latin typeface="Consolas"/>
                <a:cs typeface="Consolas"/>
              </a:rPr>
              <a:t>pow()</a:t>
            </a:r>
            <a:r>
              <a:rPr sz="2800" dirty="0">
                <a:latin typeface="標楷體"/>
                <a:cs typeface="標楷體"/>
              </a:rPr>
              <a:t>或</a:t>
            </a:r>
            <a:r>
              <a:rPr sz="2800" spc="-5" dirty="0">
                <a:latin typeface="標楷體"/>
                <a:cs typeface="標楷體"/>
              </a:rPr>
              <a:t>運算符號</a:t>
            </a:r>
            <a:r>
              <a:rPr sz="2800" spc="95" dirty="0">
                <a:latin typeface="標楷體"/>
                <a:cs typeface="標楷體"/>
              </a:rPr>
              <a:t> </a:t>
            </a:r>
            <a:r>
              <a:rPr sz="2800" spc="-5" dirty="0">
                <a:latin typeface="Consolas"/>
                <a:cs typeface="Consolas"/>
              </a:rPr>
              <a:t>**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 marL="2794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79400" algn="l"/>
              </a:tabLst>
            </a:pPr>
            <a:r>
              <a:rPr sz="2800" spc="5" dirty="0">
                <a:latin typeface="標楷體"/>
                <a:cs typeface="標楷體"/>
              </a:rPr>
              <a:t>例</a:t>
            </a:r>
            <a:r>
              <a:rPr sz="2800" spc="-10" dirty="0">
                <a:latin typeface="標楷體"/>
                <a:cs typeface="標楷體"/>
              </a:rPr>
              <a:t>如</a:t>
            </a:r>
            <a:r>
              <a:rPr sz="2800" spc="-5" dirty="0">
                <a:latin typeface="標楷體"/>
                <a:cs typeface="標楷體"/>
              </a:rPr>
              <a:t>計算</a:t>
            </a:r>
            <a:r>
              <a:rPr sz="2800" dirty="0">
                <a:latin typeface="Consolas"/>
                <a:cs typeface="Consolas"/>
              </a:rPr>
              <a:t>x</a:t>
            </a:r>
            <a:r>
              <a:rPr sz="2775" baseline="25525" dirty="0">
                <a:latin typeface="Consolas"/>
                <a:cs typeface="Consolas"/>
              </a:rPr>
              <a:t>y</a:t>
            </a:r>
            <a:r>
              <a:rPr sz="2800" dirty="0">
                <a:latin typeface="標楷體"/>
                <a:cs typeface="標楷體"/>
              </a:rPr>
              <a:t>，可</a:t>
            </a:r>
            <a:r>
              <a:rPr sz="2800" spc="-5" dirty="0">
                <a:latin typeface="標楷體"/>
                <a:cs typeface="標楷體"/>
              </a:rPr>
              <a:t>寫</a:t>
            </a:r>
            <a:r>
              <a:rPr sz="2800" spc="10" dirty="0">
                <a:latin typeface="標楷體"/>
                <a:cs typeface="標楷體"/>
              </a:rPr>
              <a:t>成</a:t>
            </a:r>
            <a:r>
              <a:rPr sz="2800" spc="-10" dirty="0">
                <a:latin typeface="Consolas"/>
                <a:cs typeface="Consolas"/>
              </a:rPr>
              <a:t>pow(x,y)</a:t>
            </a:r>
            <a:r>
              <a:rPr sz="2800" spc="5" dirty="0">
                <a:latin typeface="標楷體"/>
                <a:cs typeface="標楷體"/>
              </a:rPr>
              <a:t>或</a:t>
            </a:r>
            <a:r>
              <a:rPr sz="2800" spc="-10" dirty="0">
                <a:latin typeface="Consolas"/>
                <a:cs typeface="Consolas"/>
              </a:rPr>
              <a:t>x**y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495" y="1845564"/>
            <a:ext cx="3889375" cy="119951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 marR="221615" algn="just">
              <a:lnSpc>
                <a:spcPct val="99800"/>
              </a:lnSpc>
              <a:spcBef>
                <a:spcPts val="265"/>
              </a:spcBef>
            </a:pPr>
            <a:r>
              <a:rPr sz="1800" dirty="0">
                <a:latin typeface="Consolas"/>
                <a:cs typeface="Consolas"/>
              </a:rPr>
              <a:t>a</a:t>
            </a:r>
            <a:r>
              <a:rPr sz="1800" spc="-3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3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int(input(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00000"/>
                </a:solidFill>
                <a:latin typeface="標楷體"/>
                <a:cs typeface="標楷體"/>
              </a:rPr>
              <a:t>請輸入</a:t>
            </a:r>
            <a:r>
              <a:rPr sz="1800" spc="65" dirty="0">
                <a:solidFill>
                  <a:srgbClr val="800000"/>
                </a:solidFill>
                <a:latin typeface="標楷體"/>
                <a:cs typeface="標楷體"/>
              </a:rPr>
              <a:t> </a:t>
            </a:r>
            <a:r>
              <a:rPr sz="1800" dirty="0">
                <a:solidFill>
                  <a:srgbClr val="800000"/>
                </a:solidFill>
                <a:latin typeface="Consolas"/>
                <a:cs typeface="Consolas"/>
              </a:rPr>
              <a:t>a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800000"/>
                </a:solidFill>
                <a:latin typeface="Consolas"/>
                <a:cs typeface="Consolas"/>
              </a:rPr>
              <a:t>=</a:t>
            </a:r>
            <a:r>
              <a:rPr sz="1800" spc="-3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spc="-10" dirty="0">
                <a:latin typeface="Consolas"/>
                <a:cs typeface="Consolas"/>
              </a:rPr>
              <a:t>))  </a:t>
            </a:r>
            <a:r>
              <a:rPr sz="1800" dirty="0">
                <a:latin typeface="Consolas"/>
                <a:cs typeface="Consolas"/>
              </a:rPr>
              <a:t> b</a:t>
            </a:r>
            <a:r>
              <a:rPr sz="1800" spc="-30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3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int(input(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spc="-5" dirty="0">
                <a:solidFill>
                  <a:srgbClr val="800000"/>
                </a:solidFill>
                <a:latin typeface="標楷體"/>
                <a:cs typeface="標楷體"/>
              </a:rPr>
              <a:t>請輸</a:t>
            </a:r>
            <a:r>
              <a:rPr sz="1800" dirty="0">
                <a:solidFill>
                  <a:srgbClr val="800000"/>
                </a:solidFill>
                <a:latin typeface="標楷體"/>
                <a:cs typeface="標楷體"/>
              </a:rPr>
              <a:t>入</a:t>
            </a:r>
            <a:r>
              <a:rPr sz="1800" spc="70" dirty="0">
                <a:solidFill>
                  <a:srgbClr val="800000"/>
                </a:solidFill>
                <a:latin typeface="標楷體"/>
                <a:cs typeface="標楷體"/>
              </a:rPr>
              <a:t> </a:t>
            </a:r>
            <a:r>
              <a:rPr sz="1800" dirty="0">
                <a:solidFill>
                  <a:srgbClr val="800000"/>
                </a:solidFill>
                <a:latin typeface="Consolas"/>
                <a:cs typeface="Consolas"/>
              </a:rPr>
              <a:t>b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800000"/>
                </a:solidFill>
                <a:latin typeface="Consolas"/>
                <a:cs typeface="Consolas"/>
              </a:rPr>
              <a:t>=</a:t>
            </a:r>
            <a:r>
              <a:rPr sz="1800" spc="-25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spc="-10" dirty="0">
                <a:latin typeface="Consolas"/>
                <a:cs typeface="Consolas"/>
              </a:rPr>
              <a:t>))  </a:t>
            </a:r>
            <a:r>
              <a:rPr sz="1800" dirty="0">
                <a:latin typeface="Consolas"/>
                <a:cs typeface="Consolas"/>
              </a:rPr>
              <a:t>c = </a:t>
            </a: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pow(</a:t>
            </a:r>
            <a:r>
              <a:rPr sz="1800" spc="-5" dirty="0">
                <a:latin typeface="Consolas"/>
                <a:cs typeface="Consolas"/>
              </a:rPr>
              <a:t>a, </a:t>
            </a:r>
            <a:r>
              <a:rPr sz="1800" dirty="0">
                <a:latin typeface="Consolas"/>
                <a:cs typeface="Consolas"/>
              </a:rPr>
              <a:t>2</a:t>
            </a:r>
            <a:r>
              <a:rPr sz="1800" dirty="0">
                <a:solidFill>
                  <a:srgbClr val="0000FF"/>
                </a:solidFill>
                <a:latin typeface="Consolas"/>
                <a:cs typeface="Consolas"/>
              </a:rPr>
              <a:t>) </a:t>
            </a:r>
            <a:r>
              <a:rPr sz="1800" dirty="0">
                <a:latin typeface="Consolas"/>
                <a:cs typeface="Consolas"/>
              </a:rPr>
              <a:t>+ </a:t>
            </a: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pow(</a:t>
            </a:r>
            <a:r>
              <a:rPr sz="1800" spc="-5" dirty="0">
                <a:latin typeface="Consolas"/>
                <a:cs typeface="Consolas"/>
              </a:rPr>
              <a:t>b,</a:t>
            </a:r>
            <a:r>
              <a:rPr sz="1800" spc="-120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2</a:t>
            </a:r>
            <a:r>
              <a:rPr sz="1800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  <a:p>
            <a:pPr marL="91440" algn="just">
              <a:lnSpc>
                <a:spcPct val="100000"/>
              </a:lnSpc>
            </a:pPr>
            <a:r>
              <a:rPr sz="1800" spc="-10" dirty="0">
                <a:latin typeface="Consolas"/>
                <a:cs typeface="Consolas"/>
              </a:rPr>
              <a:t>print(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"c </a:t>
            </a:r>
            <a:r>
              <a:rPr sz="1800" dirty="0">
                <a:solidFill>
                  <a:srgbClr val="800000"/>
                </a:solidFill>
                <a:latin typeface="Consolas"/>
                <a:cs typeface="Consolas"/>
              </a:rPr>
              <a:t>= "</a:t>
            </a:r>
            <a:r>
              <a:rPr sz="1800" dirty="0">
                <a:latin typeface="Consolas"/>
                <a:cs typeface="Consolas"/>
              </a:rPr>
              <a:t>,</a:t>
            </a:r>
            <a:r>
              <a:rPr sz="1800" spc="-4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c)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1664" y="1796795"/>
            <a:ext cx="3816350" cy="120142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710" marR="147320" algn="just">
              <a:lnSpc>
                <a:spcPct val="99700"/>
              </a:lnSpc>
              <a:spcBef>
                <a:spcPts val="270"/>
              </a:spcBef>
            </a:pPr>
            <a:r>
              <a:rPr sz="1800" dirty="0">
                <a:latin typeface="Consolas"/>
                <a:cs typeface="Consolas"/>
              </a:rPr>
              <a:t>a</a:t>
            </a:r>
            <a:r>
              <a:rPr sz="1800" spc="-3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3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int(input(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00000"/>
                </a:solidFill>
                <a:latin typeface="標楷體"/>
                <a:cs typeface="標楷體"/>
              </a:rPr>
              <a:t>請輸入</a:t>
            </a:r>
            <a:r>
              <a:rPr sz="1800" spc="65" dirty="0">
                <a:solidFill>
                  <a:srgbClr val="800000"/>
                </a:solidFill>
                <a:latin typeface="標楷體"/>
                <a:cs typeface="標楷體"/>
              </a:rPr>
              <a:t> </a:t>
            </a:r>
            <a:r>
              <a:rPr sz="1800" dirty="0">
                <a:solidFill>
                  <a:srgbClr val="800000"/>
                </a:solidFill>
                <a:latin typeface="Consolas"/>
                <a:cs typeface="Consolas"/>
              </a:rPr>
              <a:t>a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800000"/>
                </a:solidFill>
                <a:latin typeface="Consolas"/>
                <a:cs typeface="Consolas"/>
              </a:rPr>
              <a:t>=</a:t>
            </a:r>
            <a:r>
              <a:rPr sz="1800" spc="-3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spc="-10" dirty="0">
                <a:latin typeface="Consolas"/>
                <a:cs typeface="Consolas"/>
              </a:rPr>
              <a:t>))  </a:t>
            </a:r>
            <a:r>
              <a:rPr sz="1800" dirty="0">
                <a:latin typeface="Consolas"/>
                <a:cs typeface="Consolas"/>
              </a:rPr>
              <a:t>b</a:t>
            </a:r>
            <a:r>
              <a:rPr sz="1800" spc="-3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3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int(input(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00000"/>
                </a:solidFill>
                <a:latin typeface="標楷體"/>
                <a:cs typeface="標楷體"/>
              </a:rPr>
              <a:t>請輸入</a:t>
            </a:r>
            <a:r>
              <a:rPr sz="1800" spc="65" dirty="0">
                <a:solidFill>
                  <a:srgbClr val="800000"/>
                </a:solidFill>
                <a:latin typeface="標楷體"/>
                <a:cs typeface="標楷體"/>
              </a:rPr>
              <a:t> </a:t>
            </a:r>
            <a:r>
              <a:rPr sz="1800" dirty="0">
                <a:solidFill>
                  <a:srgbClr val="800000"/>
                </a:solidFill>
                <a:latin typeface="Consolas"/>
                <a:cs typeface="Consolas"/>
              </a:rPr>
              <a:t>b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800000"/>
                </a:solidFill>
                <a:latin typeface="Consolas"/>
                <a:cs typeface="Consolas"/>
              </a:rPr>
              <a:t>=</a:t>
            </a:r>
            <a:r>
              <a:rPr sz="1800" spc="-3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spc="-10" dirty="0">
                <a:latin typeface="Consolas"/>
                <a:cs typeface="Consolas"/>
              </a:rPr>
              <a:t>))  </a:t>
            </a:r>
            <a:r>
              <a:rPr sz="1800" dirty="0">
                <a:latin typeface="Consolas"/>
                <a:cs typeface="Consolas"/>
              </a:rPr>
              <a:t> c = </a:t>
            </a:r>
            <a:r>
              <a:rPr sz="1800" spc="-5" dirty="0">
                <a:latin typeface="Consolas"/>
                <a:cs typeface="Consolas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**</a:t>
            </a:r>
            <a:r>
              <a:rPr sz="1800" spc="-5" dirty="0">
                <a:latin typeface="Consolas"/>
                <a:cs typeface="Consolas"/>
              </a:rPr>
              <a:t>2 </a:t>
            </a:r>
            <a:r>
              <a:rPr sz="1800" dirty="0">
                <a:latin typeface="Consolas"/>
                <a:cs typeface="Consolas"/>
              </a:rPr>
              <a:t>+</a:t>
            </a:r>
            <a:r>
              <a:rPr sz="1800" spc="-6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**</a:t>
            </a:r>
            <a:r>
              <a:rPr sz="1800" spc="-5" dirty="0">
                <a:latin typeface="Consolas"/>
                <a:cs typeface="Consolas"/>
              </a:rPr>
              <a:t>2</a:t>
            </a:r>
            <a:endParaRPr sz="1800">
              <a:latin typeface="Consolas"/>
              <a:cs typeface="Consolas"/>
            </a:endParaRPr>
          </a:p>
          <a:p>
            <a:pPr marL="92710" algn="just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onsolas"/>
                <a:cs typeface="Consolas"/>
              </a:rPr>
              <a:t>print(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"c </a:t>
            </a:r>
            <a:r>
              <a:rPr sz="1800" dirty="0">
                <a:solidFill>
                  <a:srgbClr val="800000"/>
                </a:solidFill>
                <a:latin typeface="Consolas"/>
                <a:cs typeface="Consolas"/>
              </a:rPr>
              <a:t>= "</a:t>
            </a:r>
            <a:r>
              <a:rPr sz="1800" dirty="0">
                <a:latin typeface="Consolas"/>
                <a:cs typeface="Consolas"/>
              </a:rPr>
              <a:t>,</a:t>
            </a:r>
            <a:r>
              <a:rPr sz="1800" spc="-3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c)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7484" y="2008758"/>
            <a:ext cx="3562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標楷體"/>
                <a:cs typeface="標楷體"/>
              </a:rPr>
              <a:t>或</a:t>
            </a:r>
            <a:endParaRPr sz="26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142" y="1079361"/>
            <a:ext cx="6461125" cy="107124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5" dirty="0">
                <a:latin typeface="標楷體"/>
                <a:cs typeface="標楷體"/>
              </a:rPr>
              <a:t>小於</a:t>
            </a:r>
            <a:r>
              <a:rPr sz="2800" spc="-20" dirty="0">
                <a:latin typeface="Consolas"/>
                <a:cs typeface="Consolas"/>
              </a:rPr>
              <a:t>1</a:t>
            </a:r>
            <a:r>
              <a:rPr sz="2800" spc="-5" dirty="0">
                <a:latin typeface="標楷體"/>
                <a:cs typeface="標楷體"/>
              </a:rPr>
              <a:t>的</a:t>
            </a:r>
            <a:r>
              <a:rPr sz="2800" dirty="0">
                <a:latin typeface="標楷體"/>
                <a:cs typeface="標楷體"/>
              </a:rPr>
              <a:t>次</a:t>
            </a:r>
            <a:r>
              <a:rPr sz="2800" spc="-5" dirty="0">
                <a:latin typeface="標楷體"/>
                <a:cs typeface="標楷體"/>
              </a:rPr>
              <a:t>方：</a:t>
            </a:r>
            <a:endParaRPr sz="2800">
              <a:latin typeface="標楷體"/>
              <a:cs typeface="標楷體"/>
            </a:endParaRPr>
          </a:p>
          <a:p>
            <a:pPr marL="622935">
              <a:lnSpc>
                <a:spcPct val="100000"/>
              </a:lnSpc>
              <a:spcBef>
                <a:spcPts val="850"/>
              </a:spcBef>
            </a:pPr>
            <a:r>
              <a:rPr sz="2600" dirty="0">
                <a:latin typeface="標楷體"/>
                <a:cs typeface="標楷體"/>
              </a:rPr>
              <a:t>計算</a:t>
            </a:r>
            <a:r>
              <a:rPr sz="2600" dirty="0">
                <a:latin typeface="Consolas"/>
                <a:cs typeface="Consolas"/>
              </a:rPr>
              <a:t>x</a:t>
            </a:r>
            <a:r>
              <a:rPr sz="2550" baseline="26143" dirty="0">
                <a:latin typeface="Consolas"/>
                <a:cs typeface="Consolas"/>
              </a:rPr>
              <a:t>y</a:t>
            </a:r>
            <a:r>
              <a:rPr sz="2600" dirty="0">
                <a:latin typeface="標楷體"/>
                <a:cs typeface="標楷體"/>
              </a:rPr>
              <a:t>，但</a:t>
            </a:r>
            <a:r>
              <a:rPr sz="2600" spc="-20" dirty="0">
                <a:latin typeface="Consolas"/>
                <a:cs typeface="Consolas"/>
              </a:rPr>
              <a:t>y</a:t>
            </a:r>
            <a:r>
              <a:rPr sz="2600" dirty="0">
                <a:latin typeface="標楷體"/>
                <a:cs typeface="標楷體"/>
              </a:rPr>
              <a:t>為</a:t>
            </a:r>
            <a:r>
              <a:rPr sz="2600" spc="-15" dirty="0">
                <a:latin typeface="標楷體"/>
                <a:cs typeface="標楷體"/>
              </a:rPr>
              <a:t>介</a:t>
            </a:r>
            <a:r>
              <a:rPr sz="2600" dirty="0">
                <a:latin typeface="標楷體"/>
                <a:cs typeface="標楷體"/>
              </a:rPr>
              <a:t>於</a:t>
            </a:r>
            <a:r>
              <a:rPr sz="2600" spc="-20" dirty="0">
                <a:latin typeface="Consolas"/>
                <a:cs typeface="Consolas"/>
              </a:rPr>
              <a:t>0</a:t>
            </a:r>
            <a:r>
              <a:rPr sz="2600" spc="10" dirty="0">
                <a:latin typeface="標楷體"/>
                <a:cs typeface="標楷體"/>
              </a:rPr>
              <a:t>到</a:t>
            </a:r>
            <a:r>
              <a:rPr sz="2600" spc="-20" dirty="0">
                <a:latin typeface="Consolas"/>
                <a:cs typeface="Consolas"/>
              </a:rPr>
              <a:t>1</a:t>
            </a:r>
            <a:r>
              <a:rPr sz="2600" spc="-15" dirty="0">
                <a:latin typeface="標楷體"/>
                <a:cs typeface="標楷體"/>
              </a:rPr>
              <a:t>之</a:t>
            </a:r>
            <a:r>
              <a:rPr sz="2600" dirty="0">
                <a:latin typeface="標楷體"/>
                <a:cs typeface="標楷體"/>
              </a:rPr>
              <a:t>間的浮</a:t>
            </a:r>
            <a:r>
              <a:rPr sz="2600" spc="-15" dirty="0">
                <a:latin typeface="標楷體"/>
                <a:cs typeface="標楷體"/>
              </a:rPr>
              <a:t>點</a:t>
            </a:r>
            <a:r>
              <a:rPr sz="2600" dirty="0">
                <a:latin typeface="標楷體"/>
                <a:cs typeface="標楷體"/>
              </a:rPr>
              <a:t>數。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5711" y="3860291"/>
            <a:ext cx="7411211" cy="2238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" y="2333244"/>
            <a:ext cx="2819400" cy="1770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5222" y="5300471"/>
            <a:ext cx="2569845" cy="494030"/>
          </a:xfrm>
          <a:custGeom>
            <a:avLst/>
            <a:gdLst/>
            <a:ahLst/>
            <a:cxnLst/>
            <a:rect l="l" t="t" r="r" b="b"/>
            <a:pathLst>
              <a:path w="2569845" h="494029">
                <a:moveTo>
                  <a:pt x="0" y="6857"/>
                </a:moveTo>
                <a:lnTo>
                  <a:pt x="1062481" y="205739"/>
                </a:lnTo>
                <a:lnTo>
                  <a:pt x="1062481" y="411479"/>
                </a:lnTo>
                <a:lnTo>
                  <a:pt x="1068947" y="443514"/>
                </a:lnTo>
                <a:lnTo>
                  <a:pt x="1086580" y="469672"/>
                </a:lnTo>
                <a:lnTo>
                  <a:pt x="1112738" y="487309"/>
                </a:lnTo>
                <a:lnTo>
                  <a:pt x="1144777" y="493775"/>
                </a:lnTo>
                <a:lnTo>
                  <a:pt x="2487422" y="493775"/>
                </a:lnTo>
                <a:lnTo>
                  <a:pt x="2519461" y="487309"/>
                </a:lnTo>
                <a:lnTo>
                  <a:pt x="2545619" y="469672"/>
                </a:lnTo>
                <a:lnTo>
                  <a:pt x="2563252" y="443514"/>
                </a:lnTo>
                <a:lnTo>
                  <a:pt x="2569717" y="411479"/>
                </a:lnTo>
                <a:lnTo>
                  <a:pt x="2569717" y="82295"/>
                </a:lnTo>
                <a:lnTo>
                  <a:pt x="1062481" y="82295"/>
                </a:lnTo>
                <a:lnTo>
                  <a:pt x="0" y="6857"/>
                </a:lnTo>
                <a:close/>
              </a:path>
              <a:path w="2569845" h="494029">
                <a:moveTo>
                  <a:pt x="2487422" y="0"/>
                </a:moveTo>
                <a:lnTo>
                  <a:pt x="1144777" y="0"/>
                </a:lnTo>
                <a:lnTo>
                  <a:pt x="1112738" y="6465"/>
                </a:lnTo>
                <a:lnTo>
                  <a:pt x="1086580" y="24098"/>
                </a:lnTo>
                <a:lnTo>
                  <a:pt x="1068947" y="50256"/>
                </a:lnTo>
                <a:lnTo>
                  <a:pt x="1062481" y="82295"/>
                </a:lnTo>
                <a:lnTo>
                  <a:pt x="2569717" y="82295"/>
                </a:lnTo>
                <a:lnTo>
                  <a:pt x="2563252" y="50256"/>
                </a:lnTo>
                <a:lnTo>
                  <a:pt x="2545619" y="24098"/>
                </a:lnTo>
                <a:lnTo>
                  <a:pt x="2519461" y="6465"/>
                </a:lnTo>
                <a:lnTo>
                  <a:pt x="2487422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5222" y="5300471"/>
            <a:ext cx="2569845" cy="494030"/>
          </a:xfrm>
          <a:custGeom>
            <a:avLst/>
            <a:gdLst/>
            <a:ahLst/>
            <a:cxnLst/>
            <a:rect l="l" t="t" r="r" b="b"/>
            <a:pathLst>
              <a:path w="2569845" h="494029">
                <a:moveTo>
                  <a:pt x="1062481" y="82295"/>
                </a:moveTo>
                <a:lnTo>
                  <a:pt x="1068947" y="50256"/>
                </a:lnTo>
                <a:lnTo>
                  <a:pt x="1086580" y="24098"/>
                </a:lnTo>
                <a:lnTo>
                  <a:pt x="1112738" y="6465"/>
                </a:lnTo>
                <a:lnTo>
                  <a:pt x="1144777" y="0"/>
                </a:lnTo>
                <a:lnTo>
                  <a:pt x="1313688" y="0"/>
                </a:lnTo>
                <a:lnTo>
                  <a:pt x="1690497" y="0"/>
                </a:lnTo>
                <a:lnTo>
                  <a:pt x="2487422" y="0"/>
                </a:lnTo>
                <a:lnTo>
                  <a:pt x="2519461" y="6465"/>
                </a:lnTo>
                <a:lnTo>
                  <a:pt x="2545619" y="24098"/>
                </a:lnTo>
                <a:lnTo>
                  <a:pt x="2563252" y="50256"/>
                </a:lnTo>
                <a:lnTo>
                  <a:pt x="2569717" y="82295"/>
                </a:lnTo>
                <a:lnTo>
                  <a:pt x="2569717" y="205739"/>
                </a:lnTo>
                <a:lnTo>
                  <a:pt x="2569717" y="411479"/>
                </a:lnTo>
                <a:lnTo>
                  <a:pt x="2563252" y="443514"/>
                </a:lnTo>
                <a:lnTo>
                  <a:pt x="2545619" y="469672"/>
                </a:lnTo>
                <a:lnTo>
                  <a:pt x="2519461" y="487309"/>
                </a:lnTo>
                <a:lnTo>
                  <a:pt x="2487422" y="493775"/>
                </a:lnTo>
                <a:lnTo>
                  <a:pt x="1690497" y="493775"/>
                </a:lnTo>
                <a:lnTo>
                  <a:pt x="1313688" y="493775"/>
                </a:lnTo>
                <a:lnTo>
                  <a:pt x="1144777" y="493775"/>
                </a:lnTo>
                <a:lnTo>
                  <a:pt x="1112738" y="487309"/>
                </a:lnTo>
                <a:lnTo>
                  <a:pt x="1086580" y="469672"/>
                </a:lnTo>
                <a:lnTo>
                  <a:pt x="1068947" y="443514"/>
                </a:lnTo>
                <a:lnTo>
                  <a:pt x="1062481" y="411479"/>
                </a:lnTo>
                <a:lnTo>
                  <a:pt x="1062481" y="205739"/>
                </a:lnTo>
                <a:lnTo>
                  <a:pt x="0" y="6857"/>
                </a:lnTo>
                <a:lnTo>
                  <a:pt x="1062481" y="82295"/>
                </a:lnTo>
                <a:close/>
              </a:path>
            </a:pathLst>
          </a:custGeom>
          <a:ln w="914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0573" y="5389879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輸入浮點數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117</a:t>
            </a:fld>
            <a:endParaRPr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491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計算</a:t>
            </a:r>
            <a:r>
              <a:rPr sz="2800" spc="-10" dirty="0">
                <a:latin typeface="Consolas"/>
                <a:cs typeface="Consolas"/>
              </a:rPr>
              <a:t>log(x)</a:t>
            </a:r>
            <a:r>
              <a:rPr sz="2800" spc="-10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196" y="1772411"/>
            <a:ext cx="5041900" cy="1569720"/>
          </a:xfrm>
          <a:custGeom>
            <a:avLst/>
            <a:gdLst/>
            <a:ahLst/>
            <a:cxnLst/>
            <a:rect l="l" t="t" r="r" b="b"/>
            <a:pathLst>
              <a:path w="5041900" h="1569720">
                <a:moveTo>
                  <a:pt x="0" y="1569719"/>
                </a:moveTo>
                <a:lnTo>
                  <a:pt x="5041392" y="1569719"/>
                </a:lnTo>
                <a:lnTo>
                  <a:pt x="5041392" y="0"/>
                </a:lnTo>
                <a:lnTo>
                  <a:pt x="0" y="0"/>
                </a:lnTo>
                <a:lnTo>
                  <a:pt x="0" y="1569719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5203" y="5417184"/>
            <a:ext cx="2005330" cy="829944"/>
          </a:xfrm>
          <a:custGeom>
            <a:avLst/>
            <a:gdLst/>
            <a:ahLst/>
            <a:cxnLst/>
            <a:rect l="l" t="t" r="r" b="b"/>
            <a:pathLst>
              <a:path w="2005329" h="829945">
                <a:moveTo>
                  <a:pt x="1914652" y="287146"/>
                </a:moveTo>
                <a:lnTo>
                  <a:pt x="268224" y="287146"/>
                </a:lnTo>
                <a:lnTo>
                  <a:pt x="233039" y="294253"/>
                </a:lnTo>
                <a:lnTo>
                  <a:pt x="204295" y="313632"/>
                </a:lnTo>
                <a:lnTo>
                  <a:pt x="184910" y="342375"/>
                </a:lnTo>
                <a:lnTo>
                  <a:pt x="177800" y="377570"/>
                </a:lnTo>
                <a:lnTo>
                  <a:pt x="177800" y="739266"/>
                </a:lnTo>
                <a:lnTo>
                  <a:pt x="184910" y="774462"/>
                </a:lnTo>
                <a:lnTo>
                  <a:pt x="204295" y="803205"/>
                </a:lnTo>
                <a:lnTo>
                  <a:pt x="233039" y="822584"/>
                </a:lnTo>
                <a:lnTo>
                  <a:pt x="268224" y="829690"/>
                </a:lnTo>
                <a:lnTo>
                  <a:pt x="1914652" y="829690"/>
                </a:lnTo>
                <a:lnTo>
                  <a:pt x="1949836" y="822584"/>
                </a:lnTo>
                <a:lnTo>
                  <a:pt x="1978580" y="803205"/>
                </a:lnTo>
                <a:lnTo>
                  <a:pt x="1997965" y="774462"/>
                </a:lnTo>
                <a:lnTo>
                  <a:pt x="2005076" y="739266"/>
                </a:lnTo>
                <a:lnTo>
                  <a:pt x="2005076" y="377570"/>
                </a:lnTo>
                <a:lnTo>
                  <a:pt x="1997965" y="342375"/>
                </a:lnTo>
                <a:lnTo>
                  <a:pt x="1978580" y="313632"/>
                </a:lnTo>
                <a:lnTo>
                  <a:pt x="1949836" y="294253"/>
                </a:lnTo>
                <a:lnTo>
                  <a:pt x="1914652" y="287146"/>
                </a:lnTo>
                <a:close/>
              </a:path>
              <a:path w="2005329" h="829945">
                <a:moveTo>
                  <a:pt x="0" y="0"/>
                </a:moveTo>
                <a:lnTo>
                  <a:pt x="482346" y="287146"/>
                </a:lnTo>
                <a:lnTo>
                  <a:pt x="939165" y="287146"/>
                </a:lnTo>
                <a:lnTo>
                  <a:pt x="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5203" y="5417184"/>
            <a:ext cx="2005330" cy="829944"/>
          </a:xfrm>
          <a:custGeom>
            <a:avLst/>
            <a:gdLst/>
            <a:ahLst/>
            <a:cxnLst/>
            <a:rect l="l" t="t" r="r" b="b"/>
            <a:pathLst>
              <a:path w="2005329" h="829945">
                <a:moveTo>
                  <a:pt x="177800" y="377570"/>
                </a:moveTo>
                <a:lnTo>
                  <a:pt x="184910" y="342375"/>
                </a:lnTo>
                <a:lnTo>
                  <a:pt x="204295" y="313632"/>
                </a:lnTo>
                <a:lnTo>
                  <a:pt x="233039" y="294253"/>
                </a:lnTo>
                <a:lnTo>
                  <a:pt x="268224" y="287146"/>
                </a:lnTo>
                <a:lnTo>
                  <a:pt x="482346" y="287146"/>
                </a:lnTo>
                <a:lnTo>
                  <a:pt x="0" y="0"/>
                </a:lnTo>
                <a:lnTo>
                  <a:pt x="939165" y="287146"/>
                </a:lnTo>
                <a:lnTo>
                  <a:pt x="1914652" y="287146"/>
                </a:lnTo>
                <a:lnTo>
                  <a:pt x="1949836" y="294253"/>
                </a:lnTo>
                <a:lnTo>
                  <a:pt x="1978580" y="313632"/>
                </a:lnTo>
                <a:lnTo>
                  <a:pt x="1997965" y="342375"/>
                </a:lnTo>
                <a:lnTo>
                  <a:pt x="2005076" y="377570"/>
                </a:lnTo>
                <a:lnTo>
                  <a:pt x="2005076" y="513206"/>
                </a:lnTo>
                <a:lnTo>
                  <a:pt x="2005076" y="739266"/>
                </a:lnTo>
                <a:lnTo>
                  <a:pt x="1997965" y="774462"/>
                </a:lnTo>
                <a:lnTo>
                  <a:pt x="1978580" y="803205"/>
                </a:lnTo>
                <a:lnTo>
                  <a:pt x="1949836" y="822584"/>
                </a:lnTo>
                <a:lnTo>
                  <a:pt x="1914652" y="829690"/>
                </a:lnTo>
                <a:lnTo>
                  <a:pt x="939165" y="829690"/>
                </a:lnTo>
                <a:lnTo>
                  <a:pt x="482346" y="829690"/>
                </a:lnTo>
                <a:lnTo>
                  <a:pt x="268224" y="829690"/>
                </a:lnTo>
                <a:lnTo>
                  <a:pt x="233039" y="822584"/>
                </a:lnTo>
                <a:lnTo>
                  <a:pt x="204295" y="803205"/>
                </a:lnTo>
                <a:lnTo>
                  <a:pt x="184910" y="774462"/>
                </a:lnTo>
                <a:lnTo>
                  <a:pt x="177800" y="739266"/>
                </a:lnTo>
                <a:lnTo>
                  <a:pt x="177800" y="513206"/>
                </a:lnTo>
                <a:lnTo>
                  <a:pt x="177800" y="377570"/>
                </a:lnTo>
                <a:close/>
              </a:path>
            </a:pathLst>
          </a:custGeom>
          <a:ln w="9143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542" y="1789557"/>
            <a:ext cx="7469505" cy="432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onsolas"/>
                <a:cs typeface="Consolas"/>
              </a:rPr>
              <a:t>import</a:t>
            </a:r>
            <a:r>
              <a:rPr sz="2400" spc="1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onsolas"/>
                <a:cs typeface="Consolas"/>
              </a:rPr>
              <a:t>math</a:t>
            </a:r>
            <a:endParaRPr sz="2400">
              <a:latin typeface="Consolas"/>
              <a:cs typeface="Consolas"/>
            </a:endParaRPr>
          </a:p>
          <a:p>
            <a:pPr marL="571500" marR="2106295">
              <a:lnSpc>
                <a:spcPct val="100000"/>
              </a:lnSpc>
              <a:tabLst>
                <a:tab pos="4179570" algn="l"/>
              </a:tabLst>
            </a:pPr>
            <a:r>
              <a:rPr sz="2400" dirty="0">
                <a:latin typeface="Consolas"/>
                <a:cs typeface="Consolas"/>
              </a:rPr>
              <a:t>x</a:t>
            </a:r>
            <a:r>
              <a:rPr sz="2400" spc="2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25" dirty="0">
                <a:latin typeface="Consolas"/>
                <a:cs typeface="Consolas"/>
              </a:rPr>
              <a:t> </a:t>
            </a:r>
            <a:r>
              <a:rPr sz="2400" spc="-5" dirty="0">
                <a:latin typeface="Consolas"/>
                <a:cs typeface="Consolas"/>
              </a:rPr>
              <a:t>int(input(</a:t>
            </a:r>
            <a:r>
              <a:rPr sz="24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400" dirty="0">
                <a:solidFill>
                  <a:srgbClr val="800000"/>
                </a:solidFill>
                <a:latin typeface="新細明體"/>
                <a:cs typeface="新細明體"/>
              </a:rPr>
              <a:t>請輸入	</a:t>
            </a:r>
            <a:r>
              <a:rPr sz="2400" dirty="0">
                <a:solidFill>
                  <a:srgbClr val="800000"/>
                </a:solidFill>
                <a:latin typeface="Consolas"/>
                <a:cs typeface="Consolas"/>
              </a:rPr>
              <a:t>x =</a:t>
            </a:r>
            <a:r>
              <a:rPr sz="2400" spc="-9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400" dirty="0">
                <a:latin typeface="Consolas"/>
                <a:cs typeface="Consolas"/>
              </a:rPr>
              <a:t>))   y =</a:t>
            </a:r>
            <a:r>
              <a:rPr sz="2400" spc="-5" dirty="0"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FF0000"/>
                </a:solidFill>
                <a:latin typeface="Consolas"/>
                <a:cs typeface="Consolas"/>
              </a:rPr>
              <a:t>math.</a:t>
            </a: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log(</a:t>
            </a:r>
            <a:r>
              <a:rPr sz="2400" dirty="0">
                <a:latin typeface="Consolas"/>
                <a:cs typeface="Consolas"/>
              </a:rPr>
              <a:t>x</a:t>
            </a: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endParaRPr sz="2400">
              <a:latin typeface="Consolas"/>
              <a:cs typeface="Consolas"/>
            </a:endParaRPr>
          </a:p>
          <a:p>
            <a:pPr marL="571500">
              <a:lnSpc>
                <a:spcPct val="100000"/>
              </a:lnSpc>
            </a:pPr>
            <a:r>
              <a:rPr sz="2400" dirty="0">
                <a:latin typeface="Consolas"/>
                <a:cs typeface="Consolas"/>
              </a:rPr>
              <a:t>print(</a:t>
            </a:r>
            <a:r>
              <a:rPr sz="2400" dirty="0">
                <a:solidFill>
                  <a:srgbClr val="800000"/>
                </a:solidFill>
                <a:latin typeface="Consolas"/>
                <a:cs typeface="Consolas"/>
              </a:rPr>
              <a:t>"y = </a:t>
            </a:r>
            <a:r>
              <a:rPr sz="2400" spc="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400" spc="5" dirty="0">
                <a:latin typeface="Consolas"/>
                <a:cs typeface="Consolas"/>
              </a:rPr>
              <a:t>,</a:t>
            </a:r>
            <a:r>
              <a:rPr sz="2400" spc="15" dirty="0">
                <a:latin typeface="Consolas"/>
                <a:cs typeface="Consolas"/>
              </a:rPr>
              <a:t> </a:t>
            </a:r>
            <a:r>
              <a:rPr sz="2400" spc="5" dirty="0">
                <a:latin typeface="Consolas"/>
                <a:cs typeface="Consolas"/>
              </a:rPr>
              <a:t>y)</a:t>
            </a:r>
            <a:endParaRPr sz="2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Consolas"/>
              <a:cs typeface="Consolas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在</a:t>
            </a:r>
            <a:r>
              <a:rPr sz="2800" spc="-10" dirty="0">
                <a:latin typeface="標楷體"/>
                <a:cs typeface="標楷體"/>
              </a:rPr>
              <a:t>這</a:t>
            </a:r>
            <a:r>
              <a:rPr sz="2800" spc="5" dirty="0">
                <a:latin typeface="標楷體"/>
                <a:cs typeface="標楷體"/>
              </a:rPr>
              <a:t>裡</a:t>
            </a:r>
            <a:r>
              <a:rPr sz="2800" spc="-10" dirty="0">
                <a:latin typeface="Consolas"/>
                <a:cs typeface="Consolas"/>
              </a:rPr>
              <a:t>log(x)</a:t>
            </a:r>
            <a:r>
              <a:rPr sz="2800" dirty="0">
                <a:latin typeface="標楷體"/>
                <a:cs typeface="標楷體"/>
              </a:rPr>
              <a:t>是</a:t>
            </a:r>
            <a:r>
              <a:rPr sz="2800" spc="-10" dirty="0">
                <a:latin typeface="標楷體"/>
                <a:cs typeface="標楷體"/>
              </a:rPr>
              <a:t>以</a:t>
            </a:r>
            <a:r>
              <a:rPr sz="2800" spc="-5" dirty="0">
                <a:latin typeface="Consolas"/>
                <a:cs typeface="Consolas"/>
              </a:rPr>
              <a:t>e =</a:t>
            </a:r>
            <a:r>
              <a:rPr sz="2800" spc="-15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2.718</a:t>
            </a:r>
            <a:r>
              <a:rPr sz="2800" dirty="0">
                <a:latin typeface="標楷體"/>
                <a:cs typeface="標楷體"/>
              </a:rPr>
              <a:t>為</a:t>
            </a:r>
            <a:r>
              <a:rPr sz="2800" spc="-5" dirty="0">
                <a:latin typeface="標楷體"/>
                <a:cs typeface="標楷體"/>
              </a:rPr>
              <a:t>底。</a:t>
            </a:r>
            <a:endParaRPr sz="2800">
              <a:latin typeface="標楷體"/>
              <a:cs typeface="標楷體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某</a:t>
            </a:r>
            <a:r>
              <a:rPr sz="2800" spc="-5" dirty="0">
                <a:latin typeface="標楷體"/>
                <a:cs typeface="標楷體"/>
              </a:rPr>
              <a:t>些特</a:t>
            </a:r>
            <a:r>
              <a:rPr sz="2800" dirty="0">
                <a:latin typeface="標楷體"/>
                <a:cs typeface="標楷體"/>
              </a:rPr>
              <a:t>別的</a:t>
            </a:r>
            <a:r>
              <a:rPr sz="2800" spc="-5" dirty="0">
                <a:latin typeface="標楷體"/>
                <a:cs typeface="標楷體"/>
              </a:rPr>
              <a:t>函數需</a:t>
            </a:r>
            <a:r>
              <a:rPr sz="2800" dirty="0">
                <a:latin typeface="標楷體"/>
                <a:cs typeface="標楷體"/>
              </a:rPr>
              <a:t>要</a:t>
            </a:r>
            <a:r>
              <a:rPr sz="2800" spc="-5" dirty="0">
                <a:latin typeface="標楷體"/>
                <a:cs typeface="標楷體"/>
              </a:rPr>
              <a:t>另外引</a:t>
            </a:r>
            <a:r>
              <a:rPr sz="2800" dirty="0">
                <a:latin typeface="標楷體"/>
                <a:cs typeface="標楷體"/>
              </a:rPr>
              <a:t>入</a:t>
            </a:r>
            <a:r>
              <a:rPr sz="2800" spc="-5" dirty="0">
                <a:latin typeface="標楷體"/>
                <a:cs typeface="標楷體"/>
              </a:rPr>
              <a:t>，我們</a:t>
            </a:r>
            <a:r>
              <a:rPr sz="2800" spc="20" dirty="0">
                <a:latin typeface="標楷體"/>
                <a:cs typeface="標楷體"/>
              </a:rPr>
              <a:t>用</a:t>
            </a:r>
            <a:r>
              <a:rPr sz="2800" spc="-10" dirty="0">
                <a:latin typeface="Consolas"/>
                <a:cs typeface="Consolas"/>
              </a:rPr>
              <a:t>import </a:t>
            </a:r>
            <a:r>
              <a:rPr sz="2800" dirty="0">
                <a:latin typeface="標楷體"/>
                <a:cs typeface="標楷體"/>
              </a:rPr>
              <a:t>指</a:t>
            </a:r>
            <a:r>
              <a:rPr sz="2800" spc="-5" dirty="0">
                <a:latin typeface="標楷體"/>
                <a:cs typeface="標楷體"/>
              </a:rPr>
              <a:t>令，這</a:t>
            </a:r>
            <a:r>
              <a:rPr sz="2800" dirty="0">
                <a:latin typeface="標楷體"/>
                <a:cs typeface="標楷體"/>
              </a:rPr>
              <a:t>裡</a:t>
            </a:r>
            <a:r>
              <a:rPr sz="2800" spc="-5" dirty="0">
                <a:latin typeface="標楷體"/>
                <a:cs typeface="標楷體"/>
              </a:rPr>
              <a:t>是引入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學函數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所以用</a:t>
            </a:r>
            <a:r>
              <a:rPr sz="2800" spc="25" dirty="0">
                <a:latin typeface="標楷體"/>
                <a:cs typeface="標楷體"/>
              </a:rPr>
              <a:t>：</a:t>
            </a:r>
            <a:r>
              <a:rPr sz="2800" spc="-10" dirty="0">
                <a:solidFill>
                  <a:srgbClr val="FF0000"/>
                </a:solidFill>
                <a:latin typeface="Consolas"/>
                <a:cs typeface="Consolas"/>
              </a:rPr>
              <a:t>import  </a:t>
            </a:r>
            <a:r>
              <a:rPr sz="2800" spc="-5" dirty="0">
                <a:solidFill>
                  <a:srgbClr val="FF0000"/>
                </a:solidFill>
                <a:latin typeface="Consolas"/>
                <a:cs typeface="Consolas"/>
              </a:rPr>
              <a:t>math</a:t>
            </a:r>
            <a:r>
              <a:rPr sz="2800" spc="-5" dirty="0">
                <a:latin typeface="標楷體"/>
                <a:cs typeface="標楷體"/>
              </a:rPr>
              <a:t>，然</a:t>
            </a:r>
            <a:r>
              <a:rPr sz="2800" dirty="0">
                <a:latin typeface="標楷體"/>
                <a:cs typeface="標楷體"/>
              </a:rPr>
              <a:t>後</a:t>
            </a:r>
            <a:r>
              <a:rPr sz="2800" spc="5" dirty="0">
                <a:latin typeface="標楷體"/>
                <a:cs typeface="標楷體"/>
              </a:rPr>
              <a:t>用</a:t>
            </a:r>
            <a:r>
              <a:rPr sz="2800" spc="-10" dirty="0">
                <a:solidFill>
                  <a:srgbClr val="FF0000"/>
                </a:solidFill>
                <a:latin typeface="Consolas"/>
                <a:cs typeface="Consolas"/>
              </a:rPr>
              <a:t>math.log()</a:t>
            </a:r>
            <a:r>
              <a:rPr sz="2800" dirty="0">
                <a:latin typeface="標楷體"/>
                <a:cs typeface="標楷體"/>
              </a:rPr>
              <a:t>函數。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950">
              <a:latin typeface="標楷體"/>
              <a:cs typeface="標楷體"/>
            </a:endParaRPr>
          </a:p>
          <a:p>
            <a:pPr marL="3633470">
              <a:lnSpc>
                <a:spcPct val="100000"/>
              </a:lnSpc>
            </a:pPr>
            <a:r>
              <a:rPr sz="1800" spc="-10" dirty="0">
                <a:latin typeface="Consolas"/>
                <a:cs typeface="Consolas"/>
              </a:rPr>
              <a:t>math </a:t>
            </a:r>
            <a:r>
              <a:rPr sz="1800" b="1" spc="-5" dirty="0">
                <a:solidFill>
                  <a:srgbClr val="FF0000"/>
                </a:solidFill>
                <a:latin typeface="標楷體"/>
                <a:cs typeface="標楷體"/>
              </a:rPr>
              <a:t>的</a:t>
            </a:r>
            <a:r>
              <a:rPr sz="1800" b="1" spc="75" dirty="0">
                <a:solidFill>
                  <a:srgbClr val="FF0000"/>
                </a:solidFill>
                <a:latin typeface="標楷體"/>
                <a:cs typeface="標楷體"/>
              </a:rPr>
              <a:t> </a:t>
            </a:r>
            <a:r>
              <a:rPr sz="1800" spc="-5" dirty="0">
                <a:latin typeface="Consolas"/>
                <a:cs typeface="Consolas"/>
              </a:rPr>
              <a:t>log()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99409" y="1412747"/>
            <a:ext cx="4088129" cy="542290"/>
          </a:xfrm>
          <a:custGeom>
            <a:avLst/>
            <a:gdLst/>
            <a:ahLst/>
            <a:cxnLst/>
            <a:rect l="l" t="t" r="r" b="b"/>
            <a:pathLst>
              <a:path w="4088129" h="542289">
                <a:moveTo>
                  <a:pt x="4004437" y="0"/>
                </a:moveTo>
                <a:lnTo>
                  <a:pt x="1955673" y="0"/>
                </a:lnTo>
                <a:lnTo>
                  <a:pt x="1923166" y="6574"/>
                </a:lnTo>
                <a:lnTo>
                  <a:pt x="1896602" y="24495"/>
                </a:lnTo>
                <a:lnTo>
                  <a:pt x="1878681" y="51059"/>
                </a:lnTo>
                <a:lnTo>
                  <a:pt x="1872106" y="83565"/>
                </a:lnTo>
                <a:lnTo>
                  <a:pt x="1872106" y="292480"/>
                </a:lnTo>
                <a:lnTo>
                  <a:pt x="0" y="542036"/>
                </a:lnTo>
                <a:lnTo>
                  <a:pt x="1872106" y="417829"/>
                </a:lnTo>
                <a:lnTo>
                  <a:pt x="4088002" y="417829"/>
                </a:lnTo>
                <a:lnTo>
                  <a:pt x="4088002" y="83565"/>
                </a:lnTo>
                <a:lnTo>
                  <a:pt x="4081428" y="51059"/>
                </a:lnTo>
                <a:lnTo>
                  <a:pt x="4063507" y="24495"/>
                </a:lnTo>
                <a:lnTo>
                  <a:pt x="4036943" y="6574"/>
                </a:lnTo>
                <a:lnTo>
                  <a:pt x="4004437" y="0"/>
                </a:lnTo>
                <a:close/>
              </a:path>
              <a:path w="4088129" h="542289">
                <a:moveTo>
                  <a:pt x="4088002" y="417829"/>
                </a:moveTo>
                <a:lnTo>
                  <a:pt x="1872106" y="417829"/>
                </a:lnTo>
                <a:lnTo>
                  <a:pt x="1878681" y="450336"/>
                </a:lnTo>
                <a:lnTo>
                  <a:pt x="1896602" y="476900"/>
                </a:lnTo>
                <a:lnTo>
                  <a:pt x="1923166" y="494821"/>
                </a:lnTo>
                <a:lnTo>
                  <a:pt x="1955673" y="501396"/>
                </a:lnTo>
                <a:lnTo>
                  <a:pt x="4004437" y="501396"/>
                </a:lnTo>
                <a:lnTo>
                  <a:pt x="4036943" y="494821"/>
                </a:lnTo>
                <a:lnTo>
                  <a:pt x="4063507" y="476900"/>
                </a:lnTo>
                <a:lnTo>
                  <a:pt x="4081428" y="450336"/>
                </a:lnTo>
                <a:lnTo>
                  <a:pt x="4088002" y="417829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9409" y="1412747"/>
            <a:ext cx="4088129" cy="542290"/>
          </a:xfrm>
          <a:custGeom>
            <a:avLst/>
            <a:gdLst/>
            <a:ahLst/>
            <a:cxnLst/>
            <a:rect l="l" t="t" r="r" b="b"/>
            <a:pathLst>
              <a:path w="4088129" h="542289">
                <a:moveTo>
                  <a:pt x="1872106" y="83565"/>
                </a:moveTo>
                <a:lnTo>
                  <a:pt x="1878681" y="51059"/>
                </a:lnTo>
                <a:lnTo>
                  <a:pt x="1896602" y="24495"/>
                </a:lnTo>
                <a:lnTo>
                  <a:pt x="1923166" y="6574"/>
                </a:lnTo>
                <a:lnTo>
                  <a:pt x="1955673" y="0"/>
                </a:lnTo>
                <a:lnTo>
                  <a:pt x="2241423" y="0"/>
                </a:lnTo>
                <a:lnTo>
                  <a:pt x="2795396" y="0"/>
                </a:lnTo>
                <a:lnTo>
                  <a:pt x="4004437" y="0"/>
                </a:lnTo>
                <a:lnTo>
                  <a:pt x="4036943" y="6574"/>
                </a:lnTo>
                <a:lnTo>
                  <a:pt x="4063507" y="24495"/>
                </a:lnTo>
                <a:lnTo>
                  <a:pt x="4081428" y="51059"/>
                </a:lnTo>
                <a:lnTo>
                  <a:pt x="4088002" y="83565"/>
                </a:lnTo>
                <a:lnTo>
                  <a:pt x="4088002" y="292480"/>
                </a:lnTo>
                <a:lnTo>
                  <a:pt x="4088002" y="417829"/>
                </a:lnTo>
                <a:lnTo>
                  <a:pt x="4081428" y="450336"/>
                </a:lnTo>
                <a:lnTo>
                  <a:pt x="4063507" y="476900"/>
                </a:lnTo>
                <a:lnTo>
                  <a:pt x="4036943" y="494821"/>
                </a:lnTo>
                <a:lnTo>
                  <a:pt x="4004437" y="501396"/>
                </a:lnTo>
                <a:lnTo>
                  <a:pt x="2795396" y="501396"/>
                </a:lnTo>
                <a:lnTo>
                  <a:pt x="2241423" y="501396"/>
                </a:lnTo>
                <a:lnTo>
                  <a:pt x="1955673" y="501396"/>
                </a:lnTo>
                <a:lnTo>
                  <a:pt x="1923166" y="494821"/>
                </a:lnTo>
                <a:lnTo>
                  <a:pt x="1896602" y="476900"/>
                </a:lnTo>
                <a:lnTo>
                  <a:pt x="1878681" y="450336"/>
                </a:lnTo>
                <a:lnTo>
                  <a:pt x="1872106" y="417829"/>
                </a:lnTo>
                <a:lnTo>
                  <a:pt x="0" y="542036"/>
                </a:lnTo>
                <a:lnTo>
                  <a:pt x="1872106" y="292480"/>
                </a:lnTo>
                <a:lnTo>
                  <a:pt x="1872106" y="83565"/>
                </a:lnTo>
                <a:close/>
              </a:path>
            </a:pathLst>
          </a:custGeom>
          <a:ln w="914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75528" y="1501902"/>
            <a:ext cx="189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需要引入</a:t>
            </a:r>
            <a:r>
              <a:rPr sz="1800" spc="-10" dirty="0">
                <a:solidFill>
                  <a:srgbClr val="FF0000"/>
                </a:solidFill>
                <a:latin typeface="Consolas"/>
                <a:cs typeface="Consolas"/>
              </a:rPr>
              <a:t>mat</a:t>
            </a:r>
            <a:r>
              <a:rPr sz="1800" spc="5" dirty="0">
                <a:solidFill>
                  <a:srgbClr val="FF0000"/>
                </a:solidFill>
                <a:latin typeface="Consolas"/>
                <a:cs typeface="Consolas"/>
              </a:rPr>
              <a:t>h</a:t>
            </a: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套件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118</a:t>
            </a:fld>
            <a:endParaRPr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3" name="object 3"/>
          <p:cNvSpPr/>
          <p:nvPr/>
        </p:nvSpPr>
        <p:spPr>
          <a:xfrm>
            <a:off x="3708653" y="1249425"/>
            <a:ext cx="426720" cy="342900"/>
          </a:xfrm>
          <a:custGeom>
            <a:avLst/>
            <a:gdLst/>
            <a:ahLst/>
            <a:cxnLst/>
            <a:rect l="l" t="t" r="r" b="b"/>
            <a:pathLst>
              <a:path w="426720" h="342900">
                <a:moveTo>
                  <a:pt x="68687" y="188087"/>
                </a:moveTo>
                <a:lnTo>
                  <a:pt x="34671" y="188087"/>
                </a:lnTo>
                <a:lnTo>
                  <a:pt x="106425" y="342391"/>
                </a:lnTo>
                <a:lnTo>
                  <a:pt x="123190" y="342391"/>
                </a:lnTo>
                <a:lnTo>
                  <a:pt x="136583" y="296672"/>
                </a:lnTo>
                <a:lnTo>
                  <a:pt x="118110" y="296672"/>
                </a:lnTo>
                <a:lnTo>
                  <a:pt x="68687" y="188087"/>
                </a:lnTo>
                <a:close/>
              </a:path>
              <a:path w="426720" h="342900">
                <a:moveTo>
                  <a:pt x="426720" y="0"/>
                </a:moveTo>
                <a:lnTo>
                  <a:pt x="227075" y="0"/>
                </a:lnTo>
                <a:lnTo>
                  <a:pt x="227075" y="762"/>
                </a:lnTo>
                <a:lnTo>
                  <a:pt x="203708" y="762"/>
                </a:lnTo>
                <a:lnTo>
                  <a:pt x="118110" y="296672"/>
                </a:lnTo>
                <a:lnTo>
                  <a:pt x="136583" y="296672"/>
                </a:lnTo>
                <a:lnTo>
                  <a:pt x="216535" y="23749"/>
                </a:lnTo>
                <a:lnTo>
                  <a:pt x="247904" y="23749"/>
                </a:lnTo>
                <a:lnTo>
                  <a:pt x="247904" y="22860"/>
                </a:lnTo>
                <a:lnTo>
                  <a:pt x="426720" y="22860"/>
                </a:lnTo>
                <a:lnTo>
                  <a:pt x="426720" y="0"/>
                </a:lnTo>
                <a:close/>
              </a:path>
              <a:path w="426720" h="342900">
                <a:moveTo>
                  <a:pt x="56896" y="162178"/>
                </a:moveTo>
                <a:lnTo>
                  <a:pt x="0" y="188087"/>
                </a:lnTo>
                <a:lnTo>
                  <a:pt x="5334" y="201168"/>
                </a:lnTo>
                <a:lnTo>
                  <a:pt x="34671" y="188087"/>
                </a:lnTo>
                <a:lnTo>
                  <a:pt x="68687" y="188087"/>
                </a:lnTo>
                <a:lnTo>
                  <a:pt x="56896" y="1621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159510"/>
            <a:ext cx="6725920" cy="810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329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3228340" algn="l"/>
              </a:tabLst>
            </a:pPr>
            <a:r>
              <a:rPr sz="2800" dirty="0">
                <a:latin typeface="標楷體"/>
                <a:cs typeface="標楷體"/>
              </a:rPr>
              <a:t>計</a:t>
            </a:r>
            <a:r>
              <a:rPr sz="2800" spc="-5" dirty="0">
                <a:latin typeface="標楷體"/>
                <a:cs typeface="標楷體"/>
              </a:rPr>
              <a:t>算平方根</a:t>
            </a:r>
            <a:r>
              <a:rPr sz="2800" spc="150" dirty="0">
                <a:latin typeface="標楷體"/>
                <a:cs typeface="標楷體"/>
              </a:rPr>
              <a:t> </a:t>
            </a:r>
            <a:r>
              <a:rPr sz="2800" spc="-5" dirty="0">
                <a:latin typeface="Consolas"/>
                <a:cs typeface="Consolas"/>
              </a:rPr>
              <a:t>y</a:t>
            </a:r>
            <a:r>
              <a:rPr sz="2800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=	</a:t>
            </a:r>
            <a:r>
              <a:rPr sz="2800" spc="35" dirty="0">
                <a:latin typeface="Cambria Math"/>
                <a:cs typeface="Cambria Math"/>
              </a:rPr>
              <a:t>𝑥</a:t>
            </a:r>
            <a:r>
              <a:rPr sz="2800" spc="3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697865" lvl="1" indent="-228600">
              <a:lnSpc>
                <a:spcPts val="2850"/>
              </a:lnSpc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onsolas"/>
                <a:cs typeface="Consolas"/>
              </a:rPr>
              <a:t>1.</a:t>
            </a:r>
            <a:r>
              <a:rPr sz="2400" dirty="0">
                <a:latin typeface="標楷體"/>
                <a:cs typeface="標楷體"/>
              </a:rPr>
              <a:t>以</a:t>
            </a:r>
            <a:r>
              <a:rPr sz="2400" spc="5" dirty="0">
                <a:latin typeface="Consolas"/>
                <a:cs typeface="Consolas"/>
              </a:rPr>
              <a:t>import</a:t>
            </a:r>
            <a:r>
              <a:rPr sz="2400" dirty="0">
                <a:latin typeface="標楷體"/>
                <a:cs typeface="標楷體"/>
              </a:rPr>
              <a:t>方式，使用</a:t>
            </a:r>
            <a:r>
              <a:rPr sz="2400" dirty="0">
                <a:latin typeface="Consolas"/>
                <a:cs typeface="Consolas"/>
              </a:rPr>
              <a:t>sqrt()</a:t>
            </a:r>
            <a:r>
              <a:rPr sz="2400" dirty="0">
                <a:latin typeface="標楷體"/>
                <a:cs typeface="標楷體"/>
              </a:rPr>
              <a:t>函數開根號。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4742" y="3697046"/>
            <a:ext cx="5468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onsolas"/>
                <a:cs typeface="Consolas"/>
              </a:rPr>
              <a:t>2.</a:t>
            </a:r>
            <a:r>
              <a:rPr sz="2400" dirty="0">
                <a:latin typeface="標楷體"/>
                <a:cs typeface="標楷體"/>
              </a:rPr>
              <a:t>不使用引入，直接用</a:t>
            </a:r>
            <a:r>
              <a:rPr sz="2400" spc="-10" dirty="0">
                <a:latin typeface="標楷體"/>
                <a:cs typeface="標楷體"/>
              </a:rPr>
              <a:t>次</a:t>
            </a:r>
            <a:r>
              <a:rPr sz="2400" dirty="0">
                <a:latin typeface="標楷體"/>
                <a:cs typeface="標楷體"/>
              </a:rPr>
              <a:t>方運算</a:t>
            </a:r>
            <a:r>
              <a:rPr sz="2400" spc="-10" dirty="0">
                <a:latin typeface="標楷體"/>
                <a:cs typeface="標楷體"/>
              </a:rPr>
              <a:t>符</a:t>
            </a:r>
            <a:r>
              <a:rPr sz="2400" dirty="0">
                <a:latin typeface="標楷體"/>
                <a:cs typeface="標楷體"/>
              </a:rPr>
              <a:t>號。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39490" y="5773470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015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27297" y="5779719"/>
            <a:ext cx="1543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40" dirty="0"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119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39342" y="5543499"/>
            <a:ext cx="4937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6700" algn="l"/>
              </a:tabLst>
            </a:pPr>
            <a:r>
              <a:rPr sz="2400" dirty="0">
                <a:latin typeface="標楷體"/>
                <a:cs typeface="標楷體"/>
              </a:rPr>
              <a:t>說明：開根號是</a:t>
            </a:r>
            <a:r>
              <a:rPr sz="2625" spc="60" baseline="44444" dirty="0">
                <a:latin typeface="Cambria Math"/>
                <a:cs typeface="Cambria Math"/>
              </a:rPr>
              <a:t>1</a:t>
            </a:r>
            <a:r>
              <a:rPr sz="2625" spc="-7" baseline="44444" dirty="0">
                <a:latin typeface="Cambria Math"/>
                <a:cs typeface="Cambria Math"/>
              </a:rPr>
              <a:t> </a:t>
            </a:r>
            <a:r>
              <a:rPr sz="2400" dirty="0">
                <a:latin typeface="標楷體"/>
                <a:cs typeface="標楷體"/>
              </a:rPr>
              <a:t>次方</a:t>
            </a:r>
            <a:r>
              <a:rPr sz="2400" spc="-570" dirty="0">
                <a:latin typeface="標楷體"/>
                <a:cs typeface="標楷體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00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0.5</a:t>
            </a:r>
            <a:r>
              <a:rPr sz="2400" dirty="0">
                <a:latin typeface="標楷體"/>
                <a:cs typeface="標楷體"/>
              </a:rPr>
              <a:t>次</a:t>
            </a:r>
            <a:r>
              <a:rPr sz="2400" spc="-10" dirty="0">
                <a:latin typeface="標楷體"/>
                <a:cs typeface="標楷體"/>
              </a:rPr>
              <a:t>方</a:t>
            </a:r>
            <a:r>
              <a:rPr sz="2400" dirty="0">
                <a:latin typeface="標楷體"/>
                <a:cs typeface="標楷體"/>
              </a:rPr>
              <a:t>。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1975" y="2133600"/>
            <a:ext cx="4608830" cy="144653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200" spc="-5" dirty="0">
                <a:solidFill>
                  <a:srgbClr val="FF0000"/>
                </a:solidFill>
                <a:latin typeface="Consolas"/>
                <a:cs typeface="Consolas"/>
              </a:rPr>
              <a:t>import</a:t>
            </a:r>
            <a:r>
              <a:rPr sz="220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onsolas"/>
                <a:cs typeface="Consolas"/>
              </a:rPr>
              <a:t>math</a:t>
            </a:r>
            <a:endParaRPr sz="2200">
              <a:latin typeface="Consolas"/>
              <a:cs typeface="Consolas"/>
            </a:endParaRPr>
          </a:p>
          <a:p>
            <a:pPr marL="91440" marR="436245">
              <a:lnSpc>
                <a:spcPts val="2630"/>
              </a:lnSpc>
              <a:spcBef>
                <a:spcPts val="115"/>
              </a:spcBef>
            </a:pPr>
            <a:r>
              <a:rPr sz="2200" spc="-5" dirty="0">
                <a:latin typeface="Consolas"/>
                <a:cs typeface="Consolas"/>
              </a:rPr>
              <a:t>x</a:t>
            </a:r>
            <a:r>
              <a:rPr sz="2200" spc="-15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=</a:t>
            </a:r>
            <a:r>
              <a:rPr sz="2200" spc="-1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int(input(</a:t>
            </a:r>
            <a:r>
              <a:rPr sz="22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200" spc="5" dirty="0">
                <a:solidFill>
                  <a:srgbClr val="800000"/>
                </a:solidFill>
                <a:latin typeface="標楷體"/>
                <a:cs typeface="標楷體"/>
              </a:rPr>
              <a:t>請</a:t>
            </a:r>
            <a:r>
              <a:rPr sz="2200" spc="-5" dirty="0">
                <a:solidFill>
                  <a:srgbClr val="800000"/>
                </a:solidFill>
                <a:latin typeface="標楷體"/>
                <a:cs typeface="標楷體"/>
              </a:rPr>
              <a:t>輸</a:t>
            </a:r>
            <a:r>
              <a:rPr sz="2200" spc="5" dirty="0">
                <a:solidFill>
                  <a:srgbClr val="800000"/>
                </a:solidFill>
                <a:latin typeface="標楷體"/>
                <a:cs typeface="標楷體"/>
              </a:rPr>
              <a:t>入</a:t>
            </a:r>
            <a:r>
              <a:rPr sz="2200" dirty="0">
                <a:solidFill>
                  <a:srgbClr val="800000"/>
                </a:solidFill>
                <a:latin typeface="Consolas"/>
                <a:cs typeface="Consolas"/>
              </a:rPr>
              <a:t>x=</a:t>
            </a:r>
            <a:r>
              <a:rPr sz="2200" spc="-1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2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200" spc="-5" dirty="0">
                <a:latin typeface="Consolas"/>
                <a:cs typeface="Consolas"/>
              </a:rPr>
              <a:t>))  </a:t>
            </a:r>
            <a:r>
              <a:rPr sz="220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y =</a:t>
            </a:r>
            <a:r>
              <a:rPr sz="2200" spc="5" dirty="0">
                <a:latin typeface="Consolas"/>
                <a:cs typeface="Consolas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onsolas"/>
                <a:cs typeface="Consolas"/>
              </a:rPr>
              <a:t>math.sqrt(</a:t>
            </a:r>
            <a:r>
              <a:rPr sz="2200" spc="-5" dirty="0">
                <a:latin typeface="Consolas"/>
                <a:cs typeface="Consolas"/>
              </a:rPr>
              <a:t>x</a:t>
            </a:r>
            <a:r>
              <a:rPr sz="2200" spc="-5" dirty="0">
                <a:solidFill>
                  <a:srgbClr val="FF0000"/>
                </a:solidFill>
                <a:latin typeface="Consolas"/>
                <a:cs typeface="Consolas"/>
              </a:rPr>
              <a:t>)</a:t>
            </a:r>
            <a:endParaRPr sz="2200">
              <a:latin typeface="Consolas"/>
              <a:cs typeface="Consolas"/>
            </a:endParaRPr>
          </a:p>
          <a:p>
            <a:pPr marL="91440">
              <a:lnSpc>
                <a:spcPts val="2550"/>
              </a:lnSpc>
            </a:pPr>
            <a:r>
              <a:rPr sz="2200" spc="-5" dirty="0">
                <a:latin typeface="Consolas"/>
                <a:cs typeface="Consolas"/>
              </a:rPr>
              <a:t>print(</a:t>
            </a:r>
            <a:r>
              <a:rPr sz="2200" spc="-5" dirty="0">
                <a:solidFill>
                  <a:srgbClr val="800000"/>
                </a:solidFill>
                <a:latin typeface="Consolas"/>
                <a:cs typeface="Consolas"/>
              </a:rPr>
              <a:t>"y = "</a:t>
            </a:r>
            <a:r>
              <a:rPr sz="2200" spc="-5" dirty="0">
                <a:latin typeface="Consolas"/>
                <a:cs typeface="Consolas"/>
              </a:rPr>
              <a:t>,</a:t>
            </a:r>
            <a:r>
              <a:rPr sz="2200" spc="-35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y)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3603" y="4293108"/>
            <a:ext cx="4249420" cy="101536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ts val="2395"/>
              </a:lnSpc>
              <a:spcBef>
                <a:spcPts val="260"/>
              </a:spcBef>
            </a:pPr>
            <a:r>
              <a:rPr sz="2000" dirty="0">
                <a:latin typeface="Consolas"/>
                <a:cs typeface="Consolas"/>
              </a:rPr>
              <a:t>x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00000"/>
                </a:solidFill>
                <a:latin typeface="標楷體"/>
                <a:cs typeface="標楷體"/>
              </a:rPr>
              <a:t>請輸</a:t>
            </a:r>
            <a:r>
              <a:rPr sz="2000" spc="5" dirty="0">
                <a:solidFill>
                  <a:srgbClr val="800000"/>
                </a:solidFill>
                <a:latin typeface="標楷體"/>
                <a:cs typeface="標楷體"/>
              </a:rPr>
              <a:t>入</a:t>
            </a:r>
            <a:r>
              <a:rPr sz="2000" spc="70" dirty="0">
                <a:solidFill>
                  <a:srgbClr val="800000"/>
                </a:solidFill>
                <a:latin typeface="標楷體"/>
                <a:cs typeface="標楷體"/>
              </a:rPr>
              <a:t> 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x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=</a:t>
            </a:r>
            <a:r>
              <a:rPr sz="2000" spc="-15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1440" marR="1913255">
              <a:lnSpc>
                <a:spcPts val="2400"/>
              </a:lnSpc>
              <a:spcBef>
                <a:spcPts val="75"/>
              </a:spcBef>
            </a:pPr>
            <a:r>
              <a:rPr sz="2000" dirty="0">
                <a:latin typeface="Consolas"/>
                <a:cs typeface="Consolas"/>
              </a:rPr>
              <a:t>y = </a:t>
            </a:r>
            <a:r>
              <a:rPr sz="2000" spc="-5" dirty="0">
                <a:latin typeface="Consolas"/>
                <a:cs typeface="Consolas"/>
              </a:rPr>
              <a:t>x</a:t>
            </a:r>
            <a:r>
              <a:rPr sz="2000" spc="-5" dirty="0">
                <a:solidFill>
                  <a:srgbClr val="FF0000"/>
                </a:solidFill>
                <a:latin typeface="Consolas"/>
                <a:cs typeface="Consolas"/>
              </a:rPr>
              <a:t>**</a:t>
            </a:r>
            <a:r>
              <a:rPr sz="2000" spc="-5" dirty="0">
                <a:latin typeface="Consolas"/>
                <a:cs typeface="Consolas"/>
              </a:rPr>
              <a:t>0.5  </a:t>
            </a: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"y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y)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582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式語</a:t>
            </a:r>
            <a:r>
              <a:rPr dirty="0">
                <a:latin typeface="標楷體"/>
                <a:cs typeface="標楷體"/>
              </a:rPr>
              <a:t>言</a:t>
            </a:r>
            <a:r>
              <a:rPr spc="5" dirty="0">
                <a:latin typeface="標楷體"/>
                <a:cs typeface="標楷體"/>
              </a:rPr>
              <a:t>的</a:t>
            </a:r>
            <a:r>
              <a:rPr spc="-5" dirty="0">
                <a:latin typeface="標楷體"/>
                <a:cs typeface="標楷體"/>
              </a:rPr>
              <a:t>分類</a:t>
            </a:r>
          </a:p>
        </p:txBody>
      </p:sp>
      <p:sp>
        <p:nvSpPr>
          <p:cNvPr id="3" name="object 3"/>
          <p:cNvSpPr/>
          <p:nvPr/>
        </p:nvSpPr>
        <p:spPr>
          <a:xfrm>
            <a:off x="603504" y="1559277"/>
            <a:ext cx="7973568" cy="436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簡</a:t>
            </a:r>
            <a:r>
              <a:rPr spc="-5" dirty="0">
                <a:latin typeface="標楷體"/>
                <a:cs typeface="標楷體"/>
              </a:rPr>
              <a:t>單的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32721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計算</a:t>
            </a:r>
            <a:r>
              <a:rPr sz="2800" spc="-5" dirty="0">
                <a:latin typeface="Consolas"/>
                <a:cs typeface="Consolas"/>
              </a:rPr>
              <a:t>y</a:t>
            </a:r>
            <a:r>
              <a:rPr sz="2800" spc="-35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=</a:t>
            </a:r>
            <a:r>
              <a:rPr sz="2800" spc="-40" dirty="0">
                <a:latin typeface="Consolas"/>
                <a:cs typeface="Consolas"/>
              </a:rPr>
              <a:t> </a:t>
            </a:r>
            <a:r>
              <a:rPr sz="2800" spc="-10" dirty="0">
                <a:latin typeface="Consolas"/>
                <a:cs typeface="Consolas"/>
              </a:rPr>
              <a:t>sin(x)</a:t>
            </a:r>
            <a:r>
              <a:rPr sz="2800" spc="-10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4177055"/>
            <a:ext cx="7553959" cy="10464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onsolas"/>
                <a:cs typeface="Consolas"/>
              </a:rPr>
              <a:t>math.sin()</a:t>
            </a:r>
            <a:r>
              <a:rPr sz="2800" spc="5" dirty="0">
                <a:latin typeface="標楷體"/>
                <a:cs typeface="標楷體"/>
              </a:rPr>
              <a:t>、</a:t>
            </a:r>
            <a:r>
              <a:rPr sz="2800" spc="-10" dirty="0">
                <a:latin typeface="Consolas"/>
                <a:cs typeface="Consolas"/>
              </a:rPr>
              <a:t>math.pi</a:t>
            </a:r>
            <a:r>
              <a:rPr sz="2800" spc="5" dirty="0">
                <a:latin typeface="標楷體"/>
                <a:cs typeface="標楷體"/>
              </a:rPr>
              <a:t>都</a:t>
            </a:r>
            <a:r>
              <a:rPr sz="2800" spc="-5" dirty="0">
                <a:latin typeface="標楷體"/>
                <a:cs typeface="標楷體"/>
              </a:rPr>
              <a:t>是</a:t>
            </a:r>
            <a:r>
              <a:rPr sz="2800" spc="-10" dirty="0">
                <a:latin typeface="Consolas"/>
                <a:cs typeface="Consolas"/>
              </a:rPr>
              <a:t>math</a:t>
            </a:r>
            <a:r>
              <a:rPr sz="2800" dirty="0">
                <a:latin typeface="標楷體"/>
                <a:cs typeface="標楷體"/>
              </a:rPr>
              <a:t>提</a:t>
            </a:r>
            <a:r>
              <a:rPr sz="2800" spc="-5" dirty="0">
                <a:latin typeface="標楷體"/>
                <a:cs typeface="標楷體"/>
              </a:rPr>
              <a:t>供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函數。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Python</a:t>
            </a:r>
            <a:r>
              <a:rPr sz="2800" spc="-5" dirty="0">
                <a:latin typeface="標楷體"/>
                <a:cs typeface="標楷體"/>
              </a:rPr>
              <a:t>的</a:t>
            </a:r>
            <a:r>
              <a:rPr sz="2800" spc="-785" dirty="0">
                <a:latin typeface="標楷體"/>
                <a:cs typeface="標楷體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π </a:t>
            </a:r>
            <a:r>
              <a:rPr sz="2800" spc="5" dirty="0">
                <a:latin typeface="標楷體"/>
                <a:cs typeface="標楷體"/>
              </a:rPr>
              <a:t>精</a:t>
            </a:r>
            <a:r>
              <a:rPr sz="2800" spc="-5" dirty="0">
                <a:latin typeface="標楷體"/>
                <a:cs typeface="標楷體"/>
              </a:rPr>
              <a:t>確</a:t>
            </a:r>
            <a:r>
              <a:rPr sz="2800" spc="5" dirty="0">
                <a:latin typeface="標楷體"/>
                <a:cs typeface="標楷體"/>
              </a:rPr>
              <a:t>到</a:t>
            </a:r>
            <a:r>
              <a:rPr sz="2800" spc="-5" dirty="0">
                <a:latin typeface="標楷體"/>
                <a:cs typeface="標楷體"/>
              </a:rPr>
              <a:t>小數</a:t>
            </a:r>
            <a:r>
              <a:rPr sz="2800" spc="10" dirty="0">
                <a:latin typeface="標楷體"/>
                <a:cs typeface="標楷體"/>
              </a:rPr>
              <a:t>點</a:t>
            </a:r>
            <a:r>
              <a:rPr sz="2800" spc="-10" dirty="0">
                <a:latin typeface="標楷體"/>
                <a:cs typeface="標楷體"/>
              </a:rPr>
              <a:t>後</a:t>
            </a:r>
            <a:r>
              <a:rPr sz="2800" spc="-5" dirty="0">
                <a:latin typeface="Cambria Math"/>
                <a:cs typeface="Cambria Math"/>
              </a:rPr>
              <a:t>16</a:t>
            </a:r>
            <a:r>
              <a:rPr sz="2800" spc="-5" dirty="0">
                <a:latin typeface="標楷體"/>
                <a:cs typeface="標楷體"/>
              </a:rPr>
              <a:t>位。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196" y="1930907"/>
            <a:ext cx="5544820" cy="156972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import</a:t>
            </a:r>
            <a:r>
              <a:rPr sz="2400" spc="5" dirty="0">
                <a:solidFill>
                  <a:srgbClr val="0000FF"/>
                </a:solidFill>
                <a:latin typeface="Consolas"/>
                <a:cs typeface="Consolas"/>
              </a:rPr>
              <a:t> math</a:t>
            </a:r>
            <a:endParaRPr sz="2400">
              <a:latin typeface="Consolas"/>
              <a:cs typeface="Consolas"/>
            </a:endParaRPr>
          </a:p>
          <a:p>
            <a:pPr marL="92075" marR="324485">
              <a:lnSpc>
                <a:spcPct val="100000"/>
              </a:lnSpc>
            </a:pPr>
            <a:r>
              <a:rPr sz="2400" dirty="0">
                <a:latin typeface="Consolas"/>
                <a:cs typeface="Consolas"/>
              </a:rPr>
              <a:t>x</a:t>
            </a:r>
            <a:r>
              <a:rPr sz="2400" spc="-2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-10" dirty="0">
                <a:latin typeface="Consolas"/>
                <a:cs typeface="Consolas"/>
              </a:rPr>
              <a:t> </a:t>
            </a:r>
            <a:r>
              <a:rPr sz="2400" spc="5" dirty="0">
                <a:latin typeface="Consolas"/>
                <a:cs typeface="Consolas"/>
              </a:rPr>
              <a:t>float(input(</a:t>
            </a:r>
            <a:r>
              <a:rPr sz="2400" spc="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400" spc="-5" dirty="0">
                <a:solidFill>
                  <a:srgbClr val="800000"/>
                </a:solidFill>
                <a:latin typeface="標楷體"/>
                <a:cs typeface="標楷體"/>
              </a:rPr>
              <a:t>請輸</a:t>
            </a:r>
            <a:r>
              <a:rPr sz="2400" dirty="0">
                <a:solidFill>
                  <a:srgbClr val="800000"/>
                </a:solidFill>
                <a:latin typeface="標楷體"/>
                <a:cs typeface="標楷體"/>
              </a:rPr>
              <a:t>入</a:t>
            </a:r>
            <a:r>
              <a:rPr sz="2400" spc="100" dirty="0">
                <a:solidFill>
                  <a:srgbClr val="800000"/>
                </a:solidFill>
                <a:latin typeface="標楷體"/>
                <a:cs typeface="標楷體"/>
              </a:rPr>
              <a:t> </a:t>
            </a:r>
            <a:r>
              <a:rPr sz="2400" dirty="0">
                <a:solidFill>
                  <a:srgbClr val="800000"/>
                </a:solidFill>
                <a:latin typeface="Consolas"/>
                <a:cs typeface="Consolas"/>
              </a:rPr>
              <a:t>x</a:t>
            </a:r>
            <a:r>
              <a:rPr sz="2400" spc="-1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800000"/>
                </a:solidFill>
                <a:latin typeface="Consolas"/>
                <a:cs typeface="Consolas"/>
              </a:rPr>
              <a:t>=</a:t>
            </a:r>
            <a:r>
              <a:rPr sz="2400" spc="-15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400" dirty="0">
                <a:latin typeface="Consolas"/>
                <a:cs typeface="Consolas"/>
              </a:rPr>
              <a:t>))  y = </a:t>
            </a: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math.sin(</a:t>
            </a:r>
            <a:r>
              <a:rPr sz="2400" dirty="0">
                <a:latin typeface="Consolas"/>
                <a:cs typeface="Consolas"/>
              </a:rPr>
              <a:t>x * </a:t>
            </a: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math.pi)  </a:t>
            </a:r>
            <a:r>
              <a:rPr sz="2400" dirty="0">
                <a:latin typeface="Consolas"/>
                <a:cs typeface="Consolas"/>
              </a:rPr>
              <a:t>print(</a:t>
            </a:r>
            <a:r>
              <a:rPr sz="2400" dirty="0">
                <a:solidFill>
                  <a:srgbClr val="800000"/>
                </a:solidFill>
                <a:latin typeface="Consolas"/>
                <a:cs typeface="Consolas"/>
              </a:rPr>
              <a:t>"y =</a:t>
            </a:r>
            <a:r>
              <a:rPr sz="2400" spc="1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400" dirty="0">
                <a:latin typeface="Consolas"/>
                <a:cs typeface="Consolas"/>
              </a:rPr>
              <a:t>,y)</a:t>
            </a:r>
            <a:endParaRPr sz="2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3" name="object 3"/>
          <p:cNvSpPr/>
          <p:nvPr/>
        </p:nvSpPr>
        <p:spPr>
          <a:xfrm>
            <a:off x="6241541" y="1537461"/>
            <a:ext cx="683260" cy="0"/>
          </a:xfrm>
          <a:custGeom>
            <a:avLst/>
            <a:gdLst/>
            <a:ahLst/>
            <a:cxnLst/>
            <a:rect l="l" t="t" r="r" b="b"/>
            <a:pathLst>
              <a:path w="683259">
                <a:moveTo>
                  <a:pt x="0" y="0"/>
                </a:moveTo>
                <a:lnTo>
                  <a:pt x="682752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37478" y="1545081"/>
            <a:ext cx="6927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Cambria Math"/>
                <a:cs typeface="Cambria Math"/>
              </a:rPr>
              <a:t>(</a:t>
            </a:r>
            <a:r>
              <a:rPr sz="1900" spc="240" dirty="0">
                <a:latin typeface="Cambria Math"/>
                <a:cs typeface="Cambria Math"/>
              </a:rPr>
              <a:t>𝑐</a:t>
            </a:r>
            <a:r>
              <a:rPr sz="1900" spc="-40" dirty="0">
                <a:latin typeface="Cambria Math"/>
                <a:cs typeface="Cambria Math"/>
              </a:rPr>
              <a:t>−</a:t>
            </a:r>
            <a:r>
              <a:rPr sz="1900" spc="250" dirty="0">
                <a:latin typeface="Cambria Math"/>
                <a:cs typeface="Cambria Math"/>
              </a:rPr>
              <a:t>𝑑</a:t>
            </a:r>
            <a:r>
              <a:rPr sz="1900" spc="-5" dirty="0">
                <a:latin typeface="Cambria Math"/>
                <a:cs typeface="Cambria Math"/>
              </a:rPr>
              <a:t>)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142" y="1289050"/>
            <a:ext cx="752538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66700" algn="l"/>
              </a:tabLst>
            </a:pPr>
            <a:r>
              <a:rPr sz="2600" spc="-10" dirty="0">
                <a:latin typeface="Consolas"/>
                <a:cs typeface="Consolas"/>
              </a:rPr>
              <a:t>3-1.</a:t>
            </a:r>
            <a:r>
              <a:rPr sz="2600" dirty="0">
                <a:latin typeface="標楷體"/>
                <a:cs typeface="標楷體"/>
              </a:rPr>
              <a:t>寫一程式，</a:t>
            </a:r>
            <a:r>
              <a:rPr sz="2600" spc="-15" dirty="0">
                <a:latin typeface="標楷體"/>
                <a:cs typeface="標楷體"/>
              </a:rPr>
              <a:t>輸</a:t>
            </a:r>
            <a:r>
              <a:rPr sz="2600" spc="-10" dirty="0">
                <a:latin typeface="標楷體"/>
                <a:cs typeface="標楷體"/>
              </a:rPr>
              <a:t>入</a:t>
            </a:r>
            <a:r>
              <a:rPr sz="2600" spc="-10" dirty="0">
                <a:latin typeface="Consolas"/>
                <a:cs typeface="Consolas"/>
              </a:rPr>
              <a:t>a,b,c,d</a:t>
            </a:r>
            <a:r>
              <a:rPr sz="2600" spc="-10" dirty="0">
                <a:latin typeface="標楷體"/>
                <a:cs typeface="標楷體"/>
              </a:rPr>
              <a:t>，</a:t>
            </a:r>
            <a:r>
              <a:rPr sz="2600" dirty="0">
                <a:latin typeface="標楷體"/>
                <a:cs typeface="標楷體"/>
              </a:rPr>
              <a:t>計</a:t>
            </a:r>
            <a:r>
              <a:rPr sz="2600" spc="-5" dirty="0">
                <a:latin typeface="標楷體"/>
                <a:cs typeface="標楷體"/>
              </a:rPr>
              <a:t>算</a:t>
            </a:r>
            <a:r>
              <a:rPr sz="2850" spc="82" baseline="45321" dirty="0">
                <a:latin typeface="Cambria Math"/>
                <a:cs typeface="Cambria Math"/>
              </a:rPr>
              <a:t>(𝑎+𝑏)</a:t>
            </a:r>
            <a:r>
              <a:rPr sz="2850" spc="232" baseline="45321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×</a:t>
            </a:r>
            <a:r>
              <a:rPr sz="2600" spc="-5" dirty="0">
                <a:latin typeface="Cambria Math"/>
                <a:cs typeface="Cambria Math"/>
              </a:rPr>
              <a:t> </a:t>
            </a:r>
            <a:r>
              <a:rPr sz="2600" spc="85" dirty="0">
                <a:latin typeface="Cambria Math"/>
                <a:cs typeface="Cambria Math"/>
              </a:rPr>
              <a:t>𝑑</a:t>
            </a:r>
            <a:r>
              <a:rPr sz="2600" spc="-15" dirty="0">
                <a:latin typeface="標楷體"/>
                <a:cs typeface="標楷體"/>
              </a:rPr>
              <a:t>。先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1892554"/>
            <a:ext cx="5937250" cy="139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7575">
              <a:lnSpc>
                <a:spcPct val="100000"/>
              </a:lnSpc>
              <a:spcBef>
                <a:spcPts val="105"/>
              </a:spcBef>
            </a:pPr>
            <a:r>
              <a:rPr sz="2600" spc="-15" dirty="0">
                <a:latin typeface="標楷體"/>
                <a:cs typeface="標楷體"/>
              </a:rPr>
              <a:t>畫</a:t>
            </a:r>
            <a:r>
              <a:rPr sz="2600" dirty="0">
                <a:latin typeface="標楷體"/>
                <a:cs typeface="標楷體"/>
              </a:rPr>
              <a:t>出流程圖。</a:t>
            </a:r>
            <a:endParaRPr sz="26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onsolas"/>
                <a:cs typeface="Consolas"/>
              </a:rPr>
              <a:t>3-2.</a:t>
            </a:r>
            <a:r>
              <a:rPr sz="2600" dirty="0">
                <a:latin typeface="標楷體"/>
                <a:cs typeface="標楷體"/>
              </a:rPr>
              <a:t>假設有一組</a:t>
            </a:r>
            <a:r>
              <a:rPr sz="2600" spc="-15" dirty="0">
                <a:latin typeface="標楷體"/>
                <a:cs typeface="標楷體"/>
              </a:rPr>
              <a:t>二</a:t>
            </a:r>
            <a:r>
              <a:rPr sz="2600" dirty="0">
                <a:latin typeface="標楷體"/>
                <a:cs typeface="標楷體"/>
              </a:rPr>
              <a:t>元一次方程式如下：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5900" y="3534283"/>
            <a:ext cx="24511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25" dirty="0">
                <a:latin typeface="標楷體"/>
                <a:cs typeface="標楷體"/>
              </a:rPr>
              <a:t>，</a:t>
            </a:r>
            <a:endParaRPr sz="1700">
              <a:latin typeface="標楷體"/>
              <a:cs typeface="標楷體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7598" y="3342259"/>
            <a:ext cx="418528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2502535" algn="l"/>
              </a:tabLst>
            </a:pPr>
            <a:r>
              <a:rPr sz="2600" dirty="0">
                <a:latin typeface="Consolas"/>
                <a:cs typeface="Consolas"/>
              </a:rPr>
              <a:t>a</a:t>
            </a:r>
            <a:r>
              <a:rPr sz="2550" baseline="-21241" dirty="0">
                <a:latin typeface="Consolas"/>
                <a:cs typeface="Consolas"/>
              </a:rPr>
              <a:t>1</a:t>
            </a:r>
            <a:r>
              <a:rPr sz="2600" dirty="0">
                <a:latin typeface="Consolas"/>
                <a:cs typeface="Consolas"/>
              </a:rPr>
              <a:t>x+b</a:t>
            </a:r>
            <a:r>
              <a:rPr sz="2550" baseline="-21241" dirty="0">
                <a:latin typeface="Consolas"/>
                <a:cs typeface="Consolas"/>
              </a:rPr>
              <a:t>1</a:t>
            </a:r>
            <a:r>
              <a:rPr sz="2600" dirty="0">
                <a:latin typeface="Consolas"/>
                <a:cs typeface="Consolas"/>
              </a:rPr>
              <a:t>y=c</a:t>
            </a:r>
            <a:r>
              <a:rPr sz="2550" baseline="-21241" dirty="0">
                <a:latin typeface="Consolas"/>
                <a:cs typeface="Consolas"/>
              </a:rPr>
              <a:t>1	</a:t>
            </a:r>
            <a:r>
              <a:rPr sz="2600" dirty="0">
                <a:latin typeface="Consolas"/>
                <a:cs typeface="Consolas"/>
              </a:rPr>
              <a:t>a</a:t>
            </a:r>
            <a:r>
              <a:rPr sz="2550" baseline="-21241" dirty="0">
                <a:latin typeface="Consolas"/>
                <a:cs typeface="Consolas"/>
              </a:rPr>
              <a:t>1</a:t>
            </a:r>
            <a:r>
              <a:rPr sz="2600" dirty="0">
                <a:latin typeface="Consolas"/>
                <a:cs typeface="Consolas"/>
              </a:rPr>
              <a:t>x+b</a:t>
            </a:r>
            <a:r>
              <a:rPr sz="2550" baseline="-21241" dirty="0">
                <a:latin typeface="Consolas"/>
                <a:cs typeface="Consolas"/>
              </a:rPr>
              <a:t>2</a:t>
            </a:r>
            <a:r>
              <a:rPr sz="2600" dirty="0">
                <a:latin typeface="Consolas"/>
                <a:cs typeface="Consolas"/>
              </a:rPr>
              <a:t>y=c</a:t>
            </a:r>
            <a:r>
              <a:rPr sz="2550" baseline="-21241" dirty="0">
                <a:latin typeface="Consolas"/>
                <a:cs typeface="Consolas"/>
              </a:rPr>
              <a:t>2</a:t>
            </a:r>
            <a:endParaRPr sz="2550" baseline="-21241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0685" y="3828110"/>
            <a:ext cx="3332479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5" dirty="0">
                <a:latin typeface="標楷體"/>
                <a:cs typeface="標楷體"/>
              </a:rPr>
              <a:t>此</a:t>
            </a:r>
            <a:r>
              <a:rPr sz="2600" spc="5" dirty="0">
                <a:latin typeface="標楷體"/>
                <a:cs typeface="標楷體"/>
              </a:rPr>
              <a:t>組方程</a:t>
            </a:r>
            <a:r>
              <a:rPr sz="2600" spc="-20" dirty="0">
                <a:latin typeface="標楷體"/>
                <a:cs typeface="標楷體"/>
              </a:rPr>
              <a:t>式</a:t>
            </a:r>
            <a:r>
              <a:rPr sz="2600" dirty="0">
                <a:latin typeface="標楷體"/>
                <a:cs typeface="標楷體"/>
              </a:rPr>
              <a:t>的</a:t>
            </a:r>
            <a:r>
              <a:rPr sz="2600" spc="5" dirty="0">
                <a:latin typeface="標楷體"/>
                <a:cs typeface="標楷體"/>
              </a:rPr>
              <a:t>解如</a:t>
            </a:r>
            <a:r>
              <a:rPr sz="2600" spc="-10" dirty="0">
                <a:latin typeface="標楷體"/>
                <a:cs typeface="標楷體"/>
              </a:rPr>
              <a:t>下</a:t>
            </a:r>
            <a:r>
              <a:rPr sz="2600" spc="5" dirty="0">
                <a:latin typeface="標楷體"/>
                <a:cs typeface="標楷體"/>
              </a:rPr>
              <a:t>：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86050" y="4650994"/>
            <a:ext cx="1339850" cy="0"/>
          </a:xfrm>
          <a:custGeom>
            <a:avLst/>
            <a:gdLst/>
            <a:ahLst/>
            <a:cxnLst/>
            <a:rect l="l" t="t" r="r" b="b"/>
            <a:pathLst>
              <a:path w="1339850">
                <a:moveTo>
                  <a:pt x="0" y="0"/>
                </a:moveTo>
                <a:lnTo>
                  <a:pt x="1339596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76420" y="4403216"/>
            <a:ext cx="3562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標楷體"/>
                <a:cs typeface="標楷體"/>
              </a:rPr>
              <a:t>，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76138" y="4650994"/>
            <a:ext cx="1339850" cy="0"/>
          </a:xfrm>
          <a:custGeom>
            <a:avLst/>
            <a:gdLst/>
            <a:ahLst/>
            <a:cxnLst/>
            <a:rect l="l" t="t" r="r" b="b"/>
            <a:pathLst>
              <a:path w="1339850">
                <a:moveTo>
                  <a:pt x="0" y="0"/>
                </a:moveTo>
                <a:lnTo>
                  <a:pt x="1339595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17598" y="4209669"/>
            <a:ext cx="49282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962910" algn="l"/>
              </a:tabLst>
            </a:pPr>
            <a:r>
              <a:rPr sz="3900" baseline="-32051" dirty="0">
                <a:latin typeface="Consolas"/>
                <a:cs typeface="Consolas"/>
              </a:rPr>
              <a:t>x</a:t>
            </a:r>
            <a:r>
              <a:rPr sz="3900" baseline="-32051" dirty="0">
                <a:latin typeface="Cambria Math"/>
                <a:cs typeface="Cambria Math"/>
              </a:rPr>
              <a:t>=</a:t>
            </a:r>
            <a:r>
              <a:rPr sz="3900" spc="540" baseline="-32051" dirty="0">
                <a:latin typeface="Cambria Math"/>
                <a:cs typeface="Cambria Math"/>
              </a:rPr>
              <a:t> </a:t>
            </a:r>
            <a:r>
              <a:rPr sz="1900" spc="45" dirty="0">
                <a:latin typeface="Cambria Math"/>
                <a:cs typeface="Cambria Math"/>
              </a:rPr>
              <a:t>(𝑐</a:t>
            </a:r>
            <a:r>
              <a:rPr sz="1875" spc="67" baseline="-28888" dirty="0">
                <a:latin typeface="Cambria Math"/>
                <a:cs typeface="Cambria Math"/>
              </a:rPr>
              <a:t>1</a:t>
            </a:r>
            <a:r>
              <a:rPr sz="1900" spc="45" dirty="0">
                <a:latin typeface="Cambria Math"/>
                <a:cs typeface="Cambria Math"/>
              </a:rPr>
              <a:t>𝑏</a:t>
            </a:r>
            <a:r>
              <a:rPr sz="1875" spc="67" baseline="-28888" dirty="0">
                <a:latin typeface="Cambria Math"/>
                <a:cs typeface="Cambria Math"/>
              </a:rPr>
              <a:t>2</a:t>
            </a:r>
            <a:r>
              <a:rPr sz="1900" spc="45" dirty="0">
                <a:latin typeface="Cambria Math"/>
                <a:cs typeface="Cambria Math"/>
              </a:rPr>
              <a:t>−𝑐</a:t>
            </a:r>
            <a:r>
              <a:rPr sz="1875" spc="67" baseline="-28888" dirty="0">
                <a:latin typeface="Cambria Math"/>
                <a:cs typeface="Cambria Math"/>
              </a:rPr>
              <a:t>2</a:t>
            </a:r>
            <a:r>
              <a:rPr sz="1900" spc="45" dirty="0">
                <a:latin typeface="Cambria Math"/>
                <a:cs typeface="Cambria Math"/>
              </a:rPr>
              <a:t>𝑏</a:t>
            </a:r>
            <a:r>
              <a:rPr sz="1875" spc="67" baseline="-28888" dirty="0">
                <a:latin typeface="Cambria Math"/>
                <a:cs typeface="Cambria Math"/>
              </a:rPr>
              <a:t>1</a:t>
            </a:r>
            <a:r>
              <a:rPr sz="1900" spc="45" dirty="0">
                <a:latin typeface="Cambria Math"/>
                <a:cs typeface="Cambria Math"/>
              </a:rPr>
              <a:t>)	</a:t>
            </a:r>
            <a:r>
              <a:rPr sz="3900" baseline="-32051" dirty="0">
                <a:latin typeface="Cambria Math"/>
                <a:cs typeface="Cambria Math"/>
              </a:rPr>
              <a:t>y =</a:t>
            </a:r>
            <a:r>
              <a:rPr sz="3900" spc="644" baseline="-32051" dirty="0">
                <a:latin typeface="Cambria Math"/>
                <a:cs typeface="Cambria Math"/>
              </a:rPr>
              <a:t> </a:t>
            </a:r>
            <a:r>
              <a:rPr sz="1900" spc="45" dirty="0">
                <a:latin typeface="Cambria Math"/>
                <a:cs typeface="Cambria Math"/>
              </a:rPr>
              <a:t>(𝑐</a:t>
            </a:r>
            <a:r>
              <a:rPr sz="1875" spc="67" baseline="-28888" dirty="0">
                <a:latin typeface="Cambria Math"/>
                <a:cs typeface="Cambria Math"/>
              </a:rPr>
              <a:t>1</a:t>
            </a:r>
            <a:r>
              <a:rPr sz="1900" spc="45" dirty="0">
                <a:latin typeface="Cambria Math"/>
                <a:cs typeface="Cambria Math"/>
              </a:rPr>
              <a:t>𝑎</a:t>
            </a:r>
            <a:r>
              <a:rPr sz="1875" spc="67" baseline="-28888" dirty="0">
                <a:latin typeface="Cambria Math"/>
                <a:cs typeface="Cambria Math"/>
              </a:rPr>
              <a:t>2</a:t>
            </a:r>
            <a:r>
              <a:rPr sz="1900" spc="45" dirty="0">
                <a:latin typeface="Cambria Math"/>
                <a:cs typeface="Cambria Math"/>
              </a:rPr>
              <a:t>−𝑐</a:t>
            </a:r>
            <a:r>
              <a:rPr sz="1875" spc="67" baseline="-28888" dirty="0">
                <a:latin typeface="Cambria Math"/>
                <a:cs typeface="Cambria Math"/>
              </a:rPr>
              <a:t>2</a:t>
            </a:r>
            <a:r>
              <a:rPr sz="1900" spc="45" dirty="0">
                <a:latin typeface="Cambria Math"/>
                <a:cs typeface="Cambria Math"/>
              </a:rPr>
              <a:t>𝑎</a:t>
            </a:r>
            <a:r>
              <a:rPr sz="1875" spc="67" baseline="-28888" dirty="0">
                <a:latin typeface="Cambria Math"/>
                <a:cs typeface="Cambria Math"/>
              </a:rPr>
              <a:t>1</a:t>
            </a:r>
            <a:r>
              <a:rPr sz="1900" spc="45" dirty="0">
                <a:latin typeface="Cambria Math"/>
                <a:cs typeface="Cambria Math"/>
              </a:rPr>
              <a:t>)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77910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35757" y="4659248"/>
            <a:ext cx="44329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041015" algn="l"/>
              </a:tabLst>
            </a:pPr>
            <a:r>
              <a:rPr sz="1900" spc="50" dirty="0">
                <a:latin typeface="Cambria Math"/>
                <a:cs typeface="Cambria Math"/>
              </a:rPr>
              <a:t>(𝑎</a:t>
            </a:r>
            <a:r>
              <a:rPr sz="1875" spc="75" baseline="-28888" dirty="0">
                <a:latin typeface="Cambria Math"/>
                <a:cs typeface="Cambria Math"/>
              </a:rPr>
              <a:t>1</a:t>
            </a:r>
            <a:r>
              <a:rPr sz="1900" spc="50" dirty="0">
                <a:latin typeface="Cambria Math"/>
                <a:cs typeface="Cambria Math"/>
              </a:rPr>
              <a:t>𝑏</a:t>
            </a:r>
            <a:r>
              <a:rPr sz="1875" spc="75" baseline="-28888" dirty="0">
                <a:latin typeface="Cambria Math"/>
                <a:cs typeface="Cambria Math"/>
              </a:rPr>
              <a:t>2</a:t>
            </a:r>
            <a:r>
              <a:rPr sz="1900" spc="50" dirty="0">
                <a:latin typeface="Cambria Math"/>
                <a:cs typeface="Cambria Math"/>
              </a:rPr>
              <a:t>−𝑎</a:t>
            </a:r>
            <a:r>
              <a:rPr sz="1875" spc="75" baseline="-28888" dirty="0">
                <a:latin typeface="Cambria Math"/>
                <a:cs typeface="Cambria Math"/>
              </a:rPr>
              <a:t>2</a:t>
            </a:r>
            <a:r>
              <a:rPr sz="1900" spc="50" dirty="0">
                <a:latin typeface="Cambria Math"/>
                <a:cs typeface="Cambria Math"/>
              </a:rPr>
              <a:t>𝑏</a:t>
            </a:r>
            <a:r>
              <a:rPr sz="1875" spc="75" baseline="-28888" dirty="0">
                <a:latin typeface="Cambria Math"/>
                <a:cs typeface="Cambria Math"/>
              </a:rPr>
              <a:t>1</a:t>
            </a:r>
            <a:r>
              <a:rPr sz="1900" spc="50" dirty="0">
                <a:latin typeface="Cambria Math"/>
                <a:cs typeface="Cambria Math"/>
              </a:rPr>
              <a:t>)	(𝑏</a:t>
            </a:r>
            <a:r>
              <a:rPr sz="1875" spc="75" baseline="-28888" dirty="0">
                <a:latin typeface="Cambria Math"/>
                <a:cs typeface="Cambria Math"/>
              </a:rPr>
              <a:t>1</a:t>
            </a:r>
            <a:r>
              <a:rPr sz="1900" spc="50" dirty="0">
                <a:latin typeface="Cambria Math"/>
                <a:cs typeface="Cambria Math"/>
              </a:rPr>
              <a:t>𝑎</a:t>
            </a:r>
            <a:r>
              <a:rPr sz="1875" spc="75" baseline="-28888" dirty="0">
                <a:latin typeface="Cambria Math"/>
                <a:cs typeface="Cambria Math"/>
              </a:rPr>
              <a:t>2</a:t>
            </a:r>
            <a:r>
              <a:rPr sz="1900" spc="50" dirty="0">
                <a:latin typeface="Cambria Math"/>
                <a:cs typeface="Cambria Math"/>
              </a:rPr>
              <a:t>−𝑎</a:t>
            </a:r>
            <a:r>
              <a:rPr sz="1875" spc="75" baseline="-28888" dirty="0">
                <a:latin typeface="Cambria Math"/>
                <a:cs typeface="Cambria Math"/>
              </a:rPr>
              <a:t>1</a:t>
            </a:r>
            <a:r>
              <a:rPr sz="1900" spc="50" dirty="0">
                <a:latin typeface="Cambria Math"/>
                <a:cs typeface="Cambria Math"/>
              </a:rPr>
              <a:t>𝑏</a:t>
            </a:r>
            <a:r>
              <a:rPr sz="1875" spc="75" baseline="-28888" dirty="0">
                <a:latin typeface="Cambria Math"/>
                <a:cs typeface="Cambria Math"/>
              </a:rPr>
              <a:t>2</a:t>
            </a:r>
            <a:r>
              <a:rPr sz="1900" spc="50" dirty="0">
                <a:latin typeface="Cambria Math"/>
                <a:cs typeface="Cambria Math"/>
              </a:rPr>
              <a:t>)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2772" y="4919808"/>
            <a:ext cx="6637655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100"/>
              </a:spcBef>
            </a:pPr>
            <a:r>
              <a:rPr sz="2600" spc="-10" dirty="0">
                <a:latin typeface="標楷體"/>
                <a:cs typeface="標楷體"/>
              </a:rPr>
              <a:t>寫</a:t>
            </a:r>
            <a:r>
              <a:rPr sz="2600" spc="5" dirty="0">
                <a:latin typeface="標楷體"/>
                <a:cs typeface="標楷體"/>
              </a:rPr>
              <a:t>一程式</a:t>
            </a:r>
            <a:r>
              <a:rPr sz="2600" spc="-10" dirty="0">
                <a:latin typeface="標楷體"/>
                <a:cs typeface="標楷體"/>
              </a:rPr>
              <a:t>，</a:t>
            </a:r>
            <a:r>
              <a:rPr sz="2600" spc="5" dirty="0">
                <a:latin typeface="標楷體"/>
                <a:cs typeface="標楷體"/>
              </a:rPr>
              <a:t>輸入此</a:t>
            </a:r>
            <a:r>
              <a:rPr sz="2600" spc="-10" dirty="0">
                <a:latin typeface="標楷體"/>
                <a:cs typeface="標楷體"/>
              </a:rPr>
              <a:t>方</a:t>
            </a:r>
            <a:r>
              <a:rPr sz="2600" spc="5" dirty="0">
                <a:latin typeface="標楷體"/>
                <a:cs typeface="標楷體"/>
              </a:rPr>
              <a:t>程式變</a:t>
            </a:r>
            <a:r>
              <a:rPr sz="2600" spc="-10" dirty="0">
                <a:latin typeface="標楷體"/>
                <a:cs typeface="標楷體"/>
              </a:rPr>
              <a:t>數</a:t>
            </a:r>
            <a:r>
              <a:rPr sz="2600" spc="5" dirty="0">
                <a:latin typeface="標楷體"/>
                <a:cs typeface="標楷體"/>
              </a:rPr>
              <a:t>之係數</a:t>
            </a:r>
            <a:r>
              <a:rPr sz="2600" spc="-10" dirty="0">
                <a:latin typeface="標楷體"/>
                <a:cs typeface="標楷體"/>
              </a:rPr>
              <a:t>。</a:t>
            </a:r>
            <a:r>
              <a:rPr sz="2600" spc="5" dirty="0">
                <a:latin typeface="標楷體"/>
                <a:cs typeface="標楷體"/>
              </a:rPr>
              <a:t>計算此 </a:t>
            </a:r>
            <a:r>
              <a:rPr sz="2600" spc="-15" dirty="0">
                <a:latin typeface="標楷體"/>
                <a:cs typeface="標楷體"/>
              </a:rPr>
              <a:t>組</a:t>
            </a:r>
            <a:r>
              <a:rPr sz="2600" dirty="0">
                <a:latin typeface="標楷體"/>
                <a:cs typeface="標楷體"/>
              </a:rPr>
              <a:t>方程式的</a:t>
            </a:r>
            <a:r>
              <a:rPr sz="2600" spc="-15" dirty="0">
                <a:latin typeface="標楷體"/>
                <a:cs typeface="標楷體"/>
              </a:rPr>
              <a:t>解</a:t>
            </a:r>
            <a:r>
              <a:rPr sz="2600" dirty="0">
                <a:latin typeface="標楷體"/>
                <a:cs typeface="標楷體"/>
              </a:rPr>
              <a:t>先畫</a:t>
            </a:r>
            <a:r>
              <a:rPr sz="2600" spc="-15" dirty="0">
                <a:latin typeface="標楷體"/>
                <a:cs typeface="標楷體"/>
              </a:rPr>
              <a:t>出</a:t>
            </a:r>
            <a:r>
              <a:rPr sz="2600" dirty="0">
                <a:latin typeface="標楷體"/>
                <a:cs typeface="標楷體"/>
              </a:rPr>
              <a:t>流程圖。</a:t>
            </a:r>
            <a:endParaRPr sz="26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263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3-1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5" dirty="0">
                <a:latin typeface="標楷體"/>
                <a:cs typeface="標楷體"/>
              </a:rPr>
              <a:t>圖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0708" y="1269491"/>
            <a:ext cx="10287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122</a:t>
            </a:fld>
            <a:endParaRPr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3-1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3939" y="1906523"/>
            <a:ext cx="7344409" cy="3970020"/>
          </a:xfrm>
          <a:custGeom>
            <a:avLst/>
            <a:gdLst/>
            <a:ahLst/>
            <a:cxnLst/>
            <a:rect l="l" t="t" r="r" b="b"/>
            <a:pathLst>
              <a:path w="7344409" h="3970020">
                <a:moveTo>
                  <a:pt x="0" y="3970020"/>
                </a:moveTo>
                <a:lnTo>
                  <a:pt x="7344156" y="3970020"/>
                </a:lnTo>
                <a:lnTo>
                  <a:pt x="7344156" y="0"/>
                </a:lnTo>
                <a:lnTo>
                  <a:pt x="0" y="0"/>
                </a:lnTo>
                <a:lnTo>
                  <a:pt x="0" y="397002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2680" y="1928240"/>
            <a:ext cx="40525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olas"/>
                <a:cs typeface="Consolas"/>
              </a:rPr>
              <a:t>a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float(input(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E0000"/>
                </a:solidFill>
                <a:latin typeface="標楷體"/>
                <a:cs typeface="標楷體"/>
              </a:rPr>
              <a:t>請輸入</a:t>
            </a:r>
            <a:r>
              <a:rPr sz="1800" spc="10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180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a:</a:t>
            </a:r>
            <a:r>
              <a:rPr sz="1800" spc="-4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latin typeface="Consolas"/>
                <a:cs typeface="Consolas"/>
              </a:rPr>
              <a:t>))  b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float(input(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E0000"/>
                </a:solidFill>
                <a:latin typeface="標楷體"/>
                <a:cs typeface="標楷體"/>
              </a:rPr>
              <a:t>請輸入</a:t>
            </a:r>
            <a:r>
              <a:rPr sz="1800" spc="10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180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b:</a:t>
            </a:r>
            <a:r>
              <a:rPr sz="1800" spc="-4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latin typeface="Consolas"/>
                <a:cs typeface="Consolas"/>
              </a:rPr>
              <a:t>))   c</a:t>
            </a:r>
            <a:r>
              <a:rPr sz="1800" spc="-40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4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float(input(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1800" spc="-10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1800" spc="5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180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c:</a:t>
            </a:r>
            <a:r>
              <a:rPr sz="1800" spc="-4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latin typeface="Consolas"/>
                <a:cs typeface="Consolas"/>
              </a:rPr>
              <a:t>))  d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float(input(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E0000"/>
                </a:solidFill>
                <a:latin typeface="標楷體"/>
                <a:cs typeface="標楷體"/>
              </a:rPr>
              <a:t>請輸入</a:t>
            </a:r>
            <a:r>
              <a:rPr sz="1800" spc="10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180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d:</a:t>
            </a:r>
            <a:r>
              <a:rPr sz="1800" spc="-4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latin typeface="Consolas"/>
                <a:cs typeface="Consolas"/>
              </a:rPr>
              <a:t>))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123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03630" y="3370222"/>
          <a:ext cx="4827269" cy="21493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"a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value:"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2865">
                        <a:lnSpc>
                          <a:spcPts val="169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a)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06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value:"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2865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b)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99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"c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0"/>
                        </a:lnSpc>
                      </a:pP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value:"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2865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c)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"d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value:"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2865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d)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78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z =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((a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+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b)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/</a:t>
                      </a:r>
                      <a:r>
                        <a:rPr sz="1800" spc="-13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(c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-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d))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*</a:t>
                      </a:r>
                      <a:r>
                        <a:rPr sz="1800" spc="-8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2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47"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"((a 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+ 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b)</a:t>
                      </a:r>
                      <a:r>
                        <a:rPr sz="1800" spc="-10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/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00965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(c 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- 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d))</a:t>
                      </a:r>
                      <a:r>
                        <a:rPr sz="1800" spc="-1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*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0096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r>
                        <a:rPr sz="1800" spc="-8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0096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,</a:t>
                      </a:r>
                      <a:r>
                        <a:rPr sz="1800" spc="-8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z)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00965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263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3-2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10" dirty="0">
                <a:latin typeface="標楷體"/>
                <a:cs typeface="標楷體"/>
              </a:rPr>
              <a:t>圖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10584" y="1280160"/>
            <a:ext cx="1313688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124</a:t>
            </a:fld>
            <a:endParaRPr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3-2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7716" y="1796795"/>
            <a:ext cx="5870575" cy="4093845"/>
          </a:xfrm>
          <a:custGeom>
            <a:avLst/>
            <a:gdLst/>
            <a:ahLst/>
            <a:cxnLst/>
            <a:rect l="l" t="t" r="r" b="b"/>
            <a:pathLst>
              <a:path w="5870575" h="4093845">
                <a:moveTo>
                  <a:pt x="0" y="4093464"/>
                </a:moveTo>
                <a:lnTo>
                  <a:pt x="5870448" y="4093464"/>
                </a:lnTo>
                <a:lnTo>
                  <a:pt x="5870448" y="0"/>
                </a:lnTo>
                <a:lnTo>
                  <a:pt x="0" y="0"/>
                </a:lnTo>
                <a:lnTo>
                  <a:pt x="0" y="4093464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98294" y="1879512"/>
          <a:ext cx="4828540" cy="1794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521">
                <a:tc>
                  <a:txBody>
                    <a:bodyPr/>
                    <a:lstStyle/>
                    <a:p>
                      <a:pPr marR="29845" algn="ctr">
                        <a:lnSpc>
                          <a:spcPts val="200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a1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0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3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float(input(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spc="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</a:t>
                      </a:r>
                      <a:r>
                        <a:rPr sz="2000" spc="-1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輸</a:t>
                      </a:r>
                      <a:r>
                        <a:rPr sz="2000" spc="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入係數</a:t>
                      </a:r>
                      <a:endParaRPr sz="20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05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a1</a:t>
                      </a:r>
                      <a:r>
                        <a:rPr sz="20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:"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51">
                <a:tc>
                  <a:txBody>
                    <a:bodyPr/>
                    <a:lstStyle/>
                    <a:p>
                      <a:pPr marR="30480" algn="ctr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b1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float(input(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</a:t>
                      </a:r>
                      <a:r>
                        <a:rPr sz="2000" spc="-1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輸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入係數</a:t>
                      </a:r>
                      <a:endParaRPr sz="20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45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b1</a:t>
                      </a:r>
                      <a:r>
                        <a:rPr sz="20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:"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0480" algn="ctr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c1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float(input(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</a:t>
                      </a:r>
                      <a:r>
                        <a:rPr sz="2000" spc="-1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輸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入係數</a:t>
                      </a:r>
                      <a:endParaRPr sz="20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45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c1</a:t>
                      </a:r>
                      <a:r>
                        <a:rPr sz="20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:"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77">
                <a:tc>
                  <a:txBody>
                    <a:bodyPr/>
                    <a:lstStyle/>
                    <a:p>
                      <a:pPr marR="30480" algn="ctr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a2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float(input(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</a:t>
                      </a:r>
                      <a:r>
                        <a:rPr sz="2000" spc="-1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輸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入係數</a:t>
                      </a:r>
                      <a:endParaRPr sz="20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45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a2</a:t>
                      </a:r>
                      <a:r>
                        <a:rPr sz="20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:"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8">
                <a:tc>
                  <a:txBody>
                    <a:bodyPr/>
                    <a:lstStyle/>
                    <a:p>
                      <a:pPr marR="29845" algn="ctr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b2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3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float(input(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spc="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</a:t>
                      </a:r>
                      <a:r>
                        <a:rPr sz="2000" spc="-1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輸</a:t>
                      </a:r>
                      <a:r>
                        <a:rPr sz="2000" spc="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入係數</a:t>
                      </a:r>
                      <a:endParaRPr sz="20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45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b2</a:t>
                      </a:r>
                      <a:r>
                        <a:rPr sz="20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:"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35">
                <a:tc>
                  <a:txBody>
                    <a:bodyPr/>
                    <a:lstStyle/>
                    <a:p>
                      <a:pPr marR="30480" algn="ctr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c2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float(input(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</a:t>
                      </a:r>
                      <a:r>
                        <a:rPr sz="2000" spc="-1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輸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入係數</a:t>
                      </a:r>
                      <a:endParaRPr sz="20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45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c2</a:t>
                      </a:r>
                      <a:r>
                        <a:rPr sz="20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:"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617344" y="3949065"/>
            <a:ext cx="519493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x = </a:t>
            </a:r>
            <a:r>
              <a:rPr sz="2000" spc="-5" dirty="0">
                <a:latin typeface="Consolas"/>
                <a:cs typeface="Consolas"/>
              </a:rPr>
              <a:t>(c1*b2 </a:t>
            </a:r>
            <a:r>
              <a:rPr sz="2000" dirty="0">
                <a:latin typeface="Consolas"/>
                <a:cs typeface="Consolas"/>
              </a:rPr>
              <a:t>- </a:t>
            </a:r>
            <a:r>
              <a:rPr sz="2000" spc="-5" dirty="0">
                <a:latin typeface="Consolas"/>
                <a:cs typeface="Consolas"/>
              </a:rPr>
              <a:t>c2*b1) </a:t>
            </a:r>
            <a:r>
              <a:rPr sz="2000" dirty="0">
                <a:latin typeface="Consolas"/>
                <a:cs typeface="Consolas"/>
              </a:rPr>
              <a:t>/ (a1*b2 - </a:t>
            </a:r>
            <a:r>
              <a:rPr sz="2000" spc="-5" dirty="0">
                <a:latin typeface="Consolas"/>
                <a:cs typeface="Consolas"/>
              </a:rPr>
              <a:t>a2*b1)  </a:t>
            </a:r>
            <a:r>
              <a:rPr sz="2000" dirty="0">
                <a:latin typeface="Consolas"/>
                <a:cs typeface="Consolas"/>
              </a:rPr>
              <a:t> y = </a:t>
            </a:r>
            <a:r>
              <a:rPr sz="2000" spc="-5" dirty="0">
                <a:latin typeface="Consolas"/>
                <a:cs typeface="Consolas"/>
              </a:rPr>
              <a:t>(c1*a1 </a:t>
            </a:r>
            <a:r>
              <a:rPr sz="2000" dirty="0">
                <a:latin typeface="Consolas"/>
                <a:cs typeface="Consolas"/>
              </a:rPr>
              <a:t>- </a:t>
            </a:r>
            <a:r>
              <a:rPr sz="2000" spc="-5" dirty="0">
                <a:latin typeface="Consolas"/>
                <a:cs typeface="Consolas"/>
              </a:rPr>
              <a:t>c2*a1) </a:t>
            </a:r>
            <a:r>
              <a:rPr sz="2000" dirty="0">
                <a:latin typeface="Consolas"/>
                <a:cs typeface="Consolas"/>
              </a:rPr>
              <a:t>/ (b1*a2 -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a1*b2)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"x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x)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"y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y)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3755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3-3.</a:t>
            </a:r>
            <a:r>
              <a:rPr sz="2800" spc="-70" dirty="0">
                <a:latin typeface="Consolas"/>
                <a:cs typeface="Consolas"/>
              </a:rPr>
              <a:t> </a:t>
            </a:r>
            <a:r>
              <a:rPr sz="2800" spc="5" dirty="0">
                <a:latin typeface="標楷體"/>
                <a:cs typeface="標楷體"/>
              </a:rPr>
              <a:t>輸入</a:t>
            </a:r>
            <a:r>
              <a:rPr sz="2800" spc="-10" dirty="0">
                <a:latin typeface="Consolas"/>
                <a:cs typeface="Consolas"/>
              </a:rPr>
              <a:t>a</a:t>
            </a:r>
            <a:r>
              <a:rPr sz="2800" spc="5" dirty="0">
                <a:latin typeface="標楷體"/>
                <a:cs typeface="標楷體"/>
              </a:rPr>
              <a:t>和</a:t>
            </a:r>
            <a:r>
              <a:rPr sz="2800" spc="-15" dirty="0">
                <a:latin typeface="Consolas"/>
                <a:cs typeface="Consolas"/>
              </a:rPr>
              <a:t>b</a:t>
            </a:r>
            <a:r>
              <a:rPr sz="2800" spc="-15" dirty="0">
                <a:latin typeface="標楷體"/>
                <a:cs typeface="標楷體"/>
              </a:rPr>
              <a:t>，</a:t>
            </a:r>
            <a:r>
              <a:rPr sz="2800" spc="5" dirty="0">
                <a:latin typeface="標楷體"/>
                <a:cs typeface="標楷體"/>
              </a:rPr>
              <a:t>求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5070" y="1799589"/>
            <a:ext cx="546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c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75254" y="2065527"/>
            <a:ext cx="707390" cy="0"/>
          </a:xfrm>
          <a:custGeom>
            <a:avLst/>
            <a:gdLst/>
            <a:ahLst/>
            <a:cxnLst/>
            <a:rect l="l" t="t" r="r" b="b"/>
            <a:pathLst>
              <a:path w="707389">
                <a:moveTo>
                  <a:pt x="0" y="0"/>
                </a:moveTo>
                <a:lnTo>
                  <a:pt x="707135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37661" y="1686814"/>
            <a:ext cx="78359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50" spc="55" dirty="0">
                <a:latin typeface="Cambria Math"/>
                <a:cs typeface="Cambria Math"/>
              </a:rPr>
              <a:t>𝑎</a:t>
            </a:r>
            <a:r>
              <a:rPr sz="2025" spc="82" baseline="34979" dirty="0">
                <a:latin typeface="Cambria Math"/>
                <a:cs typeface="Cambria Math"/>
              </a:rPr>
              <a:t>1</a:t>
            </a:r>
            <a:r>
              <a:rPr sz="2050" spc="55" dirty="0">
                <a:latin typeface="Cambria Math"/>
                <a:cs typeface="Cambria Math"/>
              </a:rPr>
              <a:t>+𝑏</a:t>
            </a:r>
            <a:r>
              <a:rPr sz="2025" spc="82" baseline="34979" dirty="0">
                <a:latin typeface="Cambria Math"/>
                <a:cs typeface="Cambria Math"/>
              </a:rPr>
              <a:t>2</a:t>
            </a:r>
            <a:endParaRPr sz="2025" baseline="34979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7661" y="2073910"/>
            <a:ext cx="78359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50" spc="55" dirty="0">
                <a:latin typeface="Cambria Math"/>
                <a:cs typeface="Cambria Math"/>
              </a:rPr>
              <a:t>𝑎</a:t>
            </a:r>
            <a:r>
              <a:rPr sz="2025" spc="82" baseline="34979" dirty="0">
                <a:latin typeface="Cambria Math"/>
                <a:cs typeface="Cambria Math"/>
              </a:rPr>
              <a:t>2</a:t>
            </a:r>
            <a:r>
              <a:rPr sz="2050" spc="55" dirty="0">
                <a:latin typeface="Cambria Math"/>
                <a:cs typeface="Cambria Math"/>
              </a:rPr>
              <a:t>−𝑏</a:t>
            </a:r>
            <a:r>
              <a:rPr sz="2025" spc="82" baseline="34979" dirty="0">
                <a:latin typeface="Cambria Math"/>
                <a:cs typeface="Cambria Math"/>
              </a:rPr>
              <a:t>2</a:t>
            </a:r>
            <a:endParaRPr sz="2025" baseline="34979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81350" y="3500373"/>
            <a:ext cx="1304925" cy="342900"/>
          </a:xfrm>
          <a:custGeom>
            <a:avLst/>
            <a:gdLst/>
            <a:ahLst/>
            <a:cxnLst/>
            <a:rect l="l" t="t" r="r" b="b"/>
            <a:pathLst>
              <a:path w="1304925" h="342900">
                <a:moveTo>
                  <a:pt x="68687" y="188087"/>
                </a:moveTo>
                <a:lnTo>
                  <a:pt x="34670" y="188087"/>
                </a:lnTo>
                <a:lnTo>
                  <a:pt x="106425" y="342392"/>
                </a:lnTo>
                <a:lnTo>
                  <a:pt x="123189" y="342392"/>
                </a:lnTo>
                <a:lnTo>
                  <a:pt x="136583" y="296671"/>
                </a:lnTo>
                <a:lnTo>
                  <a:pt x="118110" y="296671"/>
                </a:lnTo>
                <a:lnTo>
                  <a:pt x="68687" y="188087"/>
                </a:lnTo>
                <a:close/>
              </a:path>
              <a:path w="1304925" h="342900">
                <a:moveTo>
                  <a:pt x="1304544" y="0"/>
                </a:moveTo>
                <a:lnTo>
                  <a:pt x="227075" y="0"/>
                </a:lnTo>
                <a:lnTo>
                  <a:pt x="227075" y="762"/>
                </a:lnTo>
                <a:lnTo>
                  <a:pt x="203708" y="762"/>
                </a:lnTo>
                <a:lnTo>
                  <a:pt x="118110" y="296671"/>
                </a:lnTo>
                <a:lnTo>
                  <a:pt x="136583" y="296671"/>
                </a:lnTo>
                <a:lnTo>
                  <a:pt x="216535" y="23749"/>
                </a:lnTo>
                <a:lnTo>
                  <a:pt x="247903" y="23749"/>
                </a:lnTo>
                <a:lnTo>
                  <a:pt x="247903" y="22860"/>
                </a:lnTo>
                <a:lnTo>
                  <a:pt x="1304544" y="22860"/>
                </a:lnTo>
                <a:lnTo>
                  <a:pt x="1304544" y="0"/>
                </a:lnTo>
                <a:close/>
              </a:path>
              <a:path w="1304925" h="342900">
                <a:moveTo>
                  <a:pt x="56895" y="162178"/>
                </a:moveTo>
                <a:lnTo>
                  <a:pt x="0" y="188087"/>
                </a:lnTo>
                <a:lnTo>
                  <a:pt x="5333" y="201168"/>
                </a:lnTo>
                <a:lnTo>
                  <a:pt x="34670" y="188087"/>
                </a:lnTo>
                <a:lnTo>
                  <a:pt x="68687" y="188087"/>
                </a:lnTo>
                <a:lnTo>
                  <a:pt x="56895" y="1621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9442" y="2774721"/>
            <a:ext cx="4600575" cy="26676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79400" indent="-2286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79400" algn="l"/>
              </a:tabLst>
            </a:pPr>
            <a:r>
              <a:rPr sz="2800" spc="-10" dirty="0">
                <a:latin typeface="Consolas"/>
                <a:cs typeface="Consolas"/>
              </a:rPr>
              <a:t>3-4.</a:t>
            </a:r>
            <a:r>
              <a:rPr sz="2800" spc="-20" dirty="0">
                <a:latin typeface="Consolas"/>
                <a:cs typeface="Consolas"/>
              </a:rPr>
              <a:t> </a:t>
            </a:r>
            <a:r>
              <a:rPr sz="2800" spc="5" dirty="0">
                <a:latin typeface="標楷體"/>
                <a:cs typeface="標楷體"/>
              </a:rPr>
              <a:t>輸入</a:t>
            </a:r>
            <a:r>
              <a:rPr sz="2800" spc="-10" dirty="0">
                <a:latin typeface="Consolas"/>
                <a:cs typeface="Consolas"/>
              </a:rPr>
              <a:t>a</a:t>
            </a:r>
            <a:r>
              <a:rPr sz="2800" spc="5" dirty="0">
                <a:latin typeface="標楷體"/>
                <a:cs typeface="標楷體"/>
              </a:rPr>
              <a:t>和</a:t>
            </a:r>
            <a:r>
              <a:rPr sz="2800" spc="-15" dirty="0">
                <a:latin typeface="Consolas"/>
                <a:cs typeface="Consolas"/>
              </a:rPr>
              <a:t>b</a:t>
            </a:r>
            <a:r>
              <a:rPr sz="2800" spc="-15" dirty="0">
                <a:latin typeface="標楷體"/>
                <a:cs typeface="標楷體"/>
              </a:rPr>
              <a:t>，</a:t>
            </a:r>
            <a:r>
              <a:rPr sz="2800" spc="5" dirty="0">
                <a:latin typeface="標楷體"/>
                <a:cs typeface="標楷體"/>
              </a:rPr>
              <a:t>求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1807845">
              <a:lnSpc>
                <a:spcPct val="100000"/>
              </a:lnSpc>
              <a:spcBef>
                <a:spcPts val="960"/>
              </a:spcBef>
              <a:tabLst>
                <a:tab pos="2739390" algn="l"/>
              </a:tabLst>
            </a:pPr>
            <a:r>
              <a:rPr sz="2800" spc="-5" dirty="0">
                <a:latin typeface="Cambria Math"/>
                <a:cs typeface="Cambria Math"/>
              </a:rPr>
              <a:t>c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	</a:t>
            </a:r>
            <a:r>
              <a:rPr sz="2800" spc="5" dirty="0">
                <a:latin typeface="Cambria Math"/>
                <a:cs typeface="Cambria Math"/>
              </a:rPr>
              <a:t>𝑎</a:t>
            </a:r>
            <a:r>
              <a:rPr sz="2775" spc="7" baseline="25525" dirty="0">
                <a:latin typeface="Cambria Math"/>
                <a:cs typeface="Cambria Math"/>
              </a:rPr>
              <a:t>2 </a:t>
            </a:r>
            <a:r>
              <a:rPr sz="2800" spc="-5" dirty="0">
                <a:latin typeface="Cambria Math"/>
                <a:cs typeface="Cambria Math"/>
              </a:rPr>
              <a:t>+</a:t>
            </a:r>
            <a:r>
              <a:rPr sz="2800" spc="-220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𝑏</a:t>
            </a:r>
            <a:r>
              <a:rPr sz="2775" spc="7" baseline="25525" dirty="0">
                <a:latin typeface="Cambria Math"/>
                <a:cs typeface="Cambria Math"/>
              </a:rPr>
              <a:t>2</a:t>
            </a:r>
            <a:endParaRPr sz="2775" baseline="25525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50">
              <a:latin typeface="Cambria Math"/>
              <a:cs typeface="Cambria Math"/>
            </a:endParaRPr>
          </a:p>
          <a:p>
            <a:pPr marL="279400" indent="-228600">
              <a:lnSpc>
                <a:spcPct val="100000"/>
              </a:lnSpc>
              <a:buFont typeface="Arial"/>
              <a:buChar char="•"/>
              <a:tabLst>
                <a:tab pos="279400" algn="l"/>
              </a:tabLst>
            </a:pPr>
            <a:r>
              <a:rPr sz="2800" spc="-10" dirty="0">
                <a:latin typeface="Consolas"/>
                <a:cs typeface="Consolas"/>
              </a:rPr>
              <a:t>3-5.</a:t>
            </a:r>
            <a:r>
              <a:rPr sz="2800" spc="-35" dirty="0">
                <a:latin typeface="Consolas"/>
                <a:cs typeface="Consolas"/>
              </a:rPr>
              <a:t> </a:t>
            </a:r>
            <a:r>
              <a:rPr sz="2800" spc="5" dirty="0">
                <a:latin typeface="標楷體"/>
                <a:cs typeface="標楷體"/>
              </a:rPr>
              <a:t>輸入</a:t>
            </a:r>
            <a:r>
              <a:rPr sz="2800" spc="-10" dirty="0">
                <a:latin typeface="Consolas"/>
                <a:cs typeface="Consolas"/>
              </a:rPr>
              <a:t>a</a:t>
            </a:r>
            <a:r>
              <a:rPr sz="2800" spc="5" dirty="0">
                <a:latin typeface="標楷體"/>
                <a:cs typeface="標楷體"/>
              </a:rPr>
              <a:t>、</a:t>
            </a:r>
            <a:r>
              <a:rPr sz="2800" spc="-20" dirty="0">
                <a:latin typeface="Consolas"/>
                <a:cs typeface="Consolas"/>
              </a:rPr>
              <a:t>b</a:t>
            </a:r>
            <a:r>
              <a:rPr sz="2800" spc="-5" dirty="0">
                <a:latin typeface="標楷體"/>
                <a:cs typeface="標楷體"/>
              </a:rPr>
              <a:t>和</a:t>
            </a:r>
            <a:r>
              <a:rPr sz="2800" spc="-5" dirty="0">
                <a:latin typeface="Consolas"/>
                <a:cs typeface="Consolas"/>
              </a:rPr>
              <a:t>c</a:t>
            </a:r>
            <a:r>
              <a:rPr sz="2800" spc="-5" dirty="0">
                <a:latin typeface="標楷體"/>
                <a:cs typeface="標楷體"/>
              </a:rPr>
              <a:t>，求：</a:t>
            </a:r>
            <a:endParaRPr sz="2800">
              <a:latin typeface="標楷體"/>
              <a:cs typeface="標楷體"/>
            </a:endParaRPr>
          </a:p>
          <a:p>
            <a:pPr marL="1840230">
              <a:lnSpc>
                <a:spcPct val="100000"/>
              </a:lnSpc>
              <a:spcBef>
                <a:spcPts val="580"/>
              </a:spcBef>
            </a:pPr>
            <a:r>
              <a:rPr sz="2800" spc="-5" dirty="0">
                <a:latin typeface="Cambria Math"/>
                <a:cs typeface="Cambria Math"/>
              </a:rPr>
              <a:t>c =</a:t>
            </a:r>
            <a:r>
              <a:rPr sz="2800" spc="-65" dirty="0">
                <a:latin typeface="Cambria Math"/>
                <a:cs typeface="Cambria Math"/>
              </a:rPr>
              <a:t> </a:t>
            </a:r>
            <a:r>
              <a:rPr sz="2950" i="1" spc="-75" dirty="0">
                <a:latin typeface="Cambria Math"/>
                <a:cs typeface="Cambria Math"/>
              </a:rPr>
              <a:t>a-(b+c)(3a-c)</a:t>
            </a:r>
            <a:endParaRPr sz="29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126</a:t>
            </a:fld>
            <a:endParaRPr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3-3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3603" y="2267711"/>
            <a:ext cx="5184775" cy="193865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Consolas"/>
                <a:cs typeface="Consolas"/>
              </a:rPr>
              <a:t>a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float(input(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輸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spc="95" dirty="0">
                <a:solidFill>
                  <a:srgbClr val="8E0000"/>
                </a:solidFill>
                <a:latin typeface="標楷體"/>
                <a:cs typeface="標楷體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a:"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b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float(input(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輸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spc="95" dirty="0">
                <a:solidFill>
                  <a:srgbClr val="8E0000"/>
                </a:solidFill>
                <a:latin typeface="標楷體"/>
                <a:cs typeface="標楷體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b:"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1440" marR="474345">
              <a:lnSpc>
                <a:spcPts val="4800"/>
              </a:lnSpc>
              <a:spcBef>
                <a:spcPts val="550"/>
              </a:spcBef>
            </a:pPr>
            <a:r>
              <a:rPr sz="2000" dirty="0">
                <a:latin typeface="Consolas"/>
                <a:cs typeface="Consolas"/>
              </a:rPr>
              <a:t>c = </a:t>
            </a:r>
            <a:r>
              <a:rPr sz="2000" spc="-5" dirty="0">
                <a:latin typeface="Consolas"/>
                <a:cs typeface="Consolas"/>
              </a:rPr>
              <a:t>(a**2 </a:t>
            </a:r>
            <a:r>
              <a:rPr sz="2000" dirty="0">
                <a:latin typeface="Consolas"/>
                <a:cs typeface="Consolas"/>
              </a:rPr>
              <a:t>+ b**2) / </a:t>
            </a:r>
            <a:r>
              <a:rPr sz="2000" spc="-5" dirty="0">
                <a:latin typeface="Consolas"/>
                <a:cs typeface="Consolas"/>
              </a:rPr>
              <a:t>(a**2 </a:t>
            </a:r>
            <a:r>
              <a:rPr sz="2000" dirty="0">
                <a:latin typeface="Consolas"/>
                <a:cs typeface="Consolas"/>
              </a:rPr>
              <a:t>- </a:t>
            </a:r>
            <a:r>
              <a:rPr sz="2000" spc="-5" dirty="0">
                <a:latin typeface="Consolas"/>
                <a:cs typeface="Consolas"/>
              </a:rPr>
              <a:t>b**2)  </a:t>
            </a: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"c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c)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3-4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5357" y="4772025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標楷體"/>
                <a:cs typeface="標楷體"/>
              </a:rPr>
              <a:t>或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95215" y="4855466"/>
            <a:ext cx="3556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latin typeface="標楷體"/>
                <a:cs typeface="標楷體"/>
              </a:rPr>
              <a:t>或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904" y="1772411"/>
            <a:ext cx="4249420" cy="224790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latin typeface="Consolas"/>
                <a:cs typeface="Consolas"/>
              </a:rPr>
              <a:t>import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math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Consolas"/>
                <a:cs typeface="Consolas"/>
              </a:rPr>
              <a:t>a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float(input(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輸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spc="90" dirty="0">
                <a:solidFill>
                  <a:srgbClr val="8E0000"/>
                </a:solidFill>
                <a:latin typeface="標楷體"/>
                <a:cs typeface="標楷體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a:"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b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float(input(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請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輸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spc="85" dirty="0">
                <a:solidFill>
                  <a:srgbClr val="8E0000"/>
                </a:solidFill>
                <a:latin typeface="標楷體"/>
                <a:cs typeface="標楷體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b:"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 marR="516890">
              <a:lnSpc>
                <a:spcPts val="4800"/>
              </a:lnSpc>
              <a:spcBef>
                <a:spcPts val="555"/>
              </a:spcBef>
            </a:pPr>
            <a:r>
              <a:rPr sz="2000" dirty="0">
                <a:latin typeface="Consolas"/>
                <a:cs typeface="Consolas"/>
              </a:rPr>
              <a:t>c = 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math.sqrt</a:t>
            </a:r>
            <a:r>
              <a:rPr sz="2000" spc="-5" dirty="0">
                <a:latin typeface="Consolas"/>
                <a:cs typeface="Consolas"/>
              </a:rPr>
              <a:t>(a**2 </a:t>
            </a:r>
            <a:r>
              <a:rPr sz="2000" dirty="0">
                <a:latin typeface="Consolas"/>
                <a:cs typeface="Consolas"/>
              </a:rPr>
              <a:t>+ b**2)  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"c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c)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0708" y="4221479"/>
            <a:ext cx="4247515" cy="193865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Consolas"/>
                <a:cs typeface="Consolas"/>
              </a:rPr>
              <a:t>a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float(input(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輸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spc="95" dirty="0">
                <a:solidFill>
                  <a:srgbClr val="8E0000"/>
                </a:solidFill>
                <a:latin typeface="標楷體"/>
                <a:cs typeface="標楷體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a:"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b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float(input(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請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輸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spc="85" dirty="0">
                <a:solidFill>
                  <a:srgbClr val="8E0000"/>
                </a:solidFill>
                <a:latin typeface="標楷體"/>
                <a:cs typeface="標楷體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b:"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 marR="1074420">
              <a:lnSpc>
                <a:spcPts val="4800"/>
              </a:lnSpc>
              <a:spcBef>
                <a:spcPts val="550"/>
              </a:spcBef>
            </a:pPr>
            <a:r>
              <a:rPr sz="2000" dirty="0">
                <a:latin typeface="Consolas"/>
                <a:cs typeface="Consolas"/>
              </a:rPr>
              <a:t>c = </a:t>
            </a:r>
            <a:r>
              <a:rPr sz="2000" spc="-5" dirty="0">
                <a:latin typeface="Consolas"/>
                <a:cs typeface="Consolas"/>
              </a:rPr>
              <a:t>(a**2 </a:t>
            </a:r>
            <a:r>
              <a:rPr sz="2000" dirty="0">
                <a:latin typeface="Consolas"/>
                <a:cs typeface="Consolas"/>
              </a:rPr>
              <a:t>+</a:t>
            </a:r>
            <a:r>
              <a:rPr sz="2000" spc="-4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b**2)**0.5  </a:t>
            </a: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"c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40" dirty="0"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c)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3-5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6107" y="1988820"/>
            <a:ext cx="4825365" cy="2246630"/>
          </a:xfrm>
          <a:custGeom>
            <a:avLst/>
            <a:gdLst/>
            <a:ahLst/>
            <a:cxnLst/>
            <a:rect l="l" t="t" r="r" b="b"/>
            <a:pathLst>
              <a:path w="4825365" h="2246629">
                <a:moveTo>
                  <a:pt x="0" y="2246375"/>
                </a:moveTo>
                <a:lnTo>
                  <a:pt x="4824984" y="2246375"/>
                </a:lnTo>
                <a:lnTo>
                  <a:pt x="4824984" y="0"/>
                </a:lnTo>
                <a:lnTo>
                  <a:pt x="0" y="0"/>
                </a:lnTo>
                <a:lnTo>
                  <a:pt x="0" y="2246375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86051" y="2072161"/>
          <a:ext cx="4116704" cy="1487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048">
                <a:tc>
                  <a:txBody>
                    <a:bodyPr/>
                    <a:lstStyle/>
                    <a:p>
                      <a:pPr marR="30480" algn="ctr">
                        <a:lnSpc>
                          <a:spcPts val="200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a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00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3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float(input(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</a:t>
                      </a:r>
                      <a:r>
                        <a:rPr sz="2000" spc="-1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輸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入</a:t>
                      </a:r>
                      <a:endParaRPr sz="20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5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a:"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0480" algn="ctr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b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3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float(input(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</a:t>
                      </a:r>
                      <a:r>
                        <a:rPr sz="2000" spc="-1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輸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入</a:t>
                      </a:r>
                      <a:endParaRPr sz="20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b:"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59">
                <a:tc>
                  <a:txBody>
                    <a:bodyPr/>
                    <a:lstStyle/>
                    <a:p>
                      <a:pPr marR="30480" algn="ctr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c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14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3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float(input(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</a:t>
                      </a:r>
                      <a:r>
                        <a:rPr sz="2000" spc="-1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輸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入</a:t>
                      </a:r>
                      <a:endParaRPr sz="20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c:"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18"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c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11176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 a - (b + c) * (3</a:t>
                      </a:r>
                      <a:r>
                        <a:rPr sz="2000" spc="-114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*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11176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a -</a:t>
                      </a:r>
                      <a:r>
                        <a:rPr sz="2000" spc="-9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c)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11176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705101" y="3836289"/>
            <a:ext cx="2261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"c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9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c)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582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式語</a:t>
            </a:r>
            <a:r>
              <a:rPr dirty="0">
                <a:latin typeface="標楷體"/>
                <a:cs typeface="標楷體"/>
              </a:rPr>
              <a:t>言</a:t>
            </a:r>
            <a:r>
              <a:rPr spc="5" dirty="0">
                <a:latin typeface="標楷體"/>
                <a:cs typeface="標楷體"/>
              </a:rPr>
              <a:t>的</a:t>
            </a:r>
            <a:r>
              <a:rPr spc="-5" dirty="0">
                <a:latin typeface="標楷體"/>
                <a:cs typeface="標楷體"/>
              </a:rPr>
              <a:t>比較</a:t>
            </a:r>
          </a:p>
        </p:txBody>
      </p:sp>
      <p:sp>
        <p:nvSpPr>
          <p:cNvPr id="3" name="object 3"/>
          <p:cNvSpPr/>
          <p:nvPr/>
        </p:nvSpPr>
        <p:spPr>
          <a:xfrm>
            <a:off x="467312" y="1269491"/>
            <a:ext cx="8179881" cy="4999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33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休</a:t>
            </a:r>
            <a:r>
              <a:rPr spc="-5" dirty="0">
                <a:latin typeface="標楷體"/>
                <a:cs typeface="標楷體"/>
              </a:rPr>
              <a:t>息一</a:t>
            </a:r>
            <a:r>
              <a:rPr spc="10" dirty="0">
                <a:latin typeface="標楷體"/>
                <a:cs typeface="標楷體"/>
              </a:rPr>
              <a:t>下</a:t>
            </a:r>
            <a:r>
              <a:rPr spc="-5" dirty="0"/>
              <a:t>~</a:t>
            </a:r>
          </a:p>
        </p:txBody>
      </p:sp>
      <p:sp>
        <p:nvSpPr>
          <p:cNvPr id="3" name="object 3"/>
          <p:cNvSpPr/>
          <p:nvPr/>
        </p:nvSpPr>
        <p:spPr>
          <a:xfrm>
            <a:off x="3419855" y="1456944"/>
            <a:ext cx="4629911" cy="4780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130</a:t>
            </a:fld>
            <a:endParaRPr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734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Python</a:t>
            </a:r>
            <a:r>
              <a:rPr dirty="0">
                <a:latin typeface="標楷體"/>
                <a:cs typeface="標楷體"/>
              </a:rPr>
              <a:t>重</a:t>
            </a:r>
            <a:r>
              <a:rPr spc="-5" dirty="0">
                <a:latin typeface="標楷體"/>
                <a:cs typeface="標楷體"/>
              </a:rPr>
              <a:t>要</a:t>
            </a:r>
            <a:r>
              <a:rPr dirty="0">
                <a:latin typeface="標楷體"/>
                <a:cs typeface="標楷體"/>
              </a:rPr>
              <a:t>規</a:t>
            </a:r>
            <a:r>
              <a:rPr spc="-5" dirty="0">
                <a:latin typeface="標楷體"/>
                <a:cs typeface="標楷體"/>
              </a:rPr>
              <a:t>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77910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183894"/>
            <a:ext cx="7430134" cy="4085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標楷體"/>
                <a:cs typeface="標楷體"/>
              </a:rPr>
              <a:t>在</a:t>
            </a:r>
            <a:r>
              <a:rPr sz="3200" dirty="0">
                <a:latin typeface="標楷體"/>
                <a:cs typeface="標楷體"/>
              </a:rPr>
              <a:t>繼</a:t>
            </a:r>
            <a:r>
              <a:rPr sz="3200" spc="-15" dirty="0">
                <a:latin typeface="標楷體"/>
                <a:cs typeface="標楷體"/>
              </a:rPr>
              <a:t>續</a:t>
            </a:r>
            <a:r>
              <a:rPr sz="3200" dirty="0">
                <a:latin typeface="標楷體"/>
                <a:cs typeface="標楷體"/>
              </a:rPr>
              <a:t>之前</a:t>
            </a:r>
            <a:r>
              <a:rPr sz="3200" spc="-15" dirty="0">
                <a:latin typeface="標楷體"/>
                <a:cs typeface="標楷體"/>
              </a:rPr>
              <a:t>你</a:t>
            </a:r>
            <a:r>
              <a:rPr sz="3200" dirty="0">
                <a:latin typeface="標楷體"/>
                <a:cs typeface="標楷體"/>
              </a:rPr>
              <a:t>一定</a:t>
            </a:r>
            <a:r>
              <a:rPr sz="3200" spc="-15" dirty="0">
                <a:latin typeface="標楷體"/>
                <a:cs typeface="標楷體"/>
              </a:rPr>
              <a:t>要</a:t>
            </a:r>
            <a:r>
              <a:rPr sz="3200" dirty="0">
                <a:latin typeface="標楷體"/>
                <a:cs typeface="標楷體"/>
              </a:rPr>
              <a:t>記</a:t>
            </a:r>
            <a:r>
              <a:rPr sz="3200" spc="5" dirty="0">
                <a:latin typeface="標楷體"/>
                <a:cs typeface="標楷體"/>
              </a:rPr>
              <a:t>得</a:t>
            </a:r>
            <a:r>
              <a:rPr sz="3200" dirty="0">
                <a:latin typeface="標楷體"/>
                <a:cs typeface="標楷體"/>
              </a:rPr>
              <a:t>：</a:t>
            </a:r>
            <a:endParaRPr sz="32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700">
              <a:latin typeface="標楷體"/>
              <a:cs typeface="標楷體"/>
            </a:endParaRPr>
          </a:p>
          <a:p>
            <a:pPr marL="589915" indent="-577850">
              <a:lnSpc>
                <a:spcPct val="100000"/>
              </a:lnSpc>
              <a:buFont typeface="Arial"/>
              <a:buChar char="•"/>
              <a:tabLst>
                <a:tab pos="589915" algn="l"/>
                <a:tab pos="590550" algn="l"/>
              </a:tabLst>
            </a:pPr>
            <a:r>
              <a:rPr sz="5000" dirty="0">
                <a:solidFill>
                  <a:srgbClr val="FF0000"/>
                </a:solidFill>
                <a:latin typeface="Consolas"/>
                <a:cs typeface="Consolas"/>
              </a:rPr>
              <a:t>Python</a:t>
            </a:r>
            <a:r>
              <a:rPr sz="5000" dirty="0">
                <a:solidFill>
                  <a:srgbClr val="FF0000"/>
                </a:solidFill>
                <a:latin typeface="標楷體"/>
                <a:cs typeface="標楷體"/>
              </a:rPr>
              <a:t>要求嚴格的</a:t>
            </a:r>
            <a:r>
              <a:rPr sz="5000" spc="-20" dirty="0">
                <a:solidFill>
                  <a:srgbClr val="FF0000"/>
                </a:solidFill>
                <a:latin typeface="標楷體"/>
                <a:cs typeface="標楷體"/>
              </a:rPr>
              <a:t>縮</a:t>
            </a:r>
            <a:r>
              <a:rPr sz="5000" dirty="0">
                <a:solidFill>
                  <a:srgbClr val="FF0000"/>
                </a:solidFill>
                <a:latin typeface="標楷體"/>
                <a:cs typeface="標楷體"/>
              </a:rPr>
              <a:t>排</a:t>
            </a:r>
            <a:endParaRPr sz="50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517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標楷體"/>
                <a:cs typeface="標楷體"/>
              </a:rPr>
              <a:t>同一</a:t>
            </a:r>
            <a:r>
              <a:rPr sz="3200" spc="-10" dirty="0">
                <a:latin typeface="標楷體"/>
                <a:cs typeface="標楷體"/>
              </a:rPr>
              <a:t>區</a:t>
            </a:r>
            <a:r>
              <a:rPr sz="3200" spc="5" dirty="0">
                <a:latin typeface="標楷體"/>
                <a:cs typeface="標楷體"/>
              </a:rPr>
              <a:t>段</a:t>
            </a:r>
            <a:r>
              <a:rPr sz="3200" dirty="0">
                <a:latin typeface="標楷體"/>
                <a:cs typeface="標楷體"/>
              </a:rPr>
              <a:t>該</a:t>
            </a:r>
            <a:r>
              <a:rPr sz="3200" spc="-10" dirty="0">
                <a:latin typeface="標楷體"/>
                <a:cs typeface="標楷體"/>
              </a:rPr>
              <a:t>縮</a:t>
            </a:r>
            <a:r>
              <a:rPr sz="3200" spc="5" dirty="0">
                <a:latin typeface="標楷體"/>
                <a:cs typeface="標楷體"/>
              </a:rPr>
              <a:t>排要</a:t>
            </a:r>
            <a:r>
              <a:rPr sz="3200" spc="-15" dirty="0">
                <a:latin typeface="標楷體"/>
                <a:cs typeface="標楷體"/>
              </a:rPr>
              <a:t>縮</a:t>
            </a:r>
            <a:r>
              <a:rPr sz="3200" spc="5" dirty="0">
                <a:latin typeface="標楷體"/>
                <a:cs typeface="標楷體"/>
              </a:rPr>
              <a:t>排，</a:t>
            </a:r>
            <a:r>
              <a:rPr sz="3200" spc="-15" dirty="0">
                <a:latin typeface="標楷體"/>
                <a:cs typeface="標楷體"/>
              </a:rPr>
              <a:t>要</a:t>
            </a:r>
            <a:r>
              <a:rPr sz="3200" spc="5" dirty="0">
                <a:latin typeface="標楷體"/>
                <a:cs typeface="標楷體"/>
              </a:rPr>
              <a:t>確實</a:t>
            </a:r>
            <a:r>
              <a:rPr sz="3200" spc="-15" dirty="0">
                <a:latin typeface="標楷體"/>
                <a:cs typeface="標楷體"/>
              </a:rPr>
              <a:t>對</a:t>
            </a:r>
            <a:r>
              <a:rPr sz="3200" spc="5" dirty="0">
                <a:latin typeface="標楷體"/>
                <a:cs typeface="標楷體"/>
              </a:rPr>
              <a:t>齊。</a:t>
            </a:r>
            <a:endParaRPr sz="3200">
              <a:latin typeface="標楷體"/>
              <a:cs typeface="標楷體"/>
            </a:endParaRPr>
          </a:p>
          <a:p>
            <a:pPr marL="241300" marR="5080" indent="-228600">
              <a:lnSpc>
                <a:spcPts val="346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標楷體"/>
                <a:cs typeface="標楷體"/>
              </a:rPr>
              <a:t>一般</a:t>
            </a:r>
            <a:r>
              <a:rPr sz="3200" spc="-15" dirty="0">
                <a:latin typeface="標楷體"/>
                <a:cs typeface="標楷體"/>
              </a:rPr>
              <a:t>以</a:t>
            </a:r>
            <a:r>
              <a:rPr sz="3200" dirty="0">
                <a:latin typeface="標楷體"/>
                <a:cs typeface="標楷體"/>
              </a:rPr>
              <a:t>四個</a:t>
            </a:r>
            <a:r>
              <a:rPr sz="3200" spc="-15" dirty="0">
                <a:latin typeface="標楷體"/>
                <a:cs typeface="標楷體"/>
              </a:rPr>
              <a:t>空</a:t>
            </a:r>
            <a:r>
              <a:rPr sz="3200" dirty="0">
                <a:latin typeface="標楷體"/>
                <a:cs typeface="標楷體"/>
              </a:rPr>
              <a:t>白</a:t>
            </a:r>
            <a:r>
              <a:rPr sz="3200" spc="5" dirty="0">
                <a:latin typeface="標楷體"/>
                <a:cs typeface="標楷體"/>
              </a:rPr>
              <a:t>，</a:t>
            </a:r>
            <a:r>
              <a:rPr sz="3200" spc="-15" dirty="0">
                <a:latin typeface="標楷體"/>
                <a:cs typeface="標楷體"/>
              </a:rPr>
              <a:t>不</a:t>
            </a:r>
            <a:r>
              <a:rPr sz="3200" dirty="0">
                <a:latin typeface="標楷體"/>
                <a:cs typeface="標楷體"/>
              </a:rPr>
              <a:t>建議用</a:t>
            </a:r>
            <a:r>
              <a:rPr sz="3200" spc="-10" dirty="0">
                <a:latin typeface="Consolas"/>
                <a:cs typeface="Consolas"/>
              </a:rPr>
              <a:t>T</a:t>
            </a:r>
            <a:r>
              <a:rPr sz="3200" dirty="0">
                <a:latin typeface="Consolas"/>
                <a:cs typeface="Consolas"/>
              </a:rPr>
              <a:t>a</a:t>
            </a:r>
            <a:r>
              <a:rPr sz="3200" spc="-10" dirty="0">
                <a:latin typeface="Consolas"/>
                <a:cs typeface="Consolas"/>
              </a:rPr>
              <a:t>b</a:t>
            </a:r>
            <a:r>
              <a:rPr sz="3200" dirty="0">
                <a:latin typeface="標楷體"/>
                <a:cs typeface="標楷體"/>
              </a:rPr>
              <a:t>縮排，更 </a:t>
            </a:r>
            <a:r>
              <a:rPr sz="3200" spc="5" dirty="0">
                <a:latin typeface="標楷體"/>
                <a:cs typeface="標楷體"/>
              </a:rPr>
              <a:t>不要</a:t>
            </a:r>
            <a:r>
              <a:rPr sz="3200" spc="-15" dirty="0">
                <a:latin typeface="標楷體"/>
                <a:cs typeface="標楷體"/>
              </a:rPr>
              <a:t>空</a:t>
            </a:r>
            <a:r>
              <a:rPr sz="3200" spc="5" dirty="0">
                <a:latin typeface="標楷體"/>
                <a:cs typeface="標楷體"/>
              </a:rPr>
              <a:t>白</a:t>
            </a:r>
            <a:r>
              <a:rPr sz="3200" dirty="0">
                <a:latin typeface="標楷體"/>
                <a:cs typeface="標楷體"/>
              </a:rPr>
              <a:t>和</a:t>
            </a:r>
            <a:r>
              <a:rPr sz="3200" spc="-5" dirty="0">
                <a:latin typeface="Consolas"/>
                <a:cs typeface="Consolas"/>
              </a:rPr>
              <a:t>Tab</a:t>
            </a:r>
            <a:r>
              <a:rPr sz="3200" spc="5" dirty="0">
                <a:latin typeface="標楷體"/>
                <a:cs typeface="標楷體"/>
              </a:rPr>
              <a:t>混用。</a:t>
            </a:r>
            <a:endParaRPr sz="32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362825" cy="831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依</a:t>
            </a:r>
            <a:r>
              <a:rPr sz="2800" spc="-5" dirty="0">
                <a:latin typeface="標楷體"/>
                <a:cs typeface="標楷體"/>
              </a:rPr>
              <a:t>照我們</a:t>
            </a:r>
            <a:r>
              <a:rPr sz="2800" dirty="0">
                <a:latin typeface="標楷體"/>
                <a:cs typeface="標楷體"/>
              </a:rPr>
              <a:t>給</a:t>
            </a:r>
            <a:r>
              <a:rPr sz="2800" spc="5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條件</a:t>
            </a:r>
            <a:r>
              <a:rPr sz="2800" dirty="0">
                <a:latin typeface="標楷體"/>
                <a:cs typeface="標楷體"/>
              </a:rPr>
              <a:t>來</a:t>
            </a:r>
            <a:r>
              <a:rPr sz="2800" spc="-5" dirty="0">
                <a:latin typeface="標楷體"/>
                <a:cs typeface="標楷體"/>
              </a:rPr>
              <a:t>判斷要</a:t>
            </a:r>
            <a:r>
              <a:rPr sz="2800" dirty="0">
                <a:latin typeface="標楷體"/>
                <a:cs typeface="標楷體"/>
              </a:rPr>
              <a:t>不</a:t>
            </a:r>
            <a:r>
              <a:rPr sz="2800" spc="-5" dirty="0">
                <a:latin typeface="標楷體"/>
                <a:cs typeface="標楷體"/>
              </a:rPr>
              <a:t>要執行</a:t>
            </a:r>
            <a:r>
              <a:rPr sz="2800" dirty="0">
                <a:latin typeface="標楷體"/>
                <a:cs typeface="標楷體"/>
              </a:rPr>
              <a:t>某</a:t>
            </a:r>
            <a:r>
              <a:rPr sz="2800" spc="-5" dirty="0">
                <a:latin typeface="標楷體"/>
                <a:cs typeface="標楷體"/>
              </a:rPr>
              <a:t>一段程 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，有三</a:t>
            </a:r>
            <a:r>
              <a:rPr sz="2800" dirty="0">
                <a:latin typeface="標楷體"/>
                <a:cs typeface="標楷體"/>
              </a:rPr>
              <a:t>種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8492" y="2129451"/>
          <a:ext cx="5666105" cy="1604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9742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3545"/>
                        </a:lnSpc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32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if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5"/>
                        </a:lnSpc>
                      </a:pPr>
                      <a:r>
                        <a:rPr sz="32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...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55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5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32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if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32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...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32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else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32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...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8255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237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5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32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if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32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...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32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elif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32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...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32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else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32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...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439411" y="4055364"/>
            <a:ext cx="4076699" cy="2301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132</a:t>
            </a:fld>
            <a:endParaRPr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041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if</a:t>
            </a:r>
            <a:r>
              <a:rPr sz="2800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標楷體"/>
                <a:cs typeface="標楷體"/>
              </a:rPr>
              <a:t>：「</a:t>
            </a:r>
            <a:r>
              <a:rPr sz="2800" dirty="0">
                <a:latin typeface="標楷體"/>
                <a:cs typeface="標楷體"/>
              </a:rPr>
              <a:t>如</a:t>
            </a:r>
            <a:r>
              <a:rPr sz="2800" spc="-5" dirty="0">
                <a:latin typeface="標楷體"/>
                <a:cs typeface="標楷體"/>
              </a:rPr>
              <a:t>果怎樣</a:t>
            </a:r>
            <a:r>
              <a:rPr sz="2800" dirty="0">
                <a:latin typeface="標楷體"/>
                <a:cs typeface="標楷體"/>
              </a:rPr>
              <a:t>怎</a:t>
            </a:r>
            <a:r>
              <a:rPr sz="2800" spc="-5" dirty="0">
                <a:latin typeface="標楷體"/>
                <a:cs typeface="標楷體"/>
              </a:rPr>
              <a:t>樣，你</a:t>
            </a:r>
            <a:r>
              <a:rPr sz="2800" dirty="0">
                <a:latin typeface="標楷體"/>
                <a:cs typeface="標楷體"/>
              </a:rPr>
              <a:t>就</a:t>
            </a:r>
            <a:r>
              <a:rPr sz="2800" spc="-5" dirty="0">
                <a:latin typeface="標楷體"/>
                <a:cs typeface="標楷體"/>
              </a:rPr>
              <a:t>如何如</a:t>
            </a:r>
            <a:r>
              <a:rPr sz="2800" dirty="0">
                <a:latin typeface="標楷體"/>
                <a:cs typeface="標楷體"/>
              </a:rPr>
              <a:t>何</a:t>
            </a:r>
            <a:r>
              <a:rPr sz="2800" spc="-5" dirty="0">
                <a:latin typeface="標楷體"/>
                <a:cs typeface="標楷體"/>
              </a:rPr>
              <a:t>」。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2939" y="1760220"/>
            <a:ext cx="4256024" cy="4455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133</a:t>
            </a:fld>
            <a:endParaRPr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7609"/>
            <a:ext cx="804164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5080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onsolas"/>
                <a:cs typeface="Consolas"/>
              </a:rPr>
              <a:t>if...else...</a:t>
            </a:r>
            <a:r>
              <a:rPr sz="2600" dirty="0">
                <a:latin typeface="標楷體"/>
                <a:cs typeface="標楷體"/>
              </a:rPr>
              <a:t>是</a:t>
            </a:r>
            <a:r>
              <a:rPr sz="2600" spc="-15" dirty="0">
                <a:latin typeface="標楷體"/>
                <a:cs typeface="標楷體"/>
              </a:rPr>
              <a:t>：</a:t>
            </a:r>
            <a:r>
              <a:rPr sz="2600" dirty="0">
                <a:latin typeface="標楷體"/>
                <a:cs typeface="標楷體"/>
              </a:rPr>
              <a:t>「如果</a:t>
            </a:r>
            <a:r>
              <a:rPr sz="2600" spc="-15" dirty="0">
                <a:latin typeface="標楷體"/>
                <a:cs typeface="標楷體"/>
              </a:rPr>
              <a:t>怎</a:t>
            </a:r>
            <a:r>
              <a:rPr sz="2600" dirty="0">
                <a:latin typeface="標楷體"/>
                <a:cs typeface="標楷體"/>
              </a:rPr>
              <a:t>樣怎樣</a:t>
            </a:r>
            <a:r>
              <a:rPr sz="2600" spc="-15" dirty="0">
                <a:latin typeface="標楷體"/>
                <a:cs typeface="標楷體"/>
              </a:rPr>
              <a:t>，</a:t>
            </a:r>
            <a:r>
              <a:rPr sz="2600" dirty="0">
                <a:latin typeface="標楷體"/>
                <a:cs typeface="標楷體"/>
              </a:rPr>
              <a:t>你就這</a:t>
            </a:r>
            <a:r>
              <a:rPr sz="2600" spc="-15" dirty="0">
                <a:latin typeface="標楷體"/>
                <a:cs typeface="標楷體"/>
              </a:rPr>
              <a:t>樣</a:t>
            </a:r>
            <a:r>
              <a:rPr sz="2600" dirty="0">
                <a:latin typeface="標楷體"/>
                <a:cs typeface="標楷體"/>
              </a:rPr>
              <a:t>這樣，  否</a:t>
            </a:r>
            <a:r>
              <a:rPr sz="2600" spc="-5" dirty="0">
                <a:latin typeface="標楷體"/>
                <a:cs typeface="標楷體"/>
              </a:rPr>
              <a:t>則</a:t>
            </a:r>
            <a:r>
              <a:rPr sz="2600" dirty="0">
                <a:latin typeface="標楷體"/>
                <a:cs typeface="標楷體"/>
              </a:rPr>
              <a:t>就那樣那樣</a:t>
            </a:r>
            <a:r>
              <a:rPr sz="2600" spc="-15" dirty="0">
                <a:latin typeface="標楷體"/>
                <a:cs typeface="標楷體"/>
              </a:rPr>
              <a:t>」</a:t>
            </a:r>
            <a:r>
              <a:rPr sz="2600" dirty="0">
                <a:latin typeface="標楷體"/>
                <a:cs typeface="標楷體"/>
              </a:rPr>
              <a:t>。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2324" y="2163748"/>
            <a:ext cx="5194810" cy="3998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134</a:t>
            </a:fld>
            <a:endParaRPr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17106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if</a:t>
            </a:r>
            <a:r>
              <a:rPr sz="2800" dirty="0">
                <a:latin typeface="標楷體"/>
                <a:cs typeface="標楷體"/>
              </a:rPr>
              <a:t>語</a:t>
            </a:r>
            <a:r>
              <a:rPr sz="2800" spc="-5" dirty="0">
                <a:latin typeface="標楷體"/>
                <a:cs typeface="標楷體"/>
              </a:rPr>
              <a:t>法：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26664" y="2325623"/>
            <a:ext cx="2947670" cy="3089275"/>
          </a:xfrm>
          <a:custGeom>
            <a:avLst/>
            <a:gdLst/>
            <a:ahLst/>
            <a:cxnLst/>
            <a:rect l="l" t="t" r="r" b="b"/>
            <a:pathLst>
              <a:path w="2947670" h="3089275">
                <a:moveTo>
                  <a:pt x="0" y="3089148"/>
                </a:moveTo>
                <a:lnTo>
                  <a:pt x="2947416" y="3089148"/>
                </a:lnTo>
                <a:lnTo>
                  <a:pt x="2947416" y="0"/>
                </a:lnTo>
                <a:lnTo>
                  <a:pt x="0" y="0"/>
                </a:lnTo>
                <a:lnTo>
                  <a:pt x="0" y="3089148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8288" y="2915411"/>
            <a:ext cx="2034539" cy="2405380"/>
          </a:xfrm>
          <a:custGeom>
            <a:avLst/>
            <a:gdLst/>
            <a:ahLst/>
            <a:cxnLst/>
            <a:rect l="l" t="t" r="r" b="b"/>
            <a:pathLst>
              <a:path w="2034539" h="2405379">
                <a:moveTo>
                  <a:pt x="0" y="2404872"/>
                </a:moveTo>
                <a:lnTo>
                  <a:pt x="2034539" y="2404872"/>
                </a:lnTo>
                <a:lnTo>
                  <a:pt x="2034539" y="0"/>
                </a:lnTo>
                <a:lnTo>
                  <a:pt x="0" y="0"/>
                </a:lnTo>
                <a:lnTo>
                  <a:pt x="0" y="2404872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16707" y="2367533"/>
            <a:ext cx="19583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00FF"/>
                </a:solidFill>
                <a:latin typeface="Consolas"/>
                <a:cs typeface="Consolas"/>
              </a:rPr>
              <a:t>if(</a:t>
            </a:r>
            <a:r>
              <a:rPr sz="3200" dirty="0">
                <a:latin typeface="標楷體"/>
                <a:cs typeface="標楷體"/>
              </a:rPr>
              <a:t>條件</a:t>
            </a:r>
            <a:r>
              <a:rPr sz="3200" dirty="0">
                <a:solidFill>
                  <a:srgbClr val="0000FF"/>
                </a:solidFill>
                <a:latin typeface="Consolas"/>
                <a:cs typeface="Consolas"/>
              </a:rPr>
              <a:t>):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1548" y="3830827"/>
            <a:ext cx="16535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標楷體"/>
                <a:cs typeface="標楷體"/>
              </a:rPr>
              <a:t>程式區塊</a:t>
            </a:r>
            <a:endParaRPr sz="3200">
              <a:latin typeface="標楷體"/>
              <a:cs typeface="標楷體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37332" y="3973067"/>
            <a:ext cx="771525" cy="165100"/>
          </a:xfrm>
          <a:custGeom>
            <a:avLst/>
            <a:gdLst/>
            <a:ahLst/>
            <a:cxnLst/>
            <a:rect l="l" t="t" r="r" b="b"/>
            <a:pathLst>
              <a:path w="771525" h="165100">
                <a:moveTo>
                  <a:pt x="771144" y="0"/>
                </a:moveTo>
                <a:lnTo>
                  <a:pt x="770072" y="32039"/>
                </a:lnTo>
                <a:lnTo>
                  <a:pt x="767143" y="58197"/>
                </a:lnTo>
                <a:lnTo>
                  <a:pt x="762785" y="75830"/>
                </a:lnTo>
                <a:lnTo>
                  <a:pt x="757428" y="82295"/>
                </a:lnTo>
                <a:lnTo>
                  <a:pt x="399288" y="82295"/>
                </a:lnTo>
                <a:lnTo>
                  <a:pt x="393930" y="88761"/>
                </a:lnTo>
                <a:lnTo>
                  <a:pt x="389572" y="106394"/>
                </a:lnTo>
                <a:lnTo>
                  <a:pt x="386643" y="132552"/>
                </a:lnTo>
                <a:lnTo>
                  <a:pt x="385571" y="164591"/>
                </a:lnTo>
                <a:lnTo>
                  <a:pt x="384500" y="132552"/>
                </a:lnTo>
                <a:lnTo>
                  <a:pt x="381571" y="106394"/>
                </a:lnTo>
                <a:lnTo>
                  <a:pt x="377213" y="88761"/>
                </a:lnTo>
                <a:lnTo>
                  <a:pt x="371856" y="82295"/>
                </a:lnTo>
                <a:lnTo>
                  <a:pt x="13716" y="82295"/>
                </a:lnTo>
                <a:lnTo>
                  <a:pt x="8358" y="75830"/>
                </a:lnTo>
                <a:lnTo>
                  <a:pt x="4000" y="58197"/>
                </a:lnTo>
                <a:lnTo>
                  <a:pt x="1071" y="32039"/>
                </a:lnTo>
                <a:lnTo>
                  <a:pt x="0" y="0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7526" y="1595627"/>
            <a:ext cx="2228850" cy="1047750"/>
          </a:xfrm>
          <a:custGeom>
            <a:avLst/>
            <a:gdLst/>
            <a:ahLst/>
            <a:cxnLst/>
            <a:rect l="l" t="t" r="r" b="b"/>
            <a:pathLst>
              <a:path w="2228850" h="1047750">
                <a:moveTo>
                  <a:pt x="2106676" y="0"/>
                </a:moveTo>
                <a:lnTo>
                  <a:pt x="886968" y="0"/>
                </a:lnTo>
                <a:lnTo>
                  <a:pt x="839614" y="9562"/>
                </a:lnTo>
                <a:lnTo>
                  <a:pt x="800941" y="35639"/>
                </a:lnTo>
                <a:lnTo>
                  <a:pt x="774864" y="74312"/>
                </a:lnTo>
                <a:lnTo>
                  <a:pt x="765301" y="121666"/>
                </a:lnTo>
                <a:lnTo>
                  <a:pt x="765301" y="425831"/>
                </a:lnTo>
                <a:lnTo>
                  <a:pt x="0" y="1047750"/>
                </a:lnTo>
                <a:lnTo>
                  <a:pt x="765301" y="608330"/>
                </a:lnTo>
                <a:lnTo>
                  <a:pt x="2228342" y="608330"/>
                </a:lnTo>
                <a:lnTo>
                  <a:pt x="2228342" y="121666"/>
                </a:lnTo>
                <a:lnTo>
                  <a:pt x="2218779" y="74312"/>
                </a:lnTo>
                <a:lnTo>
                  <a:pt x="2192702" y="35639"/>
                </a:lnTo>
                <a:lnTo>
                  <a:pt x="2154029" y="9562"/>
                </a:lnTo>
                <a:lnTo>
                  <a:pt x="2106676" y="0"/>
                </a:lnTo>
                <a:close/>
              </a:path>
              <a:path w="2228850" h="1047750">
                <a:moveTo>
                  <a:pt x="2228342" y="608330"/>
                </a:moveTo>
                <a:lnTo>
                  <a:pt x="765301" y="608330"/>
                </a:lnTo>
                <a:lnTo>
                  <a:pt x="774864" y="655683"/>
                </a:lnTo>
                <a:lnTo>
                  <a:pt x="800941" y="694356"/>
                </a:lnTo>
                <a:lnTo>
                  <a:pt x="839614" y="720433"/>
                </a:lnTo>
                <a:lnTo>
                  <a:pt x="886968" y="729996"/>
                </a:lnTo>
                <a:lnTo>
                  <a:pt x="2106676" y="729996"/>
                </a:lnTo>
                <a:lnTo>
                  <a:pt x="2154029" y="720433"/>
                </a:lnTo>
                <a:lnTo>
                  <a:pt x="2192702" y="694356"/>
                </a:lnTo>
                <a:lnTo>
                  <a:pt x="2218779" y="655683"/>
                </a:lnTo>
                <a:lnTo>
                  <a:pt x="2228342" y="60833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97526" y="1595627"/>
            <a:ext cx="2228850" cy="1047750"/>
          </a:xfrm>
          <a:custGeom>
            <a:avLst/>
            <a:gdLst/>
            <a:ahLst/>
            <a:cxnLst/>
            <a:rect l="l" t="t" r="r" b="b"/>
            <a:pathLst>
              <a:path w="2228850" h="1047750">
                <a:moveTo>
                  <a:pt x="765301" y="121666"/>
                </a:moveTo>
                <a:lnTo>
                  <a:pt x="774864" y="74312"/>
                </a:lnTo>
                <a:lnTo>
                  <a:pt x="800941" y="35639"/>
                </a:lnTo>
                <a:lnTo>
                  <a:pt x="839614" y="9562"/>
                </a:lnTo>
                <a:lnTo>
                  <a:pt x="886968" y="0"/>
                </a:lnTo>
                <a:lnTo>
                  <a:pt x="1009141" y="0"/>
                </a:lnTo>
                <a:lnTo>
                  <a:pt x="1374902" y="0"/>
                </a:lnTo>
                <a:lnTo>
                  <a:pt x="2106676" y="0"/>
                </a:lnTo>
                <a:lnTo>
                  <a:pt x="2154029" y="9562"/>
                </a:lnTo>
                <a:lnTo>
                  <a:pt x="2192702" y="35639"/>
                </a:lnTo>
                <a:lnTo>
                  <a:pt x="2218779" y="74312"/>
                </a:lnTo>
                <a:lnTo>
                  <a:pt x="2228342" y="121666"/>
                </a:lnTo>
                <a:lnTo>
                  <a:pt x="2228342" y="425831"/>
                </a:lnTo>
                <a:lnTo>
                  <a:pt x="2228342" y="608330"/>
                </a:lnTo>
                <a:lnTo>
                  <a:pt x="2218779" y="655683"/>
                </a:lnTo>
                <a:lnTo>
                  <a:pt x="2192702" y="694356"/>
                </a:lnTo>
                <a:lnTo>
                  <a:pt x="2154029" y="720433"/>
                </a:lnTo>
                <a:lnTo>
                  <a:pt x="2106676" y="729996"/>
                </a:lnTo>
                <a:lnTo>
                  <a:pt x="1374902" y="729996"/>
                </a:lnTo>
                <a:lnTo>
                  <a:pt x="1009141" y="729996"/>
                </a:lnTo>
                <a:lnTo>
                  <a:pt x="886968" y="729996"/>
                </a:lnTo>
                <a:lnTo>
                  <a:pt x="839614" y="720433"/>
                </a:lnTo>
                <a:lnTo>
                  <a:pt x="800941" y="694356"/>
                </a:lnTo>
                <a:lnTo>
                  <a:pt x="774864" y="655683"/>
                </a:lnTo>
                <a:lnTo>
                  <a:pt x="765301" y="608330"/>
                </a:lnTo>
                <a:lnTo>
                  <a:pt x="0" y="1047750"/>
                </a:lnTo>
                <a:lnTo>
                  <a:pt x="765301" y="425831"/>
                </a:lnTo>
                <a:lnTo>
                  <a:pt x="765301" y="121666"/>
                </a:lnTo>
                <a:close/>
              </a:path>
            </a:pathLst>
          </a:custGeom>
          <a:ln w="3175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78397" y="1664970"/>
            <a:ext cx="1168400" cy="5715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185"/>
              </a:spcBef>
            </a:pPr>
            <a:r>
              <a:rPr sz="1800" dirty="0">
                <a:latin typeface="標楷體"/>
                <a:cs typeface="標楷體"/>
              </a:rPr>
              <a:t>注意冒號不 要漏掉了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75003" y="4137659"/>
            <a:ext cx="2229485" cy="731520"/>
          </a:xfrm>
          <a:custGeom>
            <a:avLst/>
            <a:gdLst/>
            <a:ahLst/>
            <a:cxnLst/>
            <a:rect l="l" t="t" r="r" b="b"/>
            <a:pathLst>
              <a:path w="2229485" h="731520">
                <a:moveTo>
                  <a:pt x="1074420" y="0"/>
                </a:moveTo>
                <a:lnTo>
                  <a:pt x="121920" y="0"/>
                </a:lnTo>
                <a:lnTo>
                  <a:pt x="74462" y="9584"/>
                </a:lnTo>
                <a:lnTo>
                  <a:pt x="35709" y="35718"/>
                </a:lnTo>
                <a:lnTo>
                  <a:pt x="9580" y="74473"/>
                </a:lnTo>
                <a:lnTo>
                  <a:pt x="0" y="121919"/>
                </a:lnTo>
                <a:lnTo>
                  <a:pt x="0" y="609600"/>
                </a:lnTo>
                <a:lnTo>
                  <a:pt x="9580" y="657046"/>
                </a:lnTo>
                <a:lnTo>
                  <a:pt x="35709" y="695801"/>
                </a:lnTo>
                <a:lnTo>
                  <a:pt x="74462" y="721935"/>
                </a:lnTo>
                <a:lnTo>
                  <a:pt x="121920" y="731519"/>
                </a:lnTo>
                <a:lnTo>
                  <a:pt x="1074420" y="731519"/>
                </a:lnTo>
                <a:lnTo>
                  <a:pt x="1121866" y="721935"/>
                </a:lnTo>
                <a:lnTo>
                  <a:pt x="1160621" y="695801"/>
                </a:lnTo>
                <a:lnTo>
                  <a:pt x="1186755" y="657046"/>
                </a:lnTo>
                <a:lnTo>
                  <a:pt x="1196340" y="609600"/>
                </a:lnTo>
                <a:lnTo>
                  <a:pt x="1196340" y="304800"/>
                </a:lnTo>
                <a:lnTo>
                  <a:pt x="1916873" y="121919"/>
                </a:lnTo>
                <a:lnTo>
                  <a:pt x="1196340" y="121919"/>
                </a:lnTo>
                <a:lnTo>
                  <a:pt x="1186755" y="74473"/>
                </a:lnTo>
                <a:lnTo>
                  <a:pt x="1160621" y="35718"/>
                </a:lnTo>
                <a:lnTo>
                  <a:pt x="1121866" y="9584"/>
                </a:lnTo>
                <a:lnTo>
                  <a:pt x="1074420" y="0"/>
                </a:lnTo>
                <a:close/>
              </a:path>
              <a:path w="2229485" h="731520">
                <a:moveTo>
                  <a:pt x="2229104" y="42671"/>
                </a:moveTo>
                <a:lnTo>
                  <a:pt x="1196340" y="121919"/>
                </a:lnTo>
                <a:lnTo>
                  <a:pt x="1916873" y="121919"/>
                </a:lnTo>
                <a:lnTo>
                  <a:pt x="2229104" y="42671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5003" y="4137659"/>
            <a:ext cx="2229485" cy="731520"/>
          </a:xfrm>
          <a:custGeom>
            <a:avLst/>
            <a:gdLst/>
            <a:ahLst/>
            <a:cxnLst/>
            <a:rect l="l" t="t" r="r" b="b"/>
            <a:pathLst>
              <a:path w="2229485" h="731520">
                <a:moveTo>
                  <a:pt x="0" y="121919"/>
                </a:moveTo>
                <a:lnTo>
                  <a:pt x="9580" y="74473"/>
                </a:lnTo>
                <a:lnTo>
                  <a:pt x="35709" y="35718"/>
                </a:lnTo>
                <a:lnTo>
                  <a:pt x="74462" y="9584"/>
                </a:lnTo>
                <a:lnTo>
                  <a:pt x="121920" y="0"/>
                </a:lnTo>
                <a:lnTo>
                  <a:pt x="697865" y="0"/>
                </a:lnTo>
                <a:lnTo>
                  <a:pt x="996950" y="0"/>
                </a:lnTo>
                <a:lnTo>
                  <a:pt x="1074420" y="0"/>
                </a:lnTo>
                <a:lnTo>
                  <a:pt x="1121866" y="9584"/>
                </a:lnTo>
                <a:lnTo>
                  <a:pt x="1160621" y="35718"/>
                </a:lnTo>
                <a:lnTo>
                  <a:pt x="1186755" y="74473"/>
                </a:lnTo>
                <a:lnTo>
                  <a:pt x="1196340" y="121919"/>
                </a:lnTo>
                <a:lnTo>
                  <a:pt x="2229104" y="42671"/>
                </a:lnTo>
                <a:lnTo>
                  <a:pt x="1196340" y="304800"/>
                </a:lnTo>
                <a:lnTo>
                  <a:pt x="1196340" y="609600"/>
                </a:lnTo>
                <a:lnTo>
                  <a:pt x="1186755" y="657046"/>
                </a:lnTo>
                <a:lnTo>
                  <a:pt x="1160621" y="695801"/>
                </a:lnTo>
                <a:lnTo>
                  <a:pt x="1121866" y="721935"/>
                </a:lnTo>
                <a:lnTo>
                  <a:pt x="1074420" y="731519"/>
                </a:lnTo>
                <a:lnTo>
                  <a:pt x="996950" y="731519"/>
                </a:lnTo>
                <a:lnTo>
                  <a:pt x="697865" y="731519"/>
                </a:lnTo>
                <a:lnTo>
                  <a:pt x="121920" y="731519"/>
                </a:lnTo>
                <a:lnTo>
                  <a:pt x="74462" y="721935"/>
                </a:lnTo>
                <a:lnTo>
                  <a:pt x="35709" y="695801"/>
                </a:lnTo>
                <a:lnTo>
                  <a:pt x="9580" y="657046"/>
                </a:lnTo>
                <a:lnTo>
                  <a:pt x="0" y="609600"/>
                </a:lnTo>
                <a:lnTo>
                  <a:pt x="0" y="304800"/>
                </a:lnTo>
                <a:lnTo>
                  <a:pt x="0" y="121919"/>
                </a:lnTo>
                <a:close/>
              </a:path>
            </a:pathLst>
          </a:custGeom>
          <a:ln w="3175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90066" y="4208779"/>
            <a:ext cx="939800" cy="5715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185"/>
              </a:spcBef>
            </a:pPr>
            <a:r>
              <a:rPr sz="1800" dirty="0">
                <a:latin typeface="標楷體"/>
                <a:cs typeface="標楷體"/>
              </a:rPr>
              <a:t>程式區塊 要縮排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02023" y="2872739"/>
            <a:ext cx="546100" cy="736600"/>
          </a:xfrm>
          <a:custGeom>
            <a:avLst/>
            <a:gdLst/>
            <a:ahLst/>
            <a:cxnLst/>
            <a:rect l="l" t="t" r="r" b="b"/>
            <a:pathLst>
              <a:path w="546100" h="736600">
                <a:moveTo>
                  <a:pt x="545591" y="332994"/>
                </a:moveTo>
                <a:lnTo>
                  <a:pt x="0" y="332994"/>
                </a:lnTo>
                <a:lnTo>
                  <a:pt x="272796" y="736092"/>
                </a:lnTo>
                <a:lnTo>
                  <a:pt x="545591" y="332994"/>
                </a:lnTo>
                <a:close/>
              </a:path>
              <a:path w="546100" h="736600">
                <a:moveTo>
                  <a:pt x="409193" y="0"/>
                </a:moveTo>
                <a:lnTo>
                  <a:pt x="136398" y="0"/>
                </a:lnTo>
                <a:lnTo>
                  <a:pt x="136398" y="332994"/>
                </a:lnTo>
                <a:lnTo>
                  <a:pt x="409193" y="332994"/>
                </a:lnTo>
                <a:lnTo>
                  <a:pt x="4091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32476" y="4137659"/>
            <a:ext cx="1263650" cy="1735455"/>
          </a:xfrm>
          <a:custGeom>
            <a:avLst/>
            <a:gdLst/>
            <a:ahLst/>
            <a:cxnLst/>
            <a:rect l="l" t="t" r="r" b="b"/>
            <a:pathLst>
              <a:path w="1263650" h="1735454">
                <a:moveTo>
                  <a:pt x="449325" y="1364361"/>
                </a:moveTo>
                <a:lnTo>
                  <a:pt x="0" y="1652625"/>
                </a:lnTo>
                <a:lnTo>
                  <a:pt x="449325" y="1734985"/>
                </a:lnTo>
                <a:lnTo>
                  <a:pt x="449325" y="1628025"/>
                </a:lnTo>
                <a:lnTo>
                  <a:pt x="488696" y="1608412"/>
                </a:lnTo>
                <a:lnTo>
                  <a:pt x="527319" y="1587285"/>
                </a:lnTo>
                <a:lnTo>
                  <a:pt x="565177" y="1564679"/>
                </a:lnTo>
                <a:lnTo>
                  <a:pt x="602251" y="1540627"/>
                </a:lnTo>
                <a:lnTo>
                  <a:pt x="638522" y="1515162"/>
                </a:lnTo>
                <a:lnTo>
                  <a:pt x="673971" y="1488319"/>
                </a:lnTo>
                <a:lnTo>
                  <a:pt x="694842" y="1471320"/>
                </a:lnTo>
                <a:lnTo>
                  <a:pt x="449325" y="1471320"/>
                </a:lnTo>
                <a:lnTo>
                  <a:pt x="449325" y="1364361"/>
                </a:lnTo>
                <a:close/>
              </a:path>
              <a:path w="1263650" h="1735454">
                <a:moveTo>
                  <a:pt x="1263396" y="0"/>
                </a:moveTo>
                <a:lnTo>
                  <a:pt x="1262689" y="52825"/>
                </a:lnTo>
                <a:lnTo>
                  <a:pt x="1260581" y="105318"/>
                </a:lnTo>
                <a:lnTo>
                  <a:pt x="1257090" y="157446"/>
                </a:lnTo>
                <a:lnTo>
                  <a:pt x="1252191" y="209543"/>
                </a:lnTo>
                <a:lnTo>
                  <a:pt x="1246036" y="260472"/>
                </a:lnTo>
                <a:lnTo>
                  <a:pt x="1238510" y="311301"/>
                </a:lnTo>
                <a:lnTo>
                  <a:pt x="1229677" y="361630"/>
                </a:lnTo>
                <a:lnTo>
                  <a:pt x="1219554" y="411425"/>
                </a:lnTo>
                <a:lnTo>
                  <a:pt x="1208161" y="460652"/>
                </a:lnTo>
                <a:lnTo>
                  <a:pt x="1195516" y="509278"/>
                </a:lnTo>
                <a:lnTo>
                  <a:pt x="1181639" y="557268"/>
                </a:lnTo>
                <a:lnTo>
                  <a:pt x="1166547" y="604588"/>
                </a:lnTo>
                <a:lnTo>
                  <a:pt x="1150260" y="651206"/>
                </a:lnTo>
                <a:lnTo>
                  <a:pt x="1132796" y="697087"/>
                </a:lnTo>
                <a:lnTo>
                  <a:pt x="1114173" y="742197"/>
                </a:lnTo>
                <a:lnTo>
                  <a:pt x="1094412" y="786503"/>
                </a:lnTo>
                <a:lnTo>
                  <a:pt x="1073529" y="829971"/>
                </a:lnTo>
                <a:lnTo>
                  <a:pt x="1051545" y="872567"/>
                </a:lnTo>
                <a:lnTo>
                  <a:pt x="1028477" y="914257"/>
                </a:lnTo>
                <a:lnTo>
                  <a:pt x="1004345" y="955008"/>
                </a:lnTo>
                <a:lnTo>
                  <a:pt x="979167" y="994785"/>
                </a:lnTo>
                <a:lnTo>
                  <a:pt x="952961" y="1033556"/>
                </a:lnTo>
                <a:lnTo>
                  <a:pt x="925747" y="1071286"/>
                </a:lnTo>
                <a:lnTo>
                  <a:pt x="897543" y="1107942"/>
                </a:lnTo>
                <a:lnTo>
                  <a:pt x="868368" y="1143489"/>
                </a:lnTo>
                <a:lnTo>
                  <a:pt x="838241" y="1177894"/>
                </a:lnTo>
                <a:lnTo>
                  <a:pt x="807179" y="1211124"/>
                </a:lnTo>
                <a:lnTo>
                  <a:pt x="775203" y="1243144"/>
                </a:lnTo>
                <a:lnTo>
                  <a:pt x="742331" y="1273920"/>
                </a:lnTo>
                <a:lnTo>
                  <a:pt x="708580" y="1303420"/>
                </a:lnTo>
                <a:lnTo>
                  <a:pt x="673971" y="1331608"/>
                </a:lnTo>
                <a:lnTo>
                  <a:pt x="638522" y="1358452"/>
                </a:lnTo>
                <a:lnTo>
                  <a:pt x="602251" y="1383918"/>
                </a:lnTo>
                <a:lnTo>
                  <a:pt x="565177" y="1407971"/>
                </a:lnTo>
                <a:lnTo>
                  <a:pt x="527221" y="1430632"/>
                </a:lnTo>
                <a:lnTo>
                  <a:pt x="488696" y="1451706"/>
                </a:lnTo>
                <a:lnTo>
                  <a:pt x="449325" y="1471320"/>
                </a:lnTo>
                <a:lnTo>
                  <a:pt x="694842" y="1471320"/>
                </a:lnTo>
                <a:lnTo>
                  <a:pt x="742388" y="1430578"/>
                </a:lnTo>
                <a:lnTo>
                  <a:pt x="775203" y="1399856"/>
                </a:lnTo>
                <a:lnTo>
                  <a:pt x="807179" y="1367837"/>
                </a:lnTo>
                <a:lnTo>
                  <a:pt x="838241" y="1334608"/>
                </a:lnTo>
                <a:lnTo>
                  <a:pt x="868368" y="1300203"/>
                </a:lnTo>
                <a:lnTo>
                  <a:pt x="897543" y="1264656"/>
                </a:lnTo>
                <a:lnTo>
                  <a:pt x="925747" y="1228001"/>
                </a:lnTo>
                <a:lnTo>
                  <a:pt x="952961" y="1190272"/>
                </a:lnTo>
                <a:lnTo>
                  <a:pt x="979167" y="1151501"/>
                </a:lnTo>
                <a:lnTo>
                  <a:pt x="1004345" y="1111724"/>
                </a:lnTo>
                <a:lnTo>
                  <a:pt x="1028477" y="1070973"/>
                </a:lnTo>
                <a:lnTo>
                  <a:pt x="1051545" y="1029283"/>
                </a:lnTo>
                <a:lnTo>
                  <a:pt x="1073529" y="986687"/>
                </a:lnTo>
                <a:lnTo>
                  <a:pt x="1094412" y="943220"/>
                </a:lnTo>
                <a:lnTo>
                  <a:pt x="1114173" y="898914"/>
                </a:lnTo>
                <a:lnTo>
                  <a:pt x="1132796" y="853804"/>
                </a:lnTo>
                <a:lnTo>
                  <a:pt x="1150260" y="807923"/>
                </a:lnTo>
                <a:lnTo>
                  <a:pt x="1166547" y="761306"/>
                </a:lnTo>
                <a:lnTo>
                  <a:pt x="1181639" y="713985"/>
                </a:lnTo>
                <a:lnTo>
                  <a:pt x="1195516" y="665996"/>
                </a:lnTo>
                <a:lnTo>
                  <a:pt x="1208161" y="617370"/>
                </a:lnTo>
                <a:lnTo>
                  <a:pt x="1219554" y="568143"/>
                </a:lnTo>
                <a:lnTo>
                  <a:pt x="1229677" y="518348"/>
                </a:lnTo>
                <a:lnTo>
                  <a:pt x="1238510" y="468019"/>
                </a:lnTo>
                <a:lnTo>
                  <a:pt x="1246036" y="417190"/>
                </a:lnTo>
                <a:lnTo>
                  <a:pt x="1252236" y="365893"/>
                </a:lnTo>
                <a:lnTo>
                  <a:pt x="1257090" y="314164"/>
                </a:lnTo>
                <a:lnTo>
                  <a:pt x="1260581" y="262036"/>
                </a:lnTo>
                <a:lnTo>
                  <a:pt x="1262694" y="209175"/>
                </a:lnTo>
                <a:lnTo>
                  <a:pt x="1263386" y="157446"/>
                </a:lnTo>
                <a:lnTo>
                  <a:pt x="12633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32476" y="2563367"/>
            <a:ext cx="1263650" cy="1652905"/>
          </a:xfrm>
          <a:custGeom>
            <a:avLst/>
            <a:gdLst/>
            <a:ahLst/>
            <a:cxnLst/>
            <a:rect l="l" t="t" r="r" b="b"/>
            <a:pathLst>
              <a:path w="1263650" h="1652904">
                <a:moveTo>
                  <a:pt x="0" y="0"/>
                </a:moveTo>
                <a:lnTo>
                  <a:pt x="0" y="156718"/>
                </a:lnTo>
                <a:lnTo>
                  <a:pt x="42815" y="157606"/>
                </a:lnTo>
                <a:lnTo>
                  <a:pt x="85286" y="160255"/>
                </a:lnTo>
                <a:lnTo>
                  <a:pt x="127388" y="164636"/>
                </a:lnTo>
                <a:lnTo>
                  <a:pt x="169099" y="170720"/>
                </a:lnTo>
                <a:lnTo>
                  <a:pt x="210396" y="178482"/>
                </a:lnTo>
                <a:lnTo>
                  <a:pt x="251254" y="187893"/>
                </a:lnTo>
                <a:lnTo>
                  <a:pt x="291651" y="198925"/>
                </a:lnTo>
                <a:lnTo>
                  <a:pt x="331564" y="211550"/>
                </a:lnTo>
                <a:lnTo>
                  <a:pt x="370969" y="225743"/>
                </a:lnTo>
                <a:lnTo>
                  <a:pt x="409843" y="241473"/>
                </a:lnTo>
                <a:lnTo>
                  <a:pt x="448162" y="258715"/>
                </a:lnTo>
                <a:lnTo>
                  <a:pt x="485903" y="277440"/>
                </a:lnTo>
                <a:lnTo>
                  <a:pt x="523044" y="297620"/>
                </a:lnTo>
                <a:lnTo>
                  <a:pt x="559560" y="319229"/>
                </a:lnTo>
                <a:lnTo>
                  <a:pt x="595428" y="342238"/>
                </a:lnTo>
                <a:lnTo>
                  <a:pt x="630626" y="366620"/>
                </a:lnTo>
                <a:lnTo>
                  <a:pt x="665129" y="392347"/>
                </a:lnTo>
                <a:lnTo>
                  <a:pt x="698915" y="419392"/>
                </a:lnTo>
                <a:lnTo>
                  <a:pt x="731960" y="447726"/>
                </a:lnTo>
                <a:lnTo>
                  <a:pt x="764241" y="477323"/>
                </a:lnTo>
                <a:lnTo>
                  <a:pt x="795734" y="508155"/>
                </a:lnTo>
                <a:lnTo>
                  <a:pt x="826417" y="540193"/>
                </a:lnTo>
                <a:lnTo>
                  <a:pt x="856266" y="573412"/>
                </a:lnTo>
                <a:lnTo>
                  <a:pt x="885257" y="607781"/>
                </a:lnTo>
                <a:lnTo>
                  <a:pt x="913368" y="643276"/>
                </a:lnTo>
                <a:lnTo>
                  <a:pt x="940575" y="679866"/>
                </a:lnTo>
                <a:lnTo>
                  <a:pt x="966855" y="717526"/>
                </a:lnTo>
                <a:lnTo>
                  <a:pt x="992185" y="756227"/>
                </a:lnTo>
                <a:lnTo>
                  <a:pt x="1016540" y="795941"/>
                </a:lnTo>
                <a:lnTo>
                  <a:pt x="1039899" y="836642"/>
                </a:lnTo>
                <a:lnTo>
                  <a:pt x="1062237" y="878301"/>
                </a:lnTo>
                <a:lnTo>
                  <a:pt x="1083532" y="920891"/>
                </a:lnTo>
                <a:lnTo>
                  <a:pt x="1103759" y="964384"/>
                </a:lnTo>
                <a:lnTo>
                  <a:pt x="1122897" y="1008753"/>
                </a:lnTo>
                <a:lnTo>
                  <a:pt x="1140921" y="1053969"/>
                </a:lnTo>
                <a:lnTo>
                  <a:pt x="1157808" y="1100006"/>
                </a:lnTo>
                <a:lnTo>
                  <a:pt x="1173534" y="1146835"/>
                </a:lnTo>
                <a:lnTo>
                  <a:pt x="1188078" y="1194430"/>
                </a:lnTo>
                <a:lnTo>
                  <a:pt x="1201415" y="1242762"/>
                </a:lnTo>
                <a:lnTo>
                  <a:pt x="1213521" y="1291804"/>
                </a:lnTo>
                <a:lnTo>
                  <a:pt x="1224375" y="1341528"/>
                </a:lnTo>
                <a:lnTo>
                  <a:pt x="1233952" y="1391906"/>
                </a:lnTo>
                <a:lnTo>
                  <a:pt x="1242229" y="1442912"/>
                </a:lnTo>
                <a:lnTo>
                  <a:pt x="1249182" y="1494517"/>
                </a:lnTo>
                <a:lnTo>
                  <a:pt x="1254790" y="1546693"/>
                </a:lnTo>
                <a:lnTo>
                  <a:pt x="1259027" y="1599414"/>
                </a:lnTo>
                <a:lnTo>
                  <a:pt x="1261872" y="1652651"/>
                </a:lnTo>
                <a:lnTo>
                  <a:pt x="1262538" y="1633049"/>
                </a:lnTo>
                <a:lnTo>
                  <a:pt x="1263014" y="1613471"/>
                </a:lnTo>
                <a:lnTo>
                  <a:pt x="1263300" y="1593893"/>
                </a:lnTo>
                <a:lnTo>
                  <a:pt x="1263396" y="1574292"/>
                </a:lnTo>
                <a:lnTo>
                  <a:pt x="1262692" y="1521271"/>
                </a:lnTo>
                <a:lnTo>
                  <a:pt x="1260598" y="1468689"/>
                </a:lnTo>
                <a:lnTo>
                  <a:pt x="1257134" y="1416573"/>
                </a:lnTo>
                <a:lnTo>
                  <a:pt x="1252323" y="1364951"/>
                </a:lnTo>
                <a:lnTo>
                  <a:pt x="1246187" y="1313851"/>
                </a:lnTo>
                <a:lnTo>
                  <a:pt x="1238748" y="1263300"/>
                </a:lnTo>
                <a:lnTo>
                  <a:pt x="1230027" y="1213326"/>
                </a:lnTo>
                <a:lnTo>
                  <a:pt x="1220049" y="1163955"/>
                </a:lnTo>
                <a:lnTo>
                  <a:pt x="1208833" y="1115217"/>
                </a:lnTo>
                <a:lnTo>
                  <a:pt x="1196403" y="1067138"/>
                </a:lnTo>
                <a:lnTo>
                  <a:pt x="1182781" y="1019745"/>
                </a:lnTo>
                <a:lnTo>
                  <a:pt x="1167988" y="973067"/>
                </a:lnTo>
                <a:lnTo>
                  <a:pt x="1152047" y="927131"/>
                </a:lnTo>
                <a:lnTo>
                  <a:pt x="1134980" y="881965"/>
                </a:lnTo>
                <a:lnTo>
                  <a:pt x="1116809" y="837595"/>
                </a:lnTo>
                <a:lnTo>
                  <a:pt x="1097556" y="794050"/>
                </a:lnTo>
                <a:lnTo>
                  <a:pt x="1077243" y="751357"/>
                </a:lnTo>
                <a:lnTo>
                  <a:pt x="1055892" y="709544"/>
                </a:lnTo>
                <a:lnTo>
                  <a:pt x="1033526" y="668638"/>
                </a:lnTo>
                <a:lnTo>
                  <a:pt x="1010167" y="628667"/>
                </a:lnTo>
                <a:lnTo>
                  <a:pt x="985836" y="589659"/>
                </a:lnTo>
                <a:lnTo>
                  <a:pt x="960557" y="551640"/>
                </a:lnTo>
                <a:lnTo>
                  <a:pt x="934350" y="514639"/>
                </a:lnTo>
                <a:lnTo>
                  <a:pt x="907238" y="478682"/>
                </a:lnTo>
                <a:lnTo>
                  <a:pt x="879243" y="443799"/>
                </a:lnTo>
                <a:lnTo>
                  <a:pt x="850387" y="410015"/>
                </a:lnTo>
                <a:lnTo>
                  <a:pt x="820693" y="377359"/>
                </a:lnTo>
                <a:lnTo>
                  <a:pt x="790182" y="345859"/>
                </a:lnTo>
                <a:lnTo>
                  <a:pt x="758877" y="315541"/>
                </a:lnTo>
                <a:lnTo>
                  <a:pt x="726800" y="286433"/>
                </a:lnTo>
                <a:lnTo>
                  <a:pt x="693972" y="258564"/>
                </a:lnTo>
                <a:lnTo>
                  <a:pt x="660416" y="231959"/>
                </a:lnTo>
                <a:lnTo>
                  <a:pt x="626155" y="206648"/>
                </a:lnTo>
                <a:lnTo>
                  <a:pt x="591209" y="182658"/>
                </a:lnTo>
                <a:lnTo>
                  <a:pt x="555602" y="160015"/>
                </a:lnTo>
                <a:lnTo>
                  <a:pt x="519355" y="138748"/>
                </a:lnTo>
                <a:lnTo>
                  <a:pt x="482491" y="118884"/>
                </a:lnTo>
                <a:lnTo>
                  <a:pt x="445031" y="100452"/>
                </a:lnTo>
                <a:lnTo>
                  <a:pt x="406998" y="83477"/>
                </a:lnTo>
                <a:lnTo>
                  <a:pt x="368413" y="67988"/>
                </a:lnTo>
                <a:lnTo>
                  <a:pt x="329300" y="54013"/>
                </a:lnTo>
                <a:lnTo>
                  <a:pt x="289679" y="41578"/>
                </a:lnTo>
                <a:lnTo>
                  <a:pt x="249574" y="30713"/>
                </a:lnTo>
                <a:lnTo>
                  <a:pt x="209006" y="21443"/>
                </a:lnTo>
                <a:lnTo>
                  <a:pt x="167998" y="13797"/>
                </a:lnTo>
                <a:lnTo>
                  <a:pt x="126571" y="7802"/>
                </a:lnTo>
                <a:lnTo>
                  <a:pt x="84747" y="3486"/>
                </a:lnTo>
                <a:lnTo>
                  <a:pt x="42549" y="876"/>
                </a:lnTo>
                <a:lnTo>
                  <a:pt x="0" y="0"/>
                </a:lnTo>
                <a:close/>
              </a:path>
            </a:pathLst>
          </a:custGeom>
          <a:solidFill>
            <a:srgbClr val="487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43445" y="3542157"/>
            <a:ext cx="13976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標楷體"/>
                <a:cs typeface="標楷體"/>
              </a:rPr>
              <a:t>條件不成立， 跳到程式區塊 後面的敘述去 執行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75080" y="2999994"/>
            <a:ext cx="2540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條件成立，執行程式區塊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72128" y="5181600"/>
            <a:ext cx="546100" cy="734695"/>
          </a:xfrm>
          <a:custGeom>
            <a:avLst/>
            <a:gdLst/>
            <a:ahLst/>
            <a:cxnLst/>
            <a:rect l="l" t="t" r="r" b="b"/>
            <a:pathLst>
              <a:path w="546100" h="734695">
                <a:moveTo>
                  <a:pt x="545592" y="331469"/>
                </a:moveTo>
                <a:lnTo>
                  <a:pt x="0" y="331469"/>
                </a:lnTo>
                <a:lnTo>
                  <a:pt x="272796" y="734568"/>
                </a:lnTo>
                <a:lnTo>
                  <a:pt x="545592" y="331469"/>
                </a:lnTo>
                <a:close/>
              </a:path>
              <a:path w="546100" h="734695">
                <a:moveTo>
                  <a:pt x="409194" y="0"/>
                </a:moveTo>
                <a:lnTo>
                  <a:pt x="136398" y="0"/>
                </a:lnTo>
                <a:lnTo>
                  <a:pt x="136398" y="331469"/>
                </a:lnTo>
                <a:lnTo>
                  <a:pt x="409194" y="331469"/>
                </a:lnTo>
                <a:lnTo>
                  <a:pt x="409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75129" y="5426150"/>
            <a:ext cx="1854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執行完畢，離開if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21151" y="1674876"/>
            <a:ext cx="1641475" cy="778510"/>
          </a:xfrm>
          <a:custGeom>
            <a:avLst/>
            <a:gdLst/>
            <a:ahLst/>
            <a:cxnLst/>
            <a:rect l="l" t="t" r="r" b="b"/>
            <a:pathLst>
              <a:path w="1641475" h="778510">
                <a:moveTo>
                  <a:pt x="683895" y="399288"/>
                </a:moveTo>
                <a:lnTo>
                  <a:pt x="273558" y="399288"/>
                </a:lnTo>
                <a:lnTo>
                  <a:pt x="465455" y="778510"/>
                </a:lnTo>
                <a:lnTo>
                  <a:pt x="683895" y="399288"/>
                </a:lnTo>
                <a:close/>
              </a:path>
              <a:path w="1641475" h="778510">
                <a:moveTo>
                  <a:pt x="1574800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39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8" y="399288"/>
                </a:lnTo>
                <a:lnTo>
                  <a:pt x="1574800" y="399288"/>
                </a:lnTo>
                <a:lnTo>
                  <a:pt x="1600682" y="394051"/>
                </a:lnTo>
                <a:lnTo>
                  <a:pt x="1621837" y="379777"/>
                </a:lnTo>
                <a:lnTo>
                  <a:pt x="1636111" y="358622"/>
                </a:lnTo>
                <a:lnTo>
                  <a:pt x="1641348" y="332739"/>
                </a:lnTo>
                <a:lnTo>
                  <a:pt x="1641348" y="66548"/>
                </a:lnTo>
                <a:lnTo>
                  <a:pt x="1636111" y="40665"/>
                </a:lnTo>
                <a:lnTo>
                  <a:pt x="1621837" y="19510"/>
                </a:lnTo>
                <a:lnTo>
                  <a:pt x="1600682" y="5236"/>
                </a:lnTo>
                <a:lnTo>
                  <a:pt x="157480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1151" y="1674876"/>
            <a:ext cx="1641475" cy="778510"/>
          </a:xfrm>
          <a:custGeom>
            <a:avLst/>
            <a:gdLst/>
            <a:ahLst/>
            <a:cxnLst/>
            <a:rect l="l" t="t" r="r" b="b"/>
            <a:pathLst>
              <a:path w="1641475" h="778510">
                <a:moveTo>
                  <a:pt x="0" y="66548"/>
                </a:moveTo>
                <a:lnTo>
                  <a:pt x="5236" y="40665"/>
                </a:lnTo>
                <a:lnTo>
                  <a:pt x="19510" y="19510"/>
                </a:lnTo>
                <a:lnTo>
                  <a:pt x="40665" y="5236"/>
                </a:lnTo>
                <a:lnTo>
                  <a:pt x="66548" y="0"/>
                </a:lnTo>
                <a:lnTo>
                  <a:pt x="273558" y="0"/>
                </a:lnTo>
                <a:lnTo>
                  <a:pt x="683895" y="0"/>
                </a:lnTo>
                <a:lnTo>
                  <a:pt x="1574800" y="0"/>
                </a:lnTo>
                <a:lnTo>
                  <a:pt x="1600682" y="5236"/>
                </a:lnTo>
                <a:lnTo>
                  <a:pt x="1621837" y="19510"/>
                </a:lnTo>
                <a:lnTo>
                  <a:pt x="1636111" y="40665"/>
                </a:lnTo>
                <a:lnTo>
                  <a:pt x="1641348" y="66548"/>
                </a:lnTo>
                <a:lnTo>
                  <a:pt x="1641348" y="232918"/>
                </a:lnTo>
                <a:lnTo>
                  <a:pt x="1641348" y="332739"/>
                </a:lnTo>
                <a:lnTo>
                  <a:pt x="1636111" y="358622"/>
                </a:lnTo>
                <a:lnTo>
                  <a:pt x="1621837" y="379777"/>
                </a:lnTo>
                <a:lnTo>
                  <a:pt x="1600682" y="394051"/>
                </a:lnTo>
                <a:lnTo>
                  <a:pt x="1574800" y="399288"/>
                </a:lnTo>
                <a:lnTo>
                  <a:pt x="683895" y="399288"/>
                </a:lnTo>
                <a:lnTo>
                  <a:pt x="465455" y="778510"/>
                </a:lnTo>
                <a:lnTo>
                  <a:pt x="273558" y="399288"/>
                </a:lnTo>
                <a:lnTo>
                  <a:pt x="66548" y="399288"/>
                </a:lnTo>
                <a:lnTo>
                  <a:pt x="40665" y="394051"/>
                </a:lnTo>
                <a:lnTo>
                  <a:pt x="19510" y="379777"/>
                </a:lnTo>
                <a:lnTo>
                  <a:pt x="5236" y="358622"/>
                </a:lnTo>
                <a:lnTo>
                  <a:pt x="0" y="332739"/>
                </a:lnTo>
                <a:lnTo>
                  <a:pt x="0" y="232918"/>
                </a:lnTo>
                <a:lnTo>
                  <a:pt x="0" y="66548"/>
                </a:lnTo>
                <a:close/>
              </a:path>
            </a:pathLst>
          </a:custGeom>
          <a:ln w="3175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220592" y="1712163"/>
            <a:ext cx="13150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olas"/>
                <a:cs typeface="Consolas"/>
              </a:rPr>
              <a:t>(</a:t>
            </a:r>
            <a:r>
              <a:rPr sz="1800" spc="-95" dirty="0">
                <a:latin typeface="Consolas"/>
                <a:cs typeface="Consolas"/>
              </a:rPr>
              <a:t> </a:t>
            </a:r>
            <a:r>
              <a:rPr sz="1800" spc="-10" dirty="0">
                <a:latin typeface="Consolas"/>
                <a:cs typeface="Consolas"/>
              </a:rPr>
              <a:t>)</a:t>
            </a:r>
            <a:r>
              <a:rPr sz="1800" spc="-5" dirty="0">
                <a:latin typeface="標楷體"/>
                <a:cs typeface="標楷體"/>
              </a:rPr>
              <a:t>可有可無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135</a:t>
            </a:fld>
            <a:endParaRPr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/>
          <p:nvPr/>
        </p:nvSpPr>
        <p:spPr>
          <a:xfrm>
            <a:off x="3649979" y="1629155"/>
            <a:ext cx="2946400" cy="4334510"/>
          </a:xfrm>
          <a:custGeom>
            <a:avLst/>
            <a:gdLst/>
            <a:ahLst/>
            <a:cxnLst/>
            <a:rect l="l" t="t" r="r" b="b"/>
            <a:pathLst>
              <a:path w="2946400" h="4334510">
                <a:moveTo>
                  <a:pt x="0" y="4334256"/>
                </a:moveTo>
                <a:lnTo>
                  <a:pt x="2945892" y="4334256"/>
                </a:lnTo>
                <a:lnTo>
                  <a:pt x="2945892" y="0"/>
                </a:lnTo>
                <a:lnTo>
                  <a:pt x="0" y="0"/>
                </a:lnTo>
                <a:lnTo>
                  <a:pt x="0" y="4334256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3044" y="2324100"/>
            <a:ext cx="2034539" cy="1472565"/>
          </a:xfrm>
          <a:custGeom>
            <a:avLst/>
            <a:gdLst/>
            <a:ahLst/>
            <a:cxnLst/>
            <a:rect l="l" t="t" r="r" b="b"/>
            <a:pathLst>
              <a:path w="2034540" h="1472564">
                <a:moveTo>
                  <a:pt x="0" y="1472183"/>
                </a:moveTo>
                <a:lnTo>
                  <a:pt x="2034540" y="1472183"/>
                </a:lnTo>
                <a:lnTo>
                  <a:pt x="2034540" y="0"/>
                </a:lnTo>
                <a:lnTo>
                  <a:pt x="0" y="0"/>
                </a:lnTo>
                <a:lnTo>
                  <a:pt x="0" y="1472183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7615" y="4302252"/>
            <a:ext cx="2033270" cy="1472565"/>
          </a:xfrm>
          <a:custGeom>
            <a:avLst/>
            <a:gdLst/>
            <a:ahLst/>
            <a:cxnLst/>
            <a:rect l="l" t="t" r="r" b="b"/>
            <a:pathLst>
              <a:path w="2033270" h="1472564">
                <a:moveTo>
                  <a:pt x="0" y="1472184"/>
                </a:moveTo>
                <a:lnTo>
                  <a:pt x="2033015" y="1472184"/>
                </a:lnTo>
                <a:lnTo>
                  <a:pt x="2033015" y="0"/>
                </a:lnTo>
                <a:lnTo>
                  <a:pt x="0" y="0"/>
                </a:lnTo>
                <a:lnTo>
                  <a:pt x="0" y="1472184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45329" y="4768088"/>
            <a:ext cx="2051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5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區</a:t>
            </a:r>
            <a:r>
              <a:rPr sz="2800" spc="5" dirty="0">
                <a:latin typeface="標楷體"/>
                <a:cs typeface="標楷體"/>
              </a:rPr>
              <a:t>塊</a:t>
            </a:r>
            <a:r>
              <a:rPr sz="2800" spc="-5" dirty="0">
                <a:latin typeface="Consolas"/>
                <a:cs typeface="Consolas"/>
              </a:rPr>
              <a:t>B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93619" y="3673602"/>
            <a:ext cx="1663700" cy="1167765"/>
          </a:xfrm>
          <a:custGeom>
            <a:avLst/>
            <a:gdLst/>
            <a:ahLst/>
            <a:cxnLst/>
            <a:rect l="l" t="t" r="r" b="b"/>
            <a:pathLst>
              <a:path w="1663700" h="1167764">
                <a:moveTo>
                  <a:pt x="0" y="0"/>
                </a:moveTo>
                <a:lnTo>
                  <a:pt x="32638" y="120268"/>
                </a:lnTo>
                <a:lnTo>
                  <a:pt x="46138" y="166563"/>
                </a:lnTo>
                <a:lnTo>
                  <a:pt x="61234" y="212064"/>
                </a:lnTo>
                <a:lnTo>
                  <a:pt x="77894" y="256743"/>
                </a:lnTo>
                <a:lnTo>
                  <a:pt x="96081" y="300574"/>
                </a:lnTo>
                <a:lnTo>
                  <a:pt x="115761" y="343530"/>
                </a:lnTo>
                <a:lnTo>
                  <a:pt x="137014" y="385790"/>
                </a:lnTo>
                <a:lnTo>
                  <a:pt x="159465" y="426707"/>
                </a:lnTo>
                <a:lnTo>
                  <a:pt x="183419" y="466875"/>
                </a:lnTo>
                <a:lnTo>
                  <a:pt x="208728" y="506059"/>
                </a:lnTo>
                <a:lnTo>
                  <a:pt x="235358" y="544232"/>
                </a:lnTo>
                <a:lnTo>
                  <a:pt x="263275" y="581369"/>
                </a:lnTo>
                <a:lnTo>
                  <a:pt x="292443" y="617441"/>
                </a:lnTo>
                <a:lnTo>
                  <a:pt x="322828" y="652421"/>
                </a:lnTo>
                <a:lnTo>
                  <a:pt x="354397" y="686283"/>
                </a:lnTo>
                <a:lnTo>
                  <a:pt x="387113" y="718999"/>
                </a:lnTo>
                <a:lnTo>
                  <a:pt x="420944" y="750543"/>
                </a:lnTo>
                <a:lnTo>
                  <a:pt x="455853" y="780888"/>
                </a:lnTo>
                <a:lnTo>
                  <a:pt x="491807" y="810006"/>
                </a:lnTo>
                <a:lnTo>
                  <a:pt x="528771" y="837870"/>
                </a:lnTo>
                <a:lnTo>
                  <a:pt x="566711" y="864454"/>
                </a:lnTo>
                <a:lnTo>
                  <a:pt x="605592" y="889730"/>
                </a:lnTo>
                <a:lnTo>
                  <a:pt x="645379" y="913672"/>
                </a:lnTo>
                <a:lnTo>
                  <a:pt x="686039" y="936252"/>
                </a:lnTo>
                <a:lnTo>
                  <a:pt x="727535" y="957443"/>
                </a:lnTo>
                <a:lnTo>
                  <a:pt x="769835" y="977219"/>
                </a:lnTo>
                <a:lnTo>
                  <a:pt x="812904" y="995552"/>
                </a:lnTo>
                <a:lnTo>
                  <a:pt x="856706" y="1012416"/>
                </a:lnTo>
                <a:lnTo>
                  <a:pt x="901207" y="1027783"/>
                </a:lnTo>
                <a:lnTo>
                  <a:pt x="946374" y="1041626"/>
                </a:lnTo>
                <a:lnTo>
                  <a:pt x="992171" y="1053918"/>
                </a:lnTo>
                <a:lnTo>
                  <a:pt x="1038563" y="1064633"/>
                </a:lnTo>
                <a:lnTo>
                  <a:pt x="1085517" y="1073743"/>
                </a:lnTo>
                <a:lnTo>
                  <a:pt x="1132998" y="1081222"/>
                </a:lnTo>
                <a:lnTo>
                  <a:pt x="1180970" y="1087041"/>
                </a:lnTo>
                <a:lnTo>
                  <a:pt x="1229401" y="1091175"/>
                </a:lnTo>
                <a:lnTo>
                  <a:pt x="1278255" y="1093597"/>
                </a:lnTo>
                <a:lnTo>
                  <a:pt x="1298447" y="1167765"/>
                </a:lnTo>
                <a:lnTo>
                  <a:pt x="1663192" y="986282"/>
                </a:lnTo>
                <a:lnTo>
                  <a:pt x="1598100" y="973328"/>
                </a:lnTo>
                <a:lnTo>
                  <a:pt x="1245616" y="973328"/>
                </a:lnTo>
                <a:lnTo>
                  <a:pt x="1196762" y="970906"/>
                </a:lnTo>
                <a:lnTo>
                  <a:pt x="1148330" y="966772"/>
                </a:lnTo>
                <a:lnTo>
                  <a:pt x="1100356" y="960953"/>
                </a:lnTo>
                <a:lnTo>
                  <a:pt x="1052874" y="953474"/>
                </a:lnTo>
                <a:lnTo>
                  <a:pt x="1005918" y="944364"/>
                </a:lnTo>
                <a:lnTo>
                  <a:pt x="959523" y="933649"/>
                </a:lnTo>
                <a:lnTo>
                  <a:pt x="913723" y="921357"/>
                </a:lnTo>
                <a:lnTo>
                  <a:pt x="868554" y="907514"/>
                </a:lnTo>
                <a:lnTo>
                  <a:pt x="824049" y="892147"/>
                </a:lnTo>
                <a:lnTo>
                  <a:pt x="780243" y="875283"/>
                </a:lnTo>
                <a:lnTo>
                  <a:pt x="737172" y="856950"/>
                </a:lnTo>
                <a:lnTo>
                  <a:pt x="694868" y="837174"/>
                </a:lnTo>
                <a:lnTo>
                  <a:pt x="653368" y="815983"/>
                </a:lnTo>
                <a:lnTo>
                  <a:pt x="612705" y="793403"/>
                </a:lnTo>
                <a:lnTo>
                  <a:pt x="572914" y="769461"/>
                </a:lnTo>
                <a:lnTo>
                  <a:pt x="534030" y="744185"/>
                </a:lnTo>
                <a:lnTo>
                  <a:pt x="496087" y="717601"/>
                </a:lnTo>
                <a:lnTo>
                  <a:pt x="459120" y="689737"/>
                </a:lnTo>
                <a:lnTo>
                  <a:pt x="423164" y="660619"/>
                </a:lnTo>
                <a:lnTo>
                  <a:pt x="388252" y="630274"/>
                </a:lnTo>
                <a:lnTo>
                  <a:pt x="354420" y="598730"/>
                </a:lnTo>
                <a:lnTo>
                  <a:pt x="321702" y="566014"/>
                </a:lnTo>
                <a:lnTo>
                  <a:pt x="290133" y="532152"/>
                </a:lnTo>
                <a:lnTo>
                  <a:pt x="259747" y="497172"/>
                </a:lnTo>
                <a:lnTo>
                  <a:pt x="230579" y="461100"/>
                </a:lnTo>
                <a:lnTo>
                  <a:pt x="202664" y="423963"/>
                </a:lnTo>
                <a:lnTo>
                  <a:pt x="176035" y="385790"/>
                </a:lnTo>
                <a:lnTo>
                  <a:pt x="150728" y="346606"/>
                </a:lnTo>
                <a:lnTo>
                  <a:pt x="126778" y="306438"/>
                </a:lnTo>
                <a:lnTo>
                  <a:pt x="104218" y="265314"/>
                </a:lnTo>
                <a:lnTo>
                  <a:pt x="83083" y="223261"/>
                </a:lnTo>
                <a:lnTo>
                  <a:pt x="63408" y="180305"/>
                </a:lnTo>
                <a:lnTo>
                  <a:pt x="45228" y="136474"/>
                </a:lnTo>
                <a:lnTo>
                  <a:pt x="28577" y="91795"/>
                </a:lnTo>
                <a:lnTo>
                  <a:pt x="13489" y="46294"/>
                </a:lnTo>
                <a:lnTo>
                  <a:pt x="0" y="0"/>
                </a:lnTo>
                <a:close/>
              </a:path>
              <a:path w="1663700" h="1167764">
                <a:moveTo>
                  <a:pt x="1225422" y="899160"/>
                </a:moveTo>
                <a:lnTo>
                  <a:pt x="1245616" y="973328"/>
                </a:lnTo>
                <a:lnTo>
                  <a:pt x="1598100" y="973328"/>
                </a:lnTo>
                <a:lnTo>
                  <a:pt x="1225422" y="89916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7795" y="2041398"/>
            <a:ext cx="1030605" cy="1692275"/>
          </a:xfrm>
          <a:custGeom>
            <a:avLst/>
            <a:gdLst/>
            <a:ahLst/>
            <a:cxnLst/>
            <a:rect l="l" t="t" r="r" b="b"/>
            <a:pathLst>
              <a:path w="1030604" h="1692275">
                <a:moveTo>
                  <a:pt x="997688" y="0"/>
                </a:moveTo>
                <a:lnTo>
                  <a:pt x="951300" y="13467"/>
                </a:lnTo>
                <a:lnTo>
                  <a:pt x="905759" y="28420"/>
                </a:lnTo>
                <a:lnTo>
                  <a:pt x="861084" y="44822"/>
                </a:lnTo>
                <a:lnTo>
                  <a:pt x="817297" y="62641"/>
                </a:lnTo>
                <a:lnTo>
                  <a:pt x="774417" y="81841"/>
                </a:lnTo>
                <a:lnTo>
                  <a:pt x="732465" y="102387"/>
                </a:lnTo>
                <a:lnTo>
                  <a:pt x="691460" y="124246"/>
                </a:lnTo>
                <a:lnTo>
                  <a:pt x="651423" y="147382"/>
                </a:lnTo>
                <a:lnTo>
                  <a:pt x="612374" y="171761"/>
                </a:lnTo>
                <a:lnTo>
                  <a:pt x="574332" y="197349"/>
                </a:lnTo>
                <a:lnTo>
                  <a:pt x="537229" y="224181"/>
                </a:lnTo>
                <a:lnTo>
                  <a:pt x="501353" y="252013"/>
                </a:lnTo>
                <a:lnTo>
                  <a:pt x="466456" y="281020"/>
                </a:lnTo>
                <a:lnTo>
                  <a:pt x="432648" y="311097"/>
                </a:lnTo>
                <a:lnTo>
                  <a:pt x="399947" y="342210"/>
                </a:lnTo>
                <a:lnTo>
                  <a:pt x="368376" y="374325"/>
                </a:lnTo>
                <a:lnTo>
                  <a:pt x="337953" y="407406"/>
                </a:lnTo>
                <a:lnTo>
                  <a:pt x="308699" y="441420"/>
                </a:lnTo>
                <a:lnTo>
                  <a:pt x="280634" y="476332"/>
                </a:lnTo>
                <a:lnTo>
                  <a:pt x="253778" y="512107"/>
                </a:lnTo>
                <a:lnTo>
                  <a:pt x="228151" y="548711"/>
                </a:lnTo>
                <a:lnTo>
                  <a:pt x="203773" y="586110"/>
                </a:lnTo>
                <a:lnTo>
                  <a:pt x="180665" y="624268"/>
                </a:lnTo>
                <a:lnTo>
                  <a:pt x="158847" y="663151"/>
                </a:lnTo>
                <a:lnTo>
                  <a:pt x="138338" y="702726"/>
                </a:lnTo>
                <a:lnTo>
                  <a:pt x="119159" y="742956"/>
                </a:lnTo>
                <a:lnTo>
                  <a:pt x="101330" y="783808"/>
                </a:lnTo>
                <a:lnTo>
                  <a:pt x="84871" y="825247"/>
                </a:lnTo>
                <a:lnTo>
                  <a:pt x="69802" y="867239"/>
                </a:lnTo>
                <a:lnTo>
                  <a:pt x="56144" y="909749"/>
                </a:lnTo>
                <a:lnTo>
                  <a:pt x="43916" y="952743"/>
                </a:lnTo>
                <a:lnTo>
                  <a:pt x="33138" y="996186"/>
                </a:lnTo>
                <a:lnTo>
                  <a:pt x="23831" y="1040043"/>
                </a:lnTo>
                <a:lnTo>
                  <a:pt x="16015" y="1084280"/>
                </a:lnTo>
                <a:lnTo>
                  <a:pt x="9710" y="1128863"/>
                </a:lnTo>
                <a:lnTo>
                  <a:pt x="4935" y="1173757"/>
                </a:lnTo>
                <a:lnTo>
                  <a:pt x="1712" y="1218927"/>
                </a:lnTo>
                <a:lnTo>
                  <a:pt x="60" y="1264339"/>
                </a:lnTo>
                <a:lnTo>
                  <a:pt x="0" y="1309959"/>
                </a:lnTo>
                <a:lnTo>
                  <a:pt x="1550" y="1355751"/>
                </a:lnTo>
                <a:lnTo>
                  <a:pt x="4733" y="1401682"/>
                </a:lnTo>
                <a:lnTo>
                  <a:pt x="9567" y="1447717"/>
                </a:lnTo>
                <a:lnTo>
                  <a:pt x="16073" y="1493821"/>
                </a:lnTo>
                <a:lnTo>
                  <a:pt x="24271" y="1539960"/>
                </a:lnTo>
                <a:lnTo>
                  <a:pt x="34181" y="1586099"/>
                </a:lnTo>
                <a:lnTo>
                  <a:pt x="45823" y="1632203"/>
                </a:lnTo>
                <a:lnTo>
                  <a:pt x="58861" y="1677084"/>
                </a:lnTo>
                <a:lnTo>
                  <a:pt x="63603" y="1691894"/>
                </a:lnTo>
                <a:lnTo>
                  <a:pt x="54079" y="1644775"/>
                </a:lnTo>
                <a:lnTo>
                  <a:pt x="46326" y="1597690"/>
                </a:lnTo>
                <a:lnTo>
                  <a:pt x="40322" y="1550673"/>
                </a:lnTo>
                <a:lnTo>
                  <a:pt x="36045" y="1503759"/>
                </a:lnTo>
                <a:lnTo>
                  <a:pt x="33474" y="1456985"/>
                </a:lnTo>
                <a:lnTo>
                  <a:pt x="32586" y="1410386"/>
                </a:lnTo>
                <a:lnTo>
                  <a:pt x="33359" y="1363998"/>
                </a:lnTo>
                <a:lnTo>
                  <a:pt x="35773" y="1317855"/>
                </a:lnTo>
                <a:lnTo>
                  <a:pt x="39804" y="1271994"/>
                </a:lnTo>
                <a:lnTo>
                  <a:pt x="45432" y="1226450"/>
                </a:lnTo>
                <a:lnTo>
                  <a:pt x="52634" y="1181258"/>
                </a:lnTo>
                <a:lnTo>
                  <a:pt x="61388" y="1136455"/>
                </a:lnTo>
                <a:lnTo>
                  <a:pt x="71672" y="1092075"/>
                </a:lnTo>
                <a:lnTo>
                  <a:pt x="83465" y="1048154"/>
                </a:lnTo>
                <a:lnTo>
                  <a:pt x="96745" y="1004728"/>
                </a:lnTo>
                <a:lnTo>
                  <a:pt x="111490" y="961832"/>
                </a:lnTo>
                <a:lnTo>
                  <a:pt x="127678" y="919502"/>
                </a:lnTo>
                <a:lnTo>
                  <a:pt x="145287" y="877773"/>
                </a:lnTo>
                <a:lnTo>
                  <a:pt x="164295" y="836681"/>
                </a:lnTo>
                <a:lnTo>
                  <a:pt x="184681" y="796262"/>
                </a:lnTo>
                <a:lnTo>
                  <a:pt x="206422" y="756550"/>
                </a:lnTo>
                <a:lnTo>
                  <a:pt x="229497" y="717581"/>
                </a:lnTo>
                <a:lnTo>
                  <a:pt x="253884" y="679392"/>
                </a:lnTo>
                <a:lnTo>
                  <a:pt x="279561" y="642017"/>
                </a:lnTo>
                <a:lnTo>
                  <a:pt x="306506" y="605492"/>
                </a:lnTo>
                <a:lnTo>
                  <a:pt x="334697" y="569852"/>
                </a:lnTo>
                <a:lnTo>
                  <a:pt x="364112" y="535133"/>
                </a:lnTo>
                <a:lnTo>
                  <a:pt x="394731" y="501372"/>
                </a:lnTo>
                <a:lnTo>
                  <a:pt x="426529" y="468602"/>
                </a:lnTo>
                <a:lnTo>
                  <a:pt x="459487" y="436860"/>
                </a:lnTo>
                <a:lnTo>
                  <a:pt x="493582" y="406181"/>
                </a:lnTo>
                <a:lnTo>
                  <a:pt x="528791" y="376600"/>
                </a:lnTo>
                <a:lnTo>
                  <a:pt x="565094" y="348154"/>
                </a:lnTo>
                <a:lnTo>
                  <a:pt x="602469" y="320878"/>
                </a:lnTo>
                <a:lnTo>
                  <a:pt x="640893" y="294807"/>
                </a:lnTo>
                <a:lnTo>
                  <a:pt x="680344" y="269977"/>
                </a:lnTo>
                <a:lnTo>
                  <a:pt x="720801" y="246423"/>
                </a:lnTo>
                <a:lnTo>
                  <a:pt x="762242" y="224181"/>
                </a:lnTo>
                <a:lnTo>
                  <a:pt x="804646" y="203286"/>
                </a:lnTo>
                <a:lnTo>
                  <a:pt x="847989" y="183775"/>
                </a:lnTo>
                <a:lnTo>
                  <a:pt x="892251" y="165682"/>
                </a:lnTo>
                <a:lnTo>
                  <a:pt x="937409" y="149043"/>
                </a:lnTo>
                <a:lnTo>
                  <a:pt x="983442" y="133893"/>
                </a:lnTo>
                <a:lnTo>
                  <a:pt x="1030327" y="120268"/>
                </a:lnTo>
                <a:lnTo>
                  <a:pt x="997688" y="0"/>
                </a:lnTo>
                <a:close/>
              </a:path>
            </a:pathLst>
          </a:custGeom>
          <a:solidFill>
            <a:srgbClr val="487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7542" y="1045853"/>
            <a:ext cx="6002655" cy="320865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onsolas"/>
                <a:cs typeface="Consolas"/>
              </a:rPr>
              <a:t>if...else</a:t>
            </a:r>
            <a:r>
              <a:rPr sz="2800" dirty="0">
                <a:latin typeface="標楷體"/>
                <a:cs typeface="標楷體"/>
              </a:rPr>
              <a:t>語</a:t>
            </a:r>
            <a:r>
              <a:rPr sz="2800" spc="-5" dirty="0">
                <a:latin typeface="標楷體"/>
                <a:cs typeface="標楷體"/>
              </a:rPr>
              <a:t>法：</a:t>
            </a:r>
            <a:endParaRPr sz="2800">
              <a:latin typeface="標楷體"/>
              <a:cs typeface="標楷體"/>
            </a:endParaRPr>
          </a:p>
          <a:p>
            <a:pPr marL="3097530">
              <a:lnSpc>
                <a:spcPct val="100000"/>
              </a:lnSpc>
              <a:spcBef>
                <a:spcPts val="1345"/>
              </a:spcBef>
            </a:pPr>
            <a:r>
              <a:rPr sz="3200" dirty="0">
                <a:solidFill>
                  <a:srgbClr val="0000FF"/>
                </a:solidFill>
                <a:latin typeface="Consolas"/>
                <a:cs typeface="Consolas"/>
              </a:rPr>
              <a:t>if</a:t>
            </a:r>
            <a:r>
              <a:rPr sz="3200" spc="-2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3200" dirty="0">
                <a:latin typeface="標楷體"/>
                <a:cs typeface="標楷體"/>
              </a:rPr>
              <a:t>條件</a:t>
            </a:r>
            <a:r>
              <a:rPr sz="3200" spc="150" dirty="0">
                <a:latin typeface="標楷體"/>
                <a:cs typeface="標楷體"/>
              </a:rPr>
              <a:t> </a:t>
            </a:r>
            <a:r>
              <a:rPr sz="3200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3200">
              <a:latin typeface="Consolas"/>
              <a:cs typeface="Consolas"/>
            </a:endParaRPr>
          </a:p>
          <a:p>
            <a:pPr marL="3359785">
              <a:lnSpc>
                <a:spcPct val="100000"/>
              </a:lnSpc>
              <a:spcBef>
                <a:spcPts val="1005"/>
              </a:spcBef>
            </a:pPr>
            <a:r>
              <a:rPr sz="1800" spc="-5" dirty="0">
                <a:solidFill>
                  <a:srgbClr val="FF0000"/>
                </a:solidFill>
                <a:latin typeface="標楷體"/>
                <a:cs typeface="標楷體"/>
              </a:rPr>
              <a:t>條件成立，執行程式區</a:t>
            </a: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塊A</a:t>
            </a:r>
            <a:endParaRPr sz="1800">
              <a:latin typeface="標楷體"/>
              <a:cs typeface="標楷體"/>
            </a:endParaRPr>
          </a:p>
          <a:p>
            <a:pPr marL="3994150">
              <a:lnSpc>
                <a:spcPts val="3090"/>
              </a:lnSpc>
              <a:spcBef>
                <a:spcPts val="1065"/>
              </a:spcBef>
            </a:pP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5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區</a:t>
            </a:r>
            <a:r>
              <a:rPr sz="2800" spc="5" dirty="0">
                <a:latin typeface="標楷體"/>
                <a:cs typeface="標楷體"/>
              </a:rPr>
              <a:t>塊</a:t>
            </a:r>
            <a:r>
              <a:rPr sz="2800" spc="-5" dirty="0">
                <a:latin typeface="Consolas"/>
                <a:cs typeface="Consolas"/>
              </a:rPr>
              <a:t>A</a:t>
            </a:r>
            <a:endParaRPr sz="2800">
              <a:latin typeface="Consolas"/>
              <a:cs typeface="Consolas"/>
            </a:endParaRPr>
          </a:p>
          <a:p>
            <a:pPr marL="503555">
              <a:lnSpc>
                <a:spcPts val="1889"/>
              </a:lnSpc>
            </a:pPr>
            <a:r>
              <a:rPr sz="1800" spc="-5" dirty="0">
                <a:solidFill>
                  <a:srgbClr val="2E5496"/>
                </a:solidFill>
                <a:latin typeface="標楷體"/>
                <a:cs typeface="標楷體"/>
              </a:rPr>
              <a:t>條件不成立</a:t>
            </a:r>
            <a:r>
              <a:rPr sz="1800" dirty="0">
                <a:solidFill>
                  <a:srgbClr val="2E5496"/>
                </a:solidFill>
                <a:latin typeface="標楷體"/>
                <a:cs typeface="標楷體"/>
              </a:rPr>
              <a:t>，</a:t>
            </a:r>
            <a:endParaRPr sz="1800">
              <a:latin typeface="標楷體"/>
              <a:cs typeface="標楷體"/>
            </a:endParaRPr>
          </a:p>
          <a:p>
            <a:pPr marL="50355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2E5496"/>
                </a:solidFill>
                <a:latin typeface="標楷體"/>
                <a:cs typeface="標楷體"/>
              </a:rPr>
              <a:t>執行程式區</a:t>
            </a:r>
            <a:r>
              <a:rPr sz="1800" spc="-10" dirty="0">
                <a:solidFill>
                  <a:srgbClr val="2E5496"/>
                </a:solidFill>
                <a:latin typeface="標楷體"/>
                <a:cs typeface="標楷體"/>
              </a:rPr>
              <a:t>塊</a:t>
            </a:r>
            <a:r>
              <a:rPr sz="1800" dirty="0">
                <a:solidFill>
                  <a:srgbClr val="2E5496"/>
                </a:solidFill>
                <a:latin typeface="標楷體"/>
                <a:cs typeface="標楷體"/>
              </a:rPr>
              <a:t>B</a:t>
            </a:r>
            <a:endParaRPr sz="1800">
              <a:latin typeface="標楷體"/>
              <a:cs typeface="標楷體"/>
            </a:endParaRPr>
          </a:p>
          <a:p>
            <a:pPr marL="3097530">
              <a:lnSpc>
                <a:spcPct val="100000"/>
              </a:lnSpc>
              <a:spcBef>
                <a:spcPts val="135"/>
              </a:spcBef>
            </a:pPr>
            <a:r>
              <a:rPr sz="3200" dirty="0">
                <a:solidFill>
                  <a:srgbClr val="0000FF"/>
                </a:solidFill>
                <a:latin typeface="Consolas"/>
                <a:cs typeface="Consolas"/>
              </a:rPr>
              <a:t>else: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84676" y="2553589"/>
            <a:ext cx="626745" cy="481965"/>
          </a:xfrm>
          <a:custGeom>
            <a:avLst/>
            <a:gdLst/>
            <a:ahLst/>
            <a:cxnLst/>
            <a:rect l="l" t="t" r="r" b="b"/>
            <a:pathLst>
              <a:path w="626745" h="481964">
                <a:moveTo>
                  <a:pt x="0" y="0"/>
                </a:moveTo>
                <a:lnTo>
                  <a:pt x="0" y="77724"/>
                </a:lnTo>
                <a:lnTo>
                  <a:pt x="3301" y="116337"/>
                </a:lnTo>
                <a:lnTo>
                  <a:pt x="13025" y="154042"/>
                </a:lnTo>
                <a:lnTo>
                  <a:pt x="28898" y="190601"/>
                </a:lnTo>
                <a:lnTo>
                  <a:pt x="50649" y="225777"/>
                </a:lnTo>
                <a:lnTo>
                  <a:pt x="78006" y="259335"/>
                </a:lnTo>
                <a:lnTo>
                  <a:pt x="110696" y="291036"/>
                </a:lnTo>
                <a:lnTo>
                  <a:pt x="148448" y="320644"/>
                </a:lnTo>
                <a:lnTo>
                  <a:pt x="190989" y="347923"/>
                </a:lnTo>
                <a:lnTo>
                  <a:pt x="238047" y="372635"/>
                </a:lnTo>
                <a:lnTo>
                  <a:pt x="289351" y="394544"/>
                </a:lnTo>
                <a:lnTo>
                  <a:pt x="344628" y="413413"/>
                </a:lnTo>
                <a:lnTo>
                  <a:pt x="403606" y="429006"/>
                </a:lnTo>
                <a:lnTo>
                  <a:pt x="403606" y="481964"/>
                </a:lnTo>
                <a:lnTo>
                  <a:pt x="626363" y="414782"/>
                </a:lnTo>
                <a:lnTo>
                  <a:pt x="504903" y="351282"/>
                </a:lnTo>
                <a:lnTo>
                  <a:pt x="403606" y="351282"/>
                </a:lnTo>
                <a:lnTo>
                  <a:pt x="344628" y="335692"/>
                </a:lnTo>
                <a:lnTo>
                  <a:pt x="289351" y="316829"/>
                </a:lnTo>
                <a:lnTo>
                  <a:pt x="238047" y="294929"/>
                </a:lnTo>
                <a:lnTo>
                  <a:pt x="190989" y="270227"/>
                </a:lnTo>
                <a:lnTo>
                  <a:pt x="148448" y="242959"/>
                </a:lnTo>
                <a:lnTo>
                  <a:pt x="110696" y="213360"/>
                </a:lnTo>
                <a:lnTo>
                  <a:pt x="78006" y="181665"/>
                </a:lnTo>
                <a:lnTo>
                  <a:pt x="50649" y="148110"/>
                </a:lnTo>
                <a:lnTo>
                  <a:pt x="28898" y="112930"/>
                </a:lnTo>
                <a:lnTo>
                  <a:pt x="13025" y="76362"/>
                </a:lnTo>
                <a:lnTo>
                  <a:pt x="3301" y="38640"/>
                </a:lnTo>
                <a:lnTo>
                  <a:pt x="0" y="0"/>
                </a:lnTo>
                <a:close/>
              </a:path>
              <a:path w="626745" h="481964">
                <a:moveTo>
                  <a:pt x="403606" y="298323"/>
                </a:moveTo>
                <a:lnTo>
                  <a:pt x="403606" y="351282"/>
                </a:lnTo>
                <a:lnTo>
                  <a:pt x="504903" y="351282"/>
                </a:lnTo>
                <a:lnTo>
                  <a:pt x="403606" y="2983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4676" y="2177795"/>
            <a:ext cx="626745" cy="414655"/>
          </a:xfrm>
          <a:custGeom>
            <a:avLst/>
            <a:gdLst/>
            <a:ahLst/>
            <a:cxnLst/>
            <a:rect l="l" t="t" r="r" b="b"/>
            <a:pathLst>
              <a:path w="626745" h="414655">
                <a:moveTo>
                  <a:pt x="626363" y="0"/>
                </a:moveTo>
                <a:lnTo>
                  <a:pt x="566038" y="1720"/>
                </a:lnTo>
                <a:lnTo>
                  <a:pt x="507335" y="6777"/>
                </a:lnTo>
                <a:lnTo>
                  <a:pt x="450518" y="15012"/>
                </a:lnTo>
                <a:lnTo>
                  <a:pt x="395848" y="26267"/>
                </a:lnTo>
                <a:lnTo>
                  <a:pt x="343589" y="40387"/>
                </a:lnTo>
                <a:lnTo>
                  <a:pt x="294002" y="57211"/>
                </a:lnTo>
                <a:lnTo>
                  <a:pt x="247351" y="76584"/>
                </a:lnTo>
                <a:lnTo>
                  <a:pt x="203897" y="98348"/>
                </a:lnTo>
                <a:lnTo>
                  <a:pt x="163903" y="122344"/>
                </a:lnTo>
                <a:lnTo>
                  <a:pt x="127631" y="148416"/>
                </a:lnTo>
                <a:lnTo>
                  <a:pt x="95344" y="176406"/>
                </a:lnTo>
                <a:lnTo>
                  <a:pt x="67305" y="206155"/>
                </a:lnTo>
                <a:lnTo>
                  <a:pt x="43775" y="237508"/>
                </a:lnTo>
                <a:lnTo>
                  <a:pt x="11293" y="304390"/>
                </a:lnTo>
                <a:lnTo>
                  <a:pt x="0" y="375792"/>
                </a:lnTo>
                <a:lnTo>
                  <a:pt x="212" y="385579"/>
                </a:lnTo>
                <a:lnTo>
                  <a:pt x="841" y="395319"/>
                </a:lnTo>
                <a:lnTo>
                  <a:pt x="1875" y="405010"/>
                </a:lnTo>
                <a:lnTo>
                  <a:pt x="3301" y="414654"/>
                </a:lnTo>
                <a:lnTo>
                  <a:pt x="12256" y="379310"/>
                </a:lnTo>
                <a:lnTo>
                  <a:pt x="26464" y="345191"/>
                </a:lnTo>
                <a:lnTo>
                  <a:pt x="69562" y="281213"/>
                </a:lnTo>
                <a:lnTo>
                  <a:pt x="97914" y="251645"/>
                </a:lnTo>
                <a:lnTo>
                  <a:pt x="130445" y="223885"/>
                </a:lnTo>
                <a:lnTo>
                  <a:pt x="166883" y="198078"/>
                </a:lnTo>
                <a:lnTo>
                  <a:pt x="206962" y="174371"/>
                </a:lnTo>
                <a:lnTo>
                  <a:pt x="250411" y="152907"/>
                </a:lnTo>
                <a:lnTo>
                  <a:pt x="296963" y="133833"/>
                </a:lnTo>
                <a:lnTo>
                  <a:pt x="346348" y="117295"/>
                </a:lnTo>
                <a:lnTo>
                  <a:pt x="398297" y="103437"/>
                </a:lnTo>
                <a:lnTo>
                  <a:pt x="452542" y="92406"/>
                </a:lnTo>
                <a:lnTo>
                  <a:pt x="508814" y="84346"/>
                </a:lnTo>
                <a:lnTo>
                  <a:pt x="566844" y="79403"/>
                </a:lnTo>
                <a:lnTo>
                  <a:pt x="626363" y="77724"/>
                </a:lnTo>
                <a:lnTo>
                  <a:pt x="626363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8147" y="4875276"/>
            <a:ext cx="640080" cy="1285875"/>
          </a:xfrm>
          <a:custGeom>
            <a:avLst/>
            <a:gdLst/>
            <a:ahLst/>
            <a:cxnLst/>
            <a:rect l="l" t="t" r="r" b="b"/>
            <a:pathLst>
              <a:path w="640079" h="1285875">
                <a:moveTo>
                  <a:pt x="237998" y="1066266"/>
                </a:moveTo>
                <a:lnTo>
                  <a:pt x="0" y="1262024"/>
                </a:lnTo>
                <a:lnTo>
                  <a:pt x="237998" y="1285430"/>
                </a:lnTo>
                <a:lnTo>
                  <a:pt x="237998" y="1235379"/>
                </a:lnTo>
                <a:lnTo>
                  <a:pt x="266730" y="1212222"/>
                </a:lnTo>
                <a:lnTo>
                  <a:pt x="294632" y="1186656"/>
                </a:lnTo>
                <a:lnTo>
                  <a:pt x="321673" y="1158761"/>
                </a:lnTo>
                <a:lnTo>
                  <a:pt x="347825" y="1128619"/>
                </a:lnTo>
                <a:lnTo>
                  <a:pt x="357433" y="1116317"/>
                </a:lnTo>
                <a:lnTo>
                  <a:pt x="237998" y="1116317"/>
                </a:lnTo>
                <a:lnTo>
                  <a:pt x="237998" y="1066266"/>
                </a:lnTo>
                <a:close/>
              </a:path>
              <a:path w="640079" h="1285875">
                <a:moveTo>
                  <a:pt x="640079" y="0"/>
                </a:moveTo>
                <a:lnTo>
                  <a:pt x="639320" y="58742"/>
                </a:lnTo>
                <a:lnTo>
                  <a:pt x="637061" y="116927"/>
                </a:lnTo>
                <a:lnTo>
                  <a:pt x="633330" y="174475"/>
                </a:lnTo>
                <a:lnTo>
                  <a:pt x="628159" y="231305"/>
                </a:lnTo>
                <a:lnTo>
                  <a:pt x="621574" y="287337"/>
                </a:lnTo>
                <a:lnTo>
                  <a:pt x="613606" y="342489"/>
                </a:lnTo>
                <a:lnTo>
                  <a:pt x="604284" y="396682"/>
                </a:lnTo>
                <a:lnTo>
                  <a:pt x="593636" y="449836"/>
                </a:lnTo>
                <a:lnTo>
                  <a:pt x="581691" y="501868"/>
                </a:lnTo>
                <a:lnTo>
                  <a:pt x="568480" y="552700"/>
                </a:lnTo>
                <a:lnTo>
                  <a:pt x="554030" y="602250"/>
                </a:lnTo>
                <a:lnTo>
                  <a:pt x="538371" y="650438"/>
                </a:lnTo>
                <a:lnTo>
                  <a:pt x="521532" y="697184"/>
                </a:lnTo>
                <a:lnTo>
                  <a:pt x="503542" y="742407"/>
                </a:lnTo>
                <a:lnTo>
                  <a:pt x="484430" y="786026"/>
                </a:lnTo>
                <a:lnTo>
                  <a:pt x="464225" y="827961"/>
                </a:lnTo>
                <a:lnTo>
                  <a:pt x="442957" y="868132"/>
                </a:lnTo>
                <a:lnTo>
                  <a:pt x="420653" y="906458"/>
                </a:lnTo>
                <a:lnTo>
                  <a:pt x="397344" y="942858"/>
                </a:lnTo>
                <a:lnTo>
                  <a:pt x="373058" y="977253"/>
                </a:lnTo>
                <a:lnTo>
                  <a:pt x="347825" y="1009560"/>
                </a:lnTo>
                <a:lnTo>
                  <a:pt x="321673" y="1039701"/>
                </a:lnTo>
                <a:lnTo>
                  <a:pt x="294632" y="1067595"/>
                </a:lnTo>
                <a:lnTo>
                  <a:pt x="237998" y="1116317"/>
                </a:lnTo>
                <a:lnTo>
                  <a:pt x="357433" y="1116317"/>
                </a:lnTo>
                <a:lnTo>
                  <a:pt x="397344" y="1061913"/>
                </a:lnTo>
                <a:lnTo>
                  <a:pt x="420653" y="1025511"/>
                </a:lnTo>
                <a:lnTo>
                  <a:pt x="442957" y="987183"/>
                </a:lnTo>
                <a:lnTo>
                  <a:pt x="464225" y="947011"/>
                </a:lnTo>
                <a:lnTo>
                  <a:pt x="484430" y="905074"/>
                </a:lnTo>
                <a:lnTo>
                  <a:pt x="503542" y="861454"/>
                </a:lnTo>
                <a:lnTo>
                  <a:pt x="521532" y="816231"/>
                </a:lnTo>
                <a:lnTo>
                  <a:pt x="538371" y="769485"/>
                </a:lnTo>
                <a:lnTo>
                  <a:pt x="554030" y="721297"/>
                </a:lnTo>
                <a:lnTo>
                  <a:pt x="568480" y="671749"/>
                </a:lnTo>
                <a:lnTo>
                  <a:pt x="581691" y="620919"/>
                </a:lnTo>
                <a:lnTo>
                  <a:pt x="593636" y="568890"/>
                </a:lnTo>
                <a:lnTo>
                  <a:pt x="604284" y="515741"/>
                </a:lnTo>
                <a:lnTo>
                  <a:pt x="613606" y="461553"/>
                </a:lnTo>
                <a:lnTo>
                  <a:pt x="621574" y="406407"/>
                </a:lnTo>
                <a:lnTo>
                  <a:pt x="628159" y="350384"/>
                </a:lnTo>
                <a:lnTo>
                  <a:pt x="633330" y="293563"/>
                </a:lnTo>
                <a:lnTo>
                  <a:pt x="637061" y="236026"/>
                </a:lnTo>
                <a:lnTo>
                  <a:pt x="639320" y="177854"/>
                </a:lnTo>
                <a:lnTo>
                  <a:pt x="640079" y="119125"/>
                </a:lnTo>
                <a:lnTo>
                  <a:pt x="6400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18147" y="3672840"/>
            <a:ext cx="640080" cy="1262380"/>
          </a:xfrm>
          <a:custGeom>
            <a:avLst/>
            <a:gdLst/>
            <a:ahLst/>
            <a:cxnLst/>
            <a:rect l="l" t="t" r="r" b="b"/>
            <a:pathLst>
              <a:path w="640079" h="1262379">
                <a:moveTo>
                  <a:pt x="0" y="0"/>
                </a:moveTo>
                <a:lnTo>
                  <a:pt x="0" y="118999"/>
                </a:lnTo>
                <a:lnTo>
                  <a:pt x="32829" y="120556"/>
                </a:lnTo>
                <a:lnTo>
                  <a:pt x="65243" y="125179"/>
                </a:lnTo>
                <a:lnTo>
                  <a:pt x="128657" y="143327"/>
                </a:lnTo>
                <a:lnTo>
                  <a:pt x="189912" y="172855"/>
                </a:lnTo>
                <a:lnTo>
                  <a:pt x="248681" y="213173"/>
                </a:lnTo>
                <a:lnTo>
                  <a:pt x="304633" y="263693"/>
                </a:lnTo>
                <a:lnTo>
                  <a:pt x="331450" y="292595"/>
                </a:lnTo>
                <a:lnTo>
                  <a:pt x="357439" y="323826"/>
                </a:lnTo>
                <a:lnTo>
                  <a:pt x="382560" y="357314"/>
                </a:lnTo>
                <a:lnTo>
                  <a:pt x="406772" y="392984"/>
                </a:lnTo>
                <a:lnTo>
                  <a:pt x="430032" y="430763"/>
                </a:lnTo>
                <a:lnTo>
                  <a:pt x="452300" y="470578"/>
                </a:lnTo>
                <a:lnTo>
                  <a:pt x="473536" y="512354"/>
                </a:lnTo>
                <a:lnTo>
                  <a:pt x="493697" y="556019"/>
                </a:lnTo>
                <a:lnTo>
                  <a:pt x="512742" y="601498"/>
                </a:lnTo>
                <a:lnTo>
                  <a:pt x="530631" y="648718"/>
                </a:lnTo>
                <a:lnTo>
                  <a:pt x="547323" y="697605"/>
                </a:lnTo>
                <a:lnTo>
                  <a:pt x="562775" y="748087"/>
                </a:lnTo>
                <a:lnTo>
                  <a:pt x="576948" y="800088"/>
                </a:lnTo>
                <a:lnTo>
                  <a:pt x="589800" y="853536"/>
                </a:lnTo>
                <a:lnTo>
                  <a:pt x="601289" y="908358"/>
                </a:lnTo>
                <a:lnTo>
                  <a:pt x="611375" y="964478"/>
                </a:lnTo>
                <a:lnTo>
                  <a:pt x="620017" y="1021825"/>
                </a:lnTo>
                <a:lnTo>
                  <a:pt x="627173" y="1080324"/>
                </a:lnTo>
                <a:lnTo>
                  <a:pt x="632803" y="1139901"/>
                </a:lnTo>
                <a:lnTo>
                  <a:pt x="636865" y="1200484"/>
                </a:lnTo>
                <a:lnTo>
                  <a:pt x="639318" y="1261999"/>
                </a:lnTo>
                <a:lnTo>
                  <a:pt x="639651" y="1247138"/>
                </a:lnTo>
                <a:lnTo>
                  <a:pt x="639889" y="1232265"/>
                </a:lnTo>
                <a:lnTo>
                  <a:pt x="640032" y="1217368"/>
                </a:lnTo>
                <a:lnTo>
                  <a:pt x="640053" y="1200484"/>
                </a:lnTo>
                <a:lnTo>
                  <a:pt x="639247" y="1140559"/>
                </a:lnTo>
                <a:lnTo>
                  <a:pt x="636776" y="1079494"/>
                </a:lnTo>
                <a:lnTo>
                  <a:pt x="632706" y="1019317"/>
                </a:lnTo>
                <a:lnTo>
                  <a:pt x="627078" y="960104"/>
                </a:lnTo>
                <a:lnTo>
                  <a:pt x="619932" y="901929"/>
                </a:lnTo>
                <a:lnTo>
                  <a:pt x="611308" y="844869"/>
                </a:lnTo>
                <a:lnTo>
                  <a:pt x="601247" y="788999"/>
                </a:lnTo>
                <a:lnTo>
                  <a:pt x="589788" y="734395"/>
                </a:lnTo>
                <a:lnTo>
                  <a:pt x="576971" y="681132"/>
                </a:lnTo>
                <a:lnTo>
                  <a:pt x="562838" y="629285"/>
                </a:lnTo>
                <a:lnTo>
                  <a:pt x="547427" y="578930"/>
                </a:lnTo>
                <a:lnTo>
                  <a:pt x="530780" y="530144"/>
                </a:lnTo>
                <a:lnTo>
                  <a:pt x="512936" y="483001"/>
                </a:lnTo>
                <a:lnTo>
                  <a:pt x="493936" y="437576"/>
                </a:lnTo>
                <a:lnTo>
                  <a:pt x="473820" y="393946"/>
                </a:lnTo>
                <a:lnTo>
                  <a:pt x="452628" y="352186"/>
                </a:lnTo>
                <a:lnTo>
                  <a:pt x="430399" y="312372"/>
                </a:lnTo>
                <a:lnTo>
                  <a:pt x="407175" y="274579"/>
                </a:lnTo>
                <a:lnTo>
                  <a:pt x="382996" y="238882"/>
                </a:lnTo>
                <a:lnTo>
                  <a:pt x="357901" y="205358"/>
                </a:lnTo>
                <a:lnTo>
                  <a:pt x="331932" y="174081"/>
                </a:lnTo>
                <a:lnTo>
                  <a:pt x="305127" y="145128"/>
                </a:lnTo>
                <a:lnTo>
                  <a:pt x="277527" y="118573"/>
                </a:lnTo>
                <a:lnTo>
                  <a:pt x="220105" y="72963"/>
                </a:lnTo>
                <a:lnTo>
                  <a:pt x="159986" y="37856"/>
                </a:lnTo>
                <a:lnTo>
                  <a:pt x="97492" y="13854"/>
                </a:lnTo>
                <a:lnTo>
                  <a:pt x="32943" y="1564"/>
                </a:lnTo>
                <a:lnTo>
                  <a:pt x="0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65669" y="4416932"/>
            <a:ext cx="1168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執行完畢， 跳到if之後 的敘述。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20996" y="5681471"/>
            <a:ext cx="184785" cy="542925"/>
          </a:xfrm>
          <a:custGeom>
            <a:avLst/>
            <a:gdLst/>
            <a:ahLst/>
            <a:cxnLst/>
            <a:rect l="l" t="t" r="r" b="b"/>
            <a:pathLst>
              <a:path w="184785" h="542925">
                <a:moveTo>
                  <a:pt x="184403" y="356933"/>
                </a:moveTo>
                <a:lnTo>
                  <a:pt x="0" y="356933"/>
                </a:lnTo>
                <a:lnTo>
                  <a:pt x="92201" y="542543"/>
                </a:lnTo>
                <a:lnTo>
                  <a:pt x="184403" y="356933"/>
                </a:lnTo>
                <a:close/>
              </a:path>
              <a:path w="184785" h="542925">
                <a:moveTo>
                  <a:pt x="138302" y="0"/>
                </a:moveTo>
                <a:lnTo>
                  <a:pt x="46100" y="0"/>
                </a:lnTo>
                <a:lnTo>
                  <a:pt x="46100" y="356933"/>
                </a:lnTo>
                <a:lnTo>
                  <a:pt x="138302" y="356933"/>
                </a:lnTo>
                <a:lnTo>
                  <a:pt x="13830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20996" y="5681471"/>
            <a:ext cx="184785" cy="542925"/>
          </a:xfrm>
          <a:custGeom>
            <a:avLst/>
            <a:gdLst/>
            <a:ahLst/>
            <a:cxnLst/>
            <a:rect l="l" t="t" r="r" b="b"/>
            <a:pathLst>
              <a:path w="184785" h="542925">
                <a:moveTo>
                  <a:pt x="0" y="356933"/>
                </a:moveTo>
                <a:lnTo>
                  <a:pt x="46100" y="356933"/>
                </a:lnTo>
                <a:lnTo>
                  <a:pt x="46100" y="0"/>
                </a:lnTo>
                <a:lnTo>
                  <a:pt x="138302" y="0"/>
                </a:lnTo>
                <a:lnTo>
                  <a:pt x="138302" y="356933"/>
                </a:lnTo>
                <a:lnTo>
                  <a:pt x="184403" y="356933"/>
                </a:lnTo>
                <a:lnTo>
                  <a:pt x="92201" y="542543"/>
                </a:lnTo>
                <a:lnTo>
                  <a:pt x="0" y="35693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60877" y="5857138"/>
            <a:ext cx="1854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E5496"/>
                </a:solidFill>
                <a:latin typeface="標楷體"/>
                <a:cs typeface="標楷體"/>
              </a:rPr>
              <a:t>執行完畢，離</a:t>
            </a:r>
            <a:r>
              <a:rPr sz="1800" spc="-15" dirty="0">
                <a:solidFill>
                  <a:srgbClr val="2E5496"/>
                </a:solidFill>
                <a:latin typeface="標楷體"/>
                <a:cs typeface="標楷體"/>
              </a:rPr>
              <a:t>開</a:t>
            </a:r>
            <a:r>
              <a:rPr sz="1800" spc="-5" dirty="0">
                <a:solidFill>
                  <a:srgbClr val="2E5496"/>
                </a:solidFill>
                <a:latin typeface="標楷體"/>
                <a:cs typeface="標楷體"/>
              </a:rPr>
              <a:t>if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136</a:t>
            </a:fld>
            <a:endParaRPr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10132"/>
            <a:ext cx="5978525" cy="10464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讀</a:t>
            </a:r>
            <a:r>
              <a:rPr sz="2800" spc="-5" dirty="0">
                <a:latin typeface="標楷體"/>
                <a:cs typeface="標楷體"/>
              </a:rPr>
              <a:t>入兩個</a:t>
            </a:r>
            <a:r>
              <a:rPr sz="2800" spc="10" dirty="0">
                <a:latin typeface="標楷體"/>
                <a:cs typeface="標楷體"/>
              </a:rPr>
              <a:t>數</a:t>
            </a:r>
            <a:r>
              <a:rPr sz="2800" spc="-10" dirty="0">
                <a:latin typeface="Consolas"/>
                <a:cs typeface="Consolas"/>
              </a:rPr>
              <a:t>x</a:t>
            </a:r>
            <a:r>
              <a:rPr sz="2800" spc="5" dirty="0">
                <a:latin typeface="標楷體"/>
                <a:cs typeface="標楷體"/>
              </a:rPr>
              <a:t>和</a:t>
            </a:r>
            <a:r>
              <a:rPr sz="2800" spc="-15" dirty="0">
                <a:latin typeface="Consolas"/>
                <a:cs typeface="Consolas"/>
              </a:rPr>
              <a:t>y</a:t>
            </a:r>
            <a:r>
              <a:rPr sz="2800" spc="-15" dirty="0">
                <a:latin typeface="標楷體"/>
                <a:cs typeface="標楷體"/>
              </a:rPr>
              <a:t>，</a:t>
            </a:r>
            <a:r>
              <a:rPr sz="2800" spc="5" dirty="0">
                <a:latin typeface="標楷體"/>
                <a:cs typeface="標楷體"/>
              </a:rPr>
              <a:t>選</a:t>
            </a:r>
            <a:r>
              <a:rPr sz="2800" spc="-5" dirty="0">
                <a:latin typeface="標楷體"/>
                <a:cs typeface="標楷體"/>
              </a:rPr>
              <a:t>出大的</a:t>
            </a:r>
            <a:r>
              <a:rPr sz="2800" spc="10" dirty="0">
                <a:latin typeface="標楷體"/>
                <a:cs typeface="標楷體"/>
              </a:rPr>
              <a:t>那</a:t>
            </a:r>
            <a:r>
              <a:rPr sz="2800" spc="-5" dirty="0">
                <a:latin typeface="標楷體"/>
                <a:cs typeface="標楷體"/>
              </a:rPr>
              <a:t>一個。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86100" y="2001032"/>
            <a:ext cx="2971800" cy="4125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137</a:t>
            </a:fld>
            <a:endParaRPr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/>
          <p:nvPr/>
        </p:nvSpPr>
        <p:spPr>
          <a:xfrm>
            <a:off x="755904" y="1629155"/>
            <a:ext cx="7848600" cy="3477895"/>
          </a:xfrm>
          <a:custGeom>
            <a:avLst/>
            <a:gdLst/>
            <a:ahLst/>
            <a:cxnLst/>
            <a:rect l="l" t="t" r="r" b="b"/>
            <a:pathLst>
              <a:path w="7848600" h="3477895">
                <a:moveTo>
                  <a:pt x="0" y="3477767"/>
                </a:moveTo>
                <a:lnTo>
                  <a:pt x="7848600" y="3477767"/>
                </a:lnTo>
                <a:lnTo>
                  <a:pt x="7848600" y="0"/>
                </a:lnTo>
                <a:lnTo>
                  <a:pt x="0" y="0"/>
                </a:lnTo>
                <a:lnTo>
                  <a:pt x="0" y="3477767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973253"/>
            <a:ext cx="4528185" cy="191960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參考程</a:t>
            </a:r>
            <a:r>
              <a:rPr sz="2600" spc="-20" dirty="0">
                <a:latin typeface="標楷體"/>
                <a:cs typeface="標楷體"/>
              </a:rPr>
              <a:t>式</a:t>
            </a:r>
            <a:r>
              <a:rPr sz="2600" dirty="0">
                <a:latin typeface="標楷體"/>
                <a:cs typeface="標楷體"/>
              </a:rPr>
              <a:t>：</a:t>
            </a:r>
            <a:endParaRPr sz="2600">
              <a:latin typeface="標楷體"/>
              <a:cs typeface="標楷體"/>
            </a:endParaRPr>
          </a:p>
          <a:p>
            <a:pPr marL="310515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latin typeface="Consolas"/>
                <a:cs typeface="Consolas"/>
              </a:rPr>
              <a:t>x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x:</a:t>
            </a:r>
            <a:r>
              <a:rPr sz="20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31051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y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y:</a:t>
            </a:r>
            <a:r>
              <a:rPr sz="20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31051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"x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x)</a:t>
            </a:r>
            <a:endParaRPr sz="2000">
              <a:latin typeface="Consolas"/>
              <a:cs typeface="Consolas"/>
            </a:endParaRPr>
          </a:p>
          <a:p>
            <a:pPr marL="31051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"y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y)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039" y="3170885"/>
            <a:ext cx="127190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if </a:t>
            </a:r>
            <a:r>
              <a:rPr sz="2000" dirty="0">
                <a:latin typeface="Consolas"/>
                <a:cs typeface="Consolas"/>
              </a:rPr>
              <a:t>x &gt;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2000">
              <a:latin typeface="Consolas"/>
              <a:cs typeface="Consolas"/>
            </a:endParaRPr>
          </a:p>
          <a:p>
            <a:pPr marR="5080" indent="55943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nsolas"/>
                <a:cs typeface="Consolas"/>
              </a:rPr>
              <a:t>z =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x  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else:</a:t>
            </a:r>
            <a:endParaRPr sz="2000">
              <a:latin typeface="Consolas"/>
              <a:cs typeface="Consolas"/>
            </a:endParaRPr>
          </a:p>
          <a:p>
            <a:pPr marL="55943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z =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695825"/>
            <a:ext cx="8035925" cy="1280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"z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z)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Consolas"/>
              <a:cs typeface="Consolas"/>
            </a:endParaRPr>
          </a:p>
          <a:p>
            <a:pPr marL="241300" marR="5080" indent="-228600">
              <a:lnSpc>
                <a:spcPct val="7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再次強調：程式中縮排的空格數目</a:t>
            </a:r>
            <a:r>
              <a:rPr sz="2600" spc="-15" dirty="0">
                <a:latin typeface="標楷體"/>
                <a:cs typeface="標楷體"/>
              </a:rPr>
              <a:t>必</a:t>
            </a:r>
            <a:r>
              <a:rPr sz="2600" dirty="0">
                <a:latin typeface="標楷體"/>
                <a:cs typeface="標楷體"/>
              </a:rPr>
              <a:t>須相同，一般</a:t>
            </a:r>
            <a:r>
              <a:rPr sz="2600" spc="-40" dirty="0">
                <a:latin typeface="標楷體"/>
                <a:cs typeface="標楷體"/>
              </a:rPr>
              <a:t>用</a:t>
            </a:r>
            <a:r>
              <a:rPr sz="2600" dirty="0">
                <a:latin typeface="Consolas"/>
                <a:cs typeface="Consolas"/>
              </a:rPr>
              <a:t>2  </a:t>
            </a:r>
            <a:r>
              <a:rPr sz="2600" spc="5" dirty="0">
                <a:latin typeface="標楷體"/>
                <a:cs typeface="標楷體"/>
              </a:rPr>
              <a:t>或</a:t>
            </a:r>
            <a:r>
              <a:rPr sz="2600" spc="-20" dirty="0">
                <a:latin typeface="Consolas"/>
                <a:cs typeface="Consolas"/>
              </a:rPr>
              <a:t>4</a:t>
            </a:r>
            <a:r>
              <a:rPr sz="2600" spc="5" dirty="0">
                <a:latin typeface="標楷體"/>
                <a:cs typeface="標楷體"/>
              </a:rPr>
              <a:t>格空</a:t>
            </a:r>
            <a:r>
              <a:rPr sz="2600" spc="-15" dirty="0">
                <a:latin typeface="標楷體"/>
                <a:cs typeface="標楷體"/>
              </a:rPr>
              <a:t>白</a:t>
            </a:r>
            <a:r>
              <a:rPr sz="2600" dirty="0">
                <a:latin typeface="標楷體"/>
                <a:cs typeface="標楷體"/>
              </a:rPr>
              <a:t>，</a:t>
            </a:r>
            <a:r>
              <a:rPr sz="2600" spc="5" dirty="0">
                <a:latin typeface="標楷體"/>
                <a:cs typeface="標楷體"/>
              </a:rPr>
              <a:t>不可</a:t>
            </a:r>
            <a:r>
              <a:rPr sz="2600" spc="-10" dirty="0">
                <a:latin typeface="標楷體"/>
                <a:cs typeface="標楷體"/>
              </a:rPr>
              <a:t>以</a:t>
            </a:r>
            <a:r>
              <a:rPr sz="2600" spc="-5" dirty="0">
                <a:latin typeface="標楷體"/>
                <a:cs typeface="標楷體"/>
              </a:rPr>
              <a:t>和</a:t>
            </a:r>
            <a:r>
              <a:rPr sz="2600" spc="-10" dirty="0">
                <a:latin typeface="Consolas"/>
                <a:cs typeface="Consolas"/>
              </a:rPr>
              <a:t>Tab</a:t>
            </a:r>
            <a:r>
              <a:rPr sz="2600" spc="5" dirty="0">
                <a:latin typeface="標楷體"/>
                <a:cs typeface="標楷體"/>
              </a:rPr>
              <a:t>混</a:t>
            </a:r>
            <a:r>
              <a:rPr sz="2600" spc="-10" dirty="0">
                <a:latin typeface="標楷體"/>
                <a:cs typeface="標楷體"/>
              </a:rPr>
              <a:t>用</a:t>
            </a:r>
            <a:r>
              <a:rPr sz="2600" spc="5" dirty="0">
                <a:latin typeface="標楷體"/>
                <a:cs typeface="標楷體"/>
              </a:rPr>
              <a:t>。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2495" y="3150107"/>
            <a:ext cx="4782185" cy="1085215"/>
          </a:xfrm>
          <a:custGeom>
            <a:avLst/>
            <a:gdLst/>
            <a:ahLst/>
            <a:cxnLst/>
            <a:rect l="l" t="t" r="r" b="b"/>
            <a:pathLst>
              <a:path w="4782184" h="1085214">
                <a:moveTo>
                  <a:pt x="4601336" y="0"/>
                </a:moveTo>
                <a:lnTo>
                  <a:pt x="2046096" y="0"/>
                </a:lnTo>
                <a:lnTo>
                  <a:pt x="1998040" y="6464"/>
                </a:lnTo>
                <a:lnTo>
                  <a:pt x="1954845" y="24703"/>
                </a:lnTo>
                <a:lnTo>
                  <a:pt x="1918239" y="52990"/>
                </a:lnTo>
                <a:lnTo>
                  <a:pt x="1889952" y="89596"/>
                </a:lnTo>
                <a:lnTo>
                  <a:pt x="1871713" y="132791"/>
                </a:lnTo>
                <a:lnTo>
                  <a:pt x="1865249" y="180847"/>
                </a:lnTo>
                <a:lnTo>
                  <a:pt x="0" y="223138"/>
                </a:lnTo>
                <a:lnTo>
                  <a:pt x="1865249" y="452119"/>
                </a:lnTo>
                <a:lnTo>
                  <a:pt x="1865249" y="904239"/>
                </a:lnTo>
                <a:lnTo>
                  <a:pt x="1871713" y="952296"/>
                </a:lnTo>
                <a:lnTo>
                  <a:pt x="1889952" y="995491"/>
                </a:lnTo>
                <a:lnTo>
                  <a:pt x="1918239" y="1032097"/>
                </a:lnTo>
                <a:lnTo>
                  <a:pt x="1954845" y="1060384"/>
                </a:lnTo>
                <a:lnTo>
                  <a:pt x="1998040" y="1078623"/>
                </a:lnTo>
                <a:lnTo>
                  <a:pt x="2046096" y="1085087"/>
                </a:lnTo>
                <a:lnTo>
                  <a:pt x="4601336" y="1085087"/>
                </a:lnTo>
                <a:lnTo>
                  <a:pt x="4649393" y="1078623"/>
                </a:lnTo>
                <a:lnTo>
                  <a:pt x="4692588" y="1060384"/>
                </a:lnTo>
                <a:lnTo>
                  <a:pt x="4729194" y="1032097"/>
                </a:lnTo>
                <a:lnTo>
                  <a:pt x="4757481" y="995491"/>
                </a:lnTo>
                <a:lnTo>
                  <a:pt x="4775720" y="952296"/>
                </a:lnTo>
                <a:lnTo>
                  <a:pt x="4782184" y="904239"/>
                </a:lnTo>
                <a:lnTo>
                  <a:pt x="4782184" y="180847"/>
                </a:lnTo>
                <a:lnTo>
                  <a:pt x="4775720" y="132791"/>
                </a:lnTo>
                <a:lnTo>
                  <a:pt x="4757481" y="89596"/>
                </a:lnTo>
                <a:lnTo>
                  <a:pt x="4729194" y="52990"/>
                </a:lnTo>
                <a:lnTo>
                  <a:pt x="4692588" y="24703"/>
                </a:lnTo>
                <a:lnTo>
                  <a:pt x="4649393" y="6464"/>
                </a:lnTo>
                <a:lnTo>
                  <a:pt x="4601336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87265" y="3297377"/>
            <a:ext cx="245237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標楷體"/>
                <a:cs typeface="標楷體"/>
              </a:rPr>
              <a:t>注意冒號及縮</a:t>
            </a:r>
            <a:r>
              <a:rPr sz="2400" dirty="0">
                <a:solidFill>
                  <a:srgbClr val="FF0000"/>
                </a:solidFill>
                <a:latin typeface="標楷體"/>
                <a:cs typeface="標楷體"/>
              </a:rPr>
              <a:t>排！</a:t>
            </a:r>
            <a:endParaRPr sz="2400">
              <a:latin typeface="標楷體"/>
              <a:cs typeface="標楷體"/>
            </a:endParaRPr>
          </a:p>
          <a:p>
            <a:pPr marL="10477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0000"/>
                </a:solidFill>
                <a:latin typeface="Consolas"/>
                <a:cs typeface="Consolas"/>
              </a:rPr>
              <a:t>if</a:t>
            </a:r>
            <a:r>
              <a:rPr sz="2400" dirty="0">
                <a:solidFill>
                  <a:srgbClr val="FF0000"/>
                </a:solidFill>
                <a:latin typeface="標楷體"/>
                <a:cs typeface="標楷體"/>
              </a:rPr>
              <a:t>和</a:t>
            </a:r>
            <a:r>
              <a:rPr sz="2400" spc="5" dirty="0">
                <a:solidFill>
                  <a:srgbClr val="FF0000"/>
                </a:solidFill>
                <a:latin typeface="Consolas"/>
                <a:cs typeface="Consolas"/>
              </a:rPr>
              <a:t>else</a:t>
            </a:r>
            <a:r>
              <a:rPr sz="2400" dirty="0">
                <a:solidFill>
                  <a:srgbClr val="FF0000"/>
                </a:solidFill>
                <a:latin typeface="標楷體"/>
                <a:cs typeface="標楷體"/>
              </a:rPr>
              <a:t>要對齊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138</a:t>
            </a:fld>
            <a:endParaRPr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3967353"/>
            <a:ext cx="7820025" cy="200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27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說</a:t>
            </a:r>
            <a:r>
              <a:rPr sz="2800" spc="-5" dirty="0">
                <a:latin typeface="標楷體"/>
                <a:cs typeface="標楷體"/>
              </a:rPr>
              <a:t>明：</a:t>
            </a:r>
            <a:endParaRPr sz="2800">
              <a:latin typeface="標楷體"/>
              <a:cs typeface="標楷體"/>
            </a:endParaRPr>
          </a:p>
          <a:p>
            <a:pPr marL="697865" lvl="1" indent="-228600">
              <a:lnSpc>
                <a:spcPts val="2940"/>
              </a:lnSpc>
              <a:buFont typeface="Arial"/>
              <a:buChar char="•"/>
              <a:tabLst>
                <a:tab pos="698500" algn="l"/>
              </a:tabLst>
            </a:pPr>
            <a:r>
              <a:rPr sz="2800" dirty="0">
                <a:latin typeface="標楷體"/>
                <a:cs typeface="標楷體"/>
              </a:rPr>
              <a:t>如</a:t>
            </a:r>
            <a:r>
              <a:rPr sz="2800" spc="-5" dirty="0">
                <a:latin typeface="標楷體"/>
                <a:cs typeface="標楷體"/>
              </a:rPr>
              <a:t>果判</a:t>
            </a:r>
            <a:r>
              <a:rPr sz="2800" dirty="0">
                <a:latin typeface="標楷體"/>
                <a:cs typeface="標楷體"/>
              </a:rPr>
              <a:t>斷</a:t>
            </a:r>
            <a:r>
              <a:rPr sz="2800" spc="5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很簡單</a:t>
            </a:r>
            <a:r>
              <a:rPr sz="2800" dirty="0">
                <a:latin typeface="標楷體"/>
                <a:cs typeface="標楷體"/>
              </a:rPr>
              <a:t>如</a:t>
            </a:r>
            <a:r>
              <a:rPr sz="2800" spc="-5" dirty="0">
                <a:latin typeface="標楷體"/>
                <a:cs typeface="標楷體"/>
              </a:rPr>
              <a:t>前例，</a:t>
            </a:r>
            <a:r>
              <a:rPr sz="2800" dirty="0">
                <a:latin typeface="標楷體"/>
                <a:cs typeface="標楷體"/>
              </a:rPr>
              <a:t>可</a:t>
            </a:r>
            <a:r>
              <a:rPr sz="2800" spc="-5" dirty="0">
                <a:latin typeface="標楷體"/>
                <a:cs typeface="標楷體"/>
              </a:rPr>
              <a:t>以採用</a:t>
            </a:r>
            <a:r>
              <a:rPr sz="2800" dirty="0">
                <a:latin typeface="標楷體"/>
                <a:cs typeface="標楷體"/>
              </a:rPr>
              <a:t>這</a:t>
            </a:r>
            <a:r>
              <a:rPr sz="2800" spc="-5" dirty="0">
                <a:latin typeface="標楷體"/>
                <a:cs typeface="標楷體"/>
              </a:rPr>
              <a:t>個「很</a:t>
            </a:r>
            <a:endParaRPr sz="2800">
              <a:latin typeface="標楷體"/>
              <a:cs typeface="標楷體"/>
            </a:endParaRPr>
          </a:p>
          <a:p>
            <a:pPr marL="697865">
              <a:lnSpc>
                <a:spcPts val="2935"/>
              </a:lnSpc>
            </a:pPr>
            <a:r>
              <a:rPr sz="2800" spc="-10" dirty="0">
                <a:latin typeface="Consolas"/>
                <a:cs typeface="Consolas"/>
              </a:rPr>
              <a:t>Python</a:t>
            </a:r>
            <a:r>
              <a:rPr sz="2800" dirty="0">
                <a:latin typeface="標楷體"/>
                <a:cs typeface="標楷體"/>
              </a:rPr>
              <a:t>」的</a:t>
            </a:r>
            <a:r>
              <a:rPr sz="2800" spc="-5" dirty="0">
                <a:latin typeface="標楷體"/>
                <a:cs typeface="標楷體"/>
              </a:rPr>
              <a:t>寫法。</a:t>
            </a:r>
            <a:endParaRPr sz="2800">
              <a:latin typeface="標楷體"/>
              <a:cs typeface="標楷體"/>
            </a:endParaRPr>
          </a:p>
          <a:p>
            <a:pPr marL="698500" marR="323215" lvl="1" indent="-698500">
              <a:lnSpc>
                <a:spcPts val="3190"/>
              </a:lnSpc>
              <a:spcBef>
                <a:spcPts val="160"/>
              </a:spcBef>
              <a:buFont typeface="Arial"/>
              <a:buChar char="•"/>
              <a:tabLst>
                <a:tab pos="698500" algn="l"/>
              </a:tabLst>
            </a:pPr>
            <a:r>
              <a:rPr sz="2800" dirty="0">
                <a:latin typeface="標楷體"/>
                <a:cs typeface="標楷體"/>
              </a:rPr>
              <a:t>意</a:t>
            </a:r>
            <a:r>
              <a:rPr sz="2800" spc="-5" dirty="0">
                <a:latin typeface="標楷體"/>
                <a:cs typeface="標楷體"/>
              </a:rPr>
              <a:t>思是</a:t>
            </a:r>
            <a:r>
              <a:rPr sz="2800" spc="-10" dirty="0">
                <a:latin typeface="標楷體"/>
                <a:cs typeface="標楷體"/>
              </a:rPr>
              <a:t>：</a:t>
            </a:r>
            <a:r>
              <a:rPr sz="2800" dirty="0">
                <a:latin typeface="標楷體"/>
                <a:cs typeface="標楷體"/>
              </a:rPr>
              <a:t>將</a:t>
            </a:r>
            <a:r>
              <a:rPr sz="2800" spc="-10" dirty="0">
                <a:latin typeface="Consolas"/>
                <a:cs typeface="Consolas"/>
              </a:rPr>
              <a:t>x</a:t>
            </a:r>
            <a:r>
              <a:rPr sz="2800" spc="-5" dirty="0">
                <a:latin typeface="標楷體"/>
                <a:cs typeface="標楷體"/>
              </a:rPr>
              <a:t>指定</a:t>
            </a:r>
            <a:r>
              <a:rPr sz="2800" dirty="0">
                <a:latin typeface="標楷體"/>
                <a:cs typeface="標楷體"/>
              </a:rPr>
              <a:t>給</a:t>
            </a:r>
            <a:r>
              <a:rPr sz="2800" spc="-10" dirty="0">
                <a:latin typeface="Consolas"/>
                <a:cs typeface="Consolas"/>
              </a:rPr>
              <a:t>z</a:t>
            </a:r>
            <a:r>
              <a:rPr sz="2800" spc="-5" dirty="0">
                <a:latin typeface="標楷體"/>
                <a:cs typeface="標楷體"/>
              </a:rPr>
              <a:t>，如果條件為真的話。 </a:t>
            </a:r>
            <a:r>
              <a:rPr sz="2800" dirty="0">
                <a:latin typeface="標楷體"/>
                <a:cs typeface="標楷體"/>
              </a:rPr>
              <a:t>否</a:t>
            </a:r>
            <a:r>
              <a:rPr sz="2800" spc="-5" dirty="0">
                <a:latin typeface="標楷體"/>
                <a:cs typeface="標楷體"/>
              </a:rPr>
              <a:t>則</a:t>
            </a:r>
            <a:r>
              <a:rPr sz="2800" spc="10" dirty="0">
                <a:latin typeface="標楷體"/>
                <a:cs typeface="標楷體"/>
              </a:rPr>
              <a:t>將</a:t>
            </a:r>
            <a:r>
              <a:rPr sz="2800" spc="-20" dirty="0">
                <a:latin typeface="Consolas"/>
                <a:cs typeface="Consolas"/>
              </a:rPr>
              <a:t>y</a:t>
            </a:r>
            <a:r>
              <a:rPr sz="2800" dirty="0">
                <a:latin typeface="標楷體"/>
                <a:cs typeface="標楷體"/>
              </a:rPr>
              <a:t>指</a:t>
            </a:r>
            <a:r>
              <a:rPr sz="2800" spc="-5" dirty="0">
                <a:latin typeface="標楷體"/>
                <a:cs typeface="標楷體"/>
              </a:rPr>
              <a:t>定</a:t>
            </a:r>
            <a:r>
              <a:rPr sz="2800" spc="10" dirty="0">
                <a:latin typeface="標楷體"/>
                <a:cs typeface="標楷體"/>
              </a:rPr>
              <a:t>給</a:t>
            </a:r>
            <a:r>
              <a:rPr sz="2800" spc="-20" dirty="0">
                <a:latin typeface="Consolas"/>
                <a:cs typeface="Consolas"/>
              </a:rPr>
              <a:t>z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7588" y="2523744"/>
            <a:ext cx="5544820" cy="58547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2225" rIns="0" bIns="0" rtlCol="0">
            <a:spAutoFit/>
          </a:bodyPr>
          <a:lstStyle/>
          <a:p>
            <a:pPr marL="421640">
              <a:lnSpc>
                <a:spcPct val="100000"/>
              </a:lnSpc>
              <a:spcBef>
                <a:spcPts val="175"/>
              </a:spcBef>
            </a:pPr>
            <a:r>
              <a:rPr sz="3200" dirty="0">
                <a:latin typeface="Consolas"/>
                <a:cs typeface="Consolas"/>
              </a:rPr>
              <a:t>z = x </a:t>
            </a:r>
            <a:r>
              <a:rPr sz="3200" dirty="0">
                <a:solidFill>
                  <a:srgbClr val="0000FF"/>
                </a:solidFill>
                <a:latin typeface="Consolas"/>
                <a:cs typeface="Consolas"/>
              </a:rPr>
              <a:t>if </a:t>
            </a:r>
            <a:r>
              <a:rPr sz="3200" dirty="0">
                <a:latin typeface="Consolas"/>
                <a:cs typeface="Consolas"/>
              </a:rPr>
              <a:t>x &gt; y </a:t>
            </a:r>
            <a:r>
              <a:rPr sz="3200" dirty="0">
                <a:solidFill>
                  <a:srgbClr val="0000FF"/>
                </a:solidFill>
                <a:latin typeface="Consolas"/>
                <a:cs typeface="Consolas"/>
              </a:rPr>
              <a:t>else</a:t>
            </a:r>
            <a:r>
              <a:rPr sz="3200" spc="-5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3200" dirty="0">
                <a:latin typeface="Consolas"/>
                <a:cs typeface="Consolas"/>
              </a:rPr>
              <a:t>y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3503" y="3116579"/>
            <a:ext cx="1188720" cy="208915"/>
          </a:xfrm>
          <a:custGeom>
            <a:avLst/>
            <a:gdLst/>
            <a:ahLst/>
            <a:cxnLst/>
            <a:rect l="l" t="t" r="r" b="b"/>
            <a:pathLst>
              <a:path w="1188720" h="208914">
                <a:moveTo>
                  <a:pt x="1188720" y="0"/>
                </a:moveTo>
                <a:lnTo>
                  <a:pt x="1187358" y="40636"/>
                </a:lnTo>
                <a:lnTo>
                  <a:pt x="1183639" y="73818"/>
                </a:lnTo>
                <a:lnTo>
                  <a:pt x="1178111" y="96190"/>
                </a:lnTo>
                <a:lnTo>
                  <a:pt x="1171321" y="104394"/>
                </a:lnTo>
                <a:lnTo>
                  <a:pt x="611759" y="104394"/>
                </a:lnTo>
                <a:lnTo>
                  <a:pt x="604968" y="112597"/>
                </a:lnTo>
                <a:lnTo>
                  <a:pt x="599439" y="134969"/>
                </a:lnTo>
                <a:lnTo>
                  <a:pt x="595721" y="168151"/>
                </a:lnTo>
                <a:lnTo>
                  <a:pt x="594360" y="208787"/>
                </a:lnTo>
                <a:lnTo>
                  <a:pt x="592998" y="168151"/>
                </a:lnTo>
                <a:lnTo>
                  <a:pt x="589279" y="134969"/>
                </a:lnTo>
                <a:lnTo>
                  <a:pt x="583751" y="112597"/>
                </a:lnTo>
                <a:lnTo>
                  <a:pt x="576961" y="104394"/>
                </a:lnTo>
                <a:lnTo>
                  <a:pt x="17399" y="104394"/>
                </a:lnTo>
                <a:lnTo>
                  <a:pt x="10608" y="96190"/>
                </a:lnTo>
                <a:lnTo>
                  <a:pt x="5079" y="73818"/>
                </a:lnTo>
                <a:lnTo>
                  <a:pt x="1361" y="40636"/>
                </a:lnTo>
                <a:lnTo>
                  <a:pt x="0" y="0"/>
                </a:lnTo>
              </a:path>
            </a:pathLst>
          </a:custGeom>
          <a:ln w="152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98619" y="3429380"/>
            <a:ext cx="63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標楷體"/>
                <a:cs typeface="標楷體"/>
              </a:rPr>
              <a:t>條件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8100" y="3108960"/>
            <a:ext cx="476884" cy="367030"/>
          </a:xfrm>
          <a:custGeom>
            <a:avLst/>
            <a:gdLst/>
            <a:ahLst/>
            <a:cxnLst/>
            <a:rect l="l" t="t" r="r" b="b"/>
            <a:pathLst>
              <a:path w="476885" h="367029">
                <a:moveTo>
                  <a:pt x="127254" y="151384"/>
                </a:moveTo>
                <a:lnTo>
                  <a:pt x="56261" y="151384"/>
                </a:lnTo>
                <a:lnTo>
                  <a:pt x="81150" y="192187"/>
                </a:lnTo>
                <a:lnTo>
                  <a:pt x="111209" y="229386"/>
                </a:lnTo>
                <a:lnTo>
                  <a:pt x="145928" y="262720"/>
                </a:lnTo>
                <a:lnTo>
                  <a:pt x="184799" y="291929"/>
                </a:lnTo>
                <a:lnTo>
                  <a:pt x="227314" y="316753"/>
                </a:lnTo>
                <a:lnTo>
                  <a:pt x="272964" y="336934"/>
                </a:lnTo>
                <a:lnTo>
                  <a:pt x="321242" y="352209"/>
                </a:lnTo>
                <a:lnTo>
                  <a:pt x="371639" y="362321"/>
                </a:lnTo>
                <a:lnTo>
                  <a:pt x="423647" y="367009"/>
                </a:lnTo>
                <a:lnTo>
                  <a:pt x="476757" y="366013"/>
                </a:lnTo>
                <a:lnTo>
                  <a:pt x="426645" y="359703"/>
                </a:lnTo>
                <a:lnTo>
                  <a:pt x="378359" y="348395"/>
                </a:lnTo>
                <a:lnTo>
                  <a:pt x="332326" y="332354"/>
                </a:lnTo>
                <a:lnTo>
                  <a:pt x="288970" y="311841"/>
                </a:lnTo>
                <a:lnTo>
                  <a:pt x="248718" y="287118"/>
                </a:lnTo>
                <a:lnTo>
                  <a:pt x="211995" y="258449"/>
                </a:lnTo>
                <a:lnTo>
                  <a:pt x="179227" y="226095"/>
                </a:lnTo>
                <a:lnTo>
                  <a:pt x="150838" y="190319"/>
                </a:lnTo>
                <a:lnTo>
                  <a:pt x="127254" y="151384"/>
                </a:lnTo>
                <a:close/>
              </a:path>
              <a:path w="476885" h="367029">
                <a:moveTo>
                  <a:pt x="54229" y="0"/>
                </a:moveTo>
                <a:lnTo>
                  <a:pt x="0" y="151384"/>
                </a:lnTo>
                <a:lnTo>
                  <a:pt x="183642" y="151384"/>
                </a:lnTo>
                <a:lnTo>
                  <a:pt x="5422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9298" y="3108960"/>
            <a:ext cx="494030" cy="367665"/>
          </a:xfrm>
          <a:custGeom>
            <a:avLst/>
            <a:gdLst/>
            <a:ahLst/>
            <a:cxnLst/>
            <a:rect l="l" t="t" r="r" b="b"/>
            <a:pathLst>
              <a:path w="494029" h="367664">
                <a:moveTo>
                  <a:pt x="493522" y="0"/>
                </a:moveTo>
                <a:lnTo>
                  <a:pt x="422528" y="0"/>
                </a:lnTo>
                <a:lnTo>
                  <a:pt x="419685" y="42828"/>
                </a:lnTo>
                <a:lnTo>
                  <a:pt x="411366" y="84206"/>
                </a:lnTo>
                <a:lnTo>
                  <a:pt x="397889" y="123859"/>
                </a:lnTo>
                <a:lnTo>
                  <a:pt x="379572" y="161510"/>
                </a:lnTo>
                <a:lnTo>
                  <a:pt x="356732" y="196884"/>
                </a:lnTo>
                <a:lnTo>
                  <a:pt x="329686" y="229706"/>
                </a:lnTo>
                <a:lnTo>
                  <a:pt x="298751" y="259699"/>
                </a:lnTo>
                <a:lnTo>
                  <a:pt x="264246" y="286587"/>
                </a:lnTo>
                <a:lnTo>
                  <a:pt x="226487" y="310095"/>
                </a:lnTo>
                <a:lnTo>
                  <a:pt x="185792" y="329948"/>
                </a:lnTo>
                <a:lnTo>
                  <a:pt x="142478" y="345868"/>
                </a:lnTo>
                <a:lnTo>
                  <a:pt x="96863" y="357582"/>
                </a:lnTo>
                <a:lnTo>
                  <a:pt x="49265" y="364812"/>
                </a:lnTo>
                <a:lnTo>
                  <a:pt x="0" y="367284"/>
                </a:lnTo>
                <a:lnTo>
                  <a:pt x="70993" y="367284"/>
                </a:lnTo>
                <a:lnTo>
                  <a:pt x="120281" y="364812"/>
                </a:lnTo>
                <a:lnTo>
                  <a:pt x="167896" y="357582"/>
                </a:lnTo>
                <a:lnTo>
                  <a:pt x="213522" y="345868"/>
                </a:lnTo>
                <a:lnTo>
                  <a:pt x="256841" y="329948"/>
                </a:lnTo>
                <a:lnTo>
                  <a:pt x="297536" y="310095"/>
                </a:lnTo>
                <a:lnTo>
                  <a:pt x="335292" y="286587"/>
                </a:lnTo>
                <a:lnTo>
                  <a:pt x="369792" y="259699"/>
                </a:lnTo>
                <a:lnTo>
                  <a:pt x="400719" y="229706"/>
                </a:lnTo>
                <a:lnTo>
                  <a:pt x="427756" y="196884"/>
                </a:lnTo>
                <a:lnTo>
                  <a:pt x="450587" y="161510"/>
                </a:lnTo>
                <a:lnTo>
                  <a:pt x="468896" y="123859"/>
                </a:lnTo>
                <a:lnTo>
                  <a:pt x="482366" y="84206"/>
                </a:lnTo>
                <a:lnTo>
                  <a:pt x="490680" y="42828"/>
                </a:lnTo>
                <a:lnTo>
                  <a:pt x="493522" y="0"/>
                </a:lnTo>
                <a:close/>
              </a:path>
            </a:pathLst>
          </a:custGeom>
          <a:solidFill>
            <a:srgbClr val="008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78100" y="3108960"/>
            <a:ext cx="934719" cy="367665"/>
          </a:xfrm>
          <a:custGeom>
            <a:avLst/>
            <a:gdLst/>
            <a:ahLst/>
            <a:cxnLst/>
            <a:rect l="l" t="t" r="r" b="b"/>
            <a:pathLst>
              <a:path w="934720" h="367664">
                <a:moveTo>
                  <a:pt x="441198" y="367284"/>
                </a:moveTo>
                <a:lnTo>
                  <a:pt x="490463" y="364812"/>
                </a:lnTo>
                <a:lnTo>
                  <a:pt x="538061" y="357582"/>
                </a:lnTo>
                <a:lnTo>
                  <a:pt x="583676" y="345868"/>
                </a:lnTo>
                <a:lnTo>
                  <a:pt x="626990" y="329948"/>
                </a:lnTo>
                <a:lnTo>
                  <a:pt x="667685" y="310095"/>
                </a:lnTo>
                <a:lnTo>
                  <a:pt x="705444" y="286587"/>
                </a:lnTo>
                <a:lnTo>
                  <a:pt x="739949" y="259699"/>
                </a:lnTo>
                <a:lnTo>
                  <a:pt x="770884" y="229706"/>
                </a:lnTo>
                <a:lnTo>
                  <a:pt x="797930" y="196884"/>
                </a:lnTo>
                <a:lnTo>
                  <a:pt x="820770" y="161510"/>
                </a:lnTo>
                <a:lnTo>
                  <a:pt x="839087" y="123859"/>
                </a:lnTo>
                <a:lnTo>
                  <a:pt x="852564" y="84206"/>
                </a:lnTo>
                <a:lnTo>
                  <a:pt x="860883" y="42828"/>
                </a:lnTo>
                <a:lnTo>
                  <a:pt x="863726" y="0"/>
                </a:lnTo>
                <a:lnTo>
                  <a:pt x="934720" y="0"/>
                </a:lnTo>
                <a:lnTo>
                  <a:pt x="931878" y="42828"/>
                </a:lnTo>
                <a:lnTo>
                  <a:pt x="923564" y="84206"/>
                </a:lnTo>
                <a:lnTo>
                  <a:pt x="910094" y="123859"/>
                </a:lnTo>
                <a:lnTo>
                  <a:pt x="891785" y="161510"/>
                </a:lnTo>
                <a:lnTo>
                  <a:pt x="868954" y="196884"/>
                </a:lnTo>
                <a:lnTo>
                  <a:pt x="841917" y="229706"/>
                </a:lnTo>
                <a:lnTo>
                  <a:pt x="810990" y="259699"/>
                </a:lnTo>
                <a:lnTo>
                  <a:pt x="776490" y="286587"/>
                </a:lnTo>
                <a:lnTo>
                  <a:pt x="738734" y="310095"/>
                </a:lnTo>
                <a:lnTo>
                  <a:pt x="698039" y="329948"/>
                </a:lnTo>
                <a:lnTo>
                  <a:pt x="654720" y="345868"/>
                </a:lnTo>
                <a:lnTo>
                  <a:pt x="609094" y="357582"/>
                </a:lnTo>
                <a:lnTo>
                  <a:pt x="561479" y="364812"/>
                </a:lnTo>
                <a:lnTo>
                  <a:pt x="512191" y="367284"/>
                </a:lnTo>
                <a:lnTo>
                  <a:pt x="441198" y="367284"/>
                </a:lnTo>
                <a:lnTo>
                  <a:pt x="391932" y="364787"/>
                </a:lnTo>
                <a:lnTo>
                  <a:pt x="343996" y="357449"/>
                </a:lnTo>
                <a:lnTo>
                  <a:pt x="297788" y="345492"/>
                </a:lnTo>
                <a:lnTo>
                  <a:pt x="253707" y="329143"/>
                </a:lnTo>
                <a:lnTo>
                  <a:pt x="212153" y="308625"/>
                </a:lnTo>
                <a:lnTo>
                  <a:pt x="173525" y="284165"/>
                </a:lnTo>
                <a:lnTo>
                  <a:pt x="138223" y="255985"/>
                </a:lnTo>
                <a:lnTo>
                  <a:pt x="106645" y="224312"/>
                </a:lnTo>
                <a:lnTo>
                  <a:pt x="79191" y="189370"/>
                </a:lnTo>
                <a:lnTo>
                  <a:pt x="56261" y="151384"/>
                </a:lnTo>
                <a:lnTo>
                  <a:pt x="0" y="151384"/>
                </a:lnTo>
                <a:lnTo>
                  <a:pt x="54229" y="0"/>
                </a:lnTo>
                <a:lnTo>
                  <a:pt x="183642" y="151384"/>
                </a:lnTo>
                <a:lnTo>
                  <a:pt x="127254" y="151384"/>
                </a:lnTo>
                <a:lnTo>
                  <a:pt x="150838" y="190319"/>
                </a:lnTo>
                <a:lnTo>
                  <a:pt x="179227" y="226095"/>
                </a:lnTo>
                <a:lnTo>
                  <a:pt x="211995" y="258449"/>
                </a:lnTo>
                <a:lnTo>
                  <a:pt x="248718" y="287118"/>
                </a:lnTo>
                <a:lnTo>
                  <a:pt x="288970" y="311841"/>
                </a:lnTo>
                <a:lnTo>
                  <a:pt x="332326" y="332354"/>
                </a:lnTo>
                <a:lnTo>
                  <a:pt x="378359" y="348395"/>
                </a:lnTo>
                <a:lnTo>
                  <a:pt x="426645" y="359703"/>
                </a:lnTo>
                <a:lnTo>
                  <a:pt x="476757" y="366013"/>
                </a:lnTo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75001" y="1978235"/>
            <a:ext cx="2160905" cy="538480"/>
          </a:xfrm>
          <a:custGeom>
            <a:avLst/>
            <a:gdLst/>
            <a:ahLst/>
            <a:cxnLst/>
            <a:rect l="l" t="t" r="r" b="b"/>
            <a:pathLst>
              <a:path w="2160904" h="538480">
                <a:moveTo>
                  <a:pt x="330581" y="313987"/>
                </a:moveTo>
                <a:lnTo>
                  <a:pt x="61594" y="313987"/>
                </a:lnTo>
                <a:lnTo>
                  <a:pt x="0" y="537888"/>
                </a:lnTo>
                <a:lnTo>
                  <a:pt x="330581" y="313987"/>
                </a:lnTo>
                <a:close/>
              </a:path>
              <a:path w="2160904" h="538480">
                <a:moveTo>
                  <a:pt x="2097967" y="0"/>
                </a:moveTo>
                <a:lnTo>
                  <a:pt x="2035575" y="404"/>
                </a:lnTo>
                <a:lnTo>
                  <a:pt x="1911788" y="2537"/>
                </a:lnTo>
                <a:lnTo>
                  <a:pt x="1789536" y="6403"/>
                </a:lnTo>
                <a:lnTo>
                  <a:pt x="1669068" y="11965"/>
                </a:lnTo>
                <a:lnTo>
                  <a:pt x="1550631" y="19184"/>
                </a:lnTo>
                <a:lnTo>
                  <a:pt x="1434471" y="28020"/>
                </a:lnTo>
                <a:lnTo>
                  <a:pt x="1320838" y="38435"/>
                </a:lnTo>
                <a:lnTo>
                  <a:pt x="1209977" y="50390"/>
                </a:lnTo>
                <a:lnTo>
                  <a:pt x="1102137" y="63847"/>
                </a:lnTo>
                <a:lnTo>
                  <a:pt x="997566" y="78766"/>
                </a:lnTo>
                <a:lnTo>
                  <a:pt x="896509" y="95110"/>
                </a:lnTo>
                <a:lnTo>
                  <a:pt x="847377" y="103804"/>
                </a:lnTo>
                <a:lnTo>
                  <a:pt x="799216" y="112839"/>
                </a:lnTo>
                <a:lnTo>
                  <a:pt x="752058" y="122210"/>
                </a:lnTo>
                <a:lnTo>
                  <a:pt x="705934" y="131914"/>
                </a:lnTo>
                <a:lnTo>
                  <a:pt x="660874" y="141944"/>
                </a:lnTo>
                <a:lnTo>
                  <a:pt x="616909" y="152297"/>
                </a:lnTo>
                <a:lnTo>
                  <a:pt x="574071" y="162967"/>
                </a:lnTo>
                <a:lnTo>
                  <a:pt x="532390" y="173949"/>
                </a:lnTo>
                <a:lnTo>
                  <a:pt x="491897" y="185239"/>
                </a:lnTo>
                <a:lnTo>
                  <a:pt x="452624" y="196831"/>
                </a:lnTo>
                <a:lnTo>
                  <a:pt x="414601" y="208721"/>
                </a:lnTo>
                <a:lnTo>
                  <a:pt x="377858" y="220905"/>
                </a:lnTo>
                <a:lnTo>
                  <a:pt x="308341" y="246132"/>
                </a:lnTo>
                <a:lnTo>
                  <a:pt x="244319" y="272472"/>
                </a:lnTo>
                <a:lnTo>
                  <a:pt x="186039" y="299888"/>
                </a:lnTo>
                <a:lnTo>
                  <a:pt x="159131" y="313987"/>
                </a:lnTo>
                <a:lnTo>
                  <a:pt x="233044" y="313987"/>
                </a:lnTo>
                <a:lnTo>
                  <a:pt x="260466" y="299631"/>
                </a:lnTo>
                <a:lnTo>
                  <a:pt x="289446" y="285542"/>
                </a:lnTo>
                <a:lnTo>
                  <a:pt x="351954" y="258185"/>
                </a:lnTo>
                <a:lnTo>
                  <a:pt x="420309" y="231958"/>
                </a:lnTo>
                <a:lnTo>
                  <a:pt x="456597" y="219282"/>
                </a:lnTo>
                <a:lnTo>
                  <a:pt x="494250" y="206904"/>
                </a:lnTo>
                <a:lnTo>
                  <a:pt x="533234" y="194830"/>
                </a:lnTo>
                <a:lnTo>
                  <a:pt x="573517" y="183065"/>
                </a:lnTo>
                <a:lnTo>
                  <a:pt x="615066" y="171615"/>
                </a:lnTo>
                <a:lnTo>
                  <a:pt x="657849" y="160484"/>
                </a:lnTo>
                <a:lnTo>
                  <a:pt x="701834" y="149678"/>
                </a:lnTo>
                <a:lnTo>
                  <a:pt x="746988" y="139202"/>
                </a:lnTo>
                <a:lnTo>
                  <a:pt x="793279" y="129061"/>
                </a:lnTo>
                <a:lnTo>
                  <a:pt x="840673" y="119261"/>
                </a:lnTo>
                <a:lnTo>
                  <a:pt x="889139" y="109807"/>
                </a:lnTo>
                <a:lnTo>
                  <a:pt x="938643" y="100705"/>
                </a:lnTo>
                <a:lnTo>
                  <a:pt x="989154" y="91959"/>
                </a:lnTo>
                <a:lnTo>
                  <a:pt x="1093066" y="75557"/>
                </a:lnTo>
                <a:lnTo>
                  <a:pt x="1200612" y="60646"/>
                </a:lnTo>
                <a:lnTo>
                  <a:pt x="1311534" y="47266"/>
                </a:lnTo>
                <a:lnTo>
                  <a:pt x="1425572" y="35460"/>
                </a:lnTo>
                <a:lnTo>
                  <a:pt x="1542464" y="25270"/>
                </a:lnTo>
                <a:lnTo>
                  <a:pt x="1661952" y="16739"/>
                </a:lnTo>
                <a:lnTo>
                  <a:pt x="1783774" y="9908"/>
                </a:lnTo>
                <a:lnTo>
                  <a:pt x="1907672" y="4821"/>
                </a:lnTo>
                <a:lnTo>
                  <a:pt x="2033384" y="1518"/>
                </a:lnTo>
                <a:lnTo>
                  <a:pt x="2160651" y="43"/>
                </a:lnTo>
                <a:lnTo>
                  <a:pt x="209796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98695" y="1978151"/>
            <a:ext cx="2234565" cy="538480"/>
          </a:xfrm>
          <a:custGeom>
            <a:avLst/>
            <a:gdLst/>
            <a:ahLst/>
            <a:cxnLst/>
            <a:rect l="l" t="t" r="r" b="b"/>
            <a:pathLst>
              <a:path w="2234565" h="538480">
                <a:moveTo>
                  <a:pt x="73913" y="0"/>
                </a:moveTo>
                <a:lnTo>
                  <a:pt x="0" y="0"/>
                </a:lnTo>
                <a:lnTo>
                  <a:pt x="72770" y="299"/>
                </a:lnTo>
                <a:lnTo>
                  <a:pt x="216465" y="2666"/>
                </a:lnTo>
                <a:lnTo>
                  <a:pt x="357448" y="7329"/>
                </a:lnTo>
                <a:lnTo>
                  <a:pt x="495416" y="14211"/>
                </a:lnTo>
                <a:lnTo>
                  <a:pt x="630067" y="23237"/>
                </a:lnTo>
                <a:lnTo>
                  <a:pt x="761099" y="34333"/>
                </a:lnTo>
                <a:lnTo>
                  <a:pt x="888209" y="47422"/>
                </a:lnTo>
                <a:lnTo>
                  <a:pt x="1011093" y="62429"/>
                </a:lnTo>
                <a:lnTo>
                  <a:pt x="1070857" y="70628"/>
                </a:lnTo>
                <a:lnTo>
                  <a:pt x="1129451" y="79279"/>
                </a:lnTo>
                <a:lnTo>
                  <a:pt x="1186838" y="88371"/>
                </a:lnTo>
                <a:lnTo>
                  <a:pt x="1242979" y="97896"/>
                </a:lnTo>
                <a:lnTo>
                  <a:pt x="1297838" y="107844"/>
                </a:lnTo>
                <a:lnTo>
                  <a:pt x="1351375" y="118205"/>
                </a:lnTo>
                <a:lnTo>
                  <a:pt x="1403554" y="128971"/>
                </a:lnTo>
                <a:lnTo>
                  <a:pt x="1454337" y="140131"/>
                </a:lnTo>
                <a:lnTo>
                  <a:pt x="1503685" y="151676"/>
                </a:lnTo>
                <a:lnTo>
                  <a:pt x="1551561" y="163598"/>
                </a:lnTo>
                <a:lnTo>
                  <a:pt x="1597927" y="175886"/>
                </a:lnTo>
                <a:lnTo>
                  <a:pt x="1642746" y="188530"/>
                </a:lnTo>
                <a:lnTo>
                  <a:pt x="1685979" y="201523"/>
                </a:lnTo>
                <a:lnTo>
                  <a:pt x="1727589" y="214854"/>
                </a:lnTo>
                <a:lnTo>
                  <a:pt x="1767537" y="228513"/>
                </a:lnTo>
                <a:lnTo>
                  <a:pt x="1805787" y="242492"/>
                </a:lnTo>
                <a:lnTo>
                  <a:pt x="1842299" y="256780"/>
                </a:lnTo>
                <a:lnTo>
                  <a:pt x="1909963" y="286250"/>
                </a:lnTo>
                <a:lnTo>
                  <a:pt x="1970227" y="316846"/>
                </a:lnTo>
                <a:lnTo>
                  <a:pt x="2022786" y="348493"/>
                </a:lnTo>
                <a:lnTo>
                  <a:pt x="2067340" y="381115"/>
                </a:lnTo>
                <a:lnTo>
                  <a:pt x="2103586" y="414639"/>
                </a:lnTo>
                <a:lnTo>
                  <a:pt x="2131221" y="448987"/>
                </a:lnTo>
                <a:lnTo>
                  <a:pt x="2149942" y="484084"/>
                </a:lnTo>
                <a:lnTo>
                  <a:pt x="2160651" y="537972"/>
                </a:lnTo>
                <a:lnTo>
                  <a:pt x="2234564" y="537972"/>
                </a:lnTo>
                <a:lnTo>
                  <a:pt x="2223856" y="484084"/>
                </a:lnTo>
                <a:lnTo>
                  <a:pt x="2205135" y="448987"/>
                </a:lnTo>
                <a:lnTo>
                  <a:pt x="2177500" y="414639"/>
                </a:lnTo>
                <a:lnTo>
                  <a:pt x="2141254" y="381115"/>
                </a:lnTo>
                <a:lnTo>
                  <a:pt x="2096700" y="348493"/>
                </a:lnTo>
                <a:lnTo>
                  <a:pt x="2044141" y="316846"/>
                </a:lnTo>
                <a:lnTo>
                  <a:pt x="1983877" y="286250"/>
                </a:lnTo>
                <a:lnTo>
                  <a:pt x="1916213" y="256780"/>
                </a:lnTo>
                <a:lnTo>
                  <a:pt x="1879701" y="242492"/>
                </a:lnTo>
                <a:lnTo>
                  <a:pt x="1841451" y="228513"/>
                </a:lnTo>
                <a:lnTo>
                  <a:pt x="1801503" y="214854"/>
                </a:lnTo>
                <a:lnTo>
                  <a:pt x="1759893" y="201523"/>
                </a:lnTo>
                <a:lnTo>
                  <a:pt x="1716660" y="188530"/>
                </a:lnTo>
                <a:lnTo>
                  <a:pt x="1671841" y="175886"/>
                </a:lnTo>
                <a:lnTo>
                  <a:pt x="1625475" y="163598"/>
                </a:lnTo>
                <a:lnTo>
                  <a:pt x="1577599" y="151676"/>
                </a:lnTo>
                <a:lnTo>
                  <a:pt x="1528251" y="140131"/>
                </a:lnTo>
                <a:lnTo>
                  <a:pt x="1477468" y="128971"/>
                </a:lnTo>
                <a:lnTo>
                  <a:pt x="1425289" y="118205"/>
                </a:lnTo>
                <a:lnTo>
                  <a:pt x="1371752" y="107844"/>
                </a:lnTo>
                <a:lnTo>
                  <a:pt x="1316893" y="97896"/>
                </a:lnTo>
                <a:lnTo>
                  <a:pt x="1260752" y="88371"/>
                </a:lnTo>
                <a:lnTo>
                  <a:pt x="1203365" y="79279"/>
                </a:lnTo>
                <a:lnTo>
                  <a:pt x="1144771" y="70628"/>
                </a:lnTo>
                <a:lnTo>
                  <a:pt x="1085007" y="62429"/>
                </a:lnTo>
                <a:lnTo>
                  <a:pt x="962123" y="47422"/>
                </a:lnTo>
                <a:lnTo>
                  <a:pt x="835013" y="34333"/>
                </a:lnTo>
                <a:lnTo>
                  <a:pt x="703981" y="23237"/>
                </a:lnTo>
                <a:lnTo>
                  <a:pt x="569330" y="14211"/>
                </a:lnTo>
                <a:lnTo>
                  <a:pt x="431362" y="7329"/>
                </a:lnTo>
                <a:lnTo>
                  <a:pt x="290379" y="2666"/>
                </a:lnTo>
                <a:lnTo>
                  <a:pt x="146684" y="299"/>
                </a:lnTo>
                <a:lnTo>
                  <a:pt x="73913" y="0"/>
                </a:lnTo>
                <a:close/>
              </a:path>
            </a:pathLst>
          </a:custGeom>
          <a:solidFill>
            <a:srgbClr val="487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75001" y="1978151"/>
            <a:ext cx="4358640" cy="538480"/>
          </a:xfrm>
          <a:custGeom>
            <a:avLst/>
            <a:gdLst/>
            <a:ahLst/>
            <a:cxnLst/>
            <a:rect l="l" t="t" r="r" b="b"/>
            <a:pathLst>
              <a:path w="4358640" h="538480">
                <a:moveTo>
                  <a:pt x="2123694" y="0"/>
                </a:moveTo>
                <a:lnTo>
                  <a:pt x="2196464" y="299"/>
                </a:lnTo>
                <a:lnTo>
                  <a:pt x="2268631" y="1191"/>
                </a:lnTo>
                <a:lnTo>
                  <a:pt x="2340159" y="2666"/>
                </a:lnTo>
                <a:lnTo>
                  <a:pt x="2411008" y="4715"/>
                </a:lnTo>
                <a:lnTo>
                  <a:pt x="2481142" y="7329"/>
                </a:lnTo>
                <a:lnTo>
                  <a:pt x="2550522" y="10497"/>
                </a:lnTo>
                <a:lnTo>
                  <a:pt x="2619110" y="14211"/>
                </a:lnTo>
                <a:lnTo>
                  <a:pt x="2686869" y="18461"/>
                </a:lnTo>
                <a:lnTo>
                  <a:pt x="2753761" y="23237"/>
                </a:lnTo>
                <a:lnTo>
                  <a:pt x="2819749" y="28531"/>
                </a:lnTo>
                <a:lnTo>
                  <a:pt x="2884793" y="34333"/>
                </a:lnTo>
                <a:lnTo>
                  <a:pt x="2948857" y="40633"/>
                </a:lnTo>
                <a:lnTo>
                  <a:pt x="3011903" y="47422"/>
                </a:lnTo>
                <a:lnTo>
                  <a:pt x="3073892" y="54690"/>
                </a:lnTo>
                <a:lnTo>
                  <a:pt x="3134787" y="62429"/>
                </a:lnTo>
                <a:lnTo>
                  <a:pt x="3194551" y="70628"/>
                </a:lnTo>
                <a:lnTo>
                  <a:pt x="3253145" y="79279"/>
                </a:lnTo>
                <a:lnTo>
                  <a:pt x="3310532" y="88371"/>
                </a:lnTo>
                <a:lnTo>
                  <a:pt x="3366673" y="97896"/>
                </a:lnTo>
                <a:lnTo>
                  <a:pt x="3421532" y="107844"/>
                </a:lnTo>
                <a:lnTo>
                  <a:pt x="3475069" y="118205"/>
                </a:lnTo>
                <a:lnTo>
                  <a:pt x="3527248" y="128971"/>
                </a:lnTo>
                <a:lnTo>
                  <a:pt x="3578031" y="140131"/>
                </a:lnTo>
                <a:lnTo>
                  <a:pt x="3627379" y="151676"/>
                </a:lnTo>
                <a:lnTo>
                  <a:pt x="3675255" y="163598"/>
                </a:lnTo>
                <a:lnTo>
                  <a:pt x="3721621" y="175886"/>
                </a:lnTo>
                <a:lnTo>
                  <a:pt x="3766440" y="188530"/>
                </a:lnTo>
                <a:lnTo>
                  <a:pt x="3809673" y="201523"/>
                </a:lnTo>
                <a:lnTo>
                  <a:pt x="3851283" y="214854"/>
                </a:lnTo>
                <a:lnTo>
                  <a:pt x="3891231" y="228513"/>
                </a:lnTo>
                <a:lnTo>
                  <a:pt x="3929481" y="242492"/>
                </a:lnTo>
                <a:lnTo>
                  <a:pt x="3965993" y="256780"/>
                </a:lnTo>
                <a:lnTo>
                  <a:pt x="4033657" y="286250"/>
                </a:lnTo>
                <a:lnTo>
                  <a:pt x="4093921" y="316846"/>
                </a:lnTo>
                <a:lnTo>
                  <a:pt x="4146480" y="348493"/>
                </a:lnTo>
                <a:lnTo>
                  <a:pt x="4191034" y="381115"/>
                </a:lnTo>
                <a:lnTo>
                  <a:pt x="4227280" y="414639"/>
                </a:lnTo>
                <a:lnTo>
                  <a:pt x="4254915" y="448987"/>
                </a:lnTo>
                <a:lnTo>
                  <a:pt x="4273636" y="484084"/>
                </a:lnTo>
                <a:lnTo>
                  <a:pt x="4284345" y="537972"/>
                </a:lnTo>
                <a:lnTo>
                  <a:pt x="4358258" y="537972"/>
                </a:lnTo>
                <a:lnTo>
                  <a:pt x="4347550" y="484084"/>
                </a:lnTo>
                <a:lnTo>
                  <a:pt x="4328829" y="448987"/>
                </a:lnTo>
                <a:lnTo>
                  <a:pt x="4301194" y="414639"/>
                </a:lnTo>
                <a:lnTo>
                  <a:pt x="4264948" y="381115"/>
                </a:lnTo>
                <a:lnTo>
                  <a:pt x="4220394" y="348493"/>
                </a:lnTo>
                <a:lnTo>
                  <a:pt x="4167835" y="316846"/>
                </a:lnTo>
                <a:lnTo>
                  <a:pt x="4107571" y="286250"/>
                </a:lnTo>
                <a:lnTo>
                  <a:pt x="4039907" y="256780"/>
                </a:lnTo>
                <a:lnTo>
                  <a:pt x="4003395" y="242492"/>
                </a:lnTo>
                <a:lnTo>
                  <a:pt x="3965145" y="228513"/>
                </a:lnTo>
                <a:lnTo>
                  <a:pt x="3925197" y="214854"/>
                </a:lnTo>
                <a:lnTo>
                  <a:pt x="3883587" y="201523"/>
                </a:lnTo>
                <a:lnTo>
                  <a:pt x="3840354" y="188530"/>
                </a:lnTo>
                <a:lnTo>
                  <a:pt x="3795535" y="175886"/>
                </a:lnTo>
                <a:lnTo>
                  <a:pt x="3749169" y="163598"/>
                </a:lnTo>
                <a:lnTo>
                  <a:pt x="3701293" y="151676"/>
                </a:lnTo>
                <a:lnTo>
                  <a:pt x="3651945" y="140131"/>
                </a:lnTo>
                <a:lnTo>
                  <a:pt x="3601162" y="128971"/>
                </a:lnTo>
                <a:lnTo>
                  <a:pt x="3548983" y="118205"/>
                </a:lnTo>
                <a:lnTo>
                  <a:pt x="3495446" y="107844"/>
                </a:lnTo>
                <a:lnTo>
                  <a:pt x="3440587" y="97896"/>
                </a:lnTo>
                <a:lnTo>
                  <a:pt x="3384446" y="88371"/>
                </a:lnTo>
                <a:lnTo>
                  <a:pt x="3327059" y="79279"/>
                </a:lnTo>
                <a:lnTo>
                  <a:pt x="3268465" y="70628"/>
                </a:lnTo>
                <a:lnTo>
                  <a:pt x="3208701" y="62429"/>
                </a:lnTo>
                <a:lnTo>
                  <a:pt x="3147806" y="54690"/>
                </a:lnTo>
                <a:lnTo>
                  <a:pt x="3085817" y="47422"/>
                </a:lnTo>
                <a:lnTo>
                  <a:pt x="3022771" y="40633"/>
                </a:lnTo>
                <a:lnTo>
                  <a:pt x="2958707" y="34333"/>
                </a:lnTo>
                <a:lnTo>
                  <a:pt x="2893663" y="28531"/>
                </a:lnTo>
                <a:lnTo>
                  <a:pt x="2827675" y="23237"/>
                </a:lnTo>
                <a:lnTo>
                  <a:pt x="2760783" y="18461"/>
                </a:lnTo>
                <a:lnTo>
                  <a:pt x="2693024" y="14211"/>
                </a:lnTo>
                <a:lnTo>
                  <a:pt x="2624436" y="10497"/>
                </a:lnTo>
                <a:lnTo>
                  <a:pt x="2555056" y="7329"/>
                </a:lnTo>
                <a:lnTo>
                  <a:pt x="2484922" y="4715"/>
                </a:lnTo>
                <a:lnTo>
                  <a:pt x="2414073" y="2666"/>
                </a:lnTo>
                <a:lnTo>
                  <a:pt x="2342545" y="1191"/>
                </a:lnTo>
                <a:lnTo>
                  <a:pt x="2270378" y="299"/>
                </a:lnTo>
                <a:lnTo>
                  <a:pt x="2197608" y="0"/>
                </a:lnTo>
                <a:lnTo>
                  <a:pt x="2123694" y="0"/>
                </a:lnTo>
                <a:lnTo>
                  <a:pt x="2060455" y="229"/>
                </a:lnTo>
                <a:lnTo>
                  <a:pt x="1997540" y="913"/>
                </a:lnTo>
                <a:lnTo>
                  <a:pt x="1934979" y="2047"/>
                </a:lnTo>
                <a:lnTo>
                  <a:pt x="1872804" y="3626"/>
                </a:lnTo>
                <a:lnTo>
                  <a:pt x="1811047" y="5645"/>
                </a:lnTo>
                <a:lnTo>
                  <a:pt x="1749739" y="8098"/>
                </a:lnTo>
                <a:lnTo>
                  <a:pt x="1688913" y="10982"/>
                </a:lnTo>
                <a:lnTo>
                  <a:pt x="1628600" y="14290"/>
                </a:lnTo>
                <a:lnTo>
                  <a:pt x="1568831" y="18017"/>
                </a:lnTo>
                <a:lnTo>
                  <a:pt x="1509639" y="22159"/>
                </a:lnTo>
                <a:lnTo>
                  <a:pt x="1451054" y="26710"/>
                </a:lnTo>
                <a:lnTo>
                  <a:pt x="1393110" y="31666"/>
                </a:lnTo>
                <a:lnTo>
                  <a:pt x="1335836" y="37021"/>
                </a:lnTo>
                <a:lnTo>
                  <a:pt x="1279267" y="42771"/>
                </a:lnTo>
                <a:lnTo>
                  <a:pt x="1223431" y="48910"/>
                </a:lnTo>
                <a:lnTo>
                  <a:pt x="1168363" y="55432"/>
                </a:lnTo>
                <a:lnTo>
                  <a:pt x="1114093" y="62334"/>
                </a:lnTo>
                <a:lnTo>
                  <a:pt x="1060652" y="69610"/>
                </a:lnTo>
                <a:lnTo>
                  <a:pt x="1008074" y="77255"/>
                </a:lnTo>
                <a:lnTo>
                  <a:pt x="956389" y="85264"/>
                </a:lnTo>
                <a:lnTo>
                  <a:pt x="905629" y="93632"/>
                </a:lnTo>
                <a:lnTo>
                  <a:pt x="855826" y="102353"/>
                </a:lnTo>
                <a:lnTo>
                  <a:pt x="807011" y="111424"/>
                </a:lnTo>
                <a:lnTo>
                  <a:pt x="759217" y="120837"/>
                </a:lnTo>
                <a:lnTo>
                  <a:pt x="712474" y="130590"/>
                </a:lnTo>
                <a:lnTo>
                  <a:pt x="666815" y="140676"/>
                </a:lnTo>
                <a:lnTo>
                  <a:pt x="622272" y="151091"/>
                </a:lnTo>
                <a:lnTo>
                  <a:pt x="578876" y="161829"/>
                </a:lnTo>
                <a:lnTo>
                  <a:pt x="536658" y="172885"/>
                </a:lnTo>
                <a:lnTo>
                  <a:pt x="495651" y="184255"/>
                </a:lnTo>
                <a:lnTo>
                  <a:pt x="455886" y="195933"/>
                </a:lnTo>
                <a:lnTo>
                  <a:pt x="417395" y="207914"/>
                </a:lnTo>
                <a:lnTo>
                  <a:pt x="380209" y="220193"/>
                </a:lnTo>
                <a:lnTo>
                  <a:pt x="309882" y="245626"/>
                </a:lnTo>
                <a:lnTo>
                  <a:pt x="245157" y="272190"/>
                </a:lnTo>
                <a:lnTo>
                  <a:pt x="186289" y="299846"/>
                </a:lnTo>
                <a:lnTo>
                  <a:pt x="159131" y="314071"/>
                </a:lnTo>
                <a:lnTo>
                  <a:pt x="61594" y="314071"/>
                </a:lnTo>
                <a:lnTo>
                  <a:pt x="0" y="537972"/>
                </a:lnTo>
                <a:lnTo>
                  <a:pt x="330581" y="314071"/>
                </a:lnTo>
                <a:lnTo>
                  <a:pt x="233044" y="314071"/>
                </a:lnTo>
                <a:lnTo>
                  <a:pt x="260466" y="299714"/>
                </a:lnTo>
                <a:lnTo>
                  <a:pt x="319953" y="271808"/>
                </a:lnTo>
                <a:lnTo>
                  <a:pt x="385417" y="245011"/>
                </a:lnTo>
                <a:lnTo>
                  <a:pt x="456597" y="219365"/>
                </a:lnTo>
                <a:lnTo>
                  <a:pt x="494250" y="206987"/>
                </a:lnTo>
                <a:lnTo>
                  <a:pt x="533234" y="194913"/>
                </a:lnTo>
                <a:lnTo>
                  <a:pt x="573517" y="183148"/>
                </a:lnTo>
                <a:lnTo>
                  <a:pt x="615066" y="171698"/>
                </a:lnTo>
                <a:lnTo>
                  <a:pt x="657849" y="160567"/>
                </a:lnTo>
                <a:lnTo>
                  <a:pt x="701834" y="149761"/>
                </a:lnTo>
                <a:lnTo>
                  <a:pt x="746988" y="139285"/>
                </a:lnTo>
                <a:lnTo>
                  <a:pt x="793279" y="129144"/>
                </a:lnTo>
                <a:lnTo>
                  <a:pt x="840673" y="119344"/>
                </a:lnTo>
                <a:lnTo>
                  <a:pt x="889139" y="109890"/>
                </a:lnTo>
                <a:lnTo>
                  <a:pt x="938643" y="100788"/>
                </a:lnTo>
                <a:lnTo>
                  <a:pt x="989154" y="92042"/>
                </a:lnTo>
                <a:lnTo>
                  <a:pt x="1040639" y="83658"/>
                </a:lnTo>
                <a:lnTo>
                  <a:pt x="1093066" y="75640"/>
                </a:lnTo>
                <a:lnTo>
                  <a:pt x="1146401" y="67996"/>
                </a:lnTo>
                <a:lnTo>
                  <a:pt x="1200612" y="60729"/>
                </a:lnTo>
                <a:lnTo>
                  <a:pt x="1255668" y="53845"/>
                </a:lnTo>
                <a:lnTo>
                  <a:pt x="1311534" y="47349"/>
                </a:lnTo>
                <a:lnTo>
                  <a:pt x="1368180" y="41246"/>
                </a:lnTo>
                <a:lnTo>
                  <a:pt x="1425572" y="35543"/>
                </a:lnTo>
                <a:lnTo>
                  <a:pt x="1483677" y="30243"/>
                </a:lnTo>
                <a:lnTo>
                  <a:pt x="1542464" y="25353"/>
                </a:lnTo>
                <a:lnTo>
                  <a:pt x="1601900" y="20877"/>
                </a:lnTo>
                <a:lnTo>
                  <a:pt x="1661952" y="16822"/>
                </a:lnTo>
                <a:lnTo>
                  <a:pt x="1722587" y="13191"/>
                </a:lnTo>
                <a:lnTo>
                  <a:pt x="1783774" y="9991"/>
                </a:lnTo>
                <a:lnTo>
                  <a:pt x="1845480" y="7227"/>
                </a:lnTo>
                <a:lnTo>
                  <a:pt x="1907672" y="4904"/>
                </a:lnTo>
                <a:lnTo>
                  <a:pt x="1970317" y="3027"/>
                </a:lnTo>
                <a:lnTo>
                  <a:pt x="2033384" y="1601"/>
                </a:lnTo>
                <a:lnTo>
                  <a:pt x="2096839" y="633"/>
                </a:lnTo>
                <a:lnTo>
                  <a:pt x="2160651" y="126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01823" y="3497960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標楷體"/>
                <a:cs typeface="標楷體"/>
              </a:rPr>
              <a:t>真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139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07542" y="1156461"/>
            <a:ext cx="5337810" cy="1203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行式的</a:t>
            </a:r>
            <a:r>
              <a:rPr sz="2800" dirty="0">
                <a:latin typeface="標楷體"/>
                <a:cs typeface="標楷體"/>
              </a:rPr>
              <a:t>寫</a:t>
            </a:r>
            <a:r>
              <a:rPr sz="2800" spc="15" dirty="0">
                <a:latin typeface="標楷體"/>
                <a:cs typeface="標楷體"/>
              </a:rPr>
              <a:t>法</a:t>
            </a:r>
            <a:r>
              <a:rPr sz="2800" spc="-10" dirty="0">
                <a:latin typeface="Consolas"/>
                <a:cs typeface="Consolas"/>
              </a:rPr>
              <a:t>(else</a:t>
            </a:r>
            <a:r>
              <a:rPr sz="2800" dirty="0">
                <a:latin typeface="標楷體"/>
                <a:cs typeface="標楷體"/>
              </a:rPr>
              <a:t>不</a:t>
            </a:r>
            <a:r>
              <a:rPr sz="2800" spc="-5" dirty="0">
                <a:latin typeface="標楷體"/>
                <a:cs typeface="標楷體"/>
              </a:rPr>
              <a:t>可省</a:t>
            </a:r>
            <a:r>
              <a:rPr sz="2800" spc="10" dirty="0">
                <a:latin typeface="標楷體"/>
                <a:cs typeface="標楷體"/>
              </a:rPr>
              <a:t>略</a:t>
            </a:r>
            <a:r>
              <a:rPr sz="2800" spc="-5" dirty="0">
                <a:latin typeface="Consolas"/>
                <a:cs typeface="Consolas"/>
              </a:rPr>
              <a:t>)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標楷體"/>
              <a:cs typeface="標楷體"/>
            </a:endParaRPr>
          </a:p>
          <a:p>
            <a:pPr marR="1247140" algn="r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標楷體"/>
                <a:cs typeface="標楷體"/>
              </a:rPr>
              <a:t>假</a:t>
            </a:r>
            <a:endParaRPr sz="24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4596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其</a:t>
            </a:r>
            <a:r>
              <a:rPr spc="-5" dirty="0">
                <a:latin typeface="標楷體"/>
                <a:cs typeface="標楷體"/>
              </a:rPr>
              <a:t>他方</a:t>
            </a:r>
            <a:r>
              <a:rPr dirty="0">
                <a:latin typeface="標楷體"/>
                <a:cs typeface="標楷體"/>
              </a:rPr>
              <a:t>式</a:t>
            </a:r>
            <a:r>
              <a:rPr spc="-5" dirty="0">
                <a:latin typeface="標楷體"/>
                <a:cs typeface="標楷體"/>
              </a:rPr>
              <a:t>與電</a:t>
            </a:r>
            <a:r>
              <a:rPr dirty="0">
                <a:latin typeface="標楷體"/>
                <a:cs typeface="標楷體"/>
              </a:rPr>
              <a:t>腦</a:t>
            </a:r>
            <a:r>
              <a:rPr spc="-5" dirty="0">
                <a:latin typeface="標楷體"/>
                <a:cs typeface="標楷體"/>
              </a:rPr>
              <a:t>溝通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16520" cy="831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現</a:t>
            </a:r>
            <a:r>
              <a:rPr sz="2800" spc="-5" dirty="0">
                <a:latin typeface="標楷體"/>
                <a:cs typeface="標楷體"/>
              </a:rPr>
              <a:t>在也有</a:t>
            </a:r>
            <a:r>
              <a:rPr sz="2800" dirty="0">
                <a:latin typeface="標楷體"/>
                <a:cs typeface="標楷體"/>
              </a:rPr>
              <a:t>這</a:t>
            </a:r>
            <a:r>
              <a:rPr sz="2800" spc="-5" dirty="0">
                <a:latin typeface="標楷體"/>
                <a:cs typeface="標楷體"/>
              </a:rPr>
              <a:t>種積木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語言，</a:t>
            </a:r>
            <a:r>
              <a:rPr sz="2800" dirty="0">
                <a:latin typeface="標楷體"/>
                <a:cs typeface="標楷體"/>
              </a:rPr>
              <a:t>方</a:t>
            </a:r>
            <a:r>
              <a:rPr sz="2800" spc="-5" dirty="0">
                <a:latin typeface="標楷體"/>
                <a:cs typeface="標楷體"/>
              </a:rPr>
              <a:t>便易學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但功能有 </a:t>
            </a:r>
            <a:r>
              <a:rPr sz="2800" dirty="0">
                <a:latin typeface="標楷體"/>
                <a:cs typeface="標楷體"/>
              </a:rPr>
              <a:t>限</a:t>
            </a:r>
            <a:r>
              <a:rPr sz="2800" spc="-5" dirty="0">
                <a:latin typeface="標楷體"/>
                <a:cs typeface="標楷體"/>
              </a:rPr>
              <a:t>，尚無</a:t>
            </a:r>
            <a:r>
              <a:rPr sz="2800" dirty="0">
                <a:latin typeface="標楷體"/>
                <a:cs typeface="標楷體"/>
              </a:rPr>
              <a:t>法</a:t>
            </a:r>
            <a:r>
              <a:rPr sz="2800" spc="-5" dirty="0">
                <a:latin typeface="標楷體"/>
                <a:cs typeface="標楷體"/>
              </a:rPr>
              <a:t>做出非</a:t>
            </a:r>
            <a:r>
              <a:rPr sz="2800" dirty="0">
                <a:latin typeface="標楷體"/>
                <a:cs typeface="標楷體"/>
              </a:rPr>
              <a:t>常</a:t>
            </a:r>
            <a:r>
              <a:rPr sz="2800" spc="-5" dirty="0">
                <a:latin typeface="標楷體"/>
                <a:cs typeface="標楷體"/>
              </a:rPr>
              <a:t>複雜的</a:t>
            </a:r>
            <a:r>
              <a:rPr sz="2800" dirty="0">
                <a:latin typeface="標楷體"/>
                <a:cs typeface="標楷體"/>
              </a:rPr>
              <a:t>東</a:t>
            </a:r>
            <a:r>
              <a:rPr sz="2800" spc="-5" dirty="0">
                <a:latin typeface="標楷體"/>
                <a:cs typeface="標楷體"/>
              </a:rPr>
              <a:t>西，適</a:t>
            </a:r>
            <a:r>
              <a:rPr sz="2800" dirty="0">
                <a:latin typeface="標楷體"/>
                <a:cs typeface="標楷體"/>
              </a:rPr>
              <a:t>合</a:t>
            </a:r>
            <a:r>
              <a:rPr sz="2800" spc="-5" dirty="0">
                <a:latin typeface="標楷體"/>
                <a:cs typeface="標楷體"/>
              </a:rPr>
              <a:t>小朋友。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3939" y="2276855"/>
            <a:ext cx="7056120" cy="403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11351"/>
            <a:ext cx="7527925" cy="99186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讀</a:t>
            </a:r>
            <a:r>
              <a:rPr sz="2600" spc="-5" dirty="0">
                <a:latin typeface="標楷體"/>
                <a:cs typeface="標楷體"/>
              </a:rPr>
              <a:t>入</a:t>
            </a:r>
            <a:r>
              <a:rPr sz="2600" spc="-20" dirty="0">
                <a:latin typeface="Consolas"/>
                <a:cs typeface="Consolas"/>
              </a:rPr>
              <a:t>x</a:t>
            </a:r>
            <a:r>
              <a:rPr sz="2600" dirty="0">
                <a:latin typeface="標楷體"/>
                <a:cs typeface="標楷體"/>
              </a:rPr>
              <a:t>和</a:t>
            </a:r>
            <a:r>
              <a:rPr sz="2600" spc="-10" dirty="0">
                <a:latin typeface="Consolas"/>
                <a:cs typeface="Consolas"/>
              </a:rPr>
              <a:t>y</a:t>
            </a:r>
            <a:r>
              <a:rPr sz="2600" spc="-10" dirty="0">
                <a:latin typeface="標楷體"/>
                <a:cs typeface="標楷體"/>
              </a:rPr>
              <a:t>，</a:t>
            </a:r>
            <a:r>
              <a:rPr sz="2600" dirty="0">
                <a:latin typeface="標楷體"/>
                <a:cs typeface="標楷體"/>
              </a:rPr>
              <a:t>如果</a:t>
            </a:r>
            <a:r>
              <a:rPr sz="2600" spc="-10" dirty="0">
                <a:latin typeface="Consolas"/>
                <a:cs typeface="Consolas"/>
              </a:rPr>
              <a:t>x&gt;y</a:t>
            </a:r>
            <a:r>
              <a:rPr sz="2600" spc="-10" dirty="0">
                <a:latin typeface="標楷體"/>
                <a:cs typeface="標楷體"/>
              </a:rPr>
              <a:t>，</a:t>
            </a:r>
            <a:r>
              <a:rPr sz="2600" dirty="0">
                <a:latin typeface="標楷體"/>
                <a:cs typeface="標楷體"/>
              </a:rPr>
              <a:t>則回傳</a:t>
            </a:r>
            <a:r>
              <a:rPr sz="2600" spc="-10" dirty="0">
                <a:latin typeface="Consolas"/>
                <a:cs typeface="Consolas"/>
              </a:rPr>
              <a:t>x-y</a:t>
            </a:r>
            <a:r>
              <a:rPr sz="2600" spc="-10" dirty="0">
                <a:latin typeface="標楷體"/>
                <a:cs typeface="標楷體"/>
              </a:rPr>
              <a:t>，</a:t>
            </a:r>
            <a:r>
              <a:rPr sz="2600" dirty="0">
                <a:latin typeface="標楷體"/>
                <a:cs typeface="標楷體"/>
              </a:rPr>
              <a:t>否</a:t>
            </a:r>
            <a:r>
              <a:rPr sz="2600" spc="-15" dirty="0">
                <a:latin typeface="標楷體"/>
                <a:cs typeface="標楷體"/>
              </a:rPr>
              <a:t>則</a:t>
            </a:r>
            <a:r>
              <a:rPr sz="2600" dirty="0">
                <a:latin typeface="標楷體"/>
                <a:cs typeface="標楷體"/>
              </a:rPr>
              <a:t>回傳</a:t>
            </a:r>
            <a:r>
              <a:rPr sz="2600" spc="-10" dirty="0">
                <a:latin typeface="Consolas"/>
                <a:cs typeface="Consolas"/>
              </a:rPr>
              <a:t>y-x</a:t>
            </a:r>
            <a:r>
              <a:rPr sz="2600" dirty="0">
                <a:latin typeface="標楷體"/>
                <a:cs typeface="標楷體"/>
              </a:rPr>
              <a:t>。</a:t>
            </a:r>
            <a:endParaRPr sz="26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流程圖：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9864" y="1937004"/>
            <a:ext cx="3700371" cy="417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140</a:t>
            </a:fld>
            <a:endParaRPr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77910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13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904" y="1895855"/>
            <a:ext cx="7777480" cy="347789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latin typeface="Consolas"/>
                <a:cs typeface="Consolas"/>
              </a:rPr>
              <a:t>x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x:</a:t>
            </a:r>
            <a:r>
              <a:rPr sz="20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y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y:</a:t>
            </a:r>
            <a:r>
              <a:rPr sz="20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"x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x)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"y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y)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if </a:t>
            </a:r>
            <a:r>
              <a:rPr sz="2000" dirty="0">
                <a:latin typeface="Consolas"/>
                <a:cs typeface="Consolas"/>
              </a:rPr>
              <a:t>x &gt;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z = x -</a:t>
            </a:r>
            <a:r>
              <a:rPr sz="2000" spc="-4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else: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z = y -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"z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z)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10132"/>
            <a:ext cx="7362190" cy="10464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讀</a:t>
            </a:r>
            <a:r>
              <a:rPr sz="2800" spc="-5" dirty="0">
                <a:latin typeface="標楷體"/>
                <a:cs typeface="標楷體"/>
              </a:rPr>
              <a:t>入</a:t>
            </a:r>
            <a:r>
              <a:rPr sz="280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數</a:t>
            </a:r>
            <a:r>
              <a:rPr sz="2800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，如果</a:t>
            </a:r>
            <a:r>
              <a:rPr sz="2800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標楷體"/>
                <a:cs typeface="標楷體"/>
              </a:rPr>
              <a:t>負數，</a:t>
            </a:r>
            <a:r>
              <a:rPr sz="2800" dirty="0">
                <a:latin typeface="標楷體"/>
                <a:cs typeface="標楷體"/>
              </a:rPr>
              <a:t>就</a:t>
            </a:r>
            <a:r>
              <a:rPr sz="2800" spc="-5" dirty="0">
                <a:latin typeface="標楷體"/>
                <a:cs typeface="標楷體"/>
              </a:rPr>
              <a:t>將它轉</a:t>
            </a:r>
            <a:r>
              <a:rPr sz="2800" dirty="0">
                <a:latin typeface="標楷體"/>
                <a:cs typeface="標楷體"/>
              </a:rPr>
              <a:t>成</a:t>
            </a:r>
            <a:r>
              <a:rPr sz="2800" spc="-5" dirty="0">
                <a:latin typeface="標楷體"/>
                <a:cs typeface="標楷體"/>
              </a:rPr>
              <a:t>正數。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23032" y="2211323"/>
            <a:ext cx="4483608" cy="3681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142</a:t>
            </a:fld>
            <a:endParaRPr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6255" y="1911095"/>
            <a:ext cx="5945505" cy="212344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2200" spc="-5" dirty="0">
                <a:latin typeface="Consolas"/>
                <a:cs typeface="Consolas"/>
              </a:rPr>
              <a:t>x</a:t>
            </a:r>
            <a:r>
              <a:rPr sz="220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=</a:t>
            </a:r>
            <a:r>
              <a:rPr sz="220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int(input(</a:t>
            </a:r>
            <a:r>
              <a:rPr sz="22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200" dirty="0">
                <a:solidFill>
                  <a:srgbClr val="8E0000"/>
                </a:solidFill>
                <a:latin typeface="標楷體"/>
                <a:cs typeface="標楷體"/>
              </a:rPr>
              <a:t>請</a:t>
            </a:r>
            <a:r>
              <a:rPr sz="2200" spc="-5" dirty="0">
                <a:solidFill>
                  <a:srgbClr val="8E0000"/>
                </a:solidFill>
                <a:latin typeface="標楷體"/>
                <a:cs typeface="標楷體"/>
              </a:rPr>
              <a:t>輸</a:t>
            </a:r>
            <a:r>
              <a:rPr sz="2200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200" spc="-5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2200" spc="1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2200" spc="-5" dirty="0">
                <a:solidFill>
                  <a:srgbClr val="8E0000"/>
                </a:solidFill>
                <a:latin typeface="Consolas"/>
                <a:cs typeface="Consolas"/>
              </a:rPr>
              <a:t>x:</a:t>
            </a:r>
            <a:r>
              <a:rPr sz="220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2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200" spc="-5" dirty="0">
                <a:latin typeface="Consolas"/>
                <a:cs typeface="Consolas"/>
              </a:rPr>
              <a:t>))</a:t>
            </a:r>
            <a:endParaRPr sz="2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200" spc="-5" dirty="0">
                <a:solidFill>
                  <a:srgbClr val="0000FF"/>
                </a:solidFill>
                <a:latin typeface="Consolas"/>
                <a:cs typeface="Consolas"/>
              </a:rPr>
              <a:t>if </a:t>
            </a:r>
            <a:r>
              <a:rPr sz="2200" spc="-5" dirty="0">
                <a:latin typeface="Consolas"/>
                <a:cs typeface="Consolas"/>
              </a:rPr>
              <a:t>x &lt;</a:t>
            </a:r>
            <a:r>
              <a:rPr sz="2200" spc="15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0</a:t>
            </a:r>
            <a:r>
              <a:rPr sz="22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2200">
              <a:latin typeface="Consolas"/>
              <a:cs typeface="Consolas"/>
            </a:endParaRPr>
          </a:p>
          <a:p>
            <a:pPr marL="706755">
              <a:lnSpc>
                <a:spcPct val="100000"/>
              </a:lnSpc>
            </a:pPr>
            <a:r>
              <a:rPr sz="2200" spc="-5" dirty="0">
                <a:latin typeface="Consolas"/>
                <a:cs typeface="Consolas"/>
              </a:rPr>
              <a:t>x =</a:t>
            </a:r>
            <a:r>
              <a:rPr sz="2200" spc="5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-x</a:t>
            </a:r>
            <a:endParaRPr sz="2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200" spc="-5" dirty="0">
                <a:latin typeface="Consolas"/>
                <a:cs typeface="Consolas"/>
              </a:rPr>
              <a:t>print(</a:t>
            </a:r>
            <a:r>
              <a:rPr sz="2200" spc="-5" dirty="0">
                <a:solidFill>
                  <a:srgbClr val="8E0000"/>
                </a:solidFill>
                <a:latin typeface="Consolas"/>
                <a:cs typeface="Consolas"/>
              </a:rPr>
              <a:t>"x = "</a:t>
            </a:r>
            <a:r>
              <a:rPr sz="2200" spc="-5" dirty="0">
                <a:latin typeface="Consolas"/>
                <a:cs typeface="Consolas"/>
              </a:rPr>
              <a:t>,</a:t>
            </a:r>
            <a:r>
              <a:rPr sz="2200" spc="15" dirty="0">
                <a:latin typeface="Consolas"/>
                <a:cs typeface="Consolas"/>
              </a:rPr>
              <a:t> </a:t>
            </a:r>
            <a:r>
              <a:rPr sz="2200" dirty="0">
                <a:latin typeface="Consolas"/>
                <a:cs typeface="Consolas"/>
              </a:rPr>
              <a:t>x)</a:t>
            </a:r>
            <a:endParaRPr sz="22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多</a:t>
            </a:r>
            <a:r>
              <a:rPr sz="2800" spc="-5" dirty="0">
                <a:latin typeface="標楷體"/>
                <a:cs typeface="標楷體"/>
              </a:rPr>
              <a:t>重選擇：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4723" y="1365503"/>
            <a:ext cx="5199887" cy="4738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144</a:t>
            </a:fld>
            <a:endParaRPr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40" y="1325880"/>
            <a:ext cx="2650490" cy="4849495"/>
          </a:xfrm>
          <a:custGeom>
            <a:avLst/>
            <a:gdLst/>
            <a:ahLst/>
            <a:cxnLst/>
            <a:rect l="l" t="t" r="r" b="b"/>
            <a:pathLst>
              <a:path w="2650490" h="4849495">
                <a:moveTo>
                  <a:pt x="0" y="4849368"/>
                </a:moveTo>
                <a:lnTo>
                  <a:pt x="2650236" y="4849368"/>
                </a:lnTo>
                <a:lnTo>
                  <a:pt x="2650236" y="0"/>
                </a:lnTo>
                <a:lnTo>
                  <a:pt x="0" y="0"/>
                </a:lnTo>
                <a:lnTo>
                  <a:pt x="0" y="4849368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542" y="1194561"/>
            <a:ext cx="1320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語</a:t>
            </a:r>
            <a:r>
              <a:rPr sz="2800" spc="-5" dirty="0">
                <a:latin typeface="標楷體"/>
                <a:cs typeface="標楷體"/>
              </a:rPr>
              <a:t>法：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6640" y="1325880"/>
            <a:ext cx="2661285" cy="441959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11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if</a:t>
            </a:r>
            <a:r>
              <a:rPr sz="2400" spc="-15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400" dirty="0">
                <a:latin typeface="標楷體"/>
                <a:cs typeface="標楷體"/>
              </a:rPr>
              <a:t>條</a:t>
            </a:r>
            <a:r>
              <a:rPr sz="2400" spc="10" dirty="0">
                <a:latin typeface="標楷體"/>
                <a:cs typeface="標楷體"/>
              </a:rPr>
              <a:t>件</a:t>
            </a:r>
            <a:r>
              <a:rPr sz="2400" dirty="0">
                <a:latin typeface="Consolas"/>
                <a:cs typeface="Consolas"/>
              </a:rPr>
              <a:t>1</a:t>
            </a:r>
            <a:r>
              <a:rPr sz="2400" spc="-5" dirty="0"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2978" y="1767839"/>
            <a:ext cx="1934845" cy="46228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5651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445"/>
              </a:spcBef>
            </a:pPr>
            <a:r>
              <a:rPr sz="2200" spc="5" dirty="0">
                <a:latin typeface="標楷體"/>
                <a:cs typeface="標楷體"/>
              </a:rPr>
              <a:t>程式區塊</a:t>
            </a:r>
            <a:r>
              <a:rPr sz="2200" spc="-5" dirty="0">
                <a:latin typeface="Consolas"/>
                <a:cs typeface="Consolas"/>
              </a:rPr>
              <a:t>1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6640" y="2229611"/>
            <a:ext cx="2661285" cy="43942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1143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90"/>
              </a:spcBef>
            </a:pP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elif</a:t>
            </a:r>
            <a:r>
              <a:rPr sz="2400" spc="-2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400" spc="-5" dirty="0">
                <a:latin typeface="標楷體"/>
                <a:cs typeface="標楷體"/>
              </a:rPr>
              <a:t>條</a:t>
            </a:r>
            <a:r>
              <a:rPr sz="2400" spc="5" dirty="0">
                <a:latin typeface="標楷體"/>
                <a:cs typeface="標楷體"/>
              </a:rPr>
              <a:t>件</a:t>
            </a:r>
            <a:r>
              <a:rPr sz="2400" dirty="0">
                <a:latin typeface="Consolas"/>
                <a:cs typeface="Consolas"/>
              </a:rPr>
              <a:t>2</a:t>
            </a:r>
            <a:r>
              <a:rPr sz="2400" spc="-20" dirty="0"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2978" y="2668523"/>
            <a:ext cx="1934845" cy="46355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4000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315"/>
              </a:spcBef>
            </a:pPr>
            <a:r>
              <a:rPr sz="2200" spc="5" dirty="0">
                <a:latin typeface="標楷體"/>
                <a:cs typeface="標楷體"/>
              </a:rPr>
              <a:t>程式區塊</a:t>
            </a:r>
            <a:r>
              <a:rPr sz="2200" spc="-5" dirty="0">
                <a:latin typeface="Consolas"/>
                <a:cs typeface="Consolas"/>
              </a:rPr>
              <a:t>2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6640" y="3131820"/>
            <a:ext cx="2661285" cy="43942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2825"/>
              </a:lnSpc>
            </a:pP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elif</a:t>
            </a:r>
            <a:r>
              <a:rPr sz="2400" spc="-25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400" dirty="0">
                <a:latin typeface="標楷體"/>
                <a:cs typeface="標楷體"/>
              </a:rPr>
              <a:t>條</a:t>
            </a:r>
            <a:r>
              <a:rPr sz="2400" spc="10" dirty="0">
                <a:latin typeface="標楷體"/>
                <a:cs typeface="標楷體"/>
              </a:rPr>
              <a:t>件</a:t>
            </a:r>
            <a:r>
              <a:rPr sz="2400" dirty="0">
                <a:latin typeface="Consolas"/>
                <a:cs typeface="Consolas"/>
              </a:rPr>
              <a:t>3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22978" y="3570732"/>
            <a:ext cx="1934845" cy="46355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21590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70"/>
              </a:spcBef>
            </a:pPr>
            <a:r>
              <a:rPr sz="2200" dirty="0">
                <a:latin typeface="標楷體"/>
                <a:cs typeface="標楷體"/>
              </a:rPr>
              <a:t>程式區塊</a:t>
            </a:r>
            <a:r>
              <a:rPr sz="2200" spc="-5" dirty="0">
                <a:latin typeface="Consolas"/>
                <a:cs typeface="Consolas"/>
              </a:rPr>
              <a:t>3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3773" y="3996690"/>
            <a:ext cx="1021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40740" algn="l"/>
              </a:tabLst>
            </a:pPr>
            <a:r>
              <a:rPr sz="2400" dirty="0">
                <a:latin typeface="Consolas"/>
                <a:cs typeface="Consolas"/>
              </a:rPr>
              <a:t>:	: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8113" y="4362450"/>
            <a:ext cx="1967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elif</a:t>
            </a:r>
            <a:r>
              <a:rPr sz="2400" spc="-5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400" dirty="0">
                <a:latin typeface="標楷體"/>
                <a:cs typeface="標楷體"/>
              </a:rPr>
              <a:t>條</a:t>
            </a:r>
            <a:r>
              <a:rPr sz="2400" spc="10" dirty="0">
                <a:latin typeface="標楷體"/>
                <a:cs typeface="標楷體"/>
              </a:rPr>
              <a:t>件</a:t>
            </a:r>
            <a:r>
              <a:rPr sz="2400" dirty="0">
                <a:latin typeface="Consolas"/>
                <a:cs typeface="Consolas"/>
              </a:rPr>
              <a:t>n</a:t>
            </a:r>
            <a:r>
              <a:rPr sz="2400" spc="-40" dirty="0"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22978" y="4821935"/>
            <a:ext cx="1934845" cy="46228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20320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60"/>
              </a:spcBef>
            </a:pPr>
            <a:r>
              <a:rPr sz="2200" dirty="0">
                <a:latin typeface="標楷體"/>
                <a:cs typeface="標楷體"/>
              </a:rPr>
              <a:t>程式區塊</a:t>
            </a:r>
            <a:r>
              <a:rPr sz="2200" spc="-5" dirty="0">
                <a:latin typeface="Consolas"/>
                <a:cs typeface="Consolas"/>
              </a:rPr>
              <a:t>n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6640" y="5283708"/>
            <a:ext cx="2661285" cy="41783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2690"/>
              </a:lnSpc>
            </a:pP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else: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22978" y="5701284"/>
            <a:ext cx="1934845" cy="474345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25400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200"/>
              </a:spcBef>
            </a:pPr>
            <a:r>
              <a:rPr sz="2200" spc="5" dirty="0">
                <a:latin typeface="標楷體"/>
                <a:cs typeface="標楷體"/>
              </a:rPr>
              <a:t>程式區塊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45352" y="2889504"/>
            <a:ext cx="944880" cy="3571240"/>
          </a:xfrm>
          <a:custGeom>
            <a:avLst/>
            <a:gdLst/>
            <a:ahLst/>
            <a:cxnLst/>
            <a:rect l="l" t="t" r="r" b="b"/>
            <a:pathLst>
              <a:path w="944879" h="3571240">
                <a:moveTo>
                  <a:pt x="944879" y="3380765"/>
                </a:moveTo>
                <a:lnTo>
                  <a:pt x="749934" y="3380765"/>
                </a:lnTo>
                <a:lnTo>
                  <a:pt x="847471" y="3570732"/>
                </a:lnTo>
                <a:lnTo>
                  <a:pt x="944879" y="3380765"/>
                </a:lnTo>
                <a:close/>
              </a:path>
              <a:path w="944879" h="3571240">
                <a:moveTo>
                  <a:pt x="466217" y="0"/>
                </a:moveTo>
                <a:lnTo>
                  <a:pt x="0" y="0"/>
                </a:lnTo>
                <a:lnTo>
                  <a:pt x="0" y="64388"/>
                </a:lnTo>
                <a:lnTo>
                  <a:pt x="466217" y="64388"/>
                </a:lnTo>
                <a:lnTo>
                  <a:pt x="513582" y="67574"/>
                </a:lnTo>
                <a:lnTo>
                  <a:pt x="559008" y="76852"/>
                </a:lnTo>
                <a:lnTo>
                  <a:pt x="602079" y="91809"/>
                </a:lnTo>
                <a:lnTo>
                  <a:pt x="642380" y="112028"/>
                </a:lnTo>
                <a:lnTo>
                  <a:pt x="679495" y="137094"/>
                </a:lnTo>
                <a:lnTo>
                  <a:pt x="713009" y="166592"/>
                </a:lnTo>
                <a:lnTo>
                  <a:pt x="742507" y="200106"/>
                </a:lnTo>
                <a:lnTo>
                  <a:pt x="767573" y="237221"/>
                </a:lnTo>
                <a:lnTo>
                  <a:pt x="787792" y="277522"/>
                </a:lnTo>
                <a:lnTo>
                  <a:pt x="802749" y="320593"/>
                </a:lnTo>
                <a:lnTo>
                  <a:pt x="812027" y="366019"/>
                </a:lnTo>
                <a:lnTo>
                  <a:pt x="815213" y="413385"/>
                </a:lnTo>
                <a:lnTo>
                  <a:pt x="815213" y="3380765"/>
                </a:lnTo>
                <a:lnTo>
                  <a:pt x="879601" y="3380765"/>
                </a:lnTo>
                <a:lnTo>
                  <a:pt x="879601" y="413385"/>
                </a:lnTo>
                <a:lnTo>
                  <a:pt x="876821" y="365168"/>
                </a:lnTo>
                <a:lnTo>
                  <a:pt x="868686" y="318587"/>
                </a:lnTo>
                <a:lnTo>
                  <a:pt x="855506" y="273951"/>
                </a:lnTo>
                <a:lnTo>
                  <a:pt x="837592" y="231571"/>
                </a:lnTo>
                <a:lnTo>
                  <a:pt x="815252" y="191756"/>
                </a:lnTo>
                <a:lnTo>
                  <a:pt x="788798" y="154817"/>
                </a:lnTo>
                <a:lnTo>
                  <a:pt x="758539" y="121062"/>
                </a:lnTo>
                <a:lnTo>
                  <a:pt x="724784" y="90803"/>
                </a:lnTo>
                <a:lnTo>
                  <a:pt x="687845" y="64349"/>
                </a:lnTo>
                <a:lnTo>
                  <a:pt x="648030" y="42009"/>
                </a:lnTo>
                <a:lnTo>
                  <a:pt x="605650" y="24095"/>
                </a:lnTo>
                <a:lnTo>
                  <a:pt x="561014" y="10915"/>
                </a:lnTo>
                <a:lnTo>
                  <a:pt x="514433" y="2780"/>
                </a:lnTo>
                <a:lnTo>
                  <a:pt x="46621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4496" y="3805428"/>
            <a:ext cx="946785" cy="2654935"/>
          </a:xfrm>
          <a:custGeom>
            <a:avLst/>
            <a:gdLst/>
            <a:ahLst/>
            <a:cxnLst/>
            <a:rect l="l" t="t" r="r" b="b"/>
            <a:pathLst>
              <a:path w="946784" h="2654935">
                <a:moveTo>
                  <a:pt x="946403" y="2464536"/>
                </a:moveTo>
                <a:lnTo>
                  <a:pt x="751204" y="2464536"/>
                </a:lnTo>
                <a:lnTo>
                  <a:pt x="848740" y="2654808"/>
                </a:lnTo>
                <a:lnTo>
                  <a:pt x="946403" y="2464536"/>
                </a:lnTo>
                <a:close/>
              </a:path>
              <a:path w="946784" h="2654935">
                <a:moveTo>
                  <a:pt x="466978" y="0"/>
                </a:moveTo>
                <a:lnTo>
                  <a:pt x="0" y="0"/>
                </a:lnTo>
                <a:lnTo>
                  <a:pt x="0" y="64516"/>
                </a:lnTo>
                <a:lnTo>
                  <a:pt x="466978" y="64516"/>
                </a:lnTo>
                <a:lnTo>
                  <a:pt x="514407" y="67706"/>
                </a:lnTo>
                <a:lnTo>
                  <a:pt x="559895" y="76999"/>
                </a:lnTo>
                <a:lnTo>
                  <a:pt x="603027" y="91979"/>
                </a:lnTo>
                <a:lnTo>
                  <a:pt x="643386" y="112230"/>
                </a:lnTo>
                <a:lnTo>
                  <a:pt x="680556" y="137335"/>
                </a:lnTo>
                <a:lnTo>
                  <a:pt x="714121" y="166878"/>
                </a:lnTo>
                <a:lnTo>
                  <a:pt x="743663" y="200442"/>
                </a:lnTo>
                <a:lnTo>
                  <a:pt x="768768" y="237612"/>
                </a:lnTo>
                <a:lnTo>
                  <a:pt x="789019" y="277971"/>
                </a:lnTo>
                <a:lnTo>
                  <a:pt x="803999" y="321103"/>
                </a:lnTo>
                <a:lnTo>
                  <a:pt x="813292" y="366591"/>
                </a:lnTo>
                <a:lnTo>
                  <a:pt x="816482" y="414020"/>
                </a:lnTo>
                <a:lnTo>
                  <a:pt x="816482" y="2464536"/>
                </a:lnTo>
                <a:lnTo>
                  <a:pt x="880999" y="2464536"/>
                </a:lnTo>
                <a:lnTo>
                  <a:pt x="880999" y="414020"/>
                </a:lnTo>
                <a:lnTo>
                  <a:pt x="878214" y="365747"/>
                </a:lnTo>
                <a:lnTo>
                  <a:pt x="870068" y="319106"/>
                </a:lnTo>
                <a:lnTo>
                  <a:pt x="856869" y="274410"/>
                </a:lnTo>
                <a:lnTo>
                  <a:pt x="838929" y="231969"/>
                </a:lnTo>
                <a:lnTo>
                  <a:pt x="816558" y="192093"/>
                </a:lnTo>
                <a:lnTo>
                  <a:pt x="790065" y="155095"/>
                </a:lnTo>
                <a:lnTo>
                  <a:pt x="759761" y="121285"/>
                </a:lnTo>
                <a:lnTo>
                  <a:pt x="725956" y="90973"/>
                </a:lnTo>
                <a:lnTo>
                  <a:pt x="688961" y="64471"/>
                </a:lnTo>
                <a:lnTo>
                  <a:pt x="649085" y="42091"/>
                </a:lnTo>
                <a:lnTo>
                  <a:pt x="606638" y="24142"/>
                </a:lnTo>
                <a:lnTo>
                  <a:pt x="561932" y="10937"/>
                </a:lnTo>
                <a:lnTo>
                  <a:pt x="515275" y="2786"/>
                </a:lnTo>
                <a:lnTo>
                  <a:pt x="466978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4496" y="5032247"/>
            <a:ext cx="946785" cy="1428115"/>
          </a:xfrm>
          <a:custGeom>
            <a:avLst/>
            <a:gdLst/>
            <a:ahLst/>
            <a:cxnLst/>
            <a:rect l="l" t="t" r="r" b="b"/>
            <a:pathLst>
              <a:path w="946784" h="1428114">
                <a:moveTo>
                  <a:pt x="946403" y="1237716"/>
                </a:moveTo>
                <a:lnTo>
                  <a:pt x="751204" y="1237716"/>
                </a:lnTo>
                <a:lnTo>
                  <a:pt x="848740" y="1427988"/>
                </a:lnTo>
                <a:lnTo>
                  <a:pt x="946403" y="1237716"/>
                </a:lnTo>
                <a:close/>
              </a:path>
              <a:path w="946784" h="1428114">
                <a:moveTo>
                  <a:pt x="472185" y="0"/>
                </a:moveTo>
                <a:lnTo>
                  <a:pt x="0" y="0"/>
                </a:lnTo>
                <a:lnTo>
                  <a:pt x="0" y="74802"/>
                </a:lnTo>
                <a:lnTo>
                  <a:pt x="472185" y="74802"/>
                </a:lnTo>
                <a:lnTo>
                  <a:pt x="518211" y="77900"/>
                </a:lnTo>
                <a:lnTo>
                  <a:pt x="562356" y="86921"/>
                </a:lnTo>
                <a:lnTo>
                  <a:pt x="604216" y="101463"/>
                </a:lnTo>
                <a:lnTo>
                  <a:pt x="643386" y="121120"/>
                </a:lnTo>
                <a:lnTo>
                  <a:pt x="679463" y="145489"/>
                </a:lnTo>
                <a:lnTo>
                  <a:pt x="712041" y="174164"/>
                </a:lnTo>
                <a:lnTo>
                  <a:pt x="740716" y="206742"/>
                </a:lnTo>
                <a:lnTo>
                  <a:pt x="765085" y="242819"/>
                </a:lnTo>
                <a:lnTo>
                  <a:pt x="784742" y="281989"/>
                </a:lnTo>
                <a:lnTo>
                  <a:pt x="799284" y="323849"/>
                </a:lnTo>
                <a:lnTo>
                  <a:pt x="808305" y="367994"/>
                </a:lnTo>
                <a:lnTo>
                  <a:pt x="811402" y="414019"/>
                </a:lnTo>
                <a:lnTo>
                  <a:pt x="811402" y="1237716"/>
                </a:lnTo>
                <a:lnTo>
                  <a:pt x="886205" y="1237716"/>
                </a:lnTo>
                <a:lnTo>
                  <a:pt x="886205" y="414019"/>
                </a:lnTo>
                <a:lnTo>
                  <a:pt x="883419" y="365747"/>
                </a:lnTo>
                <a:lnTo>
                  <a:pt x="875268" y="319106"/>
                </a:lnTo>
                <a:lnTo>
                  <a:pt x="862063" y="274410"/>
                </a:lnTo>
                <a:lnTo>
                  <a:pt x="844114" y="231969"/>
                </a:lnTo>
                <a:lnTo>
                  <a:pt x="821734" y="192093"/>
                </a:lnTo>
                <a:lnTo>
                  <a:pt x="795232" y="155095"/>
                </a:lnTo>
                <a:lnTo>
                  <a:pt x="764920" y="121285"/>
                </a:lnTo>
                <a:lnTo>
                  <a:pt x="731110" y="90973"/>
                </a:lnTo>
                <a:lnTo>
                  <a:pt x="694112" y="64471"/>
                </a:lnTo>
                <a:lnTo>
                  <a:pt x="654236" y="42091"/>
                </a:lnTo>
                <a:lnTo>
                  <a:pt x="611795" y="24142"/>
                </a:lnTo>
                <a:lnTo>
                  <a:pt x="567099" y="10937"/>
                </a:lnTo>
                <a:lnTo>
                  <a:pt x="520458" y="2786"/>
                </a:lnTo>
                <a:lnTo>
                  <a:pt x="472185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54496" y="5905500"/>
            <a:ext cx="925194" cy="544195"/>
          </a:xfrm>
          <a:custGeom>
            <a:avLst/>
            <a:gdLst/>
            <a:ahLst/>
            <a:cxnLst/>
            <a:rect l="l" t="t" r="r" b="b"/>
            <a:pathLst>
              <a:path w="925195" h="544195">
                <a:moveTo>
                  <a:pt x="925068" y="373062"/>
                </a:moveTo>
                <a:lnTo>
                  <a:pt x="812800" y="373062"/>
                </a:lnTo>
                <a:lnTo>
                  <a:pt x="868933" y="544068"/>
                </a:lnTo>
                <a:lnTo>
                  <a:pt x="925068" y="373062"/>
                </a:lnTo>
                <a:close/>
              </a:path>
              <a:path w="925195" h="544195">
                <a:moveTo>
                  <a:pt x="666496" y="0"/>
                </a:moveTo>
                <a:lnTo>
                  <a:pt x="0" y="0"/>
                </a:lnTo>
                <a:lnTo>
                  <a:pt x="0" y="71158"/>
                </a:lnTo>
                <a:lnTo>
                  <a:pt x="666496" y="71158"/>
                </a:lnTo>
                <a:lnTo>
                  <a:pt x="710871" y="77118"/>
                </a:lnTo>
                <a:lnTo>
                  <a:pt x="750739" y="93938"/>
                </a:lnTo>
                <a:lnTo>
                  <a:pt x="784510" y="120029"/>
                </a:lnTo>
                <a:lnTo>
                  <a:pt x="810598" y="153800"/>
                </a:lnTo>
                <a:lnTo>
                  <a:pt x="827415" y="193661"/>
                </a:lnTo>
                <a:lnTo>
                  <a:pt x="833374" y="238023"/>
                </a:lnTo>
                <a:lnTo>
                  <a:pt x="833374" y="373062"/>
                </a:lnTo>
                <a:lnTo>
                  <a:pt x="904494" y="373062"/>
                </a:lnTo>
                <a:lnTo>
                  <a:pt x="904494" y="238023"/>
                </a:lnTo>
                <a:lnTo>
                  <a:pt x="899658" y="190053"/>
                </a:lnTo>
                <a:lnTo>
                  <a:pt x="885791" y="145373"/>
                </a:lnTo>
                <a:lnTo>
                  <a:pt x="863848" y="104941"/>
                </a:lnTo>
                <a:lnTo>
                  <a:pt x="834786" y="69715"/>
                </a:lnTo>
                <a:lnTo>
                  <a:pt x="799563" y="40650"/>
                </a:lnTo>
                <a:lnTo>
                  <a:pt x="759136" y="18704"/>
                </a:lnTo>
                <a:lnTo>
                  <a:pt x="714461" y="4835"/>
                </a:lnTo>
                <a:lnTo>
                  <a:pt x="666496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80232" y="5443728"/>
            <a:ext cx="238125" cy="634365"/>
          </a:xfrm>
          <a:custGeom>
            <a:avLst/>
            <a:gdLst/>
            <a:ahLst/>
            <a:cxnLst/>
            <a:rect l="l" t="t" r="r" b="b"/>
            <a:pathLst>
              <a:path w="238125" h="634364">
                <a:moveTo>
                  <a:pt x="237743" y="633984"/>
                </a:moveTo>
                <a:lnTo>
                  <a:pt x="191470" y="632427"/>
                </a:lnTo>
                <a:lnTo>
                  <a:pt x="153685" y="628183"/>
                </a:lnTo>
                <a:lnTo>
                  <a:pt x="128212" y="621886"/>
                </a:lnTo>
                <a:lnTo>
                  <a:pt x="118871" y="614172"/>
                </a:lnTo>
                <a:lnTo>
                  <a:pt x="118871" y="336804"/>
                </a:lnTo>
                <a:lnTo>
                  <a:pt x="109531" y="329089"/>
                </a:lnTo>
                <a:lnTo>
                  <a:pt x="84058" y="322792"/>
                </a:lnTo>
                <a:lnTo>
                  <a:pt x="46273" y="318548"/>
                </a:lnTo>
                <a:lnTo>
                  <a:pt x="0" y="316992"/>
                </a:lnTo>
                <a:lnTo>
                  <a:pt x="46273" y="315435"/>
                </a:lnTo>
                <a:lnTo>
                  <a:pt x="84058" y="311191"/>
                </a:lnTo>
                <a:lnTo>
                  <a:pt x="109531" y="304894"/>
                </a:lnTo>
                <a:lnTo>
                  <a:pt x="118871" y="297180"/>
                </a:lnTo>
                <a:lnTo>
                  <a:pt x="118871" y="19812"/>
                </a:lnTo>
                <a:lnTo>
                  <a:pt x="128212" y="12108"/>
                </a:lnTo>
                <a:lnTo>
                  <a:pt x="153685" y="5810"/>
                </a:lnTo>
                <a:lnTo>
                  <a:pt x="191470" y="1559"/>
                </a:lnTo>
                <a:lnTo>
                  <a:pt x="237743" y="0"/>
                </a:lnTo>
              </a:path>
            </a:pathLst>
          </a:custGeom>
          <a:ln w="152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2936" y="3383279"/>
            <a:ext cx="1887220" cy="2585085"/>
          </a:xfrm>
          <a:custGeom>
            <a:avLst/>
            <a:gdLst/>
            <a:ahLst/>
            <a:cxnLst/>
            <a:rect l="l" t="t" r="r" b="b"/>
            <a:pathLst>
              <a:path w="1887220" h="2585085">
                <a:moveTo>
                  <a:pt x="0" y="2584704"/>
                </a:moveTo>
                <a:lnTo>
                  <a:pt x="1886712" y="2584704"/>
                </a:lnTo>
                <a:lnTo>
                  <a:pt x="1886712" y="0"/>
                </a:lnTo>
                <a:lnTo>
                  <a:pt x="0" y="0"/>
                </a:lnTo>
                <a:lnTo>
                  <a:pt x="0" y="2584704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71422" y="3406851"/>
            <a:ext cx="1741805" cy="19437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7145" algn="just">
              <a:lnSpc>
                <a:spcPct val="99500"/>
              </a:lnSpc>
              <a:spcBef>
                <a:spcPts val="110"/>
              </a:spcBef>
            </a:pPr>
            <a:r>
              <a:rPr sz="1800" spc="125" dirty="0">
                <a:latin typeface="標楷體"/>
                <a:cs typeface="標楷體"/>
              </a:rPr>
              <a:t>若以上條</a:t>
            </a:r>
            <a:r>
              <a:rPr sz="1800" spc="140" dirty="0">
                <a:latin typeface="標楷體"/>
                <a:cs typeface="標楷體"/>
              </a:rPr>
              <a:t>件都</a:t>
            </a:r>
            <a:r>
              <a:rPr sz="1800" dirty="0">
                <a:latin typeface="標楷體"/>
                <a:cs typeface="標楷體"/>
              </a:rPr>
              <a:t>不 成</a:t>
            </a:r>
            <a:r>
              <a:rPr sz="1800" spc="-395" dirty="0">
                <a:latin typeface="標楷體"/>
                <a:cs typeface="標楷體"/>
              </a:rPr>
              <a:t> </a:t>
            </a:r>
            <a:r>
              <a:rPr sz="1800" dirty="0">
                <a:latin typeface="標楷體"/>
                <a:cs typeface="標楷體"/>
              </a:rPr>
              <a:t>立</a:t>
            </a:r>
            <a:r>
              <a:rPr sz="1800" spc="-395" dirty="0">
                <a:latin typeface="標楷體"/>
                <a:cs typeface="標楷體"/>
              </a:rPr>
              <a:t> </a:t>
            </a:r>
            <a:r>
              <a:rPr sz="1800" dirty="0">
                <a:latin typeface="標楷體"/>
                <a:cs typeface="標楷體"/>
              </a:rPr>
              <a:t>，</a:t>
            </a:r>
            <a:r>
              <a:rPr sz="1800" spc="-400" dirty="0">
                <a:latin typeface="標楷體"/>
                <a:cs typeface="標楷體"/>
              </a:rPr>
              <a:t> </a:t>
            </a:r>
            <a:r>
              <a:rPr sz="1800" dirty="0">
                <a:latin typeface="標楷體"/>
                <a:cs typeface="標楷體"/>
              </a:rPr>
              <a:t>就</a:t>
            </a:r>
            <a:r>
              <a:rPr sz="1800" spc="-395" dirty="0">
                <a:latin typeface="標楷體"/>
                <a:cs typeface="標楷體"/>
              </a:rPr>
              <a:t> </a:t>
            </a:r>
            <a:r>
              <a:rPr sz="1800" dirty="0">
                <a:latin typeface="標楷體"/>
                <a:cs typeface="標楷體"/>
              </a:rPr>
              <a:t>執</a:t>
            </a:r>
            <a:r>
              <a:rPr sz="1800" spc="-409" dirty="0">
                <a:latin typeface="標楷體"/>
                <a:cs typeface="標楷體"/>
              </a:rPr>
              <a:t> </a:t>
            </a:r>
            <a:r>
              <a:rPr sz="1800" dirty="0">
                <a:latin typeface="標楷體"/>
                <a:cs typeface="標楷體"/>
              </a:rPr>
              <a:t>行 </a:t>
            </a:r>
            <a:r>
              <a:rPr sz="1800" spc="-10" dirty="0">
                <a:latin typeface="Consolas"/>
                <a:cs typeface="Consolas"/>
              </a:rPr>
              <a:t>else</a:t>
            </a:r>
            <a:r>
              <a:rPr sz="1800" dirty="0">
                <a:latin typeface="標楷體"/>
                <a:cs typeface="標楷體"/>
              </a:rPr>
              <a:t>區塊，</a:t>
            </a:r>
            <a:endParaRPr sz="1800">
              <a:latin typeface="標楷體"/>
              <a:cs typeface="標楷體"/>
            </a:endParaRPr>
          </a:p>
          <a:p>
            <a:pPr marL="12700" marR="5080" algn="just">
              <a:lnSpc>
                <a:spcPct val="99700"/>
              </a:lnSpc>
              <a:spcBef>
                <a:spcPts val="30"/>
              </a:spcBef>
            </a:pPr>
            <a:r>
              <a:rPr sz="1800" spc="125" dirty="0">
                <a:latin typeface="標楷體"/>
                <a:cs typeface="標楷體"/>
              </a:rPr>
              <a:t>若以上條</a:t>
            </a:r>
            <a:r>
              <a:rPr sz="1800" spc="140" dirty="0">
                <a:latin typeface="標楷體"/>
                <a:cs typeface="標楷體"/>
              </a:rPr>
              <a:t>件都</a:t>
            </a:r>
            <a:r>
              <a:rPr sz="1800" dirty="0">
                <a:latin typeface="標楷體"/>
                <a:cs typeface="標楷體"/>
              </a:rPr>
              <a:t>不 成</a:t>
            </a:r>
            <a:r>
              <a:rPr sz="1800" spc="-395" dirty="0">
                <a:latin typeface="標楷體"/>
                <a:cs typeface="標楷體"/>
              </a:rPr>
              <a:t> </a:t>
            </a:r>
            <a:r>
              <a:rPr sz="1800" dirty="0">
                <a:latin typeface="標楷體"/>
                <a:cs typeface="標楷體"/>
              </a:rPr>
              <a:t>立</a:t>
            </a:r>
            <a:r>
              <a:rPr sz="1800" spc="-390" dirty="0">
                <a:latin typeface="標楷體"/>
                <a:cs typeface="標楷體"/>
              </a:rPr>
              <a:t> </a:t>
            </a:r>
            <a:r>
              <a:rPr sz="1800" dirty="0">
                <a:latin typeface="標楷體"/>
                <a:cs typeface="標楷體"/>
              </a:rPr>
              <a:t>，</a:t>
            </a:r>
            <a:r>
              <a:rPr sz="1800" spc="-405" dirty="0">
                <a:latin typeface="標楷體"/>
                <a:cs typeface="標楷體"/>
              </a:rPr>
              <a:t> </a:t>
            </a:r>
            <a:r>
              <a:rPr sz="1800" dirty="0">
                <a:latin typeface="標楷體"/>
                <a:cs typeface="標楷體"/>
              </a:rPr>
              <a:t>也</a:t>
            </a:r>
            <a:r>
              <a:rPr sz="1800" spc="-395" dirty="0">
                <a:latin typeface="標楷體"/>
                <a:cs typeface="標楷體"/>
              </a:rPr>
              <a:t> </a:t>
            </a:r>
            <a:r>
              <a:rPr sz="1800" dirty="0">
                <a:latin typeface="標楷體"/>
                <a:cs typeface="標楷體"/>
              </a:rPr>
              <a:t>沒</a:t>
            </a:r>
            <a:r>
              <a:rPr sz="1800" spc="-409" dirty="0">
                <a:latin typeface="標楷體"/>
                <a:cs typeface="標楷體"/>
              </a:rPr>
              <a:t> </a:t>
            </a:r>
            <a:r>
              <a:rPr sz="1800" dirty="0">
                <a:latin typeface="標楷體"/>
                <a:cs typeface="標楷體"/>
              </a:rPr>
              <a:t>有 </a:t>
            </a:r>
            <a:r>
              <a:rPr sz="1800" spc="-10" dirty="0">
                <a:latin typeface="Consolas"/>
                <a:cs typeface="Consolas"/>
              </a:rPr>
              <a:t>els</a:t>
            </a:r>
            <a:r>
              <a:rPr sz="1800" spc="90" dirty="0">
                <a:latin typeface="Consolas"/>
                <a:cs typeface="Consolas"/>
              </a:rPr>
              <a:t>e</a:t>
            </a:r>
            <a:r>
              <a:rPr sz="1800" spc="90" dirty="0">
                <a:latin typeface="標楷體"/>
                <a:cs typeface="標楷體"/>
              </a:rPr>
              <a:t>區塊，那就 </a:t>
            </a:r>
            <a:r>
              <a:rPr sz="1800" dirty="0">
                <a:latin typeface="標楷體"/>
                <a:cs typeface="標楷體"/>
              </a:rPr>
              <a:t>甚麼都不執行。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71422" y="5599277"/>
            <a:ext cx="195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olas"/>
                <a:cs typeface="Consolas"/>
              </a:rPr>
              <a:t>el</a:t>
            </a:r>
            <a:r>
              <a:rPr sz="1800" dirty="0">
                <a:latin typeface="Consolas"/>
                <a:cs typeface="Consolas"/>
              </a:rPr>
              <a:t>s</a:t>
            </a:r>
            <a:r>
              <a:rPr sz="1800" spc="65" dirty="0">
                <a:latin typeface="Consolas"/>
                <a:cs typeface="Consolas"/>
              </a:rPr>
              <a:t>e</a:t>
            </a:r>
            <a:r>
              <a:rPr sz="1800" spc="70" dirty="0">
                <a:latin typeface="標楷體"/>
                <a:cs typeface="標楷體"/>
              </a:rPr>
              <a:t>區</a:t>
            </a:r>
            <a:r>
              <a:rPr sz="1800" spc="80" dirty="0">
                <a:latin typeface="標楷體"/>
                <a:cs typeface="標楷體"/>
              </a:rPr>
              <a:t>塊</a:t>
            </a:r>
            <a:r>
              <a:rPr sz="1800" spc="75" dirty="0">
                <a:latin typeface="標楷體"/>
                <a:cs typeface="標楷體"/>
              </a:rPr>
              <a:t>可</a:t>
            </a:r>
            <a:r>
              <a:rPr sz="1800" spc="80" dirty="0">
                <a:latin typeface="標楷體"/>
                <a:cs typeface="標楷體"/>
              </a:rPr>
              <a:t>省</a:t>
            </a:r>
            <a:r>
              <a:rPr sz="1800" spc="70" dirty="0">
                <a:latin typeface="標楷體"/>
                <a:cs typeface="標楷體"/>
              </a:rPr>
              <a:t>略</a:t>
            </a:r>
            <a:r>
              <a:rPr sz="1800" dirty="0">
                <a:latin typeface="標楷體"/>
                <a:cs typeface="標楷體"/>
              </a:rPr>
              <a:t>。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17319" y="1898904"/>
            <a:ext cx="1862455" cy="1201420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 marR="82550" algn="just">
              <a:lnSpc>
                <a:spcPct val="99700"/>
              </a:lnSpc>
              <a:spcBef>
                <a:spcPts val="300"/>
              </a:spcBef>
            </a:pPr>
            <a:r>
              <a:rPr sz="1800" spc="105" dirty="0">
                <a:latin typeface="標楷體"/>
                <a:cs typeface="標楷體"/>
              </a:rPr>
              <a:t>哪個條</a:t>
            </a:r>
            <a:r>
              <a:rPr sz="1800" spc="90" dirty="0">
                <a:latin typeface="標楷體"/>
                <a:cs typeface="標楷體"/>
              </a:rPr>
              <a:t>件</a:t>
            </a:r>
            <a:r>
              <a:rPr sz="1800" spc="105" dirty="0">
                <a:latin typeface="標楷體"/>
                <a:cs typeface="標楷體"/>
              </a:rPr>
              <a:t>成</a:t>
            </a:r>
            <a:r>
              <a:rPr sz="1800" spc="90" dirty="0">
                <a:latin typeface="標楷體"/>
                <a:cs typeface="標楷體"/>
              </a:rPr>
              <a:t>立</a:t>
            </a:r>
            <a:r>
              <a:rPr sz="1800" dirty="0">
                <a:latin typeface="標楷體"/>
                <a:cs typeface="標楷體"/>
              </a:rPr>
              <a:t>就 </a:t>
            </a:r>
            <a:r>
              <a:rPr sz="1800" spc="105" dirty="0">
                <a:latin typeface="標楷體"/>
                <a:cs typeface="標楷體"/>
              </a:rPr>
              <a:t>執行哪</a:t>
            </a:r>
            <a:r>
              <a:rPr sz="1800" spc="90" dirty="0">
                <a:latin typeface="標楷體"/>
                <a:cs typeface="標楷體"/>
              </a:rPr>
              <a:t>個</a:t>
            </a:r>
            <a:r>
              <a:rPr sz="1800" spc="105" dirty="0">
                <a:latin typeface="標楷體"/>
                <a:cs typeface="標楷體"/>
              </a:rPr>
              <a:t>區塊</a:t>
            </a:r>
            <a:r>
              <a:rPr sz="1800" dirty="0">
                <a:latin typeface="標楷體"/>
                <a:cs typeface="標楷體"/>
              </a:rPr>
              <a:t>，  </a:t>
            </a:r>
            <a:r>
              <a:rPr sz="1800" spc="-10" dirty="0">
                <a:latin typeface="Consolas"/>
                <a:cs typeface="Consolas"/>
              </a:rPr>
              <a:t>eli</a:t>
            </a:r>
            <a:r>
              <a:rPr sz="1800" spc="50" dirty="0">
                <a:latin typeface="Consolas"/>
                <a:cs typeface="Consolas"/>
              </a:rPr>
              <a:t>f</a:t>
            </a:r>
            <a:r>
              <a:rPr sz="1800" spc="55" dirty="0">
                <a:latin typeface="標楷體"/>
                <a:cs typeface="標楷體"/>
              </a:rPr>
              <a:t>的個數</a:t>
            </a:r>
            <a:r>
              <a:rPr sz="1800" spc="40" dirty="0">
                <a:latin typeface="標楷體"/>
                <a:cs typeface="標楷體"/>
              </a:rPr>
              <a:t>沒</a:t>
            </a:r>
            <a:r>
              <a:rPr sz="1800" dirty="0">
                <a:latin typeface="標楷體"/>
                <a:cs typeface="標楷體"/>
              </a:rPr>
              <a:t>有 限制。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57371" y="1548383"/>
            <a:ext cx="248920" cy="3507104"/>
          </a:xfrm>
          <a:custGeom>
            <a:avLst/>
            <a:gdLst/>
            <a:ahLst/>
            <a:cxnLst/>
            <a:rect l="l" t="t" r="r" b="b"/>
            <a:pathLst>
              <a:path w="248920" h="3507104">
                <a:moveTo>
                  <a:pt x="248412" y="3506724"/>
                </a:moveTo>
                <a:lnTo>
                  <a:pt x="200072" y="3505096"/>
                </a:lnTo>
                <a:lnTo>
                  <a:pt x="160591" y="3500659"/>
                </a:lnTo>
                <a:lnTo>
                  <a:pt x="133969" y="3494079"/>
                </a:lnTo>
                <a:lnTo>
                  <a:pt x="124205" y="3486023"/>
                </a:lnTo>
                <a:lnTo>
                  <a:pt x="124205" y="972819"/>
                </a:lnTo>
                <a:lnTo>
                  <a:pt x="114442" y="964763"/>
                </a:lnTo>
                <a:lnTo>
                  <a:pt x="87820" y="958183"/>
                </a:lnTo>
                <a:lnTo>
                  <a:pt x="48339" y="953746"/>
                </a:lnTo>
                <a:lnTo>
                  <a:pt x="0" y="952118"/>
                </a:lnTo>
                <a:lnTo>
                  <a:pt x="48339" y="950491"/>
                </a:lnTo>
                <a:lnTo>
                  <a:pt x="87820" y="946054"/>
                </a:lnTo>
                <a:lnTo>
                  <a:pt x="114442" y="939474"/>
                </a:lnTo>
                <a:lnTo>
                  <a:pt x="124205" y="931417"/>
                </a:lnTo>
                <a:lnTo>
                  <a:pt x="124205" y="20700"/>
                </a:lnTo>
                <a:lnTo>
                  <a:pt x="133969" y="12644"/>
                </a:lnTo>
                <a:lnTo>
                  <a:pt x="160591" y="6064"/>
                </a:lnTo>
                <a:lnTo>
                  <a:pt x="200072" y="1627"/>
                </a:lnTo>
                <a:lnTo>
                  <a:pt x="248412" y="0"/>
                </a:lnTo>
              </a:path>
            </a:pathLst>
          </a:custGeom>
          <a:ln w="152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34684" y="1944623"/>
            <a:ext cx="966469" cy="4516120"/>
          </a:xfrm>
          <a:custGeom>
            <a:avLst/>
            <a:gdLst/>
            <a:ahLst/>
            <a:cxnLst/>
            <a:rect l="l" t="t" r="r" b="b"/>
            <a:pathLst>
              <a:path w="966470" h="4516120">
                <a:moveTo>
                  <a:pt x="966215" y="4329620"/>
                </a:moveTo>
                <a:lnTo>
                  <a:pt x="745870" y="4329620"/>
                </a:lnTo>
                <a:lnTo>
                  <a:pt x="856107" y="4515612"/>
                </a:lnTo>
                <a:lnTo>
                  <a:pt x="966215" y="4329620"/>
                </a:lnTo>
                <a:close/>
              </a:path>
              <a:path w="966470" h="4516120">
                <a:moveTo>
                  <a:pt x="466216" y="0"/>
                </a:moveTo>
                <a:lnTo>
                  <a:pt x="0" y="0"/>
                </a:lnTo>
                <a:lnTo>
                  <a:pt x="0" y="65912"/>
                </a:lnTo>
                <a:lnTo>
                  <a:pt x="466216" y="65912"/>
                </a:lnTo>
                <a:lnTo>
                  <a:pt x="514644" y="69170"/>
                </a:lnTo>
                <a:lnTo>
                  <a:pt x="561090" y="78660"/>
                </a:lnTo>
                <a:lnTo>
                  <a:pt x="605131" y="93956"/>
                </a:lnTo>
                <a:lnTo>
                  <a:pt x="646340" y="114633"/>
                </a:lnTo>
                <a:lnTo>
                  <a:pt x="684293" y="140268"/>
                </a:lnTo>
                <a:lnTo>
                  <a:pt x="718566" y="170434"/>
                </a:lnTo>
                <a:lnTo>
                  <a:pt x="748731" y="204706"/>
                </a:lnTo>
                <a:lnTo>
                  <a:pt x="774366" y="242659"/>
                </a:lnTo>
                <a:lnTo>
                  <a:pt x="795043" y="283868"/>
                </a:lnTo>
                <a:lnTo>
                  <a:pt x="810339" y="327909"/>
                </a:lnTo>
                <a:lnTo>
                  <a:pt x="819829" y="374355"/>
                </a:lnTo>
                <a:lnTo>
                  <a:pt x="823087" y="422782"/>
                </a:lnTo>
                <a:lnTo>
                  <a:pt x="823087" y="4329620"/>
                </a:lnTo>
                <a:lnTo>
                  <a:pt x="888999" y="4329620"/>
                </a:lnTo>
                <a:lnTo>
                  <a:pt x="888999" y="422783"/>
                </a:lnTo>
                <a:lnTo>
                  <a:pt x="886156" y="373467"/>
                </a:lnTo>
                <a:lnTo>
                  <a:pt x="877836" y="325824"/>
                </a:lnTo>
                <a:lnTo>
                  <a:pt x="864358" y="280173"/>
                </a:lnTo>
                <a:lnTo>
                  <a:pt x="846037" y="236829"/>
                </a:lnTo>
                <a:lnTo>
                  <a:pt x="823191" y="196109"/>
                </a:lnTo>
                <a:lnTo>
                  <a:pt x="796137" y="158330"/>
                </a:lnTo>
                <a:lnTo>
                  <a:pt x="765190" y="123809"/>
                </a:lnTo>
                <a:lnTo>
                  <a:pt x="730669" y="92862"/>
                </a:lnTo>
                <a:lnTo>
                  <a:pt x="692890" y="65808"/>
                </a:lnTo>
                <a:lnTo>
                  <a:pt x="652170" y="42962"/>
                </a:lnTo>
                <a:lnTo>
                  <a:pt x="608826" y="24641"/>
                </a:lnTo>
                <a:lnTo>
                  <a:pt x="563175" y="11163"/>
                </a:lnTo>
                <a:lnTo>
                  <a:pt x="515532" y="2843"/>
                </a:lnTo>
                <a:lnTo>
                  <a:pt x="466216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220711" y="3432047"/>
            <a:ext cx="1152525" cy="922019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 marR="62865" algn="just">
              <a:lnSpc>
                <a:spcPct val="99400"/>
              </a:lnSpc>
              <a:spcBef>
                <a:spcPts val="300"/>
              </a:spcBef>
            </a:pPr>
            <a:r>
              <a:rPr sz="1800" spc="145" dirty="0">
                <a:latin typeface="標楷體"/>
                <a:cs typeface="標楷體"/>
              </a:rPr>
              <a:t>執行完區 塊後離開  </a:t>
            </a:r>
            <a:r>
              <a:rPr sz="1800" spc="-10" dirty="0">
                <a:latin typeface="Consolas"/>
                <a:cs typeface="Consolas"/>
              </a:rPr>
              <a:t>if</a:t>
            </a:r>
            <a:r>
              <a:rPr sz="1800" dirty="0">
                <a:latin typeface="標楷體"/>
                <a:cs typeface="標楷體"/>
              </a:rPr>
              <a:t>。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145</a:t>
            </a:fld>
            <a:endParaRPr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205229"/>
            <a:ext cx="7551420" cy="403542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41300" marR="5080" indent="-228600">
              <a:lnSpc>
                <a:spcPts val="2660"/>
              </a:lnSpc>
              <a:spcBef>
                <a:spcPts val="465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5" dirty="0">
                <a:latin typeface="標楷體"/>
                <a:cs typeface="標楷體"/>
              </a:rPr>
              <a:t>輸入一</a:t>
            </a:r>
            <a:r>
              <a:rPr sz="2500" spc="5" dirty="0">
                <a:latin typeface="標楷體"/>
                <a:cs typeface="標楷體"/>
              </a:rPr>
              <a:t>個</a:t>
            </a:r>
            <a:r>
              <a:rPr sz="2500" spc="-5" dirty="0">
                <a:latin typeface="標楷體"/>
                <a:cs typeface="標楷體"/>
              </a:rPr>
              <a:t>學生的</a:t>
            </a:r>
            <a:r>
              <a:rPr sz="2500" spc="5" dirty="0">
                <a:latin typeface="標楷體"/>
                <a:cs typeface="標楷體"/>
              </a:rPr>
              <a:t>分</a:t>
            </a:r>
            <a:r>
              <a:rPr sz="2500" spc="-5" dirty="0">
                <a:latin typeface="標楷體"/>
                <a:cs typeface="標楷體"/>
              </a:rPr>
              <a:t>數，輸</a:t>
            </a:r>
            <a:r>
              <a:rPr sz="2500" spc="5" dirty="0">
                <a:latin typeface="標楷體"/>
                <a:cs typeface="標楷體"/>
              </a:rPr>
              <a:t>出</a:t>
            </a:r>
            <a:r>
              <a:rPr sz="2500" spc="-5" dirty="0">
                <a:latin typeface="標楷體"/>
                <a:cs typeface="標楷體"/>
              </a:rPr>
              <a:t>該成績</a:t>
            </a:r>
            <a:r>
              <a:rPr sz="2500" spc="5" dirty="0">
                <a:latin typeface="標楷體"/>
                <a:cs typeface="標楷體"/>
              </a:rPr>
              <a:t>級</a:t>
            </a:r>
            <a:r>
              <a:rPr sz="2500" spc="-5" dirty="0">
                <a:latin typeface="標楷體"/>
                <a:cs typeface="標楷體"/>
              </a:rPr>
              <a:t>別，分</a:t>
            </a:r>
            <a:r>
              <a:rPr sz="2500" spc="5" dirty="0">
                <a:latin typeface="標楷體"/>
                <a:cs typeface="標楷體"/>
              </a:rPr>
              <a:t>數</a:t>
            </a:r>
            <a:r>
              <a:rPr sz="2500" spc="-5" dirty="0">
                <a:latin typeface="標楷體"/>
                <a:cs typeface="標楷體"/>
              </a:rPr>
              <a:t>級別如 下：</a:t>
            </a:r>
            <a:endParaRPr sz="2500">
              <a:latin typeface="標楷體"/>
              <a:cs typeface="標楷體"/>
            </a:endParaRPr>
          </a:p>
          <a:p>
            <a:pPr marL="710565">
              <a:lnSpc>
                <a:spcPct val="100000"/>
              </a:lnSpc>
              <a:spcBef>
                <a:spcPts val="680"/>
              </a:spcBef>
              <a:tabLst>
                <a:tab pos="2673350" algn="l"/>
              </a:tabLst>
            </a:pPr>
            <a:r>
              <a:rPr sz="2500" spc="-10" dirty="0">
                <a:latin typeface="Consolas"/>
                <a:cs typeface="Consolas"/>
              </a:rPr>
              <a:t>90</a:t>
            </a:r>
            <a:r>
              <a:rPr sz="2500" spc="-5" dirty="0">
                <a:latin typeface="標楷體"/>
                <a:cs typeface="標楷體"/>
              </a:rPr>
              <a:t>分以上</a:t>
            </a:r>
            <a:r>
              <a:rPr sz="2500" spc="150" dirty="0">
                <a:latin typeface="標楷體"/>
                <a:cs typeface="標楷體"/>
              </a:rPr>
              <a:t> </a:t>
            </a:r>
            <a:r>
              <a:rPr sz="2500" spc="-5" dirty="0">
                <a:latin typeface="Wingdings"/>
                <a:cs typeface="Wingdings"/>
              </a:rPr>
              <a:t></a:t>
            </a:r>
            <a:r>
              <a:rPr sz="2500" spc="-5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Consolas"/>
                <a:cs typeface="Consolas"/>
              </a:rPr>
              <a:t>A</a:t>
            </a:r>
            <a:endParaRPr sz="2500">
              <a:latin typeface="Consolas"/>
              <a:cs typeface="Consolas"/>
            </a:endParaRPr>
          </a:p>
          <a:p>
            <a:pPr marL="710565">
              <a:lnSpc>
                <a:spcPct val="100000"/>
              </a:lnSpc>
              <a:spcBef>
                <a:spcPts val="700"/>
              </a:spcBef>
              <a:tabLst>
                <a:tab pos="2562225" algn="l"/>
              </a:tabLst>
            </a:pPr>
            <a:r>
              <a:rPr sz="2500" spc="-10" dirty="0">
                <a:latin typeface="Consolas"/>
                <a:cs typeface="Consolas"/>
              </a:rPr>
              <a:t>80~89</a:t>
            </a:r>
            <a:r>
              <a:rPr sz="2500" spc="-5" dirty="0">
                <a:latin typeface="標楷體"/>
                <a:cs typeface="標楷體"/>
              </a:rPr>
              <a:t>分</a:t>
            </a:r>
            <a:r>
              <a:rPr sz="2500" spc="160" dirty="0">
                <a:latin typeface="標楷體"/>
                <a:cs typeface="標楷體"/>
              </a:rPr>
              <a:t> </a:t>
            </a:r>
            <a:r>
              <a:rPr sz="2500" spc="-5" dirty="0">
                <a:latin typeface="Wingdings"/>
                <a:cs typeface="Wingdings"/>
              </a:rPr>
              <a:t></a:t>
            </a:r>
            <a:r>
              <a:rPr sz="2500" spc="-5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Consolas"/>
                <a:cs typeface="Consolas"/>
              </a:rPr>
              <a:t>B</a:t>
            </a:r>
            <a:endParaRPr sz="2500">
              <a:latin typeface="Consolas"/>
              <a:cs typeface="Consolas"/>
            </a:endParaRPr>
          </a:p>
          <a:p>
            <a:pPr marL="710565">
              <a:lnSpc>
                <a:spcPct val="100000"/>
              </a:lnSpc>
              <a:spcBef>
                <a:spcPts val="710"/>
              </a:spcBef>
              <a:tabLst>
                <a:tab pos="2562225" algn="l"/>
              </a:tabLst>
            </a:pPr>
            <a:r>
              <a:rPr sz="2500" spc="-10" dirty="0">
                <a:latin typeface="Consolas"/>
                <a:cs typeface="Consolas"/>
              </a:rPr>
              <a:t>70~79</a:t>
            </a:r>
            <a:r>
              <a:rPr sz="2500" spc="-5" dirty="0">
                <a:latin typeface="標楷體"/>
                <a:cs typeface="標楷體"/>
              </a:rPr>
              <a:t>分</a:t>
            </a:r>
            <a:r>
              <a:rPr sz="2500" spc="170" dirty="0">
                <a:latin typeface="標楷體"/>
                <a:cs typeface="標楷體"/>
              </a:rPr>
              <a:t> </a:t>
            </a:r>
            <a:r>
              <a:rPr sz="2500" spc="-5" dirty="0">
                <a:latin typeface="Wingdings"/>
                <a:cs typeface="Wingdings"/>
              </a:rPr>
              <a:t></a:t>
            </a:r>
            <a:r>
              <a:rPr sz="2500" spc="-5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Consolas"/>
                <a:cs typeface="Consolas"/>
              </a:rPr>
              <a:t>C</a:t>
            </a:r>
            <a:endParaRPr sz="2500">
              <a:latin typeface="Consolas"/>
              <a:cs typeface="Consolas"/>
            </a:endParaRPr>
          </a:p>
          <a:p>
            <a:pPr marL="710565">
              <a:lnSpc>
                <a:spcPct val="100000"/>
              </a:lnSpc>
              <a:spcBef>
                <a:spcPts val="695"/>
              </a:spcBef>
              <a:tabLst>
                <a:tab pos="2562225" algn="l"/>
              </a:tabLst>
            </a:pPr>
            <a:r>
              <a:rPr sz="2500" spc="-10" dirty="0">
                <a:latin typeface="Consolas"/>
                <a:cs typeface="Consolas"/>
              </a:rPr>
              <a:t>60~69</a:t>
            </a:r>
            <a:r>
              <a:rPr sz="2500" spc="-5" dirty="0">
                <a:latin typeface="標楷體"/>
                <a:cs typeface="標楷體"/>
              </a:rPr>
              <a:t>分</a:t>
            </a:r>
            <a:r>
              <a:rPr sz="2500" spc="170" dirty="0">
                <a:latin typeface="標楷體"/>
                <a:cs typeface="標楷體"/>
              </a:rPr>
              <a:t> </a:t>
            </a:r>
            <a:r>
              <a:rPr sz="2500" spc="-5" dirty="0">
                <a:latin typeface="Wingdings"/>
                <a:cs typeface="Wingdings"/>
              </a:rPr>
              <a:t></a:t>
            </a:r>
            <a:r>
              <a:rPr sz="2500" spc="-5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Consolas"/>
                <a:cs typeface="Consolas"/>
              </a:rPr>
              <a:t>D</a:t>
            </a:r>
            <a:endParaRPr sz="2500">
              <a:latin typeface="Consolas"/>
              <a:cs typeface="Consolas"/>
            </a:endParaRPr>
          </a:p>
          <a:p>
            <a:pPr marL="710565">
              <a:lnSpc>
                <a:spcPct val="100000"/>
              </a:lnSpc>
              <a:spcBef>
                <a:spcPts val="700"/>
              </a:spcBef>
              <a:tabLst>
                <a:tab pos="2673350" algn="l"/>
              </a:tabLst>
            </a:pPr>
            <a:r>
              <a:rPr sz="2500" spc="-10" dirty="0">
                <a:latin typeface="Consolas"/>
                <a:cs typeface="Consolas"/>
              </a:rPr>
              <a:t>60</a:t>
            </a:r>
            <a:r>
              <a:rPr sz="2500" spc="-5" dirty="0">
                <a:latin typeface="標楷體"/>
                <a:cs typeface="標楷體"/>
              </a:rPr>
              <a:t>分以下</a:t>
            </a:r>
            <a:r>
              <a:rPr sz="2500" spc="150" dirty="0">
                <a:latin typeface="標楷體"/>
                <a:cs typeface="標楷體"/>
              </a:rPr>
              <a:t> </a:t>
            </a:r>
            <a:r>
              <a:rPr sz="2500" spc="-5" dirty="0">
                <a:latin typeface="Wingdings"/>
                <a:cs typeface="Wingdings"/>
              </a:rPr>
              <a:t></a:t>
            </a:r>
            <a:r>
              <a:rPr sz="2500" spc="-5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Consolas"/>
                <a:cs typeface="Consolas"/>
              </a:rPr>
              <a:t>F</a:t>
            </a:r>
            <a:endParaRPr sz="25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Consolas"/>
              <a:cs typeface="Consolas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500" spc="-5" dirty="0">
                <a:latin typeface="標楷體"/>
                <a:cs typeface="標楷體"/>
              </a:rPr>
              <a:t>流程圖：</a:t>
            </a:r>
            <a:endParaRPr sz="25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9184" y="1842516"/>
            <a:ext cx="3311652" cy="457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146</a:t>
            </a:fld>
            <a:endParaRPr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347" y="1845564"/>
            <a:ext cx="6408420" cy="409194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學生成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績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，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將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會輸出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對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應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的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成績級別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score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5" dirty="0">
                <a:latin typeface="Consolas"/>
                <a:cs typeface="Consolas"/>
              </a:rPr>
              <a:t> 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輸入成績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(0~100):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650240" marR="4213225" indent="-560070">
              <a:lnSpc>
                <a:spcPts val="2400"/>
              </a:lnSpc>
              <a:spcBef>
                <a:spcPts val="75"/>
              </a:spcBef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if </a:t>
            </a:r>
            <a:r>
              <a:rPr sz="2000" spc="-5" dirty="0">
                <a:latin typeface="Consolas"/>
                <a:cs typeface="Consolas"/>
              </a:rPr>
              <a:t>score &gt;=</a:t>
            </a:r>
            <a:r>
              <a:rPr sz="2000" spc="-7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90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:  </a:t>
            </a:r>
            <a:r>
              <a:rPr sz="2000" dirty="0">
                <a:latin typeface="Consolas"/>
                <a:cs typeface="Consolas"/>
              </a:rPr>
              <a:t>grade =</a:t>
            </a:r>
            <a:r>
              <a:rPr sz="2000" spc="-10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"A"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ts val="2320"/>
              </a:lnSpc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elif </a:t>
            </a:r>
            <a:r>
              <a:rPr sz="2000" dirty="0">
                <a:latin typeface="Consolas"/>
                <a:cs typeface="Consolas"/>
              </a:rPr>
              <a:t>score &gt;=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80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grade =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"B"</a:t>
            </a:r>
            <a:endParaRPr sz="2000">
              <a:latin typeface="Consolas"/>
              <a:cs typeface="Consolas"/>
            </a:endParaRPr>
          </a:p>
          <a:p>
            <a:pPr marL="650240" marR="3933190" indent="-56007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elif </a:t>
            </a:r>
            <a:r>
              <a:rPr sz="2000" dirty="0">
                <a:latin typeface="Consolas"/>
                <a:cs typeface="Consolas"/>
              </a:rPr>
              <a:t>score &gt;=</a:t>
            </a:r>
            <a:r>
              <a:rPr sz="2000" spc="-10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70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:  </a:t>
            </a:r>
            <a:r>
              <a:rPr sz="2000" dirty="0">
                <a:latin typeface="Consolas"/>
                <a:cs typeface="Consolas"/>
              </a:rPr>
              <a:t>grade =</a:t>
            </a:r>
            <a:r>
              <a:rPr sz="2000" spc="-60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"C"</a:t>
            </a:r>
            <a:endParaRPr sz="2000">
              <a:latin typeface="Consolas"/>
              <a:cs typeface="Consolas"/>
            </a:endParaRPr>
          </a:p>
          <a:p>
            <a:pPr marL="650240" marR="3933190" indent="-560070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elif </a:t>
            </a:r>
            <a:r>
              <a:rPr sz="2000" dirty="0">
                <a:latin typeface="Consolas"/>
                <a:cs typeface="Consolas"/>
              </a:rPr>
              <a:t>score &gt;=</a:t>
            </a:r>
            <a:r>
              <a:rPr sz="2000" spc="-10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60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:  </a:t>
            </a:r>
            <a:r>
              <a:rPr sz="2000" dirty="0">
                <a:latin typeface="Consolas"/>
                <a:cs typeface="Consolas"/>
              </a:rPr>
              <a:t>grade =</a:t>
            </a:r>
            <a:r>
              <a:rPr sz="2000" spc="-60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"D"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else: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grade =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"F"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此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成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績級別為</a:t>
            </a:r>
            <a:r>
              <a:rPr sz="2000" spc="85" dirty="0">
                <a:solidFill>
                  <a:srgbClr val="8E0000"/>
                </a:solidFill>
                <a:latin typeface="標楷體"/>
                <a:cs typeface="標楷體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grade)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16520" cy="33877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某</a:t>
            </a:r>
            <a:r>
              <a:rPr sz="2800" spc="-5" dirty="0">
                <a:latin typeface="標楷體"/>
                <a:cs typeface="標楷體"/>
              </a:rPr>
              <a:t>商店在</a:t>
            </a:r>
            <a:r>
              <a:rPr sz="2800" dirty="0">
                <a:latin typeface="標楷體"/>
                <a:cs typeface="標楷體"/>
              </a:rPr>
              <a:t>大</a:t>
            </a:r>
            <a:r>
              <a:rPr sz="2800" spc="-5" dirty="0">
                <a:latin typeface="標楷體"/>
                <a:cs typeface="標楷體"/>
              </a:rPr>
              <a:t>特價，</a:t>
            </a:r>
            <a:r>
              <a:rPr sz="2800" dirty="0">
                <a:latin typeface="標楷體"/>
                <a:cs typeface="標楷體"/>
              </a:rPr>
              <a:t>根</a:t>
            </a:r>
            <a:r>
              <a:rPr sz="2800" spc="-5" dirty="0">
                <a:latin typeface="標楷體"/>
                <a:cs typeface="標楷體"/>
              </a:rPr>
              <a:t>據購買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商品總</a:t>
            </a:r>
            <a:r>
              <a:rPr sz="2800" dirty="0">
                <a:latin typeface="標楷體"/>
                <a:cs typeface="標楷體"/>
              </a:rPr>
              <a:t>金</a:t>
            </a:r>
            <a:r>
              <a:rPr sz="2800" spc="-5" dirty="0">
                <a:latin typeface="標楷體"/>
                <a:cs typeface="標楷體"/>
              </a:rPr>
              <a:t>額決定打 </a:t>
            </a:r>
            <a:r>
              <a:rPr sz="2800" dirty="0">
                <a:latin typeface="標楷體"/>
                <a:cs typeface="標楷體"/>
              </a:rPr>
              <a:t>折</a:t>
            </a:r>
            <a:r>
              <a:rPr sz="2800" spc="-5" dirty="0">
                <a:latin typeface="標楷體"/>
                <a:cs typeface="標楷體"/>
              </a:rPr>
              <a:t>的折扣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總金額</a:t>
            </a:r>
            <a:r>
              <a:rPr sz="2800" dirty="0">
                <a:latin typeface="標楷體"/>
                <a:cs typeface="標楷體"/>
              </a:rPr>
              <a:t>越</a:t>
            </a:r>
            <a:r>
              <a:rPr sz="2800" spc="-5" dirty="0">
                <a:latin typeface="標楷體"/>
                <a:cs typeface="標楷體"/>
              </a:rPr>
              <a:t>高折扣</a:t>
            </a:r>
            <a:r>
              <a:rPr sz="2800" dirty="0">
                <a:latin typeface="標楷體"/>
                <a:cs typeface="標楷體"/>
              </a:rPr>
              <a:t>越</a:t>
            </a:r>
            <a:r>
              <a:rPr sz="2800" spc="-5" dirty="0">
                <a:latin typeface="標楷體"/>
                <a:cs typeface="標楷體"/>
              </a:rPr>
              <a:t>多，折</a:t>
            </a:r>
            <a:r>
              <a:rPr sz="2800" dirty="0">
                <a:latin typeface="標楷體"/>
                <a:cs typeface="標楷體"/>
              </a:rPr>
              <a:t>扣</a:t>
            </a:r>
            <a:r>
              <a:rPr sz="2800" spc="-5" dirty="0">
                <a:latin typeface="標楷體"/>
                <a:cs typeface="標楷體"/>
              </a:rPr>
              <a:t>表如下：</a:t>
            </a:r>
            <a:endParaRPr sz="2800">
              <a:latin typeface="標楷體"/>
              <a:cs typeface="標楷體"/>
            </a:endParaRPr>
          </a:p>
          <a:p>
            <a:pPr marL="792480">
              <a:lnSpc>
                <a:spcPct val="100000"/>
              </a:lnSpc>
              <a:spcBef>
                <a:spcPts val="635"/>
              </a:spcBef>
              <a:tabLst>
                <a:tab pos="3024505" algn="l"/>
              </a:tabLst>
            </a:pPr>
            <a:r>
              <a:rPr sz="2800" spc="5" dirty="0">
                <a:latin typeface="標楷體"/>
                <a:cs typeface="標楷體"/>
              </a:rPr>
              <a:t>未滿</a:t>
            </a:r>
            <a:r>
              <a:rPr sz="2800" spc="-10" dirty="0">
                <a:latin typeface="Consolas"/>
                <a:cs typeface="Consolas"/>
              </a:rPr>
              <a:t>1000</a:t>
            </a:r>
            <a:r>
              <a:rPr sz="2800" dirty="0">
                <a:latin typeface="Consolas"/>
                <a:cs typeface="Consolas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5" dirty="0">
                <a:latin typeface="標楷體"/>
                <a:cs typeface="標楷體"/>
              </a:rPr>
              <a:t>無折扣</a:t>
            </a:r>
            <a:endParaRPr sz="2800">
              <a:latin typeface="標楷體"/>
              <a:cs typeface="標楷體"/>
            </a:endParaRPr>
          </a:p>
          <a:p>
            <a:pPr marL="792480">
              <a:lnSpc>
                <a:spcPct val="100000"/>
              </a:lnSpc>
              <a:spcBef>
                <a:spcPts val="660"/>
              </a:spcBef>
              <a:tabLst>
                <a:tab pos="3289300" algn="l"/>
              </a:tabLst>
            </a:pPr>
            <a:r>
              <a:rPr sz="2800" spc="-10" dirty="0">
                <a:latin typeface="Consolas"/>
                <a:cs typeface="Consolas"/>
              </a:rPr>
              <a:t>1000~499</a:t>
            </a:r>
            <a:r>
              <a:rPr sz="2800" spc="-5" dirty="0">
                <a:latin typeface="Consolas"/>
                <a:cs typeface="Consolas"/>
              </a:rPr>
              <a:t>9</a:t>
            </a:r>
            <a:r>
              <a:rPr sz="2800" spc="20" dirty="0">
                <a:latin typeface="Consolas"/>
                <a:cs typeface="Consolas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onsolas"/>
                <a:cs typeface="Consolas"/>
              </a:rPr>
              <a:t>9</a:t>
            </a:r>
            <a:r>
              <a:rPr sz="2800" spc="-5" dirty="0">
                <a:latin typeface="標楷體"/>
                <a:cs typeface="標楷體"/>
              </a:rPr>
              <a:t>折</a:t>
            </a:r>
            <a:endParaRPr sz="2800">
              <a:latin typeface="標楷體"/>
              <a:cs typeface="標楷體"/>
            </a:endParaRPr>
          </a:p>
          <a:p>
            <a:pPr marL="792480">
              <a:lnSpc>
                <a:spcPct val="100000"/>
              </a:lnSpc>
              <a:spcBef>
                <a:spcPts val="665"/>
              </a:spcBef>
              <a:tabLst>
                <a:tab pos="3289300" algn="l"/>
              </a:tabLst>
            </a:pPr>
            <a:r>
              <a:rPr sz="2800" spc="-10" dirty="0">
                <a:latin typeface="Consolas"/>
                <a:cs typeface="Consolas"/>
              </a:rPr>
              <a:t>5000~999</a:t>
            </a:r>
            <a:r>
              <a:rPr sz="2800" spc="-5" dirty="0">
                <a:latin typeface="Consolas"/>
                <a:cs typeface="Consolas"/>
              </a:rPr>
              <a:t>9</a:t>
            </a:r>
            <a:r>
              <a:rPr sz="2800" spc="20" dirty="0">
                <a:latin typeface="Consolas"/>
                <a:cs typeface="Consolas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onsolas"/>
                <a:cs typeface="Consolas"/>
              </a:rPr>
              <a:t>8</a:t>
            </a:r>
            <a:r>
              <a:rPr sz="2800" spc="-5" dirty="0">
                <a:latin typeface="標楷體"/>
                <a:cs typeface="標楷體"/>
              </a:rPr>
              <a:t>折</a:t>
            </a:r>
            <a:endParaRPr sz="2800">
              <a:latin typeface="標楷體"/>
              <a:cs typeface="標楷體"/>
            </a:endParaRPr>
          </a:p>
          <a:p>
            <a:pPr marL="792480">
              <a:lnSpc>
                <a:spcPct val="100000"/>
              </a:lnSpc>
              <a:spcBef>
                <a:spcPts val="670"/>
              </a:spcBef>
              <a:tabLst>
                <a:tab pos="3219450" algn="l"/>
              </a:tabLst>
            </a:pPr>
            <a:r>
              <a:rPr sz="2800" spc="5" dirty="0">
                <a:latin typeface="標楷體"/>
                <a:cs typeface="標楷體"/>
              </a:rPr>
              <a:t>高於</a:t>
            </a:r>
            <a:r>
              <a:rPr sz="2800" spc="-5" dirty="0">
                <a:latin typeface="Consolas"/>
                <a:cs typeface="Consolas"/>
              </a:rPr>
              <a:t>10000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onsolas"/>
                <a:cs typeface="Consolas"/>
              </a:rPr>
              <a:t>7</a:t>
            </a:r>
            <a:r>
              <a:rPr sz="2800" spc="-5" dirty="0">
                <a:latin typeface="標楷體"/>
                <a:cs typeface="標楷體"/>
              </a:rPr>
              <a:t>折</a:t>
            </a:r>
            <a:endParaRPr sz="2800">
              <a:latin typeface="標楷體"/>
              <a:cs typeface="標楷體"/>
            </a:endParaRPr>
          </a:p>
          <a:p>
            <a:pPr marL="792480">
              <a:lnSpc>
                <a:spcPct val="100000"/>
              </a:lnSpc>
              <a:spcBef>
                <a:spcPts val="660"/>
              </a:spcBef>
            </a:pPr>
            <a:r>
              <a:rPr sz="2800" spc="5" dirty="0">
                <a:latin typeface="標楷體"/>
                <a:cs typeface="標楷體"/>
              </a:rPr>
              <a:t>小</a:t>
            </a:r>
            <a:r>
              <a:rPr sz="2800" spc="-5" dirty="0">
                <a:latin typeface="標楷體"/>
                <a:cs typeface="標楷體"/>
              </a:rPr>
              <a:t>數</a:t>
            </a:r>
            <a:r>
              <a:rPr sz="2800" spc="5" dirty="0">
                <a:latin typeface="標楷體"/>
                <a:cs typeface="標楷體"/>
              </a:rPr>
              <a:t>點</a:t>
            </a:r>
            <a:r>
              <a:rPr sz="2800" spc="-5" dirty="0">
                <a:latin typeface="標楷體"/>
                <a:cs typeface="標楷體"/>
              </a:rPr>
              <a:t>四捨五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5" dirty="0">
                <a:latin typeface="標楷體"/>
                <a:cs typeface="標楷體"/>
              </a:rPr>
              <a:t>，印出</a:t>
            </a:r>
            <a:r>
              <a:rPr sz="2800" spc="10" dirty="0">
                <a:latin typeface="標楷體"/>
                <a:cs typeface="標楷體"/>
              </a:rPr>
              <a:t>折</a:t>
            </a:r>
            <a:r>
              <a:rPr sz="2800" spc="-5" dirty="0">
                <a:latin typeface="標楷體"/>
                <a:cs typeface="標楷體"/>
              </a:rPr>
              <a:t>扣後的</a:t>
            </a:r>
            <a:r>
              <a:rPr sz="2800" spc="10" dirty="0">
                <a:latin typeface="標楷體"/>
                <a:cs typeface="標楷體"/>
              </a:rPr>
              <a:t>金</a:t>
            </a:r>
            <a:r>
              <a:rPr sz="2800" spc="-5" dirty="0">
                <a:latin typeface="標楷體"/>
                <a:cs typeface="標楷體"/>
              </a:rPr>
              <a:t>額。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16757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3161" y="1324355"/>
            <a:ext cx="3608346" cy="5083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149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式如</a:t>
            </a:r>
            <a:r>
              <a:rPr dirty="0">
                <a:latin typeface="標楷體"/>
                <a:cs typeface="標楷體"/>
              </a:rPr>
              <a:t>何</a:t>
            </a:r>
            <a:r>
              <a:rPr spc="-5" dirty="0">
                <a:latin typeface="標楷體"/>
                <a:cs typeface="標楷體"/>
              </a:rPr>
              <a:t>執行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16520" cy="831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電</a:t>
            </a:r>
            <a:r>
              <a:rPr sz="2800" spc="-5" dirty="0">
                <a:latin typeface="標楷體"/>
                <a:cs typeface="標楷體"/>
              </a:rPr>
              <a:t>腦並不</a:t>
            </a:r>
            <a:r>
              <a:rPr sz="2800" dirty="0">
                <a:latin typeface="標楷體"/>
                <a:cs typeface="標楷體"/>
              </a:rPr>
              <a:t>認</a:t>
            </a:r>
            <a:r>
              <a:rPr sz="2800" spc="-5" dirty="0">
                <a:latin typeface="標楷體"/>
                <a:cs typeface="標楷體"/>
              </a:rPr>
              <a:t>得高階</a:t>
            </a:r>
            <a:r>
              <a:rPr sz="2800" dirty="0">
                <a:latin typeface="標楷體"/>
                <a:cs typeface="標楷體"/>
              </a:rPr>
              <a:t>語</a:t>
            </a:r>
            <a:r>
              <a:rPr sz="2800" spc="-5" dirty="0">
                <a:latin typeface="標楷體"/>
                <a:cs typeface="標楷體"/>
              </a:rPr>
              <a:t>言，只</a:t>
            </a:r>
            <a:r>
              <a:rPr sz="2800" dirty="0">
                <a:latin typeface="標楷體"/>
                <a:cs typeface="標楷體"/>
              </a:rPr>
              <a:t>認</a:t>
            </a:r>
            <a:r>
              <a:rPr sz="2800" spc="-5" dirty="0">
                <a:latin typeface="標楷體"/>
                <a:cs typeface="標楷體"/>
              </a:rPr>
              <a:t>得機器</a:t>
            </a:r>
            <a:r>
              <a:rPr sz="2800" dirty="0">
                <a:latin typeface="標楷體"/>
                <a:cs typeface="標楷體"/>
              </a:rPr>
              <a:t>語</a:t>
            </a:r>
            <a:r>
              <a:rPr sz="2800" spc="-5" dirty="0">
                <a:latin typeface="標楷體"/>
                <a:cs typeface="標楷體"/>
              </a:rPr>
              <a:t>言，所以 </a:t>
            </a:r>
            <a:r>
              <a:rPr sz="2800" dirty="0">
                <a:latin typeface="標楷體"/>
                <a:cs typeface="標楷體"/>
              </a:rPr>
              <a:t>必</a:t>
            </a:r>
            <a:r>
              <a:rPr sz="2800" spc="-5" dirty="0">
                <a:latin typeface="標楷體"/>
                <a:cs typeface="標楷體"/>
              </a:rPr>
              <a:t>須轉換</a:t>
            </a:r>
            <a:r>
              <a:rPr sz="2800" spc="10" dirty="0">
                <a:latin typeface="標楷體"/>
                <a:cs typeface="標楷體"/>
              </a:rPr>
              <a:t>成</a:t>
            </a:r>
            <a:r>
              <a:rPr sz="2800" spc="-10" dirty="0">
                <a:latin typeface="Consolas"/>
                <a:cs typeface="Consolas"/>
              </a:rPr>
              <a:t>0101…</a:t>
            </a:r>
            <a:r>
              <a:rPr sz="2800" spc="5" dirty="0">
                <a:latin typeface="標楷體"/>
                <a:cs typeface="標楷體"/>
              </a:rPr>
              <a:t>才</a:t>
            </a:r>
            <a:r>
              <a:rPr sz="2800" spc="-5" dirty="0">
                <a:latin typeface="標楷體"/>
                <a:cs typeface="標楷體"/>
              </a:rPr>
              <a:t>行。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5587" y="2360676"/>
            <a:ext cx="7284315" cy="3574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選擇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判</a:t>
            </a:r>
            <a:r>
              <a:rPr spc="-5" dirty="0">
                <a:latin typeface="標楷體"/>
                <a:cs typeface="標楷體"/>
              </a:rPr>
              <a:t>斷結構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160" y="1684020"/>
            <a:ext cx="7058025" cy="4523740"/>
          </a:xfrm>
          <a:custGeom>
            <a:avLst/>
            <a:gdLst/>
            <a:ahLst/>
            <a:cxnLst/>
            <a:rect l="l" t="t" r="r" b="b"/>
            <a:pathLst>
              <a:path w="7058025" h="4523740">
                <a:moveTo>
                  <a:pt x="0" y="4523232"/>
                </a:moveTo>
                <a:lnTo>
                  <a:pt x="7057644" y="4523232"/>
                </a:lnTo>
                <a:lnTo>
                  <a:pt x="7057644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8509" y="1704594"/>
            <a:ext cx="663829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olas"/>
                <a:cs typeface="Consolas"/>
              </a:rPr>
              <a:t>print(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E0000"/>
                </a:solidFill>
                <a:latin typeface="新細明體"/>
                <a:cs typeface="新細明體"/>
              </a:rPr>
              <a:t>輸入總金額，將會依據金額打折，並輸出打折後的金</a:t>
            </a:r>
            <a:r>
              <a:rPr sz="1800" spc="-50" dirty="0">
                <a:solidFill>
                  <a:srgbClr val="8E0000"/>
                </a:solidFill>
                <a:latin typeface="新細明體"/>
                <a:cs typeface="新細明體"/>
              </a:rPr>
              <a:t>額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latin typeface="Consolas"/>
                <a:cs typeface="Consolas"/>
              </a:rPr>
              <a:t>)  </a:t>
            </a:r>
            <a:r>
              <a:rPr sz="1800" spc="-5" dirty="0">
                <a:latin typeface="Consolas"/>
                <a:cs typeface="Consolas"/>
              </a:rPr>
              <a:t>money</a:t>
            </a:r>
            <a:r>
              <a:rPr sz="1800" dirty="0">
                <a:latin typeface="Consolas"/>
                <a:cs typeface="Consolas"/>
              </a:rPr>
              <a:t> =</a:t>
            </a:r>
            <a:r>
              <a:rPr sz="1800" spc="-20" dirty="0">
                <a:latin typeface="Consolas"/>
                <a:cs typeface="Consolas"/>
              </a:rPr>
              <a:t> </a:t>
            </a:r>
            <a:r>
              <a:rPr sz="1800" spc="-10" dirty="0">
                <a:latin typeface="Consolas"/>
                <a:cs typeface="Consolas"/>
              </a:rPr>
              <a:t>int(input(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E0000"/>
                </a:solidFill>
                <a:latin typeface="新細明體"/>
                <a:cs typeface="新細明體"/>
              </a:rPr>
              <a:t>請輸入購買總金額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:</a:t>
            </a:r>
            <a:r>
              <a:rPr sz="1800" spc="2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spc="-10" dirty="0">
                <a:latin typeface="Consolas"/>
                <a:cs typeface="Consolas"/>
              </a:rPr>
              <a:t>))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150"/>
              </a:lnSpc>
            </a:pP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if </a:t>
            </a:r>
            <a:r>
              <a:rPr sz="1800" spc="-5" dirty="0">
                <a:latin typeface="Consolas"/>
                <a:cs typeface="Consolas"/>
              </a:rPr>
              <a:t>money </a:t>
            </a:r>
            <a:r>
              <a:rPr sz="1800" dirty="0">
                <a:latin typeface="Consolas"/>
                <a:cs typeface="Consolas"/>
              </a:rPr>
              <a:t>&lt;</a:t>
            </a:r>
            <a:r>
              <a:rPr sz="1800" spc="-3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1000</a:t>
            </a: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512445" marR="3036570" indent="1270">
              <a:lnSpc>
                <a:spcPts val="2150"/>
              </a:lnSpc>
              <a:spcBef>
                <a:spcPts val="90"/>
              </a:spcBef>
            </a:pPr>
            <a:r>
              <a:rPr sz="1800" spc="-10" dirty="0">
                <a:latin typeface="Consolas"/>
                <a:cs typeface="Consolas"/>
              </a:rPr>
              <a:t>print</a:t>
            </a:r>
            <a:r>
              <a:rPr sz="1800" spc="-5" dirty="0">
                <a:latin typeface="Consolas"/>
                <a:cs typeface="Consolas"/>
              </a:rPr>
              <a:t>(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E0000"/>
                </a:solidFill>
                <a:latin typeface="新細明體"/>
                <a:cs typeface="新細明體"/>
              </a:rPr>
              <a:t>抱歉，沒有折扣唷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!"</a:t>
            </a:r>
            <a:r>
              <a:rPr sz="1800" dirty="0">
                <a:latin typeface="Consolas"/>
                <a:cs typeface="Consolas"/>
              </a:rPr>
              <a:t>)  </a:t>
            </a:r>
            <a:r>
              <a:rPr sz="1800" spc="-5" dirty="0">
                <a:latin typeface="Consolas"/>
                <a:cs typeface="Consolas"/>
              </a:rPr>
              <a:t>discount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3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1.0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0000FF"/>
                </a:solidFill>
                <a:latin typeface="Consolas"/>
                <a:cs typeface="Consolas"/>
              </a:rPr>
              <a:t>elif </a:t>
            </a:r>
            <a:r>
              <a:rPr sz="1800" spc="-5" dirty="0">
                <a:latin typeface="Consolas"/>
                <a:cs typeface="Consolas"/>
              </a:rPr>
              <a:t>money </a:t>
            </a:r>
            <a:r>
              <a:rPr sz="1800" dirty="0">
                <a:latin typeface="Consolas"/>
                <a:cs typeface="Consolas"/>
              </a:rPr>
              <a:t>&lt;</a:t>
            </a:r>
            <a:r>
              <a:rPr sz="1800" spc="-7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4999</a:t>
            </a: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513715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latin typeface="Consolas"/>
                <a:cs typeface="Consolas"/>
              </a:rPr>
              <a:t>print(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spc="-5" dirty="0">
                <a:solidFill>
                  <a:srgbClr val="8E0000"/>
                </a:solidFill>
                <a:latin typeface="新細明體"/>
                <a:cs typeface="新細明體"/>
              </a:rPr>
              <a:t>享有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9</a:t>
            </a:r>
            <a:r>
              <a:rPr sz="1800" spc="-5" dirty="0">
                <a:solidFill>
                  <a:srgbClr val="8E0000"/>
                </a:solidFill>
                <a:latin typeface="新細明體"/>
                <a:cs typeface="新細明體"/>
              </a:rPr>
              <a:t>折優惠唷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!"</a:t>
            </a:r>
            <a:r>
              <a:rPr sz="1800" spc="-5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509" y="3623817"/>
            <a:ext cx="327469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8219" indent="4997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olas"/>
                <a:cs typeface="Consolas"/>
              </a:rPr>
              <a:t>discount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9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0.9  </a:t>
            </a:r>
            <a:r>
              <a:rPr sz="1800" spc="-10" dirty="0">
                <a:solidFill>
                  <a:srgbClr val="0000FF"/>
                </a:solidFill>
                <a:latin typeface="Consolas"/>
                <a:cs typeface="Consolas"/>
              </a:rPr>
              <a:t>elif </a:t>
            </a:r>
            <a:r>
              <a:rPr sz="1800" spc="-5" dirty="0">
                <a:latin typeface="Consolas"/>
                <a:cs typeface="Consolas"/>
              </a:rPr>
              <a:t>money </a:t>
            </a:r>
            <a:r>
              <a:rPr sz="1800" dirty="0">
                <a:latin typeface="Consolas"/>
                <a:cs typeface="Consolas"/>
              </a:rPr>
              <a:t>&lt;</a:t>
            </a:r>
            <a:r>
              <a:rPr sz="1800" spc="-7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9999</a:t>
            </a: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512445" marR="5080" indent="1270">
              <a:lnSpc>
                <a:spcPts val="2150"/>
              </a:lnSpc>
              <a:spcBef>
                <a:spcPts val="90"/>
              </a:spcBef>
            </a:pPr>
            <a:r>
              <a:rPr sz="1800" spc="-10" dirty="0">
                <a:latin typeface="Consolas"/>
                <a:cs typeface="Consolas"/>
              </a:rPr>
              <a:t>print</a:t>
            </a:r>
            <a:r>
              <a:rPr sz="1800" spc="-5" dirty="0">
                <a:latin typeface="Consolas"/>
                <a:cs typeface="Consolas"/>
              </a:rPr>
              <a:t>(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E0000"/>
                </a:solidFill>
                <a:latin typeface="新細明體"/>
                <a:cs typeface="新細明體"/>
              </a:rPr>
              <a:t>享有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8</a:t>
            </a:r>
            <a:r>
              <a:rPr sz="1800" dirty="0">
                <a:solidFill>
                  <a:srgbClr val="8E0000"/>
                </a:solidFill>
                <a:latin typeface="新細明體"/>
                <a:cs typeface="新細明體"/>
              </a:rPr>
              <a:t>折優惠唷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!"</a:t>
            </a:r>
            <a:r>
              <a:rPr sz="1800" dirty="0">
                <a:latin typeface="Consolas"/>
                <a:cs typeface="Consolas"/>
              </a:rPr>
              <a:t>)  </a:t>
            </a:r>
            <a:r>
              <a:rPr sz="1800" spc="-5" dirty="0">
                <a:latin typeface="Consolas"/>
                <a:cs typeface="Consolas"/>
              </a:rPr>
              <a:t>discount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3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0.8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0000FF"/>
                </a:solidFill>
                <a:latin typeface="Consolas"/>
                <a:cs typeface="Consolas"/>
              </a:rPr>
              <a:t>else:</a:t>
            </a:r>
            <a:endParaRPr sz="1800">
              <a:latin typeface="Consolas"/>
              <a:cs typeface="Consolas"/>
            </a:endParaRPr>
          </a:p>
          <a:p>
            <a:pPr marL="512445" marR="5080" indent="1270">
              <a:lnSpc>
                <a:spcPts val="2150"/>
              </a:lnSpc>
              <a:spcBef>
                <a:spcPts val="95"/>
              </a:spcBef>
            </a:pPr>
            <a:r>
              <a:rPr sz="1800" spc="-10" dirty="0">
                <a:latin typeface="Consolas"/>
                <a:cs typeface="Consolas"/>
              </a:rPr>
              <a:t>print</a:t>
            </a:r>
            <a:r>
              <a:rPr sz="1800" spc="-5" dirty="0">
                <a:latin typeface="Consolas"/>
                <a:cs typeface="Consolas"/>
              </a:rPr>
              <a:t>(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E0000"/>
                </a:solidFill>
                <a:latin typeface="新細明體"/>
                <a:cs typeface="新細明體"/>
              </a:rPr>
              <a:t>享有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7</a:t>
            </a:r>
            <a:r>
              <a:rPr sz="1800" dirty="0">
                <a:solidFill>
                  <a:srgbClr val="8E0000"/>
                </a:solidFill>
                <a:latin typeface="新細明體"/>
                <a:cs typeface="新細明體"/>
              </a:rPr>
              <a:t>折優惠唷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!"</a:t>
            </a:r>
            <a:r>
              <a:rPr sz="1800" dirty="0">
                <a:latin typeface="Consolas"/>
                <a:cs typeface="Consolas"/>
              </a:rPr>
              <a:t>)  </a:t>
            </a:r>
            <a:r>
              <a:rPr sz="1800" spc="-5" dirty="0">
                <a:latin typeface="Consolas"/>
                <a:cs typeface="Consolas"/>
              </a:rPr>
              <a:t>discount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3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0.7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8509" y="5544413"/>
            <a:ext cx="49149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spc="-5" dirty="0">
                <a:latin typeface="Consolas"/>
                <a:cs typeface="Consolas"/>
              </a:rPr>
              <a:t>money </a:t>
            </a:r>
            <a:r>
              <a:rPr sz="1800" dirty="0">
                <a:latin typeface="Consolas"/>
                <a:cs typeface="Consolas"/>
              </a:rPr>
              <a:t>= </a:t>
            </a:r>
            <a:r>
              <a:rPr sz="1800" spc="-5" dirty="0">
                <a:latin typeface="Consolas"/>
                <a:cs typeface="Consolas"/>
              </a:rPr>
              <a:t>int(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round(</a:t>
            </a:r>
            <a:r>
              <a:rPr sz="1800" spc="-5" dirty="0">
                <a:latin typeface="Consolas"/>
                <a:cs typeface="Consolas"/>
              </a:rPr>
              <a:t>money </a:t>
            </a:r>
            <a:r>
              <a:rPr sz="1800" dirty="0">
                <a:latin typeface="Consolas"/>
                <a:cs typeface="Consolas"/>
              </a:rPr>
              <a:t>* </a:t>
            </a:r>
            <a:r>
              <a:rPr sz="1800" spc="-5" dirty="0">
                <a:latin typeface="Consolas"/>
                <a:cs typeface="Consolas"/>
              </a:rPr>
              <a:t>discount,</a:t>
            </a:r>
            <a:r>
              <a:rPr sz="1800" spc="-8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0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)</a:t>
            </a:r>
            <a:r>
              <a:rPr sz="1800" spc="-5" dirty="0">
                <a:latin typeface="Consolas"/>
                <a:cs typeface="Consolas"/>
              </a:rPr>
              <a:t>)  </a:t>
            </a:r>
            <a:r>
              <a:rPr sz="1800" spc="-10" dirty="0">
                <a:latin typeface="Consolas"/>
                <a:cs typeface="Consolas"/>
              </a:rPr>
              <a:t>print(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E0000"/>
                </a:solidFill>
                <a:latin typeface="新細明體"/>
                <a:cs typeface="新細明體"/>
              </a:rPr>
              <a:t>打折後總金額</a:t>
            </a:r>
            <a:r>
              <a:rPr sz="1800" spc="-15" dirty="0">
                <a:solidFill>
                  <a:srgbClr val="8E0000"/>
                </a:solidFill>
                <a:latin typeface="新細明體"/>
                <a:cs typeface="新細明體"/>
              </a:rPr>
              <a:t>為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:</a:t>
            </a:r>
            <a:r>
              <a:rPr sz="1800" spc="1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spc="-5" dirty="0">
                <a:latin typeface="Consolas"/>
                <a:cs typeface="Consolas"/>
              </a:rPr>
              <a:t>,</a:t>
            </a:r>
            <a:r>
              <a:rPr sz="1800" spc="-10" dirty="0">
                <a:latin typeface="Consolas"/>
                <a:cs typeface="Consolas"/>
              </a:rPr>
              <a:t> money)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67252" y="3552444"/>
            <a:ext cx="4436110" cy="2037714"/>
          </a:xfrm>
          <a:custGeom>
            <a:avLst/>
            <a:gdLst/>
            <a:ahLst/>
            <a:cxnLst/>
            <a:rect l="l" t="t" r="r" b="b"/>
            <a:pathLst>
              <a:path w="4436109" h="2037714">
                <a:moveTo>
                  <a:pt x="4228465" y="0"/>
                </a:moveTo>
                <a:lnTo>
                  <a:pt x="2096897" y="0"/>
                </a:lnTo>
                <a:lnTo>
                  <a:pt x="2049332" y="5483"/>
                </a:lnTo>
                <a:lnTo>
                  <a:pt x="2005659" y="21101"/>
                </a:lnTo>
                <a:lnTo>
                  <a:pt x="1967128" y="45606"/>
                </a:lnTo>
                <a:lnTo>
                  <a:pt x="1934985" y="77749"/>
                </a:lnTo>
                <a:lnTo>
                  <a:pt x="1910480" y="116280"/>
                </a:lnTo>
                <a:lnTo>
                  <a:pt x="1894862" y="159953"/>
                </a:lnTo>
                <a:lnTo>
                  <a:pt x="1889379" y="207517"/>
                </a:lnTo>
                <a:lnTo>
                  <a:pt x="1889379" y="726312"/>
                </a:lnTo>
                <a:lnTo>
                  <a:pt x="0" y="2037448"/>
                </a:lnTo>
                <a:lnTo>
                  <a:pt x="1889379" y="1037589"/>
                </a:lnTo>
                <a:lnTo>
                  <a:pt x="4435983" y="1037589"/>
                </a:lnTo>
                <a:lnTo>
                  <a:pt x="4435983" y="207517"/>
                </a:lnTo>
                <a:lnTo>
                  <a:pt x="4430499" y="159953"/>
                </a:lnTo>
                <a:lnTo>
                  <a:pt x="4414881" y="116280"/>
                </a:lnTo>
                <a:lnTo>
                  <a:pt x="4390376" y="77749"/>
                </a:lnTo>
                <a:lnTo>
                  <a:pt x="4358233" y="45606"/>
                </a:lnTo>
                <a:lnTo>
                  <a:pt x="4319702" y="21101"/>
                </a:lnTo>
                <a:lnTo>
                  <a:pt x="4276029" y="5483"/>
                </a:lnTo>
                <a:lnTo>
                  <a:pt x="4228465" y="0"/>
                </a:lnTo>
                <a:close/>
              </a:path>
              <a:path w="4436109" h="2037714">
                <a:moveTo>
                  <a:pt x="4435983" y="1037589"/>
                </a:moveTo>
                <a:lnTo>
                  <a:pt x="1889379" y="1037589"/>
                </a:lnTo>
                <a:lnTo>
                  <a:pt x="1894862" y="1085154"/>
                </a:lnTo>
                <a:lnTo>
                  <a:pt x="1910480" y="1128827"/>
                </a:lnTo>
                <a:lnTo>
                  <a:pt x="1934985" y="1167358"/>
                </a:lnTo>
                <a:lnTo>
                  <a:pt x="1967128" y="1199501"/>
                </a:lnTo>
                <a:lnTo>
                  <a:pt x="2005659" y="1224006"/>
                </a:lnTo>
                <a:lnTo>
                  <a:pt x="2049332" y="1239624"/>
                </a:lnTo>
                <a:lnTo>
                  <a:pt x="2096897" y="1245107"/>
                </a:lnTo>
                <a:lnTo>
                  <a:pt x="4228465" y="1245107"/>
                </a:lnTo>
                <a:lnTo>
                  <a:pt x="4276029" y="1239624"/>
                </a:lnTo>
                <a:lnTo>
                  <a:pt x="4319702" y="1224006"/>
                </a:lnTo>
                <a:lnTo>
                  <a:pt x="4358233" y="1199501"/>
                </a:lnTo>
                <a:lnTo>
                  <a:pt x="4390376" y="1167358"/>
                </a:lnTo>
                <a:lnTo>
                  <a:pt x="4414881" y="1128827"/>
                </a:lnTo>
                <a:lnTo>
                  <a:pt x="4430499" y="1085154"/>
                </a:lnTo>
                <a:lnTo>
                  <a:pt x="4435983" y="1037589"/>
                </a:lnTo>
                <a:close/>
              </a:path>
            </a:pathLst>
          </a:custGeom>
          <a:solidFill>
            <a:srgbClr val="FFCCCC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97221" y="3692144"/>
            <a:ext cx="20847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標楷體"/>
                <a:cs typeface="標楷體"/>
              </a:rPr>
              <a:t>函數</a:t>
            </a:r>
            <a:r>
              <a:rPr sz="2000" spc="-5" dirty="0">
                <a:solidFill>
                  <a:srgbClr val="FF0000"/>
                </a:solidFill>
                <a:latin typeface="Consolas"/>
                <a:cs typeface="Consolas"/>
              </a:rPr>
              <a:t>round(n,m)  </a:t>
            </a:r>
            <a:r>
              <a:rPr sz="2000" dirty="0">
                <a:solidFill>
                  <a:srgbClr val="FF0000"/>
                </a:solidFill>
                <a:latin typeface="標楷體"/>
                <a:cs typeface="標楷體"/>
              </a:rPr>
              <a:t>將</a:t>
            </a:r>
            <a:r>
              <a:rPr sz="2000" spc="-15" dirty="0">
                <a:solidFill>
                  <a:srgbClr val="FF0000"/>
                </a:solidFill>
                <a:latin typeface="Consolas"/>
                <a:cs typeface="Consolas"/>
              </a:rPr>
              <a:t>n</a:t>
            </a:r>
            <a:r>
              <a:rPr sz="2000" spc="5" dirty="0">
                <a:solidFill>
                  <a:srgbClr val="FF0000"/>
                </a:solidFill>
                <a:latin typeface="標楷體"/>
                <a:cs typeface="標楷體"/>
              </a:rPr>
              <a:t>值在</a:t>
            </a:r>
            <a:r>
              <a:rPr sz="2000" spc="-5" dirty="0">
                <a:solidFill>
                  <a:srgbClr val="FF0000"/>
                </a:solidFill>
                <a:latin typeface="標楷體"/>
                <a:cs typeface="標楷體"/>
              </a:rPr>
              <a:t>小</a:t>
            </a:r>
            <a:r>
              <a:rPr sz="2000" spc="-10" dirty="0">
                <a:solidFill>
                  <a:srgbClr val="FF0000"/>
                </a:solidFill>
                <a:latin typeface="標楷體"/>
                <a:cs typeface="標楷體"/>
              </a:rPr>
              <a:t>數</a:t>
            </a:r>
            <a:r>
              <a:rPr sz="2000" spc="5" dirty="0">
                <a:solidFill>
                  <a:srgbClr val="FF0000"/>
                </a:solidFill>
                <a:latin typeface="標楷體"/>
                <a:cs typeface="標楷體"/>
              </a:rPr>
              <a:t>點</a:t>
            </a:r>
            <a:r>
              <a:rPr sz="2000" dirty="0">
                <a:solidFill>
                  <a:srgbClr val="FF0000"/>
                </a:solidFill>
                <a:latin typeface="標楷體"/>
                <a:cs typeface="標楷體"/>
              </a:rPr>
              <a:t>第</a:t>
            </a:r>
            <a:r>
              <a:rPr sz="2000" dirty="0">
                <a:solidFill>
                  <a:srgbClr val="FF0000"/>
                </a:solidFill>
                <a:latin typeface="Consolas"/>
                <a:cs typeface="Consolas"/>
              </a:rPr>
              <a:t>m </a:t>
            </a:r>
            <a:r>
              <a:rPr sz="2000" dirty="0">
                <a:solidFill>
                  <a:srgbClr val="FF0000"/>
                </a:solidFill>
                <a:latin typeface="標楷體"/>
                <a:cs typeface="標楷體"/>
              </a:rPr>
              <a:t>位四捨</a:t>
            </a:r>
            <a:r>
              <a:rPr sz="2000" spc="-15" dirty="0">
                <a:solidFill>
                  <a:srgbClr val="FF0000"/>
                </a:solidFill>
                <a:latin typeface="標楷體"/>
                <a:cs typeface="標楷體"/>
              </a:rPr>
              <a:t>五</a:t>
            </a:r>
            <a:r>
              <a:rPr sz="2000" dirty="0">
                <a:solidFill>
                  <a:srgbClr val="FF0000"/>
                </a:solidFill>
                <a:latin typeface="標楷體"/>
                <a:cs typeface="標楷體"/>
              </a:rPr>
              <a:t>入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150</a:t>
            </a:fld>
            <a:endParaRPr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77910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110132"/>
            <a:ext cx="8082915" cy="42449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以</a:t>
            </a:r>
            <a:r>
              <a:rPr sz="2800" spc="-5" dirty="0">
                <a:latin typeface="標楷體"/>
                <a:cs typeface="標楷體"/>
              </a:rPr>
              <a:t>下各題</a:t>
            </a:r>
            <a:r>
              <a:rPr sz="2800" spc="10" dirty="0">
                <a:latin typeface="標楷體"/>
                <a:cs typeface="標楷體"/>
              </a:rPr>
              <a:t>均</a:t>
            </a:r>
            <a:r>
              <a:rPr sz="2800" spc="-5" dirty="0">
                <a:latin typeface="標楷體"/>
                <a:cs typeface="標楷體"/>
              </a:rPr>
              <a:t>須先畫</a:t>
            </a:r>
            <a:r>
              <a:rPr sz="2800" dirty="0">
                <a:latin typeface="標楷體"/>
                <a:cs typeface="標楷體"/>
              </a:rPr>
              <a:t>出</a:t>
            </a:r>
            <a:r>
              <a:rPr sz="2800" spc="-5" dirty="0">
                <a:latin typeface="標楷體"/>
                <a:cs typeface="標楷體"/>
              </a:rPr>
              <a:t>流程圖。</a:t>
            </a:r>
            <a:endParaRPr sz="2800">
              <a:latin typeface="標楷體"/>
              <a:cs typeface="標楷體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4-1.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式，輸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x</a:t>
            </a:r>
            <a:r>
              <a:rPr sz="2800" spc="5" dirty="0">
                <a:latin typeface="標楷體"/>
                <a:cs typeface="標楷體"/>
              </a:rPr>
              <a:t>和</a:t>
            </a:r>
            <a:r>
              <a:rPr sz="2800" spc="-15" dirty="0">
                <a:latin typeface="Consolas"/>
                <a:cs typeface="Consolas"/>
              </a:rPr>
              <a:t>y</a:t>
            </a:r>
            <a:r>
              <a:rPr sz="2800" spc="-15" dirty="0">
                <a:latin typeface="標楷體"/>
                <a:cs typeface="標楷體"/>
              </a:rPr>
              <a:t>，</a:t>
            </a:r>
            <a:r>
              <a:rPr sz="2800" dirty="0">
                <a:latin typeface="標楷體"/>
                <a:cs typeface="標楷體"/>
              </a:rPr>
              <a:t>如</a:t>
            </a:r>
            <a:r>
              <a:rPr sz="2800" spc="10" dirty="0">
                <a:latin typeface="標楷體"/>
                <a:cs typeface="標楷體"/>
              </a:rPr>
              <a:t>果</a:t>
            </a:r>
            <a:r>
              <a:rPr sz="2800" spc="-5" dirty="0">
                <a:latin typeface="Consolas"/>
                <a:cs typeface="Consolas"/>
              </a:rPr>
              <a:t>x</a:t>
            </a:r>
            <a:r>
              <a:rPr sz="2800" spc="-1120" dirty="0">
                <a:latin typeface="Consolas"/>
                <a:cs typeface="Consolas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≥</a:t>
            </a:r>
            <a:r>
              <a:rPr sz="2800" spc="-17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onsolas"/>
                <a:cs typeface="Consolas"/>
              </a:rPr>
              <a:t>y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dirty="0">
                <a:latin typeface="標楷體"/>
                <a:cs typeface="標楷體"/>
              </a:rPr>
              <a:t>則</a:t>
            </a:r>
            <a:r>
              <a:rPr sz="2800" spc="-5" dirty="0">
                <a:latin typeface="標楷體"/>
                <a:cs typeface="標楷體"/>
              </a:rPr>
              <a:t>列</a:t>
            </a:r>
            <a:r>
              <a:rPr sz="2800" spc="10" dirty="0">
                <a:latin typeface="標楷體"/>
                <a:cs typeface="標楷體"/>
              </a:rPr>
              <a:t>印</a:t>
            </a:r>
            <a:r>
              <a:rPr sz="2800" spc="-15" dirty="0">
                <a:latin typeface="Consolas"/>
                <a:cs typeface="Consolas"/>
              </a:rPr>
              <a:t>x</a:t>
            </a:r>
            <a:r>
              <a:rPr sz="2800" spc="-15" dirty="0">
                <a:latin typeface="標楷體"/>
                <a:cs typeface="標楷體"/>
              </a:rPr>
              <a:t>，  </a:t>
            </a:r>
            <a:r>
              <a:rPr sz="2800" dirty="0">
                <a:latin typeface="標楷體"/>
                <a:cs typeface="標楷體"/>
              </a:rPr>
              <a:t>否</a:t>
            </a:r>
            <a:r>
              <a:rPr sz="2800" spc="-5" dirty="0">
                <a:latin typeface="標楷體"/>
                <a:cs typeface="標楷體"/>
              </a:rPr>
              <a:t>則列</a:t>
            </a:r>
            <a:r>
              <a:rPr sz="2800" dirty="0">
                <a:latin typeface="標楷體"/>
                <a:cs typeface="標楷體"/>
              </a:rPr>
              <a:t>印</a:t>
            </a:r>
            <a:r>
              <a:rPr sz="2800" spc="-10" dirty="0">
                <a:latin typeface="Consolas"/>
                <a:cs typeface="Consolas"/>
              </a:rPr>
              <a:t>y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600">
              <a:latin typeface="標楷體"/>
              <a:cs typeface="標楷體"/>
            </a:endParaRPr>
          </a:p>
          <a:p>
            <a:pPr marL="241300" marR="192405" indent="-2286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4-2.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式，輸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x</a:t>
            </a:r>
            <a:r>
              <a:rPr sz="2800" spc="5" dirty="0">
                <a:latin typeface="標楷體"/>
                <a:cs typeface="標楷體"/>
              </a:rPr>
              <a:t>和</a:t>
            </a:r>
            <a:r>
              <a:rPr sz="2800" spc="-15" dirty="0">
                <a:latin typeface="Consolas"/>
                <a:cs typeface="Consolas"/>
              </a:rPr>
              <a:t>y</a:t>
            </a:r>
            <a:r>
              <a:rPr sz="2800" spc="-15" dirty="0">
                <a:latin typeface="標楷體"/>
                <a:cs typeface="標楷體"/>
              </a:rPr>
              <a:t>，</a:t>
            </a:r>
            <a:r>
              <a:rPr sz="2800" spc="5" dirty="0">
                <a:latin typeface="標楷體"/>
                <a:cs typeface="標楷體"/>
              </a:rPr>
              <a:t>如果</a:t>
            </a:r>
            <a:r>
              <a:rPr sz="2800" spc="-20" dirty="0">
                <a:latin typeface="Consolas"/>
                <a:cs typeface="Consolas"/>
              </a:rPr>
              <a:t>x</a:t>
            </a:r>
            <a:r>
              <a:rPr sz="2800" spc="5" dirty="0">
                <a:latin typeface="標楷體"/>
                <a:cs typeface="標楷體"/>
              </a:rPr>
              <a:t>和</a:t>
            </a:r>
            <a:r>
              <a:rPr sz="2800" spc="-20" dirty="0">
                <a:latin typeface="Consolas"/>
                <a:cs typeface="Consolas"/>
              </a:rPr>
              <a:t>y</a:t>
            </a:r>
            <a:r>
              <a:rPr sz="2800" dirty="0">
                <a:latin typeface="標楷體"/>
                <a:cs typeface="標楷體"/>
              </a:rPr>
              <a:t>都</a:t>
            </a:r>
            <a:r>
              <a:rPr sz="2800" spc="-5" dirty="0">
                <a:latin typeface="標楷體"/>
                <a:cs typeface="標楷體"/>
              </a:rPr>
              <a:t>是正數，  </a:t>
            </a:r>
            <a:r>
              <a:rPr sz="2800" spc="5" dirty="0">
                <a:latin typeface="標楷體"/>
                <a:cs typeface="標楷體"/>
              </a:rPr>
              <a:t>令</a:t>
            </a:r>
            <a:r>
              <a:rPr sz="2800" spc="-10" dirty="0">
                <a:latin typeface="Consolas"/>
                <a:cs typeface="Consolas"/>
              </a:rPr>
              <a:t>z=1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dirty="0">
                <a:latin typeface="標楷體"/>
                <a:cs typeface="標楷體"/>
              </a:rPr>
              <a:t>如</a:t>
            </a:r>
            <a:r>
              <a:rPr sz="2800" spc="-5" dirty="0">
                <a:latin typeface="標楷體"/>
                <a:cs typeface="標楷體"/>
              </a:rPr>
              <a:t>兩者均</a:t>
            </a:r>
            <a:r>
              <a:rPr sz="2800" spc="10" dirty="0">
                <a:latin typeface="標楷體"/>
                <a:cs typeface="標楷體"/>
              </a:rPr>
              <a:t>為</a:t>
            </a:r>
            <a:r>
              <a:rPr sz="2800" spc="-5" dirty="0">
                <a:latin typeface="標楷體"/>
                <a:cs typeface="標楷體"/>
              </a:rPr>
              <a:t>負數，</a:t>
            </a:r>
            <a:r>
              <a:rPr sz="2800" spc="5" dirty="0">
                <a:latin typeface="標楷體"/>
                <a:cs typeface="標楷體"/>
              </a:rPr>
              <a:t>令</a:t>
            </a:r>
            <a:r>
              <a:rPr sz="2800" spc="-10" dirty="0">
                <a:latin typeface="Consolas"/>
                <a:cs typeface="Consolas"/>
              </a:rPr>
              <a:t>z=-1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5" dirty="0">
                <a:latin typeface="標楷體"/>
                <a:cs typeface="標楷體"/>
              </a:rPr>
              <a:t>否</a:t>
            </a:r>
            <a:r>
              <a:rPr sz="2800" spc="-5" dirty="0">
                <a:latin typeface="標楷體"/>
                <a:cs typeface="標楷體"/>
              </a:rPr>
              <a:t>則</a:t>
            </a:r>
            <a:r>
              <a:rPr sz="2800" spc="10" dirty="0">
                <a:latin typeface="標楷體"/>
                <a:cs typeface="標楷體"/>
              </a:rPr>
              <a:t>令</a:t>
            </a:r>
            <a:r>
              <a:rPr sz="2800" spc="-15" dirty="0">
                <a:latin typeface="Consolas"/>
                <a:cs typeface="Consolas"/>
              </a:rPr>
              <a:t>z=0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600">
              <a:latin typeface="標楷體"/>
              <a:cs typeface="標楷體"/>
            </a:endParaRPr>
          </a:p>
          <a:p>
            <a:pPr marL="241300" marR="888365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4-3.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式，輸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x</a:t>
            </a:r>
            <a:r>
              <a:rPr sz="2800" spc="5" dirty="0">
                <a:latin typeface="標楷體"/>
                <a:cs typeface="標楷體"/>
              </a:rPr>
              <a:t>、</a:t>
            </a:r>
            <a:r>
              <a:rPr sz="2800" spc="-20" dirty="0">
                <a:latin typeface="Consolas"/>
                <a:cs typeface="Consolas"/>
              </a:rPr>
              <a:t>y</a:t>
            </a:r>
            <a:r>
              <a:rPr sz="2800" spc="-5" dirty="0">
                <a:latin typeface="標楷體"/>
                <a:cs typeface="標楷體"/>
              </a:rPr>
              <a:t>、</a:t>
            </a:r>
            <a:r>
              <a:rPr sz="2800" spc="-10" dirty="0">
                <a:latin typeface="Consolas"/>
                <a:cs typeface="Consolas"/>
              </a:rPr>
              <a:t>u</a:t>
            </a:r>
            <a:r>
              <a:rPr sz="2800" spc="5" dirty="0">
                <a:latin typeface="標楷體"/>
                <a:cs typeface="標楷體"/>
              </a:rPr>
              <a:t>、</a:t>
            </a:r>
            <a:r>
              <a:rPr sz="2800" spc="-10" dirty="0">
                <a:latin typeface="Consolas"/>
                <a:cs typeface="Consolas"/>
              </a:rPr>
              <a:t>v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如果 </a:t>
            </a:r>
            <a:r>
              <a:rPr sz="2800" spc="-10" dirty="0">
                <a:latin typeface="Consolas"/>
                <a:cs typeface="Consolas"/>
              </a:rPr>
              <a:t>(x+y)&gt;</a:t>
            </a:r>
            <a:r>
              <a:rPr sz="2800" dirty="0">
                <a:latin typeface="Consolas"/>
                <a:cs typeface="Consolas"/>
              </a:rPr>
              <a:t>(</a:t>
            </a:r>
            <a:r>
              <a:rPr sz="2800" spc="-10" dirty="0">
                <a:latin typeface="Consolas"/>
                <a:cs typeface="Consolas"/>
              </a:rPr>
              <a:t>u+v)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10" dirty="0">
                <a:latin typeface="標楷體"/>
                <a:cs typeface="標楷體"/>
              </a:rPr>
              <a:t>則</a:t>
            </a:r>
            <a:r>
              <a:rPr sz="2800" dirty="0">
                <a:latin typeface="標楷體"/>
                <a:cs typeface="標楷體"/>
              </a:rPr>
              <a:t>令</a:t>
            </a:r>
            <a:r>
              <a:rPr sz="2800" spc="-10" dirty="0">
                <a:latin typeface="Consolas"/>
                <a:cs typeface="Consolas"/>
              </a:rPr>
              <a:t>z=x-y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否則</a:t>
            </a:r>
            <a:r>
              <a:rPr sz="2800" spc="-10" dirty="0">
                <a:latin typeface="標楷體"/>
                <a:cs typeface="標楷體"/>
              </a:rPr>
              <a:t>令</a:t>
            </a:r>
            <a:r>
              <a:rPr sz="2800" spc="-10" dirty="0">
                <a:latin typeface="Consolas"/>
                <a:cs typeface="Consolas"/>
              </a:rPr>
              <a:t>z=u-</a:t>
            </a:r>
            <a:r>
              <a:rPr sz="2800" spc="-5" dirty="0">
                <a:latin typeface="Consolas"/>
                <a:cs typeface="Consolas"/>
              </a:rPr>
              <a:t>v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1906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4-1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2504" y="1278002"/>
            <a:ext cx="3556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12135" y="1249680"/>
            <a:ext cx="4040123" cy="527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152</a:t>
            </a:fld>
            <a:endParaRPr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3" name="object 3"/>
          <p:cNvSpPr/>
          <p:nvPr/>
        </p:nvSpPr>
        <p:spPr>
          <a:xfrm>
            <a:off x="891539" y="1877567"/>
            <a:ext cx="7360920" cy="3477895"/>
          </a:xfrm>
          <a:custGeom>
            <a:avLst/>
            <a:gdLst/>
            <a:ahLst/>
            <a:cxnLst/>
            <a:rect l="l" t="t" r="r" b="b"/>
            <a:pathLst>
              <a:path w="7360920" h="3477895">
                <a:moveTo>
                  <a:pt x="0" y="3477767"/>
                </a:moveTo>
                <a:lnTo>
                  <a:pt x="7360920" y="3477767"/>
                </a:lnTo>
                <a:lnTo>
                  <a:pt x="7360920" y="0"/>
                </a:lnTo>
                <a:lnTo>
                  <a:pt x="0" y="0"/>
                </a:lnTo>
                <a:lnTo>
                  <a:pt x="0" y="3477767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194561"/>
            <a:ext cx="4493260" cy="133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4-1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  <a:p>
            <a:pPr marL="276225">
              <a:lnSpc>
                <a:spcPct val="100000"/>
              </a:lnSpc>
              <a:spcBef>
                <a:spcPts val="2185"/>
              </a:spcBef>
            </a:pPr>
            <a:r>
              <a:rPr sz="2000" dirty="0">
                <a:latin typeface="Consolas"/>
                <a:cs typeface="Consolas"/>
              </a:rPr>
              <a:t>x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x:</a:t>
            </a:r>
            <a:r>
              <a:rPr sz="20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27622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y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y:</a:t>
            </a:r>
            <a:r>
              <a:rPr sz="20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153</a:t>
            </a:fld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52144" y="2584409"/>
          <a:ext cx="2298697" cy="2083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653">
                <a:tc gridSpan="2"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"x</a:t>
                      </a:r>
                      <a:r>
                        <a:rPr sz="2000" spc="-7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1889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,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889"/>
                        </a:lnSpc>
                      </a:pPr>
                      <a:r>
                        <a:rPr sz="2000" spc="-5" dirty="0">
                          <a:latin typeface="Consolas"/>
                          <a:cs typeface="Consolas"/>
                        </a:rPr>
                        <a:t>x)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53">
                <a:tc gridSpan="2">
                  <a:txBody>
                    <a:bodyPr/>
                    <a:lstStyle/>
                    <a:p>
                      <a:pPr marL="31750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"y</a:t>
                      </a:r>
                      <a:r>
                        <a:rPr sz="2000" spc="-7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2085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,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2085"/>
                        </a:lnSpc>
                      </a:pPr>
                      <a:r>
                        <a:rPr sz="2000" spc="-5" dirty="0">
                          <a:latin typeface="Consolas"/>
                          <a:cs typeface="Consolas"/>
                        </a:rPr>
                        <a:t>y)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if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x</a:t>
                      </a:r>
                      <a:r>
                        <a:rPr sz="2000" spc="-8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&gt;=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y</a:t>
                      </a:r>
                      <a:r>
                        <a:rPr sz="20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: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621">
                <a:tc>
                  <a:txBody>
                    <a:bodyPr/>
                    <a:lstStyle/>
                    <a:p>
                      <a:pPr marL="590550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2000" spc="-6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endParaRPr sz="2000">
                        <a:latin typeface="Consolas"/>
                        <a:cs typeface="Consolas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else:</a:t>
                      </a:r>
                      <a:endParaRPr sz="2000">
                        <a:latin typeface="Consolas"/>
                        <a:cs typeface="Consolas"/>
                      </a:endParaRPr>
                    </a:p>
                    <a:p>
                      <a:pPr marL="5905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2000" spc="-6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9215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x</a:t>
                      </a:r>
                      <a:endParaRPr sz="2000">
                        <a:latin typeface="Consolas"/>
                        <a:cs typeface="Consola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y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71194" y="4944567"/>
            <a:ext cx="22599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"z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90" dirty="0">
                <a:latin typeface="Consolas"/>
                <a:cs typeface="Consolas"/>
              </a:rPr>
              <a:t> </a:t>
            </a:r>
            <a:r>
              <a:rPr sz="2000" spc="-15" dirty="0">
                <a:latin typeface="Consolas"/>
                <a:cs typeface="Consolas"/>
              </a:rPr>
              <a:t>z)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263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4-2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5" dirty="0">
                <a:latin typeface="標楷體"/>
                <a:cs typeface="標楷體"/>
              </a:rPr>
              <a:t>圖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1484" y="1267967"/>
            <a:ext cx="2938707" cy="5071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154</a:t>
            </a:fld>
            <a:endParaRPr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4-2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4127" y="1798320"/>
            <a:ext cx="7096125" cy="409384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Consolas"/>
                <a:cs typeface="Consolas"/>
              </a:rPr>
              <a:t>x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請輸入數</a:t>
            </a:r>
            <a:r>
              <a:rPr sz="2000" spc="-1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x:</a:t>
            </a:r>
            <a:r>
              <a:rPr sz="20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1440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y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請輸入數</a:t>
            </a:r>
            <a:r>
              <a:rPr sz="2000" spc="-1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y:</a:t>
            </a:r>
            <a:r>
              <a:rPr sz="20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1440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"x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x)</a:t>
            </a:r>
            <a:endParaRPr sz="20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"y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y)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onsolas"/>
              <a:cs typeface="Consolas"/>
            </a:endParaRPr>
          </a:p>
          <a:p>
            <a:pPr marL="650875" marR="4899025" indent="-560070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if </a:t>
            </a:r>
            <a:r>
              <a:rPr sz="2000" spc="-5" dirty="0">
                <a:latin typeface="Consolas"/>
                <a:cs typeface="Consolas"/>
              </a:rPr>
              <a:t>x&gt;0 </a:t>
            </a:r>
            <a:r>
              <a:rPr sz="2000" dirty="0">
                <a:solidFill>
                  <a:srgbClr val="FF0000"/>
                </a:solidFill>
                <a:latin typeface="Consolas"/>
                <a:cs typeface="Consolas"/>
              </a:rPr>
              <a:t>and</a:t>
            </a:r>
            <a:r>
              <a:rPr sz="2000" spc="-8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y&gt;0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:   </a:t>
            </a:r>
            <a:r>
              <a:rPr sz="2000" dirty="0">
                <a:latin typeface="Consolas"/>
                <a:cs typeface="Consolas"/>
              </a:rPr>
              <a:t>z =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1</a:t>
            </a:r>
            <a:endParaRPr sz="20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elif </a:t>
            </a:r>
            <a:r>
              <a:rPr sz="2000" spc="-5" dirty="0">
                <a:latin typeface="Consolas"/>
                <a:cs typeface="Consolas"/>
              </a:rPr>
              <a:t>x&lt;0 </a:t>
            </a:r>
            <a:r>
              <a:rPr sz="2000" spc="-5" dirty="0">
                <a:solidFill>
                  <a:srgbClr val="FF0000"/>
                </a:solidFill>
                <a:latin typeface="Consolas"/>
                <a:cs typeface="Consolas"/>
              </a:rPr>
              <a:t>and</a:t>
            </a:r>
            <a:r>
              <a:rPr sz="2000" spc="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y&lt;0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2000">
              <a:latin typeface="Consolas"/>
              <a:cs typeface="Consolas"/>
            </a:endParaRPr>
          </a:p>
          <a:p>
            <a:pPr marL="65087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z 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-1</a:t>
            </a:r>
            <a:endParaRPr sz="20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else:</a:t>
            </a:r>
            <a:endParaRPr sz="2000">
              <a:latin typeface="Consolas"/>
              <a:cs typeface="Consolas"/>
            </a:endParaRPr>
          </a:p>
          <a:p>
            <a:pPr marL="65087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z 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"z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15" dirty="0">
                <a:latin typeface="Consolas"/>
                <a:cs typeface="Consolas"/>
              </a:rPr>
              <a:t>z)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1906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4-3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2738" y="1278002"/>
            <a:ext cx="3556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7376" y="1341119"/>
            <a:ext cx="3960876" cy="516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156</a:t>
            </a:fld>
            <a:endParaRPr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4-3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0224" y="1720595"/>
            <a:ext cx="7084059" cy="4247515"/>
          </a:xfrm>
          <a:custGeom>
            <a:avLst/>
            <a:gdLst/>
            <a:ahLst/>
            <a:cxnLst/>
            <a:rect l="l" t="t" r="r" b="b"/>
            <a:pathLst>
              <a:path w="7084059" h="4247515">
                <a:moveTo>
                  <a:pt x="0" y="4247388"/>
                </a:moveTo>
                <a:lnTo>
                  <a:pt x="7083552" y="4247388"/>
                </a:lnTo>
                <a:lnTo>
                  <a:pt x="7083552" y="0"/>
                </a:lnTo>
                <a:lnTo>
                  <a:pt x="0" y="0"/>
                </a:lnTo>
                <a:lnTo>
                  <a:pt x="0" y="4247388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89913" y="1800310"/>
          <a:ext cx="3840479" cy="10654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575">
                <a:tc>
                  <a:txBody>
                    <a:bodyPr/>
                    <a:lstStyle/>
                    <a:p>
                      <a:pPr marR="22225" algn="ctr">
                        <a:lnSpc>
                          <a:spcPts val="180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x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6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請輸入數</a:t>
                      </a:r>
                      <a:r>
                        <a:rPr sz="1800" spc="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值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x: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805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71">
                <a:tc>
                  <a:txBody>
                    <a:bodyPr/>
                    <a:lstStyle/>
                    <a:p>
                      <a:pPr marR="22225"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y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7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請輸入數</a:t>
                      </a:r>
                      <a:r>
                        <a:rPr sz="1800" spc="1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值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y: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930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22225"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u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7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請輸入數</a:t>
                      </a:r>
                      <a:r>
                        <a:rPr sz="1800" spc="1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值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u: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930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01">
                <a:tc>
                  <a:txBody>
                    <a:bodyPr/>
                    <a:lstStyle/>
                    <a:p>
                      <a:pPr marR="22225"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v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7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請輸入數</a:t>
                      </a:r>
                      <a:r>
                        <a:rPr sz="1800" spc="1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值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v: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930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157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89913" y="2909974"/>
          <a:ext cx="2705734" cy="2423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1346">
                <a:tc gridSpan="2">
                  <a:txBody>
                    <a:bodyPr/>
                    <a:lstStyle/>
                    <a:p>
                      <a:pPr marL="31750" marR="3175">
                        <a:lnSpc>
                          <a:spcPts val="1695"/>
                        </a:lnSpc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prin</a:t>
                      </a:r>
                      <a:r>
                        <a:rPr sz="1800" spc="5" dirty="0">
                          <a:latin typeface="Consolas"/>
                          <a:cs typeface="Consolas"/>
                        </a:rPr>
                        <a:t>t</a:t>
                      </a:r>
                      <a:r>
                        <a:rPr sz="1800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x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x)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599">
                <a:tc gridSpan="2"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prin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t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y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880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880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y)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07">
                <a:tc gridSpan="2">
                  <a:txBody>
                    <a:bodyPr/>
                    <a:lstStyle/>
                    <a:p>
                      <a:pPr marL="31750" marR="3175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prin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t</a:t>
                      </a:r>
                      <a:r>
                        <a:rPr sz="1800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u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80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880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u)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 gridSpan="2">
                  <a:txBody>
                    <a:bodyPr/>
                    <a:lstStyle/>
                    <a:p>
                      <a:pPr marL="31750" marR="3175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prin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t</a:t>
                      </a:r>
                      <a:r>
                        <a:rPr sz="1800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v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75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875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v)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if</a:t>
                      </a:r>
                      <a:r>
                        <a:rPr sz="1800" spc="-85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(x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2865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546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y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&gt;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(u</a:t>
                      </a:r>
                      <a:r>
                        <a:rPr sz="1800" spc="-9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v)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213">
                <a:tc>
                  <a:txBody>
                    <a:bodyPr/>
                    <a:lstStyle/>
                    <a:p>
                      <a:pPr marR="54610" algn="r">
                        <a:lnSpc>
                          <a:spcPts val="205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z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else: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z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3175">
                        <a:lnSpc>
                          <a:spcPts val="205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2230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205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x +</a:t>
                      </a:r>
                      <a:r>
                        <a:rPr sz="1800" spc="-1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y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u +</a:t>
                      </a:r>
                      <a:r>
                        <a:rPr sz="1800" spc="-1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v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108963" y="5582208"/>
            <a:ext cx="2030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olas"/>
                <a:cs typeface="Consolas"/>
              </a:rPr>
              <a:t>print(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"z 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= "</a:t>
            </a:r>
            <a:r>
              <a:rPr sz="1800" dirty="0">
                <a:latin typeface="Consolas"/>
                <a:cs typeface="Consolas"/>
              </a:rPr>
              <a:t>,</a:t>
            </a:r>
            <a:r>
              <a:rPr sz="1800" spc="-12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z)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3" name="object 3"/>
          <p:cNvSpPr/>
          <p:nvPr/>
        </p:nvSpPr>
        <p:spPr>
          <a:xfrm>
            <a:off x="7184897" y="1533652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207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76261" y="1542034"/>
            <a:ext cx="53530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295" dirty="0">
                <a:latin typeface="Cambria Math"/>
                <a:cs typeface="Cambria Math"/>
              </a:rPr>
              <a:t>𝑢</a:t>
            </a:r>
            <a:r>
              <a:rPr sz="2050" spc="-45" dirty="0">
                <a:latin typeface="Cambria Math"/>
                <a:cs typeface="Cambria Math"/>
              </a:rPr>
              <a:t>−</a:t>
            </a:r>
            <a:r>
              <a:rPr sz="2050" spc="70" dirty="0">
                <a:latin typeface="Cambria Math"/>
                <a:cs typeface="Cambria Math"/>
              </a:rPr>
              <a:t>𝑣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158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82142" y="1267713"/>
            <a:ext cx="8133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10" dirty="0">
                <a:latin typeface="Consolas"/>
                <a:cs typeface="Consolas"/>
              </a:rPr>
              <a:t>4-4.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式，輸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x</a:t>
            </a:r>
            <a:r>
              <a:rPr sz="2800" spc="5" dirty="0">
                <a:latin typeface="標楷體"/>
                <a:cs typeface="標楷體"/>
              </a:rPr>
              <a:t>、</a:t>
            </a:r>
            <a:r>
              <a:rPr sz="2800" spc="-20" dirty="0">
                <a:latin typeface="Consolas"/>
                <a:cs typeface="Consolas"/>
              </a:rPr>
              <a:t>y</a:t>
            </a:r>
            <a:r>
              <a:rPr sz="2800" spc="-5" dirty="0">
                <a:latin typeface="標楷體"/>
                <a:cs typeface="標楷體"/>
              </a:rPr>
              <a:t>、</a:t>
            </a:r>
            <a:r>
              <a:rPr sz="2800" spc="-10" dirty="0">
                <a:latin typeface="Consolas"/>
                <a:cs typeface="Consolas"/>
              </a:rPr>
              <a:t>u</a:t>
            </a:r>
            <a:r>
              <a:rPr sz="2800" spc="5" dirty="0">
                <a:latin typeface="標楷體"/>
                <a:cs typeface="標楷體"/>
              </a:rPr>
              <a:t>、</a:t>
            </a:r>
            <a:r>
              <a:rPr sz="2800" spc="-10" dirty="0">
                <a:latin typeface="Consolas"/>
                <a:cs typeface="Consolas"/>
              </a:rPr>
              <a:t>v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如</a:t>
            </a:r>
            <a:r>
              <a:rPr sz="2800" spc="415" dirty="0">
                <a:latin typeface="標楷體"/>
                <a:cs typeface="標楷體"/>
              </a:rPr>
              <a:t>果</a:t>
            </a:r>
            <a:r>
              <a:rPr sz="3075" spc="142" baseline="44715" dirty="0">
                <a:latin typeface="Cambria Math"/>
                <a:cs typeface="Cambria Math"/>
              </a:rPr>
              <a:t>𝑥+𝑦</a:t>
            </a:r>
            <a:r>
              <a:rPr sz="3075" spc="532" baseline="4471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≥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</a:t>
            </a:r>
            <a:r>
              <a:rPr sz="2800" spc="-21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標楷體"/>
                <a:cs typeface="標楷體"/>
              </a:rPr>
              <a:t>，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442" y="1727961"/>
            <a:ext cx="8159115" cy="1857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95"/>
              </a:spcBef>
            </a:pPr>
            <a:r>
              <a:rPr sz="2800" spc="5" dirty="0">
                <a:latin typeface="標楷體"/>
                <a:cs typeface="標楷體"/>
              </a:rPr>
              <a:t>令</a:t>
            </a:r>
            <a:r>
              <a:rPr sz="2800" spc="-5" dirty="0">
                <a:latin typeface="Consolas"/>
                <a:cs typeface="Consolas"/>
              </a:rPr>
              <a:t>z=x-y</a:t>
            </a:r>
            <a:r>
              <a:rPr sz="2800" spc="-5" dirty="0">
                <a:latin typeface="標楷體"/>
                <a:cs typeface="標楷體"/>
              </a:rPr>
              <a:t>，否則令</a:t>
            </a:r>
            <a:r>
              <a:rPr sz="2800" spc="-10" dirty="0">
                <a:latin typeface="Consolas"/>
                <a:cs typeface="Consolas"/>
              </a:rPr>
              <a:t>z=u-v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標楷體"/>
              <a:cs typeface="標楷體"/>
            </a:endParaRPr>
          </a:p>
          <a:p>
            <a:pPr marL="279400" marR="43180" indent="-228600">
              <a:lnSpc>
                <a:spcPts val="3020"/>
              </a:lnSpc>
              <a:buFont typeface="Arial"/>
              <a:buChar char="•"/>
              <a:tabLst>
                <a:tab pos="279400" algn="l"/>
                <a:tab pos="6129020" algn="l"/>
              </a:tabLst>
            </a:pPr>
            <a:r>
              <a:rPr sz="2800" spc="-10" dirty="0">
                <a:latin typeface="Consolas"/>
                <a:cs typeface="Consolas"/>
              </a:rPr>
              <a:t>4-5.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式，輸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x</a:t>
            </a:r>
            <a:r>
              <a:rPr sz="2800" spc="5" dirty="0">
                <a:latin typeface="標楷體"/>
                <a:cs typeface="標楷體"/>
              </a:rPr>
              <a:t>和</a:t>
            </a:r>
            <a:r>
              <a:rPr sz="2800" spc="-20" dirty="0">
                <a:latin typeface="Consolas"/>
                <a:cs typeface="Consolas"/>
              </a:rPr>
              <a:t>y</a:t>
            </a:r>
            <a:r>
              <a:rPr sz="2800" spc="-5" dirty="0">
                <a:latin typeface="標楷體"/>
                <a:cs typeface="標楷體"/>
              </a:rPr>
              <a:t>，</a:t>
            </a:r>
            <a:r>
              <a:rPr sz="2800" dirty="0">
                <a:latin typeface="標楷體"/>
                <a:cs typeface="標楷體"/>
              </a:rPr>
              <a:t>如果</a:t>
            </a:r>
            <a:r>
              <a:rPr sz="2800" spc="-5" dirty="0">
                <a:latin typeface="Consolas"/>
                <a:cs typeface="Consolas"/>
              </a:rPr>
              <a:t>x</a:t>
            </a:r>
            <a:r>
              <a:rPr sz="2800" spc="-345" dirty="0">
                <a:latin typeface="Consolas"/>
                <a:cs typeface="Consolas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≥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onsolas"/>
                <a:cs typeface="Consolas"/>
              </a:rPr>
              <a:t>y</a:t>
            </a:r>
            <a:r>
              <a:rPr sz="2800" spc="5" dirty="0">
                <a:latin typeface="標楷體"/>
                <a:cs typeface="標楷體"/>
              </a:rPr>
              <a:t>，</a:t>
            </a:r>
            <a:r>
              <a:rPr sz="2800" spc="10" dirty="0">
                <a:latin typeface="標楷體"/>
                <a:cs typeface="標楷體"/>
              </a:rPr>
              <a:t>令</a:t>
            </a:r>
            <a:r>
              <a:rPr sz="2800" spc="-10" dirty="0">
                <a:latin typeface="Consolas"/>
                <a:cs typeface="Consolas"/>
              </a:rPr>
              <a:t>z=</a:t>
            </a:r>
            <a:r>
              <a:rPr sz="2800" spc="-20" dirty="0">
                <a:latin typeface="Consolas"/>
                <a:cs typeface="Consolas"/>
              </a:rPr>
              <a:t>x</a:t>
            </a:r>
            <a:r>
              <a:rPr sz="2775" spc="15" baseline="25525" dirty="0">
                <a:latin typeface="Consolas"/>
                <a:cs typeface="Consolas"/>
              </a:rPr>
              <a:t>2</a:t>
            </a:r>
            <a:r>
              <a:rPr sz="2800" spc="-5" dirty="0">
                <a:latin typeface="標楷體"/>
                <a:cs typeface="標楷體"/>
              </a:rPr>
              <a:t>， </a:t>
            </a:r>
            <a:r>
              <a:rPr sz="2800" dirty="0">
                <a:latin typeface="標楷體"/>
                <a:cs typeface="標楷體"/>
              </a:rPr>
              <a:t>否</a:t>
            </a:r>
            <a:r>
              <a:rPr sz="2800" spc="-5" dirty="0">
                <a:latin typeface="標楷體"/>
                <a:cs typeface="標楷體"/>
              </a:rPr>
              <a:t>則</a:t>
            </a:r>
            <a:r>
              <a:rPr sz="2800" spc="10" dirty="0">
                <a:latin typeface="標楷體"/>
                <a:cs typeface="標楷體"/>
              </a:rPr>
              <a:t>令</a:t>
            </a:r>
            <a:r>
              <a:rPr sz="2800" spc="-5" dirty="0">
                <a:latin typeface="Consolas"/>
                <a:cs typeface="Consolas"/>
              </a:rPr>
              <a:t>z=y</a:t>
            </a:r>
            <a:r>
              <a:rPr sz="2775" spc="-7" baseline="25525" dirty="0">
                <a:latin typeface="Consolas"/>
                <a:cs typeface="Consolas"/>
              </a:rPr>
              <a:t>2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1906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4-4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2738" y="1278002"/>
            <a:ext cx="3556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3783" y="1269491"/>
            <a:ext cx="4058412" cy="5297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159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66268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轉</a:t>
            </a:r>
            <a:r>
              <a:rPr spc="-5" dirty="0">
                <a:latin typeface="標楷體"/>
                <a:cs typeface="標楷體"/>
              </a:rPr>
              <a:t>換我</a:t>
            </a:r>
            <a:r>
              <a:rPr dirty="0">
                <a:latin typeface="標楷體"/>
                <a:cs typeface="標楷體"/>
              </a:rPr>
              <a:t>們</a:t>
            </a:r>
            <a:r>
              <a:rPr spc="-5" dirty="0">
                <a:latin typeface="標楷體"/>
                <a:cs typeface="標楷體"/>
              </a:rPr>
              <a:t>寫的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式到</a:t>
            </a:r>
            <a:r>
              <a:rPr dirty="0">
                <a:latin typeface="標楷體"/>
                <a:cs typeface="標楷體"/>
              </a:rPr>
              <a:t>可</a:t>
            </a:r>
            <a:r>
              <a:rPr spc="-5" dirty="0">
                <a:latin typeface="標楷體"/>
                <a:cs typeface="標楷體"/>
              </a:rPr>
              <a:t>執行檔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6346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直</a:t>
            </a:r>
            <a:r>
              <a:rPr sz="2800" spc="-5" dirty="0">
                <a:latin typeface="標楷體"/>
                <a:cs typeface="標楷體"/>
              </a:rPr>
              <a:t>譯</a:t>
            </a:r>
            <a:r>
              <a:rPr sz="2800" spc="1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Consolas"/>
                <a:cs typeface="Consolas"/>
              </a:rPr>
              <a:t>(Interpreter)</a:t>
            </a:r>
            <a:r>
              <a:rPr sz="2800" dirty="0">
                <a:latin typeface="標楷體"/>
                <a:cs typeface="標楷體"/>
              </a:rPr>
              <a:t>語</a:t>
            </a:r>
            <a:r>
              <a:rPr sz="2800" spc="-5" dirty="0">
                <a:latin typeface="標楷體"/>
                <a:cs typeface="標楷體"/>
              </a:rPr>
              <a:t>言</a:t>
            </a:r>
            <a:r>
              <a:rPr sz="2800" dirty="0">
                <a:latin typeface="標楷體"/>
                <a:cs typeface="標楷體"/>
              </a:rPr>
              <a:t>執</a:t>
            </a:r>
            <a:r>
              <a:rPr sz="2800" spc="-5" dirty="0">
                <a:latin typeface="標楷體"/>
                <a:cs typeface="標楷體"/>
              </a:rPr>
              <a:t>行程序：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5284419"/>
            <a:ext cx="4624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Python</a:t>
            </a:r>
            <a:r>
              <a:rPr sz="2800" dirty="0">
                <a:latin typeface="標楷體"/>
                <a:cs typeface="標楷體"/>
              </a:rPr>
              <a:t>屬於</a:t>
            </a:r>
            <a:r>
              <a:rPr sz="2800" spc="-5" dirty="0">
                <a:latin typeface="標楷體"/>
                <a:cs typeface="標楷體"/>
              </a:rPr>
              <a:t>此種執</a:t>
            </a:r>
            <a:r>
              <a:rPr sz="2800" dirty="0">
                <a:latin typeface="標楷體"/>
                <a:cs typeface="標楷體"/>
              </a:rPr>
              <a:t>行</a:t>
            </a:r>
            <a:r>
              <a:rPr sz="2800" spc="-5" dirty="0">
                <a:latin typeface="標楷體"/>
                <a:cs typeface="標楷體"/>
              </a:rPr>
              <a:t>方式。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1727" y="2303084"/>
            <a:ext cx="7286689" cy="2290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4-4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380" y="1691639"/>
            <a:ext cx="6873240" cy="4247515"/>
          </a:xfrm>
          <a:custGeom>
            <a:avLst/>
            <a:gdLst/>
            <a:ahLst/>
            <a:cxnLst/>
            <a:rect l="l" t="t" r="r" b="b"/>
            <a:pathLst>
              <a:path w="6873240" h="4247515">
                <a:moveTo>
                  <a:pt x="0" y="4247388"/>
                </a:moveTo>
                <a:lnTo>
                  <a:pt x="6873240" y="4247388"/>
                </a:lnTo>
                <a:lnTo>
                  <a:pt x="6873240" y="0"/>
                </a:lnTo>
                <a:lnTo>
                  <a:pt x="0" y="0"/>
                </a:lnTo>
                <a:lnTo>
                  <a:pt x="0" y="4247388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95069" y="1770963"/>
          <a:ext cx="3841114" cy="1065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979">
                <a:tc>
                  <a:txBody>
                    <a:bodyPr/>
                    <a:lstStyle/>
                    <a:p>
                      <a:pPr marL="31750">
                        <a:lnSpc>
                          <a:spcPts val="18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x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7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請輸入數</a:t>
                      </a:r>
                      <a:r>
                        <a:rPr sz="1800" spc="1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值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x: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00"/>
                        </a:lnSpc>
                      </a:pPr>
                      <a:r>
                        <a:rPr sz="18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spc="5" dirty="0"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71">
                <a:tc>
                  <a:txBody>
                    <a:bodyPr/>
                    <a:lstStyle/>
                    <a:p>
                      <a:pPr marL="31750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y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6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請輸入數</a:t>
                      </a:r>
                      <a:r>
                        <a:rPr sz="1800" spc="1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值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y: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30"/>
                        </a:lnSpc>
                      </a:pPr>
                      <a:r>
                        <a:rPr sz="18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spc="5" dirty="0"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71">
                <a:tc>
                  <a:txBody>
                    <a:bodyPr/>
                    <a:lstStyle/>
                    <a:p>
                      <a:pPr marL="31750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u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7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請輸入數</a:t>
                      </a:r>
                      <a:r>
                        <a:rPr sz="1800" spc="1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值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u: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30"/>
                        </a:lnSpc>
                      </a:pPr>
                      <a:r>
                        <a:rPr sz="18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spc="5" dirty="0"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01">
                <a:tc>
                  <a:txBody>
                    <a:bodyPr/>
                    <a:lstStyle/>
                    <a:p>
                      <a:pPr marL="31750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v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7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請輸入數</a:t>
                      </a:r>
                      <a:r>
                        <a:rPr sz="1800" spc="1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值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v: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30"/>
                        </a:lnSpc>
                      </a:pPr>
                      <a:r>
                        <a:rPr sz="18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spc="5" dirty="0"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160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95069" y="2880383"/>
          <a:ext cx="3322955" cy="2423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146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prin</a:t>
                      </a:r>
                      <a:r>
                        <a:rPr sz="1800" spc="5" dirty="0">
                          <a:latin typeface="Consolas"/>
                          <a:cs typeface="Consolas"/>
                        </a:rPr>
                        <a:t>t</a:t>
                      </a:r>
                      <a:r>
                        <a:rPr sz="1800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x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695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x)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06">
                <a:tc gridSpan="2"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prin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t</a:t>
                      </a:r>
                      <a:r>
                        <a:rPr sz="1800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y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75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875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y)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99">
                <a:tc gridSpan="2"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prin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t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u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880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880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u)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47">
                <a:tc gridSpan="2"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prin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t</a:t>
                      </a:r>
                      <a:r>
                        <a:rPr sz="1800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8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v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880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880"/>
                        </a:lnSpc>
                      </a:pPr>
                      <a:r>
                        <a:rPr sz="18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,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v)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if</a:t>
                      </a:r>
                      <a:r>
                        <a:rPr sz="1800" spc="-85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(x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+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onsolas"/>
                          <a:cs typeface="Consolas"/>
                        </a:rPr>
                        <a:t>y)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/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(u</a:t>
                      </a:r>
                      <a:r>
                        <a:rPr sz="1800" spc="-9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-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v) &gt;=</a:t>
                      </a:r>
                      <a:r>
                        <a:rPr sz="1800" spc="-9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2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508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341">
                <a:tc>
                  <a:txBody>
                    <a:bodyPr/>
                    <a:lstStyle/>
                    <a:p>
                      <a:pPr marR="54610" algn="r">
                        <a:lnSpc>
                          <a:spcPts val="205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z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else: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z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205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205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x -</a:t>
                      </a:r>
                      <a:r>
                        <a:rPr sz="1800" spc="-1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y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u -</a:t>
                      </a:r>
                      <a:r>
                        <a:rPr sz="1800" spc="-1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v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214119" y="5552643"/>
            <a:ext cx="2030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olas"/>
                <a:cs typeface="Consolas"/>
              </a:rPr>
              <a:t>print(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"z 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= "</a:t>
            </a:r>
            <a:r>
              <a:rPr sz="1800" dirty="0">
                <a:latin typeface="Consolas"/>
                <a:cs typeface="Consolas"/>
              </a:rPr>
              <a:t>,</a:t>
            </a:r>
            <a:r>
              <a:rPr sz="1800" spc="-114" dirty="0">
                <a:latin typeface="Consolas"/>
                <a:cs typeface="Consolas"/>
              </a:rPr>
              <a:t> </a:t>
            </a:r>
            <a:r>
              <a:rPr sz="1800" spc="-10" dirty="0">
                <a:latin typeface="Consolas"/>
                <a:cs typeface="Consolas"/>
              </a:rPr>
              <a:t>z)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263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4-5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10" dirty="0">
                <a:latin typeface="標楷體"/>
                <a:cs typeface="標楷體"/>
              </a:rPr>
              <a:t>圖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48583" y="1222247"/>
            <a:ext cx="4032504" cy="5263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77910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160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4-5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8675" y="1815083"/>
            <a:ext cx="6076315" cy="347789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Consolas"/>
                <a:cs typeface="Consolas"/>
              </a:rPr>
              <a:t>x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x:</a:t>
            </a:r>
            <a:r>
              <a:rPr sz="2000" spc="-1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y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y:</a:t>
            </a:r>
            <a:r>
              <a:rPr sz="2000" spc="-1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"x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x)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"y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y)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if </a:t>
            </a:r>
            <a:r>
              <a:rPr sz="2000" dirty="0">
                <a:latin typeface="Consolas"/>
                <a:cs typeface="Consolas"/>
              </a:rPr>
              <a:t>x &gt;=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z 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x**2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else: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z 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y**2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"z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15" dirty="0">
                <a:latin typeface="Consolas"/>
                <a:cs typeface="Consolas"/>
              </a:rPr>
              <a:t>z)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110742"/>
            <a:ext cx="2452370" cy="139573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onsolas"/>
                <a:cs typeface="Consolas"/>
              </a:rPr>
              <a:t>4-</a:t>
            </a:r>
            <a:r>
              <a:rPr sz="2400" spc="10" dirty="0">
                <a:latin typeface="Consolas"/>
                <a:cs typeface="Consolas"/>
              </a:rPr>
              <a:t>6</a:t>
            </a:r>
            <a:r>
              <a:rPr sz="2400" dirty="0">
                <a:latin typeface="Consolas"/>
                <a:cs typeface="Consolas"/>
              </a:rPr>
              <a:t>.</a:t>
            </a:r>
            <a:r>
              <a:rPr sz="2400" dirty="0">
                <a:latin typeface="標楷體"/>
                <a:cs typeface="標楷體"/>
              </a:rPr>
              <a:t>依</a:t>
            </a:r>
            <a:r>
              <a:rPr sz="2400" spc="10" dirty="0">
                <a:latin typeface="標楷體"/>
                <a:cs typeface="標楷體"/>
              </a:rPr>
              <a:t>照</a:t>
            </a:r>
            <a:r>
              <a:rPr sz="2400" dirty="0">
                <a:latin typeface="標楷體"/>
                <a:cs typeface="標楷體"/>
              </a:rPr>
              <a:t>以下的</a:t>
            </a:r>
            <a:endParaRPr sz="2400">
              <a:latin typeface="標楷體"/>
              <a:cs typeface="標楷體"/>
            </a:endParaRPr>
          </a:p>
          <a:p>
            <a:pPr marL="852169" marR="66040">
              <a:lnSpc>
                <a:spcPct val="124600"/>
              </a:lnSpc>
              <a:spcBef>
                <a:spcPts val="10"/>
              </a:spcBef>
            </a:pPr>
            <a:r>
              <a:rPr sz="2400" dirty="0">
                <a:latin typeface="標楷體"/>
                <a:cs typeface="標楷體"/>
              </a:rPr>
              <a:t>流</a:t>
            </a:r>
            <a:r>
              <a:rPr sz="2400" spc="10" dirty="0">
                <a:latin typeface="標楷體"/>
                <a:cs typeface="標楷體"/>
              </a:rPr>
              <a:t>程</a:t>
            </a:r>
            <a:r>
              <a:rPr sz="2400" dirty="0">
                <a:latin typeface="標楷體"/>
                <a:cs typeface="標楷體"/>
              </a:rPr>
              <a:t>圖，寫 一</a:t>
            </a:r>
            <a:r>
              <a:rPr sz="2400" spc="10" dirty="0">
                <a:latin typeface="標楷體"/>
                <a:cs typeface="標楷體"/>
              </a:rPr>
              <a:t>程</a:t>
            </a:r>
            <a:r>
              <a:rPr sz="2400" dirty="0">
                <a:latin typeface="標楷體"/>
                <a:cs typeface="標楷體"/>
              </a:rPr>
              <a:t>式。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9144" y="153921"/>
            <a:ext cx="4261104" cy="6646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5447" y="281940"/>
            <a:ext cx="3973067" cy="6358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1252" y="237743"/>
            <a:ext cx="4061460" cy="6446520"/>
          </a:xfrm>
          <a:custGeom>
            <a:avLst/>
            <a:gdLst/>
            <a:ahLst/>
            <a:cxnLst/>
            <a:rect l="l" t="t" r="r" b="b"/>
            <a:pathLst>
              <a:path w="4061459" h="6446520">
                <a:moveTo>
                  <a:pt x="0" y="6446520"/>
                </a:moveTo>
                <a:lnTo>
                  <a:pt x="4061459" y="6446520"/>
                </a:lnTo>
                <a:lnTo>
                  <a:pt x="4061459" y="0"/>
                </a:lnTo>
                <a:lnTo>
                  <a:pt x="0" y="0"/>
                </a:lnTo>
                <a:lnTo>
                  <a:pt x="0" y="6446520"/>
                </a:lnTo>
                <a:close/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163</a:t>
            </a:fld>
            <a:endParaRPr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4-6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347" y="1629155"/>
            <a:ext cx="6408420" cy="507809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Consolas"/>
                <a:cs typeface="Consolas"/>
              </a:rPr>
              <a:t>income </a:t>
            </a:r>
            <a:r>
              <a:rPr sz="1800" dirty="0">
                <a:latin typeface="Consolas"/>
                <a:cs typeface="Consolas"/>
              </a:rPr>
              <a:t>= </a:t>
            </a:r>
            <a:r>
              <a:rPr sz="1800" spc="-5" dirty="0">
                <a:latin typeface="Consolas"/>
                <a:cs typeface="Consolas"/>
              </a:rPr>
              <a:t>int(input(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"Please input your income:</a:t>
            </a:r>
            <a:r>
              <a:rPr sz="1800" spc="-7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latin typeface="Consolas"/>
                <a:cs typeface="Consolas"/>
              </a:rPr>
              <a:t>))</a:t>
            </a:r>
            <a:endParaRPr sz="18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if </a:t>
            </a:r>
            <a:r>
              <a:rPr sz="1800" spc="-5" dirty="0">
                <a:latin typeface="Consolas"/>
                <a:cs typeface="Consolas"/>
              </a:rPr>
              <a:t>income </a:t>
            </a:r>
            <a:r>
              <a:rPr sz="1800" dirty="0">
                <a:latin typeface="Consolas"/>
                <a:cs typeface="Consolas"/>
              </a:rPr>
              <a:t>&gt;</a:t>
            </a:r>
            <a:r>
              <a:rPr sz="1800" spc="-3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4090000</a:t>
            </a: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590550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rate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2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0.4</a:t>
            </a:r>
            <a:endParaRPr sz="1800">
              <a:latin typeface="Consolas"/>
              <a:cs typeface="Consolas"/>
            </a:endParaRPr>
          </a:p>
          <a:p>
            <a:pPr marL="90805" marR="3427095" indent="499745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difference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8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721100  </a:t>
            </a:r>
            <a:r>
              <a:rPr sz="1800" spc="-10" dirty="0">
                <a:solidFill>
                  <a:srgbClr val="0000FF"/>
                </a:solidFill>
                <a:latin typeface="Consolas"/>
                <a:cs typeface="Consolas"/>
              </a:rPr>
              <a:t>elif </a:t>
            </a:r>
            <a:r>
              <a:rPr sz="1800" spc="-5" dirty="0">
                <a:latin typeface="Consolas"/>
                <a:cs typeface="Consolas"/>
              </a:rPr>
              <a:t>income </a:t>
            </a:r>
            <a:r>
              <a:rPr sz="1800" dirty="0">
                <a:latin typeface="Consolas"/>
                <a:cs typeface="Consolas"/>
              </a:rPr>
              <a:t>&gt;</a:t>
            </a:r>
            <a:r>
              <a:rPr sz="1800" spc="-5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2180000</a:t>
            </a: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59055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onsolas"/>
                <a:cs typeface="Consolas"/>
              </a:rPr>
              <a:t>rate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2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0.3</a:t>
            </a:r>
            <a:endParaRPr sz="1800">
              <a:latin typeface="Consolas"/>
              <a:cs typeface="Consolas"/>
            </a:endParaRPr>
          </a:p>
          <a:p>
            <a:pPr marL="590550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difference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3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312100</a:t>
            </a:r>
            <a:endParaRPr sz="1800">
              <a:latin typeface="Consolas"/>
              <a:cs typeface="Consolas"/>
            </a:endParaRPr>
          </a:p>
          <a:p>
            <a:pPr marL="590550" marR="3551554" indent="-50038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Consolas"/>
                <a:cs typeface="Consolas"/>
              </a:rPr>
              <a:t>elif </a:t>
            </a:r>
            <a:r>
              <a:rPr sz="1800" spc="-5" dirty="0">
                <a:latin typeface="Consolas"/>
                <a:cs typeface="Consolas"/>
              </a:rPr>
              <a:t>income </a:t>
            </a:r>
            <a:r>
              <a:rPr sz="1800" dirty="0">
                <a:latin typeface="Consolas"/>
                <a:cs typeface="Consolas"/>
              </a:rPr>
              <a:t>&gt;</a:t>
            </a:r>
            <a:r>
              <a:rPr sz="1800" spc="-7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1090000</a:t>
            </a: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:  </a:t>
            </a:r>
            <a:r>
              <a:rPr sz="1800" spc="-5" dirty="0">
                <a:latin typeface="Consolas"/>
                <a:cs typeface="Consolas"/>
              </a:rPr>
              <a:t>rate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3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0.21</a:t>
            </a:r>
            <a:endParaRPr sz="1800">
              <a:latin typeface="Consolas"/>
              <a:cs typeface="Consolas"/>
            </a:endParaRPr>
          </a:p>
          <a:p>
            <a:pPr marL="90805" marR="3427095" indent="499745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difference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8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115900  </a:t>
            </a:r>
            <a:r>
              <a:rPr sz="1800" spc="-10" dirty="0">
                <a:solidFill>
                  <a:srgbClr val="0000FF"/>
                </a:solidFill>
                <a:latin typeface="Consolas"/>
                <a:cs typeface="Consolas"/>
              </a:rPr>
              <a:t>elif </a:t>
            </a:r>
            <a:r>
              <a:rPr sz="1800" spc="-5" dirty="0">
                <a:latin typeface="Consolas"/>
                <a:cs typeface="Consolas"/>
              </a:rPr>
              <a:t>income </a:t>
            </a:r>
            <a:r>
              <a:rPr sz="1800" dirty="0">
                <a:latin typeface="Consolas"/>
                <a:cs typeface="Consolas"/>
              </a:rPr>
              <a:t>&gt;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410000</a:t>
            </a: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59055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onsolas"/>
                <a:cs typeface="Consolas"/>
              </a:rPr>
              <a:t>rate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2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0.13</a:t>
            </a:r>
            <a:endParaRPr sz="1800">
              <a:latin typeface="Consolas"/>
              <a:cs typeface="Consolas"/>
            </a:endParaRPr>
          </a:p>
          <a:p>
            <a:pPr marL="90805" marR="3552190" indent="499745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difference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8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28700  </a:t>
            </a:r>
            <a:r>
              <a:rPr sz="1800" spc="-10" dirty="0">
                <a:solidFill>
                  <a:srgbClr val="0000FF"/>
                </a:solidFill>
                <a:latin typeface="Consolas"/>
                <a:cs typeface="Consolas"/>
              </a:rPr>
              <a:t>else:</a:t>
            </a:r>
            <a:endParaRPr sz="1800">
              <a:latin typeface="Consolas"/>
              <a:cs typeface="Consolas"/>
            </a:endParaRPr>
          </a:p>
          <a:p>
            <a:pPr marL="590550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rate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2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0.06</a:t>
            </a:r>
            <a:endParaRPr sz="1800">
              <a:latin typeface="Consolas"/>
              <a:cs typeface="Consolas"/>
            </a:endParaRPr>
          </a:p>
          <a:p>
            <a:pPr marL="590550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difference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30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0</a:t>
            </a:r>
            <a:endParaRPr sz="1800">
              <a:latin typeface="Consolas"/>
              <a:cs typeface="Consolas"/>
            </a:endParaRPr>
          </a:p>
          <a:p>
            <a:pPr marL="90805" marR="2047239">
              <a:lnSpc>
                <a:spcPct val="100000"/>
              </a:lnSpc>
            </a:pPr>
            <a:r>
              <a:rPr sz="1800" spc="-10" dirty="0">
                <a:latin typeface="Consolas"/>
                <a:cs typeface="Consolas"/>
              </a:rPr>
              <a:t>tax </a:t>
            </a:r>
            <a:r>
              <a:rPr sz="1800" dirty="0">
                <a:latin typeface="Consolas"/>
                <a:cs typeface="Consolas"/>
              </a:rPr>
              <a:t>= </a:t>
            </a:r>
            <a:r>
              <a:rPr sz="1800" spc="-5" dirty="0">
                <a:latin typeface="Consolas"/>
                <a:cs typeface="Consolas"/>
              </a:rPr>
              <a:t>(income </a:t>
            </a:r>
            <a:r>
              <a:rPr sz="1800" dirty="0">
                <a:latin typeface="Consolas"/>
                <a:cs typeface="Consolas"/>
              </a:rPr>
              <a:t>* </a:t>
            </a:r>
            <a:r>
              <a:rPr sz="1800" spc="-5" dirty="0">
                <a:latin typeface="Consolas"/>
                <a:cs typeface="Consolas"/>
              </a:rPr>
              <a:t>rate) </a:t>
            </a:r>
            <a:r>
              <a:rPr sz="1800" dirty="0">
                <a:latin typeface="Consolas"/>
                <a:cs typeface="Consolas"/>
              </a:rPr>
              <a:t>-</a:t>
            </a:r>
            <a:r>
              <a:rPr sz="1800" spc="-7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difference  </a:t>
            </a:r>
            <a:r>
              <a:rPr sz="1800" spc="-10" dirty="0">
                <a:latin typeface="Consolas"/>
                <a:cs typeface="Consolas"/>
              </a:rPr>
              <a:t>print(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"tax 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= 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spc="-5" dirty="0">
                <a:latin typeface="Consolas"/>
                <a:cs typeface="Consolas"/>
              </a:rPr>
              <a:t>,</a:t>
            </a:r>
            <a:r>
              <a:rPr sz="1800" spc="-3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tax)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7910" y="6427114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163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10742"/>
            <a:ext cx="3001645" cy="9398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onsolas"/>
                <a:cs typeface="Consolas"/>
              </a:rPr>
              <a:t>4-</a:t>
            </a:r>
            <a:r>
              <a:rPr sz="2400" spc="10" dirty="0">
                <a:latin typeface="Consolas"/>
                <a:cs typeface="Consolas"/>
              </a:rPr>
              <a:t>7</a:t>
            </a:r>
            <a:r>
              <a:rPr sz="2400" dirty="0">
                <a:latin typeface="Consolas"/>
                <a:cs typeface="Consolas"/>
              </a:rPr>
              <a:t>.</a:t>
            </a:r>
            <a:r>
              <a:rPr sz="2400" dirty="0">
                <a:latin typeface="標楷體"/>
                <a:cs typeface="標楷體"/>
              </a:rPr>
              <a:t>將</a:t>
            </a:r>
            <a:r>
              <a:rPr sz="2400" spc="10" dirty="0">
                <a:latin typeface="標楷體"/>
                <a:cs typeface="標楷體"/>
              </a:rPr>
              <a:t>以</a:t>
            </a:r>
            <a:r>
              <a:rPr sz="2400" dirty="0">
                <a:latin typeface="標楷體"/>
                <a:cs typeface="標楷體"/>
              </a:rPr>
              <a:t>下程式的</a:t>
            </a:r>
            <a:endParaRPr sz="2400">
              <a:latin typeface="標楷體"/>
              <a:cs typeface="標楷體"/>
            </a:endParaRPr>
          </a:p>
          <a:p>
            <a:pPr marL="852169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標楷體"/>
                <a:cs typeface="標楷體"/>
              </a:rPr>
              <a:t>流</a:t>
            </a:r>
            <a:r>
              <a:rPr sz="2400" spc="10" dirty="0">
                <a:latin typeface="標楷體"/>
                <a:cs typeface="標楷體"/>
              </a:rPr>
              <a:t>程</a:t>
            </a:r>
            <a:r>
              <a:rPr sz="2400" dirty="0">
                <a:latin typeface="標楷體"/>
                <a:cs typeface="標楷體"/>
              </a:rPr>
              <a:t>圖畫出</a:t>
            </a:r>
            <a:r>
              <a:rPr sz="2400" spc="5" dirty="0">
                <a:latin typeface="標楷體"/>
                <a:cs typeface="標楷體"/>
              </a:rPr>
              <a:t>來</a:t>
            </a:r>
            <a:r>
              <a:rPr sz="2400" dirty="0">
                <a:latin typeface="標楷體"/>
                <a:cs typeface="標楷體"/>
              </a:rPr>
              <a:t>。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6096" y="393191"/>
            <a:ext cx="4639056" cy="6012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0376" y="370331"/>
            <a:ext cx="4262628" cy="6068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31335" y="446531"/>
            <a:ext cx="4537075" cy="5910580"/>
          </a:xfrm>
          <a:custGeom>
            <a:avLst/>
            <a:gdLst/>
            <a:ahLst/>
            <a:cxnLst/>
            <a:rect l="l" t="t" r="r" b="b"/>
            <a:pathLst>
              <a:path w="4537075" h="5910580">
                <a:moveTo>
                  <a:pt x="0" y="5910072"/>
                </a:moveTo>
                <a:lnTo>
                  <a:pt x="4536948" y="5910072"/>
                </a:lnTo>
                <a:lnTo>
                  <a:pt x="4536948" y="0"/>
                </a:lnTo>
                <a:lnTo>
                  <a:pt x="0" y="0"/>
                </a:lnTo>
                <a:lnTo>
                  <a:pt x="0" y="591007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10965" y="466471"/>
            <a:ext cx="31610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olas"/>
                <a:cs typeface="Consolas"/>
              </a:rPr>
              <a:t>x=int(input(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"Enter 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x:</a:t>
            </a:r>
            <a:r>
              <a:rPr sz="1800" spc="-11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latin typeface="Consolas"/>
                <a:cs typeface="Consolas"/>
              </a:rPr>
              <a:t>))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onsolas"/>
                <a:cs typeface="Consolas"/>
              </a:rPr>
              <a:t>y=int(input(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"Enter 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y:</a:t>
            </a:r>
            <a:r>
              <a:rPr sz="1800" spc="-1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latin typeface="Consolas"/>
                <a:cs typeface="Consolas"/>
              </a:rPr>
              <a:t>))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if </a:t>
            </a:r>
            <a:r>
              <a:rPr sz="1800" dirty="0">
                <a:latin typeface="Consolas"/>
                <a:cs typeface="Consolas"/>
              </a:rPr>
              <a:t>x &gt;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0</a:t>
            </a:r>
            <a:r>
              <a:rPr sz="1800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165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910965" y="1289684"/>
            <a:ext cx="391160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Consolas"/>
                <a:cs typeface="Consolas"/>
              </a:rPr>
              <a:t>if </a:t>
            </a:r>
            <a:r>
              <a:rPr sz="1800" dirty="0">
                <a:latin typeface="Consolas"/>
                <a:cs typeface="Consolas"/>
              </a:rPr>
              <a:t>y &gt;</a:t>
            </a:r>
            <a:r>
              <a:rPr sz="1800" spc="-50" dirty="0">
                <a:latin typeface="Consolas"/>
                <a:cs typeface="Consolas"/>
              </a:rPr>
              <a:t> </a:t>
            </a:r>
            <a:r>
              <a:rPr sz="1800" spc="5" dirty="0">
                <a:latin typeface="Consolas"/>
                <a:cs typeface="Consolas"/>
              </a:rPr>
              <a:t>0</a:t>
            </a:r>
            <a:r>
              <a:rPr sz="1800" spc="5" dirty="0">
                <a:solidFill>
                  <a:srgbClr val="00AFEF"/>
                </a:solidFill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512445" marR="5080" indent="502920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print(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"1st</a:t>
            </a:r>
            <a:r>
              <a:rPr sz="1800" spc="-8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quadrant\n"</a:t>
            </a:r>
            <a:r>
              <a:rPr sz="1800" spc="-5" dirty="0">
                <a:latin typeface="Consolas"/>
                <a:cs typeface="Consolas"/>
              </a:rPr>
              <a:t>)  </a:t>
            </a:r>
            <a:r>
              <a:rPr sz="1800" spc="-5" dirty="0">
                <a:solidFill>
                  <a:srgbClr val="00AFEF"/>
                </a:solidFill>
                <a:latin typeface="Consolas"/>
                <a:cs typeface="Consolas"/>
              </a:rPr>
              <a:t>elif </a:t>
            </a:r>
            <a:r>
              <a:rPr sz="1800" dirty="0">
                <a:latin typeface="Consolas"/>
                <a:cs typeface="Consolas"/>
              </a:rPr>
              <a:t>y ==</a:t>
            </a:r>
            <a:r>
              <a:rPr sz="1800" spc="-4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00AFEF"/>
                </a:solidFill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1015365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print(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"X=axis\n"</a:t>
            </a:r>
            <a:r>
              <a:rPr sz="1800" spc="-5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  <a:p>
            <a:pPr marL="512445">
              <a:lnSpc>
                <a:spcPct val="100000"/>
              </a:lnSpc>
            </a:pPr>
            <a:r>
              <a:rPr sz="1800" spc="-5" dirty="0">
                <a:solidFill>
                  <a:srgbClr val="00AFEF"/>
                </a:solidFill>
                <a:latin typeface="Consolas"/>
                <a:cs typeface="Consolas"/>
              </a:rPr>
              <a:t>else:</a:t>
            </a:r>
            <a:endParaRPr sz="1800">
              <a:latin typeface="Consolas"/>
              <a:cs typeface="Consolas"/>
            </a:endParaRPr>
          </a:p>
          <a:p>
            <a:pPr marL="12700" marR="5080" indent="1002665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print(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"4th</a:t>
            </a:r>
            <a:r>
              <a:rPr sz="1800" spc="-8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quadrant\n"</a:t>
            </a:r>
            <a:r>
              <a:rPr sz="1800" spc="-5" dirty="0">
                <a:latin typeface="Consolas"/>
                <a:cs typeface="Consolas"/>
              </a:rPr>
              <a:t>)  </a:t>
            </a:r>
            <a:r>
              <a:rPr sz="1800" spc="-10" dirty="0">
                <a:solidFill>
                  <a:srgbClr val="0000FF"/>
                </a:solidFill>
                <a:latin typeface="Consolas"/>
                <a:cs typeface="Consolas"/>
              </a:rPr>
              <a:t>elif </a:t>
            </a:r>
            <a:r>
              <a:rPr sz="1800" dirty="0">
                <a:latin typeface="Consolas"/>
                <a:cs typeface="Consolas"/>
              </a:rPr>
              <a:t>x ==</a:t>
            </a:r>
            <a:r>
              <a:rPr sz="1800" spc="-35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512445">
              <a:lnSpc>
                <a:spcPct val="100000"/>
              </a:lnSpc>
            </a:pPr>
            <a:r>
              <a:rPr sz="1800" dirty="0">
                <a:solidFill>
                  <a:srgbClr val="00AFEF"/>
                </a:solidFill>
                <a:latin typeface="Consolas"/>
                <a:cs typeface="Consolas"/>
              </a:rPr>
              <a:t>if </a:t>
            </a:r>
            <a:r>
              <a:rPr sz="1800" dirty="0">
                <a:latin typeface="Consolas"/>
                <a:cs typeface="Consolas"/>
              </a:rPr>
              <a:t>y </a:t>
            </a:r>
            <a:r>
              <a:rPr sz="1800" spc="-5" dirty="0">
                <a:latin typeface="Consolas"/>
                <a:cs typeface="Consolas"/>
              </a:rPr>
              <a:t>==</a:t>
            </a:r>
            <a:r>
              <a:rPr sz="1800" spc="-40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0</a:t>
            </a:r>
            <a:r>
              <a:rPr sz="1800" dirty="0">
                <a:solidFill>
                  <a:srgbClr val="00AFEF"/>
                </a:solidFill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1015365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print(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"Origin\n"</a:t>
            </a:r>
            <a:r>
              <a:rPr sz="1800" spc="-5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  <a:p>
            <a:pPr marL="51244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AFEF"/>
                </a:solidFill>
                <a:latin typeface="Consolas"/>
                <a:cs typeface="Consolas"/>
              </a:rPr>
              <a:t>else:</a:t>
            </a:r>
            <a:endParaRPr sz="1800">
              <a:latin typeface="Consolas"/>
              <a:cs typeface="Consolas"/>
            </a:endParaRPr>
          </a:p>
          <a:p>
            <a:pPr marL="1015365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print(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"Y=axis\n"</a:t>
            </a:r>
            <a:r>
              <a:rPr sz="1800" spc="-5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Consolas"/>
                <a:cs typeface="Consolas"/>
              </a:rPr>
              <a:t>else:</a:t>
            </a:r>
            <a:endParaRPr sz="1800">
              <a:latin typeface="Consolas"/>
              <a:cs typeface="Consolas"/>
            </a:endParaRPr>
          </a:p>
          <a:p>
            <a:pPr marL="512445">
              <a:lnSpc>
                <a:spcPct val="100000"/>
              </a:lnSpc>
            </a:pPr>
            <a:r>
              <a:rPr sz="1800" dirty="0">
                <a:solidFill>
                  <a:srgbClr val="00AFEF"/>
                </a:solidFill>
                <a:latin typeface="Consolas"/>
                <a:cs typeface="Consolas"/>
              </a:rPr>
              <a:t>if </a:t>
            </a:r>
            <a:r>
              <a:rPr sz="1800" dirty="0">
                <a:latin typeface="Consolas"/>
                <a:cs typeface="Consolas"/>
              </a:rPr>
              <a:t>y &gt;</a:t>
            </a:r>
            <a:r>
              <a:rPr sz="1800" spc="-50" dirty="0">
                <a:latin typeface="Consolas"/>
                <a:cs typeface="Consolas"/>
              </a:rPr>
              <a:t> </a:t>
            </a:r>
            <a:r>
              <a:rPr sz="1800" spc="5" dirty="0">
                <a:latin typeface="Consolas"/>
                <a:cs typeface="Consolas"/>
              </a:rPr>
              <a:t>0</a:t>
            </a:r>
            <a:r>
              <a:rPr sz="1800" spc="5" dirty="0">
                <a:solidFill>
                  <a:srgbClr val="00AFEF"/>
                </a:solidFill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1015365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print(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"2nd</a:t>
            </a:r>
            <a:r>
              <a:rPr sz="1800" spc="-8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quadrant\n"</a:t>
            </a:r>
            <a:r>
              <a:rPr sz="1800" spc="-5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  <a:p>
            <a:pPr marL="512445">
              <a:lnSpc>
                <a:spcPct val="100000"/>
              </a:lnSpc>
            </a:pPr>
            <a:r>
              <a:rPr sz="1800" spc="-5" dirty="0">
                <a:solidFill>
                  <a:srgbClr val="00AFEF"/>
                </a:solidFill>
                <a:latin typeface="Consolas"/>
                <a:cs typeface="Consolas"/>
              </a:rPr>
              <a:t>elif </a:t>
            </a:r>
            <a:r>
              <a:rPr sz="1800" dirty="0">
                <a:latin typeface="Consolas"/>
                <a:cs typeface="Consolas"/>
              </a:rPr>
              <a:t>y ==</a:t>
            </a:r>
            <a:r>
              <a:rPr sz="1800" spc="-4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00AFEF"/>
                </a:solidFill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512445" marR="756285" indent="502920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pri</a:t>
            </a:r>
            <a:r>
              <a:rPr sz="1800" dirty="0">
                <a:latin typeface="Consolas"/>
                <a:cs typeface="Consolas"/>
              </a:rPr>
              <a:t>n</a:t>
            </a:r>
            <a:r>
              <a:rPr sz="1800" spc="-5" dirty="0">
                <a:latin typeface="Consolas"/>
                <a:cs typeface="Consolas"/>
              </a:rPr>
              <a:t>t(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"X</a:t>
            </a:r>
            <a:r>
              <a:rPr sz="1800" spc="5" dirty="0">
                <a:solidFill>
                  <a:srgbClr val="8E0000"/>
                </a:solidFill>
                <a:latin typeface="Consolas"/>
                <a:cs typeface="Consolas"/>
              </a:rPr>
              <a:t>-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ax</a:t>
            </a:r>
            <a:r>
              <a:rPr sz="1800" dirty="0">
                <a:solidFill>
                  <a:srgbClr val="8E0000"/>
                </a:solidFill>
                <a:latin typeface="Consolas"/>
                <a:cs typeface="Consolas"/>
              </a:rPr>
              <a:t>i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s</a:t>
            </a:r>
            <a:r>
              <a:rPr sz="1800" spc="-10" dirty="0">
                <a:solidFill>
                  <a:srgbClr val="8E0000"/>
                </a:solidFill>
                <a:latin typeface="Consolas"/>
                <a:cs typeface="Consolas"/>
              </a:rPr>
              <a:t>\n</a:t>
            </a:r>
            <a:r>
              <a:rPr sz="1800" spc="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800" dirty="0">
                <a:latin typeface="Consolas"/>
                <a:cs typeface="Consolas"/>
              </a:rPr>
              <a:t>)  </a:t>
            </a:r>
            <a:r>
              <a:rPr sz="1800" spc="-5" dirty="0">
                <a:solidFill>
                  <a:srgbClr val="00AFEF"/>
                </a:solidFill>
                <a:latin typeface="Consolas"/>
                <a:cs typeface="Consolas"/>
              </a:rPr>
              <a:t>else:</a:t>
            </a:r>
            <a:endParaRPr sz="1800">
              <a:latin typeface="Consolas"/>
              <a:cs typeface="Consolas"/>
            </a:endParaRPr>
          </a:p>
          <a:p>
            <a:pPr marL="1015365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print(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"3rd</a:t>
            </a:r>
            <a:r>
              <a:rPr sz="1800" spc="-8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800" spc="-5" dirty="0">
                <a:solidFill>
                  <a:srgbClr val="8E0000"/>
                </a:solidFill>
                <a:latin typeface="Consolas"/>
                <a:cs typeface="Consolas"/>
              </a:rPr>
              <a:t>quadrant\n"</a:t>
            </a:r>
            <a:r>
              <a:rPr sz="1800" spc="-5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101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4-7.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8020" y="0"/>
            <a:ext cx="3971544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3091" y="188976"/>
            <a:ext cx="3401567" cy="6480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166</a:t>
            </a:fld>
            <a:endParaRPr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33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休</a:t>
            </a:r>
            <a:r>
              <a:rPr spc="-5" dirty="0">
                <a:latin typeface="標楷體"/>
                <a:cs typeface="標楷體"/>
              </a:rPr>
              <a:t>息一</a:t>
            </a:r>
            <a:r>
              <a:rPr spc="10" dirty="0">
                <a:latin typeface="標楷體"/>
                <a:cs typeface="標楷體"/>
              </a:rPr>
              <a:t>下</a:t>
            </a:r>
            <a:r>
              <a:rPr spc="-5" dirty="0"/>
              <a:t>~</a:t>
            </a:r>
          </a:p>
        </p:txBody>
      </p:sp>
      <p:sp>
        <p:nvSpPr>
          <p:cNvPr id="3" name="object 3"/>
          <p:cNvSpPr/>
          <p:nvPr/>
        </p:nvSpPr>
        <p:spPr>
          <a:xfrm>
            <a:off x="3419855" y="1456944"/>
            <a:ext cx="4629911" cy="4780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167</a:t>
            </a:fld>
            <a:endParaRPr dirty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35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迴圈</a:t>
            </a:r>
            <a:r>
              <a:rPr spc="-15" dirty="0"/>
              <a:t>/</a:t>
            </a:r>
            <a:r>
              <a:rPr dirty="0">
                <a:latin typeface="標楷體"/>
                <a:cs typeface="標楷體"/>
              </a:rPr>
              <a:t>重</a:t>
            </a:r>
            <a:r>
              <a:rPr spc="-5" dirty="0">
                <a:latin typeface="標楷體"/>
                <a:cs typeface="標楷體"/>
              </a:rPr>
              <a:t>複結構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05255"/>
            <a:ext cx="7976870" cy="115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lnSpc>
                <a:spcPct val="116199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標楷體"/>
                <a:cs typeface="標楷體"/>
              </a:rPr>
              <a:t>如果</a:t>
            </a:r>
            <a:r>
              <a:rPr sz="3200" spc="-15" dirty="0">
                <a:latin typeface="標楷體"/>
                <a:cs typeface="標楷體"/>
              </a:rPr>
              <a:t>在</a:t>
            </a:r>
            <a:r>
              <a:rPr sz="3200" dirty="0">
                <a:latin typeface="標楷體"/>
                <a:cs typeface="標楷體"/>
              </a:rPr>
              <a:t>程式</a:t>
            </a:r>
            <a:r>
              <a:rPr sz="3200" spc="-15" dirty="0">
                <a:latin typeface="標楷體"/>
                <a:cs typeface="標楷體"/>
              </a:rPr>
              <a:t>中</a:t>
            </a:r>
            <a:r>
              <a:rPr sz="3200" dirty="0">
                <a:latin typeface="標楷體"/>
                <a:cs typeface="標楷體"/>
              </a:rPr>
              <a:t>遇到</a:t>
            </a:r>
            <a:r>
              <a:rPr sz="3200" spc="-10" dirty="0">
                <a:latin typeface="標楷體"/>
                <a:cs typeface="標楷體"/>
              </a:rPr>
              <a:t>要</a:t>
            </a:r>
            <a:r>
              <a:rPr sz="3200" b="1" dirty="0">
                <a:solidFill>
                  <a:srgbClr val="0000FF"/>
                </a:solidFill>
                <a:latin typeface="標楷體"/>
                <a:cs typeface="標楷體"/>
              </a:rPr>
              <a:t>重複</a:t>
            </a:r>
            <a:r>
              <a:rPr sz="3200" b="1" spc="-15" dirty="0">
                <a:solidFill>
                  <a:srgbClr val="0000FF"/>
                </a:solidFill>
                <a:latin typeface="標楷體"/>
                <a:cs typeface="標楷體"/>
              </a:rPr>
              <a:t>同</a:t>
            </a:r>
            <a:r>
              <a:rPr sz="3200" b="1" dirty="0">
                <a:solidFill>
                  <a:srgbClr val="0000FF"/>
                </a:solidFill>
                <a:latin typeface="標楷體"/>
                <a:cs typeface="標楷體"/>
              </a:rPr>
              <a:t>樣動</a:t>
            </a:r>
            <a:r>
              <a:rPr sz="3200" b="1" spc="-10" dirty="0">
                <a:solidFill>
                  <a:srgbClr val="0000FF"/>
                </a:solidFill>
                <a:latin typeface="標楷體"/>
                <a:cs typeface="標楷體"/>
              </a:rPr>
              <a:t>作</a:t>
            </a:r>
            <a:r>
              <a:rPr sz="3200" dirty="0">
                <a:latin typeface="標楷體"/>
                <a:cs typeface="標楷體"/>
              </a:rPr>
              <a:t>的指</a:t>
            </a:r>
            <a:r>
              <a:rPr sz="3200" spc="-15" dirty="0">
                <a:latin typeface="標楷體"/>
                <a:cs typeface="標楷體"/>
              </a:rPr>
              <a:t>令</a:t>
            </a:r>
            <a:r>
              <a:rPr sz="3200" dirty="0">
                <a:latin typeface="標楷體"/>
                <a:cs typeface="標楷體"/>
              </a:rPr>
              <a:t>， 就要</a:t>
            </a:r>
            <a:r>
              <a:rPr sz="3200" spc="-15" dirty="0">
                <a:latin typeface="標楷體"/>
                <a:cs typeface="標楷體"/>
              </a:rPr>
              <a:t>使</a:t>
            </a:r>
            <a:r>
              <a:rPr sz="3200" dirty="0">
                <a:latin typeface="標楷體"/>
                <a:cs typeface="標楷體"/>
              </a:rPr>
              <a:t>用</a:t>
            </a:r>
            <a:r>
              <a:rPr sz="3200" spc="155" dirty="0">
                <a:latin typeface="標楷體"/>
                <a:cs typeface="標楷體"/>
              </a:rPr>
              <a:t> </a:t>
            </a:r>
            <a:r>
              <a:rPr sz="3200" dirty="0">
                <a:solidFill>
                  <a:srgbClr val="0000FF"/>
                </a:solidFill>
                <a:latin typeface="Consolas"/>
                <a:cs typeface="Consolas"/>
              </a:rPr>
              <a:t>for</a:t>
            </a:r>
            <a:r>
              <a:rPr sz="3200" spc="-1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3200" dirty="0">
                <a:latin typeface="標楷體"/>
                <a:cs typeface="標楷體"/>
              </a:rPr>
              <a:t>或</a:t>
            </a:r>
            <a:r>
              <a:rPr sz="3200" spc="160" dirty="0">
                <a:latin typeface="標楷體"/>
                <a:cs typeface="標楷體"/>
              </a:rPr>
              <a:t> </a:t>
            </a:r>
            <a:r>
              <a:rPr sz="3200" dirty="0">
                <a:solidFill>
                  <a:srgbClr val="0000FF"/>
                </a:solidFill>
                <a:latin typeface="Consolas"/>
                <a:cs typeface="Consolas"/>
              </a:rPr>
              <a:t>while</a:t>
            </a:r>
            <a:r>
              <a:rPr sz="3200" spc="-2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3200" dirty="0">
                <a:latin typeface="標楷體"/>
                <a:cs typeface="標楷體"/>
              </a:rPr>
              <a:t>迴圈指令。</a:t>
            </a:r>
            <a:endParaRPr sz="32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0068" y="3124924"/>
            <a:ext cx="2709746" cy="2709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168</a:t>
            </a:fld>
            <a:endParaRPr dirty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59714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for</a:t>
            </a:r>
            <a:r>
              <a:rPr sz="2800" spc="5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標楷體"/>
                <a:cs typeface="標楷體"/>
              </a:rPr>
              <a:t>：</a:t>
            </a:r>
            <a:r>
              <a:rPr sz="2800" spc="5" dirty="0">
                <a:latin typeface="標楷體"/>
                <a:cs typeface="標楷體"/>
              </a:rPr>
              <a:t>如</a:t>
            </a:r>
            <a:r>
              <a:rPr sz="2800" spc="-5" dirty="0">
                <a:latin typeface="標楷體"/>
                <a:cs typeface="標楷體"/>
              </a:rPr>
              <a:t>果參照</a:t>
            </a:r>
            <a:r>
              <a:rPr sz="2800" spc="1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變數的</a:t>
            </a:r>
            <a:r>
              <a:rPr sz="2800" spc="10" dirty="0">
                <a:latin typeface="標楷體"/>
                <a:cs typeface="標楷體"/>
              </a:rPr>
              <a:t>值</a:t>
            </a:r>
            <a:r>
              <a:rPr sz="2800" spc="-5" dirty="0">
                <a:latin typeface="標楷體"/>
                <a:cs typeface="標楷體"/>
              </a:rPr>
              <a:t>或清單</a:t>
            </a:r>
            <a:r>
              <a:rPr sz="2800" spc="1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元素在範 </a:t>
            </a:r>
            <a:r>
              <a:rPr sz="2800" dirty="0">
                <a:latin typeface="標楷體"/>
                <a:cs typeface="標楷體"/>
              </a:rPr>
              <a:t>圍</a:t>
            </a:r>
            <a:r>
              <a:rPr sz="2800" spc="-5" dirty="0">
                <a:latin typeface="標楷體"/>
                <a:cs typeface="標楷體"/>
              </a:rPr>
              <a:t>內，就</a:t>
            </a:r>
            <a:r>
              <a:rPr sz="2800" dirty="0">
                <a:latin typeface="標楷體"/>
                <a:cs typeface="標楷體"/>
              </a:rPr>
              <a:t>重</a:t>
            </a:r>
            <a:r>
              <a:rPr sz="2800" spc="-5" dirty="0">
                <a:latin typeface="標楷體"/>
                <a:cs typeface="標楷體"/>
              </a:rPr>
              <a:t>複執行。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26433" y="2114090"/>
            <a:ext cx="5149158" cy="3828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169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66268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轉</a:t>
            </a:r>
            <a:r>
              <a:rPr spc="-5" dirty="0">
                <a:latin typeface="標楷體"/>
                <a:cs typeface="標楷體"/>
              </a:rPr>
              <a:t>換我</a:t>
            </a:r>
            <a:r>
              <a:rPr dirty="0">
                <a:latin typeface="標楷體"/>
                <a:cs typeface="標楷體"/>
              </a:rPr>
              <a:t>們</a:t>
            </a:r>
            <a:r>
              <a:rPr spc="-5" dirty="0">
                <a:latin typeface="標楷體"/>
                <a:cs typeface="標楷體"/>
              </a:rPr>
              <a:t>寫的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式到</a:t>
            </a:r>
            <a:r>
              <a:rPr dirty="0">
                <a:latin typeface="標楷體"/>
                <a:cs typeface="標楷體"/>
              </a:rPr>
              <a:t>可</a:t>
            </a:r>
            <a:r>
              <a:rPr spc="-5" dirty="0">
                <a:latin typeface="標楷體"/>
                <a:cs typeface="標楷體"/>
              </a:rPr>
              <a:t>執行檔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56461"/>
            <a:ext cx="5762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編</a:t>
            </a:r>
            <a:r>
              <a:rPr sz="2800" spc="-5" dirty="0">
                <a:latin typeface="標楷體"/>
                <a:cs typeface="標楷體"/>
              </a:rPr>
              <a:t>譯</a:t>
            </a:r>
            <a:r>
              <a:rPr sz="2800" spc="1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Consolas"/>
                <a:cs typeface="Consolas"/>
              </a:rPr>
              <a:t>(Compiler)</a:t>
            </a:r>
            <a:r>
              <a:rPr sz="2800" dirty="0">
                <a:latin typeface="標楷體"/>
                <a:cs typeface="標楷體"/>
              </a:rPr>
              <a:t>語</a:t>
            </a:r>
            <a:r>
              <a:rPr sz="2800" spc="-5" dirty="0">
                <a:latin typeface="標楷體"/>
                <a:cs typeface="標楷體"/>
              </a:rPr>
              <a:t>言執</a:t>
            </a:r>
            <a:r>
              <a:rPr sz="2800" dirty="0">
                <a:latin typeface="標楷體"/>
                <a:cs typeface="標楷體"/>
              </a:rPr>
              <a:t>行</a:t>
            </a: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dirty="0">
                <a:latin typeface="標楷體"/>
                <a:cs typeface="標楷體"/>
              </a:rPr>
              <a:t>序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5372811"/>
            <a:ext cx="5231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大</a:t>
            </a:r>
            <a:r>
              <a:rPr sz="2800" spc="-5" dirty="0">
                <a:latin typeface="標楷體"/>
                <a:cs typeface="標楷體"/>
              </a:rPr>
              <a:t>部分高</a:t>
            </a:r>
            <a:r>
              <a:rPr sz="2800" dirty="0">
                <a:latin typeface="標楷體"/>
                <a:cs typeface="標楷體"/>
              </a:rPr>
              <a:t>階</a:t>
            </a:r>
            <a:r>
              <a:rPr sz="2800" spc="-5" dirty="0">
                <a:latin typeface="標楷體"/>
                <a:cs typeface="標楷體"/>
              </a:rPr>
              <a:t>語言屬</a:t>
            </a:r>
            <a:r>
              <a:rPr sz="2800" dirty="0">
                <a:latin typeface="標楷體"/>
                <a:cs typeface="標楷體"/>
              </a:rPr>
              <a:t>於</a:t>
            </a:r>
            <a:r>
              <a:rPr sz="2800" spc="-5" dirty="0">
                <a:latin typeface="標楷體"/>
                <a:cs typeface="標楷體"/>
              </a:rPr>
              <a:t>此</a:t>
            </a:r>
            <a:r>
              <a:rPr sz="2800" spc="10" dirty="0">
                <a:latin typeface="標楷體"/>
                <a:cs typeface="標楷體"/>
              </a:rPr>
              <a:t>種</a:t>
            </a:r>
            <a:r>
              <a:rPr sz="2800" spc="-5" dirty="0">
                <a:latin typeface="標楷體"/>
                <a:cs typeface="標楷體"/>
              </a:rPr>
              <a:t>方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6637" y="2264664"/>
            <a:ext cx="7914893" cy="2593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2896" y="4805171"/>
            <a:ext cx="2837815" cy="923925"/>
          </a:xfrm>
          <a:custGeom>
            <a:avLst/>
            <a:gdLst/>
            <a:ahLst/>
            <a:cxnLst/>
            <a:rect l="l" t="t" r="r" b="b"/>
            <a:pathLst>
              <a:path w="2837815" h="923925">
                <a:moveTo>
                  <a:pt x="0" y="923543"/>
                </a:moveTo>
                <a:lnTo>
                  <a:pt x="2837688" y="923543"/>
                </a:lnTo>
                <a:lnTo>
                  <a:pt x="2837688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82896" y="4830571"/>
            <a:ext cx="28378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10858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標楷體"/>
                <a:cs typeface="標楷體"/>
              </a:rPr>
              <a:t>變數的值加上</a:t>
            </a:r>
            <a:r>
              <a:rPr sz="1800" spc="-10" dirty="0">
                <a:latin typeface="標楷體"/>
                <a:cs typeface="標楷體"/>
              </a:rPr>
              <a:t>增</a:t>
            </a:r>
            <a:r>
              <a:rPr sz="1800" dirty="0">
                <a:latin typeface="標楷體"/>
                <a:cs typeface="標楷體"/>
              </a:rPr>
              <a:t>/減量後等 於或超出終止值，離開for 迴圈，執行之後的指令。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542" y="1194561"/>
            <a:ext cx="1906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for</a:t>
            </a:r>
            <a:r>
              <a:rPr sz="2800" spc="5" dirty="0">
                <a:latin typeface="標楷體"/>
                <a:cs typeface="標楷體"/>
              </a:rPr>
              <a:t>語</a:t>
            </a:r>
            <a:r>
              <a:rPr sz="2800" spc="-5" dirty="0">
                <a:latin typeface="標楷體"/>
                <a:cs typeface="標楷體"/>
              </a:rPr>
              <a:t>法：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1576" y="1949195"/>
            <a:ext cx="2170430" cy="1146810"/>
          </a:xfrm>
          <a:custGeom>
            <a:avLst/>
            <a:gdLst/>
            <a:ahLst/>
            <a:cxnLst/>
            <a:rect l="l" t="t" r="r" b="b"/>
            <a:pathLst>
              <a:path w="2170429" h="1146810">
                <a:moveTo>
                  <a:pt x="1579879" y="766571"/>
                </a:moveTo>
                <a:lnTo>
                  <a:pt x="1105916" y="766571"/>
                </a:lnTo>
                <a:lnTo>
                  <a:pt x="2170303" y="1146302"/>
                </a:lnTo>
                <a:lnTo>
                  <a:pt x="1579879" y="766571"/>
                </a:lnTo>
                <a:close/>
              </a:path>
              <a:path w="2170429" h="1146810">
                <a:moveTo>
                  <a:pt x="1768094" y="0"/>
                </a:moveTo>
                <a:lnTo>
                  <a:pt x="127762" y="0"/>
                </a:lnTo>
                <a:lnTo>
                  <a:pt x="78009" y="10033"/>
                </a:lnTo>
                <a:lnTo>
                  <a:pt x="37401" y="37401"/>
                </a:lnTo>
                <a:lnTo>
                  <a:pt x="10032" y="78009"/>
                </a:lnTo>
                <a:lnTo>
                  <a:pt x="0" y="127762"/>
                </a:lnTo>
                <a:lnTo>
                  <a:pt x="0" y="638809"/>
                </a:lnTo>
                <a:lnTo>
                  <a:pt x="10033" y="688562"/>
                </a:lnTo>
                <a:lnTo>
                  <a:pt x="37401" y="729170"/>
                </a:lnTo>
                <a:lnTo>
                  <a:pt x="78009" y="756538"/>
                </a:lnTo>
                <a:lnTo>
                  <a:pt x="127762" y="766571"/>
                </a:lnTo>
                <a:lnTo>
                  <a:pt x="1768094" y="766571"/>
                </a:lnTo>
                <a:lnTo>
                  <a:pt x="1817846" y="756538"/>
                </a:lnTo>
                <a:lnTo>
                  <a:pt x="1858454" y="729170"/>
                </a:lnTo>
                <a:lnTo>
                  <a:pt x="1885823" y="688562"/>
                </a:lnTo>
                <a:lnTo>
                  <a:pt x="1895856" y="638809"/>
                </a:lnTo>
                <a:lnTo>
                  <a:pt x="1895856" y="127762"/>
                </a:lnTo>
                <a:lnTo>
                  <a:pt x="1885823" y="78009"/>
                </a:lnTo>
                <a:lnTo>
                  <a:pt x="1858454" y="37401"/>
                </a:lnTo>
                <a:lnTo>
                  <a:pt x="1817846" y="10033"/>
                </a:lnTo>
                <a:lnTo>
                  <a:pt x="1768094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58161" y="2036445"/>
            <a:ext cx="1625600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1800" dirty="0">
                <a:latin typeface="標楷體"/>
                <a:cs typeface="標楷體"/>
              </a:rPr>
              <a:t>可省略，若省略</a:t>
            </a:r>
            <a:endParaRPr sz="1800">
              <a:latin typeface="標楷體"/>
              <a:cs typeface="標楷體"/>
            </a:endParaRPr>
          </a:p>
          <a:p>
            <a:pPr marL="12700">
              <a:lnSpc>
                <a:spcPts val="2150"/>
              </a:lnSpc>
            </a:pPr>
            <a:r>
              <a:rPr sz="1800" spc="-5" dirty="0">
                <a:latin typeface="標楷體"/>
                <a:cs typeface="標楷體"/>
              </a:rPr>
              <a:t>則內定為</a:t>
            </a:r>
            <a:r>
              <a:rPr sz="1800" spc="-10" dirty="0">
                <a:latin typeface="Consolas"/>
                <a:cs typeface="Consolas"/>
              </a:rPr>
              <a:t>0</a:t>
            </a:r>
            <a:r>
              <a:rPr sz="1800" dirty="0">
                <a:latin typeface="標楷體"/>
                <a:cs typeface="標楷體"/>
              </a:rPr>
              <a:t>起始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14800" y="1877567"/>
            <a:ext cx="1910080" cy="1236345"/>
          </a:xfrm>
          <a:custGeom>
            <a:avLst/>
            <a:gdLst/>
            <a:ahLst/>
            <a:cxnLst/>
            <a:rect l="l" t="t" r="r" b="b"/>
            <a:pathLst>
              <a:path w="1910079" h="1236345">
                <a:moveTo>
                  <a:pt x="1591310" y="868680"/>
                </a:moveTo>
                <a:lnTo>
                  <a:pt x="1113916" y="868680"/>
                </a:lnTo>
                <a:lnTo>
                  <a:pt x="1303147" y="1236345"/>
                </a:lnTo>
                <a:lnTo>
                  <a:pt x="1591310" y="868680"/>
                </a:lnTo>
                <a:close/>
              </a:path>
              <a:path w="1910079" h="1236345">
                <a:moveTo>
                  <a:pt x="1764791" y="0"/>
                </a:moveTo>
                <a:lnTo>
                  <a:pt x="144779" y="0"/>
                </a:lnTo>
                <a:lnTo>
                  <a:pt x="98999" y="7376"/>
                </a:lnTo>
                <a:lnTo>
                  <a:pt x="59253" y="27919"/>
                </a:lnTo>
                <a:lnTo>
                  <a:pt x="27919" y="59253"/>
                </a:lnTo>
                <a:lnTo>
                  <a:pt x="7376" y="98999"/>
                </a:lnTo>
                <a:lnTo>
                  <a:pt x="0" y="144780"/>
                </a:lnTo>
                <a:lnTo>
                  <a:pt x="0" y="723900"/>
                </a:lnTo>
                <a:lnTo>
                  <a:pt x="7376" y="769680"/>
                </a:lnTo>
                <a:lnTo>
                  <a:pt x="27919" y="809426"/>
                </a:lnTo>
                <a:lnTo>
                  <a:pt x="59253" y="840760"/>
                </a:lnTo>
                <a:lnTo>
                  <a:pt x="98999" y="861303"/>
                </a:lnTo>
                <a:lnTo>
                  <a:pt x="144779" y="868680"/>
                </a:lnTo>
                <a:lnTo>
                  <a:pt x="1764791" y="868680"/>
                </a:lnTo>
                <a:lnTo>
                  <a:pt x="1810572" y="861303"/>
                </a:lnTo>
                <a:lnTo>
                  <a:pt x="1850318" y="840760"/>
                </a:lnTo>
                <a:lnTo>
                  <a:pt x="1881652" y="809426"/>
                </a:lnTo>
                <a:lnTo>
                  <a:pt x="1902195" y="769680"/>
                </a:lnTo>
                <a:lnTo>
                  <a:pt x="1909572" y="723900"/>
                </a:lnTo>
                <a:lnTo>
                  <a:pt x="1909572" y="144780"/>
                </a:lnTo>
                <a:lnTo>
                  <a:pt x="1902195" y="98999"/>
                </a:lnTo>
                <a:lnTo>
                  <a:pt x="1881652" y="59253"/>
                </a:lnTo>
                <a:lnTo>
                  <a:pt x="1850318" y="27919"/>
                </a:lnTo>
                <a:lnTo>
                  <a:pt x="1810572" y="7376"/>
                </a:lnTo>
                <a:lnTo>
                  <a:pt x="1764791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37101" y="1879219"/>
            <a:ext cx="1625600" cy="843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14"/>
              </a:spcBef>
            </a:pPr>
            <a:r>
              <a:rPr sz="1800" dirty="0">
                <a:latin typeface="標楷體"/>
                <a:cs typeface="標楷體"/>
              </a:rPr>
              <a:t>不可省略，若設 為</a:t>
            </a:r>
            <a:r>
              <a:rPr sz="1800" spc="-5" dirty="0">
                <a:latin typeface="Consolas"/>
                <a:cs typeface="Consolas"/>
              </a:rPr>
              <a:t>n</a:t>
            </a:r>
            <a:r>
              <a:rPr sz="1800" spc="-5" dirty="0">
                <a:latin typeface="標楷體"/>
                <a:cs typeface="標楷體"/>
              </a:rPr>
              <a:t>，</a:t>
            </a:r>
            <a:r>
              <a:rPr sz="1800" dirty="0">
                <a:latin typeface="標楷體"/>
                <a:cs typeface="標楷體"/>
              </a:rPr>
              <a:t>則終值為 </a:t>
            </a:r>
            <a:r>
              <a:rPr sz="1800" spc="-10" dirty="0">
                <a:latin typeface="Consolas"/>
                <a:cs typeface="Consolas"/>
              </a:rPr>
              <a:t>n-1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01740" y="1778507"/>
            <a:ext cx="1910080" cy="1336675"/>
          </a:xfrm>
          <a:custGeom>
            <a:avLst/>
            <a:gdLst/>
            <a:ahLst/>
            <a:cxnLst/>
            <a:rect l="l" t="t" r="r" b="b"/>
            <a:pathLst>
              <a:path w="1910079" h="1336675">
                <a:moveTo>
                  <a:pt x="795655" y="967739"/>
                </a:moveTo>
                <a:lnTo>
                  <a:pt x="318262" y="967739"/>
                </a:lnTo>
                <a:lnTo>
                  <a:pt x="418464" y="1336293"/>
                </a:lnTo>
                <a:lnTo>
                  <a:pt x="795655" y="967739"/>
                </a:lnTo>
                <a:close/>
              </a:path>
              <a:path w="1910079" h="1336675">
                <a:moveTo>
                  <a:pt x="1748282" y="0"/>
                </a:moveTo>
                <a:lnTo>
                  <a:pt x="161289" y="0"/>
                </a:lnTo>
                <a:lnTo>
                  <a:pt x="118430" y="5764"/>
                </a:lnTo>
                <a:lnTo>
                  <a:pt x="79906" y="22032"/>
                </a:lnTo>
                <a:lnTo>
                  <a:pt x="47259" y="47259"/>
                </a:lnTo>
                <a:lnTo>
                  <a:pt x="22032" y="79906"/>
                </a:lnTo>
                <a:lnTo>
                  <a:pt x="5764" y="118430"/>
                </a:lnTo>
                <a:lnTo>
                  <a:pt x="0" y="161289"/>
                </a:lnTo>
                <a:lnTo>
                  <a:pt x="0" y="806450"/>
                </a:lnTo>
                <a:lnTo>
                  <a:pt x="5764" y="849309"/>
                </a:lnTo>
                <a:lnTo>
                  <a:pt x="22032" y="887833"/>
                </a:lnTo>
                <a:lnTo>
                  <a:pt x="47259" y="920480"/>
                </a:lnTo>
                <a:lnTo>
                  <a:pt x="79906" y="945707"/>
                </a:lnTo>
                <a:lnTo>
                  <a:pt x="118430" y="961975"/>
                </a:lnTo>
                <a:lnTo>
                  <a:pt x="161289" y="967739"/>
                </a:lnTo>
                <a:lnTo>
                  <a:pt x="1748282" y="967739"/>
                </a:lnTo>
                <a:lnTo>
                  <a:pt x="1791141" y="961975"/>
                </a:lnTo>
                <a:lnTo>
                  <a:pt x="1829665" y="945707"/>
                </a:lnTo>
                <a:lnTo>
                  <a:pt x="1862312" y="920480"/>
                </a:lnTo>
                <a:lnTo>
                  <a:pt x="1887539" y="887833"/>
                </a:lnTo>
                <a:lnTo>
                  <a:pt x="1903807" y="849309"/>
                </a:lnTo>
                <a:lnTo>
                  <a:pt x="1909571" y="806450"/>
                </a:lnTo>
                <a:lnTo>
                  <a:pt x="1909571" y="161289"/>
                </a:lnTo>
                <a:lnTo>
                  <a:pt x="1903807" y="118430"/>
                </a:lnTo>
                <a:lnTo>
                  <a:pt x="1887539" y="79906"/>
                </a:lnTo>
                <a:lnTo>
                  <a:pt x="1862312" y="47259"/>
                </a:lnTo>
                <a:lnTo>
                  <a:pt x="1829665" y="22032"/>
                </a:lnTo>
                <a:lnTo>
                  <a:pt x="1791141" y="5764"/>
                </a:lnTo>
                <a:lnTo>
                  <a:pt x="1748282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28994" y="1826767"/>
            <a:ext cx="17513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標楷體"/>
                <a:cs typeface="標楷體"/>
              </a:rPr>
              <a:t>每次增</a:t>
            </a:r>
            <a:r>
              <a:rPr sz="1800" spc="-10" dirty="0">
                <a:latin typeface="Consolas"/>
                <a:cs typeface="Consolas"/>
              </a:rPr>
              <a:t>/</a:t>
            </a:r>
            <a:r>
              <a:rPr sz="1800" dirty="0">
                <a:latin typeface="標楷體"/>
                <a:cs typeface="標楷體"/>
              </a:rPr>
              <a:t>減多少， 可省略，若省略 則內定為</a:t>
            </a:r>
            <a:r>
              <a:rPr sz="1800" spc="-10" dirty="0">
                <a:latin typeface="Consolas"/>
                <a:cs typeface="Consolas"/>
              </a:rPr>
              <a:t>+1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29283" y="3101339"/>
            <a:ext cx="7208520" cy="1350645"/>
          </a:xfrm>
          <a:custGeom>
            <a:avLst/>
            <a:gdLst/>
            <a:ahLst/>
            <a:cxnLst/>
            <a:rect l="l" t="t" r="r" b="b"/>
            <a:pathLst>
              <a:path w="7208520" h="1350645">
                <a:moveTo>
                  <a:pt x="0" y="1350263"/>
                </a:moveTo>
                <a:lnTo>
                  <a:pt x="7208520" y="1350263"/>
                </a:lnTo>
                <a:lnTo>
                  <a:pt x="7208520" y="0"/>
                </a:lnTo>
                <a:lnTo>
                  <a:pt x="0" y="0"/>
                </a:lnTo>
                <a:lnTo>
                  <a:pt x="0" y="1350263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9092" y="3579876"/>
            <a:ext cx="6381115" cy="802005"/>
          </a:xfrm>
          <a:custGeom>
            <a:avLst/>
            <a:gdLst/>
            <a:ahLst/>
            <a:cxnLst/>
            <a:rect l="l" t="t" r="r" b="b"/>
            <a:pathLst>
              <a:path w="6381115" h="802004">
                <a:moveTo>
                  <a:pt x="0" y="801624"/>
                </a:moveTo>
                <a:lnTo>
                  <a:pt x="6380987" y="801624"/>
                </a:lnTo>
                <a:lnTo>
                  <a:pt x="6380987" y="0"/>
                </a:lnTo>
                <a:lnTo>
                  <a:pt x="0" y="0"/>
                </a:lnTo>
                <a:lnTo>
                  <a:pt x="0" y="801624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98880" y="3130118"/>
            <a:ext cx="64598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00FF"/>
                </a:solidFill>
                <a:latin typeface="Consolas"/>
                <a:cs typeface="Consolas"/>
              </a:rPr>
              <a:t>for</a:t>
            </a:r>
            <a:r>
              <a:rPr sz="220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200" spc="5" dirty="0">
                <a:latin typeface="標楷體"/>
                <a:cs typeface="標楷體"/>
              </a:rPr>
              <a:t>變</a:t>
            </a:r>
            <a:r>
              <a:rPr sz="2200" spc="-5" dirty="0">
                <a:latin typeface="標楷體"/>
                <a:cs typeface="標楷體"/>
              </a:rPr>
              <a:t>數</a:t>
            </a:r>
            <a:r>
              <a:rPr sz="2200" spc="120" dirty="0">
                <a:latin typeface="標楷體"/>
                <a:cs typeface="標楷體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Consolas"/>
                <a:cs typeface="Consolas"/>
              </a:rPr>
              <a:t>in</a:t>
            </a:r>
            <a:r>
              <a:rPr sz="2200" dirty="0">
                <a:solidFill>
                  <a:srgbClr val="0000FF"/>
                </a:solidFill>
                <a:latin typeface="Consolas"/>
                <a:cs typeface="Consolas"/>
              </a:rPr>
              <a:t> range(</a:t>
            </a:r>
            <a:r>
              <a:rPr sz="2200" dirty="0">
                <a:latin typeface="標楷體"/>
                <a:cs typeface="標楷體"/>
              </a:rPr>
              <a:t>起始值</a:t>
            </a:r>
            <a:r>
              <a:rPr sz="2200" spc="-5" dirty="0">
                <a:latin typeface="Consolas"/>
                <a:cs typeface="Consolas"/>
              </a:rPr>
              <a:t>,</a:t>
            </a:r>
            <a:r>
              <a:rPr sz="2200" spc="-15" dirty="0">
                <a:latin typeface="Consolas"/>
                <a:cs typeface="Consolas"/>
              </a:rPr>
              <a:t> </a:t>
            </a:r>
            <a:r>
              <a:rPr sz="2200" spc="-10" dirty="0">
                <a:latin typeface="標楷體"/>
                <a:cs typeface="標楷體"/>
              </a:rPr>
              <a:t>終止</a:t>
            </a:r>
            <a:r>
              <a:rPr sz="2200" spc="5" dirty="0">
                <a:latin typeface="標楷體"/>
                <a:cs typeface="標楷體"/>
              </a:rPr>
              <a:t>值</a:t>
            </a:r>
            <a:r>
              <a:rPr sz="2200" spc="-5" dirty="0">
                <a:latin typeface="Consolas"/>
                <a:cs typeface="Consolas"/>
              </a:rPr>
              <a:t>,</a:t>
            </a:r>
            <a:r>
              <a:rPr sz="2200" spc="5" dirty="0">
                <a:latin typeface="Consolas"/>
                <a:cs typeface="Consolas"/>
              </a:rPr>
              <a:t> </a:t>
            </a:r>
            <a:r>
              <a:rPr sz="2200" dirty="0">
                <a:latin typeface="標楷體"/>
                <a:cs typeface="標楷體"/>
              </a:rPr>
              <a:t>增</a:t>
            </a:r>
            <a:r>
              <a:rPr sz="2200" spc="-15" dirty="0">
                <a:latin typeface="Consolas"/>
                <a:cs typeface="Consolas"/>
              </a:rPr>
              <a:t>/</a:t>
            </a:r>
            <a:r>
              <a:rPr sz="2200" spc="-10" dirty="0">
                <a:latin typeface="標楷體"/>
                <a:cs typeface="標楷體"/>
              </a:rPr>
              <a:t>減</a:t>
            </a:r>
            <a:r>
              <a:rPr sz="2200" dirty="0">
                <a:latin typeface="標楷體"/>
                <a:cs typeface="標楷體"/>
              </a:rPr>
              <a:t>量</a:t>
            </a:r>
            <a:r>
              <a:rPr sz="2200" spc="-5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r>
              <a:rPr sz="2200" spc="-5" dirty="0">
                <a:solidFill>
                  <a:srgbClr val="0000FF"/>
                </a:solidFill>
                <a:latin typeface="標楷體"/>
                <a:cs typeface="標楷體"/>
              </a:rPr>
              <a:t>：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76601" y="3801236"/>
            <a:ext cx="11436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標楷體"/>
                <a:cs typeface="標楷體"/>
              </a:rPr>
              <a:t>程式</a:t>
            </a:r>
            <a:r>
              <a:rPr sz="2200" spc="-5" dirty="0">
                <a:latin typeface="標楷體"/>
                <a:cs typeface="標楷體"/>
              </a:rPr>
              <a:t>區塊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29283" y="3806952"/>
            <a:ext cx="710565" cy="152400"/>
          </a:xfrm>
          <a:custGeom>
            <a:avLst/>
            <a:gdLst/>
            <a:ahLst/>
            <a:cxnLst/>
            <a:rect l="l" t="t" r="r" b="b"/>
            <a:pathLst>
              <a:path w="710564" h="152400">
                <a:moveTo>
                  <a:pt x="710184" y="0"/>
                </a:moveTo>
                <a:lnTo>
                  <a:pt x="709181" y="29640"/>
                </a:lnTo>
                <a:lnTo>
                  <a:pt x="706453" y="53863"/>
                </a:lnTo>
                <a:lnTo>
                  <a:pt x="702415" y="70205"/>
                </a:lnTo>
                <a:lnTo>
                  <a:pt x="697484" y="76200"/>
                </a:lnTo>
                <a:lnTo>
                  <a:pt x="367791" y="76200"/>
                </a:lnTo>
                <a:lnTo>
                  <a:pt x="362860" y="82194"/>
                </a:lnTo>
                <a:lnTo>
                  <a:pt x="358822" y="98536"/>
                </a:lnTo>
                <a:lnTo>
                  <a:pt x="356094" y="122759"/>
                </a:lnTo>
                <a:lnTo>
                  <a:pt x="355091" y="152400"/>
                </a:lnTo>
                <a:lnTo>
                  <a:pt x="354089" y="122759"/>
                </a:lnTo>
                <a:lnTo>
                  <a:pt x="351361" y="98536"/>
                </a:lnTo>
                <a:lnTo>
                  <a:pt x="347323" y="82194"/>
                </a:lnTo>
                <a:lnTo>
                  <a:pt x="342391" y="76200"/>
                </a:lnTo>
                <a:lnTo>
                  <a:pt x="12700" y="76200"/>
                </a:lnTo>
                <a:lnTo>
                  <a:pt x="7758" y="70205"/>
                </a:lnTo>
                <a:lnTo>
                  <a:pt x="3721" y="53863"/>
                </a:lnTo>
                <a:lnTo>
                  <a:pt x="998" y="29640"/>
                </a:ln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46149" y="3984752"/>
            <a:ext cx="635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0000"/>
                </a:solidFill>
                <a:latin typeface="標楷體"/>
                <a:cs typeface="標楷體"/>
              </a:rPr>
              <a:t>要</a:t>
            </a:r>
            <a:r>
              <a:rPr sz="1600" spc="-5" dirty="0">
                <a:solidFill>
                  <a:srgbClr val="FF0000"/>
                </a:solidFill>
                <a:latin typeface="標楷體"/>
                <a:cs typeface="標楷體"/>
              </a:rPr>
              <a:t>縮排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4625" y="3364357"/>
            <a:ext cx="370205" cy="1329055"/>
          </a:xfrm>
          <a:custGeom>
            <a:avLst/>
            <a:gdLst/>
            <a:ahLst/>
            <a:cxnLst/>
            <a:rect l="l" t="t" r="r" b="b"/>
            <a:pathLst>
              <a:path w="370205" h="1329054">
                <a:moveTo>
                  <a:pt x="369667" y="0"/>
                </a:moveTo>
                <a:lnTo>
                  <a:pt x="138527" y="165226"/>
                </a:lnTo>
                <a:lnTo>
                  <a:pt x="175967" y="196595"/>
                </a:lnTo>
                <a:lnTo>
                  <a:pt x="148433" y="246597"/>
                </a:lnTo>
                <a:lnTo>
                  <a:pt x="123257" y="296719"/>
                </a:lnTo>
                <a:lnTo>
                  <a:pt x="100433" y="346874"/>
                </a:lnTo>
                <a:lnTo>
                  <a:pt x="79957" y="396972"/>
                </a:lnTo>
                <a:lnTo>
                  <a:pt x="61823" y="446924"/>
                </a:lnTo>
                <a:lnTo>
                  <a:pt x="46025" y="496642"/>
                </a:lnTo>
                <a:lnTo>
                  <a:pt x="32558" y="546036"/>
                </a:lnTo>
                <a:lnTo>
                  <a:pt x="21416" y="595018"/>
                </a:lnTo>
                <a:lnTo>
                  <a:pt x="12595" y="643499"/>
                </a:lnTo>
                <a:lnTo>
                  <a:pt x="6089" y="691390"/>
                </a:lnTo>
                <a:lnTo>
                  <a:pt x="1892" y="738601"/>
                </a:lnTo>
                <a:lnTo>
                  <a:pt x="0" y="785044"/>
                </a:lnTo>
                <a:lnTo>
                  <a:pt x="405" y="830630"/>
                </a:lnTo>
                <a:lnTo>
                  <a:pt x="3105" y="875271"/>
                </a:lnTo>
                <a:lnTo>
                  <a:pt x="8092" y="918876"/>
                </a:lnTo>
                <a:lnTo>
                  <a:pt x="15361" y="961358"/>
                </a:lnTo>
                <a:lnTo>
                  <a:pt x="24908" y="1002627"/>
                </a:lnTo>
                <a:lnTo>
                  <a:pt x="36727" y="1042594"/>
                </a:lnTo>
                <a:lnTo>
                  <a:pt x="50812" y="1081171"/>
                </a:lnTo>
                <a:lnTo>
                  <a:pt x="67157" y="1118268"/>
                </a:lnTo>
                <a:lnTo>
                  <a:pt x="85759" y="1153797"/>
                </a:lnTo>
                <a:lnTo>
                  <a:pt x="106610" y="1187669"/>
                </a:lnTo>
                <a:lnTo>
                  <a:pt x="129707" y="1219794"/>
                </a:lnTo>
                <a:lnTo>
                  <a:pt x="155043" y="1250084"/>
                </a:lnTo>
                <a:lnTo>
                  <a:pt x="182612" y="1278450"/>
                </a:lnTo>
                <a:lnTo>
                  <a:pt x="212411" y="1304803"/>
                </a:lnTo>
                <a:lnTo>
                  <a:pt x="244432" y="1329054"/>
                </a:lnTo>
                <a:lnTo>
                  <a:pt x="216555" y="1298882"/>
                </a:lnTo>
                <a:lnTo>
                  <a:pt x="191110" y="1266723"/>
                </a:lnTo>
                <a:lnTo>
                  <a:pt x="168099" y="1232676"/>
                </a:lnTo>
                <a:lnTo>
                  <a:pt x="147520" y="1196839"/>
                </a:lnTo>
                <a:lnTo>
                  <a:pt x="129373" y="1159310"/>
                </a:lnTo>
                <a:lnTo>
                  <a:pt x="113659" y="1120189"/>
                </a:lnTo>
                <a:lnTo>
                  <a:pt x="100377" y="1079573"/>
                </a:lnTo>
                <a:lnTo>
                  <a:pt x="89527" y="1037561"/>
                </a:lnTo>
                <a:lnTo>
                  <a:pt x="81109" y="994251"/>
                </a:lnTo>
                <a:lnTo>
                  <a:pt x="75122" y="949742"/>
                </a:lnTo>
                <a:lnTo>
                  <a:pt x="71567" y="904132"/>
                </a:lnTo>
                <a:lnTo>
                  <a:pt x="70442" y="857519"/>
                </a:lnTo>
                <a:lnTo>
                  <a:pt x="71749" y="810002"/>
                </a:lnTo>
                <a:lnTo>
                  <a:pt x="75487" y="761680"/>
                </a:lnTo>
                <a:lnTo>
                  <a:pt x="81655" y="712649"/>
                </a:lnTo>
                <a:lnTo>
                  <a:pt x="90253" y="663010"/>
                </a:lnTo>
                <a:lnTo>
                  <a:pt x="101282" y="612860"/>
                </a:lnTo>
                <a:lnTo>
                  <a:pt x="114741" y="562298"/>
                </a:lnTo>
                <a:lnTo>
                  <a:pt x="130630" y="511422"/>
                </a:lnTo>
                <a:lnTo>
                  <a:pt x="148948" y="460330"/>
                </a:lnTo>
                <a:lnTo>
                  <a:pt x="169696" y="409122"/>
                </a:lnTo>
                <a:lnTo>
                  <a:pt x="192874" y="357895"/>
                </a:lnTo>
                <a:lnTo>
                  <a:pt x="218480" y="306747"/>
                </a:lnTo>
                <a:lnTo>
                  <a:pt x="246515" y="255777"/>
                </a:lnTo>
                <a:lnTo>
                  <a:pt x="293341" y="255777"/>
                </a:lnTo>
                <a:lnTo>
                  <a:pt x="369667" y="0"/>
                </a:lnTo>
                <a:close/>
              </a:path>
              <a:path w="370205" h="1329054">
                <a:moveTo>
                  <a:pt x="293341" y="255777"/>
                </a:moveTo>
                <a:lnTo>
                  <a:pt x="246515" y="255777"/>
                </a:lnTo>
                <a:lnTo>
                  <a:pt x="283942" y="287273"/>
                </a:lnTo>
                <a:lnTo>
                  <a:pt x="293341" y="25577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2482" y="4309745"/>
            <a:ext cx="1359535" cy="546100"/>
          </a:xfrm>
          <a:custGeom>
            <a:avLst/>
            <a:gdLst/>
            <a:ahLst/>
            <a:cxnLst/>
            <a:rect l="l" t="t" r="r" b="b"/>
            <a:pathLst>
              <a:path w="1359535" h="546100">
                <a:moveTo>
                  <a:pt x="0" y="355599"/>
                </a:moveTo>
                <a:lnTo>
                  <a:pt x="70548" y="414781"/>
                </a:lnTo>
                <a:lnTo>
                  <a:pt x="101362" y="438771"/>
                </a:lnTo>
                <a:lnTo>
                  <a:pt x="133597" y="460274"/>
                </a:lnTo>
                <a:lnTo>
                  <a:pt x="167170" y="479311"/>
                </a:lnTo>
                <a:lnTo>
                  <a:pt x="202000" y="495905"/>
                </a:lnTo>
                <a:lnTo>
                  <a:pt x="238008" y="510078"/>
                </a:lnTo>
                <a:lnTo>
                  <a:pt x="275111" y="521853"/>
                </a:lnTo>
                <a:lnTo>
                  <a:pt x="313229" y="531252"/>
                </a:lnTo>
                <a:lnTo>
                  <a:pt x="352280" y="538297"/>
                </a:lnTo>
                <a:lnTo>
                  <a:pt x="392185" y="543011"/>
                </a:lnTo>
                <a:lnTo>
                  <a:pt x="432861" y="545415"/>
                </a:lnTo>
                <a:lnTo>
                  <a:pt x="474227" y="545533"/>
                </a:lnTo>
                <a:lnTo>
                  <a:pt x="516203" y="543387"/>
                </a:lnTo>
                <a:lnTo>
                  <a:pt x="558708" y="538998"/>
                </a:lnTo>
                <a:lnTo>
                  <a:pt x="601660" y="532390"/>
                </a:lnTo>
                <a:lnTo>
                  <a:pt x="644979" y="523584"/>
                </a:lnTo>
                <a:lnTo>
                  <a:pt x="688584" y="512603"/>
                </a:lnTo>
                <a:lnTo>
                  <a:pt x="732393" y="499470"/>
                </a:lnTo>
                <a:lnTo>
                  <a:pt x="770164" y="486346"/>
                </a:lnTo>
                <a:lnTo>
                  <a:pt x="403695" y="486346"/>
                </a:lnTo>
                <a:lnTo>
                  <a:pt x="362329" y="486230"/>
                </a:lnTo>
                <a:lnTo>
                  <a:pt x="321654" y="483826"/>
                </a:lnTo>
                <a:lnTo>
                  <a:pt x="281751" y="479113"/>
                </a:lnTo>
                <a:lnTo>
                  <a:pt x="242699" y="472068"/>
                </a:lnTo>
                <a:lnTo>
                  <a:pt x="204581" y="462670"/>
                </a:lnTo>
                <a:lnTo>
                  <a:pt x="167477" y="450896"/>
                </a:lnTo>
                <a:lnTo>
                  <a:pt x="131468" y="436722"/>
                </a:lnTo>
                <a:lnTo>
                  <a:pt x="96634" y="420129"/>
                </a:lnTo>
                <a:lnTo>
                  <a:pt x="63058" y="401092"/>
                </a:lnTo>
                <a:lnTo>
                  <a:pt x="30819" y="379589"/>
                </a:lnTo>
                <a:lnTo>
                  <a:pt x="0" y="355599"/>
                </a:lnTo>
                <a:close/>
              </a:path>
              <a:path w="1359535" h="546100">
                <a:moveTo>
                  <a:pt x="1288503" y="0"/>
                </a:moveTo>
                <a:lnTo>
                  <a:pt x="1251336" y="42758"/>
                </a:lnTo>
                <a:lnTo>
                  <a:pt x="1213160" y="83697"/>
                </a:lnTo>
                <a:lnTo>
                  <a:pt x="1174055" y="122796"/>
                </a:lnTo>
                <a:lnTo>
                  <a:pt x="1134103" y="160032"/>
                </a:lnTo>
                <a:lnTo>
                  <a:pt x="1093385" y="195382"/>
                </a:lnTo>
                <a:lnTo>
                  <a:pt x="1051981" y="228824"/>
                </a:lnTo>
                <a:lnTo>
                  <a:pt x="1009972" y="260335"/>
                </a:lnTo>
                <a:lnTo>
                  <a:pt x="967440" y="289895"/>
                </a:lnTo>
                <a:lnTo>
                  <a:pt x="924465" y="317480"/>
                </a:lnTo>
                <a:lnTo>
                  <a:pt x="881128" y="343067"/>
                </a:lnTo>
                <a:lnTo>
                  <a:pt x="837511" y="366635"/>
                </a:lnTo>
                <a:lnTo>
                  <a:pt x="793694" y="388162"/>
                </a:lnTo>
                <a:lnTo>
                  <a:pt x="749757" y="407624"/>
                </a:lnTo>
                <a:lnTo>
                  <a:pt x="705783" y="425001"/>
                </a:lnTo>
                <a:lnTo>
                  <a:pt x="661851" y="440268"/>
                </a:lnTo>
                <a:lnTo>
                  <a:pt x="618043" y="453405"/>
                </a:lnTo>
                <a:lnTo>
                  <a:pt x="574440" y="464389"/>
                </a:lnTo>
                <a:lnTo>
                  <a:pt x="531123" y="473197"/>
                </a:lnTo>
                <a:lnTo>
                  <a:pt x="488172" y="479808"/>
                </a:lnTo>
                <a:lnTo>
                  <a:pt x="445669" y="484198"/>
                </a:lnTo>
                <a:lnTo>
                  <a:pt x="403695" y="486346"/>
                </a:lnTo>
                <a:lnTo>
                  <a:pt x="770164" y="486346"/>
                </a:lnTo>
                <a:lnTo>
                  <a:pt x="820301" y="466833"/>
                </a:lnTo>
                <a:lnTo>
                  <a:pt x="864238" y="447375"/>
                </a:lnTo>
                <a:lnTo>
                  <a:pt x="908055" y="425853"/>
                </a:lnTo>
                <a:lnTo>
                  <a:pt x="951672" y="402290"/>
                </a:lnTo>
                <a:lnTo>
                  <a:pt x="995007" y="376709"/>
                </a:lnTo>
                <a:lnTo>
                  <a:pt x="1037980" y="349130"/>
                </a:lnTo>
                <a:lnTo>
                  <a:pt x="1080509" y="319578"/>
                </a:lnTo>
                <a:lnTo>
                  <a:pt x="1122513" y="288074"/>
                </a:lnTo>
                <a:lnTo>
                  <a:pt x="1163912" y="254640"/>
                </a:lnTo>
                <a:lnTo>
                  <a:pt x="1204625" y="219299"/>
                </a:lnTo>
                <a:lnTo>
                  <a:pt x="1244570" y="182073"/>
                </a:lnTo>
                <a:lnTo>
                  <a:pt x="1283666" y="142984"/>
                </a:lnTo>
                <a:lnTo>
                  <a:pt x="1321832" y="102055"/>
                </a:lnTo>
                <a:lnTo>
                  <a:pt x="1358988" y="59308"/>
                </a:lnTo>
                <a:lnTo>
                  <a:pt x="1288503" y="0"/>
                </a:lnTo>
                <a:close/>
              </a:path>
            </a:pathLst>
          </a:custGeom>
          <a:solidFill>
            <a:srgbClr val="487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5907" y="4109339"/>
            <a:ext cx="452755" cy="797560"/>
          </a:xfrm>
          <a:custGeom>
            <a:avLst/>
            <a:gdLst/>
            <a:ahLst/>
            <a:cxnLst/>
            <a:rect l="l" t="t" r="r" b="b"/>
            <a:pathLst>
              <a:path w="452754" h="797560">
                <a:moveTo>
                  <a:pt x="199771" y="551307"/>
                </a:moveTo>
                <a:lnTo>
                  <a:pt x="0" y="751205"/>
                </a:lnTo>
                <a:lnTo>
                  <a:pt x="199771" y="797052"/>
                </a:lnTo>
                <a:lnTo>
                  <a:pt x="199771" y="728344"/>
                </a:lnTo>
                <a:lnTo>
                  <a:pt x="229992" y="701270"/>
                </a:lnTo>
                <a:lnTo>
                  <a:pt x="258603" y="670806"/>
                </a:lnTo>
                <a:lnTo>
                  <a:pt x="285534" y="637150"/>
                </a:lnTo>
                <a:lnTo>
                  <a:pt x="297310" y="620013"/>
                </a:lnTo>
                <a:lnTo>
                  <a:pt x="199771" y="620013"/>
                </a:lnTo>
                <a:lnTo>
                  <a:pt x="199771" y="551307"/>
                </a:lnTo>
                <a:close/>
              </a:path>
              <a:path w="452754" h="797560">
                <a:moveTo>
                  <a:pt x="451485" y="0"/>
                </a:moveTo>
                <a:lnTo>
                  <a:pt x="447707" y="56548"/>
                </a:lnTo>
                <a:lnTo>
                  <a:pt x="441433" y="111982"/>
                </a:lnTo>
                <a:lnTo>
                  <a:pt x="432742" y="166108"/>
                </a:lnTo>
                <a:lnTo>
                  <a:pt x="421709" y="218734"/>
                </a:lnTo>
                <a:lnTo>
                  <a:pt x="408415" y="269667"/>
                </a:lnTo>
                <a:lnTo>
                  <a:pt x="392935" y="318713"/>
                </a:lnTo>
                <a:lnTo>
                  <a:pt x="375348" y="365680"/>
                </a:lnTo>
                <a:lnTo>
                  <a:pt x="355732" y="410375"/>
                </a:lnTo>
                <a:lnTo>
                  <a:pt x="334164" y="452604"/>
                </a:lnTo>
                <a:lnTo>
                  <a:pt x="310722" y="492174"/>
                </a:lnTo>
                <a:lnTo>
                  <a:pt x="285484" y="528894"/>
                </a:lnTo>
                <a:lnTo>
                  <a:pt x="258527" y="562569"/>
                </a:lnTo>
                <a:lnTo>
                  <a:pt x="229930" y="593006"/>
                </a:lnTo>
                <a:lnTo>
                  <a:pt x="199771" y="620013"/>
                </a:lnTo>
                <a:lnTo>
                  <a:pt x="297310" y="620013"/>
                </a:lnTo>
                <a:lnTo>
                  <a:pt x="334083" y="561064"/>
                </a:lnTo>
                <a:lnTo>
                  <a:pt x="355562" y="519033"/>
                </a:lnTo>
                <a:lnTo>
                  <a:pt x="375087" y="474608"/>
                </a:lnTo>
                <a:lnTo>
                  <a:pt x="392588" y="427990"/>
                </a:lnTo>
                <a:lnTo>
                  <a:pt x="407997" y="379377"/>
                </a:lnTo>
                <a:lnTo>
                  <a:pt x="421244" y="328969"/>
                </a:lnTo>
                <a:lnTo>
                  <a:pt x="432261" y="276966"/>
                </a:lnTo>
                <a:lnTo>
                  <a:pt x="440979" y="223567"/>
                </a:lnTo>
                <a:lnTo>
                  <a:pt x="447329" y="168972"/>
                </a:lnTo>
                <a:lnTo>
                  <a:pt x="451243" y="113379"/>
                </a:lnTo>
                <a:lnTo>
                  <a:pt x="452651" y="56988"/>
                </a:lnTo>
                <a:lnTo>
                  <a:pt x="4514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45907" y="3304032"/>
            <a:ext cx="452755" cy="859790"/>
          </a:xfrm>
          <a:custGeom>
            <a:avLst/>
            <a:gdLst/>
            <a:ahLst/>
            <a:cxnLst/>
            <a:rect l="l" t="t" r="r" b="b"/>
            <a:pathLst>
              <a:path w="452754" h="859789">
                <a:moveTo>
                  <a:pt x="0" y="0"/>
                </a:moveTo>
                <a:lnTo>
                  <a:pt x="0" y="108330"/>
                </a:lnTo>
                <a:lnTo>
                  <a:pt x="35366" y="110590"/>
                </a:lnTo>
                <a:lnTo>
                  <a:pt x="69990" y="117259"/>
                </a:lnTo>
                <a:lnTo>
                  <a:pt x="136604" y="143153"/>
                </a:lnTo>
                <a:lnTo>
                  <a:pt x="199035" y="184679"/>
                </a:lnTo>
                <a:lnTo>
                  <a:pt x="228430" y="210885"/>
                </a:lnTo>
                <a:lnTo>
                  <a:pt x="256478" y="240499"/>
                </a:lnTo>
                <a:lnTo>
                  <a:pt x="283077" y="273352"/>
                </a:lnTo>
                <a:lnTo>
                  <a:pt x="308127" y="309279"/>
                </a:lnTo>
                <a:lnTo>
                  <a:pt x="331527" y="348111"/>
                </a:lnTo>
                <a:lnTo>
                  <a:pt x="353177" y="389683"/>
                </a:lnTo>
                <a:lnTo>
                  <a:pt x="372975" y="433826"/>
                </a:lnTo>
                <a:lnTo>
                  <a:pt x="390821" y="480375"/>
                </a:lnTo>
                <a:lnTo>
                  <a:pt x="406614" y="529161"/>
                </a:lnTo>
                <a:lnTo>
                  <a:pt x="420254" y="580020"/>
                </a:lnTo>
                <a:lnTo>
                  <a:pt x="431640" y="632782"/>
                </a:lnTo>
                <a:lnTo>
                  <a:pt x="440671" y="687282"/>
                </a:lnTo>
                <a:lnTo>
                  <a:pt x="447246" y="743352"/>
                </a:lnTo>
                <a:lnTo>
                  <a:pt x="451265" y="800825"/>
                </a:lnTo>
                <a:lnTo>
                  <a:pt x="452627" y="859535"/>
                </a:lnTo>
                <a:lnTo>
                  <a:pt x="452627" y="751204"/>
                </a:lnTo>
                <a:lnTo>
                  <a:pt x="451265" y="692494"/>
                </a:lnTo>
                <a:lnTo>
                  <a:pt x="447246" y="635021"/>
                </a:lnTo>
                <a:lnTo>
                  <a:pt x="440671" y="578951"/>
                </a:lnTo>
                <a:lnTo>
                  <a:pt x="431640" y="524451"/>
                </a:lnTo>
                <a:lnTo>
                  <a:pt x="420254" y="471689"/>
                </a:lnTo>
                <a:lnTo>
                  <a:pt x="406614" y="420830"/>
                </a:lnTo>
                <a:lnTo>
                  <a:pt x="390821" y="372044"/>
                </a:lnTo>
                <a:lnTo>
                  <a:pt x="372975" y="325495"/>
                </a:lnTo>
                <a:lnTo>
                  <a:pt x="353177" y="281352"/>
                </a:lnTo>
                <a:lnTo>
                  <a:pt x="331527" y="239780"/>
                </a:lnTo>
                <a:lnTo>
                  <a:pt x="308127" y="200948"/>
                </a:lnTo>
                <a:lnTo>
                  <a:pt x="283077" y="165021"/>
                </a:lnTo>
                <a:lnTo>
                  <a:pt x="256478" y="132168"/>
                </a:lnTo>
                <a:lnTo>
                  <a:pt x="228430" y="102554"/>
                </a:lnTo>
                <a:lnTo>
                  <a:pt x="199035" y="76348"/>
                </a:lnTo>
                <a:lnTo>
                  <a:pt x="136604" y="34822"/>
                </a:lnTo>
                <a:lnTo>
                  <a:pt x="69990" y="8928"/>
                </a:lnTo>
                <a:lnTo>
                  <a:pt x="35366" y="2259"/>
                </a:lnTo>
                <a:lnTo>
                  <a:pt x="0" y="0"/>
                </a:lnTo>
                <a:close/>
              </a:path>
            </a:pathLst>
          </a:custGeom>
          <a:solidFill>
            <a:srgbClr val="487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66800" y="4931664"/>
            <a:ext cx="2707005" cy="923925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92075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latin typeface="標楷體"/>
                <a:cs typeface="標楷體"/>
              </a:rPr>
              <a:t>變數的值加上增/減量後 </a:t>
            </a:r>
            <a:r>
              <a:rPr sz="1800" dirty="0">
                <a:latin typeface="標楷體"/>
                <a:cs typeface="標楷體"/>
              </a:rPr>
              <a:t>在終止值之內，重複程式 區塊。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170</a:t>
            </a:fld>
            <a:endParaRPr dirty="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9659" y="4663440"/>
            <a:ext cx="2837815" cy="647700"/>
          </a:xfrm>
          <a:custGeom>
            <a:avLst/>
            <a:gdLst/>
            <a:ahLst/>
            <a:cxnLst/>
            <a:rect l="l" t="t" r="r" b="b"/>
            <a:pathLst>
              <a:path w="2837815" h="647700">
                <a:moveTo>
                  <a:pt x="0" y="647700"/>
                </a:moveTo>
                <a:lnTo>
                  <a:pt x="2837688" y="647700"/>
                </a:lnTo>
                <a:lnTo>
                  <a:pt x="2837688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99659" y="4689094"/>
            <a:ext cx="2837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2228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標楷體"/>
                <a:cs typeface="標楷體"/>
              </a:rPr>
              <a:t>清單內所有元素依序取完 後離開迴圈。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542" y="1194561"/>
            <a:ext cx="1906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for</a:t>
            </a:r>
            <a:r>
              <a:rPr sz="2800" spc="5" dirty="0">
                <a:latin typeface="標楷體"/>
                <a:cs typeface="標楷體"/>
              </a:rPr>
              <a:t>語</a:t>
            </a:r>
            <a:r>
              <a:rPr sz="2800" spc="-5" dirty="0">
                <a:latin typeface="標楷體"/>
                <a:cs typeface="標楷體"/>
              </a:rPr>
              <a:t>法：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0088" y="1975104"/>
            <a:ext cx="4523740" cy="991869"/>
          </a:xfrm>
          <a:custGeom>
            <a:avLst/>
            <a:gdLst/>
            <a:ahLst/>
            <a:cxnLst/>
            <a:rect l="l" t="t" r="r" b="b"/>
            <a:pathLst>
              <a:path w="4523740" h="991869">
                <a:moveTo>
                  <a:pt x="1884679" y="510540"/>
                </a:moveTo>
                <a:lnTo>
                  <a:pt x="753872" y="510540"/>
                </a:lnTo>
                <a:lnTo>
                  <a:pt x="343788" y="991362"/>
                </a:lnTo>
                <a:lnTo>
                  <a:pt x="1884679" y="510540"/>
                </a:lnTo>
                <a:close/>
              </a:path>
              <a:path w="4523740" h="991869">
                <a:moveTo>
                  <a:pt x="4438142" y="0"/>
                </a:moveTo>
                <a:lnTo>
                  <a:pt x="85089" y="0"/>
                </a:lnTo>
                <a:lnTo>
                  <a:pt x="51970" y="6687"/>
                </a:lnTo>
                <a:lnTo>
                  <a:pt x="24923" y="24923"/>
                </a:lnTo>
                <a:lnTo>
                  <a:pt x="6687" y="51970"/>
                </a:lnTo>
                <a:lnTo>
                  <a:pt x="0" y="85090"/>
                </a:lnTo>
                <a:lnTo>
                  <a:pt x="0" y="425450"/>
                </a:lnTo>
                <a:lnTo>
                  <a:pt x="6687" y="458569"/>
                </a:lnTo>
                <a:lnTo>
                  <a:pt x="24923" y="485616"/>
                </a:lnTo>
                <a:lnTo>
                  <a:pt x="51970" y="503852"/>
                </a:lnTo>
                <a:lnTo>
                  <a:pt x="85089" y="510540"/>
                </a:lnTo>
                <a:lnTo>
                  <a:pt x="4438142" y="510540"/>
                </a:lnTo>
                <a:lnTo>
                  <a:pt x="4471261" y="503852"/>
                </a:lnTo>
                <a:lnTo>
                  <a:pt x="4498308" y="485616"/>
                </a:lnTo>
                <a:lnTo>
                  <a:pt x="4516544" y="458569"/>
                </a:lnTo>
                <a:lnTo>
                  <a:pt x="4523232" y="425450"/>
                </a:lnTo>
                <a:lnTo>
                  <a:pt x="4523232" y="85090"/>
                </a:lnTo>
                <a:lnTo>
                  <a:pt x="4516544" y="51970"/>
                </a:lnTo>
                <a:lnTo>
                  <a:pt x="4498308" y="24923"/>
                </a:lnTo>
                <a:lnTo>
                  <a:pt x="4471261" y="6687"/>
                </a:lnTo>
                <a:lnTo>
                  <a:pt x="4438142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6047" y="2959607"/>
            <a:ext cx="7208520" cy="1350645"/>
          </a:xfrm>
          <a:custGeom>
            <a:avLst/>
            <a:gdLst/>
            <a:ahLst/>
            <a:cxnLst/>
            <a:rect l="l" t="t" r="r" b="b"/>
            <a:pathLst>
              <a:path w="7208520" h="1350645">
                <a:moveTo>
                  <a:pt x="0" y="1350264"/>
                </a:moveTo>
                <a:lnTo>
                  <a:pt x="7208520" y="1350264"/>
                </a:lnTo>
                <a:lnTo>
                  <a:pt x="7208520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5855" y="3438144"/>
            <a:ext cx="6381115" cy="802005"/>
          </a:xfrm>
          <a:custGeom>
            <a:avLst/>
            <a:gdLst/>
            <a:ahLst/>
            <a:cxnLst/>
            <a:rect l="l" t="t" r="r" b="b"/>
            <a:pathLst>
              <a:path w="6381115" h="802004">
                <a:moveTo>
                  <a:pt x="0" y="801623"/>
                </a:moveTo>
                <a:lnTo>
                  <a:pt x="6380988" y="801623"/>
                </a:lnTo>
                <a:lnTo>
                  <a:pt x="6380988" y="0"/>
                </a:lnTo>
                <a:lnTo>
                  <a:pt x="0" y="0"/>
                </a:lnTo>
                <a:lnTo>
                  <a:pt x="0" y="801623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15644" y="2068779"/>
            <a:ext cx="6048375" cy="1280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039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標楷體"/>
                <a:cs typeface="標楷體"/>
              </a:rPr>
              <a:t>清單可以</a:t>
            </a:r>
            <a:r>
              <a:rPr sz="1800" dirty="0">
                <a:latin typeface="標楷體"/>
                <a:cs typeface="標楷體"/>
              </a:rPr>
              <a:t>是</a:t>
            </a:r>
            <a:r>
              <a:rPr sz="1800" spc="-5" dirty="0">
                <a:latin typeface="標楷體"/>
                <a:cs typeface="標楷體"/>
              </a:rPr>
              <a:t>字串、</a:t>
            </a:r>
            <a:r>
              <a:rPr sz="1800" spc="-10" dirty="0">
                <a:latin typeface="Consolas"/>
                <a:cs typeface="Consolas"/>
              </a:rPr>
              <a:t>list</a:t>
            </a:r>
            <a:r>
              <a:rPr sz="1800" spc="-5" dirty="0">
                <a:latin typeface="標楷體"/>
                <a:cs typeface="標楷體"/>
              </a:rPr>
              <a:t>、</a:t>
            </a:r>
            <a:r>
              <a:rPr sz="1800" spc="-5" dirty="0">
                <a:latin typeface="Consolas"/>
                <a:cs typeface="Consolas"/>
              </a:rPr>
              <a:t>tuple</a:t>
            </a:r>
            <a:r>
              <a:rPr sz="1800" spc="-5" dirty="0">
                <a:latin typeface="標楷體"/>
                <a:cs typeface="標楷體"/>
              </a:rPr>
              <a:t>、</a:t>
            </a:r>
            <a:r>
              <a:rPr sz="1800" spc="-5" dirty="0">
                <a:latin typeface="Consolas"/>
                <a:cs typeface="Consolas"/>
              </a:rPr>
              <a:t>dict</a:t>
            </a:r>
            <a:r>
              <a:rPr sz="1800" dirty="0">
                <a:latin typeface="標楷體"/>
                <a:cs typeface="標楷體"/>
              </a:rPr>
              <a:t>等</a:t>
            </a:r>
            <a:endParaRPr sz="1800">
              <a:latin typeface="標楷體"/>
              <a:cs typeface="標楷體"/>
            </a:endParaRPr>
          </a:p>
          <a:p>
            <a:pPr>
              <a:lnSpc>
                <a:spcPct val="100000"/>
              </a:lnSpc>
            </a:pPr>
            <a:endParaRPr sz="19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FF"/>
                </a:solidFill>
                <a:latin typeface="Consolas"/>
                <a:cs typeface="Consolas"/>
              </a:rPr>
              <a:t>for</a:t>
            </a:r>
            <a:r>
              <a:rPr sz="220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200" spc="5" dirty="0">
                <a:latin typeface="標楷體"/>
                <a:cs typeface="標楷體"/>
              </a:rPr>
              <a:t>變</a:t>
            </a:r>
            <a:r>
              <a:rPr sz="2200" spc="-5" dirty="0">
                <a:latin typeface="標楷體"/>
                <a:cs typeface="標楷體"/>
              </a:rPr>
              <a:t>數</a:t>
            </a:r>
            <a:r>
              <a:rPr sz="2200" spc="114" dirty="0">
                <a:latin typeface="標楷體"/>
                <a:cs typeface="標楷體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Consolas"/>
                <a:cs typeface="Consolas"/>
              </a:rPr>
              <a:t>in</a:t>
            </a:r>
            <a:r>
              <a:rPr sz="2200" spc="1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200" spc="5" dirty="0">
                <a:latin typeface="標楷體"/>
                <a:cs typeface="標楷體"/>
              </a:rPr>
              <a:t>清</a:t>
            </a:r>
            <a:r>
              <a:rPr sz="2200" spc="-5" dirty="0">
                <a:latin typeface="標楷體"/>
                <a:cs typeface="標楷體"/>
              </a:rPr>
              <a:t>單</a:t>
            </a:r>
            <a:r>
              <a:rPr sz="2200" spc="-5" dirty="0">
                <a:solidFill>
                  <a:srgbClr val="0000FF"/>
                </a:solidFill>
                <a:latin typeface="標楷體"/>
                <a:cs typeface="標楷體"/>
              </a:rPr>
              <a:t>：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3111" y="3659885"/>
            <a:ext cx="11436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標楷體"/>
                <a:cs typeface="標楷體"/>
              </a:rPr>
              <a:t>程式</a:t>
            </a:r>
            <a:r>
              <a:rPr sz="2200" spc="-5" dirty="0">
                <a:latin typeface="標楷體"/>
                <a:cs typeface="標楷體"/>
              </a:rPr>
              <a:t>區塊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6047" y="3665220"/>
            <a:ext cx="710565" cy="152400"/>
          </a:xfrm>
          <a:custGeom>
            <a:avLst/>
            <a:gdLst/>
            <a:ahLst/>
            <a:cxnLst/>
            <a:rect l="l" t="t" r="r" b="b"/>
            <a:pathLst>
              <a:path w="710564" h="152400">
                <a:moveTo>
                  <a:pt x="710184" y="0"/>
                </a:moveTo>
                <a:lnTo>
                  <a:pt x="709181" y="29640"/>
                </a:lnTo>
                <a:lnTo>
                  <a:pt x="706453" y="53863"/>
                </a:lnTo>
                <a:lnTo>
                  <a:pt x="702415" y="70205"/>
                </a:lnTo>
                <a:lnTo>
                  <a:pt x="697484" y="76199"/>
                </a:lnTo>
                <a:lnTo>
                  <a:pt x="367792" y="76199"/>
                </a:lnTo>
                <a:lnTo>
                  <a:pt x="362860" y="82194"/>
                </a:lnTo>
                <a:lnTo>
                  <a:pt x="358822" y="98536"/>
                </a:lnTo>
                <a:lnTo>
                  <a:pt x="356094" y="122759"/>
                </a:lnTo>
                <a:lnTo>
                  <a:pt x="355092" y="152399"/>
                </a:lnTo>
                <a:lnTo>
                  <a:pt x="354089" y="122759"/>
                </a:lnTo>
                <a:lnTo>
                  <a:pt x="351361" y="98536"/>
                </a:lnTo>
                <a:lnTo>
                  <a:pt x="347323" y="82194"/>
                </a:lnTo>
                <a:lnTo>
                  <a:pt x="342392" y="76199"/>
                </a:lnTo>
                <a:lnTo>
                  <a:pt x="12700" y="76199"/>
                </a:lnTo>
                <a:lnTo>
                  <a:pt x="7758" y="70205"/>
                </a:lnTo>
                <a:lnTo>
                  <a:pt x="3721" y="53863"/>
                </a:lnTo>
                <a:lnTo>
                  <a:pt x="998" y="29640"/>
                </a:ln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62913" y="3843273"/>
            <a:ext cx="635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0000"/>
                </a:solidFill>
                <a:latin typeface="標楷體"/>
                <a:cs typeface="標楷體"/>
              </a:rPr>
              <a:t>要</a:t>
            </a:r>
            <a:r>
              <a:rPr sz="1600" spc="-5" dirty="0">
                <a:solidFill>
                  <a:srgbClr val="FF0000"/>
                </a:solidFill>
                <a:latin typeface="標楷體"/>
                <a:cs typeface="標楷體"/>
              </a:rPr>
              <a:t>縮排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1254" y="3223005"/>
            <a:ext cx="370205" cy="1329055"/>
          </a:xfrm>
          <a:custGeom>
            <a:avLst/>
            <a:gdLst/>
            <a:ahLst/>
            <a:cxnLst/>
            <a:rect l="l" t="t" r="r" b="b"/>
            <a:pathLst>
              <a:path w="370205" h="1329054">
                <a:moveTo>
                  <a:pt x="369662" y="0"/>
                </a:moveTo>
                <a:lnTo>
                  <a:pt x="138535" y="165227"/>
                </a:lnTo>
                <a:lnTo>
                  <a:pt x="175962" y="196596"/>
                </a:lnTo>
                <a:lnTo>
                  <a:pt x="148429" y="246597"/>
                </a:lnTo>
                <a:lnTo>
                  <a:pt x="123254" y="296721"/>
                </a:lnTo>
                <a:lnTo>
                  <a:pt x="100432" y="346878"/>
                </a:lnTo>
                <a:lnTo>
                  <a:pt x="79956" y="396979"/>
                </a:lnTo>
                <a:lnTo>
                  <a:pt x="61822" y="446935"/>
                </a:lnTo>
                <a:lnTo>
                  <a:pt x="46025" y="496657"/>
                </a:lnTo>
                <a:lnTo>
                  <a:pt x="32558" y="546055"/>
                </a:lnTo>
                <a:lnTo>
                  <a:pt x="21417" y="595042"/>
                </a:lnTo>
                <a:lnTo>
                  <a:pt x="12596" y="643527"/>
                </a:lnTo>
                <a:lnTo>
                  <a:pt x="6089" y="691422"/>
                </a:lnTo>
                <a:lnTo>
                  <a:pt x="1892" y="738638"/>
                </a:lnTo>
                <a:lnTo>
                  <a:pt x="0" y="785086"/>
                </a:lnTo>
                <a:lnTo>
                  <a:pt x="405" y="830676"/>
                </a:lnTo>
                <a:lnTo>
                  <a:pt x="3104" y="875320"/>
                </a:lnTo>
                <a:lnTo>
                  <a:pt x="8091" y="918928"/>
                </a:lnTo>
                <a:lnTo>
                  <a:pt x="15360" y="961412"/>
                </a:lnTo>
                <a:lnTo>
                  <a:pt x="24906" y="1002683"/>
                </a:lnTo>
                <a:lnTo>
                  <a:pt x="36724" y="1042651"/>
                </a:lnTo>
                <a:lnTo>
                  <a:pt x="50809" y="1081227"/>
                </a:lnTo>
                <a:lnTo>
                  <a:pt x="67154" y="1118323"/>
                </a:lnTo>
                <a:lnTo>
                  <a:pt x="85755" y="1153849"/>
                </a:lnTo>
                <a:lnTo>
                  <a:pt x="106606" y="1187716"/>
                </a:lnTo>
                <a:lnTo>
                  <a:pt x="129702" y="1219835"/>
                </a:lnTo>
                <a:lnTo>
                  <a:pt x="155038" y="1250118"/>
                </a:lnTo>
                <a:lnTo>
                  <a:pt x="182607" y="1278475"/>
                </a:lnTo>
                <a:lnTo>
                  <a:pt x="212406" y="1304817"/>
                </a:lnTo>
                <a:lnTo>
                  <a:pt x="244427" y="1329055"/>
                </a:lnTo>
                <a:lnTo>
                  <a:pt x="216550" y="1298882"/>
                </a:lnTo>
                <a:lnTo>
                  <a:pt x="191105" y="1266723"/>
                </a:lnTo>
                <a:lnTo>
                  <a:pt x="168094" y="1232676"/>
                </a:lnTo>
                <a:lnTo>
                  <a:pt x="147515" y="1196839"/>
                </a:lnTo>
                <a:lnTo>
                  <a:pt x="129368" y="1159312"/>
                </a:lnTo>
                <a:lnTo>
                  <a:pt x="113654" y="1120191"/>
                </a:lnTo>
                <a:lnTo>
                  <a:pt x="100372" y="1079576"/>
                </a:lnTo>
                <a:lnTo>
                  <a:pt x="89522" y="1037566"/>
                </a:lnTo>
                <a:lnTo>
                  <a:pt x="81104" y="994258"/>
                </a:lnTo>
                <a:lnTo>
                  <a:pt x="75117" y="949752"/>
                </a:lnTo>
                <a:lnTo>
                  <a:pt x="71561" y="904144"/>
                </a:lnTo>
                <a:lnTo>
                  <a:pt x="70437" y="857535"/>
                </a:lnTo>
                <a:lnTo>
                  <a:pt x="71744" y="810023"/>
                </a:lnTo>
                <a:lnTo>
                  <a:pt x="75481" y="761705"/>
                </a:lnTo>
                <a:lnTo>
                  <a:pt x="81650" y="712680"/>
                </a:lnTo>
                <a:lnTo>
                  <a:pt x="90248" y="663048"/>
                </a:lnTo>
                <a:lnTo>
                  <a:pt x="101277" y="612905"/>
                </a:lnTo>
                <a:lnTo>
                  <a:pt x="114736" y="562352"/>
                </a:lnTo>
                <a:lnTo>
                  <a:pt x="130625" y="511485"/>
                </a:lnTo>
                <a:lnTo>
                  <a:pt x="148943" y="460404"/>
                </a:lnTo>
                <a:lnTo>
                  <a:pt x="169691" y="409207"/>
                </a:lnTo>
                <a:lnTo>
                  <a:pt x="192868" y="357992"/>
                </a:lnTo>
                <a:lnTo>
                  <a:pt x="218475" y="306859"/>
                </a:lnTo>
                <a:lnTo>
                  <a:pt x="246510" y="255905"/>
                </a:lnTo>
                <a:lnTo>
                  <a:pt x="293298" y="255905"/>
                </a:lnTo>
                <a:lnTo>
                  <a:pt x="369662" y="0"/>
                </a:lnTo>
                <a:close/>
              </a:path>
              <a:path w="370205" h="1329054">
                <a:moveTo>
                  <a:pt x="293298" y="255905"/>
                </a:moveTo>
                <a:lnTo>
                  <a:pt x="246510" y="255905"/>
                </a:lnTo>
                <a:lnTo>
                  <a:pt x="283937" y="287274"/>
                </a:lnTo>
                <a:lnTo>
                  <a:pt x="293298" y="25590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9106" y="4168521"/>
            <a:ext cx="1359535" cy="546100"/>
          </a:xfrm>
          <a:custGeom>
            <a:avLst/>
            <a:gdLst/>
            <a:ahLst/>
            <a:cxnLst/>
            <a:rect l="l" t="t" r="r" b="b"/>
            <a:pathLst>
              <a:path w="1359535" h="546100">
                <a:moveTo>
                  <a:pt x="0" y="355472"/>
                </a:moveTo>
                <a:lnTo>
                  <a:pt x="70548" y="414781"/>
                </a:lnTo>
                <a:lnTo>
                  <a:pt x="101364" y="438771"/>
                </a:lnTo>
                <a:lnTo>
                  <a:pt x="133599" y="460272"/>
                </a:lnTo>
                <a:lnTo>
                  <a:pt x="167173" y="479308"/>
                </a:lnTo>
                <a:lnTo>
                  <a:pt x="202005" y="495899"/>
                </a:lnTo>
                <a:lnTo>
                  <a:pt x="238013" y="510070"/>
                </a:lnTo>
                <a:lnTo>
                  <a:pt x="275117" y="521841"/>
                </a:lnTo>
                <a:lnTo>
                  <a:pt x="313236" y="531236"/>
                </a:lnTo>
                <a:lnTo>
                  <a:pt x="352288" y="538277"/>
                </a:lnTo>
                <a:lnTo>
                  <a:pt x="392193" y="542986"/>
                </a:lnTo>
                <a:lnTo>
                  <a:pt x="432869" y="545386"/>
                </a:lnTo>
                <a:lnTo>
                  <a:pt x="474236" y="545499"/>
                </a:lnTo>
                <a:lnTo>
                  <a:pt x="516213" y="543347"/>
                </a:lnTo>
                <a:lnTo>
                  <a:pt x="558718" y="538952"/>
                </a:lnTo>
                <a:lnTo>
                  <a:pt x="601671" y="532338"/>
                </a:lnTo>
                <a:lnTo>
                  <a:pt x="644990" y="523527"/>
                </a:lnTo>
                <a:lnTo>
                  <a:pt x="688595" y="512540"/>
                </a:lnTo>
                <a:lnTo>
                  <a:pt x="732404" y="499400"/>
                </a:lnTo>
                <a:lnTo>
                  <a:pt x="770150" y="486281"/>
                </a:lnTo>
                <a:lnTo>
                  <a:pt x="403704" y="486281"/>
                </a:lnTo>
                <a:lnTo>
                  <a:pt x="362338" y="486163"/>
                </a:lnTo>
                <a:lnTo>
                  <a:pt x="321662" y="483757"/>
                </a:lnTo>
                <a:lnTo>
                  <a:pt x="281758" y="479042"/>
                </a:lnTo>
                <a:lnTo>
                  <a:pt x="242706" y="471994"/>
                </a:lnTo>
                <a:lnTo>
                  <a:pt x="204587" y="462591"/>
                </a:lnTo>
                <a:lnTo>
                  <a:pt x="167482" y="450811"/>
                </a:lnTo>
                <a:lnTo>
                  <a:pt x="131472" y="436632"/>
                </a:lnTo>
                <a:lnTo>
                  <a:pt x="96638" y="420031"/>
                </a:lnTo>
                <a:lnTo>
                  <a:pt x="63060" y="400986"/>
                </a:lnTo>
                <a:lnTo>
                  <a:pt x="30821" y="379474"/>
                </a:lnTo>
                <a:lnTo>
                  <a:pt x="0" y="355472"/>
                </a:lnTo>
                <a:close/>
              </a:path>
              <a:path w="1359535" h="546100">
                <a:moveTo>
                  <a:pt x="1288516" y="0"/>
                </a:moveTo>
                <a:lnTo>
                  <a:pt x="1251349" y="42747"/>
                </a:lnTo>
                <a:lnTo>
                  <a:pt x="1213173" y="83677"/>
                </a:lnTo>
                <a:lnTo>
                  <a:pt x="1174068" y="122767"/>
                </a:lnTo>
                <a:lnTo>
                  <a:pt x="1134116" y="159995"/>
                </a:lnTo>
                <a:lnTo>
                  <a:pt x="1093397" y="195339"/>
                </a:lnTo>
                <a:lnTo>
                  <a:pt x="1051993" y="228776"/>
                </a:lnTo>
                <a:lnTo>
                  <a:pt x="1009985" y="260283"/>
                </a:lnTo>
                <a:lnTo>
                  <a:pt x="967453" y="289839"/>
                </a:lnTo>
                <a:lnTo>
                  <a:pt x="924478" y="317421"/>
                </a:lnTo>
                <a:lnTo>
                  <a:pt x="881141" y="343007"/>
                </a:lnTo>
                <a:lnTo>
                  <a:pt x="837523" y="366574"/>
                </a:lnTo>
                <a:lnTo>
                  <a:pt x="793706" y="388099"/>
                </a:lnTo>
                <a:lnTo>
                  <a:pt x="749769" y="407561"/>
                </a:lnTo>
                <a:lnTo>
                  <a:pt x="705794" y="424937"/>
                </a:lnTo>
                <a:lnTo>
                  <a:pt x="661863" y="440205"/>
                </a:lnTo>
                <a:lnTo>
                  <a:pt x="618055" y="453342"/>
                </a:lnTo>
                <a:lnTo>
                  <a:pt x="574451" y="464326"/>
                </a:lnTo>
                <a:lnTo>
                  <a:pt x="531134" y="473134"/>
                </a:lnTo>
                <a:lnTo>
                  <a:pt x="488182" y="479744"/>
                </a:lnTo>
                <a:lnTo>
                  <a:pt x="445679" y="484134"/>
                </a:lnTo>
                <a:lnTo>
                  <a:pt x="403704" y="486281"/>
                </a:lnTo>
                <a:lnTo>
                  <a:pt x="770150" y="486281"/>
                </a:lnTo>
                <a:lnTo>
                  <a:pt x="820313" y="466752"/>
                </a:lnTo>
                <a:lnTo>
                  <a:pt x="864250" y="447288"/>
                </a:lnTo>
                <a:lnTo>
                  <a:pt x="908067" y="425761"/>
                </a:lnTo>
                <a:lnTo>
                  <a:pt x="951684" y="402193"/>
                </a:lnTo>
                <a:lnTo>
                  <a:pt x="995019" y="376606"/>
                </a:lnTo>
                <a:lnTo>
                  <a:pt x="1037992" y="349023"/>
                </a:lnTo>
                <a:lnTo>
                  <a:pt x="1080521" y="319467"/>
                </a:lnTo>
                <a:lnTo>
                  <a:pt x="1122526" y="287958"/>
                </a:lnTo>
                <a:lnTo>
                  <a:pt x="1163925" y="254521"/>
                </a:lnTo>
                <a:lnTo>
                  <a:pt x="1204637" y="219177"/>
                </a:lnTo>
                <a:lnTo>
                  <a:pt x="1244582" y="181949"/>
                </a:lnTo>
                <a:lnTo>
                  <a:pt x="1283679" y="142859"/>
                </a:lnTo>
                <a:lnTo>
                  <a:pt x="1321845" y="101929"/>
                </a:lnTo>
                <a:lnTo>
                  <a:pt x="1359001" y="59181"/>
                </a:lnTo>
                <a:lnTo>
                  <a:pt x="1288516" y="0"/>
                </a:lnTo>
                <a:close/>
              </a:path>
            </a:pathLst>
          </a:custGeom>
          <a:solidFill>
            <a:srgbClr val="487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62671" y="3968369"/>
            <a:ext cx="452755" cy="798195"/>
          </a:xfrm>
          <a:custGeom>
            <a:avLst/>
            <a:gdLst/>
            <a:ahLst/>
            <a:cxnLst/>
            <a:rect l="l" t="t" r="r" b="b"/>
            <a:pathLst>
              <a:path w="452754" h="798195">
                <a:moveTo>
                  <a:pt x="199771" y="551941"/>
                </a:moveTo>
                <a:lnTo>
                  <a:pt x="0" y="751966"/>
                </a:lnTo>
                <a:lnTo>
                  <a:pt x="199771" y="797686"/>
                </a:lnTo>
                <a:lnTo>
                  <a:pt x="199771" y="728979"/>
                </a:lnTo>
                <a:lnTo>
                  <a:pt x="229992" y="701881"/>
                </a:lnTo>
                <a:lnTo>
                  <a:pt x="258603" y="671392"/>
                </a:lnTo>
                <a:lnTo>
                  <a:pt x="285534" y="637712"/>
                </a:lnTo>
                <a:lnTo>
                  <a:pt x="297251" y="620648"/>
                </a:lnTo>
                <a:lnTo>
                  <a:pt x="199771" y="620648"/>
                </a:lnTo>
                <a:lnTo>
                  <a:pt x="199771" y="551941"/>
                </a:lnTo>
                <a:close/>
              </a:path>
              <a:path w="452754" h="798195">
                <a:moveTo>
                  <a:pt x="451484" y="0"/>
                </a:moveTo>
                <a:lnTo>
                  <a:pt x="447730" y="56626"/>
                </a:lnTo>
                <a:lnTo>
                  <a:pt x="441473" y="112130"/>
                </a:lnTo>
                <a:lnTo>
                  <a:pt x="432792" y="166321"/>
                </a:lnTo>
                <a:lnTo>
                  <a:pt x="421765" y="219005"/>
                </a:lnTo>
                <a:lnTo>
                  <a:pt x="408471" y="269990"/>
                </a:lnTo>
                <a:lnTo>
                  <a:pt x="392988" y="319083"/>
                </a:lnTo>
                <a:lnTo>
                  <a:pt x="375396" y="366093"/>
                </a:lnTo>
                <a:lnTo>
                  <a:pt x="355772" y="410826"/>
                </a:lnTo>
                <a:lnTo>
                  <a:pt x="334195" y="453091"/>
                </a:lnTo>
                <a:lnTo>
                  <a:pt x="310744" y="492695"/>
                </a:lnTo>
                <a:lnTo>
                  <a:pt x="285498" y="529445"/>
                </a:lnTo>
                <a:lnTo>
                  <a:pt x="258534" y="563149"/>
                </a:lnTo>
                <a:lnTo>
                  <a:pt x="229932" y="593614"/>
                </a:lnTo>
                <a:lnTo>
                  <a:pt x="199771" y="620648"/>
                </a:lnTo>
                <a:lnTo>
                  <a:pt x="297251" y="620648"/>
                </a:lnTo>
                <a:lnTo>
                  <a:pt x="334083" y="561572"/>
                </a:lnTo>
                <a:lnTo>
                  <a:pt x="355562" y="519511"/>
                </a:lnTo>
                <a:lnTo>
                  <a:pt x="375087" y="475055"/>
                </a:lnTo>
                <a:lnTo>
                  <a:pt x="392588" y="428402"/>
                </a:lnTo>
                <a:lnTo>
                  <a:pt x="407997" y="379752"/>
                </a:lnTo>
                <a:lnTo>
                  <a:pt x="421244" y="329304"/>
                </a:lnTo>
                <a:lnTo>
                  <a:pt x="432261" y="277257"/>
                </a:lnTo>
                <a:lnTo>
                  <a:pt x="440979" y="223809"/>
                </a:lnTo>
                <a:lnTo>
                  <a:pt x="447329" y="169161"/>
                </a:lnTo>
                <a:lnTo>
                  <a:pt x="451243" y="113510"/>
                </a:lnTo>
                <a:lnTo>
                  <a:pt x="452651" y="57057"/>
                </a:lnTo>
                <a:lnTo>
                  <a:pt x="45148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62671" y="3162300"/>
            <a:ext cx="452755" cy="860425"/>
          </a:xfrm>
          <a:custGeom>
            <a:avLst/>
            <a:gdLst/>
            <a:ahLst/>
            <a:cxnLst/>
            <a:rect l="l" t="t" r="r" b="b"/>
            <a:pathLst>
              <a:path w="452754" h="860425">
                <a:moveTo>
                  <a:pt x="0" y="0"/>
                </a:moveTo>
                <a:lnTo>
                  <a:pt x="0" y="108330"/>
                </a:lnTo>
                <a:lnTo>
                  <a:pt x="35366" y="110593"/>
                </a:lnTo>
                <a:lnTo>
                  <a:pt x="69990" y="117269"/>
                </a:lnTo>
                <a:lnTo>
                  <a:pt x="136604" y="143192"/>
                </a:lnTo>
                <a:lnTo>
                  <a:pt x="199035" y="184763"/>
                </a:lnTo>
                <a:lnTo>
                  <a:pt x="228430" y="210998"/>
                </a:lnTo>
                <a:lnTo>
                  <a:pt x="256478" y="240644"/>
                </a:lnTo>
                <a:lnTo>
                  <a:pt x="283077" y="273532"/>
                </a:lnTo>
                <a:lnTo>
                  <a:pt x="308127" y="309497"/>
                </a:lnTo>
                <a:lnTo>
                  <a:pt x="331527" y="348370"/>
                </a:lnTo>
                <a:lnTo>
                  <a:pt x="353177" y="389985"/>
                </a:lnTo>
                <a:lnTo>
                  <a:pt x="372975" y="434174"/>
                </a:lnTo>
                <a:lnTo>
                  <a:pt x="390821" y="480770"/>
                </a:lnTo>
                <a:lnTo>
                  <a:pt x="406614" y="529606"/>
                </a:lnTo>
                <a:lnTo>
                  <a:pt x="420254" y="580515"/>
                </a:lnTo>
                <a:lnTo>
                  <a:pt x="431640" y="633329"/>
                </a:lnTo>
                <a:lnTo>
                  <a:pt x="440671" y="687881"/>
                </a:lnTo>
                <a:lnTo>
                  <a:pt x="447246" y="744005"/>
                </a:lnTo>
                <a:lnTo>
                  <a:pt x="451265" y="801533"/>
                </a:lnTo>
                <a:lnTo>
                  <a:pt x="452627" y="860298"/>
                </a:lnTo>
                <a:lnTo>
                  <a:pt x="452627" y="751967"/>
                </a:lnTo>
                <a:lnTo>
                  <a:pt x="451265" y="693202"/>
                </a:lnTo>
                <a:lnTo>
                  <a:pt x="447246" y="635674"/>
                </a:lnTo>
                <a:lnTo>
                  <a:pt x="440671" y="579550"/>
                </a:lnTo>
                <a:lnTo>
                  <a:pt x="431640" y="524998"/>
                </a:lnTo>
                <a:lnTo>
                  <a:pt x="420254" y="472184"/>
                </a:lnTo>
                <a:lnTo>
                  <a:pt x="406614" y="421275"/>
                </a:lnTo>
                <a:lnTo>
                  <a:pt x="390821" y="372439"/>
                </a:lnTo>
                <a:lnTo>
                  <a:pt x="372975" y="325843"/>
                </a:lnTo>
                <a:lnTo>
                  <a:pt x="353177" y="281654"/>
                </a:lnTo>
                <a:lnTo>
                  <a:pt x="331527" y="240039"/>
                </a:lnTo>
                <a:lnTo>
                  <a:pt x="308127" y="201166"/>
                </a:lnTo>
                <a:lnTo>
                  <a:pt x="283077" y="165201"/>
                </a:lnTo>
                <a:lnTo>
                  <a:pt x="256478" y="132313"/>
                </a:lnTo>
                <a:lnTo>
                  <a:pt x="228430" y="102667"/>
                </a:lnTo>
                <a:lnTo>
                  <a:pt x="199035" y="76432"/>
                </a:lnTo>
                <a:lnTo>
                  <a:pt x="168392" y="53774"/>
                </a:lnTo>
                <a:lnTo>
                  <a:pt x="103769" y="19860"/>
                </a:lnTo>
                <a:lnTo>
                  <a:pt x="35366" y="2262"/>
                </a:lnTo>
                <a:lnTo>
                  <a:pt x="0" y="0"/>
                </a:lnTo>
                <a:close/>
              </a:path>
            </a:pathLst>
          </a:custGeom>
          <a:solidFill>
            <a:srgbClr val="487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83563" y="4791455"/>
            <a:ext cx="2707005" cy="646430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 marR="92075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latin typeface="標楷體"/>
                <a:cs typeface="標楷體"/>
              </a:rPr>
              <a:t>依序取出清單的值存入變 數，直到取完為止。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7910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10132"/>
            <a:ext cx="3420110" cy="206946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讀</a:t>
            </a:r>
            <a:r>
              <a:rPr sz="2800" spc="-5" dirty="0">
                <a:latin typeface="標楷體"/>
                <a:cs typeface="標楷體"/>
              </a:rPr>
              <a:t>入五個</a:t>
            </a:r>
            <a:r>
              <a:rPr sz="2800" dirty="0">
                <a:latin typeface="標楷體"/>
                <a:cs typeface="標楷體"/>
              </a:rPr>
              <a:t>整</a:t>
            </a:r>
            <a:r>
              <a:rPr sz="2800" spc="-5" dirty="0">
                <a:latin typeface="標楷體"/>
                <a:cs typeface="標楷體"/>
              </a:rPr>
              <a:t>數，</a:t>
            </a:r>
            <a:endParaRPr sz="2800">
              <a:latin typeface="標楷體"/>
              <a:cs typeface="標楷體"/>
            </a:endParaRPr>
          </a:p>
          <a:p>
            <a:pPr marL="207645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標楷體"/>
                <a:cs typeface="標楷體"/>
              </a:rPr>
              <a:t>求</a:t>
            </a:r>
            <a:r>
              <a:rPr sz="2800" spc="-5" dirty="0">
                <a:latin typeface="標楷體"/>
                <a:cs typeface="標楷體"/>
              </a:rPr>
              <a:t>這五</a:t>
            </a:r>
            <a:r>
              <a:rPr sz="2800" dirty="0">
                <a:latin typeface="標楷體"/>
                <a:cs typeface="標楷體"/>
              </a:rPr>
              <a:t>個</a:t>
            </a:r>
            <a:r>
              <a:rPr sz="2800" spc="-5" dirty="0">
                <a:latin typeface="標楷體"/>
                <a:cs typeface="標楷體"/>
              </a:rPr>
              <a:t>整數的</a:t>
            </a:r>
            <a:r>
              <a:rPr sz="2800" dirty="0">
                <a:latin typeface="標楷體"/>
                <a:cs typeface="標楷體"/>
              </a:rPr>
              <a:t>和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6252" y="1377696"/>
            <a:ext cx="3312995" cy="497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172</a:t>
            </a:fld>
            <a:endParaRPr dirty="0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4772025"/>
            <a:ext cx="779018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i</a:t>
            </a:r>
            <a:r>
              <a:rPr sz="2800" spc="5" dirty="0">
                <a:latin typeface="標楷體"/>
                <a:cs typeface="標楷體"/>
              </a:rPr>
              <a:t>會從</a:t>
            </a:r>
            <a:r>
              <a:rPr sz="2800" spc="-20" dirty="0">
                <a:latin typeface="Consolas"/>
                <a:cs typeface="Consolas"/>
              </a:rPr>
              <a:t>0</a:t>
            </a:r>
            <a:r>
              <a:rPr sz="2800" spc="-5" dirty="0">
                <a:latin typeface="標楷體"/>
                <a:cs typeface="標楷體"/>
              </a:rPr>
              <a:t>開</a:t>
            </a:r>
            <a:r>
              <a:rPr sz="2800" dirty="0">
                <a:latin typeface="標楷體"/>
                <a:cs typeface="標楷體"/>
              </a:rPr>
              <a:t>始</a:t>
            </a:r>
            <a:r>
              <a:rPr sz="2800" spc="-5" dirty="0">
                <a:latin typeface="標楷體"/>
                <a:cs typeface="標楷體"/>
              </a:rPr>
              <a:t>，每次</a:t>
            </a:r>
            <a:r>
              <a:rPr sz="2800" spc="10" dirty="0">
                <a:latin typeface="標楷體"/>
                <a:cs typeface="標楷體"/>
              </a:rPr>
              <a:t>加</a:t>
            </a:r>
            <a:r>
              <a:rPr sz="2800" spc="-10" dirty="0">
                <a:latin typeface="Consolas"/>
                <a:cs typeface="Consolas"/>
              </a:rPr>
              <a:t>1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直</a:t>
            </a:r>
            <a:r>
              <a:rPr sz="2800" spc="5" dirty="0">
                <a:latin typeface="標楷體"/>
                <a:cs typeface="標楷體"/>
              </a:rPr>
              <a:t>到</a:t>
            </a:r>
            <a:r>
              <a:rPr sz="2800" spc="-10" dirty="0">
                <a:latin typeface="Consolas"/>
                <a:cs typeface="Consolas"/>
              </a:rPr>
              <a:t>i=4</a:t>
            </a:r>
            <a:r>
              <a:rPr sz="2800" spc="-5" dirty="0">
                <a:latin typeface="標楷體"/>
                <a:cs typeface="標楷體"/>
              </a:rPr>
              <a:t>為</a:t>
            </a:r>
            <a:r>
              <a:rPr sz="2800" spc="5" dirty="0">
                <a:latin typeface="標楷體"/>
                <a:cs typeface="標楷體"/>
              </a:rPr>
              <a:t>止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共</a:t>
            </a:r>
            <a:r>
              <a:rPr sz="2800" spc="-20" dirty="0">
                <a:latin typeface="Consolas"/>
                <a:cs typeface="Consolas"/>
              </a:rPr>
              <a:t>5</a:t>
            </a:r>
            <a:r>
              <a:rPr sz="2800" spc="-5" dirty="0">
                <a:latin typeface="標楷體"/>
                <a:cs typeface="標楷體"/>
              </a:rPr>
              <a:t>次</a:t>
            </a:r>
            <a:r>
              <a:rPr sz="2800" spc="-10" dirty="0">
                <a:latin typeface="Consolas"/>
                <a:cs typeface="Consolas"/>
              </a:rPr>
              <a:t>)</a:t>
            </a:r>
            <a:r>
              <a:rPr sz="2800" spc="-10" dirty="0">
                <a:latin typeface="標楷體"/>
                <a:cs typeface="標楷體"/>
              </a:rPr>
              <a:t>，  </a:t>
            </a:r>
            <a:r>
              <a:rPr sz="2800" spc="-10" dirty="0">
                <a:latin typeface="Consolas"/>
                <a:cs typeface="Consolas"/>
              </a:rPr>
              <a:t>i</a:t>
            </a:r>
            <a:r>
              <a:rPr sz="2800" dirty="0">
                <a:latin typeface="標楷體"/>
                <a:cs typeface="標楷體"/>
              </a:rPr>
              <a:t>在</a:t>
            </a:r>
            <a:r>
              <a:rPr sz="2800" spc="-5" dirty="0">
                <a:latin typeface="標楷體"/>
                <a:cs typeface="標楷體"/>
              </a:rPr>
              <a:t>這個範圍</a:t>
            </a:r>
            <a:r>
              <a:rPr sz="2800" spc="10" dirty="0">
                <a:latin typeface="標楷體"/>
                <a:cs typeface="標楷體"/>
              </a:rPr>
              <a:t>內</a:t>
            </a:r>
            <a:r>
              <a:rPr sz="2800" spc="-5" dirty="0">
                <a:latin typeface="Consolas"/>
                <a:cs typeface="Consolas"/>
              </a:rPr>
              <a:t>f</a:t>
            </a:r>
            <a:r>
              <a:rPr sz="2800" spc="-25" dirty="0">
                <a:latin typeface="Consolas"/>
                <a:cs typeface="Consolas"/>
              </a:rPr>
              <a:t>o</a:t>
            </a:r>
            <a:r>
              <a:rPr sz="2800" spc="-5" dirty="0">
                <a:latin typeface="Consolas"/>
                <a:cs typeface="Consolas"/>
              </a:rPr>
              <a:t>r</a:t>
            </a:r>
            <a:r>
              <a:rPr sz="2800" dirty="0">
                <a:latin typeface="標楷體"/>
                <a:cs typeface="標楷體"/>
              </a:rPr>
              <a:t>迴</a:t>
            </a:r>
            <a:r>
              <a:rPr sz="2800" spc="-5" dirty="0">
                <a:latin typeface="標楷體"/>
                <a:cs typeface="標楷體"/>
              </a:rPr>
              <a:t>圈內的敘述就要重複執</a:t>
            </a:r>
            <a:r>
              <a:rPr sz="2800" dirty="0">
                <a:latin typeface="標楷體"/>
                <a:cs typeface="標楷體"/>
              </a:rPr>
              <a:t>行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2311" y="2478023"/>
            <a:ext cx="6840220" cy="108077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65404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515"/>
              </a:spcBef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for i 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in</a:t>
            </a:r>
            <a:r>
              <a:rPr sz="2000" spc="-1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range(5):</a:t>
            </a:r>
            <a:endParaRPr sz="2000">
              <a:latin typeface="Consolas"/>
              <a:cs typeface="Consolas"/>
            </a:endParaRPr>
          </a:p>
          <a:p>
            <a:pPr marL="577850" marR="1908175">
              <a:lnSpc>
                <a:spcPts val="239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tmp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請輸入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:</a:t>
            </a:r>
            <a:r>
              <a:rPr sz="2000" spc="-1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))  sum = </a:t>
            </a:r>
            <a:r>
              <a:rPr sz="2000" spc="-5" dirty="0">
                <a:latin typeface="Consolas"/>
                <a:cs typeface="Consolas"/>
              </a:rPr>
              <a:t>sum </a:t>
            </a:r>
            <a:r>
              <a:rPr sz="2000" dirty="0">
                <a:latin typeface="Consolas"/>
                <a:cs typeface="Consolas"/>
              </a:rPr>
              <a:t>+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tmp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160" y="1901951"/>
            <a:ext cx="7058025" cy="224663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latin typeface="Consolas"/>
                <a:cs typeface="Consolas"/>
              </a:rPr>
              <a:t>sum 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25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"sum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sum)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10132"/>
            <a:ext cx="3098800" cy="206946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求</a:t>
            </a:r>
            <a:r>
              <a:rPr sz="2800" spc="-10" dirty="0">
                <a:latin typeface="Consolas"/>
                <a:cs typeface="Consolas"/>
              </a:rPr>
              <a:t>N</a:t>
            </a:r>
            <a:r>
              <a:rPr sz="2800" spc="-5" dirty="0">
                <a:latin typeface="標楷體"/>
                <a:cs typeface="標楷體"/>
              </a:rPr>
              <a:t>個整</a:t>
            </a:r>
            <a:r>
              <a:rPr sz="2800" spc="1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的和，</a:t>
            </a:r>
            <a:endParaRPr sz="2800">
              <a:latin typeface="標楷體"/>
              <a:cs typeface="標楷體"/>
            </a:endParaRPr>
          </a:p>
          <a:p>
            <a:pPr marL="389890" algn="ctr">
              <a:lnSpc>
                <a:spcPct val="100000"/>
              </a:lnSpc>
              <a:spcBef>
                <a:spcPts val="660"/>
              </a:spcBef>
            </a:pPr>
            <a:r>
              <a:rPr sz="2800" spc="-10" dirty="0">
                <a:latin typeface="Consolas"/>
                <a:cs typeface="Consolas"/>
              </a:rPr>
              <a:t>N</a:t>
            </a:r>
            <a:r>
              <a:rPr sz="2800" dirty="0">
                <a:latin typeface="標楷體"/>
                <a:cs typeface="標楷體"/>
              </a:rPr>
              <a:t>由</a:t>
            </a:r>
            <a:r>
              <a:rPr sz="2800" spc="-5" dirty="0">
                <a:latin typeface="標楷體"/>
                <a:cs typeface="標楷體"/>
              </a:rPr>
              <a:t>使</a:t>
            </a:r>
            <a:r>
              <a:rPr sz="2800" dirty="0">
                <a:latin typeface="標楷體"/>
                <a:cs typeface="標楷體"/>
              </a:rPr>
              <a:t>用</a:t>
            </a:r>
            <a:r>
              <a:rPr sz="2800" spc="-5" dirty="0">
                <a:latin typeface="標楷體"/>
                <a:cs typeface="標楷體"/>
              </a:rPr>
              <a:t>者輸入。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6661" y="1304544"/>
            <a:ext cx="2775366" cy="505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174</a:t>
            </a:fld>
            <a:endParaRPr dirty="0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13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5284419"/>
            <a:ext cx="7275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迴</a:t>
            </a:r>
            <a:r>
              <a:rPr sz="2800" spc="-5" dirty="0">
                <a:latin typeface="標楷體"/>
                <a:cs typeface="標楷體"/>
              </a:rPr>
              <a:t>圈重複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次數由</a:t>
            </a:r>
            <a:r>
              <a:rPr sz="2800" dirty="0">
                <a:latin typeface="標楷體"/>
                <a:cs typeface="標楷體"/>
              </a:rPr>
              <a:t>輸</a:t>
            </a:r>
            <a:r>
              <a:rPr sz="2800" spc="-5" dirty="0">
                <a:latin typeface="標楷體"/>
                <a:cs typeface="標楷體"/>
              </a:rPr>
              <a:t>入</a:t>
            </a:r>
            <a:r>
              <a:rPr sz="2800" spc="20" dirty="0">
                <a:latin typeface="標楷體"/>
                <a:cs typeface="標楷體"/>
              </a:rPr>
              <a:t>的</a:t>
            </a:r>
            <a:r>
              <a:rPr sz="2800" spc="-20" dirty="0">
                <a:latin typeface="Consolas"/>
                <a:cs typeface="Consolas"/>
              </a:rPr>
              <a:t>N</a:t>
            </a:r>
            <a:r>
              <a:rPr sz="2800" dirty="0">
                <a:latin typeface="標楷體"/>
                <a:cs typeface="標楷體"/>
              </a:rPr>
              <a:t>決</a:t>
            </a:r>
            <a:r>
              <a:rPr sz="2800" spc="-5" dirty="0">
                <a:latin typeface="標楷體"/>
                <a:cs typeface="標楷體"/>
              </a:rPr>
              <a:t>定，</a:t>
            </a:r>
            <a:r>
              <a:rPr sz="2800" dirty="0">
                <a:latin typeface="標楷體"/>
                <a:cs typeface="標楷體"/>
              </a:rPr>
              <a:t>從</a:t>
            </a:r>
            <a:r>
              <a:rPr sz="2800" spc="-10" dirty="0">
                <a:latin typeface="Consolas"/>
                <a:cs typeface="Consolas"/>
              </a:rPr>
              <a:t>0</a:t>
            </a:r>
            <a:r>
              <a:rPr sz="2800" spc="5" dirty="0">
                <a:latin typeface="標楷體"/>
                <a:cs typeface="標楷體"/>
              </a:rPr>
              <a:t>到</a:t>
            </a:r>
            <a:r>
              <a:rPr sz="2800" spc="-10" dirty="0">
                <a:latin typeface="Consolas"/>
                <a:cs typeface="Consolas"/>
              </a:rPr>
              <a:t>N-1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8032" y="1836420"/>
            <a:ext cx="7108190" cy="2554605"/>
          </a:xfrm>
          <a:custGeom>
            <a:avLst/>
            <a:gdLst/>
            <a:ahLst/>
            <a:cxnLst/>
            <a:rect l="l" t="t" r="r" b="b"/>
            <a:pathLst>
              <a:path w="7108190" h="2554604">
                <a:moveTo>
                  <a:pt x="0" y="2554223"/>
                </a:moveTo>
                <a:lnTo>
                  <a:pt x="7107935" y="2554223"/>
                </a:lnTo>
                <a:lnTo>
                  <a:pt x="7107935" y="0"/>
                </a:lnTo>
                <a:lnTo>
                  <a:pt x="0" y="0"/>
                </a:lnTo>
                <a:lnTo>
                  <a:pt x="0" y="2554223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8032" y="1836420"/>
            <a:ext cx="7108190" cy="93599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ts val="2395"/>
              </a:lnSpc>
              <a:spcBef>
                <a:spcPts val="254"/>
              </a:spcBef>
            </a:pPr>
            <a:r>
              <a:rPr sz="2000" dirty="0">
                <a:solidFill>
                  <a:srgbClr val="FF0000"/>
                </a:solidFill>
                <a:latin typeface="Consolas"/>
                <a:cs typeface="Consolas"/>
              </a:rPr>
              <a:t>N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spc="-5" dirty="0">
                <a:solidFill>
                  <a:srgbClr val="8E0000"/>
                </a:solidFill>
                <a:latin typeface="標楷體"/>
                <a:cs typeface="標楷體"/>
              </a:rPr>
              <a:t>個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N: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sum 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175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018032" y="2772155"/>
            <a:ext cx="6913245" cy="1009015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101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0"/>
              </a:spcBef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for i 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in range(</a:t>
            </a:r>
            <a:r>
              <a:rPr sz="2000" spc="-5" dirty="0">
                <a:solidFill>
                  <a:srgbClr val="FF0000"/>
                </a:solidFill>
                <a:latin typeface="Consolas"/>
                <a:cs typeface="Consolas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):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ts val="2395"/>
              </a:lnSpc>
              <a:spcBef>
                <a:spcPts val="10"/>
              </a:spcBef>
            </a:pPr>
            <a:r>
              <a:rPr sz="2000" dirty="0">
                <a:latin typeface="Consolas"/>
                <a:cs typeface="Consolas"/>
              </a:rPr>
              <a:t>tmp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spc="-10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: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sum = </a:t>
            </a:r>
            <a:r>
              <a:rPr sz="2000" spc="-5" dirty="0">
                <a:latin typeface="Consolas"/>
                <a:cs typeface="Consolas"/>
              </a:rPr>
              <a:t>sum </a:t>
            </a:r>
            <a:r>
              <a:rPr sz="2000" dirty="0">
                <a:latin typeface="Consolas"/>
                <a:cs typeface="Consolas"/>
              </a:rPr>
              <a:t>+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tmp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8032" y="3781044"/>
            <a:ext cx="7108190" cy="60960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209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40"/>
              </a:spcBef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"sum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sum)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949565" cy="2626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假</a:t>
            </a:r>
            <a:r>
              <a:rPr sz="2800" spc="-5" dirty="0">
                <a:latin typeface="標楷體"/>
                <a:cs typeface="標楷體"/>
              </a:rPr>
              <a:t>設</a:t>
            </a:r>
            <a:r>
              <a:rPr sz="2800" spc="10" dirty="0">
                <a:latin typeface="標楷體"/>
                <a:cs typeface="標楷體"/>
              </a:rPr>
              <a:t>有</a:t>
            </a:r>
            <a:r>
              <a:rPr sz="2800" spc="-20" dirty="0">
                <a:latin typeface="Consolas"/>
                <a:cs typeface="Consolas"/>
              </a:rPr>
              <a:t>N</a:t>
            </a:r>
            <a:r>
              <a:rPr sz="2800" dirty="0">
                <a:latin typeface="標楷體"/>
                <a:cs typeface="標楷體"/>
              </a:rPr>
              <a:t>個</a:t>
            </a:r>
            <a:r>
              <a:rPr sz="2800" spc="-5" dirty="0">
                <a:latin typeface="標楷體"/>
                <a:cs typeface="標楷體"/>
              </a:rPr>
              <a:t>正整數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求其中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最大值。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3550">
              <a:latin typeface="標楷體"/>
              <a:cs typeface="標楷體"/>
            </a:endParaRPr>
          </a:p>
          <a:p>
            <a:pPr marL="241300" marR="5080" indent="-228600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先</a:t>
            </a:r>
            <a:r>
              <a:rPr sz="2800" spc="-5" dirty="0">
                <a:latin typeface="標楷體"/>
                <a:cs typeface="標楷體"/>
              </a:rPr>
              <a:t>假設最大</a:t>
            </a:r>
            <a:r>
              <a:rPr sz="2800" spc="10" dirty="0">
                <a:latin typeface="標楷體"/>
                <a:cs typeface="標楷體"/>
              </a:rPr>
              <a:t>值</a:t>
            </a:r>
            <a:r>
              <a:rPr sz="2800" spc="-10" dirty="0">
                <a:latin typeface="Consolas"/>
                <a:cs typeface="Consolas"/>
              </a:rPr>
              <a:t>(MAX)</a:t>
            </a:r>
            <a:r>
              <a:rPr sz="2800" dirty="0">
                <a:latin typeface="標楷體"/>
                <a:cs typeface="標楷體"/>
              </a:rPr>
              <a:t>等於</a:t>
            </a:r>
            <a:r>
              <a:rPr sz="2800" spc="-10" dirty="0">
                <a:latin typeface="Consolas"/>
                <a:cs typeface="Consolas"/>
              </a:rPr>
              <a:t>0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然後逐一</a:t>
            </a:r>
            <a:r>
              <a:rPr sz="2800" dirty="0">
                <a:latin typeface="標楷體"/>
                <a:cs typeface="標楷體"/>
              </a:rPr>
              <a:t>檢</a:t>
            </a:r>
            <a:r>
              <a:rPr sz="2800" spc="-5" dirty="0">
                <a:latin typeface="標楷體"/>
                <a:cs typeface="標楷體"/>
              </a:rPr>
              <a:t>查讀入 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每一個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字，如</a:t>
            </a:r>
            <a:r>
              <a:rPr sz="2800" dirty="0">
                <a:latin typeface="標楷體"/>
                <a:cs typeface="標楷體"/>
              </a:rPr>
              <a:t>果</a:t>
            </a:r>
            <a:r>
              <a:rPr sz="2800" spc="20" dirty="0">
                <a:latin typeface="標楷體"/>
                <a:cs typeface="標楷體"/>
              </a:rPr>
              <a:t>比</a:t>
            </a:r>
            <a:r>
              <a:rPr sz="2800" spc="-15" dirty="0">
                <a:latin typeface="Consolas"/>
                <a:cs typeface="Consolas"/>
              </a:rPr>
              <a:t>MAX</a:t>
            </a:r>
            <a:r>
              <a:rPr sz="2800" dirty="0">
                <a:latin typeface="標楷體"/>
                <a:cs typeface="標楷體"/>
              </a:rPr>
              <a:t>還</a:t>
            </a:r>
            <a:r>
              <a:rPr sz="2800" spc="-5" dirty="0">
                <a:latin typeface="標楷體"/>
                <a:cs typeface="標楷體"/>
              </a:rPr>
              <a:t>大，就</a:t>
            </a:r>
            <a:r>
              <a:rPr sz="2800" spc="10" dirty="0">
                <a:latin typeface="標楷體"/>
                <a:cs typeface="標楷體"/>
              </a:rPr>
              <a:t>令</a:t>
            </a:r>
            <a:r>
              <a:rPr sz="2800" spc="-10" dirty="0">
                <a:latin typeface="Consolas"/>
                <a:cs typeface="Consolas"/>
              </a:rPr>
              <a:t>MAX</a:t>
            </a:r>
            <a:r>
              <a:rPr sz="2800" spc="-5" dirty="0">
                <a:latin typeface="標楷體"/>
                <a:cs typeface="標楷體"/>
              </a:rPr>
              <a:t>等於 </a:t>
            </a:r>
            <a:r>
              <a:rPr sz="2800" dirty="0">
                <a:latin typeface="標楷體"/>
                <a:cs typeface="標楷體"/>
              </a:rPr>
              <a:t>這</a:t>
            </a:r>
            <a:r>
              <a:rPr sz="2800" spc="-5" dirty="0">
                <a:latin typeface="標楷體"/>
                <a:cs typeface="標楷體"/>
              </a:rPr>
              <a:t>個數字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如果沒</a:t>
            </a:r>
            <a:r>
              <a:rPr sz="2800" dirty="0">
                <a:latin typeface="標楷體"/>
                <a:cs typeface="標楷體"/>
              </a:rPr>
              <a:t>有</a:t>
            </a:r>
            <a:r>
              <a:rPr sz="2800" spc="20" dirty="0">
                <a:latin typeface="標楷體"/>
                <a:cs typeface="標楷體"/>
              </a:rPr>
              <a:t>比</a:t>
            </a:r>
            <a:r>
              <a:rPr sz="2800" spc="-10" dirty="0">
                <a:latin typeface="Consolas"/>
                <a:cs typeface="Consolas"/>
              </a:rPr>
              <a:t>MA</a:t>
            </a:r>
            <a:r>
              <a:rPr sz="2800" spc="-20" dirty="0">
                <a:latin typeface="Consolas"/>
                <a:cs typeface="Consolas"/>
              </a:rPr>
              <a:t>X</a:t>
            </a:r>
            <a:r>
              <a:rPr sz="2800" dirty="0">
                <a:latin typeface="標楷體"/>
                <a:cs typeface="標楷體"/>
              </a:rPr>
              <a:t>大</a:t>
            </a:r>
            <a:r>
              <a:rPr sz="2800" spc="-5" dirty="0">
                <a:latin typeface="標楷體"/>
                <a:cs typeface="標楷體"/>
              </a:rPr>
              <a:t>，就不</a:t>
            </a:r>
            <a:r>
              <a:rPr sz="2800" dirty="0">
                <a:latin typeface="標楷體"/>
                <a:cs typeface="標楷體"/>
              </a:rPr>
              <a:t>做</a:t>
            </a:r>
            <a:r>
              <a:rPr sz="2800" spc="-5" dirty="0">
                <a:latin typeface="標楷體"/>
                <a:cs typeface="標楷體"/>
              </a:rPr>
              <a:t>任何事</a:t>
            </a:r>
            <a:r>
              <a:rPr sz="2800" dirty="0">
                <a:latin typeface="標楷體"/>
                <a:cs typeface="標楷體"/>
              </a:rPr>
              <a:t>情</a:t>
            </a:r>
            <a:r>
              <a:rPr sz="2800" spc="-5" dirty="0">
                <a:latin typeface="標楷體"/>
                <a:cs typeface="標楷體"/>
              </a:rPr>
              <a:t>， </a:t>
            </a:r>
            <a:r>
              <a:rPr sz="2800" spc="5" dirty="0">
                <a:latin typeface="標楷體"/>
                <a:cs typeface="標楷體"/>
              </a:rPr>
              <a:t>最後</a:t>
            </a:r>
            <a:r>
              <a:rPr sz="2800" spc="-10" dirty="0">
                <a:latin typeface="Consolas"/>
                <a:cs typeface="Consolas"/>
              </a:rPr>
              <a:t>MAX</a:t>
            </a:r>
            <a:r>
              <a:rPr sz="280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定會是</a:t>
            </a:r>
            <a:r>
              <a:rPr sz="2800" dirty="0">
                <a:latin typeface="標楷體"/>
                <a:cs typeface="標楷體"/>
              </a:rPr>
              <a:t>這</a:t>
            </a:r>
            <a:r>
              <a:rPr sz="2800" spc="-5" dirty="0">
                <a:latin typeface="標楷體"/>
                <a:cs typeface="標楷體"/>
              </a:rPr>
              <a:t>一串數</a:t>
            </a:r>
            <a:r>
              <a:rPr sz="2800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中的最</a:t>
            </a:r>
            <a:r>
              <a:rPr sz="2800" dirty="0">
                <a:latin typeface="標楷體"/>
                <a:cs typeface="標楷體"/>
              </a:rPr>
              <a:t>大</a:t>
            </a:r>
            <a:r>
              <a:rPr sz="2800" spc="-5" dirty="0">
                <a:latin typeface="標楷體"/>
                <a:cs typeface="標楷體"/>
              </a:rPr>
              <a:t>值。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16757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92159" y="1324355"/>
            <a:ext cx="2876052" cy="519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177</a:t>
            </a:fld>
            <a:endParaRPr dirty="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024" y="1845564"/>
            <a:ext cx="6647815" cy="2862580"/>
          </a:xfrm>
          <a:custGeom>
            <a:avLst/>
            <a:gdLst/>
            <a:ahLst/>
            <a:cxnLst/>
            <a:rect l="l" t="t" r="r" b="b"/>
            <a:pathLst>
              <a:path w="6647815" h="2862579">
                <a:moveTo>
                  <a:pt x="0" y="2862072"/>
                </a:moveTo>
                <a:lnTo>
                  <a:pt x="6647688" y="2862072"/>
                </a:lnTo>
                <a:lnTo>
                  <a:pt x="6647688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1080" y="2781300"/>
            <a:ext cx="6482080" cy="1440180"/>
          </a:xfrm>
          <a:custGeom>
            <a:avLst/>
            <a:gdLst/>
            <a:ahLst/>
            <a:cxnLst/>
            <a:rect l="l" t="t" r="r" b="b"/>
            <a:pathLst>
              <a:path w="6482080" h="1440179">
                <a:moveTo>
                  <a:pt x="0" y="1440180"/>
                </a:moveTo>
                <a:lnTo>
                  <a:pt x="6481572" y="1440180"/>
                </a:lnTo>
                <a:lnTo>
                  <a:pt x="6481572" y="0"/>
                </a:lnTo>
                <a:lnTo>
                  <a:pt x="0" y="0"/>
                </a:lnTo>
                <a:lnTo>
                  <a:pt x="0" y="14401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3519" y="3429000"/>
            <a:ext cx="2025650" cy="719455"/>
          </a:xfrm>
          <a:custGeom>
            <a:avLst/>
            <a:gdLst/>
            <a:ahLst/>
            <a:cxnLst/>
            <a:rect l="l" t="t" r="r" b="b"/>
            <a:pathLst>
              <a:path w="2025650" h="719454">
                <a:moveTo>
                  <a:pt x="0" y="719327"/>
                </a:moveTo>
                <a:lnTo>
                  <a:pt x="2025395" y="719327"/>
                </a:lnTo>
                <a:lnTo>
                  <a:pt x="2025395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1080" y="2777744"/>
            <a:ext cx="64820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for i 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in</a:t>
            </a:r>
            <a:r>
              <a:rPr sz="2000" spc="-1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range(</a:t>
            </a:r>
            <a:r>
              <a:rPr sz="2000" spc="-5" dirty="0">
                <a:solidFill>
                  <a:srgbClr val="FF0000"/>
                </a:solidFill>
                <a:latin typeface="Consolas"/>
                <a:cs typeface="Consolas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):</a:t>
            </a:r>
            <a:endParaRPr sz="2000">
              <a:latin typeface="Consolas"/>
              <a:cs typeface="Consolas"/>
            </a:endParaRPr>
          </a:p>
          <a:p>
            <a:pPr marL="582930">
              <a:lnSpc>
                <a:spcPts val="2395"/>
              </a:lnSpc>
              <a:spcBef>
                <a:spcPts val="10"/>
              </a:spcBef>
            </a:pPr>
            <a:r>
              <a:rPr sz="2000" dirty="0">
                <a:latin typeface="Consolas"/>
                <a:cs typeface="Consolas"/>
              </a:rPr>
              <a:t>tmp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請輸入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: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582930">
              <a:lnSpc>
                <a:spcPts val="2395"/>
              </a:lnSpc>
            </a:pPr>
            <a:r>
              <a:rPr sz="2000" dirty="0">
                <a:solidFill>
                  <a:srgbClr val="00AFEF"/>
                </a:solidFill>
                <a:latin typeface="Consolas"/>
                <a:cs typeface="Consolas"/>
              </a:rPr>
              <a:t>if </a:t>
            </a:r>
            <a:r>
              <a:rPr sz="2000" dirty="0">
                <a:latin typeface="Consolas"/>
                <a:cs typeface="Consolas"/>
              </a:rPr>
              <a:t>tmp &gt;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MAX</a:t>
            </a:r>
            <a:r>
              <a:rPr sz="2000" dirty="0">
                <a:solidFill>
                  <a:srgbClr val="00AFEF"/>
                </a:solidFill>
                <a:latin typeface="Consolas"/>
                <a:cs typeface="Consolas"/>
              </a:rPr>
              <a:t>:</a:t>
            </a:r>
            <a:endParaRPr sz="2000">
              <a:latin typeface="Consolas"/>
              <a:cs typeface="Consolas"/>
            </a:endParaRPr>
          </a:p>
          <a:p>
            <a:pPr marL="1142365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MAX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7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tmp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178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954024" y="1864613"/>
            <a:ext cx="6647815" cy="276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805">
              <a:lnSpc>
                <a:spcPts val="2395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Consolas"/>
                <a:cs typeface="Consolas"/>
              </a:rPr>
              <a:t>N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0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數值個數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N: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MAX 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3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"MAX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MAX)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950200" cy="4032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求</a:t>
            </a:r>
            <a:r>
              <a:rPr sz="2800" spc="-5" dirty="0">
                <a:latin typeface="標楷體"/>
                <a:cs typeface="標楷體"/>
              </a:rPr>
              <a:t>最大奇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值。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3550">
              <a:latin typeface="標楷體"/>
              <a:cs typeface="標楷體"/>
            </a:endParaRPr>
          </a:p>
          <a:p>
            <a:pPr marL="241300" marR="5080" indent="-228600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先</a:t>
            </a:r>
            <a:r>
              <a:rPr sz="2800" spc="-5" dirty="0">
                <a:latin typeface="標楷體"/>
                <a:cs typeface="標楷體"/>
              </a:rPr>
              <a:t>假設最大</a:t>
            </a:r>
            <a:r>
              <a:rPr sz="2800" spc="10" dirty="0">
                <a:latin typeface="標楷體"/>
                <a:cs typeface="標楷體"/>
              </a:rPr>
              <a:t>值</a:t>
            </a:r>
            <a:r>
              <a:rPr sz="2800" spc="-10" dirty="0">
                <a:latin typeface="Consolas"/>
                <a:cs typeface="Consolas"/>
              </a:rPr>
              <a:t>(MAX)</a:t>
            </a:r>
            <a:r>
              <a:rPr sz="2800" dirty="0">
                <a:latin typeface="標楷體"/>
                <a:cs typeface="標楷體"/>
              </a:rPr>
              <a:t>等於</a:t>
            </a:r>
            <a:r>
              <a:rPr sz="2800" spc="-10" dirty="0">
                <a:latin typeface="Consolas"/>
                <a:cs typeface="Consolas"/>
              </a:rPr>
              <a:t>0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然後逐一</a:t>
            </a:r>
            <a:r>
              <a:rPr sz="2800" dirty="0">
                <a:latin typeface="標楷體"/>
                <a:cs typeface="標楷體"/>
              </a:rPr>
              <a:t>檢</a:t>
            </a:r>
            <a:r>
              <a:rPr sz="2800" spc="-5" dirty="0">
                <a:latin typeface="標楷體"/>
                <a:cs typeface="標楷體"/>
              </a:rPr>
              <a:t>查讀入 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每一個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字</a:t>
            </a:r>
            <a:r>
              <a:rPr sz="2800" spc="5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如</a:t>
            </a:r>
            <a:r>
              <a:rPr sz="2800" spc="5" dirty="0">
                <a:latin typeface="標楷體"/>
                <a:cs typeface="標楷體"/>
              </a:rPr>
              <a:t>果</a:t>
            </a:r>
            <a:r>
              <a:rPr sz="2800" spc="-5" dirty="0">
                <a:latin typeface="標楷體"/>
                <a:cs typeface="標楷體"/>
              </a:rPr>
              <a:t>是奇數</a:t>
            </a:r>
            <a:r>
              <a:rPr sz="2800" spc="10" dirty="0">
                <a:latin typeface="標楷體"/>
                <a:cs typeface="標楷體"/>
              </a:rPr>
              <a:t>且</a:t>
            </a:r>
            <a:r>
              <a:rPr sz="2800" dirty="0">
                <a:latin typeface="標楷體"/>
                <a:cs typeface="標楷體"/>
              </a:rPr>
              <a:t>比</a:t>
            </a:r>
            <a:r>
              <a:rPr sz="2800" spc="-15" dirty="0">
                <a:latin typeface="Consolas"/>
                <a:cs typeface="Consolas"/>
              </a:rPr>
              <a:t>MAX</a:t>
            </a:r>
            <a:r>
              <a:rPr sz="2800" dirty="0">
                <a:latin typeface="標楷體"/>
                <a:cs typeface="標楷體"/>
              </a:rPr>
              <a:t>還</a:t>
            </a:r>
            <a:r>
              <a:rPr sz="2800" spc="-5" dirty="0">
                <a:latin typeface="標楷體"/>
                <a:cs typeface="標楷體"/>
              </a:rPr>
              <a:t>大，就令 </a:t>
            </a:r>
            <a:r>
              <a:rPr sz="2800" spc="-10" dirty="0">
                <a:latin typeface="Consolas"/>
                <a:cs typeface="Consolas"/>
              </a:rPr>
              <a:t>MAX</a:t>
            </a:r>
            <a:r>
              <a:rPr sz="2800" spc="5" dirty="0">
                <a:latin typeface="標楷體"/>
                <a:cs typeface="標楷體"/>
              </a:rPr>
              <a:t>等</a:t>
            </a:r>
            <a:r>
              <a:rPr sz="2800" spc="-5" dirty="0">
                <a:latin typeface="標楷體"/>
                <a:cs typeface="標楷體"/>
              </a:rPr>
              <a:t>於</a:t>
            </a:r>
            <a:r>
              <a:rPr sz="2800" spc="5" dirty="0">
                <a:latin typeface="標楷體"/>
                <a:cs typeface="標楷體"/>
              </a:rPr>
              <a:t>這</a:t>
            </a:r>
            <a:r>
              <a:rPr sz="2800" spc="-5" dirty="0">
                <a:latin typeface="標楷體"/>
                <a:cs typeface="標楷體"/>
              </a:rPr>
              <a:t>個數字</a:t>
            </a:r>
            <a:r>
              <a:rPr sz="2800" spc="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如果不</a:t>
            </a:r>
            <a:r>
              <a:rPr sz="2800" dirty="0">
                <a:latin typeface="標楷體"/>
                <a:cs typeface="標楷體"/>
              </a:rPr>
              <a:t>是，</a:t>
            </a:r>
            <a:r>
              <a:rPr sz="2800" spc="-5" dirty="0">
                <a:latin typeface="標楷體"/>
                <a:cs typeface="標楷體"/>
              </a:rPr>
              <a:t>就不</a:t>
            </a:r>
            <a:r>
              <a:rPr sz="2800" dirty="0">
                <a:latin typeface="標楷體"/>
                <a:cs typeface="標楷體"/>
              </a:rPr>
              <a:t>做</a:t>
            </a:r>
            <a:r>
              <a:rPr sz="2800" spc="-5" dirty="0">
                <a:latin typeface="標楷體"/>
                <a:cs typeface="標楷體"/>
              </a:rPr>
              <a:t>任何事</a:t>
            </a:r>
            <a:r>
              <a:rPr sz="2800" dirty="0">
                <a:latin typeface="標楷體"/>
                <a:cs typeface="標楷體"/>
              </a:rPr>
              <a:t>情</a:t>
            </a:r>
            <a:r>
              <a:rPr sz="2800" spc="-5" dirty="0">
                <a:latin typeface="標楷體"/>
                <a:cs typeface="標楷體"/>
              </a:rPr>
              <a:t>， </a:t>
            </a:r>
            <a:r>
              <a:rPr sz="2800" spc="5" dirty="0">
                <a:latin typeface="標楷體"/>
                <a:cs typeface="標楷體"/>
              </a:rPr>
              <a:t>最後</a:t>
            </a:r>
            <a:r>
              <a:rPr sz="2800" spc="-10" dirty="0">
                <a:latin typeface="Consolas"/>
                <a:cs typeface="Consolas"/>
              </a:rPr>
              <a:t>MAX</a:t>
            </a:r>
            <a:r>
              <a:rPr sz="280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定會是</a:t>
            </a:r>
            <a:r>
              <a:rPr sz="2800" dirty="0">
                <a:latin typeface="標楷體"/>
                <a:cs typeface="標楷體"/>
              </a:rPr>
              <a:t>這</a:t>
            </a:r>
            <a:r>
              <a:rPr sz="2800" spc="-5" dirty="0">
                <a:latin typeface="標楷體"/>
                <a:cs typeface="標楷體"/>
              </a:rPr>
              <a:t>一串數</a:t>
            </a:r>
            <a:r>
              <a:rPr sz="2800" spc="15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中的奇</a:t>
            </a:r>
            <a:r>
              <a:rPr sz="2800" spc="1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最大值。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"/>
              <a:buChar char="•"/>
            </a:pPr>
            <a:endParaRPr sz="3300">
              <a:latin typeface="標楷體"/>
              <a:cs typeface="標楷體"/>
            </a:endParaRPr>
          </a:p>
          <a:p>
            <a:pPr marL="241300" indent="-228600">
              <a:lnSpc>
                <a:spcPts val="319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可</a:t>
            </a:r>
            <a:r>
              <a:rPr sz="2800" spc="-5" dirty="0">
                <a:latin typeface="標楷體"/>
                <a:cs typeface="標楷體"/>
              </a:rPr>
              <a:t>以</a:t>
            </a:r>
            <a:r>
              <a:rPr sz="2800" spc="10" dirty="0">
                <a:latin typeface="標楷體"/>
                <a:cs typeface="標楷體"/>
              </a:rPr>
              <a:t>用</a:t>
            </a:r>
            <a:r>
              <a:rPr sz="2800" spc="-15" dirty="0">
                <a:solidFill>
                  <a:srgbClr val="0000FF"/>
                </a:solidFill>
                <a:latin typeface="Consolas"/>
                <a:cs typeface="Consolas"/>
              </a:rPr>
              <a:t>%(</a:t>
            </a:r>
            <a:r>
              <a:rPr sz="2800" dirty="0">
                <a:solidFill>
                  <a:srgbClr val="0000FF"/>
                </a:solidFill>
                <a:latin typeface="標楷體"/>
                <a:cs typeface="標楷體"/>
              </a:rPr>
              <a:t>取</a:t>
            </a:r>
            <a:r>
              <a:rPr sz="2800" spc="-5" dirty="0">
                <a:solidFill>
                  <a:srgbClr val="0000FF"/>
                </a:solidFill>
                <a:latin typeface="標楷體"/>
                <a:cs typeface="標楷體"/>
              </a:rPr>
              <a:t>餘</a:t>
            </a:r>
            <a:r>
              <a:rPr sz="2800" spc="10" dirty="0">
                <a:solidFill>
                  <a:srgbClr val="0000FF"/>
                </a:solidFill>
                <a:latin typeface="標楷體"/>
                <a:cs typeface="標楷體"/>
              </a:rPr>
              <a:t>數</a:t>
            </a:r>
            <a:r>
              <a:rPr sz="2800" spc="-20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r>
              <a:rPr sz="2800" spc="5" dirty="0">
                <a:latin typeface="標楷體"/>
                <a:cs typeface="標楷體"/>
              </a:rPr>
              <a:t>運</a:t>
            </a:r>
            <a:r>
              <a:rPr sz="2800" spc="-5" dirty="0">
                <a:latin typeface="標楷體"/>
                <a:cs typeface="標楷體"/>
              </a:rPr>
              <a:t>算，例</a:t>
            </a:r>
            <a:r>
              <a:rPr sz="2800" spc="10" dirty="0">
                <a:latin typeface="標楷體"/>
                <a:cs typeface="標楷體"/>
              </a:rPr>
              <a:t>如</a:t>
            </a:r>
            <a:r>
              <a:rPr sz="2800" dirty="0">
                <a:latin typeface="標楷體"/>
                <a:cs typeface="標楷體"/>
              </a:rPr>
              <a:t>將</a:t>
            </a:r>
            <a:r>
              <a:rPr sz="2800" spc="-20" dirty="0">
                <a:latin typeface="Consolas"/>
                <a:cs typeface="Consolas"/>
              </a:rPr>
              <a:t>n</a:t>
            </a:r>
            <a:r>
              <a:rPr sz="2800" spc="-5" dirty="0">
                <a:latin typeface="標楷體"/>
                <a:cs typeface="標楷體"/>
              </a:rPr>
              <a:t>除</a:t>
            </a:r>
            <a:r>
              <a:rPr sz="2800" spc="5" dirty="0">
                <a:latin typeface="標楷體"/>
                <a:cs typeface="標楷體"/>
              </a:rPr>
              <a:t>以</a:t>
            </a:r>
            <a:r>
              <a:rPr sz="2800" spc="-10" dirty="0">
                <a:latin typeface="Consolas"/>
                <a:cs typeface="Consolas"/>
              </a:rPr>
              <a:t>2</a:t>
            </a:r>
            <a:r>
              <a:rPr sz="2800" spc="-5" dirty="0">
                <a:latin typeface="標楷體"/>
                <a:cs typeface="標楷體"/>
              </a:rPr>
              <a:t>之後</a:t>
            </a:r>
            <a:r>
              <a:rPr sz="2800" dirty="0">
                <a:latin typeface="標楷體"/>
                <a:cs typeface="標楷體"/>
              </a:rPr>
              <a:t>若</a:t>
            </a:r>
            <a:r>
              <a:rPr sz="2800" spc="-5" dirty="0">
                <a:latin typeface="標楷體"/>
                <a:cs typeface="標楷體"/>
              </a:rPr>
              <a:t>餘</a:t>
            </a:r>
            <a:endParaRPr sz="2800">
              <a:latin typeface="標楷體"/>
              <a:cs typeface="標楷體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Consolas"/>
                <a:cs typeface="Consolas"/>
              </a:rPr>
              <a:t>0</a:t>
            </a:r>
            <a:r>
              <a:rPr sz="2800" spc="-5" dirty="0">
                <a:latin typeface="標楷體"/>
                <a:cs typeface="標楷體"/>
              </a:rPr>
              <a:t>，為偶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，若</a:t>
            </a:r>
            <a:r>
              <a:rPr sz="2800" spc="5" dirty="0">
                <a:latin typeface="標楷體"/>
                <a:cs typeface="標楷體"/>
              </a:rPr>
              <a:t>餘</a:t>
            </a:r>
            <a:r>
              <a:rPr sz="2800" spc="-5" dirty="0">
                <a:latin typeface="Consolas"/>
                <a:cs typeface="Consolas"/>
              </a:rPr>
              <a:t>1</a:t>
            </a:r>
            <a:r>
              <a:rPr sz="2800" dirty="0">
                <a:latin typeface="標楷體"/>
                <a:cs typeface="標楷體"/>
              </a:rPr>
              <a:t>則</a:t>
            </a:r>
            <a:r>
              <a:rPr sz="2800" spc="-5" dirty="0">
                <a:latin typeface="標楷體"/>
                <a:cs typeface="標楷體"/>
              </a:rPr>
              <a:t>為奇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33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休</a:t>
            </a:r>
            <a:r>
              <a:rPr spc="-10" dirty="0">
                <a:latin typeface="標楷體"/>
                <a:cs typeface="標楷體"/>
              </a:rPr>
              <a:t>息</a:t>
            </a:r>
            <a:r>
              <a:rPr spc="-5" dirty="0">
                <a:latin typeface="標楷體"/>
                <a:cs typeface="標楷體"/>
              </a:rPr>
              <a:t>一</a:t>
            </a:r>
            <a:r>
              <a:rPr spc="5" dirty="0">
                <a:latin typeface="標楷體"/>
                <a:cs typeface="標楷體"/>
              </a:rPr>
              <a:t>下</a:t>
            </a:r>
            <a:r>
              <a:rPr spc="-5" dirty="0"/>
              <a:t>~</a:t>
            </a:r>
          </a:p>
        </p:txBody>
      </p:sp>
      <p:sp>
        <p:nvSpPr>
          <p:cNvPr id="3" name="object 3"/>
          <p:cNvSpPr/>
          <p:nvPr/>
        </p:nvSpPr>
        <p:spPr>
          <a:xfrm>
            <a:off x="3316223" y="2398776"/>
            <a:ext cx="5000244" cy="375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16757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00527" y="1272540"/>
            <a:ext cx="4247387" cy="508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180</a:t>
            </a:fld>
            <a:endParaRPr dirty="0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495" y="1917192"/>
            <a:ext cx="8136890" cy="3169920"/>
          </a:xfrm>
          <a:custGeom>
            <a:avLst/>
            <a:gdLst/>
            <a:ahLst/>
            <a:cxnLst/>
            <a:rect l="l" t="t" r="r" b="b"/>
            <a:pathLst>
              <a:path w="8136890" h="3169920">
                <a:moveTo>
                  <a:pt x="0" y="3169919"/>
                </a:moveTo>
                <a:lnTo>
                  <a:pt x="8136635" y="3169919"/>
                </a:lnTo>
                <a:lnTo>
                  <a:pt x="8136635" y="0"/>
                </a:lnTo>
                <a:lnTo>
                  <a:pt x="0" y="0"/>
                </a:lnTo>
                <a:lnTo>
                  <a:pt x="0" y="3169919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123" y="2852927"/>
            <a:ext cx="6913245" cy="1728470"/>
          </a:xfrm>
          <a:custGeom>
            <a:avLst/>
            <a:gdLst/>
            <a:ahLst/>
            <a:cxnLst/>
            <a:rect l="l" t="t" r="r" b="b"/>
            <a:pathLst>
              <a:path w="6913245" h="1728470">
                <a:moveTo>
                  <a:pt x="0" y="1728216"/>
                </a:moveTo>
                <a:lnTo>
                  <a:pt x="6912864" y="1728216"/>
                </a:lnTo>
                <a:lnTo>
                  <a:pt x="6912864" y="0"/>
                </a:lnTo>
                <a:lnTo>
                  <a:pt x="0" y="0"/>
                </a:lnTo>
                <a:lnTo>
                  <a:pt x="0" y="1728216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5567" y="3502152"/>
            <a:ext cx="2952115" cy="1007744"/>
          </a:xfrm>
          <a:custGeom>
            <a:avLst/>
            <a:gdLst/>
            <a:ahLst/>
            <a:cxnLst/>
            <a:rect l="l" t="t" r="r" b="b"/>
            <a:pathLst>
              <a:path w="2952115" h="1007745">
                <a:moveTo>
                  <a:pt x="0" y="1007364"/>
                </a:moveTo>
                <a:lnTo>
                  <a:pt x="2951987" y="1007364"/>
                </a:lnTo>
                <a:lnTo>
                  <a:pt x="2951987" y="0"/>
                </a:lnTo>
                <a:lnTo>
                  <a:pt x="0" y="0"/>
                </a:lnTo>
                <a:lnTo>
                  <a:pt x="0" y="1007364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1123" y="2849626"/>
            <a:ext cx="69132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nsolas"/>
                <a:cs typeface="Consolas"/>
              </a:rPr>
              <a:t>for i </a:t>
            </a:r>
            <a:r>
              <a:rPr sz="2000" spc="-5" dirty="0">
                <a:latin typeface="Consolas"/>
                <a:cs typeface="Consolas"/>
              </a:rPr>
              <a:t>in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range(</a:t>
            </a:r>
            <a:r>
              <a:rPr sz="2000" spc="-5" dirty="0">
                <a:solidFill>
                  <a:srgbClr val="FF0000"/>
                </a:solidFill>
                <a:latin typeface="Consolas"/>
                <a:cs typeface="Consolas"/>
              </a:rPr>
              <a:t>N</a:t>
            </a:r>
            <a:r>
              <a:rPr sz="2000" spc="-5" dirty="0">
                <a:latin typeface="Consolas"/>
                <a:cs typeface="Consolas"/>
              </a:rPr>
              <a:t>):</a:t>
            </a:r>
            <a:endParaRPr sz="2000">
              <a:latin typeface="Consolas"/>
              <a:cs typeface="Consolas"/>
            </a:endParaRPr>
          </a:p>
          <a:p>
            <a:pPr marL="579120">
              <a:lnSpc>
                <a:spcPts val="2395"/>
              </a:lnSpc>
              <a:spcBef>
                <a:spcPts val="10"/>
              </a:spcBef>
            </a:pPr>
            <a:r>
              <a:rPr sz="2000" dirty="0">
                <a:latin typeface="Consolas"/>
                <a:cs typeface="Consolas"/>
              </a:rPr>
              <a:t>tmp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spc="-10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: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579120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if 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tmp % 2 </a:t>
            </a:r>
            <a:r>
              <a:rPr sz="2000" dirty="0">
                <a:latin typeface="Consolas"/>
                <a:cs typeface="Consolas"/>
              </a:rPr>
              <a:t>!=</a:t>
            </a:r>
            <a:r>
              <a:rPr sz="2000" spc="-5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0: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7910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1639" y="3788664"/>
            <a:ext cx="2161540" cy="647700"/>
          </a:xfrm>
          <a:prstGeom prst="rect">
            <a:avLst/>
          </a:prstGeom>
          <a:solidFill>
            <a:srgbClr val="BE9000"/>
          </a:solidFill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2315"/>
              </a:lnSpc>
            </a:pPr>
            <a:r>
              <a:rPr sz="2000" dirty="0">
                <a:latin typeface="Consolas"/>
                <a:cs typeface="Consolas"/>
              </a:rPr>
              <a:t>if tmp &gt;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MAX:</a:t>
            </a:r>
            <a:endParaRPr sz="2000">
              <a:latin typeface="Consolas"/>
              <a:cs typeface="Consolas"/>
            </a:endParaRPr>
          </a:p>
          <a:p>
            <a:pPr marL="61595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MAX =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tmp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495" y="1936191"/>
            <a:ext cx="8136890" cy="307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ts val="2395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Consolas"/>
                <a:cs typeface="Consolas"/>
              </a:rPr>
              <a:t>N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0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數值個數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N: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1440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MAX 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35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"MAX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MAX)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9391" y="1278636"/>
            <a:ext cx="3355780" cy="5111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86841" y="1109942"/>
            <a:ext cx="4932680" cy="15595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求</a:t>
            </a:r>
            <a:r>
              <a:rPr sz="2800" spc="-10" dirty="0">
                <a:latin typeface="Consolas"/>
                <a:cs typeface="Consolas"/>
              </a:rPr>
              <a:t>N</a:t>
            </a:r>
            <a:r>
              <a:rPr sz="2800" spc="-5" dirty="0">
                <a:latin typeface="標楷體"/>
                <a:cs typeface="標楷體"/>
              </a:rPr>
              <a:t>階層，即</a:t>
            </a:r>
            <a:r>
              <a:rPr sz="2800" spc="10" dirty="0">
                <a:latin typeface="標楷體"/>
                <a:cs typeface="標楷體"/>
              </a:rPr>
              <a:t>求</a:t>
            </a:r>
            <a:r>
              <a:rPr sz="2800" spc="-5" dirty="0">
                <a:latin typeface="Consolas"/>
                <a:cs typeface="Consolas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×</a:t>
            </a:r>
            <a:r>
              <a:rPr sz="2800" spc="-5" dirty="0">
                <a:latin typeface="Consolas"/>
                <a:cs typeface="Consolas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×</a:t>
            </a:r>
            <a:r>
              <a:rPr sz="2800" spc="-5" dirty="0">
                <a:latin typeface="Consolas"/>
                <a:cs typeface="Consolas"/>
              </a:rPr>
              <a:t>3</a:t>
            </a:r>
            <a:r>
              <a:rPr sz="2800" spc="-5" dirty="0">
                <a:latin typeface="Cambria Math"/>
                <a:cs typeface="Cambria Math"/>
              </a:rPr>
              <a:t>×</a:t>
            </a:r>
            <a:r>
              <a:rPr sz="2800" spc="-5" dirty="0">
                <a:latin typeface="Consolas"/>
                <a:cs typeface="Consolas"/>
              </a:rPr>
              <a:t>…</a:t>
            </a:r>
            <a:r>
              <a:rPr sz="2800" spc="-5" dirty="0">
                <a:latin typeface="Cambria Math"/>
                <a:cs typeface="Cambria Math"/>
              </a:rPr>
              <a:t>×</a:t>
            </a:r>
            <a:r>
              <a:rPr sz="2800" spc="-5" dirty="0">
                <a:latin typeface="Consolas"/>
                <a:cs typeface="Consolas"/>
              </a:rPr>
              <a:t>N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 marL="207645" marR="151130" indent="-195580">
              <a:lnSpc>
                <a:spcPts val="4029"/>
              </a:lnSpc>
              <a:spcBef>
                <a:spcPts val="23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800" spc="5" dirty="0">
                <a:latin typeface="標楷體"/>
                <a:cs typeface="標楷體"/>
              </a:rPr>
              <a:t>請</a:t>
            </a:r>
            <a:r>
              <a:rPr sz="2800" spc="-5" dirty="0">
                <a:latin typeface="標楷體"/>
                <a:cs typeface="標楷體"/>
              </a:rPr>
              <a:t>求輸入</a:t>
            </a:r>
            <a:r>
              <a:rPr sz="2800" spc="-10" dirty="0">
                <a:latin typeface="Consolas"/>
                <a:cs typeface="Consolas"/>
              </a:rPr>
              <a:t>N</a:t>
            </a:r>
            <a:r>
              <a:rPr sz="2800" spc="5" dirty="0">
                <a:latin typeface="標楷體"/>
                <a:cs typeface="標楷體"/>
              </a:rPr>
              <a:t>，</a:t>
            </a:r>
            <a:r>
              <a:rPr sz="2800" spc="10" dirty="0">
                <a:latin typeface="標楷體"/>
                <a:cs typeface="標楷體"/>
              </a:rPr>
              <a:t>讓</a:t>
            </a:r>
            <a:r>
              <a:rPr sz="2800" spc="-10" dirty="0">
                <a:latin typeface="Consolas"/>
                <a:cs typeface="Consolas"/>
              </a:rPr>
              <a:t>fo</a:t>
            </a:r>
            <a:r>
              <a:rPr sz="2800" spc="-20" dirty="0">
                <a:latin typeface="Consolas"/>
                <a:cs typeface="Consolas"/>
              </a:rPr>
              <a:t>r</a:t>
            </a:r>
            <a:r>
              <a:rPr sz="2800" dirty="0">
                <a:latin typeface="標楷體"/>
                <a:cs typeface="標楷體"/>
              </a:rPr>
              <a:t>迴</a:t>
            </a:r>
            <a:r>
              <a:rPr sz="2800" spc="-5" dirty="0">
                <a:latin typeface="標楷體"/>
                <a:cs typeface="標楷體"/>
              </a:rPr>
              <a:t>圈</a:t>
            </a:r>
            <a:r>
              <a:rPr sz="2800" spc="10" dirty="0">
                <a:latin typeface="標楷體"/>
                <a:cs typeface="標楷體"/>
              </a:rPr>
              <a:t>自</a:t>
            </a:r>
            <a:r>
              <a:rPr sz="2800" spc="-20" dirty="0">
                <a:latin typeface="Consolas"/>
                <a:cs typeface="Consolas"/>
              </a:rPr>
              <a:t>2</a:t>
            </a:r>
            <a:r>
              <a:rPr sz="2800" spc="-5" dirty="0">
                <a:latin typeface="標楷體"/>
                <a:cs typeface="標楷體"/>
              </a:rPr>
              <a:t>依 </a:t>
            </a:r>
            <a:r>
              <a:rPr sz="2800" spc="5" dirty="0">
                <a:latin typeface="標楷體"/>
                <a:cs typeface="標楷體"/>
              </a:rPr>
              <a:t>序</a:t>
            </a:r>
            <a:r>
              <a:rPr sz="2800" spc="-5" dirty="0">
                <a:latin typeface="標楷體"/>
                <a:cs typeface="標楷體"/>
              </a:rPr>
              <a:t>乘</a:t>
            </a:r>
            <a:r>
              <a:rPr sz="2800" spc="10" dirty="0">
                <a:latin typeface="標楷體"/>
                <a:cs typeface="標楷體"/>
              </a:rPr>
              <a:t>到</a:t>
            </a:r>
            <a:r>
              <a:rPr sz="2800" spc="-10" dirty="0">
                <a:latin typeface="Consolas"/>
                <a:cs typeface="Consolas"/>
              </a:rPr>
              <a:t>N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所以要</a:t>
            </a:r>
            <a:r>
              <a:rPr sz="2800" dirty="0">
                <a:latin typeface="標楷體"/>
                <a:cs typeface="標楷體"/>
              </a:rPr>
              <a:t>寫</a:t>
            </a:r>
            <a:r>
              <a:rPr sz="2800" spc="5" dirty="0">
                <a:latin typeface="標楷體"/>
                <a:cs typeface="標楷體"/>
              </a:rPr>
              <a:t>成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841" y="3751021"/>
            <a:ext cx="1677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287" y="2900172"/>
            <a:ext cx="4403090" cy="52324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for 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i </a:t>
            </a:r>
            <a:r>
              <a:rPr sz="2800" dirty="0">
                <a:solidFill>
                  <a:srgbClr val="0000FF"/>
                </a:solidFill>
                <a:latin typeface="Consolas"/>
                <a:cs typeface="Consolas"/>
              </a:rPr>
              <a:t>in 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range(2,</a:t>
            </a:r>
            <a:r>
              <a:rPr sz="2800" spc="-6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N+1)</a:t>
            </a:r>
            <a:endParaRPr sz="2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3" name="object 3"/>
          <p:cNvSpPr/>
          <p:nvPr/>
        </p:nvSpPr>
        <p:spPr>
          <a:xfrm>
            <a:off x="1147572" y="1863851"/>
            <a:ext cx="5521960" cy="2246630"/>
          </a:xfrm>
          <a:custGeom>
            <a:avLst/>
            <a:gdLst/>
            <a:ahLst/>
            <a:cxnLst/>
            <a:rect l="l" t="t" r="r" b="b"/>
            <a:pathLst>
              <a:path w="5521959" h="2246629">
                <a:moveTo>
                  <a:pt x="0" y="2246376"/>
                </a:moveTo>
                <a:lnTo>
                  <a:pt x="5521452" y="2246376"/>
                </a:lnTo>
                <a:lnTo>
                  <a:pt x="5521452" y="0"/>
                </a:lnTo>
                <a:lnTo>
                  <a:pt x="0" y="0"/>
                </a:lnTo>
                <a:lnTo>
                  <a:pt x="0" y="2246376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6339" y="2799588"/>
            <a:ext cx="2268220" cy="719455"/>
          </a:xfrm>
          <a:custGeom>
            <a:avLst/>
            <a:gdLst/>
            <a:ahLst/>
            <a:cxnLst/>
            <a:rect l="l" t="t" r="r" b="b"/>
            <a:pathLst>
              <a:path w="2268220" h="719454">
                <a:moveTo>
                  <a:pt x="0" y="719327"/>
                </a:moveTo>
                <a:lnTo>
                  <a:pt x="2267712" y="719327"/>
                </a:lnTo>
                <a:lnTo>
                  <a:pt x="2267712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542" y="1194561"/>
            <a:ext cx="7434580" cy="4925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530860">
              <a:lnSpc>
                <a:spcPts val="2395"/>
              </a:lnSpc>
              <a:spcBef>
                <a:spcPts val="2070"/>
              </a:spcBef>
            </a:pPr>
            <a:r>
              <a:rPr sz="2000" dirty="0">
                <a:solidFill>
                  <a:srgbClr val="FF0000"/>
                </a:solidFill>
                <a:latin typeface="Consolas"/>
                <a:cs typeface="Consolas"/>
              </a:rPr>
              <a:t>N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N: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530860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VAL 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1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530860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for i 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in range(2,</a:t>
            </a:r>
            <a:r>
              <a:rPr sz="2000" spc="-15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olas"/>
                <a:cs typeface="Consolas"/>
              </a:rPr>
              <a:t>N+1</a:t>
            </a:r>
            <a:r>
              <a:rPr sz="2000" spc="-10" dirty="0">
                <a:solidFill>
                  <a:srgbClr val="0000FF"/>
                </a:solidFill>
                <a:latin typeface="Consolas"/>
                <a:cs typeface="Consolas"/>
              </a:rPr>
              <a:t>):</a:t>
            </a:r>
            <a:endParaRPr sz="2000">
              <a:latin typeface="Consolas"/>
              <a:cs typeface="Consolas"/>
            </a:endParaRPr>
          </a:p>
          <a:p>
            <a:pPr marL="951865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VAL </a:t>
            </a:r>
            <a:r>
              <a:rPr sz="2000" dirty="0">
                <a:latin typeface="Consolas"/>
                <a:cs typeface="Consolas"/>
              </a:rPr>
              <a:t>= </a:t>
            </a:r>
            <a:r>
              <a:rPr sz="2000" spc="-5" dirty="0">
                <a:latin typeface="Consolas"/>
                <a:cs typeface="Consolas"/>
              </a:rPr>
              <a:t>VAL </a:t>
            </a:r>
            <a:r>
              <a:rPr sz="2000" dirty="0">
                <a:latin typeface="Consolas"/>
                <a:cs typeface="Consolas"/>
              </a:rPr>
              <a:t>*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i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53086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"VAL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VAL)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 marL="241300" indent="-228600">
              <a:lnSpc>
                <a:spcPct val="100000"/>
              </a:lnSpc>
              <a:spcBef>
                <a:spcPts val="12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VAL</a:t>
            </a:r>
            <a:r>
              <a:rPr sz="2800" spc="-15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=</a:t>
            </a:r>
            <a:r>
              <a:rPr sz="2800" spc="-10" dirty="0">
                <a:latin typeface="Consolas"/>
                <a:cs typeface="Consolas"/>
              </a:rPr>
              <a:t> </a:t>
            </a:r>
            <a:r>
              <a:rPr sz="2800" dirty="0">
                <a:latin typeface="Consolas"/>
                <a:cs typeface="Consolas"/>
              </a:rPr>
              <a:t>VAL</a:t>
            </a:r>
            <a:r>
              <a:rPr sz="2800" spc="-10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*</a:t>
            </a:r>
            <a:r>
              <a:rPr sz="2800" spc="-20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i</a:t>
            </a:r>
            <a:r>
              <a:rPr sz="2800" dirty="0">
                <a:latin typeface="Consolas"/>
                <a:cs typeface="Consolas"/>
              </a:rPr>
              <a:t> </a:t>
            </a:r>
            <a:r>
              <a:rPr sz="2800" spc="5" dirty="0">
                <a:latin typeface="標楷體"/>
                <a:cs typeface="標楷體"/>
              </a:rPr>
              <a:t>也</a:t>
            </a:r>
            <a:r>
              <a:rPr sz="2800" spc="-5" dirty="0">
                <a:latin typeface="標楷體"/>
                <a:cs typeface="標楷體"/>
              </a:rPr>
              <a:t>可寫成</a:t>
            </a:r>
            <a:r>
              <a:rPr sz="2800" spc="135" dirty="0">
                <a:latin typeface="標楷體"/>
                <a:cs typeface="標楷體"/>
              </a:rPr>
              <a:t> </a:t>
            </a:r>
            <a:r>
              <a:rPr sz="2800" spc="-5" dirty="0">
                <a:latin typeface="Consolas"/>
                <a:cs typeface="Consolas"/>
              </a:rPr>
              <a:t>VAL</a:t>
            </a:r>
            <a:r>
              <a:rPr sz="2800" spc="-10" dirty="0">
                <a:latin typeface="Consolas"/>
                <a:cs typeface="Consolas"/>
              </a:rPr>
              <a:t> *=</a:t>
            </a:r>
            <a:r>
              <a:rPr sz="2800" dirty="0">
                <a:latin typeface="Consolas"/>
                <a:cs typeface="Consolas"/>
              </a:rPr>
              <a:t> </a:t>
            </a:r>
            <a:r>
              <a:rPr sz="2800" spc="-10" dirty="0">
                <a:latin typeface="Consolas"/>
                <a:cs typeface="Consolas"/>
              </a:rPr>
              <a:t>i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注</a:t>
            </a:r>
            <a:r>
              <a:rPr sz="2800" spc="-5" dirty="0">
                <a:latin typeface="標楷體"/>
                <a:cs typeface="標楷體"/>
              </a:rPr>
              <a:t>意</a:t>
            </a:r>
            <a:r>
              <a:rPr sz="2800" dirty="0">
                <a:latin typeface="標楷體"/>
                <a:cs typeface="標楷體"/>
              </a:rPr>
              <a:t>迴</a:t>
            </a:r>
            <a:r>
              <a:rPr sz="2800" spc="-5" dirty="0">
                <a:latin typeface="標楷體"/>
                <a:cs typeface="標楷體"/>
              </a:rPr>
              <a:t>圈</a:t>
            </a:r>
            <a:r>
              <a:rPr sz="2800" dirty="0">
                <a:latin typeface="標楷體"/>
                <a:cs typeface="標楷體"/>
              </a:rPr>
              <a:t>若</a:t>
            </a:r>
            <a:r>
              <a:rPr sz="2800" spc="-5" dirty="0">
                <a:latin typeface="標楷體"/>
                <a:cs typeface="標楷體"/>
              </a:rPr>
              <a:t>要執行</a:t>
            </a:r>
            <a:r>
              <a:rPr sz="2800" spc="10" dirty="0">
                <a:latin typeface="標楷體"/>
                <a:cs typeface="標楷體"/>
              </a:rPr>
              <a:t>到</a:t>
            </a:r>
            <a:r>
              <a:rPr sz="2800" spc="-10" dirty="0">
                <a:latin typeface="Consolas"/>
                <a:cs typeface="Consolas"/>
              </a:rPr>
              <a:t>N</a:t>
            </a:r>
            <a:r>
              <a:rPr sz="2800" spc="-5" dirty="0">
                <a:latin typeface="標楷體"/>
                <a:cs typeface="標楷體"/>
              </a:rPr>
              <a:t>，要</a:t>
            </a:r>
            <a:r>
              <a:rPr sz="2800" spc="5" dirty="0">
                <a:latin typeface="標楷體"/>
                <a:cs typeface="標楷體"/>
              </a:rPr>
              <a:t>寫成</a:t>
            </a:r>
            <a:r>
              <a:rPr sz="2800" spc="-10" dirty="0">
                <a:latin typeface="Consolas"/>
                <a:cs typeface="Consolas"/>
              </a:rPr>
              <a:t>N+</a:t>
            </a:r>
            <a:r>
              <a:rPr sz="2800" spc="-20" dirty="0">
                <a:latin typeface="Consolas"/>
                <a:cs typeface="Consolas"/>
              </a:rPr>
              <a:t>1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否則只執 </a:t>
            </a:r>
            <a:r>
              <a:rPr sz="2800" spc="5" dirty="0">
                <a:latin typeface="標楷體"/>
                <a:cs typeface="標楷體"/>
              </a:rPr>
              <a:t>行到</a:t>
            </a:r>
            <a:r>
              <a:rPr sz="2800" spc="-10" dirty="0">
                <a:latin typeface="Consolas"/>
                <a:cs typeface="Consolas"/>
              </a:rPr>
              <a:t>N-1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183</a:t>
            </a:fld>
            <a:endParaRPr dirty="0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6976" y="2686560"/>
            <a:ext cx="3556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latin typeface="標楷體"/>
                <a:cs typeface="標楷體"/>
              </a:rPr>
              <a:t>，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100607"/>
            <a:ext cx="3811904" cy="335534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輸</a:t>
            </a:r>
            <a:r>
              <a:rPr sz="2800" spc="-5" dirty="0">
                <a:latin typeface="標楷體"/>
                <a:cs typeface="標楷體"/>
              </a:rPr>
              <a:t>出一個</a:t>
            </a:r>
            <a:r>
              <a:rPr sz="2800" spc="10" dirty="0">
                <a:latin typeface="標楷體"/>
                <a:cs typeface="標楷體"/>
              </a:rPr>
              <a:t>九</a:t>
            </a:r>
            <a:r>
              <a:rPr sz="2800" spc="-5" dirty="0">
                <a:latin typeface="標楷體"/>
                <a:cs typeface="標楷體"/>
              </a:rPr>
              <a:t>九乘法</a:t>
            </a:r>
            <a:r>
              <a:rPr sz="2800" spc="10" dirty="0">
                <a:latin typeface="標楷體"/>
                <a:cs typeface="標楷體"/>
              </a:rPr>
              <a:t>表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 marL="241300" marR="361950" indent="-228600">
              <a:lnSpc>
                <a:spcPts val="2980"/>
              </a:lnSpc>
              <a:spcBef>
                <a:spcPts val="11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利</a:t>
            </a:r>
            <a:r>
              <a:rPr sz="2800" spc="-5" dirty="0">
                <a:latin typeface="標楷體"/>
                <a:cs typeface="標楷體"/>
              </a:rPr>
              <a:t>用兩層</a:t>
            </a:r>
            <a:r>
              <a:rPr sz="2800" spc="5" dirty="0">
                <a:latin typeface="標楷體"/>
                <a:cs typeface="標楷體"/>
              </a:rPr>
              <a:t>迴</a:t>
            </a:r>
            <a:r>
              <a:rPr sz="2800" spc="-5" dirty="0">
                <a:latin typeface="標楷體"/>
                <a:cs typeface="標楷體"/>
              </a:rPr>
              <a:t>圈，又稱 </a:t>
            </a:r>
            <a:r>
              <a:rPr sz="2800" spc="5" dirty="0">
                <a:latin typeface="標楷體"/>
                <a:cs typeface="標楷體"/>
              </a:rPr>
              <a:t>巢</a:t>
            </a:r>
            <a:r>
              <a:rPr sz="2800" spc="-5" dirty="0">
                <a:latin typeface="標楷體"/>
                <a:cs typeface="標楷體"/>
              </a:rPr>
              <a:t>狀迴圈。</a:t>
            </a:r>
            <a:endParaRPr sz="2800">
              <a:latin typeface="標楷體"/>
              <a:cs typeface="標楷體"/>
            </a:endParaRPr>
          </a:p>
          <a:p>
            <a:pPr marL="241300" marR="363220" indent="-228600">
              <a:lnSpc>
                <a:spcPts val="299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迴</a:t>
            </a:r>
            <a:r>
              <a:rPr sz="2800" spc="-5" dirty="0">
                <a:latin typeface="標楷體"/>
                <a:cs typeface="標楷體"/>
              </a:rPr>
              <a:t>圈的層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沒有限制 </a:t>
            </a:r>
            <a:r>
              <a:rPr sz="2800" spc="5" dirty="0">
                <a:latin typeface="標楷體"/>
                <a:cs typeface="標楷體"/>
              </a:rPr>
              <a:t>但</a:t>
            </a:r>
            <a:r>
              <a:rPr sz="2800" spc="-5" dirty="0">
                <a:latin typeface="標楷體"/>
                <a:cs typeface="標楷體"/>
              </a:rPr>
              <a:t>越多效</a:t>
            </a:r>
            <a:r>
              <a:rPr sz="2800" spc="10" dirty="0">
                <a:latin typeface="標楷體"/>
                <a:cs typeface="標楷體"/>
              </a:rPr>
              <a:t>率</a:t>
            </a:r>
            <a:r>
              <a:rPr sz="2800" spc="-5" dirty="0">
                <a:latin typeface="標楷體"/>
                <a:cs typeface="標楷體"/>
              </a:rPr>
              <a:t>越差。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3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3484" y="2142744"/>
            <a:ext cx="4408932" cy="3936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184</a:t>
            </a:fld>
            <a:endParaRPr dirty="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3750386"/>
            <a:ext cx="2032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執</a:t>
            </a:r>
            <a:r>
              <a:rPr sz="2800" spc="-5" dirty="0">
                <a:latin typeface="標楷體"/>
                <a:cs typeface="標楷體"/>
              </a:rPr>
              <a:t>行結果：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160" y="1700783"/>
            <a:ext cx="5826760" cy="1323340"/>
          </a:xfrm>
          <a:custGeom>
            <a:avLst/>
            <a:gdLst/>
            <a:ahLst/>
            <a:cxnLst/>
            <a:rect l="l" t="t" r="r" b="b"/>
            <a:pathLst>
              <a:path w="5826759" h="1323339">
                <a:moveTo>
                  <a:pt x="0" y="1322832"/>
                </a:moveTo>
                <a:lnTo>
                  <a:pt x="5826251" y="1322832"/>
                </a:lnTo>
                <a:lnTo>
                  <a:pt x="5826251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6860" y="2060448"/>
            <a:ext cx="5017135" cy="649605"/>
          </a:xfrm>
          <a:custGeom>
            <a:avLst/>
            <a:gdLst/>
            <a:ahLst/>
            <a:cxnLst/>
            <a:rect l="l" t="t" r="r" b="b"/>
            <a:pathLst>
              <a:path w="5017134" h="649605">
                <a:moveTo>
                  <a:pt x="0" y="649224"/>
                </a:moveTo>
                <a:lnTo>
                  <a:pt x="5017008" y="649224"/>
                </a:lnTo>
                <a:lnTo>
                  <a:pt x="5017008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7542" y="1057096"/>
            <a:ext cx="5605780" cy="1907539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283210">
              <a:lnSpc>
                <a:spcPct val="100000"/>
              </a:lnSpc>
              <a:spcBef>
                <a:spcPts val="780"/>
              </a:spcBef>
            </a:pPr>
            <a:r>
              <a:rPr sz="2000" dirty="0">
                <a:latin typeface="Consolas"/>
                <a:cs typeface="Consolas"/>
              </a:rPr>
              <a:t>for x </a:t>
            </a:r>
            <a:r>
              <a:rPr sz="2000" spc="-10" dirty="0">
                <a:latin typeface="Consolas"/>
                <a:cs typeface="Consolas"/>
              </a:rPr>
              <a:t>in </a:t>
            </a:r>
            <a:r>
              <a:rPr sz="2000" spc="-5" dirty="0">
                <a:latin typeface="Consolas"/>
                <a:cs typeface="Consolas"/>
              </a:rPr>
              <a:t>range(1,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10):</a:t>
            </a:r>
            <a:endParaRPr sz="2000">
              <a:latin typeface="Consolas"/>
              <a:cs typeface="Consolas"/>
            </a:endParaRPr>
          </a:p>
          <a:p>
            <a:pPr marL="842644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for y </a:t>
            </a:r>
            <a:r>
              <a:rPr sz="2000" spc="-5" dirty="0">
                <a:latin typeface="Consolas"/>
                <a:cs typeface="Consolas"/>
              </a:rPr>
              <a:t>in </a:t>
            </a:r>
            <a:r>
              <a:rPr sz="2000" dirty="0">
                <a:latin typeface="Consolas"/>
                <a:cs typeface="Consolas"/>
              </a:rPr>
              <a:t>range(1,</a:t>
            </a:r>
            <a:r>
              <a:rPr sz="2000" spc="-4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10):</a:t>
            </a:r>
            <a:endParaRPr sz="2000">
              <a:latin typeface="Consolas"/>
              <a:cs typeface="Consolas"/>
            </a:endParaRPr>
          </a:p>
          <a:p>
            <a:pPr marL="842644" marR="5080" indent="559435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print(x,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 *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, </a:t>
            </a:r>
            <a:r>
              <a:rPr sz="2000" dirty="0">
                <a:latin typeface="Consolas"/>
                <a:cs typeface="Consolas"/>
              </a:rPr>
              <a:t>y,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 =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,</a:t>
            </a:r>
            <a:r>
              <a:rPr sz="2000" spc="-6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x*y)  </a:t>
            </a:r>
            <a:r>
              <a:rPr sz="2000" spc="-5" dirty="0">
                <a:latin typeface="Consolas"/>
                <a:cs typeface="Consolas"/>
              </a:rPr>
              <a:t>print()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28744" y="2852927"/>
            <a:ext cx="4241292" cy="3523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185</a:t>
            </a:fld>
            <a:endParaRPr dirty="0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4163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請</a:t>
            </a:r>
            <a:r>
              <a:rPr sz="2800" spc="-5" dirty="0">
                <a:latin typeface="標楷體"/>
                <a:cs typeface="標楷體"/>
              </a:rPr>
              <a:t>將程式</a:t>
            </a:r>
            <a:r>
              <a:rPr sz="2800" dirty="0">
                <a:latin typeface="標楷體"/>
                <a:cs typeface="標楷體"/>
              </a:rPr>
              <a:t>改</a:t>
            </a:r>
            <a:r>
              <a:rPr sz="2800" spc="-5" dirty="0">
                <a:latin typeface="標楷體"/>
                <a:cs typeface="標楷體"/>
              </a:rPr>
              <a:t>成如下</a:t>
            </a:r>
            <a:r>
              <a:rPr sz="2800" dirty="0">
                <a:latin typeface="標楷體"/>
                <a:cs typeface="標楷體"/>
              </a:rPr>
              <a:t>輸</a:t>
            </a:r>
            <a:r>
              <a:rPr sz="2800" spc="-5" dirty="0">
                <a:latin typeface="標楷體"/>
                <a:cs typeface="標楷體"/>
              </a:rPr>
              <a:t>出：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8883" y="1700783"/>
            <a:ext cx="5209032" cy="4568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186</a:t>
            </a:fld>
            <a:endParaRPr dirty="0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89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</a:t>
            </a:r>
            <a:r>
              <a:rPr spc="5" dirty="0">
                <a:latin typeface="標楷體"/>
                <a:cs typeface="標楷體"/>
              </a:rPr>
              <a:t>迴圈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3" name="object 3"/>
          <p:cNvSpPr/>
          <p:nvPr/>
        </p:nvSpPr>
        <p:spPr>
          <a:xfrm>
            <a:off x="827532" y="1845564"/>
            <a:ext cx="7344409" cy="1938655"/>
          </a:xfrm>
          <a:custGeom>
            <a:avLst/>
            <a:gdLst/>
            <a:ahLst/>
            <a:cxnLst/>
            <a:rect l="l" t="t" r="r" b="b"/>
            <a:pathLst>
              <a:path w="7344409" h="1938654">
                <a:moveTo>
                  <a:pt x="0" y="1938527"/>
                </a:moveTo>
                <a:lnTo>
                  <a:pt x="7344156" y="1938527"/>
                </a:lnTo>
                <a:lnTo>
                  <a:pt x="7344156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2205227"/>
            <a:ext cx="6624955" cy="1224280"/>
          </a:xfrm>
          <a:custGeom>
            <a:avLst/>
            <a:gdLst/>
            <a:ahLst/>
            <a:cxnLst/>
            <a:rect l="l" t="t" r="r" b="b"/>
            <a:pathLst>
              <a:path w="6624955" h="1224279">
                <a:moveTo>
                  <a:pt x="0" y="1223772"/>
                </a:moveTo>
                <a:lnTo>
                  <a:pt x="6624828" y="1223772"/>
                </a:lnTo>
                <a:lnTo>
                  <a:pt x="6624828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542" y="1194561"/>
            <a:ext cx="7662545" cy="4925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  <a:p>
            <a:pPr marL="211454">
              <a:lnSpc>
                <a:spcPct val="100000"/>
              </a:lnSpc>
              <a:spcBef>
                <a:spcPts val="1910"/>
              </a:spcBef>
            </a:pPr>
            <a:r>
              <a:rPr sz="2000" dirty="0">
                <a:latin typeface="Consolas"/>
                <a:cs typeface="Consolas"/>
              </a:rPr>
              <a:t>for x </a:t>
            </a:r>
            <a:r>
              <a:rPr sz="2000" spc="-10" dirty="0">
                <a:latin typeface="Consolas"/>
                <a:cs typeface="Consolas"/>
              </a:rPr>
              <a:t>in</a:t>
            </a:r>
            <a:r>
              <a:rPr sz="2000" spc="-5" dirty="0">
                <a:latin typeface="Consolas"/>
                <a:cs typeface="Consolas"/>
              </a:rPr>
              <a:t> range(1,10</a:t>
            </a:r>
            <a:r>
              <a:rPr sz="2000" spc="-5" dirty="0">
                <a:solidFill>
                  <a:srgbClr val="FF0000"/>
                </a:solidFill>
                <a:latin typeface="Consolas"/>
                <a:cs typeface="Consolas"/>
              </a:rPr>
              <a:t>,3</a:t>
            </a:r>
            <a:r>
              <a:rPr sz="2000" spc="-5" dirty="0">
                <a:latin typeface="Consolas"/>
                <a:cs typeface="Consolas"/>
              </a:rPr>
              <a:t>):</a:t>
            </a:r>
            <a:endParaRPr sz="2000">
              <a:latin typeface="Consolas"/>
              <a:cs typeface="Consolas"/>
            </a:endParaRPr>
          </a:p>
          <a:p>
            <a:pPr marL="77089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for y </a:t>
            </a:r>
            <a:r>
              <a:rPr sz="2000" spc="-5" dirty="0">
                <a:latin typeface="Consolas"/>
                <a:cs typeface="Consolas"/>
              </a:rPr>
              <a:t>in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range(1,10):</a:t>
            </a:r>
            <a:endParaRPr sz="2000">
              <a:latin typeface="Consolas"/>
              <a:cs typeface="Consolas"/>
            </a:endParaRPr>
          </a:p>
          <a:p>
            <a:pPr marL="132969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onsolas"/>
                <a:cs typeface="Consolas"/>
              </a:rPr>
              <a:t>print(x,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*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,y,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=</a:t>
            </a:r>
            <a:r>
              <a:rPr sz="2000" spc="1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,x*y,end=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\t\t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  <a:p>
            <a:pPr marL="1329690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print(x+1,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* "</a:t>
            </a:r>
            <a:r>
              <a:rPr sz="2000" dirty="0">
                <a:latin typeface="Consolas"/>
                <a:cs typeface="Consolas"/>
              </a:rPr>
              <a:t>,y," =</a:t>
            </a:r>
            <a:r>
              <a:rPr sz="2000" spc="1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",(x+1)*y,end=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\t\t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  <a:p>
            <a:pPr marL="1329690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print(x+2,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* "</a:t>
            </a:r>
            <a:r>
              <a:rPr sz="2000" dirty="0">
                <a:latin typeface="Consolas"/>
                <a:cs typeface="Consolas"/>
              </a:rPr>
              <a:t>,y," =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",(x+2)*y)</a:t>
            </a:r>
            <a:endParaRPr sz="2000">
              <a:latin typeface="Consolas"/>
              <a:cs typeface="Consolas"/>
            </a:endParaRPr>
          </a:p>
          <a:p>
            <a:pPr marL="770890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print()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onsolas"/>
              <a:cs typeface="Consolas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"\t"</a:t>
            </a:r>
            <a:r>
              <a:rPr sz="2800" spc="5" dirty="0">
                <a:latin typeface="標楷體"/>
                <a:cs typeface="標楷體"/>
              </a:rPr>
              <a:t>稱</a:t>
            </a:r>
            <a:r>
              <a:rPr sz="2800" spc="-5" dirty="0">
                <a:latin typeface="標楷體"/>
                <a:cs typeface="標楷體"/>
              </a:rPr>
              <a:t>跳</a:t>
            </a:r>
            <a:r>
              <a:rPr sz="2800" spc="5" dirty="0">
                <a:latin typeface="標楷體"/>
                <a:cs typeface="標楷體"/>
              </a:rPr>
              <a:t>脫</a:t>
            </a:r>
            <a:r>
              <a:rPr sz="2800" spc="-5" dirty="0">
                <a:latin typeface="標楷體"/>
                <a:cs typeface="標楷體"/>
              </a:rPr>
              <a:t>字元，</a:t>
            </a:r>
            <a:r>
              <a:rPr sz="2800" spc="10" dirty="0">
                <a:latin typeface="標楷體"/>
                <a:cs typeface="標楷體"/>
              </a:rPr>
              <a:t>是</a:t>
            </a:r>
            <a:r>
              <a:rPr sz="2800" spc="-10" dirty="0">
                <a:latin typeface="Consolas"/>
                <a:cs typeface="Consolas"/>
              </a:rPr>
              <a:t>Tab</a:t>
            </a:r>
            <a:r>
              <a:rPr sz="2800" spc="-5" dirty="0">
                <a:latin typeface="標楷體"/>
                <a:cs typeface="標楷體"/>
              </a:rPr>
              <a:t>的</a:t>
            </a:r>
            <a:r>
              <a:rPr sz="2800" dirty="0">
                <a:latin typeface="標楷體"/>
                <a:cs typeface="標楷體"/>
              </a:rPr>
              <a:t>意</a:t>
            </a:r>
            <a:r>
              <a:rPr sz="2800" spc="-5" dirty="0">
                <a:latin typeface="標楷體"/>
                <a:cs typeface="標楷體"/>
              </a:rPr>
              <a:t>思。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常</a:t>
            </a:r>
            <a:r>
              <a:rPr sz="2800" spc="-5" dirty="0">
                <a:latin typeface="標楷體"/>
                <a:cs typeface="標楷體"/>
              </a:rPr>
              <a:t>用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還</a:t>
            </a:r>
            <a:r>
              <a:rPr sz="2800" spc="5" dirty="0">
                <a:latin typeface="標楷體"/>
                <a:cs typeface="標楷體"/>
              </a:rPr>
              <a:t>有</a:t>
            </a:r>
            <a:r>
              <a:rPr sz="2800" spc="-10" dirty="0">
                <a:latin typeface="Consolas"/>
                <a:cs typeface="Consolas"/>
              </a:rPr>
              <a:t>"\n"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標楷體"/>
                <a:cs typeface="標楷體"/>
              </a:rPr>
              <a:t>換行的</a:t>
            </a:r>
            <a:r>
              <a:rPr sz="2800" spc="5" dirty="0">
                <a:latin typeface="標楷體"/>
                <a:cs typeface="標楷體"/>
              </a:rPr>
              <a:t>意</a:t>
            </a:r>
            <a:r>
              <a:rPr sz="2800" spc="-5" dirty="0">
                <a:latin typeface="標楷體"/>
                <a:cs typeface="標楷體"/>
              </a:rPr>
              <a:t>思。</a:t>
            </a:r>
            <a:endParaRPr sz="2800">
              <a:latin typeface="標楷體"/>
              <a:cs typeface="標楷體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print()</a:t>
            </a:r>
            <a:r>
              <a:rPr sz="2800" dirty="0">
                <a:latin typeface="標楷體"/>
                <a:cs typeface="標楷體"/>
              </a:rPr>
              <a:t>函</a:t>
            </a:r>
            <a:r>
              <a:rPr sz="2800" spc="-5" dirty="0">
                <a:latin typeface="標楷體"/>
                <a:cs typeface="標楷體"/>
              </a:rPr>
              <a:t>數內定</a:t>
            </a:r>
            <a:r>
              <a:rPr sz="2800" dirty="0">
                <a:latin typeface="標楷體"/>
                <a:cs typeface="標楷體"/>
              </a:rPr>
              <a:t>結</a:t>
            </a:r>
            <a:r>
              <a:rPr sz="2800" spc="-5" dirty="0">
                <a:latin typeface="標楷體"/>
                <a:cs typeface="標楷體"/>
              </a:rPr>
              <a:t>尾會自</a:t>
            </a:r>
            <a:r>
              <a:rPr sz="2800" dirty="0">
                <a:latin typeface="標楷體"/>
                <a:cs typeface="標楷體"/>
              </a:rPr>
              <a:t>動</a:t>
            </a:r>
            <a:r>
              <a:rPr sz="2800" spc="-5" dirty="0">
                <a:latin typeface="標楷體"/>
                <a:cs typeface="標楷體"/>
              </a:rPr>
              <a:t>加上換</a:t>
            </a:r>
            <a:r>
              <a:rPr sz="2800" dirty="0">
                <a:latin typeface="標楷體"/>
                <a:cs typeface="標楷體"/>
              </a:rPr>
              <a:t>行</a:t>
            </a:r>
            <a:r>
              <a:rPr sz="2800" spc="-5" dirty="0">
                <a:latin typeface="標楷體"/>
                <a:cs typeface="標楷體"/>
              </a:rPr>
              <a:t>，加上 </a:t>
            </a:r>
            <a:r>
              <a:rPr sz="2800" spc="-10" dirty="0">
                <a:latin typeface="Consolas"/>
                <a:cs typeface="Consolas"/>
              </a:rPr>
              <a:t>end="</a:t>
            </a:r>
            <a:r>
              <a:rPr sz="2800" spc="-65" dirty="0">
                <a:latin typeface="Consolas"/>
                <a:cs typeface="Consolas"/>
              </a:rPr>
              <a:t> </a:t>
            </a:r>
            <a:r>
              <a:rPr sz="2800" spc="5" dirty="0">
                <a:latin typeface="Consolas"/>
                <a:cs typeface="Consolas"/>
              </a:rPr>
              <a:t>"</a:t>
            </a: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數後就</a:t>
            </a:r>
            <a:r>
              <a:rPr sz="2800" dirty="0">
                <a:latin typeface="標楷體"/>
                <a:cs typeface="標楷體"/>
              </a:rPr>
              <a:t>會</a:t>
            </a:r>
            <a:r>
              <a:rPr sz="2800" spc="-5" dirty="0">
                <a:latin typeface="標楷體"/>
                <a:cs typeface="標楷體"/>
              </a:rPr>
              <a:t>依我們</a:t>
            </a:r>
            <a:r>
              <a:rPr sz="2800" dirty="0">
                <a:latin typeface="標楷體"/>
                <a:cs typeface="標楷體"/>
              </a:rPr>
              <a:t>加</a:t>
            </a:r>
            <a:r>
              <a:rPr sz="2800" spc="-5" dirty="0">
                <a:latin typeface="標楷體"/>
                <a:cs typeface="標楷體"/>
              </a:rPr>
              <a:t>入的文</a:t>
            </a:r>
            <a:r>
              <a:rPr sz="2800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當結尾。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187</a:t>
            </a:fld>
            <a:endParaRPr dirty="0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469505" cy="4286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5-1.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式，輸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10</a:t>
            </a:r>
            <a:r>
              <a:rPr sz="2800" spc="-5" dirty="0">
                <a:latin typeface="標楷體"/>
                <a:cs typeface="標楷體"/>
              </a:rPr>
              <a:t>個整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，求其</a:t>
            </a:r>
            <a:r>
              <a:rPr sz="2800" dirty="0">
                <a:latin typeface="標楷體"/>
                <a:cs typeface="標楷體"/>
              </a:rPr>
              <a:t>最</a:t>
            </a:r>
            <a:r>
              <a:rPr sz="2800" spc="-5" dirty="0">
                <a:latin typeface="標楷體"/>
                <a:cs typeface="標楷體"/>
              </a:rPr>
              <a:t>小值。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5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5-2.</a:t>
            </a:r>
            <a:r>
              <a:rPr sz="2800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輸</a:t>
            </a:r>
            <a:r>
              <a:rPr sz="2800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N</a:t>
            </a:r>
            <a:r>
              <a:rPr sz="2800" spc="-10" dirty="0">
                <a:latin typeface="標楷體"/>
                <a:cs typeface="標楷體"/>
              </a:rPr>
              <a:t>個</a:t>
            </a:r>
            <a:r>
              <a:rPr sz="2800" spc="-5" dirty="0">
                <a:latin typeface="標楷體"/>
                <a:cs typeface="標楷體"/>
              </a:rPr>
              <a:t>整數，求其</a:t>
            </a:r>
            <a:r>
              <a:rPr sz="2800" dirty="0">
                <a:latin typeface="標楷體"/>
                <a:cs typeface="標楷體"/>
              </a:rPr>
              <a:t>最</a:t>
            </a:r>
            <a:r>
              <a:rPr sz="2800" spc="-5" dirty="0">
                <a:latin typeface="標楷體"/>
                <a:cs typeface="標楷體"/>
              </a:rPr>
              <a:t>小值。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600">
              <a:latin typeface="標楷體"/>
              <a:cs typeface="標楷體"/>
            </a:endParaRPr>
          </a:p>
          <a:p>
            <a:pPr marL="241300" marR="508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5-3.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式，輸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10</a:t>
            </a:r>
            <a:r>
              <a:rPr sz="2800" spc="-5" dirty="0">
                <a:latin typeface="標楷體"/>
                <a:cs typeface="標楷體"/>
              </a:rPr>
              <a:t>個整</a:t>
            </a:r>
            <a:r>
              <a:rPr sz="2800" spc="5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，列出</a:t>
            </a:r>
            <a:r>
              <a:rPr sz="2800" dirty="0">
                <a:latin typeface="標楷體"/>
                <a:cs typeface="標楷體"/>
              </a:rPr>
              <a:t>其</a:t>
            </a:r>
            <a:r>
              <a:rPr sz="2800" spc="-5" dirty="0">
                <a:latin typeface="標楷體"/>
                <a:cs typeface="標楷體"/>
              </a:rPr>
              <a:t>中所有 </a:t>
            </a:r>
            <a:r>
              <a:rPr sz="2800" dirty="0">
                <a:latin typeface="標楷體"/>
                <a:cs typeface="標楷體"/>
              </a:rPr>
              <a:t>大於</a:t>
            </a:r>
            <a:r>
              <a:rPr sz="2800" spc="-15" dirty="0">
                <a:latin typeface="Consolas"/>
                <a:cs typeface="Consolas"/>
              </a:rPr>
              <a:t>12</a:t>
            </a:r>
            <a:r>
              <a:rPr sz="2800" spc="-5" dirty="0">
                <a:latin typeface="標楷體"/>
                <a:cs typeface="標楷體"/>
              </a:rPr>
              <a:t>的數字。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600">
              <a:latin typeface="標楷體"/>
              <a:cs typeface="標楷體"/>
            </a:endParaRPr>
          </a:p>
          <a:p>
            <a:pPr marL="241300" marR="5080" indent="-2286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5-4.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式，輸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10</a:t>
            </a:r>
            <a:r>
              <a:rPr sz="2800" spc="-5" dirty="0">
                <a:latin typeface="標楷體"/>
                <a:cs typeface="標楷體"/>
              </a:rPr>
              <a:t>個整</a:t>
            </a:r>
            <a:r>
              <a:rPr sz="2800" spc="5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，列出</a:t>
            </a:r>
            <a:r>
              <a:rPr sz="2800" dirty="0">
                <a:latin typeface="標楷體"/>
                <a:cs typeface="標楷體"/>
              </a:rPr>
              <a:t>其</a:t>
            </a:r>
            <a:r>
              <a:rPr sz="2800" spc="-5" dirty="0">
                <a:latin typeface="標楷體"/>
                <a:cs typeface="標楷體"/>
              </a:rPr>
              <a:t>中所有 </a:t>
            </a:r>
            <a:r>
              <a:rPr sz="2800" dirty="0">
                <a:latin typeface="標楷體"/>
                <a:cs typeface="標楷體"/>
              </a:rPr>
              <a:t>大於</a:t>
            </a:r>
            <a:r>
              <a:rPr sz="2800" spc="-15" dirty="0">
                <a:latin typeface="Consolas"/>
                <a:cs typeface="Consolas"/>
              </a:rPr>
              <a:t>12</a:t>
            </a:r>
            <a:r>
              <a:rPr sz="2800" spc="-10" dirty="0">
                <a:latin typeface="標楷體"/>
                <a:cs typeface="標楷體"/>
              </a:rPr>
              <a:t>的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字的總和。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263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5-1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5" dirty="0">
                <a:latin typeface="標楷體"/>
                <a:cs typeface="標楷體"/>
              </a:rPr>
              <a:t>圖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0192" y="1269491"/>
            <a:ext cx="3345179" cy="5399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189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運</a:t>
            </a:r>
            <a:r>
              <a:rPr spc="-5" dirty="0">
                <a:latin typeface="標楷體"/>
                <a:cs typeface="標楷體"/>
              </a:rPr>
              <a:t>算思維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5429250" cy="2496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你</a:t>
            </a:r>
            <a:r>
              <a:rPr sz="2800" spc="-5" dirty="0">
                <a:latin typeface="標楷體"/>
                <a:cs typeface="標楷體"/>
              </a:rPr>
              <a:t>平時如</a:t>
            </a:r>
            <a:r>
              <a:rPr sz="2800" dirty="0">
                <a:latin typeface="標楷體"/>
                <a:cs typeface="標楷體"/>
              </a:rPr>
              <a:t>何</a:t>
            </a:r>
            <a:r>
              <a:rPr sz="2800" spc="-5" dirty="0">
                <a:latin typeface="標楷體"/>
                <a:cs typeface="標楷體"/>
              </a:rPr>
              <a:t>解決問</a:t>
            </a:r>
            <a:r>
              <a:rPr sz="2800" spc="15" dirty="0">
                <a:latin typeface="標楷體"/>
                <a:cs typeface="標楷體"/>
              </a:rPr>
              <a:t>題</a:t>
            </a:r>
            <a:r>
              <a:rPr sz="2800" spc="-5" dirty="0">
                <a:latin typeface="Consolas"/>
                <a:cs typeface="Consolas"/>
              </a:rPr>
              <a:t>?</a:t>
            </a:r>
            <a:endParaRPr sz="2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000">
              <a:latin typeface="Consolas"/>
              <a:cs typeface="Consolas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面</a:t>
            </a:r>
            <a:r>
              <a:rPr sz="2800" spc="-5" dirty="0">
                <a:latin typeface="標楷體"/>
                <a:cs typeface="標楷體"/>
              </a:rPr>
              <a:t>對問題，你會先好好想一下</a:t>
            </a:r>
            <a:r>
              <a:rPr sz="2800" spc="20" dirty="0">
                <a:latin typeface="標楷體"/>
                <a:cs typeface="標楷體"/>
              </a:rPr>
              <a:t>嗎</a:t>
            </a:r>
            <a:r>
              <a:rPr sz="2800" spc="-5" dirty="0">
                <a:latin typeface="Consolas"/>
                <a:cs typeface="Consolas"/>
              </a:rPr>
              <a:t>?</a:t>
            </a:r>
            <a:endParaRPr sz="2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950">
              <a:latin typeface="Consolas"/>
              <a:cs typeface="Consolas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你</a:t>
            </a:r>
            <a:r>
              <a:rPr sz="2800" spc="-5" dirty="0">
                <a:latin typeface="標楷體"/>
                <a:cs typeface="標楷體"/>
              </a:rPr>
              <a:t>的思考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序是甚</a:t>
            </a:r>
            <a:r>
              <a:rPr sz="2800" spc="15" dirty="0">
                <a:latin typeface="標楷體"/>
                <a:cs typeface="標楷體"/>
              </a:rPr>
              <a:t>麼</a:t>
            </a:r>
            <a:r>
              <a:rPr sz="2800" spc="-5" dirty="0">
                <a:latin typeface="Consolas"/>
                <a:cs typeface="Consolas"/>
              </a:rPr>
              <a:t>?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9888" y="4037076"/>
            <a:ext cx="3316223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5-1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904" y="1929383"/>
            <a:ext cx="7489190" cy="2862580"/>
          </a:xfrm>
          <a:custGeom>
            <a:avLst/>
            <a:gdLst/>
            <a:ahLst/>
            <a:cxnLst/>
            <a:rect l="l" t="t" r="r" b="b"/>
            <a:pathLst>
              <a:path w="7489190" h="2862579">
                <a:moveTo>
                  <a:pt x="0" y="2862072"/>
                </a:moveTo>
                <a:lnTo>
                  <a:pt x="7488935" y="2862072"/>
                </a:lnTo>
                <a:lnTo>
                  <a:pt x="7488935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15289" y="2024874"/>
          <a:ext cx="7328534" cy="1779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446">
                <a:tc>
                  <a:txBody>
                    <a:bodyPr/>
                    <a:lstStyle/>
                    <a:p>
                      <a:pPr marR="29845" algn="ctr">
                        <a:lnSpc>
                          <a:spcPts val="1889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MIN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9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3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"Please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9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sz="2000" spc="-7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the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9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value</a:t>
                      </a:r>
                      <a:r>
                        <a:rPr sz="2000" spc="-7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of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9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1 :</a:t>
                      </a:r>
                      <a:r>
                        <a:rPr sz="2000" spc="-5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620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for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11239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22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i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in range(2, 11):  print(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"Please</a:t>
                      </a:r>
                      <a:r>
                        <a:rPr sz="2000" spc="-3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input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tmp =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int(input()) 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if tmp &lt;</a:t>
                      </a:r>
                      <a:r>
                        <a:rPr sz="2000" spc="-5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MIN: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11239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the</a:t>
                      </a:r>
                      <a:r>
                        <a:rPr sz="2000" spc="-5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value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of"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,i,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":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,end=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""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635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07542" y="3776217"/>
            <a:ext cx="7716520" cy="234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olas"/>
                <a:cs typeface="Consolas"/>
              </a:rPr>
              <a:t>MIN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5" dirty="0">
                <a:latin typeface="Consolas"/>
                <a:cs typeface="Consolas"/>
              </a:rPr>
              <a:t> tmp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13906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"MIN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MIN)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Consolas"/>
              <a:cs typeface="Consolas"/>
            </a:endParaRPr>
          </a:p>
          <a:p>
            <a:pPr marL="241300" marR="5080" indent="-228600">
              <a:lnSpc>
                <a:spcPts val="299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先</a:t>
            </a:r>
            <a:r>
              <a:rPr sz="2800" spc="-5" dirty="0">
                <a:latin typeface="標楷體"/>
                <a:cs typeface="標楷體"/>
              </a:rPr>
              <a:t>將第一</a:t>
            </a:r>
            <a:r>
              <a:rPr sz="2800" dirty="0">
                <a:latin typeface="標楷體"/>
                <a:cs typeface="標楷體"/>
              </a:rPr>
              <a:t>個</a:t>
            </a:r>
            <a:r>
              <a:rPr sz="2800" spc="-5" dirty="0">
                <a:latin typeface="標楷體"/>
                <a:cs typeface="標楷體"/>
              </a:rPr>
              <a:t>輸入的</a:t>
            </a:r>
            <a:r>
              <a:rPr sz="2800" dirty="0">
                <a:latin typeface="標楷體"/>
                <a:cs typeface="標楷體"/>
              </a:rPr>
              <a:t>值</a:t>
            </a:r>
            <a:r>
              <a:rPr sz="2800" spc="-5" dirty="0">
                <a:latin typeface="標楷體"/>
                <a:cs typeface="標楷體"/>
              </a:rPr>
              <a:t>當成最</a:t>
            </a:r>
            <a:r>
              <a:rPr sz="2800" dirty="0">
                <a:latin typeface="標楷體"/>
                <a:cs typeface="標楷體"/>
              </a:rPr>
              <a:t>小</a:t>
            </a:r>
            <a:r>
              <a:rPr sz="2800" spc="-5" dirty="0">
                <a:latin typeface="標楷體"/>
                <a:cs typeface="標楷體"/>
              </a:rPr>
              <a:t>的，再</a:t>
            </a:r>
            <a:r>
              <a:rPr sz="2800" dirty="0">
                <a:latin typeface="標楷體"/>
                <a:cs typeface="標楷體"/>
              </a:rPr>
              <a:t>依</a:t>
            </a:r>
            <a:r>
              <a:rPr sz="2800" spc="-5" dirty="0">
                <a:latin typeface="標楷體"/>
                <a:cs typeface="標楷體"/>
              </a:rPr>
              <a:t>序跟後續 </a:t>
            </a:r>
            <a:r>
              <a:rPr sz="2800" dirty="0">
                <a:latin typeface="標楷體"/>
                <a:cs typeface="標楷體"/>
              </a:rPr>
              <a:t>輸</a:t>
            </a:r>
            <a:r>
              <a:rPr sz="2800" spc="-5" dirty="0">
                <a:latin typeface="標楷體"/>
                <a:cs typeface="標楷體"/>
              </a:rPr>
              <a:t>入的做</a:t>
            </a:r>
            <a:r>
              <a:rPr sz="2800" dirty="0">
                <a:latin typeface="標楷體"/>
                <a:cs typeface="標楷體"/>
              </a:rPr>
              <a:t>比</a:t>
            </a:r>
            <a:r>
              <a:rPr sz="2800" spc="-5" dirty="0">
                <a:latin typeface="標楷體"/>
                <a:cs typeface="標楷體"/>
              </a:rPr>
              <a:t>較。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263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5-2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10" dirty="0">
                <a:latin typeface="標楷體"/>
                <a:cs typeface="標楷體"/>
              </a:rPr>
              <a:t>圖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3448" y="1269490"/>
            <a:ext cx="3096768" cy="5484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77910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5-2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276" y="1845564"/>
            <a:ext cx="7920355" cy="316992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FF0000"/>
                </a:solidFill>
                <a:latin typeface="Consolas"/>
                <a:cs typeface="Consolas"/>
              </a:rPr>
              <a:t>N </a:t>
            </a:r>
            <a:r>
              <a:rPr sz="2000" dirty="0">
                <a:latin typeface="Consolas"/>
                <a:cs typeface="Consolas"/>
              </a:rPr>
              <a:t>=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"Please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input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the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value of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variable 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N:</a:t>
            </a:r>
            <a:r>
              <a:rPr sz="2000" spc="3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1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MIN =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"Please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input the value of 1 :</a:t>
            </a:r>
            <a:r>
              <a:rPr sz="2000" spc="-5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for i </a:t>
            </a:r>
            <a:r>
              <a:rPr sz="2000" spc="-5" dirty="0">
                <a:latin typeface="Consolas"/>
                <a:cs typeface="Consolas"/>
              </a:rPr>
              <a:t>in range(2,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olas"/>
                <a:cs typeface="Consolas"/>
              </a:rPr>
              <a:t>N+1</a:t>
            </a:r>
            <a:r>
              <a:rPr sz="2000" spc="-5" dirty="0">
                <a:latin typeface="Consolas"/>
                <a:cs typeface="Consolas"/>
              </a:rPr>
              <a:t>):</a:t>
            </a:r>
            <a:endParaRPr sz="2000">
              <a:latin typeface="Consolas"/>
              <a:cs typeface="Consolas"/>
            </a:endParaRPr>
          </a:p>
          <a:p>
            <a:pPr marL="6496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"Please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input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the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value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of"</a:t>
            </a:r>
            <a:r>
              <a:rPr sz="2000" dirty="0">
                <a:latin typeface="Consolas"/>
                <a:cs typeface="Consolas"/>
              </a:rPr>
              <a:t>, </a:t>
            </a:r>
            <a:r>
              <a:rPr sz="2000" spc="-5" dirty="0">
                <a:latin typeface="Consolas"/>
                <a:cs typeface="Consolas"/>
              </a:rPr>
              <a:t>i,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":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end=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""</a:t>
            </a:r>
            <a:r>
              <a:rPr sz="2000" spc="-5" dirty="0"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  <a:p>
            <a:pPr marL="6496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tmp 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int(input())</a:t>
            </a:r>
            <a:endParaRPr sz="2000">
              <a:latin typeface="Consolas"/>
              <a:cs typeface="Consolas"/>
            </a:endParaRPr>
          </a:p>
          <a:p>
            <a:pPr marL="6496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nsolas"/>
                <a:cs typeface="Consolas"/>
              </a:rPr>
              <a:t>if tmp &lt;</a:t>
            </a:r>
            <a:r>
              <a:rPr sz="2000" spc="-10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MIN:</a:t>
            </a:r>
            <a:endParaRPr sz="2000">
              <a:latin typeface="Consolas"/>
              <a:cs typeface="Consolas"/>
            </a:endParaRPr>
          </a:p>
          <a:p>
            <a:pPr marL="1209675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MIN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7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tmp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"MIN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MIN)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1906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5-3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2738" y="1278002"/>
            <a:ext cx="3556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15411" y="1229867"/>
            <a:ext cx="3561588" cy="5472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193</a:t>
            </a:fld>
            <a:endParaRPr dirty="0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5-3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4772025"/>
            <a:ext cx="762952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將</a:t>
            </a:r>
            <a:r>
              <a:rPr sz="2800" spc="-5" dirty="0">
                <a:latin typeface="標楷體"/>
                <a:cs typeface="標楷體"/>
              </a:rPr>
              <a:t>符合大</a:t>
            </a:r>
            <a:r>
              <a:rPr sz="2800" spc="10" dirty="0">
                <a:latin typeface="標楷體"/>
                <a:cs typeface="標楷體"/>
              </a:rPr>
              <a:t>於</a:t>
            </a:r>
            <a:r>
              <a:rPr sz="2800" spc="-10" dirty="0">
                <a:latin typeface="Consolas"/>
                <a:cs typeface="Consolas"/>
              </a:rPr>
              <a:t>12</a:t>
            </a:r>
            <a:r>
              <a:rPr sz="2800" spc="-5" dirty="0">
                <a:latin typeface="標楷體"/>
                <a:cs typeface="標楷體"/>
              </a:rPr>
              <a:t>的數</a:t>
            </a:r>
            <a:r>
              <a:rPr sz="2800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轉成文</a:t>
            </a:r>
            <a:r>
              <a:rPr sz="2800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串</a:t>
            </a:r>
            <a:r>
              <a:rPr sz="2800" spc="15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OUT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最後將</a:t>
            </a:r>
            <a:endParaRPr sz="2800">
              <a:latin typeface="標楷體"/>
              <a:cs typeface="標楷體"/>
            </a:endParaRPr>
          </a:p>
          <a:p>
            <a:pPr marL="241300">
              <a:lnSpc>
                <a:spcPts val="3190"/>
              </a:lnSpc>
            </a:pPr>
            <a:r>
              <a:rPr sz="2800" spc="-10" dirty="0">
                <a:latin typeface="Consolas"/>
                <a:cs typeface="Consolas"/>
              </a:rPr>
              <a:t>OUT</a:t>
            </a:r>
            <a:r>
              <a:rPr sz="2800" dirty="0">
                <a:latin typeface="標楷體"/>
                <a:cs typeface="標楷體"/>
              </a:rPr>
              <a:t>印</a:t>
            </a:r>
            <a:r>
              <a:rPr sz="2800" spc="-5" dirty="0">
                <a:latin typeface="標楷體"/>
                <a:cs typeface="標楷體"/>
              </a:rPr>
              <a:t>出</a:t>
            </a:r>
            <a:r>
              <a:rPr sz="2800" dirty="0">
                <a:latin typeface="標楷體"/>
                <a:cs typeface="標楷體"/>
              </a:rPr>
              <a:t>來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2311" y="1772411"/>
            <a:ext cx="7056120" cy="255460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latin typeface="Consolas"/>
                <a:cs typeface="Consolas"/>
              </a:rPr>
              <a:t>OUT 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""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for i </a:t>
            </a:r>
            <a:r>
              <a:rPr sz="2000" spc="-5" dirty="0">
                <a:latin typeface="Consolas"/>
                <a:cs typeface="Consolas"/>
              </a:rPr>
              <a:t>in range(10):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print(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"Please input number"</a:t>
            </a:r>
            <a:r>
              <a:rPr sz="2000" spc="-5" dirty="0">
                <a:latin typeface="Consolas"/>
                <a:cs typeface="Consolas"/>
              </a:rPr>
              <a:t>,i+1,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":</a:t>
            </a:r>
            <a:r>
              <a:rPr sz="2000" spc="4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,end=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""</a:t>
            </a:r>
            <a:r>
              <a:rPr sz="2000" spc="-5" dirty="0"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  <a:p>
            <a:pPr marL="650240" marR="388302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nsolas"/>
                <a:cs typeface="Consolas"/>
              </a:rPr>
              <a:t>tmp =</a:t>
            </a:r>
            <a:r>
              <a:rPr sz="2000" spc="-6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int(input())  </a:t>
            </a:r>
            <a:r>
              <a:rPr sz="2000" dirty="0">
                <a:latin typeface="Consolas"/>
                <a:cs typeface="Consolas"/>
              </a:rPr>
              <a:t>if tmp &gt;</a:t>
            </a:r>
            <a:r>
              <a:rPr sz="2000" spc="-6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12:</a:t>
            </a:r>
            <a:endParaRPr sz="2000">
              <a:latin typeface="Consolas"/>
              <a:cs typeface="Consolas"/>
            </a:endParaRPr>
          </a:p>
          <a:p>
            <a:pPr marL="1209675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OUT </a:t>
            </a:r>
            <a:r>
              <a:rPr sz="2000" dirty="0">
                <a:latin typeface="Consolas"/>
                <a:cs typeface="Consolas"/>
              </a:rPr>
              <a:t>= OUT + </a:t>
            </a:r>
            <a:r>
              <a:rPr sz="2000" spc="-5" dirty="0">
                <a:latin typeface="Consolas"/>
                <a:cs typeface="Consolas"/>
              </a:rPr>
              <a:t>str(tmp) </a:t>
            </a:r>
            <a:r>
              <a:rPr sz="2000" dirty="0">
                <a:latin typeface="Consolas"/>
                <a:cs typeface="Consolas"/>
              </a:rPr>
              <a:t>+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4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print(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"Number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bigger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then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12: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4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OUT)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263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5-4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10" dirty="0">
                <a:latin typeface="標楷體"/>
                <a:cs typeface="標楷體"/>
              </a:rPr>
              <a:t>圖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20" y="1269491"/>
            <a:ext cx="3384804" cy="5362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195</a:t>
            </a:fld>
            <a:endParaRPr dirty="0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61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5-4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311" y="1772411"/>
            <a:ext cx="7115809" cy="378587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latin typeface="Consolas"/>
                <a:cs typeface="Consolas"/>
              </a:rPr>
              <a:t>OUT 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""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SUM 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for i </a:t>
            </a:r>
            <a:r>
              <a:rPr sz="2000" spc="-5" dirty="0">
                <a:latin typeface="Consolas"/>
                <a:cs typeface="Consolas"/>
              </a:rPr>
              <a:t>in range(10):</a:t>
            </a:r>
            <a:endParaRPr sz="2000">
              <a:latin typeface="Consolas"/>
              <a:cs typeface="Consolas"/>
            </a:endParaRPr>
          </a:p>
          <a:p>
            <a:pPr marL="650240" marR="171450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print(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"Please input number"</a:t>
            </a:r>
            <a:r>
              <a:rPr sz="2000" spc="-5" dirty="0">
                <a:latin typeface="Consolas"/>
                <a:cs typeface="Consolas"/>
              </a:rPr>
              <a:t>,i+1,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": "</a:t>
            </a:r>
            <a:r>
              <a:rPr sz="2000" spc="-5" dirty="0">
                <a:latin typeface="Consolas"/>
                <a:cs typeface="Consolas"/>
              </a:rPr>
              <a:t>, end=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""</a:t>
            </a:r>
            <a:r>
              <a:rPr sz="2000" spc="-5" dirty="0">
                <a:latin typeface="Consolas"/>
                <a:cs typeface="Consolas"/>
              </a:rPr>
              <a:t>)  </a:t>
            </a:r>
            <a:r>
              <a:rPr sz="2000" dirty="0">
                <a:latin typeface="Consolas"/>
                <a:cs typeface="Consolas"/>
              </a:rPr>
              <a:t>tmp =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int(input())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if tmp &gt;</a:t>
            </a:r>
            <a:r>
              <a:rPr sz="2000" spc="-4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12:</a:t>
            </a:r>
            <a:endParaRPr sz="2000">
              <a:latin typeface="Consolas"/>
              <a:cs typeface="Consolas"/>
            </a:endParaRPr>
          </a:p>
          <a:p>
            <a:pPr marL="1209675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OUT </a:t>
            </a:r>
            <a:r>
              <a:rPr sz="2000" dirty="0">
                <a:latin typeface="Consolas"/>
                <a:cs typeface="Consolas"/>
              </a:rPr>
              <a:t>= OUT + </a:t>
            </a:r>
            <a:r>
              <a:rPr sz="2000" spc="-5" dirty="0">
                <a:latin typeface="Consolas"/>
                <a:cs typeface="Consolas"/>
              </a:rPr>
              <a:t>str(tmp) </a:t>
            </a:r>
            <a:r>
              <a:rPr sz="2000" dirty="0">
                <a:latin typeface="Consolas"/>
                <a:cs typeface="Consolas"/>
              </a:rPr>
              <a:t>+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4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endParaRPr sz="2000">
              <a:latin typeface="Consolas"/>
              <a:cs typeface="Consolas"/>
            </a:endParaRPr>
          </a:p>
          <a:p>
            <a:pPr marL="120967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onsolas"/>
                <a:cs typeface="Consolas"/>
              </a:rPr>
              <a:t>SUM </a:t>
            </a:r>
            <a:r>
              <a:rPr sz="2000" dirty="0">
                <a:latin typeface="Consolas"/>
                <a:cs typeface="Consolas"/>
              </a:rPr>
              <a:t>+=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tmp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print(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"Number bigger then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12: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OUT)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"Sum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3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SUM)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56742" y="1194561"/>
            <a:ext cx="8051800" cy="49288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2100" marR="37719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92100" algn="l"/>
              </a:tabLst>
            </a:pPr>
            <a:r>
              <a:rPr sz="2800" spc="-10" dirty="0">
                <a:latin typeface="Consolas"/>
                <a:cs typeface="Consolas"/>
              </a:rPr>
              <a:t>5-5.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式，輸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N</a:t>
            </a:r>
            <a:r>
              <a:rPr sz="2800" spc="-5" dirty="0">
                <a:latin typeface="標楷體"/>
                <a:cs typeface="標楷體"/>
              </a:rPr>
              <a:t>個數</a:t>
            </a:r>
            <a:r>
              <a:rPr sz="2800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，求其</a:t>
            </a:r>
            <a:r>
              <a:rPr sz="2800" dirty="0">
                <a:latin typeface="標楷體"/>
                <a:cs typeface="標楷體"/>
              </a:rPr>
              <a:t>所</a:t>
            </a:r>
            <a:r>
              <a:rPr sz="2800" spc="-5" dirty="0">
                <a:latin typeface="標楷體"/>
                <a:cs typeface="標楷體"/>
              </a:rPr>
              <a:t>有奇數中 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最大值</a:t>
            </a:r>
            <a:r>
              <a:rPr sz="2800" dirty="0">
                <a:latin typeface="標楷體"/>
                <a:cs typeface="標楷體"/>
              </a:rPr>
              <a:t>。</a:t>
            </a:r>
            <a:r>
              <a:rPr sz="2800" spc="-5" dirty="0">
                <a:latin typeface="標楷體"/>
                <a:cs typeface="標楷體"/>
              </a:rPr>
              <a:t>例如輸</a:t>
            </a:r>
            <a:r>
              <a:rPr sz="2800" spc="15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11,12,3,24,15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答案是 </a:t>
            </a:r>
            <a:r>
              <a:rPr sz="2800" spc="-10" dirty="0">
                <a:latin typeface="Consolas"/>
                <a:cs typeface="Consolas"/>
              </a:rPr>
              <a:t>15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600">
              <a:latin typeface="標楷體"/>
              <a:cs typeface="標楷體"/>
            </a:endParaRPr>
          </a:p>
          <a:p>
            <a:pPr marL="292100" marR="271145" indent="-228600" algn="just">
              <a:lnSpc>
                <a:spcPts val="3020"/>
              </a:lnSpc>
              <a:buFont typeface="Arial"/>
              <a:buChar char="•"/>
              <a:tabLst>
                <a:tab pos="292100" algn="l"/>
              </a:tabLst>
            </a:pPr>
            <a:r>
              <a:rPr sz="2800" spc="-10" dirty="0">
                <a:latin typeface="Consolas"/>
                <a:cs typeface="Consolas"/>
              </a:rPr>
              <a:t>5-6.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式，輸</a:t>
            </a:r>
            <a:r>
              <a:rPr sz="2800" spc="5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N</a:t>
            </a:r>
            <a:r>
              <a:rPr sz="2800" spc="-5" dirty="0">
                <a:latin typeface="標楷體"/>
                <a:cs typeface="標楷體"/>
              </a:rPr>
              <a:t>個數</a:t>
            </a:r>
            <a:r>
              <a:rPr sz="2800" spc="5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，求其</a:t>
            </a:r>
            <a:r>
              <a:rPr sz="2800" spc="10" dirty="0">
                <a:latin typeface="標楷體"/>
                <a:cs typeface="標楷體"/>
              </a:rPr>
              <a:t>所</a:t>
            </a:r>
            <a:r>
              <a:rPr sz="2800" spc="-5" dirty="0">
                <a:latin typeface="標楷體"/>
                <a:cs typeface="標楷體"/>
              </a:rPr>
              <a:t>有正數之 </a:t>
            </a:r>
            <a:r>
              <a:rPr sz="2800" dirty="0">
                <a:latin typeface="標楷體"/>
                <a:cs typeface="標楷體"/>
              </a:rPr>
              <a:t>平</a:t>
            </a:r>
            <a:r>
              <a:rPr sz="2800" spc="-5" dirty="0">
                <a:latin typeface="標楷體"/>
                <a:cs typeface="標楷體"/>
              </a:rPr>
              <a:t>方的加</a:t>
            </a:r>
            <a:r>
              <a:rPr sz="2800" dirty="0">
                <a:latin typeface="標楷體"/>
                <a:cs typeface="標楷體"/>
              </a:rPr>
              <a:t>總</a:t>
            </a:r>
            <a:r>
              <a:rPr sz="2800" spc="-5" dirty="0">
                <a:latin typeface="標楷體"/>
                <a:cs typeface="標楷體"/>
              </a:rPr>
              <a:t>。例如</a:t>
            </a:r>
            <a:r>
              <a:rPr sz="2800" dirty="0">
                <a:latin typeface="標楷體"/>
                <a:cs typeface="標楷體"/>
              </a:rPr>
              <a:t>輸</a:t>
            </a:r>
            <a:r>
              <a:rPr sz="2800" spc="20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1,-2,3,-4,5</a:t>
            </a:r>
            <a:r>
              <a:rPr sz="2800" dirty="0">
                <a:latin typeface="標楷體"/>
                <a:cs typeface="標楷體"/>
              </a:rPr>
              <a:t>五</a:t>
            </a:r>
            <a:r>
              <a:rPr sz="2800" spc="-5" dirty="0">
                <a:latin typeface="標楷體"/>
                <a:cs typeface="標楷體"/>
              </a:rPr>
              <a:t>個數字，  </a:t>
            </a:r>
            <a:r>
              <a:rPr sz="2800" dirty="0">
                <a:latin typeface="標楷體"/>
                <a:cs typeface="標楷體"/>
              </a:rPr>
              <a:t>得</a:t>
            </a:r>
            <a:r>
              <a:rPr sz="2800" spc="-5" dirty="0">
                <a:latin typeface="標楷體"/>
                <a:cs typeface="標楷體"/>
              </a:rPr>
              <a:t>到：</a:t>
            </a:r>
            <a:endParaRPr sz="2800">
              <a:latin typeface="標楷體"/>
              <a:cs typeface="標楷體"/>
            </a:endParaRPr>
          </a:p>
          <a:p>
            <a:pPr marL="453390">
              <a:lnSpc>
                <a:spcPct val="100000"/>
              </a:lnSpc>
              <a:spcBef>
                <a:spcPts val="615"/>
              </a:spcBef>
            </a:pPr>
            <a:r>
              <a:rPr sz="2800" spc="-50" dirty="0">
                <a:latin typeface="Consolas"/>
                <a:cs typeface="Consolas"/>
              </a:rPr>
              <a:t>1</a:t>
            </a:r>
            <a:r>
              <a:rPr sz="2775" spc="-75" baseline="25525" dirty="0">
                <a:latin typeface="Consolas"/>
                <a:cs typeface="Consolas"/>
              </a:rPr>
              <a:t>2</a:t>
            </a:r>
            <a:r>
              <a:rPr sz="2775" spc="-202" baseline="25525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+</a:t>
            </a:r>
            <a:r>
              <a:rPr sz="2800" spc="-195" dirty="0">
                <a:latin typeface="Consolas"/>
                <a:cs typeface="Consolas"/>
              </a:rPr>
              <a:t> </a:t>
            </a:r>
            <a:r>
              <a:rPr sz="2800" strike="sngStrike" spc="-55" dirty="0">
                <a:solidFill>
                  <a:srgbClr val="BEBEBE"/>
                </a:solidFill>
                <a:latin typeface="Consolas"/>
                <a:cs typeface="Consolas"/>
              </a:rPr>
              <a:t>-2</a:t>
            </a:r>
            <a:r>
              <a:rPr sz="2800" strike="noStrike" spc="-210" dirty="0">
                <a:solidFill>
                  <a:srgbClr val="BEBEBE"/>
                </a:solidFill>
                <a:latin typeface="Consolas"/>
                <a:cs typeface="Consolas"/>
              </a:rPr>
              <a:t> </a:t>
            </a:r>
            <a:r>
              <a:rPr sz="2800" strike="noStrike" spc="-5" dirty="0">
                <a:latin typeface="Consolas"/>
                <a:cs typeface="Consolas"/>
              </a:rPr>
              <a:t>+</a:t>
            </a:r>
            <a:r>
              <a:rPr sz="2800" strike="noStrike" spc="-200" dirty="0">
                <a:latin typeface="Consolas"/>
                <a:cs typeface="Consolas"/>
              </a:rPr>
              <a:t> </a:t>
            </a:r>
            <a:r>
              <a:rPr sz="2800" strike="noStrike" spc="-50" dirty="0">
                <a:latin typeface="Consolas"/>
                <a:cs typeface="Consolas"/>
              </a:rPr>
              <a:t>3</a:t>
            </a:r>
            <a:r>
              <a:rPr sz="2775" strike="noStrike" spc="-75" baseline="25525" dirty="0">
                <a:latin typeface="Consolas"/>
                <a:cs typeface="Consolas"/>
              </a:rPr>
              <a:t>2</a:t>
            </a:r>
            <a:r>
              <a:rPr sz="2775" strike="noStrike" spc="-195" baseline="25525" dirty="0">
                <a:latin typeface="Consolas"/>
                <a:cs typeface="Consolas"/>
              </a:rPr>
              <a:t> </a:t>
            </a:r>
            <a:r>
              <a:rPr sz="2800" strike="noStrike" spc="-5" dirty="0">
                <a:latin typeface="Consolas"/>
                <a:cs typeface="Consolas"/>
              </a:rPr>
              <a:t>+</a:t>
            </a:r>
            <a:r>
              <a:rPr sz="2800" strike="noStrike" spc="-215" dirty="0">
                <a:latin typeface="Consolas"/>
                <a:cs typeface="Consolas"/>
              </a:rPr>
              <a:t> </a:t>
            </a:r>
            <a:r>
              <a:rPr sz="2800" strike="sngStrike" spc="-60" dirty="0">
                <a:solidFill>
                  <a:srgbClr val="BEBEBE"/>
                </a:solidFill>
                <a:latin typeface="Consolas"/>
                <a:cs typeface="Consolas"/>
              </a:rPr>
              <a:t>-4</a:t>
            </a:r>
            <a:r>
              <a:rPr sz="2800" strike="noStrike" spc="-200" dirty="0">
                <a:solidFill>
                  <a:srgbClr val="BEBEBE"/>
                </a:solidFill>
                <a:latin typeface="Consolas"/>
                <a:cs typeface="Consolas"/>
              </a:rPr>
              <a:t> </a:t>
            </a:r>
            <a:r>
              <a:rPr sz="2800" strike="noStrike" spc="-5" dirty="0">
                <a:latin typeface="Consolas"/>
                <a:cs typeface="Consolas"/>
              </a:rPr>
              <a:t>+</a:t>
            </a:r>
            <a:r>
              <a:rPr sz="2800" strike="noStrike" spc="-200" dirty="0">
                <a:latin typeface="Consolas"/>
                <a:cs typeface="Consolas"/>
              </a:rPr>
              <a:t> </a:t>
            </a:r>
            <a:r>
              <a:rPr sz="2800" strike="noStrike" spc="-50" dirty="0">
                <a:latin typeface="Consolas"/>
                <a:cs typeface="Consolas"/>
              </a:rPr>
              <a:t>5</a:t>
            </a:r>
            <a:r>
              <a:rPr sz="2775" strike="noStrike" spc="-75" baseline="25525" dirty="0">
                <a:latin typeface="Consolas"/>
                <a:cs typeface="Consolas"/>
              </a:rPr>
              <a:t>2</a:t>
            </a:r>
            <a:r>
              <a:rPr sz="2775" strike="noStrike" spc="-209" baseline="25525" dirty="0">
                <a:latin typeface="Consolas"/>
                <a:cs typeface="Consolas"/>
              </a:rPr>
              <a:t> </a:t>
            </a:r>
            <a:r>
              <a:rPr sz="2800" strike="noStrike" spc="-5" dirty="0">
                <a:latin typeface="Consolas"/>
                <a:cs typeface="Consolas"/>
              </a:rPr>
              <a:t>=</a:t>
            </a:r>
            <a:r>
              <a:rPr sz="2800" strike="noStrike" spc="-210" dirty="0">
                <a:latin typeface="Consolas"/>
                <a:cs typeface="Consolas"/>
              </a:rPr>
              <a:t> </a:t>
            </a:r>
            <a:r>
              <a:rPr sz="2800" strike="noStrike" spc="-5" dirty="0">
                <a:latin typeface="Consolas"/>
                <a:cs typeface="Consolas"/>
              </a:rPr>
              <a:t>1</a:t>
            </a:r>
            <a:r>
              <a:rPr sz="2800" strike="noStrike" spc="-200" dirty="0">
                <a:latin typeface="Consolas"/>
                <a:cs typeface="Consolas"/>
              </a:rPr>
              <a:t> </a:t>
            </a:r>
            <a:r>
              <a:rPr sz="2800" strike="noStrike" spc="-5" dirty="0">
                <a:latin typeface="Consolas"/>
                <a:cs typeface="Consolas"/>
              </a:rPr>
              <a:t>+</a:t>
            </a:r>
            <a:r>
              <a:rPr sz="2800" strike="noStrike" spc="-200" dirty="0">
                <a:latin typeface="Consolas"/>
                <a:cs typeface="Consolas"/>
              </a:rPr>
              <a:t> </a:t>
            </a:r>
            <a:r>
              <a:rPr sz="2800" strike="noStrike" spc="-5" dirty="0">
                <a:latin typeface="Consolas"/>
                <a:cs typeface="Consolas"/>
              </a:rPr>
              <a:t>9</a:t>
            </a:r>
            <a:r>
              <a:rPr sz="2800" strike="noStrike" spc="-200" dirty="0">
                <a:latin typeface="Consolas"/>
                <a:cs typeface="Consolas"/>
              </a:rPr>
              <a:t> </a:t>
            </a:r>
            <a:r>
              <a:rPr sz="2800" strike="noStrike" spc="-5" dirty="0">
                <a:latin typeface="Consolas"/>
                <a:cs typeface="Consolas"/>
              </a:rPr>
              <a:t>+</a:t>
            </a:r>
            <a:r>
              <a:rPr sz="2800" strike="noStrike" spc="-225" dirty="0">
                <a:latin typeface="Consolas"/>
                <a:cs typeface="Consolas"/>
              </a:rPr>
              <a:t> </a:t>
            </a:r>
            <a:r>
              <a:rPr sz="2800" strike="noStrike" spc="-55" dirty="0">
                <a:latin typeface="Consolas"/>
                <a:cs typeface="Consolas"/>
              </a:rPr>
              <a:t>25</a:t>
            </a:r>
            <a:r>
              <a:rPr sz="2800" strike="noStrike" spc="-200" dirty="0">
                <a:latin typeface="Consolas"/>
                <a:cs typeface="Consolas"/>
              </a:rPr>
              <a:t> </a:t>
            </a:r>
            <a:r>
              <a:rPr sz="2800" strike="noStrike" spc="-5" dirty="0">
                <a:latin typeface="Consolas"/>
                <a:cs typeface="Consolas"/>
              </a:rPr>
              <a:t>=</a:t>
            </a:r>
            <a:r>
              <a:rPr sz="2800" strike="noStrike" spc="-200" dirty="0">
                <a:latin typeface="Consolas"/>
                <a:cs typeface="Consolas"/>
              </a:rPr>
              <a:t> </a:t>
            </a:r>
            <a:r>
              <a:rPr sz="2800" strike="noStrike" spc="-105" dirty="0">
                <a:latin typeface="Consolas"/>
                <a:cs typeface="Consolas"/>
              </a:rPr>
              <a:t>35</a:t>
            </a:r>
            <a:endParaRPr sz="2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300">
              <a:latin typeface="Consolas"/>
              <a:cs typeface="Consolas"/>
            </a:endParaRPr>
          </a:p>
          <a:p>
            <a:pPr marL="292100" marR="17780" indent="-228600">
              <a:lnSpc>
                <a:spcPts val="3020"/>
              </a:lnSpc>
              <a:buFont typeface="Arial"/>
              <a:buChar char="•"/>
              <a:tabLst>
                <a:tab pos="292100" algn="l"/>
              </a:tabLst>
            </a:pPr>
            <a:r>
              <a:rPr sz="2800" spc="-10" dirty="0">
                <a:latin typeface="Consolas"/>
                <a:cs typeface="Consolas"/>
              </a:rPr>
              <a:t>5-7.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式，輸</a:t>
            </a:r>
            <a:r>
              <a:rPr sz="2800" spc="5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Consolas"/>
                <a:cs typeface="Consolas"/>
              </a:rPr>
              <a:t>N</a:t>
            </a:r>
            <a:r>
              <a:rPr sz="2800" spc="-5" dirty="0">
                <a:latin typeface="標楷體"/>
                <a:cs typeface="標楷體"/>
              </a:rPr>
              <a:t>個數</a:t>
            </a:r>
            <a:r>
              <a:rPr sz="2800" spc="5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，其中</a:t>
            </a:r>
            <a:r>
              <a:rPr sz="2800" spc="10" dirty="0">
                <a:latin typeface="標楷體"/>
                <a:cs typeface="標楷體"/>
              </a:rPr>
              <a:t>有</a:t>
            </a:r>
            <a:r>
              <a:rPr sz="2800" spc="-5" dirty="0">
                <a:latin typeface="標楷體"/>
                <a:cs typeface="標楷體"/>
              </a:rPr>
              <a:t>些是負</a:t>
            </a:r>
            <a:r>
              <a:rPr sz="2800" spc="1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， </a:t>
            </a:r>
            <a:r>
              <a:rPr sz="2800" dirty="0">
                <a:latin typeface="標楷體"/>
                <a:cs typeface="標楷體"/>
              </a:rPr>
              <a:t>將</a:t>
            </a:r>
            <a:r>
              <a:rPr sz="2800" spc="-5" dirty="0">
                <a:latin typeface="標楷體"/>
                <a:cs typeface="標楷體"/>
              </a:rPr>
              <a:t>這些負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轉換成</a:t>
            </a:r>
            <a:r>
              <a:rPr sz="2800" dirty="0">
                <a:latin typeface="標楷體"/>
                <a:cs typeface="標楷體"/>
              </a:rPr>
              <a:t>正</a:t>
            </a:r>
            <a:r>
              <a:rPr sz="2800" spc="-5" dirty="0">
                <a:latin typeface="標楷體"/>
                <a:cs typeface="標楷體"/>
              </a:rPr>
              <a:t>數，例</a:t>
            </a:r>
            <a:r>
              <a:rPr sz="2800" spc="20" dirty="0">
                <a:latin typeface="標楷體"/>
                <a:cs typeface="標楷體"/>
              </a:rPr>
              <a:t>如</a:t>
            </a:r>
            <a:r>
              <a:rPr sz="2800" spc="-5" dirty="0">
                <a:latin typeface="Consolas"/>
                <a:cs typeface="Consolas"/>
              </a:rPr>
              <a:t>-7</a:t>
            </a:r>
            <a:r>
              <a:rPr sz="2800" spc="-5" dirty="0">
                <a:latin typeface="標楷體"/>
                <a:cs typeface="標楷體"/>
              </a:rPr>
              <a:t>會被</a:t>
            </a:r>
            <a:r>
              <a:rPr sz="2800" dirty="0">
                <a:latin typeface="標楷體"/>
                <a:cs typeface="標楷體"/>
              </a:rPr>
              <a:t>轉</a:t>
            </a:r>
            <a:r>
              <a:rPr sz="2800" spc="-5" dirty="0">
                <a:latin typeface="標楷體"/>
                <a:cs typeface="標楷體"/>
              </a:rPr>
              <a:t>換</a:t>
            </a:r>
            <a:r>
              <a:rPr sz="2800" spc="10" dirty="0">
                <a:latin typeface="標楷體"/>
                <a:cs typeface="標楷體"/>
              </a:rPr>
              <a:t>成</a:t>
            </a:r>
            <a:r>
              <a:rPr sz="2800" spc="-20" dirty="0">
                <a:latin typeface="Consolas"/>
                <a:cs typeface="Consolas"/>
              </a:rPr>
              <a:t>7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458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5-5.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5" dirty="0">
                <a:latin typeface="標楷體"/>
                <a:cs typeface="標楷體"/>
              </a:rPr>
              <a:t>圖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1269490"/>
            <a:ext cx="3240024" cy="5462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198</a:t>
            </a:fld>
            <a:endParaRPr dirty="0"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813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5-5.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4816" y="1842516"/>
            <a:ext cx="6509384" cy="316992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2075">
              <a:lnSpc>
                <a:spcPts val="2395"/>
              </a:lnSpc>
              <a:spcBef>
                <a:spcPts val="260"/>
              </a:spcBef>
            </a:pPr>
            <a:r>
              <a:rPr sz="2000" dirty="0">
                <a:latin typeface="Consolas"/>
                <a:cs typeface="Consolas"/>
              </a:rPr>
              <a:t>N =</a:t>
            </a:r>
            <a:r>
              <a:rPr sz="2000" spc="-5" dirty="0">
                <a:latin typeface="Consolas"/>
                <a:cs typeface="Consolas"/>
              </a:rPr>
              <a:t> 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數值個數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N: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207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MAX 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onsolas"/>
              <a:cs typeface="Consolas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for i </a:t>
            </a:r>
            <a:r>
              <a:rPr sz="2000" spc="-5" dirty="0">
                <a:latin typeface="Consolas"/>
                <a:cs typeface="Consolas"/>
              </a:rPr>
              <a:t>in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range(N):</a:t>
            </a:r>
            <a:endParaRPr sz="2000">
              <a:latin typeface="Consolas"/>
              <a:cs typeface="Consolas"/>
            </a:endParaRPr>
          </a:p>
          <a:p>
            <a:pPr marL="651510" marR="1503680">
              <a:lnSpc>
                <a:spcPts val="239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tmp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請輸入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:</a:t>
            </a:r>
            <a:r>
              <a:rPr sz="2000" spc="-1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))  if tmp % 2 !=</a:t>
            </a:r>
            <a:r>
              <a:rPr sz="2000" spc="-6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0:</a:t>
            </a:r>
            <a:endParaRPr sz="2000">
              <a:latin typeface="Consolas"/>
              <a:cs typeface="Consolas"/>
            </a:endParaRPr>
          </a:p>
          <a:p>
            <a:pPr marL="1210945">
              <a:lnSpc>
                <a:spcPts val="2320"/>
              </a:lnSpc>
            </a:pPr>
            <a:r>
              <a:rPr sz="2000" dirty="0">
                <a:latin typeface="Consolas"/>
                <a:cs typeface="Consolas"/>
              </a:rPr>
              <a:t>if tmp &gt;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MAX:</a:t>
            </a:r>
            <a:endParaRPr sz="2000">
              <a:latin typeface="Consolas"/>
              <a:cs typeface="Consolas"/>
            </a:endParaRPr>
          </a:p>
          <a:p>
            <a:pPr marL="176847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MAX =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tmp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"MAX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MAX)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何</a:t>
            </a:r>
            <a:r>
              <a:rPr spc="-10" dirty="0">
                <a:latin typeface="標楷體"/>
                <a:cs typeface="標楷體"/>
              </a:rPr>
              <a:t>謂</a:t>
            </a:r>
            <a:r>
              <a:rPr b="1" spc="-10" dirty="0">
                <a:latin typeface="標楷體"/>
                <a:cs typeface="標楷體"/>
              </a:rPr>
              <a:t>程</a:t>
            </a:r>
            <a:r>
              <a:rPr b="1" dirty="0">
                <a:latin typeface="標楷體"/>
                <a:cs typeface="標楷體"/>
              </a:rPr>
              <a:t>式</a:t>
            </a:r>
            <a:r>
              <a:rPr b="1" spc="-10" dirty="0">
                <a:latin typeface="標楷體"/>
                <a:cs typeface="標楷體"/>
              </a:rPr>
              <a:t>語言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729855" cy="16268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968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標楷體"/>
                <a:cs typeface="標楷體"/>
              </a:rPr>
              <a:t>程</a:t>
            </a:r>
            <a:r>
              <a:rPr sz="2800" b="1" spc="-10" dirty="0">
                <a:latin typeface="標楷體"/>
                <a:cs typeface="標楷體"/>
              </a:rPr>
              <a:t>式語</a:t>
            </a:r>
            <a:r>
              <a:rPr sz="2800" b="1" spc="-5" dirty="0">
                <a:latin typeface="標楷體"/>
                <a:cs typeface="標楷體"/>
              </a:rPr>
              <a:t>言</a:t>
            </a:r>
            <a:r>
              <a:rPr sz="2800" spc="-10" dirty="0">
                <a:latin typeface="標楷體"/>
                <a:cs typeface="標楷體"/>
              </a:rPr>
              <a:t>（</a:t>
            </a:r>
            <a:r>
              <a:rPr sz="2800" spc="-10" dirty="0">
                <a:latin typeface="Consolas"/>
                <a:cs typeface="Consolas"/>
              </a:rPr>
              <a:t>programming </a:t>
            </a:r>
            <a:r>
              <a:rPr sz="2800" spc="-5" dirty="0">
                <a:latin typeface="Consolas"/>
                <a:cs typeface="Consolas"/>
              </a:rPr>
              <a:t>language</a:t>
            </a:r>
            <a:r>
              <a:rPr sz="2800" spc="-5" dirty="0">
                <a:latin typeface="標楷體"/>
                <a:cs typeface="標楷體"/>
              </a:rPr>
              <a:t>），是用來 </a:t>
            </a:r>
            <a:r>
              <a:rPr sz="2800" dirty="0">
                <a:latin typeface="標楷體"/>
                <a:cs typeface="標楷體"/>
              </a:rPr>
              <a:t>定</a:t>
            </a:r>
            <a:r>
              <a:rPr sz="2800" spc="-5" dirty="0">
                <a:latin typeface="標楷體"/>
                <a:cs typeface="標楷體"/>
              </a:rPr>
              <a:t>義電</a:t>
            </a:r>
            <a:r>
              <a:rPr sz="2800" dirty="0">
                <a:latin typeface="標楷體"/>
                <a:cs typeface="標楷體"/>
              </a:rPr>
              <a:t>腦</a:t>
            </a:r>
            <a:r>
              <a:rPr sz="2800" b="1" dirty="0">
                <a:latin typeface="標楷體"/>
                <a:cs typeface="標楷體"/>
              </a:rPr>
              <a:t>程式</a:t>
            </a:r>
            <a:r>
              <a:rPr sz="2800" spc="-5" dirty="0">
                <a:latin typeface="標楷體"/>
                <a:cs typeface="標楷體"/>
              </a:rPr>
              <a:t>的</a:t>
            </a:r>
            <a:r>
              <a:rPr sz="2800" spc="-20" dirty="0">
                <a:latin typeface="標楷體"/>
                <a:cs typeface="標楷體"/>
              </a:rPr>
              <a:t>形</a:t>
            </a:r>
            <a:r>
              <a:rPr sz="2800" spc="-5" dirty="0">
                <a:latin typeface="標楷體"/>
                <a:cs typeface="標楷體"/>
              </a:rPr>
              <a:t>式</a:t>
            </a:r>
            <a:r>
              <a:rPr sz="2800" b="1" dirty="0">
                <a:latin typeface="標楷體"/>
                <a:cs typeface="標楷體"/>
              </a:rPr>
              <a:t>語言</a:t>
            </a:r>
            <a:r>
              <a:rPr sz="2800" spc="-5" dirty="0">
                <a:latin typeface="標楷體"/>
                <a:cs typeface="標楷體"/>
              </a:rPr>
              <a:t>。</a:t>
            </a:r>
            <a:r>
              <a:rPr sz="2800" spc="80" dirty="0">
                <a:latin typeface="標楷體"/>
                <a:cs typeface="標楷體"/>
              </a:rPr>
              <a:t> </a:t>
            </a:r>
            <a:r>
              <a:rPr sz="2800" spc="5" dirty="0">
                <a:latin typeface="標楷體"/>
                <a:cs typeface="標楷體"/>
              </a:rPr>
              <a:t>它</a:t>
            </a:r>
            <a:r>
              <a:rPr sz="2800" spc="-5" dirty="0">
                <a:latin typeface="標楷體"/>
                <a:cs typeface="標楷體"/>
              </a:rPr>
              <a:t>是一</a:t>
            </a:r>
            <a:r>
              <a:rPr sz="2800" spc="10" dirty="0">
                <a:latin typeface="標楷體"/>
                <a:cs typeface="標楷體"/>
              </a:rPr>
              <a:t>種</a:t>
            </a:r>
            <a:r>
              <a:rPr sz="2800" spc="-5" dirty="0">
                <a:latin typeface="標楷體"/>
                <a:cs typeface="標楷體"/>
              </a:rPr>
              <a:t>被標準化 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交流技</a:t>
            </a:r>
            <a:r>
              <a:rPr sz="2800" dirty="0">
                <a:latin typeface="標楷體"/>
                <a:cs typeface="標楷體"/>
              </a:rPr>
              <a:t>巧</a:t>
            </a:r>
            <a:r>
              <a:rPr sz="2800" spc="-5" dirty="0">
                <a:latin typeface="標楷體"/>
                <a:cs typeface="標楷體"/>
              </a:rPr>
              <a:t>，用來</a:t>
            </a:r>
            <a:r>
              <a:rPr sz="2800" dirty="0">
                <a:latin typeface="標楷體"/>
                <a:cs typeface="標楷體"/>
              </a:rPr>
              <a:t>向</a:t>
            </a:r>
            <a:r>
              <a:rPr sz="2800" spc="-5" dirty="0">
                <a:latin typeface="標楷體"/>
                <a:cs typeface="標楷體"/>
              </a:rPr>
              <a:t>電腦發</a:t>
            </a:r>
            <a:r>
              <a:rPr sz="2800" dirty="0">
                <a:latin typeface="標楷體"/>
                <a:cs typeface="標楷體"/>
              </a:rPr>
              <a:t>出</a:t>
            </a:r>
            <a:r>
              <a:rPr sz="2800" spc="-5" dirty="0">
                <a:latin typeface="標楷體"/>
                <a:cs typeface="標楷體"/>
              </a:rPr>
              <a:t>指</a:t>
            </a:r>
            <a:r>
              <a:rPr sz="2800" spc="15" dirty="0">
                <a:latin typeface="標楷體"/>
                <a:cs typeface="標楷體"/>
              </a:rPr>
              <a:t>令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 marL="4538345" lvl="1" indent="-2286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Font typeface="Arial"/>
              <a:buChar char="•"/>
              <a:tabLst>
                <a:tab pos="4538345" algn="l"/>
                <a:tab pos="4538980" algn="l"/>
              </a:tabLst>
            </a:pPr>
            <a:r>
              <a:rPr sz="2000" u="sng" spc="-5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標楷體"/>
                <a:cs typeface="標楷體"/>
                <a:hlinkClick r:id="rId2"/>
              </a:rPr>
              <a:t>維基百科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nsolas"/>
                <a:cs typeface="Consolas"/>
                <a:hlinkClick r:id="rId2"/>
              </a:rPr>
              <a:t>-Wikipedia</a:t>
            </a:r>
            <a:r>
              <a:rPr sz="2000" spc="5" dirty="0">
                <a:latin typeface="標楷體"/>
                <a:cs typeface="標楷體"/>
              </a:rPr>
              <a:t>的</a:t>
            </a:r>
            <a:r>
              <a:rPr sz="2000" spc="-15" dirty="0">
                <a:latin typeface="標楷體"/>
                <a:cs typeface="標楷體"/>
              </a:rPr>
              <a:t>解</a:t>
            </a:r>
            <a:r>
              <a:rPr sz="2000" spc="5" dirty="0">
                <a:latin typeface="標楷體"/>
                <a:cs typeface="標楷體"/>
              </a:rPr>
              <a:t>釋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60385" y="281305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0011" y="3069335"/>
            <a:ext cx="6048755" cy="3613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運</a:t>
            </a:r>
            <a:r>
              <a:rPr spc="-5" dirty="0">
                <a:latin typeface="標楷體"/>
                <a:cs typeface="標楷體"/>
              </a:rPr>
              <a:t>算思維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16520" cy="364362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運</a:t>
            </a:r>
            <a:r>
              <a:rPr sz="2800" spc="-5" dirty="0">
                <a:latin typeface="標楷體"/>
                <a:cs typeface="標楷體"/>
              </a:rPr>
              <a:t>算思維</a:t>
            </a:r>
            <a:r>
              <a:rPr sz="2800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標楷體"/>
                <a:cs typeface="標楷體"/>
              </a:rPr>
              <a:t>指能構</a:t>
            </a:r>
            <a:r>
              <a:rPr sz="2800" dirty="0">
                <a:latin typeface="標楷體"/>
                <a:cs typeface="標楷體"/>
              </a:rPr>
              <a:t>思</a:t>
            </a:r>
            <a:r>
              <a:rPr sz="2800" spc="-5" dirty="0">
                <a:latin typeface="標楷體"/>
                <a:cs typeface="標楷體"/>
              </a:rPr>
              <a:t>一個有</a:t>
            </a:r>
            <a:r>
              <a:rPr sz="2800" dirty="0">
                <a:latin typeface="標楷體"/>
                <a:cs typeface="標楷體"/>
              </a:rPr>
              <a:t>條</a:t>
            </a:r>
            <a:r>
              <a:rPr sz="2800" spc="-5" dirty="0">
                <a:latin typeface="標楷體"/>
                <a:cs typeface="標楷體"/>
              </a:rPr>
              <a:t>理的程</a:t>
            </a:r>
            <a:r>
              <a:rPr sz="2800" dirty="0">
                <a:latin typeface="標楷體"/>
                <a:cs typeface="標楷體"/>
              </a:rPr>
              <a:t>序</a:t>
            </a:r>
            <a:r>
              <a:rPr sz="2800" spc="-5" dirty="0">
                <a:latin typeface="標楷體"/>
                <a:cs typeface="標楷體"/>
              </a:rPr>
              <a:t>，應用各 </a:t>
            </a:r>
            <a:r>
              <a:rPr sz="2800" dirty="0">
                <a:latin typeface="標楷體"/>
                <a:cs typeface="標楷體"/>
              </a:rPr>
              <a:t>種</a:t>
            </a:r>
            <a:r>
              <a:rPr sz="2800" spc="-5" dirty="0">
                <a:latin typeface="標楷體"/>
                <a:cs typeface="標楷體"/>
              </a:rPr>
              <a:t>運算方</a:t>
            </a:r>
            <a:r>
              <a:rPr sz="2800" dirty="0">
                <a:latin typeface="標楷體"/>
                <a:cs typeface="標楷體"/>
              </a:rPr>
              <a:t>法</a:t>
            </a:r>
            <a:r>
              <a:rPr sz="2800" spc="-5" dirty="0">
                <a:latin typeface="標楷體"/>
                <a:cs typeface="標楷體"/>
              </a:rPr>
              <a:t>或工具</a:t>
            </a:r>
            <a:r>
              <a:rPr sz="2800" dirty="0">
                <a:latin typeface="標楷體"/>
                <a:cs typeface="標楷體"/>
              </a:rPr>
              <a:t>來</a:t>
            </a:r>
            <a:r>
              <a:rPr sz="2800" spc="-5" dirty="0">
                <a:latin typeface="標楷體"/>
                <a:cs typeface="標楷體"/>
              </a:rPr>
              <a:t>解決問</a:t>
            </a:r>
            <a:r>
              <a:rPr sz="2800" dirty="0">
                <a:latin typeface="標楷體"/>
                <a:cs typeface="標楷體"/>
              </a:rPr>
              <a:t>題</a:t>
            </a:r>
            <a:r>
              <a:rPr sz="2800" spc="-5" dirty="0">
                <a:latin typeface="標楷體"/>
                <a:cs typeface="標楷體"/>
              </a:rPr>
              <a:t>的思維</a:t>
            </a:r>
            <a:r>
              <a:rPr sz="2800" dirty="0">
                <a:latin typeface="標楷體"/>
                <a:cs typeface="標楷體"/>
              </a:rPr>
              <a:t>能</a:t>
            </a:r>
            <a:r>
              <a:rPr sz="2800" spc="-5" dirty="0">
                <a:latin typeface="標楷體"/>
                <a:cs typeface="標楷體"/>
              </a:rPr>
              <a:t>力。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"/>
              <a:buChar char="•"/>
            </a:pPr>
            <a:endParaRPr sz="3600">
              <a:latin typeface="標楷體"/>
              <a:cs typeface="標楷體"/>
            </a:endParaRPr>
          </a:p>
          <a:p>
            <a:pPr marL="241300" marR="5080" indent="-228600">
              <a:lnSpc>
                <a:spcPts val="299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把</a:t>
            </a:r>
            <a:r>
              <a:rPr sz="2800" spc="-5" dirty="0">
                <a:latin typeface="標楷體"/>
                <a:cs typeface="標楷體"/>
              </a:rPr>
              <a:t>你的問</a:t>
            </a:r>
            <a:r>
              <a:rPr sz="2800" dirty="0">
                <a:latin typeface="標楷體"/>
                <a:cs typeface="標楷體"/>
              </a:rPr>
              <a:t>題</a:t>
            </a:r>
            <a:r>
              <a:rPr sz="2800" spc="-5" dirty="0">
                <a:latin typeface="標楷體"/>
                <a:cs typeface="標楷體"/>
              </a:rPr>
              <a:t>分析好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再分解</a:t>
            </a:r>
            <a:r>
              <a:rPr sz="2800" dirty="0">
                <a:latin typeface="標楷體"/>
                <a:cs typeface="標楷體"/>
              </a:rPr>
              <a:t>成</a:t>
            </a:r>
            <a:r>
              <a:rPr sz="2800" spc="-5" dirty="0">
                <a:latin typeface="標楷體"/>
                <a:cs typeface="標楷體"/>
              </a:rPr>
              <a:t>一個個</a:t>
            </a:r>
            <a:r>
              <a:rPr sz="2800" dirty="0">
                <a:latin typeface="標楷體"/>
                <a:cs typeface="標楷體"/>
              </a:rPr>
              <a:t>電</a:t>
            </a:r>
            <a:r>
              <a:rPr sz="2800" spc="-5" dirty="0">
                <a:latin typeface="標楷體"/>
                <a:cs typeface="標楷體"/>
              </a:rPr>
              <a:t>腦可以幫 </a:t>
            </a:r>
            <a:r>
              <a:rPr sz="2800" dirty="0">
                <a:latin typeface="標楷體"/>
                <a:cs typeface="標楷體"/>
              </a:rPr>
              <a:t>你</a:t>
            </a:r>
            <a:r>
              <a:rPr sz="2800" spc="-5" dirty="0">
                <a:latin typeface="標楷體"/>
                <a:cs typeface="標楷體"/>
              </a:rPr>
              <a:t>解決的</a:t>
            </a:r>
            <a:r>
              <a:rPr sz="2800" dirty="0">
                <a:latin typeface="標楷體"/>
                <a:cs typeface="標楷體"/>
              </a:rPr>
              <a:t>步</a:t>
            </a:r>
            <a:r>
              <a:rPr sz="2800" spc="-5" dirty="0">
                <a:latin typeface="標楷體"/>
                <a:cs typeface="標楷體"/>
              </a:rPr>
              <a:t>驟。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650">
              <a:latin typeface="標楷體"/>
              <a:cs typeface="標楷體"/>
            </a:endParaRPr>
          </a:p>
          <a:p>
            <a:pPr marL="241300" marR="5080" indent="-228600">
              <a:lnSpc>
                <a:spcPts val="298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你</a:t>
            </a:r>
            <a:r>
              <a:rPr sz="2800" spc="-5" dirty="0">
                <a:latin typeface="標楷體"/>
                <a:cs typeface="標楷體"/>
              </a:rPr>
              <a:t>的大腦</a:t>
            </a:r>
            <a:r>
              <a:rPr sz="2800" dirty="0">
                <a:latin typeface="標楷體"/>
                <a:cs typeface="標楷體"/>
              </a:rPr>
              <a:t>就</a:t>
            </a:r>
            <a:r>
              <a:rPr sz="2800" spc="-5" dirty="0">
                <a:latin typeface="標楷體"/>
                <a:cs typeface="標楷體"/>
              </a:rPr>
              <a:t>是一台</a:t>
            </a:r>
            <a:r>
              <a:rPr sz="2800" dirty="0">
                <a:latin typeface="標楷體"/>
                <a:cs typeface="標楷體"/>
              </a:rPr>
              <a:t>電</a:t>
            </a:r>
            <a:r>
              <a:rPr sz="2800" spc="-5" dirty="0">
                <a:latin typeface="標楷體"/>
                <a:cs typeface="標楷體"/>
              </a:rPr>
              <a:t>腦，先</a:t>
            </a:r>
            <a:r>
              <a:rPr sz="2800" dirty="0">
                <a:latin typeface="標楷體"/>
                <a:cs typeface="標楷體"/>
              </a:rPr>
              <a:t>在</a:t>
            </a:r>
            <a:r>
              <a:rPr sz="2800" spc="-5" dirty="0">
                <a:latin typeface="標楷體"/>
                <a:cs typeface="標楷體"/>
              </a:rPr>
              <a:t>大腦中</a:t>
            </a:r>
            <a:r>
              <a:rPr sz="2800" dirty="0">
                <a:latin typeface="標楷體"/>
                <a:cs typeface="標楷體"/>
              </a:rPr>
              <a:t>跑</a:t>
            </a:r>
            <a:r>
              <a:rPr sz="2800" spc="-5" dirty="0">
                <a:latin typeface="標楷體"/>
                <a:cs typeface="標楷體"/>
              </a:rPr>
              <a:t>過一遍， </a:t>
            </a:r>
            <a:r>
              <a:rPr sz="2800" dirty="0">
                <a:latin typeface="標楷體"/>
                <a:cs typeface="標楷體"/>
              </a:rPr>
              <a:t>再</a:t>
            </a:r>
            <a:r>
              <a:rPr sz="2800" spc="-5" dirty="0">
                <a:latin typeface="標楷體"/>
                <a:cs typeface="標楷體"/>
              </a:rPr>
              <a:t>去用電</a:t>
            </a:r>
            <a:r>
              <a:rPr sz="2800" dirty="0">
                <a:latin typeface="標楷體"/>
                <a:cs typeface="標楷體"/>
              </a:rPr>
              <a:t>腦</a:t>
            </a:r>
            <a:r>
              <a:rPr sz="2800" spc="-5" dirty="0">
                <a:latin typeface="標楷體"/>
                <a:cs typeface="標楷體"/>
              </a:rPr>
              <a:t>實現。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101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5-6.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7576" y="1278002"/>
            <a:ext cx="3556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38855" y="1269491"/>
            <a:ext cx="3621024" cy="5355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200</a:t>
            </a:fld>
            <a:endParaRPr dirty="0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813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5-6.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952" y="1816607"/>
            <a:ext cx="6711950" cy="316992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ts val="2395"/>
              </a:lnSpc>
              <a:spcBef>
                <a:spcPts val="260"/>
              </a:spcBef>
            </a:pPr>
            <a:r>
              <a:rPr sz="2000" dirty="0">
                <a:latin typeface="Consolas"/>
                <a:cs typeface="Consolas"/>
              </a:rPr>
              <a:t>N 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數值個數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N: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1440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sum 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for i </a:t>
            </a:r>
            <a:r>
              <a:rPr sz="2000" spc="-5" dirty="0">
                <a:latin typeface="Consolas"/>
                <a:cs typeface="Consolas"/>
              </a:rPr>
              <a:t>in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range(N):</a:t>
            </a:r>
            <a:endParaRPr sz="2000">
              <a:latin typeface="Consolas"/>
              <a:cs typeface="Consolas"/>
            </a:endParaRPr>
          </a:p>
          <a:p>
            <a:pPr marL="650875">
              <a:lnSpc>
                <a:spcPts val="2395"/>
              </a:lnSpc>
              <a:spcBef>
                <a:spcPts val="10"/>
              </a:spcBef>
            </a:pPr>
            <a:r>
              <a:rPr sz="2000" spc="-5" dirty="0">
                <a:latin typeface="Consolas"/>
                <a:cs typeface="Consolas"/>
              </a:rPr>
              <a:t>print(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spc="-10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2000" spc="-5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,i+1,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":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,end=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""</a:t>
            </a:r>
            <a:r>
              <a:rPr sz="2000" spc="-5" dirty="0"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  <a:p>
            <a:pPr marL="65087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tmp =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int(input())</a:t>
            </a:r>
            <a:endParaRPr sz="2000">
              <a:latin typeface="Consolas"/>
              <a:cs typeface="Consolas"/>
            </a:endParaRPr>
          </a:p>
          <a:p>
            <a:pPr marL="65087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nsolas"/>
                <a:cs typeface="Consolas"/>
              </a:rPr>
              <a:t>if tmp &gt;</a:t>
            </a:r>
            <a:r>
              <a:rPr sz="2000" spc="-3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0:</a:t>
            </a:r>
            <a:endParaRPr sz="2000">
              <a:latin typeface="Consolas"/>
              <a:cs typeface="Consolas"/>
            </a:endParaRPr>
          </a:p>
          <a:p>
            <a:pPr marL="1210310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sum </a:t>
            </a:r>
            <a:r>
              <a:rPr sz="2000" dirty="0">
                <a:latin typeface="Consolas"/>
                <a:cs typeface="Consolas"/>
              </a:rPr>
              <a:t>+=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tmp**2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"Sum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sum)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101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5-7.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7576" y="1278002"/>
            <a:ext cx="3556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15411" y="1269491"/>
            <a:ext cx="3672840" cy="5390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202</a:t>
            </a:fld>
            <a:endParaRPr dirty="0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813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5-7.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3544" y="1840992"/>
            <a:ext cx="7112634" cy="3785870"/>
          </a:xfrm>
          <a:custGeom>
            <a:avLst/>
            <a:gdLst/>
            <a:ahLst/>
            <a:cxnLst/>
            <a:rect l="l" t="t" r="r" b="b"/>
            <a:pathLst>
              <a:path w="7112634" h="3785870">
                <a:moveTo>
                  <a:pt x="0" y="3785616"/>
                </a:moveTo>
                <a:lnTo>
                  <a:pt x="7112508" y="3785616"/>
                </a:lnTo>
                <a:lnTo>
                  <a:pt x="7112508" y="0"/>
                </a:lnTo>
                <a:lnTo>
                  <a:pt x="0" y="0"/>
                </a:lnTo>
                <a:lnTo>
                  <a:pt x="0" y="3785616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83538" y="1924968"/>
          <a:ext cx="5755005" cy="2402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4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245">
                <a:tc>
                  <a:txBody>
                    <a:bodyPr/>
                    <a:lstStyle/>
                    <a:p>
                      <a:pPr marL="31750">
                        <a:lnSpc>
                          <a:spcPts val="2000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N</a:t>
                      </a:r>
                      <a:r>
                        <a:rPr sz="2000" spc="-9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endParaRPr sz="2000">
                        <a:latin typeface="Consolas"/>
                        <a:cs typeface="Consolas"/>
                      </a:endParaRPr>
                    </a:p>
                    <a:p>
                      <a:pPr marL="31750">
                        <a:lnSpc>
                          <a:spcPts val="239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OUT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00"/>
                        </a:lnSpc>
                      </a:pPr>
                      <a:r>
                        <a:rPr sz="20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請輸</a:t>
                      </a:r>
                      <a:r>
                        <a:rPr sz="2000" spc="-1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入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數值個數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N:</a:t>
                      </a:r>
                      <a:endParaRPr sz="2000">
                        <a:latin typeface="Consolas"/>
                        <a:cs typeface="Consolas"/>
                      </a:endParaRPr>
                    </a:p>
                    <a:p>
                      <a:pPr marL="69850">
                        <a:lnSpc>
                          <a:spcPts val="239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""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05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8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for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11239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i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in</a:t>
                      </a:r>
                      <a:r>
                        <a:rPr sz="2000" spc="-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range(N):</a:t>
                      </a:r>
                      <a:endParaRPr sz="2000">
                        <a:latin typeface="Consolas"/>
                        <a:cs typeface="Consolas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spc="-5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20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solidFill>
                            <a:srgbClr val="800000"/>
                          </a:solidFill>
                          <a:latin typeface="標楷體"/>
                          <a:cs typeface="標楷體"/>
                        </a:rPr>
                        <a:t>請輸入第</a:t>
                      </a:r>
                      <a:r>
                        <a:rPr sz="20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,i,</a:t>
                      </a:r>
                      <a:r>
                        <a:rPr sz="20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solidFill>
                            <a:srgbClr val="800000"/>
                          </a:solidFill>
                          <a:latin typeface="標楷體"/>
                          <a:cs typeface="標楷體"/>
                        </a:rPr>
                        <a:t>個數值</a:t>
                      </a:r>
                      <a:r>
                        <a:rPr sz="2000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: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112395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80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,</a:t>
                      </a:r>
                      <a:r>
                        <a:rPr sz="2000" spc="-5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end="")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254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80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x =</a:t>
                      </a:r>
                      <a:r>
                        <a:rPr sz="2000" spc="-1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int(input())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tmp =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int(input())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if tmp &lt;</a:t>
                      </a:r>
                      <a:r>
                        <a:rPr sz="2000" spc="-4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0: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02588" y="4298950"/>
            <a:ext cx="4217035" cy="124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93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olas"/>
                <a:cs typeface="Consolas"/>
              </a:rPr>
              <a:t>tmp </a:t>
            </a:r>
            <a:r>
              <a:rPr sz="2000" dirty="0">
                <a:latin typeface="Consolas"/>
                <a:cs typeface="Consolas"/>
              </a:rPr>
              <a:t>*=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-1</a:t>
            </a:r>
            <a:endParaRPr sz="2000">
              <a:latin typeface="Consolas"/>
              <a:cs typeface="Consolas"/>
            </a:endParaRPr>
          </a:p>
          <a:p>
            <a:pPr marL="57150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OUT = </a:t>
            </a:r>
            <a:r>
              <a:rPr sz="2000" spc="-5" dirty="0">
                <a:latin typeface="Consolas"/>
                <a:cs typeface="Consolas"/>
              </a:rPr>
              <a:t>OUT </a:t>
            </a:r>
            <a:r>
              <a:rPr sz="2000" dirty="0">
                <a:latin typeface="Consolas"/>
                <a:cs typeface="Consolas"/>
              </a:rPr>
              <a:t>+ </a:t>
            </a:r>
            <a:r>
              <a:rPr sz="2000" spc="-5" dirty="0">
                <a:latin typeface="Consolas"/>
                <a:cs typeface="Consolas"/>
              </a:rPr>
              <a:t>str(tmp) </a:t>
            </a:r>
            <a:r>
              <a:rPr sz="2000" dirty="0">
                <a:latin typeface="Consolas"/>
                <a:cs typeface="Consolas"/>
              </a:rPr>
              <a:t>+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print(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結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果</a:t>
            </a:r>
            <a:r>
              <a:rPr sz="2000" spc="85" dirty="0">
                <a:solidFill>
                  <a:srgbClr val="8E0000"/>
                </a:solidFill>
                <a:latin typeface="標楷體"/>
                <a:cs typeface="標楷體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="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OUT)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33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休</a:t>
            </a:r>
            <a:r>
              <a:rPr spc="-5" dirty="0">
                <a:latin typeface="標楷體"/>
                <a:cs typeface="標楷體"/>
              </a:rPr>
              <a:t>息一</a:t>
            </a:r>
            <a:r>
              <a:rPr spc="10" dirty="0">
                <a:latin typeface="標楷體"/>
                <a:cs typeface="標楷體"/>
              </a:rPr>
              <a:t>下</a:t>
            </a:r>
            <a:r>
              <a:rPr spc="-5" dirty="0"/>
              <a:t>~</a:t>
            </a:r>
          </a:p>
        </p:txBody>
      </p:sp>
      <p:sp>
        <p:nvSpPr>
          <p:cNvPr id="3" name="object 3"/>
          <p:cNvSpPr/>
          <p:nvPr/>
        </p:nvSpPr>
        <p:spPr>
          <a:xfrm>
            <a:off x="3540252" y="2636520"/>
            <a:ext cx="4655820" cy="3493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204</a:t>
            </a:fld>
            <a:endParaRPr dirty="0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454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whil</a:t>
            </a:r>
            <a:r>
              <a:rPr spc="10" dirty="0"/>
              <a:t>e</a:t>
            </a:r>
            <a:r>
              <a:rPr dirty="0">
                <a:latin typeface="標楷體"/>
                <a:cs typeface="標楷體"/>
              </a:rPr>
              <a:t>迴</a:t>
            </a:r>
            <a:r>
              <a:rPr spc="-5" dirty="0">
                <a:latin typeface="標楷體"/>
                <a:cs typeface="標楷體"/>
              </a:rPr>
              <a:t>圈指令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948295" cy="18586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通常</a:t>
            </a:r>
            <a:r>
              <a:rPr sz="2800" spc="-5" dirty="0">
                <a:latin typeface="Consolas"/>
                <a:cs typeface="Consolas"/>
              </a:rPr>
              <a:t>fo</a:t>
            </a:r>
            <a:r>
              <a:rPr sz="2800" spc="-25" dirty="0">
                <a:latin typeface="Consolas"/>
                <a:cs typeface="Consolas"/>
              </a:rPr>
              <a:t>r</a:t>
            </a:r>
            <a:r>
              <a:rPr sz="2800" dirty="0">
                <a:latin typeface="標楷體"/>
                <a:cs typeface="標楷體"/>
              </a:rPr>
              <a:t>圈</a:t>
            </a:r>
            <a:r>
              <a:rPr sz="2800" spc="-5" dirty="0">
                <a:latin typeface="標楷體"/>
                <a:cs typeface="標楷體"/>
              </a:rPr>
              <a:t>都用在</a:t>
            </a:r>
            <a:r>
              <a:rPr sz="2800" dirty="0">
                <a:latin typeface="標楷體"/>
                <a:cs typeface="標楷體"/>
              </a:rPr>
              <a:t>確</a:t>
            </a:r>
            <a:r>
              <a:rPr sz="2800" spc="-5" dirty="0">
                <a:latin typeface="標楷體"/>
                <a:cs typeface="標楷體"/>
              </a:rPr>
              <a:t>定要重</a:t>
            </a:r>
            <a:r>
              <a:rPr sz="2800" dirty="0">
                <a:latin typeface="標楷體"/>
                <a:cs typeface="標楷體"/>
              </a:rPr>
              <a:t>複</a:t>
            </a:r>
            <a:r>
              <a:rPr sz="2800" spc="-5" dirty="0">
                <a:latin typeface="標楷體"/>
                <a:cs typeface="標楷體"/>
              </a:rPr>
              <a:t>執行多</a:t>
            </a:r>
            <a:r>
              <a:rPr sz="2800" dirty="0">
                <a:latin typeface="標楷體"/>
                <a:cs typeface="標楷體"/>
              </a:rPr>
              <a:t>少</a:t>
            </a:r>
            <a:r>
              <a:rPr sz="2800" spc="-5" dirty="0">
                <a:latin typeface="標楷體"/>
                <a:cs typeface="標楷體"/>
              </a:rPr>
              <a:t>次的情</a:t>
            </a:r>
            <a:r>
              <a:rPr sz="2800" dirty="0">
                <a:latin typeface="標楷體"/>
                <a:cs typeface="標楷體"/>
              </a:rPr>
              <a:t>況</a:t>
            </a:r>
            <a:r>
              <a:rPr sz="2800" spc="-5" dirty="0">
                <a:latin typeface="標楷體"/>
                <a:cs typeface="標楷體"/>
              </a:rPr>
              <a:t>， </a:t>
            </a:r>
            <a:r>
              <a:rPr sz="2800" dirty="0">
                <a:latin typeface="標楷體"/>
                <a:cs typeface="標楷體"/>
              </a:rPr>
              <a:t>若</a:t>
            </a:r>
            <a:r>
              <a:rPr sz="2800" spc="-5" dirty="0">
                <a:latin typeface="標楷體"/>
                <a:cs typeface="標楷體"/>
              </a:rPr>
              <a:t>重複的</a:t>
            </a:r>
            <a:r>
              <a:rPr sz="2800" dirty="0">
                <a:latin typeface="標楷體"/>
                <a:cs typeface="標楷體"/>
              </a:rPr>
              <a:t>次</a:t>
            </a:r>
            <a:r>
              <a:rPr sz="2800" spc="-5" dirty="0">
                <a:latin typeface="標楷體"/>
                <a:cs typeface="標楷體"/>
              </a:rPr>
              <a:t>數不確</a:t>
            </a:r>
            <a:r>
              <a:rPr sz="2800" dirty="0">
                <a:latin typeface="標楷體"/>
                <a:cs typeface="標楷體"/>
              </a:rPr>
              <a:t>定</a:t>
            </a:r>
            <a:r>
              <a:rPr sz="2800" spc="-5" dirty="0">
                <a:latin typeface="標楷體"/>
                <a:cs typeface="標楷體"/>
              </a:rPr>
              <a:t>，我們</a:t>
            </a:r>
            <a:r>
              <a:rPr sz="2800" dirty="0">
                <a:latin typeface="標楷體"/>
                <a:cs typeface="標楷體"/>
              </a:rPr>
              <a:t>可</a:t>
            </a:r>
            <a:r>
              <a:rPr sz="2800" spc="-5" dirty="0">
                <a:latin typeface="標楷體"/>
                <a:cs typeface="標楷體"/>
              </a:rPr>
              <a:t>以</a:t>
            </a:r>
            <a:r>
              <a:rPr sz="2800" spc="25" dirty="0">
                <a:latin typeface="標楷體"/>
                <a:cs typeface="標楷體"/>
              </a:rPr>
              <a:t>用</a:t>
            </a:r>
            <a:r>
              <a:rPr sz="2800" spc="-10" dirty="0">
                <a:latin typeface="Consolas"/>
                <a:cs typeface="Consolas"/>
              </a:rPr>
              <a:t>while</a:t>
            </a:r>
            <a:r>
              <a:rPr sz="2800" spc="5" dirty="0">
                <a:latin typeface="標楷體"/>
                <a:cs typeface="標楷體"/>
              </a:rPr>
              <a:t>迴</a:t>
            </a:r>
            <a:r>
              <a:rPr sz="2800" spc="-5" dirty="0">
                <a:latin typeface="標楷體"/>
                <a:cs typeface="標楷體"/>
              </a:rPr>
              <a:t>圈。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while</a:t>
            </a:r>
            <a:r>
              <a:rPr sz="2800" spc="5" dirty="0">
                <a:latin typeface="標楷體"/>
                <a:cs typeface="標楷體"/>
              </a:rPr>
              <a:t>以</a:t>
            </a:r>
            <a:r>
              <a:rPr sz="2800" spc="-10" dirty="0">
                <a:latin typeface="Consolas"/>
                <a:cs typeface="Consolas"/>
              </a:rPr>
              <a:t>"</a:t>
            </a:r>
            <a:r>
              <a:rPr sz="2800" spc="5" dirty="0">
                <a:latin typeface="標楷體"/>
                <a:cs typeface="標楷體"/>
              </a:rPr>
              <a:t>真</a:t>
            </a:r>
            <a:r>
              <a:rPr sz="2800" spc="-10" dirty="0">
                <a:latin typeface="Consolas"/>
                <a:cs typeface="Consolas"/>
              </a:rPr>
              <a:t>"</a:t>
            </a:r>
            <a:r>
              <a:rPr sz="2800" spc="5" dirty="0">
                <a:latin typeface="標楷體"/>
                <a:cs typeface="標楷體"/>
              </a:rPr>
              <a:t>、</a:t>
            </a:r>
            <a:r>
              <a:rPr sz="2800" spc="-20" dirty="0">
                <a:latin typeface="Consolas"/>
                <a:cs typeface="Consolas"/>
              </a:rPr>
              <a:t>"</a:t>
            </a:r>
            <a:r>
              <a:rPr sz="2800" spc="-5" dirty="0">
                <a:latin typeface="標楷體"/>
                <a:cs typeface="標楷體"/>
              </a:rPr>
              <a:t>假</a:t>
            </a:r>
            <a:r>
              <a:rPr sz="2800" spc="-10" dirty="0">
                <a:latin typeface="Consolas"/>
                <a:cs typeface="Consolas"/>
              </a:rPr>
              <a:t>"</a:t>
            </a:r>
            <a:r>
              <a:rPr sz="2800" dirty="0">
                <a:latin typeface="標楷體"/>
                <a:cs typeface="標楷體"/>
              </a:rPr>
              <a:t>來</a:t>
            </a:r>
            <a:r>
              <a:rPr sz="2800" spc="-5" dirty="0">
                <a:latin typeface="標楷體"/>
                <a:cs typeface="標楷體"/>
              </a:rPr>
              <a:t>做為</a:t>
            </a:r>
            <a:r>
              <a:rPr sz="2800" dirty="0">
                <a:latin typeface="標楷體"/>
                <a:cs typeface="標楷體"/>
              </a:rPr>
              <a:t>終</a:t>
            </a:r>
            <a:r>
              <a:rPr sz="2800" spc="-5" dirty="0">
                <a:latin typeface="標楷體"/>
                <a:cs typeface="標楷體"/>
              </a:rPr>
              <a:t>止條件。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當</a:t>
            </a:r>
            <a:r>
              <a:rPr sz="2800" spc="-5" dirty="0">
                <a:solidFill>
                  <a:srgbClr val="0000FF"/>
                </a:solidFill>
                <a:latin typeface="標楷體"/>
                <a:cs typeface="標楷體"/>
              </a:rPr>
              <a:t>條件</a:t>
            </a:r>
            <a:r>
              <a:rPr sz="2800" spc="-5" dirty="0">
                <a:latin typeface="標楷體"/>
                <a:cs typeface="標楷體"/>
              </a:rPr>
              <a:t>為</a:t>
            </a:r>
            <a:r>
              <a:rPr sz="2800" dirty="0">
                <a:latin typeface="標楷體"/>
                <a:cs typeface="標楷體"/>
              </a:rPr>
              <a:t>真</a:t>
            </a:r>
            <a:r>
              <a:rPr sz="2800" spc="-5" dirty="0">
                <a:latin typeface="標楷體"/>
                <a:cs typeface="標楷體"/>
              </a:rPr>
              <a:t>時執行</a:t>
            </a:r>
            <a:r>
              <a:rPr sz="2800" dirty="0">
                <a:latin typeface="標楷體"/>
                <a:cs typeface="標楷體"/>
              </a:rPr>
              <a:t>迴</a:t>
            </a:r>
            <a:r>
              <a:rPr sz="2800" spc="-5" dirty="0">
                <a:latin typeface="標楷體"/>
                <a:cs typeface="標楷體"/>
              </a:rPr>
              <a:t>圈，為</a:t>
            </a:r>
            <a:r>
              <a:rPr sz="2800" dirty="0">
                <a:latin typeface="標楷體"/>
                <a:cs typeface="標楷體"/>
              </a:rPr>
              <a:t>假</a:t>
            </a:r>
            <a:r>
              <a:rPr sz="2800" spc="-5" dirty="0">
                <a:latin typeface="標楷體"/>
                <a:cs typeface="標楷體"/>
              </a:rPr>
              <a:t>時結束</a:t>
            </a:r>
            <a:r>
              <a:rPr sz="2800" dirty="0">
                <a:latin typeface="標楷體"/>
                <a:cs typeface="標楷體"/>
              </a:rPr>
              <a:t>迴</a:t>
            </a:r>
            <a:r>
              <a:rPr sz="2800" spc="-5" dirty="0">
                <a:latin typeface="標楷體"/>
                <a:cs typeface="標楷體"/>
              </a:rPr>
              <a:t>圈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9523" y="3480815"/>
            <a:ext cx="2956560" cy="2044064"/>
          </a:xfrm>
          <a:custGeom>
            <a:avLst/>
            <a:gdLst/>
            <a:ahLst/>
            <a:cxnLst/>
            <a:rect l="l" t="t" r="r" b="b"/>
            <a:pathLst>
              <a:path w="2956560" h="2044064">
                <a:moveTo>
                  <a:pt x="0" y="2043683"/>
                </a:moveTo>
                <a:lnTo>
                  <a:pt x="2956560" y="2043683"/>
                </a:lnTo>
                <a:lnTo>
                  <a:pt x="2956560" y="0"/>
                </a:lnTo>
                <a:lnTo>
                  <a:pt x="0" y="0"/>
                </a:lnTo>
                <a:lnTo>
                  <a:pt x="0" y="2043683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5635" y="4041647"/>
            <a:ext cx="1978660" cy="1426845"/>
          </a:xfrm>
          <a:custGeom>
            <a:avLst/>
            <a:gdLst/>
            <a:ahLst/>
            <a:cxnLst/>
            <a:rect l="l" t="t" r="r" b="b"/>
            <a:pathLst>
              <a:path w="1978660" h="1426845">
                <a:moveTo>
                  <a:pt x="0" y="1426464"/>
                </a:moveTo>
                <a:lnTo>
                  <a:pt x="1978152" y="1426464"/>
                </a:lnTo>
                <a:lnTo>
                  <a:pt x="1978152" y="0"/>
                </a:lnTo>
                <a:lnTo>
                  <a:pt x="0" y="0"/>
                </a:lnTo>
                <a:lnTo>
                  <a:pt x="0" y="1426464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29152" y="3464128"/>
            <a:ext cx="25895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FF"/>
                </a:solidFill>
                <a:latin typeface="Consolas"/>
                <a:cs typeface="Consolas"/>
              </a:rPr>
              <a:t>while</a:t>
            </a:r>
            <a:r>
              <a:rPr sz="3200" spc="-8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3200" dirty="0">
                <a:latin typeface="標楷體"/>
                <a:cs typeface="標楷體"/>
              </a:rPr>
              <a:t>條件</a:t>
            </a:r>
            <a:r>
              <a:rPr sz="3200" spc="5" dirty="0">
                <a:solidFill>
                  <a:srgbClr val="0000FF"/>
                </a:solidFill>
                <a:latin typeface="標楷體"/>
                <a:cs typeface="標楷體"/>
              </a:rPr>
              <a:t>：</a:t>
            </a:r>
            <a:endParaRPr sz="3200">
              <a:latin typeface="標楷體"/>
              <a:cs typeface="標楷體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9673" y="3950970"/>
            <a:ext cx="2495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onsolas"/>
                <a:cs typeface="Consolas"/>
              </a:rPr>
              <a:t>: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5646" y="4464557"/>
            <a:ext cx="1548130" cy="975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latin typeface="標楷體"/>
                <a:cs typeface="標楷體"/>
              </a:rPr>
              <a:t>程</a:t>
            </a:r>
            <a:r>
              <a:rPr sz="3000" dirty="0">
                <a:latin typeface="標楷體"/>
                <a:cs typeface="標楷體"/>
              </a:rPr>
              <a:t>式區塊</a:t>
            </a:r>
            <a:endParaRPr sz="3000">
              <a:latin typeface="標楷體"/>
              <a:cs typeface="標楷體"/>
            </a:endParaRPr>
          </a:p>
          <a:p>
            <a:pPr marL="236220">
              <a:lnSpc>
                <a:spcPct val="100000"/>
              </a:lnSpc>
              <a:spcBef>
                <a:spcPts val="40"/>
              </a:spcBef>
            </a:pPr>
            <a:r>
              <a:rPr sz="3200" dirty="0">
                <a:latin typeface="Consolas"/>
                <a:cs typeface="Consolas"/>
              </a:rPr>
              <a:t>: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43327" y="3600958"/>
            <a:ext cx="864235" cy="1028065"/>
          </a:xfrm>
          <a:custGeom>
            <a:avLst/>
            <a:gdLst/>
            <a:ahLst/>
            <a:cxnLst/>
            <a:rect l="l" t="t" r="r" b="b"/>
            <a:pathLst>
              <a:path w="864235" h="1028064">
                <a:moveTo>
                  <a:pt x="515874" y="0"/>
                </a:moveTo>
                <a:lnTo>
                  <a:pt x="515874" y="107949"/>
                </a:lnTo>
                <a:lnTo>
                  <a:pt x="467301" y="128615"/>
                </a:lnTo>
                <a:lnTo>
                  <a:pt x="420658" y="151718"/>
                </a:lnTo>
                <a:lnTo>
                  <a:pt x="376023" y="177148"/>
                </a:lnTo>
                <a:lnTo>
                  <a:pt x="333476" y="204798"/>
                </a:lnTo>
                <a:lnTo>
                  <a:pt x="293097" y="234559"/>
                </a:lnTo>
                <a:lnTo>
                  <a:pt x="254965" y="266321"/>
                </a:lnTo>
                <a:lnTo>
                  <a:pt x="219160" y="299976"/>
                </a:lnTo>
                <a:lnTo>
                  <a:pt x="185761" y="335416"/>
                </a:lnTo>
                <a:lnTo>
                  <a:pt x="154849" y="372531"/>
                </a:lnTo>
                <a:lnTo>
                  <a:pt x="126503" y="411213"/>
                </a:lnTo>
                <a:lnTo>
                  <a:pt x="100803" y="451353"/>
                </a:lnTo>
                <a:lnTo>
                  <a:pt x="77827" y="492843"/>
                </a:lnTo>
                <a:lnTo>
                  <a:pt x="57657" y="535572"/>
                </a:lnTo>
                <a:lnTo>
                  <a:pt x="40371" y="579434"/>
                </a:lnTo>
                <a:lnTo>
                  <a:pt x="26050" y="624318"/>
                </a:lnTo>
                <a:lnTo>
                  <a:pt x="14772" y="670117"/>
                </a:lnTo>
                <a:lnTo>
                  <a:pt x="6618" y="716721"/>
                </a:lnTo>
                <a:lnTo>
                  <a:pt x="1667" y="764022"/>
                </a:lnTo>
                <a:lnTo>
                  <a:pt x="0" y="811910"/>
                </a:lnTo>
                <a:lnTo>
                  <a:pt x="0" y="1027937"/>
                </a:lnTo>
                <a:lnTo>
                  <a:pt x="1667" y="980049"/>
                </a:lnTo>
                <a:lnTo>
                  <a:pt x="6618" y="932748"/>
                </a:lnTo>
                <a:lnTo>
                  <a:pt x="14772" y="886144"/>
                </a:lnTo>
                <a:lnTo>
                  <a:pt x="26050" y="840345"/>
                </a:lnTo>
                <a:lnTo>
                  <a:pt x="40371" y="795461"/>
                </a:lnTo>
                <a:lnTo>
                  <a:pt x="57657" y="751599"/>
                </a:lnTo>
                <a:lnTo>
                  <a:pt x="77827" y="708870"/>
                </a:lnTo>
                <a:lnTo>
                  <a:pt x="100803" y="667380"/>
                </a:lnTo>
                <a:lnTo>
                  <a:pt x="126503" y="627240"/>
                </a:lnTo>
                <a:lnTo>
                  <a:pt x="154849" y="588558"/>
                </a:lnTo>
                <a:lnTo>
                  <a:pt x="185761" y="551443"/>
                </a:lnTo>
                <a:lnTo>
                  <a:pt x="219160" y="516003"/>
                </a:lnTo>
                <a:lnTo>
                  <a:pt x="254965" y="482348"/>
                </a:lnTo>
                <a:lnTo>
                  <a:pt x="293097" y="450586"/>
                </a:lnTo>
                <a:lnTo>
                  <a:pt x="333476" y="420825"/>
                </a:lnTo>
                <a:lnTo>
                  <a:pt x="376023" y="393175"/>
                </a:lnTo>
                <a:lnTo>
                  <a:pt x="420658" y="367745"/>
                </a:lnTo>
                <a:lnTo>
                  <a:pt x="467301" y="344642"/>
                </a:lnTo>
                <a:lnTo>
                  <a:pt x="515874" y="323976"/>
                </a:lnTo>
                <a:lnTo>
                  <a:pt x="649665" y="323976"/>
                </a:lnTo>
                <a:lnTo>
                  <a:pt x="864108" y="150748"/>
                </a:lnTo>
                <a:lnTo>
                  <a:pt x="515874" y="0"/>
                </a:lnTo>
                <a:close/>
              </a:path>
              <a:path w="864235" h="1028064">
                <a:moveTo>
                  <a:pt x="649665" y="323976"/>
                </a:moveTo>
                <a:lnTo>
                  <a:pt x="515874" y="323976"/>
                </a:lnTo>
                <a:lnTo>
                  <a:pt x="515874" y="432053"/>
                </a:lnTo>
                <a:lnTo>
                  <a:pt x="649665" y="3239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3458" y="4520819"/>
            <a:ext cx="864235" cy="877569"/>
          </a:xfrm>
          <a:custGeom>
            <a:avLst/>
            <a:gdLst/>
            <a:ahLst/>
            <a:cxnLst/>
            <a:rect l="l" t="t" r="r" b="b"/>
            <a:pathLst>
              <a:path w="864235" h="877570">
                <a:moveTo>
                  <a:pt x="8378" y="0"/>
                </a:moveTo>
                <a:lnTo>
                  <a:pt x="2703" y="45041"/>
                </a:lnTo>
                <a:lnTo>
                  <a:pt x="0" y="89544"/>
                </a:lnTo>
                <a:lnTo>
                  <a:pt x="180" y="133753"/>
                </a:lnTo>
                <a:lnTo>
                  <a:pt x="3181" y="177477"/>
                </a:lnTo>
                <a:lnTo>
                  <a:pt x="8934" y="220635"/>
                </a:lnTo>
                <a:lnTo>
                  <a:pt x="17371" y="263145"/>
                </a:lnTo>
                <a:lnTo>
                  <a:pt x="28422" y="304926"/>
                </a:lnTo>
                <a:lnTo>
                  <a:pt x="42019" y="345897"/>
                </a:lnTo>
                <a:lnTo>
                  <a:pt x="58093" y="385976"/>
                </a:lnTo>
                <a:lnTo>
                  <a:pt x="76576" y="425081"/>
                </a:lnTo>
                <a:lnTo>
                  <a:pt x="97397" y="463130"/>
                </a:lnTo>
                <a:lnTo>
                  <a:pt x="120489" y="500044"/>
                </a:lnTo>
                <a:lnTo>
                  <a:pt x="145782" y="535739"/>
                </a:lnTo>
                <a:lnTo>
                  <a:pt x="173208" y="570134"/>
                </a:lnTo>
                <a:lnTo>
                  <a:pt x="202698" y="603149"/>
                </a:lnTo>
                <a:lnTo>
                  <a:pt x="234183" y="634700"/>
                </a:lnTo>
                <a:lnTo>
                  <a:pt x="267595" y="664708"/>
                </a:lnTo>
                <a:lnTo>
                  <a:pt x="302863" y="693090"/>
                </a:lnTo>
                <a:lnTo>
                  <a:pt x="339921" y="719765"/>
                </a:lnTo>
                <a:lnTo>
                  <a:pt x="378698" y="744651"/>
                </a:lnTo>
                <a:lnTo>
                  <a:pt x="419126" y="767667"/>
                </a:lnTo>
                <a:lnTo>
                  <a:pt x="461136" y="788731"/>
                </a:lnTo>
                <a:lnTo>
                  <a:pt x="504659" y="807762"/>
                </a:lnTo>
                <a:lnTo>
                  <a:pt x="549627" y="824679"/>
                </a:lnTo>
                <a:lnTo>
                  <a:pt x="595970" y="839399"/>
                </a:lnTo>
                <a:lnTo>
                  <a:pt x="643620" y="851842"/>
                </a:lnTo>
                <a:lnTo>
                  <a:pt x="692508" y="861926"/>
                </a:lnTo>
                <a:lnTo>
                  <a:pt x="742565" y="869568"/>
                </a:lnTo>
                <a:lnTo>
                  <a:pt x="803128" y="875283"/>
                </a:lnTo>
                <a:lnTo>
                  <a:pt x="863977" y="877188"/>
                </a:lnTo>
                <a:lnTo>
                  <a:pt x="863977" y="661161"/>
                </a:lnTo>
                <a:lnTo>
                  <a:pt x="812659" y="659821"/>
                </a:lnTo>
                <a:lnTo>
                  <a:pt x="762063" y="655845"/>
                </a:lnTo>
                <a:lnTo>
                  <a:pt x="712281" y="649306"/>
                </a:lnTo>
                <a:lnTo>
                  <a:pt x="663404" y="640273"/>
                </a:lnTo>
                <a:lnTo>
                  <a:pt x="615523" y="628818"/>
                </a:lnTo>
                <a:lnTo>
                  <a:pt x="568732" y="615012"/>
                </a:lnTo>
                <a:lnTo>
                  <a:pt x="523120" y="598924"/>
                </a:lnTo>
                <a:lnTo>
                  <a:pt x="478780" y="580627"/>
                </a:lnTo>
                <a:lnTo>
                  <a:pt x="435804" y="560190"/>
                </a:lnTo>
                <a:lnTo>
                  <a:pt x="394282" y="537685"/>
                </a:lnTo>
                <a:lnTo>
                  <a:pt x="354308" y="513182"/>
                </a:lnTo>
                <a:lnTo>
                  <a:pt x="315971" y="486752"/>
                </a:lnTo>
                <a:lnTo>
                  <a:pt x="279365" y="458466"/>
                </a:lnTo>
                <a:lnTo>
                  <a:pt x="244580" y="428394"/>
                </a:lnTo>
                <a:lnTo>
                  <a:pt x="211708" y="396607"/>
                </a:lnTo>
                <a:lnTo>
                  <a:pt x="180841" y="363177"/>
                </a:lnTo>
                <a:lnTo>
                  <a:pt x="152071" y="328173"/>
                </a:lnTo>
                <a:lnTo>
                  <a:pt x="125489" y="291667"/>
                </a:lnTo>
                <a:lnTo>
                  <a:pt x="101186" y="253729"/>
                </a:lnTo>
                <a:lnTo>
                  <a:pt x="79255" y="214430"/>
                </a:lnTo>
                <a:lnTo>
                  <a:pt x="59787" y="173841"/>
                </a:lnTo>
                <a:lnTo>
                  <a:pt x="42874" y="132033"/>
                </a:lnTo>
                <a:lnTo>
                  <a:pt x="28607" y="89076"/>
                </a:lnTo>
                <a:lnTo>
                  <a:pt x="17057" y="44933"/>
                </a:lnTo>
                <a:lnTo>
                  <a:pt x="8378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5820" y="3970020"/>
            <a:ext cx="561340" cy="605155"/>
          </a:xfrm>
          <a:custGeom>
            <a:avLst/>
            <a:gdLst/>
            <a:ahLst/>
            <a:cxnLst/>
            <a:rect l="l" t="t" r="r" b="b"/>
            <a:pathLst>
              <a:path w="561339" h="605154">
                <a:moveTo>
                  <a:pt x="560831" y="324611"/>
                </a:moveTo>
                <a:lnTo>
                  <a:pt x="0" y="324611"/>
                </a:lnTo>
                <a:lnTo>
                  <a:pt x="280415" y="605027"/>
                </a:lnTo>
                <a:lnTo>
                  <a:pt x="560831" y="324611"/>
                </a:lnTo>
                <a:close/>
              </a:path>
              <a:path w="561339" h="605154">
                <a:moveTo>
                  <a:pt x="420624" y="0"/>
                </a:moveTo>
                <a:lnTo>
                  <a:pt x="140207" y="0"/>
                </a:lnTo>
                <a:lnTo>
                  <a:pt x="140207" y="324611"/>
                </a:lnTo>
                <a:lnTo>
                  <a:pt x="420624" y="324611"/>
                </a:lnTo>
                <a:lnTo>
                  <a:pt x="420624" y="0"/>
                </a:lnTo>
                <a:close/>
              </a:path>
            </a:pathLst>
          </a:custGeom>
          <a:solidFill>
            <a:srgbClr val="FF0000">
              <a:alpha val="211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5688" y="4622546"/>
            <a:ext cx="1015365" cy="1290320"/>
          </a:xfrm>
          <a:custGeom>
            <a:avLst/>
            <a:gdLst/>
            <a:ahLst/>
            <a:cxnLst/>
            <a:rect l="l" t="t" r="r" b="b"/>
            <a:pathLst>
              <a:path w="1015365" h="1290320">
                <a:moveTo>
                  <a:pt x="409066" y="782573"/>
                </a:moveTo>
                <a:lnTo>
                  <a:pt x="0" y="1120647"/>
                </a:lnTo>
                <a:lnTo>
                  <a:pt x="409066" y="1290116"/>
                </a:lnTo>
                <a:lnTo>
                  <a:pt x="409066" y="1163243"/>
                </a:lnTo>
                <a:lnTo>
                  <a:pt x="454401" y="1142377"/>
                </a:lnTo>
                <a:lnTo>
                  <a:pt x="498330" y="1119518"/>
                </a:lnTo>
                <a:lnTo>
                  <a:pt x="540808" y="1094735"/>
                </a:lnTo>
                <a:lnTo>
                  <a:pt x="581787" y="1068100"/>
                </a:lnTo>
                <a:lnTo>
                  <a:pt x="621221" y="1039681"/>
                </a:lnTo>
                <a:lnTo>
                  <a:pt x="659064" y="1009549"/>
                </a:lnTo>
                <a:lnTo>
                  <a:pt x="695269" y="977772"/>
                </a:lnTo>
                <a:lnTo>
                  <a:pt x="729789" y="944421"/>
                </a:lnTo>
                <a:lnTo>
                  <a:pt x="762679" y="909446"/>
                </a:lnTo>
                <a:lnTo>
                  <a:pt x="409066" y="909446"/>
                </a:lnTo>
                <a:lnTo>
                  <a:pt x="409066" y="782573"/>
                </a:lnTo>
                <a:close/>
              </a:path>
              <a:path w="1015365" h="1290320">
                <a:moveTo>
                  <a:pt x="1014984" y="0"/>
                </a:moveTo>
                <a:lnTo>
                  <a:pt x="1013753" y="49038"/>
                </a:lnTo>
                <a:lnTo>
                  <a:pt x="1010093" y="97620"/>
                </a:lnTo>
                <a:lnTo>
                  <a:pt x="1004049" y="145674"/>
                </a:lnTo>
                <a:lnTo>
                  <a:pt x="995668" y="193131"/>
                </a:lnTo>
                <a:lnTo>
                  <a:pt x="984998" y="239922"/>
                </a:lnTo>
                <a:lnTo>
                  <a:pt x="972083" y="285976"/>
                </a:lnTo>
                <a:lnTo>
                  <a:pt x="956972" y="331223"/>
                </a:lnTo>
                <a:lnTo>
                  <a:pt x="939710" y="375595"/>
                </a:lnTo>
                <a:lnTo>
                  <a:pt x="920344" y="419021"/>
                </a:lnTo>
                <a:lnTo>
                  <a:pt x="898921" y="461431"/>
                </a:lnTo>
                <a:lnTo>
                  <a:pt x="875488" y="502755"/>
                </a:lnTo>
                <a:lnTo>
                  <a:pt x="850090" y="542924"/>
                </a:lnTo>
                <a:lnTo>
                  <a:pt x="822774" y="581869"/>
                </a:lnTo>
                <a:lnTo>
                  <a:pt x="793588" y="619518"/>
                </a:lnTo>
                <a:lnTo>
                  <a:pt x="762577" y="655803"/>
                </a:lnTo>
                <a:lnTo>
                  <a:pt x="729789" y="690654"/>
                </a:lnTo>
                <a:lnTo>
                  <a:pt x="695269" y="724000"/>
                </a:lnTo>
                <a:lnTo>
                  <a:pt x="659064" y="755773"/>
                </a:lnTo>
                <a:lnTo>
                  <a:pt x="621221" y="785901"/>
                </a:lnTo>
                <a:lnTo>
                  <a:pt x="581787" y="814316"/>
                </a:lnTo>
                <a:lnTo>
                  <a:pt x="540808" y="840948"/>
                </a:lnTo>
                <a:lnTo>
                  <a:pt x="498330" y="865727"/>
                </a:lnTo>
                <a:lnTo>
                  <a:pt x="454401" y="888583"/>
                </a:lnTo>
                <a:lnTo>
                  <a:pt x="409066" y="909446"/>
                </a:lnTo>
                <a:lnTo>
                  <a:pt x="762679" y="909446"/>
                </a:lnTo>
                <a:lnTo>
                  <a:pt x="793588" y="873276"/>
                </a:lnTo>
                <a:lnTo>
                  <a:pt x="822774" y="835621"/>
                </a:lnTo>
                <a:lnTo>
                  <a:pt x="850090" y="796670"/>
                </a:lnTo>
                <a:lnTo>
                  <a:pt x="875488" y="756495"/>
                </a:lnTo>
                <a:lnTo>
                  <a:pt x="898921" y="715163"/>
                </a:lnTo>
                <a:lnTo>
                  <a:pt x="920344" y="672745"/>
                </a:lnTo>
                <a:lnTo>
                  <a:pt x="939710" y="629311"/>
                </a:lnTo>
                <a:lnTo>
                  <a:pt x="956972" y="584930"/>
                </a:lnTo>
                <a:lnTo>
                  <a:pt x="972083" y="539673"/>
                </a:lnTo>
                <a:lnTo>
                  <a:pt x="984998" y="493608"/>
                </a:lnTo>
                <a:lnTo>
                  <a:pt x="995668" y="446806"/>
                </a:lnTo>
                <a:lnTo>
                  <a:pt x="1004049" y="399336"/>
                </a:lnTo>
                <a:lnTo>
                  <a:pt x="1010093" y="351268"/>
                </a:lnTo>
                <a:lnTo>
                  <a:pt x="1013753" y="302673"/>
                </a:lnTo>
                <a:lnTo>
                  <a:pt x="1014984" y="253618"/>
                </a:lnTo>
                <a:lnTo>
                  <a:pt x="1014984" y="0"/>
                </a:lnTo>
                <a:close/>
              </a:path>
            </a:pathLst>
          </a:custGeom>
          <a:solidFill>
            <a:srgbClr val="FF0000">
              <a:alpha val="2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85688" y="3628644"/>
            <a:ext cx="1015365" cy="1120775"/>
          </a:xfrm>
          <a:custGeom>
            <a:avLst/>
            <a:gdLst/>
            <a:ahLst/>
            <a:cxnLst/>
            <a:rect l="l" t="t" r="r" b="b"/>
            <a:pathLst>
              <a:path w="1015365" h="1120775">
                <a:moveTo>
                  <a:pt x="0" y="0"/>
                </a:moveTo>
                <a:lnTo>
                  <a:pt x="0" y="253745"/>
                </a:lnTo>
                <a:lnTo>
                  <a:pt x="49137" y="254896"/>
                </a:lnTo>
                <a:lnTo>
                  <a:pt x="97721" y="258315"/>
                </a:lnTo>
                <a:lnTo>
                  <a:pt x="145694" y="263952"/>
                </a:lnTo>
                <a:lnTo>
                  <a:pt x="192999" y="271757"/>
                </a:lnTo>
                <a:lnTo>
                  <a:pt x="239577" y="281682"/>
                </a:lnTo>
                <a:lnTo>
                  <a:pt x="285372" y="293676"/>
                </a:lnTo>
                <a:lnTo>
                  <a:pt x="330324" y="307690"/>
                </a:lnTo>
                <a:lnTo>
                  <a:pt x="374378" y="323674"/>
                </a:lnTo>
                <a:lnTo>
                  <a:pt x="417474" y="341578"/>
                </a:lnTo>
                <a:lnTo>
                  <a:pt x="459556" y="361353"/>
                </a:lnTo>
                <a:lnTo>
                  <a:pt x="500565" y="382948"/>
                </a:lnTo>
                <a:lnTo>
                  <a:pt x="540444" y="406315"/>
                </a:lnTo>
                <a:lnTo>
                  <a:pt x="579136" y="431404"/>
                </a:lnTo>
                <a:lnTo>
                  <a:pt x="616582" y="458165"/>
                </a:lnTo>
                <a:lnTo>
                  <a:pt x="652725" y="486548"/>
                </a:lnTo>
                <a:lnTo>
                  <a:pt x="687507" y="516503"/>
                </a:lnTo>
                <a:lnTo>
                  <a:pt x="720871" y="547982"/>
                </a:lnTo>
                <a:lnTo>
                  <a:pt x="752759" y="580934"/>
                </a:lnTo>
                <a:lnTo>
                  <a:pt x="783113" y="615309"/>
                </a:lnTo>
                <a:lnTo>
                  <a:pt x="811875" y="651058"/>
                </a:lnTo>
                <a:lnTo>
                  <a:pt x="838988" y="688132"/>
                </a:lnTo>
                <a:lnTo>
                  <a:pt x="864395" y="726480"/>
                </a:lnTo>
                <a:lnTo>
                  <a:pt x="888037" y="766053"/>
                </a:lnTo>
                <a:lnTo>
                  <a:pt x="909857" y="806802"/>
                </a:lnTo>
                <a:lnTo>
                  <a:pt x="929796" y="848676"/>
                </a:lnTo>
                <a:lnTo>
                  <a:pt x="947799" y="891625"/>
                </a:lnTo>
                <a:lnTo>
                  <a:pt x="963806" y="935602"/>
                </a:lnTo>
                <a:lnTo>
                  <a:pt x="977760" y="980554"/>
                </a:lnTo>
                <a:lnTo>
                  <a:pt x="989604" y="1026434"/>
                </a:lnTo>
                <a:lnTo>
                  <a:pt x="999279" y="1073190"/>
                </a:lnTo>
                <a:lnTo>
                  <a:pt x="1006729" y="1120774"/>
                </a:lnTo>
                <a:lnTo>
                  <a:pt x="1011840" y="1072865"/>
                </a:lnTo>
                <a:lnTo>
                  <a:pt x="1014589" y="1025254"/>
                </a:lnTo>
                <a:lnTo>
                  <a:pt x="1015020" y="978000"/>
                </a:lnTo>
                <a:lnTo>
                  <a:pt x="1013180" y="931162"/>
                </a:lnTo>
                <a:lnTo>
                  <a:pt x="1009114" y="884798"/>
                </a:lnTo>
                <a:lnTo>
                  <a:pt x="1002869" y="838965"/>
                </a:lnTo>
                <a:lnTo>
                  <a:pt x="994489" y="793722"/>
                </a:lnTo>
                <a:lnTo>
                  <a:pt x="984023" y="749128"/>
                </a:lnTo>
                <a:lnTo>
                  <a:pt x="971514" y="705241"/>
                </a:lnTo>
                <a:lnTo>
                  <a:pt x="957009" y="662118"/>
                </a:lnTo>
                <a:lnTo>
                  <a:pt x="940555" y="619819"/>
                </a:lnTo>
                <a:lnTo>
                  <a:pt x="922196" y="578401"/>
                </a:lnTo>
                <a:lnTo>
                  <a:pt x="901979" y="537922"/>
                </a:lnTo>
                <a:lnTo>
                  <a:pt x="879950" y="498442"/>
                </a:lnTo>
                <a:lnTo>
                  <a:pt x="856155" y="460018"/>
                </a:lnTo>
                <a:lnTo>
                  <a:pt x="830639" y="422708"/>
                </a:lnTo>
                <a:lnTo>
                  <a:pt x="803449" y="386572"/>
                </a:lnTo>
                <a:lnTo>
                  <a:pt x="774631" y="351666"/>
                </a:lnTo>
                <a:lnTo>
                  <a:pt x="744230" y="318049"/>
                </a:lnTo>
                <a:lnTo>
                  <a:pt x="712292" y="285780"/>
                </a:lnTo>
                <a:lnTo>
                  <a:pt x="678839" y="254896"/>
                </a:lnTo>
                <a:lnTo>
                  <a:pt x="643990" y="225518"/>
                </a:lnTo>
                <a:lnTo>
                  <a:pt x="607719" y="197641"/>
                </a:lnTo>
                <a:lnTo>
                  <a:pt x="570094" y="171344"/>
                </a:lnTo>
                <a:lnTo>
                  <a:pt x="531162" y="146687"/>
                </a:lnTo>
                <a:lnTo>
                  <a:pt x="490969" y="123726"/>
                </a:lnTo>
                <a:lnTo>
                  <a:pt x="449561" y="102521"/>
                </a:lnTo>
                <a:lnTo>
                  <a:pt x="406984" y="83129"/>
                </a:lnTo>
                <a:lnTo>
                  <a:pt x="363283" y="65610"/>
                </a:lnTo>
                <a:lnTo>
                  <a:pt x="318505" y="50020"/>
                </a:lnTo>
                <a:lnTo>
                  <a:pt x="272696" y="36419"/>
                </a:lnTo>
                <a:lnTo>
                  <a:pt x="225902" y="24864"/>
                </a:lnTo>
                <a:lnTo>
                  <a:pt x="178167" y="15414"/>
                </a:lnTo>
                <a:lnTo>
                  <a:pt x="129539" y="8127"/>
                </a:lnTo>
                <a:lnTo>
                  <a:pt x="64912" y="2016"/>
                </a:lnTo>
                <a:lnTo>
                  <a:pt x="32474" y="502"/>
                </a:lnTo>
                <a:lnTo>
                  <a:pt x="0" y="0"/>
                </a:lnTo>
                <a:close/>
              </a:path>
            </a:pathLst>
          </a:custGeom>
          <a:solidFill>
            <a:srgbClr val="CD0000">
              <a:alpha val="2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05553" y="4030217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真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0373" y="362750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假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98292" y="4332732"/>
            <a:ext cx="836930" cy="177165"/>
          </a:xfrm>
          <a:custGeom>
            <a:avLst/>
            <a:gdLst/>
            <a:ahLst/>
            <a:cxnLst/>
            <a:rect l="l" t="t" r="r" b="b"/>
            <a:pathLst>
              <a:path w="836929" h="177164">
                <a:moveTo>
                  <a:pt x="836675" y="0"/>
                </a:moveTo>
                <a:lnTo>
                  <a:pt x="835028" y="34385"/>
                </a:lnTo>
                <a:lnTo>
                  <a:pt x="830548" y="62484"/>
                </a:lnTo>
                <a:lnTo>
                  <a:pt x="823924" y="81438"/>
                </a:lnTo>
                <a:lnTo>
                  <a:pt x="815847" y="88392"/>
                </a:lnTo>
                <a:lnTo>
                  <a:pt x="439166" y="88392"/>
                </a:lnTo>
                <a:lnTo>
                  <a:pt x="431089" y="95345"/>
                </a:lnTo>
                <a:lnTo>
                  <a:pt x="424465" y="114300"/>
                </a:lnTo>
                <a:lnTo>
                  <a:pt x="419985" y="142398"/>
                </a:lnTo>
                <a:lnTo>
                  <a:pt x="418337" y="176784"/>
                </a:lnTo>
                <a:lnTo>
                  <a:pt x="416690" y="142398"/>
                </a:lnTo>
                <a:lnTo>
                  <a:pt x="412210" y="114300"/>
                </a:lnTo>
                <a:lnTo>
                  <a:pt x="405586" y="95345"/>
                </a:lnTo>
                <a:lnTo>
                  <a:pt x="397509" y="88392"/>
                </a:lnTo>
                <a:lnTo>
                  <a:pt x="20827" y="88392"/>
                </a:lnTo>
                <a:lnTo>
                  <a:pt x="12751" y="81438"/>
                </a:lnTo>
                <a:lnTo>
                  <a:pt x="6127" y="62484"/>
                </a:lnTo>
                <a:lnTo>
                  <a:pt x="1647" y="34385"/>
                </a:ln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84651" y="4577283"/>
            <a:ext cx="635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0000"/>
                </a:solidFill>
                <a:latin typeface="標楷體"/>
                <a:cs typeface="標楷體"/>
              </a:rPr>
              <a:t>要</a:t>
            </a:r>
            <a:r>
              <a:rPr sz="1600" spc="-5" dirty="0">
                <a:solidFill>
                  <a:srgbClr val="FF0000"/>
                </a:solidFill>
                <a:latin typeface="標楷體"/>
                <a:cs typeface="標楷體"/>
              </a:rPr>
              <a:t>縮排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205</a:t>
            </a:fld>
            <a:endParaRPr dirty="0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454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whil</a:t>
            </a:r>
            <a:r>
              <a:rPr spc="10" dirty="0"/>
              <a:t>e</a:t>
            </a:r>
            <a:r>
              <a:rPr dirty="0">
                <a:latin typeface="標楷體"/>
                <a:cs typeface="標楷體"/>
              </a:rPr>
              <a:t>迴</a:t>
            </a:r>
            <a:r>
              <a:rPr spc="-5" dirty="0">
                <a:latin typeface="標楷體"/>
                <a:cs typeface="標楷體"/>
              </a:rPr>
              <a:t>圈指令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355" y="1111351"/>
            <a:ext cx="8183245" cy="196024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讀入一</a:t>
            </a:r>
            <a:r>
              <a:rPr sz="2600" spc="-15" dirty="0">
                <a:latin typeface="標楷體"/>
                <a:cs typeface="標楷體"/>
              </a:rPr>
              <a:t>連</a:t>
            </a:r>
            <a:r>
              <a:rPr sz="2600" dirty="0">
                <a:latin typeface="標楷體"/>
                <a:cs typeface="標楷體"/>
              </a:rPr>
              <a:t>串的數</a:t>
            </a:r>
            <a:r>
              <a:rPr sz="2600" spc="-15" dirty="0">
                <a:latin typeface="標楷體"/>
                <a:cs typeface="標楷體"/>
              </a:rPr>
              <a:t>字</a:t>
            </a:r>
            <a:r>
              <a:rPr sz="2600" dirty="0">
                <a:latin typeface="標楷體"/>
                <a:cs typeface="標楷體"/>
              </a:rPr>
              <a:t>，但事</a:t>
            </a:r>
            <a:r>
              <a:rPr sz="2600" spc="-15" dirty="0">
                <a:latin typeface="標楷體"/>
                <a:cs typeface="標楷體"/>
              </a:rPr>
              <a:t>先</a:t>
            </a:r>
            <a:r>
              <a:rPr sz="2600" dirty="0">
                <a:latin typeface="標楷體"/>
                <a:cs typeface="標楷體"/>
              </a:rPr>
              <a:t>不知道</a:t>
            </a:r>
            <a:r>
              <a:rPr sz="2600" spc="-15" dirty="0">
                <a:latin typeface="標楷體"/>
                <a:cs typeface="標楷體"/>
              </a:rPr>
              <a:t>數</a:t>
            </a:r>
            <a:r>
              <a:rPr sz="2600" dirty="0">
                <a:latin typeface="標楷體"/>
                <a:cs typeface="標楷體"/>
              </a:rPr>
              <a:t>字的數</a:t>
            </a:r>
            <a:r>
              <a:rPr sz="2600" spc="-15" dirty="0">
                <a:latin typeface="標楷體"/>
                <a:cs typeface="標楷體"/>
              </a:rPr>
              <a:t>目</a:t>
            </a:r>
            <a:r>
              <a:rPr sz="2600" dirty="0">
                <a:latin typeface="標楷體"/>
                <a:cs typeface="標楷體"/>
              </a:rPr>
              <a:t>。</a:t>
            </a:r>
            <a:endParaRPr sz="26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設定一</a:t>
            </a:r>
            <a:r>
              <a:rPr sz="2600" spc="-15" dirty="0">
                <a:latin typeface="標楷體"/>
                <a:cs typeface="標楷體"/>
              </a:rPr>
              <a:t>個</a:t>
            </a:r>
            <a:r>
              <a:rPr sz="2600" dirty="0">
                <a:latin typeface="標楷體"/>
                <a:cs typeface="標楷體"/>
              </a:rPr>
              <a:t>特殊的</a:t>
            </a:r>
            <a:r>
              <a:rPr sz="2600" spc="-15" dirty="0">
                <a:latin typeface="標楷體"/>
                <a:cs typeface="標楷體"/>
              </a:rPr>
              <a:t>數</a:t>
            </a:r>
            <a:r>
              <a:rPr sz="2600" dirty="0">
                <a:latin typeface="標楷體"/>
                <a:cs typeface="標楷體"/>
              </a:rPr>
              <a:t>字，一</a:t>
            </a:r>
            <a:r>
              <a:rPr sz="2600" spc="-15" dirty="0">
                <a:latin typeface="標楷體"/>
                <a:cs typeface="標楷體"/>
              </a:rPr>
              <a:t>旦</a:t>
            </a:r>
            <a:r>
              <a:rPr sz="2600" dirty="0">
                <a:latin typeface="標楷體"/>
                <a:cs typeface="標楷體"/>
              </a:rPr>
              <a:t>讀到這</a:t>
            </a:r>
            <a:r>
              <a:rPr sz="2600" spc="-15" dirty="0">
                <a:latin typeface="標楷體"/>
                <a:cs typeface="標楷體"/>
              </a:rPr>
              <a:t>個</a:t>
            </a:r>
            <a:r>
              <a:rPr sz="2600" dirty="0">
                <a:latin typeface="標楷體"/>
                <a:cs typeface="標楷體"/>
              </a:rPr>
              <a:t>數字就</a:t>
            </a:r>
            <a:r>
              <a:rPr sz="2600" spc="-15" dirty="0">
                <a:latin typeface="標楷體"/>
                <a:cs typeface="標楷體"/>
              </a:rPr>
              <a:t>終</a:t>
            </a:r>
            <a:r>
              <a:rPr sz="2600" dirty="0">
                <a:latin typeface="標楷體"/>
                <a:cs typeface="標楷體"/>
              </a:rPr>
              <a:t>止迴圈。</a:t>
            </a:r>
            <a:endParaRPr sz="26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假設輸</a:t>
            </a:r>
            <a:r>
              <a:rPr sz="2600" spc="-15" dirty="0">
                <a:latin typeface="標楷體"/>
                <a:cs typeface="標楷體"/>
              </a:rPr>
              <a:t>入</a:t>
            </a:r>
            <a:r>
              <a:rPr sz="2600" dirty="0">
                <a:latin typeface="標楷體"/>
                <a:cs typeface="標楷體"/>
              </a:rPr>
              <a:t>的都是</a:t>
            </a:r>
            <a:r>
              <a:rPr sz="2600" spc="-15" dirty="0">
                <a:latin typeface="標楷體"/>
                <a:cs typeface="標楷體"/>
              </a:rPr>
              <a:t>正</a:t>
            </a:r>
            <a:r>
              <a:rPr sz="2600" dirty="0">
                <a:latin typeface="標楷體"/>
                <a:cs typeface="標楷體"/>
              </a:rPr>
              <a:t>數，一旦讀到負數就終止。</a:t>
            </a:r>
            <a:endParaRPr sz="26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流程圖：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7952" y="2795016"/>
            <a:ext cx="3408691" cy="3582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206</a:t>
            </a:fld>
            <a:endParaRPr dirty="0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454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whil</a:t>
            </a:r>
            <a:r>
              <a:rPr spc="10" dirty="0"/>
              <a:t>e</a:t>
            </a:r>
            <a:r>
              <a:rPr dirty="0">
                <a:latin typeface="標楷體"/>
                <a:cs typeface="標楷體"/>
              </a:rPr>
              <a:t>迴</a:t>
            </a:r>
            <a:r>
              <a:rPr spc="-5" dirty="0">
                <a:latin typeface="標楷體"/>
                <a:cs typeface="標楷體"/>
              </a:rPr>
              <a:t>圈指令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63828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4230751"/>
            <a:ext cx="7432675" cy="17310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當</a:t>
            </a:r>
            <a:r>
              <a:rPr sz="2800" spc="-10" dirty="0">
                <a:latin typeface="Consolas"/>
                <a:cs typeface="Consolas"/>
              </a:rPr>
              <a:t>x&gt;=</a:t>
            </a:r>
            <a:r>
              <a:rPr sz="2800" spc="-5" dirty="0">
                <a:latin typeface="Consolas"/>
                <a:cs typeface="Consolas"/>
              </a:rPr>
              <a:t>0</a:t>
            </a:r>
            <a:r>
              <a:rPr sz="2800" spc="-5" dirty="0">
                <a:latin typeface="標楷體"/>
                <a:cs typeface="標楷體"/>
              </a:rPr>
              <a:t>成</a:t>
            </a:r>
            <a:r>
              <a:rPr sz="2800" dirty="0">
                <a:latin typeface="標楷體"/>
                <a:cs typeface="標楷體"/>
              </a:rPr>
              <a:t>立</a:t>
            </a:r>
            <a:r>
              <a:rPr sz="2800" spc="-5" dirty="0">
                <a:latin typeface="標楷體"/>
                <a:cs typeface="標楷體"/>
              </a:rPr>
              <a:t>時，就</a:t>
            </a:r>
            <a:r>
              <a:rPr sz="2800" dirty="0">
                <a:latin typeface="標楷體"/>
                <a:cs typeface="標楷體"/>
              </a:rPr>
              <a:t>執</a:t>
            </a:r>
            <a:r>
              <a:rPr sz="2800" spc="-5" dirty="0">
                <a:latin typeface="標楷體"/>
                <a:cs typeface="標楷體"/>
              </a:rPr>
              <a:t>行迴圈</a:t>
            </a:r>
            <a:r>
              <a:rPr sz="2800" dirty="0">
                <a:latin typeface="標楷體"/>
                <a:cs typeface="標楷體"/>
              </a:rPr>
              <a:t>內</a:t>
            </a:r>
            <a:r>
              <a:rPr sz="2800" spc="-5" dirty="0">
                <a:latin typeface="標楷體"/>
                <a:cs typeface="標楷體"/>
              </a:rPr>
              <a:t>敘述，</a:t>
            </a:r>
            <a:r>
              <a:rPr sz="2800" dirty="0">
                <a:latin typeface="標楷體"/>
                <a:cs typeface="標楷體"/>
              </a:rPr>
              <a:t>不</a:t>
            </a:r>
            <a:r>
              <a:rPr sz="2800" spc="-5" dirty="0">
                <a:latin typeface="標楷體"/>
                <a:cs typeface="標楷體"/>
              </a:rPr>
              <a:t>成立時 </a:t>
            </a:r>
            <a:r>
              <a:rPr sz="2800" dirty="0">
                <a:latin typeface="標楷體"/>
                <a:cs typeface="標楷體"/>
              </a:rPr>
              <a:t>就</a:t>
            </a:r>
            <a:r>
              <a:rPr sz="2800" spc="-5" dirty="0">
                <a:latin typeface="標楷體"/>
                <a:cs typeface="標楷體"/>
              </a:rPr>
              <a:t>終止迴</a:t>
            </a:r>
            <a:r>
              <a:rPr sz="2800" dirty="0">
                <a:latin typeface="標楷體"/>
                <a:cs typeface="標楷體"/>
              </a:rPr>
              <a:t>圈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 marL="241300" marR="2159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while(</a:t>
            </a:r>
            <a:r>
              <a:rPr sz="2800" spc="5" dirty="0">
                <a:solidFill>
                  <a:srgbClr val="0000FF"/>
                </a:solidFill>
                <a:latin typeface="標楷體"/>
                <a:cs typeface="標楷體"/>
              </a:rPr>
              <a:t>條件</a:t>
            </a: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r>
              <a:rPr sz="2800" spc="5" dirty="0">
                <a:latin typeface="標楷體"/>
                <a:cs typeface="標楷體"/>
              </a:rPr>
              <a:t>或</a:t>
            </a: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while</a:t>
            </a:r>
            <a:r>
              <a:rPr sz="2800" spc="-55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800" spc="5" dirty="0">
                <a:solidFill>
                  <a:srgbClr val="0000FF"/>
                </a:solidFill>
                <a:latin typeface="標楷體"/>
                <a:cs typeface="標楷體"/>
              </a:rPr>
              <a:t>條</a:t>
            </a:r>
            <a:r>
              <a:rPr sz="2800" spc="-5" dirty="0">
                <a:solidFill>
                  <a:srgbClr val="0000FF"/>
                </a:solidFill>
                <a:latin typeface="標楷體"/>
                <a:cs typeface="標楷體"/>
              </a:rPr>
              <a:t>件</a:t>
            </a:r>
            <a:r>
              <a:rPr sz="2800" spc="5" dirty="0">
                <a:latin typeface="標楷體"/>
                <a:cs typeface="標楷體"/>
              </a:rPr>
              <a:t>都</a:t>
            </a:r>
            <a:r>
              <a:rPr sz="2800" spc="-5" dirty="0">
                <a:latin typeface="標楷體"/>
                <a:cs typeface="標楷體"/>
              </a:rPr>
              <a:t>可以，</a:t>
            </a:r>
            <a:r>
              <a:rPr sz="2800" spc="10" dirty="0">
                <a:latin typeface="標楷體"/>
                <a:cs typeface="標楷體"/>
              </a:rPr>
              <a:t>即</a:t>
            </a:r>
            <a:r>
              <a:rPr sz="2800" spc="-5" dirty="0">
                <a:latin typeface="標楷體"/>
                <a:cs typeface="標楷體"/>
              </a:rPr>
              <a:t>括符可 </a:t>
            </a:r>
            <a:r>
              <a:rPr sz="2800" dirty="0">
                <a:latin typeface="標楷體"/>
                <a:cs typeface="標楷體"/>
              </a:rPr>
              <a:t>加</a:t>
            </a:r>
            <a:r>
              <a:rPr sz="2800" spc="-5" dirty="0">
                <a:latin typeface="標楷體"/>
                <a:cs typeface="標楷體"/>
              </a:rPr>
              <a:t>可不加。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5567" y="1854707"/>
            <a:ext cx="6263640" cy="1988820"/>
          </a:xfrm>
          <a:custGeom>
            <a:avLst/>
            <a:gdLst/>
            <a:ahLst/>
            <a:cxnLst/>
            <a:rect l="l" t="t" r="r" b="b"/>
            <a:pathLst>
              <a:path w="6263640" h="1988820">
                <a:moveTo>
                  <a:pt x="0" y="1988820"/>
                </a:moveTo>
                <a:lnTo>
                  <a:pt x="6263639" y="1988820"/>
                </a:lnTo>
                <a:lnTo>
                  <a:pt x="6263639" y="0"/>
                </a:lnTo>
                <a:lnTo>
                  <a:pt x="0" y="0"/>
                </a:lnTo>
                <a:lnTo>
                  <a:pt x="0" y="198882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5567" y="1854707"/>
            <a:ext cx="6263640" cy="63563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2200" spc="-5" dirty="0">
                <a:latin typeface="Consolas"/>
                <a:cs typeface="Consolas"/>
              </a:rPr>
              <a:t>x</a:t>
            </a:r>
            <a:r>
              <a:rPr sz="220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=</a:t>
            </a:r>
            <a:r>
              <a:rPr sz="220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int(input(</a:t>
            </a:r>
            <a:r>
              <a:rPr sz="22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200" dirty="0">
                <a:solidFill>
                  <a:srgbClr val="8E0000"/>
                </a:solidFill>
                <a:latin typeface="標楷體"/>
                <a:cs typeface="標楷體"/>
              </a:rPr>
              <a:t>請</a:t>
            </a:r>
            <a:r>
              <a:rPr sz="2200" spc="-5" dirty="0">
                <a:solidFill>
                  <a:srgbClr val="8E0000"/>
                </a:solidFill>
                <a:latin typeface="標楷體"/>
                <a:cs typeface="標楷體"/>
              </a:rPr>
              <a:t>輸</a:t>
            </a:r>
            <a:r>
              <a:rPr sz="2200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200" spc="-5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2200" spc="1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2200" spc="-5" dirty="0">
                <a:solidFill>
                  <a:srgbClr val="8E0000"/>
                </a:solidFill>
                <a:latin typeface="Consolas"/>
                <a:cs typeface="Consolas"/>
              </a:rPr>
              <a:t>:</a:t>
            </a:r>
            <a:r>
              <a:rPr sz="2200" spc="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2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200" spc="-10" dirty="0">
                <a:latin typeface="Consolas"/>
                <a:cs typeface="Consolas"/>
              </a:rPr>
              <a:t>))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207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115567" y="2490216"/>
            <a:ext cx="5979160" cy="1167765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6476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09"/>
              </a:spcBef>
            </a:pPr>
            <a:r>
              <a:rPr sz="2200" spc="-5" dirty="0">
                <a:solidFill>
                  <a:srgbClr val="0000FF"/>
                </a:solidFill>
                <a:latin typeface="Consolas"/>
                <a:cs typeface="Consolas"/>
              </a:rPr>
              <a:t>while </a:t>
            </a:r>
            <a:r>
              <a:rPr sz="2200" spc="-5" dirty="0">
                <a:solidFill>
                  <a:srgbClr val="FF0000"/>
                </a:solidFill>
                <a:latin typeface="Consolas"/>
                <a:cs typeface="Consolas"/>
              </a:rPr>
              <a:t>x </a:t>
            </a:r>
            <a:r>
              <a:rPr sz="2200" dirty="0">
                <a:solidFill>
                  <a:srgbClr val="FF0000"/>
                </a:solidFill>
                <a:latin typeface="Consolas"/>
                <a:cs typeface="Consolas"/>
              </a:rPr>
              <a:t>&gt;=</a:t>
            </a:r>
            <a:r>
              <a:rPr sz="2200" spc="1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onsolas"/>
                <a:cs typeface="Consolas"/>
              </a:rPr>
              <a:t>0</a:t>
            </a:r>
            <a:r>
              <a:rPr sz="22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2200">
              <a:latin typeface="Consolas"/>
              <a:cs typeface="Consolas"/>
            </a:endParaRPr>
          </a:p>
          <a:p>
            <a:pPr marL="707390">
              <a:lnSpc>
                <a:spcPct val="100000"/>
              </a:lnSpc>
            </a:pPr>
            <a:r>
              <a:rPr sz="2200" spc="-5" dirty="0">
                <a:latin typeface="Consolas"/>
                <a:cs typeface="Consolas"/>
              </a:rPr>
              <a:t>print(</a:t>
            </a:r>
            <a:r>
              <a:rPr sz="2200" spc="-5" dirty="0">
                <a:solidFill>
                  <a:srgbClr val="8E0000"/>
                </a:solidFill>
                <a:latin typeface="Consolas"/>
                <a:cs typeface="Consolas"/>
              </a:rPr>
              <a:t>"x = "</a:t>
            </a:r>
            <a:r>
              <a:rPr sz="2200" spc="-5" dirty="0">
                <a:latin typeface="Consolas"/>
                <a:cs typeface="Consolas"/>
              </a:rPr>
              <a:t>,</a:t>
            </a:r>
            <a:r>
              <a:rPr sz="2200" spc="15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x)</a:t>
            </a:r>
            <a:endParaRPr sz="2200">
              <a:latin typeface="Consolas"/>
              <a:cs typeface="Consolas"/>
            </a:endParaRPr>
          </a:p>
          <a:p>
            <a:pPr marL="707390">
              <a:lnSpc>
                <a:spcPct val="100000"/>
              </a:lnSpc>
              <a:spcBef>
                <a:spcPts val="15"/>
              </a:spcBef>
            </a:pPr>
            <a:r>
              <a:rPr sz="2200" spc="-5" dirty="0">
                <a:latin typeface="Consolas"/>
                <a:cs typeface="Consolas"/>
              </a:rPr>
              <a:t>x</a:t>
            </a:r>
            <a:r>
              <a:rPr sz="220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=</a:t>
            </a:r>
            <a:r>
              <a:rPr sz="220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int(input(</a:t>
            </a:r>
            <a:r>
              <a:rPr sz="22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200" dirty="0">
                <a:solidFill>
                  <a:srgbClr val="8E0000"/>
                </a:solidFill>
                <a:latin typeface="標楷體"/>
                <a:cs typeface="標楷體"/>
              </a:rPr>
              <a:t>請</a:t>
            </a:r>
            <a:r>
              <a:rPr sz="2200" spc="-5" dirty="0">
                <a:solidFill>
                  <a:srgbClr val="8E0000"/>
                </a:solidFill>
                <a:latin typeface="標楷體"/>
                <a:cs typeface="標楷體"/>
              </a:rPr>
              <a:t>輸入</a:t>
            </a:r>
            <a:r>
              <a:rPr sz="2200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2200" spc="15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2200" spc="-5" dirty="0">
                <a:solidFill>
                  <a:srgbClr val="8E0000"/>
                </a:solidFill>
                <a:latin typeface="Consolas"/>
                <a:cs typeface="Consolas"/>
              </a:rPr>
              <a:t>:</a:t>
            </a:r>
            <a:r>
              <a:rPr sz="22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2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200" spc="-5" dirty="0">
                <a:latin typeface="Consolas"/>
                <a:cs typeface="Consolas"/>
              </a:rPr>
              <a:t>))</a:t>
            </a:r>
            <a:endParaRPr sz="22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454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whil</a:t>
            </a:r>
            <a:r>
              <a:rPr spc="10" dirty="0"/>
              <a:t>e</a:t>
            </a:r>
            <a:r>
              <a:rPr dirty="0">
                <a:latin typeface="標楷體"/>
                <a:cs typeface="標楷體"/>
              </a:rPr>
              <a:t>迴</a:t>
            </a:r>
            <a:r>
              <a:rPr spc="-5" dirty="0">
                <a:latin typeface="標楷體"/>
                <a:cs typeface="標楷體"/>
              </a:rPr>
              <a:t>圈指令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8075295" cy="31375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65087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求</a:t>
            </a:r>
            <a:r>
              <a:rPr sz="2800" spc="-5" dirty="0">
                <a:latin typeface="標楷體"/>
                <a:cs typeface="標楷體"/>
              </a:rPr>
              <a:t>最大公</a:t>
            </a:r>
            <a:r>
              <a:rPr sz="2800" dirty="0">
                <a:latin typeface="標楷體"/>
                <a:cs typeface="標楷體"/>
              </a:rPr>
              <a:t>約</a:t>
            </a:r>
            <a:r>
              <a:rPr sz="2800" spc="15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Consolas"/>
                <a:cs typeface="Consolas"/>
              </a:rPr>
              <a:t>(Greatest</a:t>
            </a:r>
            <a:r>
              <a:rPr sz="2800" spc="-40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Common</a:t>
            </a:r>
            <a:r>
              <a:rPr sz="2800" spc="-35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Divisor</a:t>
            </a:r>
            <a:r>
              <a:rPr sz="2800" spc="-5" dirty="0">
                <a:latin typeface="標楷體"/>
                <a:cs typeface="標楷體"/>
              </a:rPr>
              <a:t>，  </a:t>
            </a:r>
            <a:r>
              <a:rPr sz="2800" spc="5" dirty="0">
                <a:latin typeface="標楷體"/>
                <a:cs typeface="標楷體"/>
              </a:rPr>
              <a:t>簡寫</a:t>
            </a:r>
            <a:r>
              <a:rPr sz="2800" spc="-5" dirty="0">
                <a:latin typeface="Consolas"/>
                <a:cs typeface="Consolas"/>
              </a:rPr>
              <a:t>G.C.D</a:t>
            </a:r>
            <a:r>
              <a:rPr sz="2800" spc="-5" dirty="0">
                <a:latin typeface="標楷體"/>
                <a:cs typeface="標楷體"/>
              </a:rPr>
              <a:t>，或稱</a:t>
            </a:r>
            <a:r>
              <a:rPr sz="2800" dirty="0">
                <a:latin typeface="標楷體"/>
                <a:cs typeface="標楷體"/>
              </a:rPr>
              <a:t>最</a:t>
            </a:r>
            <a:r>
              <a:rPr sz="2800" spc="-5" dirty="0">
                <a:latin typeface="標楷體"/>
                <a:cs typeface="標楷體"/>
              </a:rPr>
              <a:t>大公因</a:t>
            </a:r>
            <a:r>
              <a:rPr sz="2800" spc="15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Consolas"/>
                <a:cs typeface="Consolas"/>
              </a:rPr>
              <a:t>)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 marL="241300" marR="363220" indent="-228600">
              <a:lnSpc>
                <a:spcPts val="2980"/>
              </a:lnSpc>
              <a:spcBef>
                <a:spcPts val="10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指</a:t>
            </a:r>
            <a:r>
              <a:rPr sz="2800" spc="-5" dirty="0">
                <a:latin typeface="標楷體"/>
                <a:cs typeface="標楷體"/>
              </a:rPr>
              <a:t>能夠整</a:t>
            </a:r>
            <a:r>
              <a:rPr sz="2800" dirty="0">
                <a:latin typeface="標楷體"/>
                <a:cs typeface="標楷體"/>
              </a:rPr>
              <a:t>除</a:t>
            </a:r>
            <a:r>
              <a:rPr sz="2800" spc="-5" dirty="0">
                <a:latin typeface="標楷體"/>
                <a:cs typeface="標楷體"/>
              </a:rPr>
              <a:t>多個整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的最大</a:t>
            </a:r>
            <a:r>
              <a:rPr sz="2800" dirty="0">
                <a:latin typeface="標楷體"/>
                <a:cs typeface="標楷體"/>
              </a:rPr>
              <a:t>正</a:t>
            </a:r>
            <a:r>
              <a:rPr sz="2800" spc="-5" dirty="0">
                <a:latin typeface="標楷體"/>
                <a:cs typeface="標楷體"/>
              </a:rPr>
              <a:t>整數。</a:t>
            </a:r>
            <a:r>
              <a:rPr sz="2800" dirty="0">
                <a:latin typeface="標楷體"/>
                <a:cs typeface="標楷體"/>
              </a:rPr>
              <a:t>而</a:t>
            </a:r>
            <a:r>
              <a:rPr sz="2800" spc="-5" dirty="0">
                <a:latin typeface="標楷體"/>
                <a:cs typeface="標楷體"/>
              </a:rPr>
              <a:t>多個整數 </a:t>
            </a:r>
            <a:r>
              <a:rPr sz="2800" dirty="0">
                <a:latin typeface="標楷體"/>
                <a:cs typeface="標楷體"/>
              </a:rPr>
              <a:t>不</a:t>
            </a:r>
            <a:r>
              <a:rPr sz="2800" spc="-5" dirty="0">
                <a:latin typeface="標楷體"/>
                <a:cs typeface="標楷體"/>
              </a:rPr>
              <a:t>能都為零。例如</a:t>
            </a:r>
            <a:r>
              <a:rPr sz="2800" spc="-10" dirty="0">
                <a:latin typeface="Consolas"/>
                <a:cs typeface="Consolas"/>
              </a:rPr>
              <a:t>8</a:t>
            </a:r>
            <a:r>
              <a:rPr sz="2800" dirty="0">
                <a:latin typeface="標楷體"/>
                <a:cs typeface="標楷體"/>
              </a:rPr>
              <a:t>和</a:t>
            </a:r>
            <a:r>
              <a:rPr sz="2800" spc="-10" dirty="0">
                <a:latin typeface="Consolas"/>
                <a:cs typeface="Consolas"/>
              </a:rPr>
              <a:t>12</a:t>
            </a:r>
            <a:r>
              <a:rPr sz="2800" spc="-5" dirty="0">
                <a:latin typeface="標楷體"/>
                <a:cs typeface="標楷體"/>
              </a:rPr>
              <a:t>的最大公因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10" dirty="0">
                <a:latin typeface="標楷體"/>
                <a:cs typeface="標楷體"/>
              </a:rPr>
              <a:t>為</a:t>
            </a:r>
            <a:r>
              <a:rPr sz="2800" spc="-20" dirty="0">
                <a:latin typeface="Consolas"/>
                <a:cs typeface="Consolas"/>
              </a:rPr>
              <a:t>4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3600">
              <a:latin typeface="標楷體"/>
              <a:cs typeface="標楷體"/>
            </a:endParaRPr>
          </a:p>
          <a:p>
            <a:pPr marL="241300" marR="5080" indent="-228600">
              <a:lnSpc>
                <a:spcPts val="299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用</a:t>
            </a:r>
            <a:r>
              <a:rPr sz="2800" spc="-5" dirty="0">
                <a:latin typeface="標楷體"/>
                <a:cs typeface="標楷體"/>
              </a:rPr>
              <a:t>輾轉相除</a:t>
            </a:r>
            <a:r>
              <a:rPr sz="2800" dirty="0">
                <a:latin typeface="標楷體"/>
                <a:cs typeface="標楷體"/>
              </a:rPr>
              <a:t>法</a:t>
            </a:r>
            <a:r>
              <a:rPr sz="2800" spc="-5" dirty="0">
                <a:latin typeface="標楷體"/>
                <a:cs typeface="標楷體"/>
              </a:rPr>
              <a:t>：兩數相除，取餘數重</a:t>
            </a:r>
            <a:r>
              <a:rPr sz="2800" dirty="0">
                <a:latin typeface="標楷體"/>
                <a:cs typeface="標楷體"/>
              </a:rPr>
              <a:t>複</a:t>
            </a:r>
            <a:r>
              <a:rPr sz="2800" spc="-5" dirty="0">
                <a:latin typeface="標楷體"/>
                <a:cs typeface="標楷體"/>
              </a:rPr>
              <a:t>進行相除， </a:t>
            </a:r>
            <a:r>
              <a:rPr sz="2800" dirty="0">
                <a:latin typeface="標楷體"/>
                <a:cs typeface="標楷體"/>
              </a:rPr>
              <a:t>直</a:t>
            </a:r>
            <a:r>
              <a:rPr sz="2800" spc="-5" dirty="0">
                <a:latin typeface="標楷體"/>
                <a:cs typeface="標楷體"/>
              </a:rPr>
              <a:t>到餘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5" dirty="0">
                <a:latin typeface="標楷體"/>
                <a:cs typeface="標楷體"/>
              </a:rPr>
              <a:t>為</a:t>
            </a:r>
            <a:r>
              <a:rPr sz="2800" spc="-10" dirty="0">
                <a:latin typeface="Consolas"/>
                <a:cs typeface="Consolas"/>
              </a:rPr>
              <a:t>0</a:t>
            </a:r>
            <a:r>
              <a:rPr sz="2800" spc="-5" dirty="0">
                <a:latin typeface="標楷體"/>
                <a:cs typeface="標楷體"/>
              </a:rPr>
              <a:t>時，</a:t>
            </a:r>
            <a:r>
              <a:rPr sz="2800" dirty="0">
                <a:latin typeface="標楷體"/>
                <a:cs typeface="標楷體"/>
              </a:rPr>
              <a:t>前</a:t>
            </a:r>
            <a:r>
              <a:rPr sz="2800" spc="-5" dirty="0">
                <a:latin typeface="標楷體"/>
                <a:cs typeface="標楷體"/>
              </a:rPr>
              <a:t>一個除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即</a:t>
            </a:r>
            <a:r>
              <a:rPr sz="2800" spc="5" dirty="0">
                <a:latin typeface="標楷體"/>
                <a:cs typeface="標楷體"/>
              </a:rPr>
              <a:t>為</a:t>
            </a:r>
            <a:r>
              <a:rPr sz="2800" spc="-5" dirty="0">
                <a:latin typeface="標楷體"/>
                <a:cs typeface="標楷體"/>
              </a:rPr>
              <a:t>最</a:t>
            </a:r>
            <a:r>
              <a:rPr sz="2800" dirty="0">
                <a:latin typeface="標楷體"/>
                <a:cs typeface="標楷體"/>
              </a:rPr>
              <a:t>大</a:t>
            </a:r>
            <a:r>
              <a:rPr sz="2800" spc="-5" dirty="0">
                <a:latin typeface="標楷體"/>
                <a:cs typeface="標楷體"/>
              </a:rPr>
              <a:t>公約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6083" y="1269491"/>
            <a:ext cx="5715000" cy="5070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454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whil</a:t>
            </a:r>
            <a:r>
              <a:rPr spc="10" dirty="0"/>
              <a:t>e</a:t>
            </a:r>
            <a:r>
              <a:rPr dirty="0">
                <a:latin typeface="標楷體"/>
                <a:cs typeface="標楷體"/>
              </a:rPr>
              <a:t>迴</a:t>
            </a:r>
            <a:r>
              <a:rPr spc="-5" dirty="0">
                <a:latin typeface="標楷體"/>
                <a:cs typeface="標楷體"/>
              </a:rPr>
              <a:t>圈指令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1194561"/>
            <a:ext cx="16757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4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寫</a:t>
            </a:r>
            <a:r>
              <a:rPr spc="-5" dirty="0">
                <a:latin typeface="標楷體"/>
                <a:cs typeface="標楷體"/>
              </a:rPr>
              <a:t>程式</a:t>
            </a:r>
            <a:r>
              <a:rPr spc="10" dirty="0">
                <a:latin typeface="標楷體"/>
                <a:cs typeface="標楷體"/>
              </a:rPr>
              <a:t>的</a:t>
            </a:r>
            <a:r>
              <a:rPr spc="-5" dirty="0">
                <a:latin typeface="標楷體"/>
                <a:cs typeface="標楷體"/>
              </a:rPr>
              <a:t>流程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10132"/>
            <a:ext cx="5939790" cy="10464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不</a:t>
            </a:r>
            <a:r>
              <a:rPr sz="2800" spc="-5" dirty="0">
                <a:latin typeface="標楷體"/>
                <a:cs typeface="標楷體"/>
              </a:rPr>
              <a:t>是拿到</a:t>
            </a:r>
            <a:r>
              <a:rPr sz="2800" dirty="0">
                <a:latin typeface="標楷體"/>
                <a:cs typeface="標楷體"/>
              </a:rPr>
              <a:t>問</a:t>
            </a:r>
            <a:r>
              <a:rPr sz="2800" spc="-5" dirty="0">
                <a:latin typeface="標楷體"/>
                <a:cs typeface="標楷體"/>
              </a:rPr>
              <a:t>題就傻</a:t>
            </a:r>
            <a:r>
              <a:rPr sz="2800" dirty="0">
                <a:latin typeface="標楷體"/>
                <a:cs typeface="標楷體"/>
              </a:rPr>
              <a:t>傻</a:t>
            </a:r>
            <a:r>
              <a:rPr sz="2800" spc="-5" dirty="0">
                <a:latin typeface="標楷體"/>
                <a:cs typeface="標楷體"/>
              </a:rPr>
              <a:t>地做到</a:t>
            </a:r>
            <a:r>
              <a:rPr sz="2800" dirty="0">
                <a:latin typeface="標楷體"/>
                <a:cs typeface="標楷體"/>
              </a:rPr>
              <a:t>電</a:t>
            </a:r>
            <a:r>
              <a:rPr sz="2800" spc="-5" dirty="0">
                <a:latin typeface="標楷體"/>
                <a:cs typeface="標楷體"/>
              </a:rPr>
              <a:t>腦前。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標楷體"/>
                <a:cs typeface="標楷體"/>
              </a:rPr>
              <a:t>如</a:t>
            </a:r>
            <a:r>
              <a:rPr sz="2800" dirty="0">
                <a:latin typeface="標楷體"/>
                <a:cs typeface="標楷體"/>
              </a:rPr>
              <a:t>下</a:t>
            </a:r>
            <a:r>
              <a:rPr sz="2800" spc="-5" dirty="0">
                <a:latin typeface="標楷體"/>
                <a:cs typeface="標楷體"/>
              </a:rPr>
              <a:t>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495" y="2493264"/>
            <a:ext cx="7886700" cy="359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whil</a:t>
            </a:r>
            <a:r>
              <a:rPr spc="10" dirty="0"/>
              <a:t>e</a:t>
            </a:r>
            <a:r>
              <a:rPr dirty="0">
                <a:latin typeface="標楷體"/>
                <a:cs typeface="標楷體"/>
              </a:rPr>
              <a:t>迴</a:t>
            </a:r>
            <a:r>
              <a:rPr spc="-5" dirty="0">
                <a:latin typeface="標楷體"/>
                <a:cs typeface="標楷體"/>
              </a:rPr>
              <a:t>圈指令</a:t>
            </a:r>
          </a:p>
        </p:txBody>
      </p:sp>
      <p:sp>
        <p:nvSpPr>
          <p:cNvPr id="3" name="object 3"/>
          <p:cNvSpPr/>
          <p:nvPr/>
        </p:nvSpPr>
        <p:spPr>
          <a:xfrm>
            <a:off x="1248155" y="1767839"/>
            <a:ext cx="5847715" cy="3785870"/>
          </a:xfrm>
          <a:custGeom>
            <a:avLst/>
            <a:gdLst/>
            <a:ahLst/>
            <a:cxnLst/>
            <a:rect l="l" t="t" r="r" b="b"/>
            <a:pathLst>
              <a:path w="5847715" h="3785870">
                <a:moveTo>
                  <a:pt x="0" y="3785615"/>
                </a:moveTo>
                <a:lnTo>
                  <a:pt x="5847588" y="3785615"/>
                </a:lnTo>
                <a:lnTo>
                  <a:pt x="5847588" y="0"/>
                </a:lnTo>
                <a:lnTo>
                  <a:pt x="0" y="0"/>
                </a:lnTo>
                <a:lnTo>
                  <a:pt x="0" y="3785615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8155" y="3322320"/>
            <a:ext cx="2592705" cy="1583690"/>
          </a:xfrm>
          <a:custGeom>
            <a:avLst/>
            <a:gdLst/>
            <a:ahLst/>
            <a:cxnLst/>
            <a:rect l="l" t="t" r="r" b="b"/>
            <a:pathLst>
              <a:path w="2592704" h="1583689">
                <a:moveTo>
                  <a:pt x="0" y="1583435"/>
                </a:moveTo>
                <a:lnTo>
                  <a:pt x="2592323" y="1583435"/>
                </a:lnTo>
                <a:lnTo>
                  <a:pt x="2592323" y="0"/>
                </a:lnTo>
                <a:lnTo>
                  <a:pt x="0" y="0"/>
                </a:lnTo>
                <a:lnTo>
                  <a:pt x="0" y="158343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542" y="960527"/>
            <a:ext cx="4849495" cy="4511040"/>
          </a:xfrm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9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  <a:p>
            <a:pPr marL="632460">
              <a:lnSpc>
                <a:spcPct val="100000"/>
              </a:lnSpc>
              <a:spcBef>
                <a:spcPts val="1325"/>
              </a:spcBef>
            </a:pPr>
            <a:r>
              <a:rPr sz="2000" dirty="0">
                <a:latin typeface="Consolas"/>
                <a:cs typeface="Consolas"/>
              </a:rPr>
              <a:t>M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M:</a:t>
            </a:r>
            <a:r>
              <a:rPr sz="20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632460" marR="5080">
              <a:lnSpc>
                <a:spcPts val="2390"/>
              </a:lnSpc>
              <a:spcBef>
                <a:spcPts val="90"/>
              </a:spcBef>
            </a:pPr>
            <a:r>
              <a:rPr sz="2000" dirty="0">
                <a:latin typeface="Consolas"/>
                <a:cs typeface="Consolas"/>
              </a:rPr>
              <a:t>N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N:</a:t>
            </a:r>
            <a:r>
              <a:rPr sz="20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  </a:t>
            </a:r>
            <a:r>
              <a:rPr sz="2000" dirty="0">
                <a:latin typeface="Consolas"/>
                <a:cs typeface="Consolas"/>
              </a:rPr>
              <a:t> x 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M</a:t>
            </a:r>
            <a:endParaRPr sz="2000">
              <a:latin typeface="Consolas"/>
              <a:cs typeface="Consolas"/>
            </a:endParaRPr>
          </a:p>
          <a:p>
            <a:pPr marL="632460">
              <a:lnSpc>
                <a:spcPts val="2320"/>
              </a:lnSpc>
            </a:pPr>
            <a:r>
              <a:rPr sz="2000" dirty="0">
                <a:latin typeface="Consolas"/>
                <a:cs typeface="Consolas"/>
              </a:rPr>
              <a:t>y =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N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R="2111375" algn="r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while </a:t>
            </a:r>
            <a:r>
              <a:rPr sz="2000" spc="-5" dirty="0">
                <a:latin typeface="Consolas"/>
                <a:cs typeface="Consolas"/>
              </a:rPr>
              <a:t>(</a:t>
            </a:r>
            <a:r>
              <a:rPr sz="2000" spc="-5" dirty="0">
                <a:solidFill>
                  <a:srgbClr val="FF0000"/>
                </a:solidFill>
                <a:latin typeface="Consolas"/>
                <a:cs typeface="Consolas"/>
              </a:rPr>
              <a:t>x !=</a:t>
            </a:r>
            <a:r>
              <a:rPr sz="2000" spc="-7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FF0000"/>
                </a:solidFill>
                <a:latin typeface="Consolas"/>
                <a:cs typeface="Consolas"/>
              </a:rPr>
              <a:t>y)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2000">
              <a:latin typeface="Consolas"/>
              <a:cs typeface="Consolas"/>
            </a:endParaRPr>
          </a:p>
          <a:p>
            <a:pPr marR="2111375" algn="r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if (x &gt;</a:t>
            </a:r>
            <a:r>
              <a:rPr sz="2000" spc="-1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y):</a:t>
            </a:r>
            <a:endParaRPr sz="2000">
              <a:latin typeface="Consolas"/>
              <a:cs typeface="Consolas"/>
            </a:endParaRPr>
          </a:p>
          <a:p>
            <a:pPr marR="80645" algn="ctr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x = x -</a:t>
            </a:r>
            <a:r>
              <a:rPr sz="2000" spc="-4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</a:t>
            </a:r>
            <a:endParaRPr sz="2000">
              <a:latin typeface="Consolas"/>
              <a:cs typeface="Consolas"/>
            </a:endParaRPr>
          </a:p>
          <a:p>
            <a:pPr marR="175768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nsolas"/>
                <a:cs typeface="Consolas"/>
              </a:rPr>
              <a:t>else:</a:t>
            </a:r>
            <a:endParaRPr sz="2000">
              <a:latin typeface="Consolas"/>
              <a:cs typeface="Consolas"/>
            </a:endParaRPr>
          </a:p>
          <a:p>
            <a:pPr marR="80645" algn="ctr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y = y -</a:t>
            </a:r>
            <a:r>
              <a:rPr sz="2000" spc="-4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onsolas"/>
              <a:cs typeface="Consolas"/>
            </a:endParaRPr>
          </a:p>
          <a:p>
            <a:pPr marL="63246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"x 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x)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210</a:t>
            </a:fld>
            <a:endParaRPr dirty="0"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454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whil</a:t>
            </a:r>
            <a:r>
              <a:rPr spc="10" dirty="0"/>
              <a:t>e</a:t>
            </a:r>
            <a:r>
              <a:rPr dirty="0">
                <a:latin typeface="標楷體"/>
                <a:cs typeface="標楷體"/>
              </a:rPr>
              <a:t>迴</a:t>
            </a:r>
            <a:r>
              <a:rPr spc="-5" dirty="0">
                <a:latin typeface="標楷體"/>
                <a:cs typeface="標楷體"/>
              </a:rPr>
              <a:t>圈指令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77910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388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10" dirty="0">
                <a:latin typeface="標楷體"/>
                <a:cs typeface="標楷體"/>
              </a:rPr>
              <a:t>考</a:t>
            </a:r>
            <a:r>
              <a:rPr sz="2800" spc="-5" dirty="0">
                <a:latin typeface="標楷體"/>
                <a:cs typeface="標楷體"/>
              </a:rPr>
              <a:t>程式</a:t>
            </a:r>
            <a:r>
              <a:rPr sz="2800" spc="10" dirty="0">
                <a:latin typeface="標楷體"/>
                <a:cs typeface="標楷體"/>
              </a:rPr>
              <a:t>二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5755" y="1790700"/>
            <a:ext cx="6952615" cy="409384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Consolas"/>
                <a:cs typeface="Consolas"/>
              </a:rPr>
              <a:t>a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數值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a:</a:t>
            </a:r>
            <a:r>
              <a:rPr sz="20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b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請輸</a:t>
            </a:r>
            <a:r>
              <a:rPr sz="2000" spc="-20" dirty="0">
                <a:solidFill>
                  <a:srgbClr val="8E0000"/>
                </a:solidFill>
                <a:latin typeface="標楷體"/>
                <a:cs typeface="標楷體"/>
              </a:rPr>
              <a:t>入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數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值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b:</a:t>
            </a:r>
            <a:r>
              <a:rPr sz="20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1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1440" marR="3676650">
              <a:lnSpc>
                <a:spcPts val="2390"/>
              </a:lnSpc>
              <a:spcBef>
                <a:spcPts val="95"/>
              </a:spcBef>
            </a:pPr>
            <a:r>
              <a:rPr sz="200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000" spc="-25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如果</a:t>
            </a:r>
            <a:r>
              <a:rPr sz="2000" spc="85" dirty="0">
                <a:solidFill>
                  <a:srgbClr val="00AF50"/>
                </a:solidFill>
                <a:latin typeface="標楷體"/>
                <a:cs typeface="標楷體"/>
              </a:rPr>
              <a:t> </a:t>
            </a:r>
            <a:r>
              <a:rPr sz="2000" dirty="0">
                <a:solidFill>
                  <a:srgbClr val="00AF50"/>
                </a:solidFill>
                <a:latin typeface="Consolas"/>
                <a:cs typeface="Consolas"/>
              </a:rPr>
              <a:t>a</a:t>
            </a:r>
            <a:r>
              <a:rPr sz="2000" spc="-20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AF50"/>
                </a:solidFill>
                <a:latin typeface="Consolas"/>
                <a:cs typeface="Consolas"/>
              </a:rPr>
              <a:t>&lt;</a:t>
            </a:r>
            <a:r>
              <a:rPr sz="2000" spc="-20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onsolas"/>
                <a:cs typeface="Consolas"/>
              </a:rPr>
              <a:t>b</a:t>
            </a:r>
            <a:r>
              <a:rPr sz="2000" spc="-5" dirty="0">
                <a:solidFill>
                  <a:srgbClr val="00AF50"/>
                </a:solidFill>
                <a:latin typeface="標楷體"/>
                <a:cs typeface="標楷體"/>
              </a:rPr>
              <a:t>，</a:t>
            </a:r>
            <a:r>
              <a:rPr sz="2000" spc="10" dirty="0">
                <a:solidFill>
                  <a:srgbClr val="00AF50"/>
                </a:solidFill>
                <a:latin typeface="標楷體"/>
                <a:cs typeface="標楷體"/>
              </a:rPr>
              <a:t>把</a:t>
            </a:r>
            <a:r>
              <a:rPr sz="2000" spc="-10" dirty="0">
                <a:solidFill>
                  <a:srgbClr val="00AF50"/>
                </a:solidFill>
                <a:latin typeface="Consolas"/>
                <a:cs typeface="Consolas"/>
              </a:rPr>
              <a:t>a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和</a:t>
            </a:r>
            <a:r>
              <a:rPr sz="2000" spc="-10" dirty="0">
                <a:solidFill>
                  <a:srgbClr val="00AF50"/>
                </a:solidFill>
                <a:latin typeface="Consolas"/>
                <a:cs typeface="Consolas"/>
              </a:rPr>
              <a:t>b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對調 </a:t>
            </a:r>
            <a:r>
              <a:rPr sz="2000" dirty="0">
                <a:latin typeface="Consolas"/>
                <a:cs typeface="Consolas"/>
              </a:rPr>
              <a:t>if a &lt;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b: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ts val="2320"/>
              </a:lnSpc>
            </a:pPr>
            <a:r>
              <a:rPr sz="2000" dirty="0">
                <a:latin typeface="Consolas"/>
                <a:cs typeface="Consolas"/>
              </a:rPr>
              <a:t>a, b = b,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a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r = a %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b</a:t>
            </a:r>
            <a:endParaRPr sz="2000">
              <a:latin typeface="Consolas"/>
              <a:cs typeface="Consolas"/>
            </a:endParaRPr>
          </a:p>
          <a:p>
            <a:pPr marL="91440" marR="2913380">
              <a:lnSpc>
                <a:spcPts val="2390"/>
              </a:lnSpc>
              <a:spcBef>
                <a:spcPts val="100"/>
              </a:spcBef>
            </a:pPr>
            <a:r>
              <a:rPr sz="200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000" spc="-35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onsolas"/>
                <a:cs typeface="Consolas"/>
              </a:rPr>
              <a:t>While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迴</a:t>
            </a:r>
            <a:r>
              <a:rPr sz="2000" spc="-15" dirty="0">
                <a:solidFill>
                  <a:srgbClr val="00AF50"/>
                </a:solidFill>
                <a:latin typeface="標楷體"/>
                <a:cs typeface="標楷體"/>
              </a:rPr>
              <a:t>圈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會計算到</a:t>
            </a:r>
            <a:r>
              <a:rPr sz="2000" spc="-5" dirty="0">
                <a:solidFill>
                  <a:srgbClr val="00AF50"/>
                </a:solidFill>
                <a:latin typeface="Consolas"/>
                <a:cs typeface="Consolas"/>
              </a:rPr>
              <a:t>r=0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才會停止 </a:t>
            </a:r>
            <a:r>
              <a:rPr sz="2000" dirty="0">
                <a:latin typeface="Consolas"/>
                <a:cs typeface="Consolas"/>
              </a:rPr>
              <a:t>while r !=</a:t>
            </a:r>
            <a:r>
              <a:rPr sz="2000" spc="-4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0: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ts val="2320"/>
              </a:lnSpc>
            </a:pPr>
            <a:r>
              <a:rPr sz="2000" dirty="0">
                <a:latin typeface="Consolas"/>
                <a:cs typeface="Consolas"/>
              </a:rPr>
              <a:t>a =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b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b =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r</a:t>
            </a:r>
            <a:endParaRPr sz="2000">
              <a:latin typeface="Consolas"/>
              <a:cs typeface="Consolas"/>
            </a:endParaRPr>
          </a:p>
          <a:p>
            <a:pPr marL="91440" marR="3522979" indent="558800">
              <a:lnSpc>
                <a:spcPts val="2410"/>
              </a:lnSpc>
              <a:spcBef>
                <a:spcPts val="75"/>
              </a:spcBef>
            </a:pPr>
            <a:r>
              <a:rPr sz="2000" dirty="0">
                <a:latin typeface="Consolas"/>
                <a:cs typeface="Consolas"/>
              </a:rPr>
              <a:t>r = a % b  </a:t>
            </a:r>
            <a:r>
              <a:rPr sz="2000" spc="-5" dirty="0">
                <a:latin typeface="Consolas"/>
                <a:cs typeface="Consolas"/>
              </a:rPr>
              <a:t>print(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"GCD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是</a:t>
            </a:r>
            <a:r>
              <a:rPr sz="2000" spc="95" dirty="0">
                <a:solidFill>
                  <a:srgbClr val="8E0000"/>
                </a:solidFill>
                <a:latin typeface="標楷體"/>
                <a:cs typeface="標楷體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1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+ </a:t>
            </a:r>
            <a:r>
              <a:rPr sz="2000" spc="-5" dirty="0">
                <a:latin typeface="Consolas"/>
                <a:cs typeface="Consolas"/>
              </a:rPr>
              <a:t>str(b))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454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whil</a:t>
            </a:r>
            <a:r>
              <a:rPr spc="10" dirty="0"/>
              <a:t>e</a:t>
            </a:r>
            <a:r>
              <a:rPr dirty="0">
                <a:latin typeface="標楷體"/>
                <a:cs typeface="標楷體"/>
              </a:rPr>
              <a:t>迴</a:t>
            </a:r>
            <a:r>
              <a:rPr spc="-5" dirty="0">
                <a:latin typeface="標楷體"/>
                <a:cs typeface="標楷體"/>
              </a:rPr>
              <a:t>圈指令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04036"/>
            <a:ext cx="7722234" cy="10591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關</a:t>
            </a:r>
            <a:r>
              <a:rPr sz="2800" spc="-5" dirty="0">
                <a:latin typeface="標楷體"/>
                <a:cs typeface="標楷體"/>
              </a:rPr>
              <a:t>於兩變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交換內</a:t>
            </a:r>
            <a:r>
              <a:rPr sz="2800" dirty="0">
                <a:latin typeface="標楷體"/>
                <a:cs typeface="標楷體"/>
              </a:rPr>
              <a:t>容</a:t>
            </a:r>
            <a:r>
              <a:rPr sz="2800" spc="-5" dirty="0">
                <a:latin typeface="標楷體"/>
                <a:cs typeface="標楷體"/>
              </a:rPr>
              <a:t>的方式：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其</a:t>
            </a:r>
            <a:r>
              <a:rPr sz="2800" spc="-10" dirty="0">
                <a:latin typeface="標楷體"/>
                <a:cs typeface="標楷體"/>
              </a:rPr>
              <a:t>他</a:t>
            </a:r>
            <a:r>
              <a:rPr sz="2800" spc="-5" dirty="0">
                <a:latin typeface="標楷體"/>
                <a:cs typeface="標楷體"/>
              </a:rPr>
              <a:t>語言</a:t>
            </a:r>
            <a:r>
              <a:rPr sz="2800" spc="10" dirty="0">
                <a:latin typeface="標楷體"/>
                <a:cs typeface="標楷體"/>
              </a:rPr>
              <a:t>都</a:t>
            </a:r>
            <a:r>
              <a:rPr sz="2800" spc="-5" dirty="0">
                <a:latin typeface="標楷體"/>
                <a:cs typeface="標楷體"/>
              </a:rPr>
              <a:t>須借助</a:t>
            </a:r>
            <a:r>
              <a:rPr sz="2800" spc="10" dirty="0">
                <a:latin typeface="標楷體"/>
                <a:cs typeface="標楷體"/>
              </a:rPr>
              <a:t>第</a:t>
            </a:r>
            <a:r>
              <a:rPr sz="2800" spc="-5" dirty="0">
                <a:latin typeface="標楷體"/>
                <a:cs typeface="標楷體"/>
              </a:rPr>
              <a:t>三個變</a:t>
            </a:r>
            <a:r>
              <a:rPr sz="2800" spc="1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當中介</a:t>
            </a:r>
            <a:r>
              <a:rPr sz="2800" spc="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例如要交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142" y="2089149"/>
            <a:ext cx="4165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" dirty="0">
                <a:latin typeface="標楷體"/>
                <a:cs typeface="標楷體"/>
              </a:rPr>
              <a:t>換</a:t>
            </a:r>
            <a:r>
              <a:rPr sz="2800" spc="-10" dirty="0">
                <a:latin typeface="Consolas"/>
                <a:cs typeface="Consolas"/>
              </a:rPr>
              <a:t>a,b</a:t>
            </a:r>
            <a:r>
              <a:rPr sz="2800" spc="-5" dirty="0">
                <a:latin typeface="標楷體"/>
                <a:cs typeface="標楷體"/>
              </a:rPr>
              <a:t>的</a:t>
            </a:r>
            <a:r>
              <a:rPr sz="2800" dirty="0">
                <a:latin typeface="標楷體"/>
                <a:cs typeface="標楷體"/>
              </a:rPr>
              <a:t>內</a:t>
            </a:r>
            <a:r>
              <a:rPr sz="2800" spc="-5" dirty="0">
                <a:latin typeface="標楷體"/>
                <a:cs typeface="標楷體"/>
              </a:rPr>
              <a:t>容，則</a:t>
            </a:r>
            <a:r>
              <a:rPr sz="2800" dirty="0">
                <a:latin typeface="標楷體"/>
                <a:cs typeface="標楷體"/>
              </a:rPr>
              <a:t>需</a:t>
            </a:r>
            <a:r>
              <a:rPr sz="2800" spc="-5" dirty="0">
                <a:latin typeface="標楷體"/>
                <a:cs typeface="標楷體"/>
              </a:rPr>
              <a:t>寫成：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4398645"/>
            <a:ext cx="5335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在</a:t>
            </a:r>
            <a:r>
              <a:rPr sz="2800" spc="-10" dirty="0">
                <a:latin typeface="Consolas"/>
                <a:cs typeface="Consolas"/>
              </a:rPr>
              <a:t>python</a:t>
            </a:r>
            <a:r>
              <a:rPr sz="2800" dirty="0">
                <a:latin typeface="標楷體"/>
                <a:cs typeface="標楷體"/>
              </a:rPr>
              <a:t>語</a:t>
            </a:r>
            <a:r>
              <a:rPr sz="2800" spc="-5" dirty="0">
                <a:latin typeface="標楷體"/>
                <a:cs typeface="標楷體"/>
              </a:rPr>
              <a:t>言只需</a:t>
            </a:r>
            <a:r>
              <a:rPr sz="2800" dirty="0">
                <a:latin typeface="標楷體"/>
                <a:cs typeface="標楷體"/>
              </a:rPr>
              <a:t>要</a:t>
            </a:r>
            <a:r>
              <a:rPr sz="2800" spc="-5" dirty="0">
                <a:latin typeface="標楷體"/>
                <a:cs typeface="標楷體"/>
              </a:rPr>
              <a:t>一行即</a:t>
            </a:r>
            <a:r>
              <a:rPr sz="2800" dirty="0">
                <a:latin typeface="標楷體"/>
                <a:cs typeface="標楷體"/>
              </a:rPr>
              <a:t>可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3016" y="2718816"/>
            <a:ext cx="1621790" cy="120142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 marR="177165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latin typeface="Consolas"/>
                <a:cs typeface="Consolas"/>
              </a:rPr>
              <a:t>temp =</a:t>
            </a:r>
            <a:r>
              <a:rPr sz="2400" spc="-8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a  a =</a:t>
            </a:r>
            <a:r>
              <a:rPr sz="2400" spc="-3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b</a:t>
            </a:r>
            <a:endParaRPr sz="2400">
              <a:latin typeface="Consolas"/>
              <a:cs typeface="Consolas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nsolas"/>
                <a:cs typeface="Consolas"/>
              </a:rPr>
              <a:t>b =</a:t>
            </a:r>
            <a:r>
              <a:rPr sz="2400" spc="-5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temp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3016" y="4997196"/>
            <a:ext cx="3025140" cy="52451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7305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215"/>
              </a:spcBef>
            </a:pPr>
            <a:r>
              <a:rPr sz="2800" spc="-5" dirty="0">
                <a:latin typeface="Consolas"/>
                <a:cs typeface="Consolas"/>
              </a:rPr>
              <a:t>a , b = b ,</a:t>
            </a:r>
            <a:r>
              <a:rPr sz="2800" spc="-75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a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21357" y="5526023"/>
            <a:ext cx="909955" cy="561340"/>
          </a:xfrm>
          <a:custGeom>
            <a:avLst/>
            <a:gdLst/>
            <a:ahLst/>
            <a:cxnLst/>
            <a:rect l="l" t="t" r="r" b="b"/>
            <a:pathLst>
              <a:path w="909955" h="561339">
                <a:moveTo>
                  <a:pt x="210312" y="140207"/>
                </a:moveTo>
                <a:lnTo>
                  <a:pt x="70104" y="140207"/>
                </a:lnTo>
                <a:lnTo>
                  <a:pt x="85714" y="177537"/>
                </a:lnTo>
                <a:lnTo>
                  <a:pt x="104689" y="213588"/>
                </a:lnTo>
                <a:lnTo>
                  <a:pt x="126882" y="248288"/>
                </a:lnTo>
                <a:lnTo>
                  <a:pt x="152147" y="281563"/>
                </a:lnTo>
                <a:lnTo>
                  <a:pt x="180337" y="313342"/>
                </a:lnTo>
                <a:lnTo>
                  <a:pt x="211306" y="343551"/>
                </a:lnTo>
                <a:lnTo>
                  <a:pt x="244907" y="372116"/>
                </a:lnTo>
                <a:lnTo>
                  <a:pt x="280994" y="398966"/>
                </a:lnTo>
                <a:lnTo>
                  <a:pt x="319421" y="424026"/>
                </a:lnTo>
                <a:lnTo>
                  <a:pt x="360040" y="447225"/>
                </a:lnTo>
                <a:lnTo>
                  <a:pt x="402706" y="468488"/>
                </a:lnTo>
                <a:lnTo>
                  <a:pt x="447272" y="487744"/>
                </a:lnTo>
                <a:lnTo>
                  <a:pt x="493592" y="504919"/>
                </a:lnTo>
                <a:lnTo>
                  <a:pt x="541518" y="519939"/>
                </a:lnTo>
                <a:lnTo>
                  <a:pt x="590905" y="532733"/>
                </a:lnTo>
                <a:lnTo>
                  <a:pt x="641607" y="543228"/>
                </a:lnTo>
                <a:lnTo>
                  <a:pt x="693476" y="551349"/>
                </a:lnTo>
                <a:lnTo>
                  <a:pt x="746366" y="557025"/>
                </a:lnTo>
                <a:lnTo>
                  <a:pt x="800131" y="560181"/>
                </a:lnTo>
                <a:lnTo>
                  <a:pt x="854625" y="560747"/>
                </a:lnTo>
                <a:lnTo>
                  <a:pt x="909701" y="558647"/>
                </a:lnTo>
                <a:lnTo>
                  <a:pt x="854375" y="553813"/>
                </a:lnTo>
                <a:lnTo>
                  <a:pt x="800213" y="546350"/>
                </a:lnTo>
                <a:lnTo>
                  <a:pt x="747360" y="536345"/>
                </a:lnTo>
                <a:lnTo>
                  <a:pt x="695960" y="523884"/>
                </a:lnTo>
                <a:lnTo>
                  <a:pt x="646160" y="509054"/>
                </a:lnTo>
                <a:lnTo>
                  <a:pt x="598104" y="491943"/>
                </a:lnTo>
                <a:lnTo>
                  <a:pt x="551937" y="472636"/>
                </a:lnTo>
                <a:lnTo>
                  <a:pt x="507804" y="451221"/>
                </a:lnTo>
                <a:lnTo>
                  <a:pt x="465851" y="427785"/>
                </a:lnTo>
                <a:lnTo>
                  <a:pt x="426223" y="402413"/>
                </a:lnTo>
                <a:lnTo>
                  <a:pt x="389065" y="375194"/>
                </a:lnTo>
                <a:lnTo>
                  <a:pt x="354522" y="346214"/>
                </a:lnTo>
                <a:lnTo>
                  <a:pt x="322740" y="315559"/>
                </a:lnTo>
                <a:lnTo>
                  <a:pt x="293863" y="283317"/>
                </a:lnTo>
                <a:lnTo>
                  <a:pt x="268036" y="249573"/>
                </a:lnTo>
                <a:lnTo>
                  <a:pt x="245405" y="214416"/>
                </a:lnTo>
                <a:lnTo>
                  <a:pt x="226115" y="177932"/>
                </a:lnTo>
                <a:lnTo>
                  <a:pt x="210312" y="140207"/>
                </a:lnTo>
                <a:close/>
              </a:path>
              <a:path w="909955" h="561339">
                <a:moveTo>
                  <a:pt x="114935" y="0"/>
                </a:moveTo>
                <a:lnTo>
                  <a:pt x="0" y="140207"/>
                </a:lnTo>
                <a:lnTo>
                  <a:pt x="280416" y="140207"/>
                </a:lnTo>
                <a:lnTo>
                  <a:pt x="114935" y="0"/>
                </a:lnTo>
                <a:close/>
              </a:path>
            </a:pathLst>
          </a:custGeom>
          <a:solidFill>
            <a:srgbClr val="FF0000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0954" y="5526023"/>
            <a:ext cx="935355" cy="561340"/>
          </a:xfrm>
          <a:custGeom>
            <a:avLst/>
            <a:gdLst/>
            <a:ahLst/>
            <a:cxnLst/>
            <a:rect l="l" t="t" r="r" b="b"/>
            <a:pathLst>
              <a:path w="935354" h="561339">
                <a:moveTo>
                  <a:pt x="934973" y="0"/>
                </a:moveTo>
                <a:lnTo>
                  <a:pt x="794766" y="0"/>
                </a:lnTo>
                <a:lnTo>
                  <a:pt x="792770" y="40052"/>
                </a:lnTo>
                <a:lnTo>
                  <a:pt x="786873" y="79344"/>
                </a:lnTo>
                <a:lnTo>
                  <a:pt x="777208" y="117782"/>
                </a:lnTo>
                <a:lnTo>
                  <a:pt x="763911" y="155269"/>
                </a:lnTo>
                <a:lnTo>
                  <a:pt x="747116" y="191712"/>
                </a:lnTo>
                <a:lnTo>
                  <a:pt x="726958" y="227015"/>
                </a:lnTo>
                <a:lnTo>
                  <a:pt x="703570" y="261083"/>
                </a:lnTo>
                <a:lnTo>
                  <a:pt x="677088" y="293822"/>
                </a:lnTo>
                <a:lnTo>
                  <a:pt x="647646" y="325137"/>
                </a:lnTo>
                <a:lnTo>
                  <a:pt x="615379" y="354932"/>
                </a:lnTo>
                <a:lnTo>
                  <a:pt x="580421" y="383113"/>
                </a:lnTo>
                <a:lnTo>
                  <a:pt x="542906" y="409584"/>
                </a:lnTo>
                <a:lnTo>
                  <a:pt x="502970" y="434252"/>
                </a:lnTo>
                <a:lnTo>
                  <a:pt x="460746" y="457021"/>
                </a:lnTo>
                <a:lnTo>
                  <a:pt x="416369" y="477796"/>
                </a:lnTo>
                <a:lnTo>
                  <a:pt x="369974" y="496483"/>
                </a:lnTo>
                <a:lnTo>
                  <a:pt x="321696" y="512985"/>
                </a:lnTo>
                <a:lnTo>
                  <a:pt x="271668" y="527210"/>
                </a:lnTo>
                <a:lnTo>
                  <a:pt x="220026" y="539060"/>
                </a:lnTo>
                <a:lnTo>
                  <a:pt x="166903" y="548443"/>
                </a:lnTo>
                <a:lnTo>
                  <a:pt x="112435" y="555262"/>
                </a:lnTo>
                <a:lnTo>
                  <a:pt x="56755" y="559423"/>
                </a:lnTo>
                <a:lnTo>
                  <a:pt x="0" y="560832"/>
                </a:lnTo>
                <a:lnTo>
                  <a:pt x="140207" y="560832"/>
                </a:lnTo>
                <a:lnTo>
                  <a:pt x="196963" y="559423"/>
                </a:lnTo>
                <a:lnTo>
                  <a:pt x="252643" y="555262"/>
                </a:lnTo>
                <a:lnTo>
                  <a:pt x="307111" y="548443"/>
                </a:lnTo>
                <a:lnTo>
                  <a:pt x="360234" y="539060"/>
                </a:lnTo>
                <a:lnTo>
                  <a:pt x="411876" y="527210"/>
                </a:lnTo>
                <a:lnTo>
                  <a:pt x="461904" y="512985"/>
                </a:lnTo>
                <a:lnTo>
                  <a:pt x="510182" y="496483"/>
                </a:lnTo>
                <a:lnTo>
                  <a:pt x="556577" y="477796"/>
                </a:lnTo>
                <a:lnTo>
                  <a:pt x="600954" y="457021"/>
                </a:lnTo>
                <a:lnTo>
                  <a:pt x="643178" y="434252"/>
                </a:lnTo>
                <a:lnTo>
                  <a:pt x="683114" y="409584"/>
                </a:lnTo>
                <a:lnTo>
                  <a:pt x="720629" y="383113"/>
                </a:lnTo>
                <a:lnTo>
                  <a:pt x="755587" y="354932"/>
                </a:lnTo>
                <a:lnTo>
                  <a:pt x="787854" y="325137"/>
                </a:lnTo>
                <a:lnTo>
                  <a:pt x="817296" y="293822"/>
                </a:lnTo>
                <a:lnTo>
                  <a:pt x="843778" y="261083"/>
                </a:lnTo>
                <a:lnTo>
                  <a:pt x="867166" y="227015"/>
                </a:lnTo>
                <a:lnTo>
                  <a:pt x="887324" y="191712"/>
                </a:lnTo>
                <a:lnTo>
                  <a:pt x="904119" y="155269"/>
                </a:lnTo>
                <a:lnTo>
                  <a:pt x="917416" y="117782"/>
                </a:lnTo>
                <a:lnTo>
                  <a:pt x="927081" y="79344"/>
                </a:lnTo>
                <a:lnTo>
                  <a:pt x="932978" y="40052"/>
                </a:lnTo>
                <a:lnTo>
                  <a:pt x="934973" y="0"/>
                </a:lnTo>
                <a:close/>
              </a:path>
            </a:pathLst>
          </a:custGeom>
          <a:solidFill>
            <a:srgbClr val="CD0000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13710" y="5519928"/>
            <a:ext cx="910590" cy="567055"/>
          </a:xfrm>
          <a:custGeom>
            <a:avLst/>
            <a:gdLst/>
            <a:ahLst/>
            <a:cxnLst/>
            <a:rect l="l" t="t" r="r" b="b"/>
            <a:pathLst>
              <a:path w="910589" h="567054">
                <a:moveTo>
                  <a:pt x="212597" y="141732"/>
                </a:moveTo>
                <a:lnTo>
                  <a:pt x="70865" y="141732"/>
                </a:lnTo>
                <a:lnTo>
                  <a:pt x="86476" y="179499"/>
                </a:lnTo>
                <a:lnTo>
                  <a:pt x="105451" y="215971"/>
                </a:lnTo>
                <a:lnTo>
                  <a:pt x="127643" y="251075"/>
                </a:lnTo>
                <a:lnTo>
                  <a:pt x="152907" y="284736"/>
                </a:lnTo>
                <a:lnTo>
                  <a:pt x="181096" y="316880"/>
                </a:lnTo>
                <a:lnTo>
                  <a:pt x="212062" y="347434"/>
                </a:lnTo>
                <a:lnTo>
                  <a:pt x="245660" y="376324"/>
                </a:lnTo>
                <a:lnTo>
                  <a:pt x="281742" y="403476"/>
                </a:lnTo>
                <a:lnTo>
                  <a:pt x="320163" y="428815"/>
                </a:lnTo>
                <a:lnTo>
                  <a:pt x="360775" y="452269"/>
                </a:lnTo>
                <a:lnTo>
                  <a:pt x="403432" y="473763"/>
                </a:lnTo>
                <a:lnTo>
                  <a:pt x="447987" y="493223"/>
                </a:lnTo>
                <a:lnTo>
                  <a:pt x="494293" y="510576"/>
                </a:lnTo>
                <a:lnTo>
                  <a:pt x="542205" y="525748"/>
                </a:lnTo>
                <a:lnTo>
                  <a:pt x="591575" y="538664"/>
                </a:lnTo>
                <a:lnTo>
                  <a:pt x="642256" y="549251"/>
                </a:lnTo>
                <a:lnTo>
                  <a:pt x="694103" y="557436"/>
                </a:lnTo>
                <a:lnTo>
                  <a:pt x="746968" y="563143"/>
                </a:lnTo>
                <a:lnTo>
                  <a:pt x="800705" y="566300"/>
                </a:lnTo>
                <a:lnTo>
                  <a:pt x="855168" y="566833"/>
                </a:lnTo>
                <a:lnTo>
                  <a:pt x="910209" y="564667"/>
                </a:lnTo>
                <a:lnTo>
                  <a:pt x="855030" y="559743"/>
                </a:lnTo>
                <a:lnTo>
                  <a:pt x="801012" y="552167"/>
                </a:lnTo>
                <a:lnTo>
                  <a:pt x="748299" y="542026"/>
                </a:lnTo>
                <a:lnTo>
                  <a:pt x="697037" y="529409"/>
                </a:lnTo>
                <a:lnTo>
                  <a:pt x="647368" y="514402"/>
                </a:lnTo>
                <a:lnTo>
                  <a:pt x="599439" y="497093"/>
                </a:lnTo>
                <a:lnTo>
                  <a:pt x="553394" y="477571"/>
                </a:lnTo>
                <a:lnTo>
                  <a:pt x="509378" y="455921"/>
                </a:lnTo>
                <a:lnTo>
                  <a:pt x="467534" y="432233"/>
                </a:lnTo>
                <a:lnTo>
                  <a:pt x="428008" y="406593"/>
                </a:lnTo>
                <a:lnTo>
                  <a:pt x="390945" y="379089"/>
                </a:lnTo>
                <a:lnTo>
                  <a:pt x="356488" y="349809"/>
                </a:lnTo>
                <a:lnTo>
                  <a:pt x="324784" y="318841"/>
                </a:lnTo>
                <a:lnTo>
                  <a:pt x="295975" y="286271"/>
                </a:lnTo>
                <a:lnTo>
                  <a:pt x="270208" y="252187"/>
                </a:lnTo>
                <a:lnTo>
                  <a:pt x="247626" y="216678"/>
                </a:lnTo>
                <a:lnTo>
                  <a:pt x="228374" y="179830"/>
                </a:lnTo>
                <a:lnTo>
                  <a:pt x="212597" y="141732"/>
                </a:lnTo>
                <a:close/>
              </a:path>
              <a:path w="910589" h="567054">
                <a:moveTo>
                  <a:pt x="116585" y="0"/>
                </a:moveTo>
                <a:lnTo>
                  <a:pt x="0" y="141732"/>
                </a:lnTo>
                <a:lnTo>
                  <a:pt x="283463" y="141732"/>
                </a:lnTo>
                <a:lnTo>
                  <a:pt x="116585" y="0"/>
                </a:lnTo>
                <a:close/>
              </a:path>
            </a:pathLst>
          </a:custGeom>
          <a:solidFill>
            <a:srgbClr val="00AFEF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3053" y="5519928"/>
            <a:ext cx="935355" cy="567055"/>
          </a:xfrm>
          <a:custGeom>
            <a:avLst/>
            <a:gdLst/>
            <a:ahLst/>
            <a:cxnLst/>
            <a:rect l="l" t="t" r="r" b="b"/>
            <a:pathLst>
              <a:path w="935354" h="567054">
                <a:moveTo>
                  <a:pt x="935355" y="0"/>
                </a:moveTo>
                <a:lnTo>
                  <a:pt x="793623" y="0"/>
                </a:lnTo>
                <a:lnTo>
                  <a:pt x="791630" y="40487"/>
                </a:lnTo>
                <a:lnTo>
                  <a:pt x="785741" y="80207"/>
                </a:lnTo>
                <a:lnTo>
                  <a:pt x="776090" y="119062"/>
                </a:lnTo>
                <a:lnTo>
                  <a:pt x="762812" y="156957"/>
                </a:lnTo>
                <a:lnTo>
                  <a:pt x="746041" y="193795"/>
                </a:lnTo>
                <a:lnTo>
                  <a:pt x="725912" y="229482"/>
                </a:lnTo>
                <a:lnTo>
                  <a:pt x="702558" y="263921"/>
                </a:lnTo>
                <a:lnTo>
                  <a:pt x="676114" y="297015"/>
                </a:lnTo>
                <a:lnTo>
                  <a:pt x="646714" y="328670"/>
                </a:lnTo>
                <a:lnTo>
                  <a:pt x="614493" y="358789"/>
                </a:lnTo>
                <a:lnTo>
                  <a:pt x="579585" y="387276"/>
                </a:lnTo>
                <a:lnTo>
                  <a:pt x="542124" y="414036"/>
                </a:lnTo>
                <a:lnTo>
                  <a:pt x="502245" y="438972"/>
                </a:lnTo>
                <a:lnTo>
                  <a:pt x="460082" y="461988"/>
                </a:lnTo>
                <a:lnTo>
                  <a:pt x="415769" y="482989"/>
                </a:lnTo>
                <a:lnTo>
                  <a:pt x="369441" y="501879"/>
                </a:lnTo>
                <a:lnTo>
                  <a:pt x="321232" y="518561"/>
                </a:lnTo>
                <a:lnTo>
                  <a:pt x="271276" y="532940"/>
                </a:lnTo>
                <a:lnTo>
                  <a:pt x="219708" y="544920"/>
                </a:lnTo>
                <a:lnTo>
                  <a:pt x="166662" y="554404"/>
                </a:lnTo>
                <a:lnTo>
                  <a:pt x="112272" y="561298"/>
                </a:lnTo>
                <a:lnTo>
                  <a:pt x="56673" y="565504"/>
                </a:lnTo>
                <a:lnTo>
                  <a:pt x="0" y="566928"/>
                </a:lnTo>
                <a:lnTo>
                  <a:pt x="141732" y="566928"/>
                </a:lnTo>
                <a:lnTo>
                  <a:pt x="198405" y="565504"/>
                </a:lnTo>
                <a:lnTo>
                  <a:pt x="254004" y="561298"/>
                </a:lnTo>
                <a:lnTo>
                  <a:pt x="308394" y="554404"/>
                </a:lnTo>
                <a:lnTo>
                  <a:pt x="361440" y="544920"/>
                </a:lnTo>
                <a:lnTo>
                  <a:pt x="413008" y="532940"/>
                </a:lnTo>
                <a:lnTo>
                  <a:pt x="462964" y="518561"/>
                </a:lnTo>
                <a:lnTo>
                  <a:pt x="511173" y="501879"/>
                </a:lnTo>
                <a:lnTo>
                  <a:pt x="557501" y="482989"/>
                </a:lnTo>
                <a:lnTo>
                  <a:pt x="601814" y="461988"/>
                </a:lnTo>
                <a:lnTo>
                  <a:pt x="643977" y="438972"/>
                </a:lnTo>
                <a:lnTo>
                  <a:pt x="683856" y="414036"/>
                </a:lnTo>
                <a:lnTo>
                  <a:pt x="721317" y="387276"/>
                </a:lnTo>
                <a:lnTo>
                  <a:pt x="756225" y="358789"/>
                </a:lnTo>
                <a:lnTo>
                  <a:pt x="788446" y="328670"/>
                </a:lnTo>
                <a:lnTo>
                  <a:pt x="817846" y="297015"/>
                </a:lnTo>
                <a:lnTo>
                  <a:pt x="844290" y="263921"/>
                </a:lnTo>
                <a:lnTo>
                  <a:pt x="867644" y="229482"/>
                </a:lnTo>
                <a:lnTo>
                  <a:pt x="887773" y="193795"/>
                </a:lnTo>
                <a:lnTo>
                  <a:pt x="904544" y="156957"/>
                </a:lnTo>
                <a:lnTo>
                  <a:pt x="917822" y="119062"/>
                </a:lnTo>
                <a:lnTo>
                  <a:pt x="927473" y="80207"/>
                </a:lnTo>
                <a:lnTo>
                  <a:pt x="933362" y="40487"/>
                </a:lnTo>
                <a:lnTo>
                  <a:pt x="935355" y="0"/>
                </a:lnTo>
                <a:close/>
              </a:path>
            </a:pathLst>
          </a:custGeom>
          <a:solidFill>
            <a:srgbClr val="008DC1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71844" y="2348483"/>
            <a:ext cx="935990" cy="576580"/>
          </a:xfrm>
          <a:prstGeom prst="rect">
            <a:avLst/>
          </a:prstGeom>
          <a:solidFill>
            <a:srgbClr val="ECECEC"/>
          </a:solidFill>
          <a:ln w="6096">
            <a:solidFill>
              <a:srgbClr val="41709C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Calibri"/>
                <a:cs typeface="Calibri"/>
              </a:rPr>
              <a:t>temp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80731" y="3357371"/>
            <a:ext cx="791210" cy="576580"/>
          </a:xfrm>
          <a:prstGeom prst="rect">
            <a:avLst/>
          </a:prstGeom>
          <a:solidFill>
            <a:srgbClr val="ECECEC"/>
          </a:solidFill>
          <a:ln w="6096">
            <a:solidFill>
              <a:srgbClr val="41709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30"/>
              </a:spcBef>
            </a:pPr>
            <a:r>
              <a:rPr sz="2800" spc="-5" dirty="0">
                <a:latin typeface="Consolas"/>
                <a:cs typeface="Consolas"/>
              </a:rPr>
              <a:t>b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79364" y="3357371"/>
            <a:ext cx="792480" cy="576580"/>
          </a:xfrm>
          <a:prstGeom prst="rect">
            <a:avLst/>
          </a:prstGeom>
          <a:solidFill>
            <a:srgbClr val="ECECEC"/>
          </a:solidFill>
          <a:ln w="6096">
            <a:solidFill>
              <a:srgbClr val="41709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30"/>
              </a:spcBef>
            </a:pPr>
            <a:r>
              <a:rPr sz="2800" spc="-5" dirty="0">
                <a:latin typeface="Consolas"/>
                <a:cs typeface="Consolas"/>
              </a:rPr>
              <a:t>a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78551" y="2686557"/>
            <a:ext cx="567055" cy="564515"/>
          </a:xfrm>
          <a:custGeom>
            <a:avLst/>
            <a:gdLst/>
            <a:ahLst/>
            <a:cxnLst/>
            <a:rect l="l" t="t" r="r" b="b"/>
            <a:pathLst>
              <a:path w="567054" h="564514">
                <a:moveTo>
                  <a:pt x="210565" y="0"/>
                </a:moveTo>
                <a:lnTo>
                  <a:pt x="298958" y="89662"/>
                </a:lnTo>
                <a:lnTo>
                  <a:pt x="0" y="384682"/>
                </a:lnTo>
                <a:lnTo>
                  <a:pt x="177037" y="564133"/>
                </a:lnTo>
                <a:lnTo>
                  <a:pt x="475996" y="268986"/>
                </a:lnTo>
                <a:lnTo>
                  <a:pt x="565122" y="268986"/>
                </a:lnTo>
                <a:lnTo>
                  <a:pt x="566927" y="2286"/>
                </a:lnTo>
                <a:lnTo>
                  <a:pt x="210565" y="0"/>
                </a:lnTo>
                <a:close/>
              </a:path>
              <a:path w="567054" h="564514">
                <a:moveTo>
                  <a:pt x="565122" y="268986"/>
                </a:moveTo>
                <a:lnTo>
                  <a:pt x="475996" y="268986"/>
                </a:lnTo>
                <a:lnTo>
                  <a:pt x="564514" y="358775"/>
                </a:lnTo>
                <a:lnTo>
                  <a:pt x="565122" y="268986"/>
                </a:lnTo>
                <a:close/>
              </a:path>
            </a:pathLst>
          </a:custGeom>
          <a:solidFill>
            <a:srgbClr val="FF0000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02731" y="2885185"/>
            <a:ext cx="137642" cy="142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6104" y="2570607"/>
            <a:ext cx="563880" cy="575945"/>
          </a:xfrm>
          <a:custGeom>
            <a:avLst/>
            <a:gdLst/>
            <a:ahLst/>
            <a:cxnLst/>
            <a:rect l="l" t="t" r="r" b="b"/>
            <a:pathLst>
              <a:path w="563879" h="575944">
                <a:moveTo>
                  <a:pt x="183388" y="0"/>
                </a:moveTo>
                <a:lnTo>
                  <a:pt x="0" y="172973"/>
                </a:lnTo>
                <a:lnTo>
                  <a:pt x="288417" y="478535"/>
                </a:lnTo>
                <a:lnTo>
                  <a:pt x="196723" y="565022"/>
                </a:lnTo>
                <a:lnTo>
                  <a:pt x="552957" y="575437"/>
                </a:lnTo>
                <a:lnTo>
                  <a:pt x="560844" y="305562"/>
                </a:lnTo>
                <a:lnTo>
                  <a:pt x="471677" y="305562"/>
                </a:lnTo>
                <a:lnTo>
                  <a:pt x="183388" y="0"/>
                </a:lnTo>
                <a:close/>
              </a:path>
              <a:path w="563879" h="575944">
                <a:moveTo>
                  <a:pt x="563372" y="219075"/>
                </a:moveTo>
                <a:lnTo>
                  <a:pt x="471677" y="305562"/>
                </a:lnTo>
                <a:lnTo>
                  <a:pt x="560844" y="305562"/>
                </a:lnTo>
                <a:lnTo>
                  <a:pt x="563372" y="219075"/>
                </a:lnTo>
                <a:close/>
              </a:path>
            </a:pathLst>
          </a:custGeom>
          <a:solidFill>
            <a:srgbClr val="FF0000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6161" y="2792983"/>
            <a:ext cx="137507" cy="142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16623" y="3429000"/>
            <a:ext cx="647700" cy="454659"/>
          </a:xfrm>
          <a:custGeom>
            <a:avLst/>
            <a:gdLst/>
            <a:ahLst/>
            <a:cxnLst/>
            <a:rect l="l" t="t" r="r" b="b"/>
            <a:pathLst>
              <a:path w="647700" h="454660">
                <a:moveTo>
                  <a:pt x="227075" y="0"/>
                </a:moveTo>
                <a:lnTo>
                  <a:pt x="0" y="227075"/>
                </a:lnTo>
                <a:lnTo>
                  <a:pt x="227075" y="454151"/>
                </a:lnTo>
                <a:lnTo>
                  <a:pt x="227075" y="340613"/>
                </a:lnTo>
                <a:lnTo>
                  <a:pt x="647700" y="340613"/>
                </a:lnTo>
                <a:lnTo>
                  <a:pt x="647700" y="113537"/>
                </a:lnTo>
                <a:lnTo>
                  <a:pt x="227075" y="113537"/>
                </a:lnTo>
                <a:lnTo>
                  <a:pt x="227075" y="0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27266" y="349161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212</a:t>
            </a:fld>
            <a:endParaRPr dirty="0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454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whil</a:t>
            </a:r>
            <a:r>
              <a:rPr spc="10" dirty="0"/>
              <a:t>e</a:t>
            </a:r>
            <a:r>
              <a:rPr dirty="0">
                <a:latin typeface="標楷體"/>
                <a:cs typeface="標楷體"/>
              </a:rPr>
              <a:t>迴</a:t>
            </a:r>
            <a:r>
              <a:rPr spc="-5" dirty="0">
                <a:latin typeface="標楷體"/>
                <a:cs typeface="標楷體"/>
              </a:rPr>
              <a:t>圈指令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10132"/>
            <a:ext cx="3488690" cy="258000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計算</a:t>
            </a:r>
            <a:r>
              <a:rPr sz="2800" spc="-20" dirty="0">
                <a:latin typeface="Consolas"/>
                <a:cs typeface="Consolas"/>
              </a:rPr>
              <a:t>N</a:t>
            </a:r>
            <a:r>
              <a:rPr sz="2800" spc="-5" dirty="0">
                <a:latin typeface="標楷體"/>
                <a:cs typeface="標楷體"/>
              </a:rPr>
              <a:t>個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字的和。</a:t>
            </a:r>
            <a:endParaRPr sz="2800">
              <a:latin typeface="標楷體"/>
              <a:cs typeface="標楷體"/>
            </a:endParaRPr>
          </a:p>
          <a:p>
            <a:pPr marL="207645" marR="5080" indent="-195580">
              <a:lnSpc>
                <a:spcPts val="4029"/>
              </a:lnSpc>
              <a:spcBef>
                <a:spcPts val="23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800" spc="5" dirty="0">
                <a:latin typeface="標楷體"/>
                <a:cs typeface="標楷體"/>
              </a:rPr>
              <a:t>檢查</a:t>
            </a:r>
            <a:r>
              <a:rPr sz="2800" spc="-20" dirty="0">
                <a:latin typeface="Consolas"/>
                <a:cs typeface="Consolas"/>
              </a:rPr>
              <a:t>i</a:t>
            </a:r>
            <a:r>
              <a:rPr sz="2800" spc="-5" dirty="0">
                <a:latin typeface="標楷體"/>
                <a:cs typeface="標楷體"/>
              </a:rPr>
              <a:t>有</a:t>
            </a:r>
            <a:r>
              <a:rPr sz="2800" dirty="0">
                <a:latin typeface="標楷體"/>
                <a:cs typeface="標楷體"/>
              </a:rPr>
              <a:t>沒</a:t>
            </a:r>
            <a:r>
              <a:rPr sz="2800" spc="-5" dirty="0">
                <a:latin typeface="標楷體"/>
                <a:cs typeface="標楷體"/>
              </a:rPr>
              <a:t>有超過</a:t>
            </a:r>
            <a:r>
              <a:rPr sz="2800" spc="-5" dirty="0">
                <a:latin typeface="Consolas"/>
                <a:cs typeface="Consolas"/>
              </a:rPr>
              <a:t>N</a:t>
            </a:r>
            <a:r>
              <a:rPr sz="2800" spc="-5" dirty="0">
                <a:latin typeface="標楷體"/>
                <a:cs typeface="標楷體"/>
              </a:rPr>
              <a:t>， </a:t>
            </a:r>
            <a:r>
              <a:rPr sz="2800" dirty="0">
                <a:latin typeface="標楷體"/>
                <a:cs typeface="標楷體"/>
              </a:rPr>
              <a:t>超</a:t>
            </a:r>
            <a:r>
              <a:rPr sz="2800" spc="-5" dirty="0">
                <a:latin typeface="標楷體"/>
                <a:cs typeface="標楷體"/>
              </a:rPr>
              <a:t>過就不做了。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5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37587" y="1316736"/>
            <a:ext cx="3059247" cy="5100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213</a:t>
            </a:fld>
            <a:endParaRPr dirty="0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491" y="1813560"/>
            <a:ext cx="7516495" cy="3447415"/>
          </a:xfrm>
          <a:custGeom>
            <a:avLst/>
            <a:gdLst/>
            <a:ahLst/>
            <a:cxnLst/>
            <a:rect l="l" t="t" r="r" b="b"/>
            <a:pathLst>
              <a:path w="7516495" h="3447415">
                <a:moveTo>
                  <a:pt x="0" y="3447288"/>
                </a:moveTo>
                <a:lnTo>
                  <a:pt x="7516368" y="3447288"/>
                </a:lnTo>
                <a:lnTo>
                  <a:pt x="7516368" y="0"/>
                </a:lnTo>
                <a:lnTo>
                  <a:pt x="0" y="0"/>
                </a:lnTo>
                <a:lnTo>
                  <a:pt x="0" y="3447288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454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whil</a:t>
            </a:r>
            <a:r>
              <a:rPr spc="10" dirty="0"/>
              <a:t>e</a:t>
            </a:r>
            <a:r>
              <a:rPr dirty="0">
                <a:latin typeface="標楷體"/>
                <a:cs typeface="標楷體"/>
              </a:rPr>
              <a:t>迴</a:t>
            </a:r>
            <a:r>
              <a:rPr spc="-5" dirty="0">
                <a:latin typeface="標楷體"/>
                <a:cs typeface="標楷體"/>
              </a:rPr>
              <a:t>圈指令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8491" y="2976372"/>
            <a:ext cx="7396480" cy="1762125"/>
          </a:xfrm>
          <a:custGeom>
            <a:avLst/>
            <a:gdLst/>
            <a:ahLst/>
            <a:cxnLst/>
            <a:rect l="l" t="t" r="r" b="b"/>
            <a:pathLst>
              <a:path w="7396480" h="1762125">
                <a:moveTo>
                  <a:pt x="0" y="1761744"/>
                </a:moveTo>
                <a:lnTo>
                  <a:pt x="7395972" y="1761744"/>
                </a:lnTo>
                <a:lnTo>
                  <a:pt x="7395972" y="0"/>
                </a:lnTo>
                <a:lnTo>
                  <a:pt x="0" y="0"/>
                </a:lnTo>
                <a:lnTo>
                  <a:pt x="0" y="1761744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83233" y="1896266"/>
          <a:ext cx="5400040" cy="878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567">
                <a:tc>
                  <a:txBody>
                    <a:bodyPr/>
                    <a:lstStyle/>
                    <a:p>
                      <a:pPr marR="30480" algn="ctr">
                        <a:lnSpc>
                          <a:spcPts val="200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N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00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請問</a:t>
                      </a:r>
                      <a:r>
                        <a:rPr sz="2000" spc="-1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有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幾個數</a:t>
                      </a:r>
                      <a:r>
                        <a:rPr sz="2000" spc="-1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值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要</a:t>
                      </a:r>
                      <a:r>
                        <a:rPr sz="2000" spc="-15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加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標楷體"/>
                          <a:cs typeface="標楷體"/>
                        </a:rPr>
                        <a:t>總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: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005"/>
                        </a:lnSpc>
                      </a:pP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17">
                <a:tc>
                  <a:txBody>
                    <a:bodyPr/>
                    <a:lstStyle/>
                    <a:p>
                      <a:pPr marR="30480" algn="ctr">
                        <a:lnSpc>
                          <a:spcPts val="2080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i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080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1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1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41">
                <a:tc>
                  <a:txBody>
                    <a:bodyPr/>
                    <a:lstStyle/>
                    <a:p>
                      <a:pPr marR="30480" algn="ct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S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0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002283" y="3050794"/>
            <a:ext cx="5995670" cy="2162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while i </a:t>
            </a:r>
            <a:r>
              <a:rPr sz="2000" dirty="0">
                <a:solidFill>
                  <a:srgbClr val="FF0000"/>
                </a:solidFill>
                <a:latin typeface="Consolas"/>
                <a:cs typeface="Consolas"/>
              </a:rPr>
              <a:t>&lt;=</a:t>
            </a:r>
            <a:r>
              <a:rPr sz="2000" spc="-4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FF0000"/>
                </a:solidFill>
                <a:latin typeface="Consolas"/>
                <a:cs typeface="Consolas"/>
              </a:rPr>
              <a:t>N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2000">
              <a:latin typeface="Consolas"/>
              <a:cs typeface="Consolas"/>
            </a:endParaRPr>
          </a:p>
          <a:p>
            <a:pPr marL="572135">
              <a:lnSpc>
                <a:spcPts val="2395"/>
              </a:lnSpc>
              <a:spcBef>
                <a:spcPts val="10"/>
              </a:spcBef>
            </a:pPr>
            <a:r>
              <a:rPr sz="2000" spc="-5" dirty="0">
                <a:latin typeface="Consolas"/>
                <a:cs typeface="Consolas"/>
              </a:rPr>
              <a:t>print(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00000"/>
                </a:solidFill>
                <a:latin typeface="標楷體"/>
                <a:cs typeface="標楷體"/>
              </a:rPr>
              <a:t>請輸入第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,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i,</a:t>
            </a:r>
            <a:r>
              <a:rPr sz="2000" spc="5" dirty="0"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00000"/>
                </a:solidFill>
                <a:latin typeface="標楷體"/>
                <a:cs typeface="標楷體"/>
              </a:rPr>
              <a:t>個數值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:</a:t>
            </a:r>
            <a:r>
              <a:rPr sz="2000" spc="-2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5" dirty="0">
                <a:latin typeface="Consolas"/>
                <a:cs typeface="Consolas"/>
              </a:rPr>
              <a:t> end="")</a:t>
            </a:r>
            <a:endParaRPr sz="2000">
              <a:latin typeface="Consolas"/>
              <a:cs typeface="Consolas"/>
            </a:endParaRPr>
          </a:p>
          <a:p>
            <a:pPr marL="57213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x 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int(input())</a:t>
            </a:r>
            <a:endParaRPr sz="2000">
              <a:latin typeface="Consolas"/>
              <a:cs typeface="Consolas"/>
            </a:endParaRPr>
          </a:p>
          <a:p>
            <a:pPr marL="57213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S = S +</a:t>
            </a:r>
            <a:r>
              <a:rPr sz="2000" spc="-1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x</a:t>
            </a:r>
            <a:endParaRPr sz="2000">
              <a:latin typeface="Consolas"/>
              <a:cs typeface="Consolas"/>
            </a:endParaRPr>
          </a:p>
          <a:p>
            <a:pPr marL="572135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i = i +</a:t>
            </a:r>
            <a:r>
              <a:rPr sz="2000" spc="-114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1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print(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E0000"/>
                </a:solidFill>
                <a:latin typeface="標楷體"/>
                <a:cs typeface="標楷體"/>
              </a:rPr>
              <a:t>結</a:t>
            </a:r>
            <a:r>
              <a:rPr sz="2000" spc="5" dirty="0">
                <a:solidFill>
                  <a:srgbClr val="8E0000"/>
                </a:solidFill>
                <a:latin typeface="標楷體"/>
                <a:cs typeface="標楷體"/>
              </a:rPr>
              <a:t>果</a:t>
            </a:r>
            <a:r>
              <a:rPr sz="2000" spc="80" dirty="0">
                <a:solidFill>
                  <a:srgbClr val="8E0000"/>
                </a:solidFill>
                <a:latin typeface="標楷體"/>
                <a:cs typeface="標楷體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=</a:t>
            </a:r>
            <a:r>
              <a:rPr sz="2000" spc="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,</a:t>
            </a:r>
            <a:r>
              <a:rPr sz="2000" dirty="0">
                <a:latin typeface="Consolas"/>
                <a:cs typeface="Consolas"/>
              </a:rPr>
              <a:t> </a:t>
            </a:r>
            <a:r>
              <a:rPr sz="2000" spc="-15" dirty="0">
                <a:latin typeface="Consolas"/>
                <a:cs typeface="Consolas"/>
              </a:rPr>
              <a:t>S)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700009" cy="4032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5-8.</a:t>
            </a:r>
            <a:r>
              <a:rPr sz="2800" spc="5" dirty="0">
                <a:latin typeface="標楷體"/>
                <a:cs typeface="標楷體"/>
              </a:rPr>
              <a:t>利</a:t>
            </a:r>
            <a:r>
              <a:rPr sz="2800" spc="-5" dirty="0">
                <a:latin typeface="標楷體"/>
                <a:cs typeface="標楷體"/>
              </a:rPr>
              <a:t>用</a:t>
            </a:r>
            <a:r>
              <a:rPr sz="2800" spc="-10" dirty="0">
                <a:latin typeface="Consolas"/>
                <a:cs typeface="Consolas"/>
              </a:rPr>
              <a:t>while</a:t>
            </a:r>
            <a:r>
              <a:rPr sz="2800" spc="5" dirty="0">
                <a:latin typeface="標楷體"/>
                <a:cs typeface="標楷體"/>
              </a:rPr>
              <a:t>寫一</a:t>
            </a:r>
            <a:r>
              <a:rPr sz="2800" spc="-5" dirty="0">
                <a:latin typeface="標楷體"/>
                <a:cs typeface="標楷體"/>
              </a:rPr>
              <a:t>程式求</a:t>
            </a:r>
            <a:r>
              <a:rPr sz="2800" spc="-10" dirty="0">
                <a:latin typeface="Consolas"/>
                <a:cs typeface="Consolas"/>
              </a:rPr>
              <a:t>N</a:t>
            </a:r>
            <a:r>
              <a:rPr sz="2800" spc="5" dirty="0">
                <a:latin typeface="標楷體"/>
                <a:cs typeface="標楷體"/>
              </a:rPr>
              <a:t>個</a:t>
            </a:r>
            <a:r>
              <a:rPr sz="2800" spc="-5" dirty="0">
                <a:latin typeface="標楷體"/>
                <a:cs typeface="標楷體"/>
              </a:rPr>
              <a:t>數字</a:t>
            </a:r>
            <a:r>
              <a:rPr sz="2800" spc="1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最大值。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3550">
              <a:latin typeface="標楷體"/>
              <a:cs typeface="標楷體"/>
            </a:endParaRPr>
          </a:p>
          <a:p>
            <a:pPr marL="241300" marR="5080" indent="-228600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5-9.</a:t>
            </a:r>
            <a:r>
              <a:rPr sz="2800" spc="5" dirty="0">
                <a:latin typeface="標楷體"/>
                <a:cs typeface="標楷體"/>
              </a:rPr>
              <a:t>利</a:t>
            </a:r>
            <a:r>
              <a:rPr sz="2800" spc="-10" dirty="0">
                <a:latin typeface="標楷體"/>
                <a:cs typeface="標楷體"/>
              </a:rPr>
              <a:t>用</a:t>
            </a:r>
            <a:r>
              <a:rPr sz="2800" spc="-10" dirty="0">
                <a:latin typeface="Consolas"/>
                <a:cs typeface="Consolas"/>
              </a:rPr>
              <a:t>while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程式求一個等差級數數字的 </a:t>
            </a:r>
            <a:r>
              <a:rPr sz="2800" dirty="0">
                <a:latin typeface="標楷體"/>
                <a:cs typeface="標楷體"/>
              </a:rPr>
              <a:t>和</a:t>
            </a:r>
            <a:r>
              <a:rPr sz="2800" spc="-5" dirty="0">
                <a:latin typeface="標楷體"/>
                <a:cs typeface="標楷體"/>
              </a:rPr>
              <a:t>，一共</a:t>
            </a:r>
            <a:r>
              <a:rPr sz="2800" spc="10" dirty="0">
                <a:latin typeface="標楷體"/>
                <a:cs typeface="標楷體"/>
              </a:rPr>
              <a:t>有</a:t>
            </a:r>
            <a:r>
              <a:rPr sz="2800" spc="-10" dirty="0">
                <a:latin typeface="Consolas"/>
                <a:cs typeface="Consolas"/>
              </a:rPr>
              <a:t>N</a:t>
            </a:r>
            <a:r>
              <a:rPr sz="2800" spc="-5" dirty="0">
                <a:latin typeface="標楷體"/>
                <a:cs typeface="標楷體"/>
              </a:rPr>
              <a:t>個數</a:t>
            </a:r>
            <a:r>
              <a:rPr sz="2800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，程式</a:t>
            </a:r>
            <a:r>
              <a:rPr sz="2800" dirty="0">
                <a:latin typeface="標楷體"/>
                <a:cs typeface="標楷體"/>
              </a:rPr>
              <a:t>應</a:t>
            </a:r>
            <a:r>
              <a:rPr sz="2800" spc="-5" dirty="0">
                <a:latin typeface="標楷體"/>
                <a:cs typeface="標楷體"/>
              </a:rPr>
              <a:t>該輸入</a:t>
            </a:r>
            <a:r>
              <a:rPr sz="2800" dirty="0">
                <a:latin typeface="標楷體"/>
                <a:cs typeface="標楷體"/>
              </a:rPr>
              <a:t>最</a:t>
            </a:r>
            <a:r>
              <a:rPr sz="2800" spc="-5" dirty="0">
                <a:latin typeface="標楷體"/>
                <a:cs typeface="標楷體"/>
              </a:rPr>
              <a:t>小的起始 </a:t>
            </a:r>
            <a:r>
              <a:rPr sz="2800" dirty="0">
                <a:latin typeface="標楷體"/>
                <a:cs typeface="標楷體"/>
              </a:rPr>
              <a:t>值</a:t>
            </a:r>
            <a:r>
              <a:rPr sz="2800" spc="-5" dirty="0">
                <a:latin typeface="標楷體"/>
                <a:cs typeface="標楷體"/>
              </a:rPr>
              <a:t>以及數</a:t>
            </a:r>
            <a:r>
              <a:rPr sz="2800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間的</a:t>
            </a:r>
            <a:r>
              <a:rPr sz="2800" spc="5" dirty="0">
                <a:latin typeface="標楷體"/>
                <a:cs typeface="標楷體"/>
              </a:rPr>
              <a:t>差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dirty="0">
                <a:latin typeface="標楷體"/>
                <a:cs typeface="標楷體"/>
              </a:rPr>
              <a:t>即</a:t>
            </a:r>
            <a:r>
              <a:rPr sz="2800" spc="-5" dirty="0">
                <a:latin typeface="標楷體"/>
                <a:cs typeface="標楷體"/>
              </a:rPr>
              <a:t>從起</a:t>
            </a:r>
            <a:r>
              <a:rPr sz="2800" dirty="0">
                <a:latin typeface="標楷體"/>
                <a:cs typeface="標楷體"/>
              </a:rPr>
              <a:t>始</a:t>
            </a:r>
            <a:r>
              <a:rPr sz="2800" spc="-5" dirty="0">
                <a:latin typeface="標楷體"/>
                <a:cs typeface="標楷體"/>
              </a:rPr>
              <a:t>值開始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間格差，  </a:t>
            </a:r>
            <a:r>
              <a:rPr sz="2800" spc="5" dirty="0">
                <a:latin typeface="標楷體"/>
                <a:cs typeface="標楷體"/>
              </a:rPr>
              <a:t>共</a:t>
            </a:r>
            <a:r>
              <a:rPr sz="2800" spc="-10" dirty="0">
                <a:latin typeface="Consolas"/>
                <a:cs typeface="Consolas"/>
              </a:rPr>
              <a:t>N</a:t>
            </a:r>
            <a:r>
              <a:rPr sz="2800" spc="-5" dirty="0">
                <a:latin typeface="標楷體"/>
                <a:cs typeface="標楷體"/>
              </a:rPr>
              <a:t>個</a:t>
            </a:r>
            <a:r>
              <a:rPr sz="2800" spc="130" dirty="0">
                <a:latin typeface="標楷體"/>
                <a:cs typeface="標楷體"/>
              </a:rPr>
              <a:t> </a:t>
            </a:r>
            <a:r>
              <a:rPr sz="2800" spc="-5" dirty="0">
                <a:latin typeface="標楷體"/>
                <a:cs typeface="標楷體"/>
              </a:rPr>
              <a:t>的</a:t>
            </a:r>
            <a:r>
              <a:rPr sz="2800" dirty="0">
                <a:latin typeface="標楷體"/>
                <a:cs typeface="標楷體"/>
              </a:rPr>
              <a:t>總</a:t>
            </a:r>
            <a:r>
              <a:rPr sz="2800" spc="10" dirty="0">
                <a:latin typeface="標楷體"/>
                <a:cs typeface="標楷體"/>
              </a:rPr>
              <a:t>和</a:t>
            </a:r>
            <a:r>
              <a:rPr sz="2800" spc="-20" dirty="0">
                <a:latin typeface="Consolas"/>
                <a:cs typeface="Consolas"/>
              </a:rPr>
              <a:t>)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600">
              <a:latin typeface="標楷體"/>
              <a:cs typeface="標楷體"/>
            </a:endParaRPr>
          </a:p>
          <a:p>
            <a:pPr marL="241300" marR="306705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5-10.</a:t>
            </a:r>
            <a:r>
              <a:rPr sz="2800" spc="5" dirty="0">
                <a:latin typeface="標楷體"/>
                <a:cs typeface="標楷體"/>
              </a:rPr>
              <a:t>利用</a:t>
            </a:r>
            <a:r>
              <a:rPr sz="2800" spc="-10" dirty="0">
                <a:latin typeface="Consolas"/>
                <a:cs typeface="Consolas"/>
              </a:rPr>
              <a:t>while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1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程式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讀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20" dirty="0">
                <a:latin typeface="Consolas"/>
                <a:cs typeface="Consolas"/>
              </a:rPr>
              <a:t>N</a:t>
            </a:r>
            <a:r>
              <a:rPr sz="2800" spc="5" dirty="0">
                <a:latin typeface="標楷體"/>
                <a:cs typeface="標楷體"/>
              </a:rPr>
              <a:t>個</a:t>
            </a:r>
            <a:r>
              <a:rPr sz="2800" spc="-5" dirty="0">
                <a:latin typeface="標楷體"/>
                <a:cs typeface="標楷體"/>
              </a:rPr>
              <a:t>數字，然 </a:t>
            </a:r>
            <a:r>
              <a:rPr sz="2800" dirty="0">
                <a:latin typeface="標楷體"/>
                <a:cs typeface="標楷體"/>
              </a:rPr>
              <a:t>後</a:t>
            </a:r>
            <a:r>
              <a:rPr sz="2800" spc="-5" dirty="0">
                <a:latin typeface="標楷體"/>
                <a:cs typeface="標楷體"/>
              </a:rPr>
              <a:t>找出所</a:t>
            </a:r>
            <a:r>
              <a:rPr sz="2800" dirty="0">
                <a:latin typeface="標楷體"/>
                <a:cs typeface="標楷體"/>
              </a:rPr>
              <a:t>有</a:t>
            </a:r>
            <a:r>
              <a:rPr sz="2800" spc="-5" dirty="0">
                <a:latin typeface="標楷體"/>
                <a:cs typeface="標楷體"/>
              </a:rPr>
              <a:t>小</a:t>
            </a:r>
            <a:r>
              <a:rPr sz="2800" spc="15" dirty="0">
                <a:latin typeface="標楷體"/>
                <a:cs typeface="標楷體"/>
              </a:rPr>
              <a:t>於</a:t>
            </a:r>
            <a:r>
              <a:rPr sz="2800" spc="-10" dirty="0">
                <a:latin typeface="Consolas"/>
                <a:cs typeface="Consolas"/>
              </a:rPr>
              <a:t>1</a:t>
            </a:r>
            <a:r>
              <a:rPr sz="2800" spc="-20" dirty="0">
                <a:latin typeface="Consolas"/>
                <a:cs typeface="Consolas"/>
              </a:rPr>
              <a:t>3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數，再</a:t>
            </a:r>
            <a:r>
              <a:rPr sz="2800" dirty="0">
                <a:latin typeface="標楷體"/>
                <a:cs typeface="標楷體"/>
              </a:rPr>
              <a:t>求</a:t>
            </a:r>
            <a:r>
              <a:rPr sz="2800" spc="-5" dirty="0">
                <a:latin typeface="標楷體"/>
                <a:cs typeface="標楷體"/>
              </a:rPr>
              <a:t>這些數</a:t>
            </a:r>
            <a:r>
              <a:rPr sz="2800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的和。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101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5-8.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7576" y="1278002"/>
            <a:ext cx="3556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15411" y="1235963"/>
            <a:ext cx="3672840" cy="5475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216</a:t>
            </a:fld>
            <a:endParaRPr dirty="0"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813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5-8.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7783" y="1845564"/>
            <a:ext cx="8065134" cy="3599815"/>
          </a:xfrm>
          <a:custGeom>
            <a:avLst/>
            <a:gdLst/>
            <a:ahLst/>
            <a:cxnLst/>
            <a:rect l="l" t="t" r="r" b="b"/>
            <a:pathLst>
              <a:path w="8065134" h="3599815">
                <a:moveTo>
                  <a:pt x="0" y="3599688"/>
                </a:moveTo>
                <a:lnTo>
                  <a:pt x="8065008" y="3599688"/>
                </a:lnTo>
                <a:lnTo>
                  <a:pt x="8065008" y="0"/>
                </a:lnTo>
                <a:lnTo>
                  <a:pt x="0" y="0"/>
                </a:lnTo>
                <a:lnTo>
                  <a:pt x="0" y="3599688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8083" y="1939275"/>
          <a:ext cx="4728210" cy="8204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062">
                <a:tc>
                  <a:txBody>
                    <a:bodyPr/>
                    <a:lstStyle/>
                    <a:p>
                      <a:pPr marR="27305" algn="ctr">
                        <a:lnSpc>
                          <a:spcPts val="1789"/>
                        </a:lnSpc>
                      </a:pPr>
                      <a:r>
                        <a:rPr sz="1900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N</a:t>
                      </a:r>
                      <a:r>
                        <a:rPr sz="1900" spc="-8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900" spc="-5" dirty="0">
                          <a:latin typeface="Consolas"/>
                          <a:cs typeface="Consolas"/>
                        </a:rPr>
                        <a:t>=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789"/>
                        </a:lnSpc>
                      </a:pPr>
                      <a:r>
                        <a:rPr sz="1900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19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"How</a:t>
                      </a:r>
                      <a:r>
                        <a:rPr sz="1900" spc="-2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9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many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789"/>
                        </a:lnSpc>
                      </a:pPr>
                      <a:r>
                        <a:rPr sz="19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number?</a:t>
                      </a:r>
                      <a:r>
                        <a:rPr sz="1900" spc="-5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900" spc="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1900" spc="5" dirty="0">
                          <a:latin typeface="Consolas"/>
                          <a:cs typeface="Consolas"/>
                        </a:rPr>
                        <a:t>))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39">
                <a:tc>
                  <a:txBody>
                    <a:bodyPr/>
                    <a:lstStyle/>
                    <a:p>
                      <a:pPr marR="27305" algn="ctr">
                        <a:lnSpc>
                          <a:spcPts val="1980"/>
                        </a:lnSpc>
                      </a:pPr>
                      <a:r>
                        <a:rPr sz="1900" spc="-5" dirty="0">
                          <a:latin typeface="Consolas"/>
                          <a:cs typeface="Consolas"/>
                        </a:rPr>
                        <a:t>MAX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980"/>
                        </a:lnSpc>
                      </a:pPr>
                      <a:r>
                        <a:rPr sz="1900" spc="-5" dirty="0">
                          <a:latin typeface="Consolas"/>
                          <a:cs typeface="Consolas"/>
                        </a:rPr>
                        <a:t>= 0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63">
                <a:tc>
                  <a:txBody>
                    <a:bodyPr/>
                    <a:lstStyle/>
                    <a:p>
                      <a:pPr marR="27305" algn="ctr">
                        <a:lnSpc>
                          <a:spcPts val="1980"/>
                        </a:lnSpc>
                      </a:pPr>
                      <a:r>
                        <a:rPr sz="1900" spc="-5" dirty="0">
                          <a:latin typeface="Consolas"/>
                          <a:cs typeface="Consolas"/>
                        </a:rPr>
                        <a:t>i</a:t>
                      </a:r>
                      <a:r>
                        <a:rPr sz="1900" spc="-8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900" spc="-5" dirty="0">
                          <a:latin typeface="Consolas"/>
                          <a:cs typeface="Consolas"/>
                        </a:rPr>
                        <a:t>=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980"/>
                        </a:lnSpc>
                      </a:pPr>
                      <a:r>
                        <a:rPr sz="1900" dirty="0">
                          <a:latin typeface="Consolas"/>
                          <a:cs typeface="Consolas"/>
                        </a:rPr>
                        <a:t>1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37133" y="3023107"/>
            <a:ext cx="7889240" cy="2342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0000FF"/>
                </a:solidFill>
                <a:latin typeface="Consolas"/>
                <a:cs typeface="Consolas"/>
              </a:rPr>
              <a:t>while </a:t>
            </a:r>
            <a:r>
              <a:rPr sz="1900" spc="-5" dirty="0">
                <a:solidFill>
                  <a:srgbClr val="00AFEF"/>
                </a:solidFill>
                <a:latin typeface="Consolas"/>
                <a:cs typeface="Consolas"/>
              </a:rPr>
              <a:t>i </a:t>
            </a:r>
            <a:r>
              <a:rPr sz="1900" dirty="0">
                <a:latin typeface="Consolas"/>
                <a:cs typeface="Consolas"/>
              </a:rPr>
              <a:t>&lt;=</a:t>
            </a:r>
            <a:r>
              <a:rPr sz="1900" spc="45" dirty="0">
                <a:latin typeface="Consolas"/>
                <a:cs typeface="Consolas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onsolas"/>
                <a:cs typeface="Consolas"/>
              </a:rPr>
              <a:t>N</a:t>
            </a:r>
            <a:r>
              <a:rPr sz="19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endParaRPr sz="1900">
              <a:latin typeface="Consolas"/>
              <a:cs typeface="Consolas"/>
            </a:endParaRPr>
          </a:p>
          <a:p>
            <a:pPr marL="544195">
              <a:lnSpc>
                <a:spcPct val="100000"/>
              </a:lnSpc>
            </a:pPr>
            <a:r>
              <a:rPr sz="1900" dirty="0">
                <a:latin typeface="Consolas"/>
                <a:cs typeface="Consolas"/>
              </a:rPr>
              <a:t>print(</a:t>
            </a:r>
            <a:r>
              <a:rPr sz="1900" dirty="0">
                <a:solidFill>
                  <a:srgbClr val="8E0000"/>
                </a:solidFill>
                <a:latin typeface="Consolas"/>
                <a:cs typeface="Consolas"/>
              </a:rPr>
              <a:t>"Please input the value </a:t>
            </a:r>
            <a:r>
              <a:rPr sz="1900" spc="-5" dirty="0">
                <a:solidFill>
                  <a:srgbClr val="8E0000"/>
                </a:solidFill>
                <a:latin typeface="Consolas"/>
                <a:cs typeface="Consolas"/>
              </a:rPr>
              <a:t>of </a:t>
            </a:r>
            <a:r>
              <a:rPr sz="1900" dirty="0">
                <a:solidFill>
                  <a:srgbClr val="8E0000"/>
                </a:solidFill>
                <a:latin typeface="Consolas"/>
                <a:cs typeface="Consolas"/>
              </a:rPr>
              <a:t>number"</a:t>
            </a:r>
            <a:r>
              <a:rPr sz="1900" dirty="0">
                <a:latin typeface="Consolas"/>
                <a:cs typeface="Consolas"/>
              </a:rPr>
              <a:t>,i,</a:t>
            </a:r>
            <a:r>
              <a:rPr sz="1900" dirty="0">
                <a:solidFill>
                  <a:srgbClr val="8E0000"/>
                </a:solidFill>
                <a:latin typeface="Consolas"/>
                <a:cs typeface="Consolas"/>
              </a:rPr>
              <a:t>":</a:t>
            </a:r>
            <a:r>
              <a:rPr sz="1900" spc="9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19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900" dirty="0">
                <a:latin typeface="Consolas"/>
                <a:cs typeface="Consolas"/>
              </a:rPr>
              <a:t>,end=</a:t>
            </a:r>
            <a:r>
              <a:rPr sz="1900" dirty="0">
                <a:solidFill>
                  <a:srgbClr val="8E0000"/>
                </a:solidFill>
                <a:latin typeface="Consolas"/>
                <a:cs typeface="Consolas"/>
              </a:rPr>
              <a:t>""</a:t>
            </a:r>
            <a:r>
              <a:rPr sz="1900" dirty="0">
                <a:latin typeface="Consolas"/>
                <a:cs typeface="Consolas"/>
              </a:rPr>
              <a:t>)</a:t>
            </a:r>
            <a:endParaRPr sz="1900">
              <a:latin typeface="Consolas"/>
              <a:cs typeface="Consolas"/>
            </a:endParaRPr>
          </a:p>
          <a:p>
            <a:pPr marL="544195">
              <a:lnSpc>
                <a:spcPct val="100000"/>
              </a:lnSpc>
            </a:pPr>
            <a:r>
              <a:rPr sz="1900" spc="-5" dirty="0">
                <a:latin typeface="Consolas"/>
                <a:cs typeface="Consolas"/>
              </a:rPr>
              <a:t>x =</a:t>
            </a:r>
            <a:r>
              <a:rPr sz="1900" spc="15" dirty="0">
                <a:latin typeface="Consolas"/>
                <a:cs typeface="Consolas"/>
              </a:rPr>
              <a:t> </a:t>
            </a:r>
            <a:r>
              <a:rPr sz="1900" dirty="0">
                <a:latin typeface="Consolas"/>
                <a:cs typeface="Consolas"/>
              </a:rPr>
              <a:t>int(input())</a:t>
            </a:r>
            <a:endParaRPr sz="1900">
              <a:latin typeface="Consolas"/>
              <a:cs typeface="Consolas"/>
            </a:endParaRPr>
          </a:p>
          <a:p>
            <a:pPr marR="5871210" algn="r">
              <a:lnSpc>
                <a:spcPct val="100000"/>
              </a:lnSpc>
            </a:pPr>
            <a:r>
              <a:rPr sz="1900" dirty="0">
                <a:latin typeface="Consolas"/>
                <a:cs typeface="Consolas"/>
              </a:rPr>
              <a:t>if </a:t>
            </a:r>
            <a:r>
              <a:rPr sz="1900" spc="-5" dirty="0">
                <a:latin typeface="Consolas"/>
                <a:cs typeface="Consolas"/>
              </a:rPr>
              <a:t>x &gt;</a:t>
            </a:r>
            <a:r>
              <a:rPr sz="1900" spc="-55" dirty="0">
                <a:latin typeface="Consolas"/>
                <a:cs typeface="Consolas"/>
              </a:rPr>
              <a:t> </a:t>
            </a:r>
            <a:r>
              <a:rPr sz="1900" dirty="0">
                <a:latin typeface="Consolas"/>
                <a:cs typeface="Consolas"/>
              </a:rPr>
              <a:t>MAX:</a:t>
            </a:r>
            <a:endParaRPr sz="1900">
              <a:latin typeface="Consolas"/>
              <a:cs typeface="Consolas"/>
            </a:endParaRPr>
          </a:p>
          <a:p>
            <a:pPr marR="5870575" algn="r">
              <a:lnSpc>
                <a:spcPct val="100000"/>
              </a:lnSpc>
            </a:pPr>
            <a:r>
              <a:rPr sz="1900" dirty="0">
                <a:latin typeface="Consolas"/>
                <a:cs typeface="Consolas"/>
              </a:rPr>
              <a:t>MAX </a:t>
            </a:r>
            <a:r>
              <a:rPr sz="1900" spc="-5" dirty="0">
                <a:latin typeface="Consolas"/>
                <a:cs typeface="Consolas"/>
              </a:rPr>
              <a:t>=</a:t>
            </a:r>
            <a:r>
              <a:rPr sz="1900" spc="-75" dirty="0">
                <a:latin typeface="Consolas"/>
                <a:cs typeface="Consolas"/>
              </a:rPr>
              <a:t> </a:t>
            </a:r>
            <a:r>
              <a:rPr sz="1900" spc="-5" dirty="0">
                <a:latin typeface="Consolas"/>
                <a:cs typeface="Consolas"/>
              </a:rPr>
              <a:t>x</a:t>
            </a:r>
            <a:endParaRPr sz="1900">
              <a:latin typeface="Consolas"/>
              <a:cs typeface="Consolas"/>
            </a:endParaRPr>
          </a:p>
          <a:p>
            <a:pPr marL="544195">
              <a:lnSpc>
                <a:spcPct val="100000"/>
              </a:lnSpc>
            </a:pPr>
            <a:r>
              <a:rPr sz="1900" spc="-5" dirty="0">
                <a:solidFill>
                  <a:srgbClr val="00AFEF"/>
                </a:solidFill>
                <a:latin typeface="Consolas"/>
                <a:cs typeface="Consolas"/>
              </a:rPr>
              <a:t>i = i +</a:t>
            </a:r>
            <a:r>
              <a:rPr sz="1900" spc="40" dirty="0">
                <a:solidFill>
                  <a:srgbClr val="00AFEF"/>
                </a:solidFill>
                <a:latin typeface="Consolas"/>
                <a:cs typeface="Consolas"/>
              </a:rPr>
              <a:t> </a:t>
            </a:r>
            <a:r>
              <a:rPr sz="1900" spc="-5" dirty="0">
                <a:solidFill>
                  <a:srgbClr val="00AFEF"/>
                </a:solidFill>
                <a:latin typeface="Consolas"/>
                <a:cs typeface="Consolas"/>
              </a:rPr>
              <a:t>1</a:t>
            </a:r>
            <a:endParaRPr sz="19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9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latin typeface="Consolas"/>
                <a:cs typeface="Consolas"/>
              </a:rPr>
              <a:t>print(</a:t>
            </a:r>
            <a:r>
              <a:rPr sz="1900" dirty="0">
                <a:solidFill>
                  <a:srgbClr val="8E0000"/>
                </a:solidFill>
                <a:latin typeface="Consolas"/>
                <a:cs typeface="Consolas"/>
              </a:rPr>
              <a:t>"MAX </a:t>
            </a:r>
            <a:r>
              <a:rPr sz="1900" spc="-5" dirty="0">
                <a:solidFill>
                  <a:srgbClr val="8E0000"/>
                </a:solidFill>
                <a:latin typeface="Consolas"/>
                <a:cs typeface="Consolas"/>
              </a:rPr>
              <a:t>= </a:t>
            </a:r>
            <a:r>
              <a:rPr sz="19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1900" dirty="0">
                <a:latin typeface="Consolas"/>
                <a:cs typeface="Consolas"/>
              </a:rPr>
              <a:t>,</a:t>
            </a:r>
            <a:r>
              <a:rPr sz="1900" spc="25" dirty="0">
                <a:latin typeface="Consolas"/>
                <a:cs typeface="Consolas"/>
              </a:rPr>
              <a:t> </a:t>
            </a:r>
            <a:r>
              <a:rPr sz="1900" dirty="0">
                <a:latin typeface="Consolas"/>
                <a:cs typeface="Consolas"/>
              </a:rPr>
              <a:t>MAX)</a:t>
            </a:r>
            <a:endParaRPr sz="19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458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5-9.</a:t>
            </a:r>
            <a:r>
              <a:rPr sz="2800" spc="5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5" dirty="0">
                <a:latin typeface="標楷體"/>
                <a:cs typeface="標楷體"/>
              </a:rPr>
              <a:t>圖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3448" y="1269491"/>
            <a:ext cx="3096768" cy="5375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218</a:t>
            </a:fld>
            <a:endParaRPr dirty="0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813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5-9.</a:t>
            </a: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</a:t>
            </a:r>
            <a:r>
              <a:rPr sz="2800" spc="5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904" y="1917192"/>
            <a:ext cx="7777480" cy="347789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Consolas"/>
                <a:cs typeface="Consolas"/>
              </a:rPr>
              <a:t>N = int(input(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"Please input N:</a:t>
            </a:r>
            <a:r>
              <a:rPr sz="2000" spc="-3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2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2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 marR="27305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nsolas"/>
                <a:cs typeface="Consolas"/>
              </a:rPr>
              <a:t>Start =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"Please input the start number: "</a:t>
            </a:r>
            <a:r>
              <a:rPr sz="2000" spc="-5" dirty="0">
                <a:latin typeface="Consolas"/>
                <a:cs typeface="Consolas"/>
              </a:rPr>
              <a:t>))  </a:t>
            </a:r>
            <a:r>
              <a:rPr sz="2000" dirty="0">
                <a:latin typeface="Consolas"/>
                <a:cs typeface="Consolas"/>
              </a:rPr>
              <a:t>Interval =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"Please input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the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interval:</a:t>
            </a:r>
            <a:r>
              <a:rPr sz="2000" spc="2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1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Sum 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while N &gt;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0:</a:t>
            </a:r>
            <a:endParaRPr sz="2000">
              <a:latin typeface="Consolas"/>
              <a:cs typeface="Consolas"/>
            </a:endParaRPr>
          </a:p>
          <a:p>
            <a:pPr marL="650240" marR="474281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Sum += Start  Start </a:t>
            </a:r>
            <a:r>
              <a:rPr sz="2000" spc="-5" dirty="0">
                <a:latin typeface="Consolas"/>
                <a:cs typeface="Consolas"/>
              </a:rPr>
              <a:t>+=</a:t>
            </a:r>
            <a:r>
              <a:rPr sz="2000" spc="-10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Interval   N </a:t>
            </a:r>
            <a:r>
              <a:rPr sz="2000" spc="-5" dirty="0">
                <a:latin typeface="Consolas"/>
                <a:cs typeface="Consolas"/>
              </a:rPr>
              <a:t>-= </a:t>
            </a:r>
            <a:r>
              <a:rPr sz="2000" dirty="0">
                <a:latin typeface="Consolas"/>
                <a:cs typeface="Consolas"/>
              </a:rPr>
              <a:t>1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print(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"Total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Sum)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5003" y="2967227"/>
            <a:ext cx="3605784" cy="3098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先</a:t>
            </a:r>
            <a:r>
              <a:rPr spc="-5" dirty="0">
                <a:latin typeface="標楷體"/>
                <a:cs typeface="標楷體"/>
              </a:rPr>
              <a:t>想清楚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1194561"/>
            <a:ext cx="7715884" cy="3902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垃</a:t>
            </a:r>
            <a:r>
              <a:rPr sz="2800" spc="-5" dirty="0">
                <a:latin typeface="標楷體"/>
                <a:cs typeface="標楷體"/>
              </a:rPr>
              <a:t>圾進，</a:t>
            </a:r>
            <a:r>
              <a:rPr sz="2800" dirty="0">
                <a:latin typeface="標楷體"/>
                <a:cs typeface="標楷體"/>
              </a:rPr>
              <a:t>垃</a:t>
            </a:r>
            <a:r>
              <a:rPr sz="2800" spc="5" dirty="0">
                <a:latin typeface="標楷體"/>
                <a:cs typeface="標楷體"/>
              </a:rPr>
              <a:t>圾出</a:t>
            </a:r>
            <a:r>
              <a:rPr sz="2800" spc="-20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英</a:t>
            </a:r>
            <a:r>
              <a:rPr sz="2800" spc="-10" dirty="0">
                <a:latin typeface="標楷體"/>
                <a:cs typeface="標楷體"/>
              </a:rPr>
              <a:t>語</a:t>
            </a:r>
            <a:r>
              <a:rPr sz="2800" spc="-5" dirty="0">
                <a:latin typeface="標楷體"/>
                <a:cs typeface="標楷體"/>
              </a:rPr>
              <a:t>：</a:t>
            </a:r>
            <a:r>
              <a:rPr sz="2800" spc="-5" dirty="0">
                <a:latin typeface="Consolas"/>
                <a:cs typeface="Consolas"/>
              </a:rPr>
              <a:t>Garbage</a:t>
            </a:r>
            <a:r>
              <a:rPr sz="2800" spc="-35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In,</a:t>
            </a:r>
            <a:r>
              <a:rPr sz="2800" spc="-25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Garbage  </a:t>
            </a:r>
            <a:r>
              <a:rPr sz="2800" spc="-10" dirty="0">
                <a:latin typeface="Consolas"/>
                <a:cs typeface="Consolas"/>
              </a:rPr>
              <a:t>Out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10" dirty="0">
                <a:solidFill>
                  <a:srgbClr val="FF0000"/>
                </a:solidFill>
                <a:latin typeface="Consolas"/>
                <a:cs typeface="Consolas"/>
              </a:rPr>
              <a:t>GIGO</a:t>
            </a:r>
            <a:r>
              <a:rPr sz="2800" spc="-10" dirty="0">
                <a:latin typeface="Consolas"/>
                <a:cs typeface="Consolas"/>
              </a:rPr>
              <a:t>)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3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先</a:t>
            </a:r>
            <a:r>
              <a:rPr sz="2800" spc="-5" dirty="0">
                <a:latin typeface="標楷體"/>
                <a:cs typeface="標楷體"/>
              </a:rPr>
              <a:t>確認：</a:t>
            </a:r>
            <a:endParaRPr sz="2800">
              <a:latin typeface="標楷體"/>
              <a:cs typeface="標楷體"/>
            </a:endParaRPr>
          </a:p>
          <a:p>
            <a:pPr marL="631190" indent="-61912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sz="2800" spc="5" dirty="0">
                <a:latin typeface="標楷體"/>
                <a:cs typeface="標楷體"/>
              </a:rPr>
              <a:t>你</a:t>
            </a:r>
            <a:r>
              <a:rPr sz="2800" spc="-5" dirty="0">
                <a:latin typeface="標楷體"/>
                <a:cs typeface="標楷體"/>
              </a:rPr>
              <a:t>要解</a:t>
            </a:r>
            <a:r>
              <a:rPr sz="2800" spc="5" dirty="0">
                <a:latin typeface="標楷體"/>
                <a:cs typeface="標楷體"/>
              </a:rPr>
              <a:t>決</a:t>
            </a:r>
            <a:r>
              <a:rPr sz="2800" spc="-5" dirty="0">
                <a:latin typeface="標楷體"/>
                <a:cs typeface="標楷體"/>
              </a:rPr>
              <a:t>甚麼問</a:t>
            </a:r>
            <a:r>
              <a:rPr sz="2800" spc="5" dirty="0">
                <a:latin typeface="標楷體"/>
                <a:cs typeface="標楷體"/>
              </a:rPr>
              <a:t>題</a:t>
            </a:r>
            <a:r>
              <a:rPr sz="2800" spc="-5" dirty="0">
                <a:latin typeface="Consolas"/>
                <a:cs typeface="Consolas"/>
              </a:rPr>
              <a:t>?</a:t>
            </a:r>
            <a:endParaRPr sz="2800">
              <a:latin typeface="Consolas"/>
              <a:cs typeface="Consolas"/>
            </a:endParaRPr>
          </a:p>
          <a:p>
            <a:pPr marL="631190" indent="-61912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sz="2800" dirty="0">
                <a:latin typeface="標楷體"/>
                <a:cs typeface="標楷體"/>
              </a:rPr>
              <a:t>需</a:t>
            </a:r>
            <a:r>
              <a:rPr sz="2800" spc="-5" dirty="0">
                <a:latin typeface="標楷體"/>
                <a:cs typeface="標楷體"/>
              </a:rPr>
              <a:t>要</a:t>
            </a:r>
            <a:r>
              <a:rPr sz="2800" spc="-10" dirty="0">
                <a:latin typeface="標楷體"/>
                <a:cs typeface="標楷體"/>
              </a:rPr>
              <a:t>輸</a:t>
            </a:r>
            <a:r>
              <a:rPr sz="2800" dirty="0">
                <a:latin typeface="標楷體"/>
                <a:cs typeface="標楷體"/>
              </a:rPr>
              <a:t>入</a:t>
            </a:r>
            <a:r>
              <a:rPr sz="2800" spc="-10" dirty="0">
                <a:latin typeface="標楷體"/>
                <a:cs typeface="標楷體"/>
              </a:rPr>
              <a:t>甚</a:t>
            </a:r>
            <a:r>
              <a:rPr sz="2800" dirty="0">
                <a:latin typeface="標楷體"/>
                <a:cs typeface="標楷體"/>
              </a:rPr>
              <a:t>麼</a:t>
            </a:r>
            <a:r>
              <a:rPr sz="2800" spc="-5" dirty="0">
                <a:latin typeface="Consolas"/>
                <a:cs typeface="Consolas"/>
              </a:rPr>
              <a:t>?</a:t>
            </a:r>
            <a:endParaRPr sz="2800">
              <a:latin typeface="Consolas"/>
              <a:cs typeface="Consolas"/>
            </a:endParaRPr>
          </a:p>
          <a:p>
            <a:pPr marL="631190" indent="-61912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sz="2800" spc="5" dirty="0">
                <a:latin typeface="標楷體"/>
                <a:cs typeface="標楷體"/>
              </a:rPr>
              <a:t>需</a:t>
            </a:r>
            <a:r>
              <a:rPr sz="2800" spc="-5" dirty="0">
                <a:latin typeface="標楷體"/>
                <a:cs typeface="標楷體"/>
              </a:rPr>
              <a:t>要輸</a:t>
            </a:r>
            <a:r>
              <a:rPr sz="2800" spc="5" dirty="0">
                <a:latin typeface="標楷體"/>
                <a:cs typeface="標楷體"/>
              </a:rPr>
              <a:t>出</a:t>
            </a:r>
            <a:r>
              <a:rPr sz="2800" spc="-5" dirty="0">
                <a:latin typeface="標楷體"/>
                <a:cs typeface="標楷體"/>
              </a:rPr>
              <a:t>甚</a:t>
            </a:r>
            <a:r>
              <a:rPr sz="2800" spc="5" dirty="0">
                <a:latin typeface="標楷體"/>
                <a:cs typeface="標楷體"/>
              </a:rPr>
              <a:t>麼</a:t>
            </a:r>
            <a:r>
              <a:rPr sz="2800" spc="-5" dirty="0">
                <a:latin typeface="Consolas"/>
                <a:cs typeface="Consolas"/>
              </a:rPr>
              <a:t>?</a:t>
            </a:r>
            <a:endParaRPr sz="2800">
              <a:latin typeface="Consolas"/>
              <a:cs typeface="Consolas"/>
            </a:endParaRPr>
          </a:p>
          <a:p>
            <a:pPr marL="631190" indent="-61912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sz="2800" spc="5" dirty="0">
                <a:latin typeface="標楷體"/>
                <a:cs typeface="標楷體"/>
              </a:rPr>
              <a:t>要</a:t>
            </a:r>
            <a:r>
              <a:rPr sz="2800" spc="-5" dirty="0">
                <a:latin typeface="標楷體"/>
                <a:cs typeface="標楷體"/>
              </a:rPr>
              <a:t>用哪</a:t>
            </a:r>
            <a:r>
              <a:rPr sz="2800" spc="10" dirty="0">
                <a:latin typeface="標楷體"/>
                <a:cs typeface="標楷體"/>
              </a:rPr>
              <a:t>一</a:t>
            </a:r>
            <a:r>
              <a:rPr sz="2800" spc="-10" dirty="0">
                <a:latin typeface="標楷體"/>
                <a:cs typeface="標楷體"/>
              </a:rPr>
              <a:t>種</a:t>
            </a:r>
            <a:r>
              <a:rPr sz="2800" spc="-5" dirty="0">
                <a:latin typeface="標楷體"/>
                <a:cs typeface="標楷體"/>
              </a:rPr>
              <a:t>工具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語言</a:t>
            </a:r>
            <a:r>
              <a:rPr sz="2800" spc="-10" dirty="0">
                <a:latin typeface="Consolas"/>
                <a:cs typeface="Consolas"/>
              </a:rPr>
              <a:t>)?</a:t>
            </a:r>
            <a:endParaRPr sz="2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652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5-10.</a:t>
            </a:r>
            <a:r>
              <a:rPr sz="2800" dirty="0">
                <a:latin typeface="標楷體"/>
                <a:cs typeface="標楷體"/>
              </a:rPr>
              <a:t>流程</a:t>
            </a:r>
            <a:r>
              <a:rPr sz="2800" spc="-5" dirty="0">
                <a:latin typeface="標楷體"/>
                <a:cs typeface="標楷體"/>
              </a:rPr>
              <a:t>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3864" y="1222247"/>
            <a:ext cx="4104132" cy="5423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220</a:t>
            </a:fld>
            <a:endParaRPr dirty="0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77910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3007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5-10.</a:t>
            </a:r>
            <a:r>
              <a:rPr sz="2800" dirty="0">
                <a:latin typeface="標楷體"/>
                <a:cs typeface="標楷體"/>
              </a:rPr>
              <a:t>參考</a:t>
            </a:r>
            <a:r>
              <a:rPr sz="2800" spc="-5" dirty="0">
                <a:latin typeface="標楷體"/>
                <a:cs typeface="標楷體"/>
              </a:rPr>
              <a:t>程式：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311" y="1917192"/>
            <a:ext cx="6696709" cy="316992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Consolas"/>
                <a:cs typeface="Consolas"/>
              </a:rPr>
              <a:t>N =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"Please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input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N:</a:t>
            </a:r>
            <a:r>
              <a:rPr sz="2000" spc="-1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1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nsolas"/>
                <a:cs typeface="Consolas"/>
              </a:rPr>
              <a:t>Sum 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while N &gt;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0: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x =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"Please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input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the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value:</a:t>
            </a:r>
            <a:r>
              <a:rPr sz="2000" spc="-2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6502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if x &lt;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13:</a:t>
            </a:r>
            <a:endParaRPr sz="2000">
              <a:latin typeface="Consolas"/>
              <a:cs typeface="Consolas"/>
            </a:endParaRPr>
          </a:p>
          <a:p>
            <a:pPr marL="650240" marR="4361180" indent="558800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Sum </a:t>
            </a:r>
            <a:r>
              <a:rPr sz="2000" dirty="0">
                <a:latin typeface="Consolas"/>
                <a:cs typeface="Consolas"/>
              </a:rPr>
              <a:t>+=</a:t>
            </a:r>
            <a:r>
              <a:rPr sz="2000" spc="-9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x   N </a:t>
            </a:r>
            <a:r>
              <a:rPr sz="2000" spc="-5" dirty="0">
                <a:latin typeface="Consolas"/>
                <a:cs typeface="Consolas"/>
              </a:rPr>
              <a:t>-=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1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print(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"Total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= 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Sum)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69442" y="1194561"/>
            <a:ext cx="7644130" cy="30111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79400" marR="177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79400" algn="l"/>
              </a:tabLst>
            </a:pPr>
            <a:r>
              <a:rPr sz="2800" spc="-10" dirty="0">
                <a:latin typeface="Consolas"/>
                <a:cs typeface="Consolas"/>
              </a:rPr>
              <a:t>5-11.</a:t>
            </a:r>
            <a:r>
              <a:rPr sz="2800" spc="5" dirty="0">
                <a:latin typeface="標楷體"/>
                <a:cs typeface="標楷體"/>
              </a:rPr>
              <a:t>利用</a:t>
            </a:r>
            <a:r>
              <a:rPr sz="2800" spc="-10" dirty="0">
                <a:latin typeface="Consolas"/>
                <a:cs typeface="Consolas"/>
              </a:rPr>
              <a:t>while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1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程式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讀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20" dirty="0">
                <a:latin typeface="Consolas"/>
                <a:cs typeface="Consolas"/>
              </a:rPr>
              <a:t>N</a:t>
            </a:r>
            <a:r>
              <a:rPr sz="2800" dirty="0">
                <a:latin typeface="標楷體"/>
                <a:cs typeface="標楷體"/>
              </a:rPr>
              <a:t>個</a:t>
            </a:r>
            <a:r>
              <a:rPr sz="2800" spc="-5" dirty="0">
                <a:latin typeface="標楷體"/>
                <a:cs typeface="標楷體"/>
              </a:rPr>
              <a:t>數字，找 </a:t>
            </a:r>
            <a:r>
              <a:rPr sz="2800" dirty="0">
                <a:latin typeface="標楷體"/>
                <a:cs typeface="標楷體"/>
              </a:rPr>
              <a:t>到</a:t>
            </a:r>
            <a:r>
              <a:rPr sz="2800" spc="-5" dirty="0">
                <a:latin typeface="標楷體"/>
                <a:cs typeface="標楷體"/>
              </a:rPr>
              <a:t>第一個</a:t>
            </a:r>
            <a:r>
              <a:rPr sz="2800" dirty="0">
                <a:latin typeface="標楷體"/>
                <a:cs typeface="標楷體"/>
              </a:rPr>
              <a:t>大</a:t>
            </a:r>
            <a:r>
              <a:rPr sz="2800" spc="15" dirty="0">
                <a:latin typeface="標楷體"/>
                <a:cs typeface="標楷體"/>
              </a:rPr>
              <a:t>於</a:t>
            </a:r>
            <a:r>
              <a:rPr sz="2800" spc="-20" dirty="0">
                <a:latin typeface="Consolas"/>
                <a:cs typeface="Consolas"/>
              </a:rPr>
              <a:t>7</a:t>
            </a:r>
            <a:r>
              <a:rPr sz="2800" spc="-5" dirty="0">
                <a:latin typeface="標楷體"/>
                <a:cs typeface="標楷體"/>
              </a:rPr>
              <a:t>而</a:t>
            </a:r>
            <a:r>
              <a:rPr sz="2800" dirty="0">
                <a:latin typeface="標楷體"/>
                <a:cs typeface="標楷體"/>
              </a:rPr>
              <a:t>小</a:t>
            </a:r>
            <a:r>
              <a:rPr sz="2800" spc="10" dirty="0">
                <a:latin typeface="標楷體"/>
                <a:cs typeface="標楷體"/>
              </a:rPr>
              <a:t>於</a:t>
            </a:r>
            <a:r>
              <a:rPr sz="2800" spc="-10" dirty="0">
                <a:latin typeface="Consolas"/>
                <a:cs typeface="Consolas"/>
              </a:rPr>
              <a:t>1</a:t>
            </a:r>
            <a:r>
              <a:rPr sz="2800" spc="-20" dirty="0">
                <a:latin typeface="Consolas"/>
                <a:cs typeface="Consolas"/>
              </a:rPr>
              <a:t>0</a:t>
            </a:r>
            <a:r>
              <a:rPr sz="2800" spc="-5" dirty="0">
                <a:latin typeface="標楷體"/>
                <a:cs typeface="標楷體"/>
              </a:rPr>
              <a:t>的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字就停</a:t>
            </a:r>
            <a:r>
              <a:rPr sz="2800" dirty="0">
                <a:latin typeface="標楷體"/>
                <a:cs typeface="標楷體"/>
              </a:rPr>
              <a:t>止</a:t>
            </a:r>
            <a:r>
              <a:rPr sz="2800" spc="-5" dirty="0">
                <a:latin typeface="標楷體"/>
                <a:cs typeface="標楷體"/>
              </a:rPr>
              <a:t>，而且列 </a:t>
            </a:r>
            <a:r>
              <a:rPr sz="2800" dirty="0">
                <a:latin typeface="標楷體"/>
                <a:cs typeface="標楷體"/>
              </a:rPr>
              <a:t>印</a:t>
            </a:r>
            <a:r>
              <a:rPr sz="2800" spc="-5" dirty="0">
                <a:latin typeface="標楷體"/>
                <a:cs typeface="標楷體"/>
              </a:rPr>
              <a:t>出這個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字。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600">
              <a:latin typeface="標楷體"/>
              <a:cs typeface="標楷體"/>
            </a:endParaRPr>
          </a:p>
          <a:p>
            <a:pPr marL="279400" marR="88900" indent="-228600" algn="just">
              <a:lnSpc>
                <a:spcPts val="3020"/>
              </a:lnSpc>
              <a:buFont typeface="Arial"/>
              <a:buChar char="•"/>
              <a:tabLst>
                <a:tab pos="279400" algn="l"/>
              </a:tabLst>
            </a:pPr>
            <a:r>
              <a:rPr sz="2800" spc="-10" dirty="0">
                <a:latin typeface="Consolas"/>
                <a:cs typeface="Consolas"/>
              </a:rPr>
              <a:t>5-12.</a:t>
            </a:r>
            <a:r>
              <a:rPr sz="2800" spc="5" dirty="0">
                <a:latin typeface="標楷體"/>
                <a:cs typeface="標楷體"/>
              </a:rPr>
              <a:t>利用</a:t>
            </a:r>
            <a:r>
              <a:rPr sz="2800" spc="-10" dirty="0">
                <a:latin typeface="Consolas"/>
                <a:cs typeface="Consolas"/>
              </a:rPr>
              <a:t>while</a:t>
            </a:r>
            <a:r>
              <a:rPr sz="2800" spc="5" dirty="0">
                <a:latin typeface="標楷體"/>
                <a:cs typeface="標楷體"/>
              </a:rPr>
              <a:t>寫</a:t>
            </a:r>
            <a:r>
              <a:rPr sz="2800" spc="-1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程式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讀</a:t>
            </a:r>
            <a:r>
              <a:rPr sz="2800" spc="10" dirty="0">
                <a:latin typeface="標楷體"/>
                <a:cs typeface="標楷體"/>
              </a:rPr>
              <a:t>入</a:t>
            </a:r>
            <a:r>
              <a:rPr sz="2800" spc="-5" dirty="0">
                <a:latin typeface="Consolas"/>
                <a:cs typeface="Consolas"/>
              </a:rPr>
              <a:t>a</a:t>
            </a:r>
            <a:r>
              <a:rPr sz="2775" spc="-7" baseline="-21021" dirty="0">
                <a:latin typeface="Consolas"/>
                <a:cs typeface="Consolas"/>
              </a:rPr>
              <a:t>1</a:t>
            </a:r>
            <a:r>
              <a:rPr sz="2800" spc="-5" dirty="0">
                <a:latin typeface="Consolas"/>
                <a:cs typeface="Consolas"/>
              </a:rPr>
              <a:t>,a</a:t>
            </a:r>
            <a:r>
              <a:rPr sz="2775" spc="-7" baseline="-21021" dirty="0">
                <a:latin typeface="Consolas"/>
                <a:cs typeface="Consolas"/>
              </a:rPr>
              <a:t>2</a:t>
            </a:r>
            <a:r>
              <a:rPr sz="2800" spc="-5" dirty="0">
                <a:latin typeface="Consolas"/>
                <a:cs typeface="Consolas"/>
              </a:rPr>
              <a:t>,…,a</a:t>
            </a:r>
            <a:r>
              <a:rPr sz="2775" spc="-7" baseline="-21021" dirty="0">
                <a:latin typeface="Consolas"/>
                <a:cs typeface="Consolas"/>
              </a:rPr>
              <a:t>5</a:t>
            </a:r>
            <a:r>
              <a:rPr sz="2800" spc="-5" dirty="0">
                <a:latin typeface="標楷體"/>
                <a:cs typeface="標楷體"/>
              </a:rPr>
              <a:t>和 </a:t>
            </a:r>
            <a:r>
              <a:rPr sz="2800" spc="-5" dirty="0">
                <a:latin typeface="Consolas"/>
                <a:cs typeface="Consolas"/>
              </a:rPr>
              <a:t>b</a:t>
            </a:r>
            <a:r>
              <a:rPr sz="2775" spc="-7" baseline="-21021" dirty="0">
                <a:latin typeface="Consolas"/>
                <a:cs typeface="Consolas"/>
              </a:rPr>
              <a:t>1</a:t>
            </a:r>
            <a:r>
              <a:rPr sz="2800" spc="-5" dirty="0">
                <a:latin typeface="Consolas"/>
                <a:cs typeface="Consolas"/>
              </a:rPr>
              <a:t>,b</a:t>
            </a:r>
            <a:r>
              <a:rPr sz="2775" spc="-7" baseline="-21021" dirty="0">
                <a:latin typeface="Consolas"/>
                <a:cs typeface="Consolas"/>
              </a:rPr>
              <a:t>2</a:t>
            </a:r>
            <a:r>
              <a:rPr sz="2800" spc="-5" dirty="0">
                <a:latin typeface="Consolas"/>
                <a:cs typeface="Consolas"/>
              </a:rPr>
              <a:t>,…,b</a:t>
            </a:r>
            <a:r>
              <a:rPr sz="2775" spc="-7" baseline="-21021" dirty="0">
                <a:latin typeface="Consolas"/>
                <a:cs typeface="Consolas"/>
              </a:rPr>
              <a:t>5</a:t>
            </a:r>
            <a:r>
              <a:rPr sz="2800" spc="-5" dirty="0">
                <a:latin typeface="標楷體"/>
                <a:cs typeface="標楷體"/>
              </a:rPr>
              <a:t>。</a:t>
            </a:r>
            <a:r>
              <a:rPr sz="2800" dirty="0">
                <a:latin typeface="標楷體"/>
                <a:cs typeface="標楷體"/>
              </a:rPr>
              <a:t>找</a:t>
            </a:r>
            <a:r>
              <a:rPr sz="2800" spc="-5" dirty="0">
                <a:latin typeface="標楷體"/>
                <a:cs typeface="標楷體"/>
              </a:rPr>
              <a:t>到</a:t>
            </a:r>
            <a:r>
              <a:rPr sz="2800" dirty="0">
                <a:latin typeface="標楷體"/>
                <a:cs typeface="標楷體"/>
              </a:rPr>
              <a:t>第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spc="15" dirty="0">
                <a:latin typeface="標楷體"/>
                <a:cs typeface="標楷體"/>
              </a:rPr>
              <a:t>個</a:t>
            </a:r>
            <a:r>
              <a:rPr sz="2800" spc="-5" dirty="0">
                <a:latin typeface="Consolas"/>
                <a:cs typeface="Consolas"/>
              </a:rPr>
              <a:t>a</a:t>
            </a:r>
            <a:r>
              <a:rPr sz="2775" spc="-7" baseline="-21021" dirty="0">
                <a:latin typeface="Consolas"/>
                <a:cs typeface="Consolas"/>
              </a:rPr>
              <a:t>i</a:t>
            </a:r>
            <a:r>
              <a:rPr sz="2800" spc="-5" dirty="0">
                <a:latin typeface="Consolas"/>
                <a:cs typeface="Consolas"/>
              </a:rPr>
              <a:t>&gt;b</a:t>
            </a:r>
            <a:r>
              <a:rPr sz="2775" spc="-7" baseline="-21021" dirty="0">
                <a:latin typeface="Consolas"/>
                <a:cs typeface="Consolas"/>
              </a:rPr>
              <a:t>i</a:t>
            </a:r>
            <a:r>
              <a:rPr sz="2800" spc="-5" dirty="0">
                <a:latin typeface="標楷體"/>
                <a:cs typeface="標楷體"/>
              </a:rPr>
              <a:t>，即</a:t>
            </a:r>
            <a:r>
              <a:rPr sz="2800" dirty="0">
                <a:latin typeface="標楷體"/>
                <a:cs typeface="標楷體"/>
              </a:rPr>
              <a:t>停</a:t>
            </a:r>
            <a:r>
              <a:rPr sz="2800" spc="-5" dirty="0">
                <a:latin typeface="標楷體"/>
                <a:cs typeface="標楷體"/>
              </a:rPr>
              <a:t>止，並列 </a:t>
            </a:r>
            <a:r>
              <a:rPr sz="2800" dirty="0">
                <a:latin typeface="標楷體"/>
                <a:cs typeface="標楷體"/>
              </a:rPr>
              <a:t>印出</a:t>
            </a:r>
            <a:r>
              <a:rPr sz="2800" spc="-5" dirty="0">
                <a:latin typeface="Consolas"/>
                <a:cs typeface="Consolas"/>
              </a:rPr>
              <a:t>a</a:t>
            </a:r>
            <a:r>
              <a:rPr sz="2775" spc="-7" baseline="-21021" dirty="0">
                <a:latin typeface="Consolas"/>
                <a:cs typeface="Consolas"/>
              </a:rPr>
              <a:t>i</a:t>
            </a:r>
            <a:r>
              <a:rPr sz="2800" spc="-10" dirty="0">
                <a:latin typeface="標楷體"/>
                <a:cs typeface="標楷體"/>
              </a:rPr>
              <a:t>及</a:t>
            </a:r>
            <a:r>
              <a:rPr sz="2800" dirty="0">
                <a:latin typeface="Consolas"/>
                <a:cs typeface="Consolas"/>
              </a:rPr>
              <a:t>b</a:t>
            </a:r>
            <a:r>
              <a:rPr sz="2775" baseline="-21021" dirty="0">
                <a:latin typeface="Consolas"/>
                <a:cs typeface="Consolas"/>
              </a:rPr>
              <a:t>i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297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5-11.</a:t>
            </a:r>
            <a:r>
              <a:rPr sz="2800" dirty="0">
                <a:latin typeface="標楷體"/>
                <a:cs typeface="標楷體"/>
              </a:rPr>
              <a:t>流程</a:t>
            </a:r>
            <a:r>
              <a:rPr sz="2800" spc="-5" dirty="0">
                <a:latin typeface="標楷體"/>
                <a:cs typeface="標楷體"/>
              </a:rPr>
              <a:t>圖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1964" y="1278002"/>
            <a:ext cx="3556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2508" y="1246632"/>
            <a:ext cx="3285743" cy="5422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223</a:t>
            </a:fld>
            <a:endParaRPr dirty="0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習題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3007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5-11.</a:t>
            </a:r>
            <a:r>
              <a:rPr sz="2800" dirty="0">
                <a:latin typeface="標楷體"/>
                <a:cs typeface="標楷體"/>
              </a:rPr>
              <a:t>參考</a:t>
            </a:r>
            <a:r>
              <a:rPr sz="2800" spc="-5" dirty="0">
                <a:latin typeface="標楷體"/>
                <a:cs typeface="標楷體"/>
              </a:rPr>
              <a:t>程式：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567" y="1917192"/>
            <a:ext cx="6768465" cy="286258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Consolas"/>
                <a:cs typeface="Consolas"/>
              </a:rPr>
              <a:t>N =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"Please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input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N:</a:t>
            </a:r>
            <a:r>
              <a:rPr sz="2000" spc="-2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1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while N &gt;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0:</a:t>
            </a:r>
            <a:endParaRPr sz="2000">
              <a:latin typeface="Consolas"/>
              <a:cs typeface="Consolas"/>
            </a:endParaRPr>
          </a:p>
          <a:p>
            <a:pPr marL="65087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x = </a:t>
            </a:r>
            <a:r>
              <a:rPr sz="2000" spc="-5" dirty="0">
                <a:latin typeface="Consolas"/>
                <a:cs typeface="Consolas"/>
              </a:rPr>
              <a:t>int(input(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"Please input the value:</a:t>
            </a:r>
            <a:r>
              <a:rPr sz="2000" spc="30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65087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if </a:t>
            </a:r>
            <a:r>
              <a:rPr sz="2000" dirty="0">
                <a:solidFill>
                  <a:srgbClr val="FF0000"/>
                </a:solidFill>
                <a:latin typeface="Consolas"/>
                <a:cs typeface="Consolas"/>
              </a:rPr>
              <a:t>x &gt; 7 </a:t>
            </a:r>
            <a:r>
              <a:rPr sz="2000" spc="-5" dirty="0">
                <a:solidFill>
                  <a:srgbClr val="FF0000"/>
                </a:solidFill>
                <a:latin typeface="Consolas"/>
                <a:cs typeface="Consolas"/>
              </a:rPr>
              <a:t>and </a:t>
            </a:r>
            <a:r>
              <a:rPr sz="2000" dirty="0">
                <a:solidFill>
                  <a:srgbClr val="FF0000"/>
                </a:solidFill>
                <a:latin typeface="Consolas"/>
                <a:cs typeface="Consolas"/>
              </a:rPr>
              <a:t>x &lt;</a:t>
            </a:r>
            <a:r>
              <a:rPr sz="2000" spc="-4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olas"/>
                <a:cs typeface="Consolas"/>
              </a:rPr>
              <a:t>10</a:t>
            </a:r>
            <a:r>
              <a:rPr sz="2000" spc="-5" dirty="0">
                <a:latin typeface="Consolas"/>
                <a:cs typeface="Consolas"/>
              </a:rPr>
              <a:t>:</a:t>
            </a:r>
            <a:endParaRPr sz="2000">
              <a:latin typeface="Consolas"/>
              <a:cs typeface="Consolas"/>
            </a:endParaRPr>
          </a:p>
          <a:p>
            <a:pPr marL="650875" marR="4852035" indent="55880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b</a:t>
            </a:r>
            <a:r>
              <a:rPr sz="2000" spc="-10" dirty="0">
                <a:latin typeface="Consolas"/>
                <a:cs typeface="Consolas"/>
              </a:rPr>
              <a:t>re</a:t>
            </a:r>
            <a:r>
              <a:rPr sz="2000" dirty="0">
                <a:latin typeface="Consolas"/>
                <a:cs typeface="Consolas"/>
              </a:rPr>
              <a:t>ak   N </a:t>
            </a:r>
            <a:r>
              <a:rPr sz="2000" spc="-5" dirty="0">
                <a:latin typeface="Consolas"/>
                <a:cs typeface="Consolas"/>
              </a:rPr>
              <a:t>-=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1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  <a:tabLst>
                <a:tab pos="2441575" algn="l"/>
              </a:tabLst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"STOP</a:t>
            </a:r>
            <a:r>
              <a:rPr sz="2000" spc="-25" dirty="0">
                <a:solidFill>
                  <a:srgbClr val="8E0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ON</a:t>
            </a:r>
            <a:r>
              <a:rPr sz="2000" dirty="0">
                <a:solidFill>
                  <a:srgbClr val="8E0000"/>
                </a:solidFill>
                <a:latin typeface="新細明體"/>
                <a:cs typeface="新細明體"/>
              </a:rPr>
              <a:t>：	</a:t>
            </a:r>
            <a:r>
              <a:rPr sz="2000" dirty="0">
                <a:solidFill>
                  <a:srgbClr val="8E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x)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194561"/>
            <a:ext cx="2652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/>
              <a:t>5-12.</a:t>
            </a:r>
            <a:r>
              <a:rPr sz="2800" dirty="0">
                <a:latin typeface="標楷體"/>
                <a:cs typeface="標楷體"/>
              </a:rPr>
              <a:t>流程</a:t>
            </a:r>
            <a:r>
              <a:rPr sz="2800" spc="-5" dirty="0">
                <a:latin typeface="標楷體"/>
                <a:cs typeface="標楷體"/>
              </a:rPr>
              <a:t>圖：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1484" y="1220724"/>
            <a:ext cx="3275093" cy="544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225</a:t>
            </a:fld>
            <a:endParaRPr dirty="0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0"/>
            <a:ext cx="5213350" cy="1670685"/>
          </a:xfrm>
          <a:prstGeom prst="rect">
            <a:avLst/>
          </a:prstGeom>
        </p:spPr>
        <p:txBody>
          <a:bodyPr vert="horz" wrap="square" lIns="0" tIns="3708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20"/>
              </a:spcBef>
            </a:pPr>
            <a:r>
              <a:rPr sz="4000" dirty="0">
                <a:latin typeface="標楷體"/>
                <a:cs typeface="標楷體"/>
              </a:rPr>
              <a:t>練</a:t>
            </a:r>
            <a:r>
              <a:rPr sz="4000" spc="-5" dirty="0">
                <a:latin typeface="標楷體"/>
                <a:cs typeface="標楷體"/>
              </a:rPr>
              <a:t>習題</a:t>
            </a:r>
            <a:endParaRPr sz="40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5-12.</a:t>
            </a:r>
            <a:r>
              <a:rPr sz="2800" spc="5" dirty="0">
                <a:latin typeface="標楷體"/>
                <a:cs typeface="標楷體"/>
              </a:rPr>
              <a:t>參考</a:t>
            </a: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5" dirty="0">
                <a:latin typeface="標楷體"/>
                <a:cs typeface="標楷體"/>
              </a:rPr>
              <a:t>式</a:t>
            </a:r>
            <a:r>
              <a:rPr sz="2800" spc="-20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依</a:t>
            </a:r>
            <a:r>
              <a:rPr sz="2800" spc="-5" dirty="0">
                <a:latin typeface="標楷體"/>
                <a:cs typeface="標楷體"/>
              </a:rPr>
              <a:t>序輸入</a:t>
            </a:r>
            <a:r>
              <a:rPr sz="2800" spc="-10" dirty="0">
                <a:latin typeface="Consolas"/>
                <a:cs typeface="Consolas"/>
              </a:rPr>
              <a:t>a</a:t>
            </a:r>
            <a:r>
              <a:rPr sz="2800" spc="5" dirty="0">
                <a:latin typeface="標楷體"/>
                <a:cs typeface="標楷體"/>
              </a:rPr>
              <a:t>和</a:t>
            </a:r>
            <a:r>
              <a:rPr sz="2800" spc="-5" dirty="0">
                <a:latin typeface="Consolas"/>
                <a:cs typeface="Consolas"/>
              </a:rPr>
              <a:t>b)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868" y="1988820"/>
            <a:ext cx="8136890" cy="2554605"/>
          </a:xfrm>
          <a:custGeom>
            <a:avLst/>
            <a:gdLst/>
            <a:ahLst/>
            <a:cxnLst/>
            <a:rect l="l" t="t" r="r" b="b"/>
            <a:pathLst>
              <a:path w="8136890" h="2554604">
                <a:moveTo>
                  <a:pt x="0" y="2554223"/>
                </a:moveTo>
                <a:lnTo>
                  <a:pt x="8136635" y="2554223"/>
                </a:lnTo>
                <a:lnTo>
                  <a:pt x="8136635" y="0"/>
                </a:lnTo>
                <a:lnTo>
                  <a:pt x="0" y="0"/>
                </a:lnTo>
                <a:lnTo>
                  <a:pt x="0" y="2554223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7253" y="2085426"/>
          <a:ext cx="7608570" cy="2458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0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653">
                <a:tc>
                  <a:txBody>
                    <a:bodyPr/>
                    <a:lstStyle/>
                    <a:p>
                      <a:pPr marR="62230" algn="r">
                        <a:lnSpc>
                          <a:spcPts val="1889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N =</a:t>
                      </a:r>
                      <a:r>
                        <a:rPr sz="2000" spc="-9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1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61594" algn="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while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N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85"/>
                        </a:lnSpc>
                      </a:pPr>
                      <a:r>
                        <a:rPr sz="2000" spc="-5" dirty="0">
                          <a:latin typeface="Consolas"/>
                          <a:cs typeface="Consolas"/>
                        </a:rPr>
                        <a:t>&lt;=5: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86">
                <a:tc>
                  <a:txBody>
                    <a:bodyPr/>
                    <a:lstStyle/>
                    <a:p>
                      <a:pPr marR="62230" algn="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a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85"/>
                        </a:lnSpc>
                      </a:pPr>
                      <a:r>
                        <a:rPr sz="20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"Please input a"</a:t>
                      </a:r>
                      <a:r>
                        <a:rPr sz="2000" spc="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+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str(N)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+</a:t>
                      </a:r>
                      <a:r>
                        <a:rPr sz="2000" spc="-6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":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85"/>
                        </a:lnSpc>
                      </a:pP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845">
                <a:tc>
                  <a:txBody>
                    <a:bodyPr/>
                    <a:lstStyle/>
                    <a:p>
                      <a:pPr marR="62230" algn="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b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85"/>
                        </a:lnSpc>
                      </a:pPr>
                      <a:r>
                        <a:rPr sz="2000" spc="-5" dirty="0">
                          <a:latin typeface="Consolas"/>
                          <a:cs typeface="Consolas"/>
                        </a:rPr>
                        <a:t>int(input(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"Please 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input 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b"</a:t>
                      </a:r>
                      <a:r>
                        <a:rPr sz="2000" spc="-2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+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str(N)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+</a:t>
                      </a:r>
                      <a:r>
                        <a:rPr sz="2000" spc="-6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":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85"/>
                        </a:lnSpc>
                      </a:pPr>
                      <a:r>
                        <a:rPr sz="20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spc="-10" dirty="0">
                          <a:latin typeface="Consolas"/>
                          <a:cs typeface="Consolas"/>
                        </a:rPr>
                        <a:t>))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121">
                <a:tc gridSpan="3">
                  <a:txBody>
                    <a:bodyPr/>
                    <a:lstStyle/>
                    <a:p>
                      <a:pPr marL="591185">
                        <a:lnSpc>
                          <a:spcPts val="22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if a &gt;</a:t>
                      </a:r>
                      <a:r>
                        <a:rPr sz="2000" spc="-3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b: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gridSpan="3">
                  <a:txBody>
                    <a:bodyPr/>
                    <a:lstStyle/>
                    <a:p>
                      <a:pPr marL="1150620">
                        <a:lnSpc>
                          <a:spcPts val="2085"/>
                        </a:lnSpc>
                      </a:pPr>
                      <a:r>
                        <a:rPr sz="2000" spc="-5" dirty="0">
                          <a:latin typeface="Consolas"/>
                          <a:cs typeface="Consolas"/>
                        </a:rPr>
                        <a:t>print(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"a"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+str(N)+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 ="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,a,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r>
                        <a:rPr sz="2000" spc="-1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&gt;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9215">
                        <a:lnSpc>
                          <a:spcPts val="2085"/>
                        </a:lnSpc>
                      </a:pP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b"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+str(N)+</a:t>
                      </a:r>
                      <a:r>
                        <a:rPr sz="2000" spc="-5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"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85"/>
                        </a:lnSpc>
                      </a:pPr>
                      <a:r>
                        <a:rPr sz="2000" dirty="0">
                          <a:solidFill>
                            <a:srgbClr val="8E0000"/>
                          </a:solidFill>
                          <a:latin typeface="Consolas"/>
                          <a:cs typeface="Consolas"/>
                        </a:rPr>
                        <a:t>="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,b)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686">
                <a:tc gridSpan="3">
                  <a:txBody>
                    <a:bodyPr/>
                    <a:lstStyle/>
                    <a:p>
                      <a:pPr marL="1150620">
                        <a:lnSpc>
                          <a:spcPts val="2085"/>
                        </a:lnSpc>
                      </a:pPr>
                      <a:r>
                        <a:rPr sz="2000" spc="-5" dirty="0">
                          <a:latin typeface="Consolas"/>
                          <a:cs typeface="Consolas"/>
                        </a:rPr>
                        <a:t>break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23">
                <a:tc gridSpan="3">
                  <a:txBody>
                    <a:bodyPr/>
                    <a:lstStyle/>
                    <a:p>
                      <a:pPr marL="591185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N 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+=</a:t>
                      </a:r>
                      <a:r>
                        <a:rPr sz="2000" spc="-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1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226</a:t>
            </a:fld>
            <a:endParaRPr dirty="0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迴</a:t>
            </a:r>
            <a:r>
              <a:rPr spc="-5" dirty="0">
                <a:latin typeface="標楷體"/>
                <a:cs typeface="標楷體"/>
              </a:rPr>
              <a:t>圈補</a:t>
            </a:r>
            <a:r>
              <a:rPr dirty="0">
                <a:latin typeface="標楷體"/>
                <a:cs typeface="標楷體"/>
              </a:rPr>
              <a:t>充</a:t>
            </a:r>
            <a:r>
              <a:rPr spc="-5" dirty="0">
                <a:latin typeface="標楷體"/>
                <a:cs typeface="標楷體"/>
              </a:rPr>
              <a:t>說明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6797" y="5346903"/>
            <a:ext cx="391223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1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跳出迴圈，執行迴圈外的下一道敘述， 注意一次只跳出一層迴圈。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8648" y="2372867"/>
            <a:ext cx="3473450" cy="2308860"/>
          </a:xfrm>
          <a:custGeom>
            <a:avLst/>
            <a:gdLst/>
            <a:ahLst/>
            <a:cxnLst/>
            <a:rect l="l" t="t" r="r" b="b"/>
            <a:pathLst>
              <a:path w="3473450" h="2308860">
                <a:moveTo>
                  <a:pt x="0" y="2308860"/>
                </a:moveTo>
                <a:lnTo>
                  <a:pt x="3473196" y="2308860"/>
                </a:lnTo>
                <a:lnTo>
                  <a:pt x="3473196" y="0"/>
                </a:lnTo>
                <a:lnTo>
                  <a:pt x="0" y="0"/>
                </a:lnTo>
                <a:lnTo>
                  <a:pt x="0" y="230886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542" y="1194561"/>
            <a:ext cx="7626984" cy="3415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brea</a:t>
            </a:r>
            <a:r>
              <a:rPr sz="2800" spc="-5" dirty="0">
                <a:latin typeface="Consolas"/>
                <a:cs typeface="Consolas"/>
              </a:rPr>
              <a:t>k</a:t>
            </a:r>
            <a:r>
              <a:rPr sz="2800" dirty="0">
                <a:latin typeface="標楷體"/>
                <a:cs typeface="標楷體"/>
              </a:rPr>
              <a:t>敘述</a:t>
            </a:r>
            <a:r>
              <a:rPr sz="2800" spc="-5" dirty="0">
                <a:latin typeface="標楷體"/>
                <a:cs typeface="標楷體"/>
              </a:rPr>
              <a:t>：強制</a:t>
            </a:r>
            <a:r>
              <a:rPr sz="2800" dirty="0">
                <a:latin typeface="標楷體"/>
                <a:cs typeface="標楷體"/>
              </a:rPr>
              <a:t>終</a:t>
            </a:r>
            <a:r>
              <a:rPr sz="2800" spc="-5" dirty="0">
                <a:latin typeface="標楷體"/>
                <a:cs typeface="標楷體"/>
              </a:rPr>
              <a:t>止迴圈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跳到迴</a:t>
            </a:r>
            <a:r>
              <a:rPr sz="2800" dirty="0">
                <a:latin typeface="標楷體"/>
                <a:cs typeface="標楷體"/>
              </a:rPr>
              <a:t>圈</a:t>
            </a:r>
            <a:r>
              <a:rPr sz="2800" spc="-5" dirty="0">
                <a:latin typeface="標楷體"/>
                <a:cs typeface="標楷體"/>
              </a:rPr>
              <a:t>之後的敘 </a:t>
            </a:r>
            <a:r>
              <a:rPr sz="2800" dirty="0">
                <a:latin typeface="標楷體"/>
                <a:cs typeface="標楷體"/>
              </a:rPr>
              <a:t>述</a:t>
            </a:r>
            <a:r>
              <a:rPr sz="2800" spc="-5" dirty="0">
                <a:latin typeface="標楷體"/>
                <a:cs typeface="標楷體"/>
              </a:rPr>
              <a:t>去執行。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標楷體"/>
              <a:cs typeface="標楷體"/>
            </a:endParaRPr>
          </a:p>
          <a:p>
            <a:pPr marL="228219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nsolas"/>
                <a:cs typeface="Consolas"/>
              </a:rPr>
              <a:t>for i in</a:t>
            </a:r>
            <a:r>
              <a:rPr sz="2400" spc="2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range(10):</a:t>
            </a:r>
            <a:endParaRPr sz="2400">
              <a:latin typeface="Consolas"/>
              <a:cs typeface="Consolas"/>
            </a:endParaRPr>
          </a:p>
          <a:p>
            <a:pPr marL="2954020">
              <a:lnSpc>
                <a:spcPct val="100000"/>
              </a:lnSpc>
            </a:pPr>
            <a:r>
              <a:rPr sz="2400" dirty="0"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  <a:p>
            <a:pPr marL="2954020">
              <a:lnSpc>
                <a:spcPct val="100000"/>
              </a:lnSpc>
            </a:pPr>
            <a:r>
              <a:rPr sz="2400" dirty="0">
                <a:latin typeface="Consolas"/>
                <a:cs typeface="Consolas"/>
              </a:rPr>
              <a:t>if i == 5</a:t>
            </a:r>
            <a:r>
              <a:rPr sz="2400" spc="2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  <a:p>
            <a:pPr marL="3627754">
              <a:lnSpc>
                <a:spcPct val="100000"/>
              </a:lnSpc>
            </a:pPr>
            <a:r>
              <a:rPr sz="2400" spc="5" dirty="0">
                <a:solidFill>
                  <a:srgbClr val="0000FF"/>
                </a:solidFill>
                <a:latin typeface="Consolas"/>
                <a:cs typeface="Consolas"/>
              </a:rPr>
              <a:t>break</a:t>
            </a:r>
            <a:endParaRPr sz="2400">
              <a:latin typeface="Consolas"/>
              <a:cs typeface="Consolas"/>
            </a:endParaRPr>
          </a:p>
          <a:p>
            <a:pPr marL="2954020">
              <a:lnSpc>
                <a:spcPct val="100000"/>
              </a:lnSpc>
            </a:pPr>
            <a:r>
              <a:rPr sz="2400" dirty="0"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  <a:p>
            <a:pPr marL="2954020">
              <a:lnSpc>
                <a:spcPct val="100000"/>
              </a:lnSpc>
            </a:pPr>
            <a:r>
              <a:rPr sz="2400" dirty="0"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1304" y="2477389"/>
            <a:ext cx="847725" cy="1183005"/>
          </a:xfrm>
          <a:custGeom>
            <a:avLst/>
            <a:gdLst/>
            <a:ahLst/>
            <a:cxnLst/>
            <a:rect l="l" t="t" r="r" b="b"/>
            <a:pathLst>
              <a:path w="847725" h="1183004">
                <a:moveTo>
                  <a:pt x="505840" y="0"/>
                </a:moveTo>
                <a:lnTo>
                  <a:pt x="505840" y="105918"/>
                </a:lnTo>
                <a:lnTo>
                  <a:pt x="464614" y="127662"/>
                </a:lnTo>
                <a:lnTo>
                  <a:pt x="424786" y="151655"/>
                </a:lnTo>
                <a:lnTo>
                  <a:pt x="386409" y="177810"/>
                </a:lnTo>
                <a:lnTo>
                  <a:pt x="349533" y="206042"/>
                </a:lnTo>
                <a:lnTo>
                  <a:pt x="314209" y="236264"/>
                </a:lnTo>
                <a:lnTo>
                  <a:pt x="280486" y="268390"/>
                </a:lnTo>
                <a:lnTo>
                  <a:pt x="248415" y="302334"/>
                </a:lnTo>
                <a:lnTo>
                  <a:pt x="218048" y="338009"/>
                </a:lnTo>
                <a:lnTo>
                  <a:pt x="189433" y="375330"/>
                </a:lnTo>
                <a:lnTo>
                  <a:pt x="162623" y="414211"/>
                </a:lnTo>
                <a:lnTo>
                  <a:pt x="137667" y="454564"/>
                </a:lnTo>
                <a:lnTo>
                  <a:pt x="114617" y="496305"/>
                </a:lnTo>
                <a:lnTo>
                  <a:pt x="93522" y="539346"/>
                </a:lnTo>
                <a:lnTo>
                  <a:pt x="74432" y="583602"/>
                </a:lnTo>
                <a:lnTo>
                  <a:pt x="57400" y="628987"/>
                </a:lnTo>
                <a:lnTo>
                  <a:pt x="42474" y="675414"/>
                </a:lnTo>
                <a:lnTo>
                  <a:pt x="29706" y="722797"/>
                </a:lnTo>
                <a:lnTo>
                  <a:pt x="19147" y="771051"/>
                </a:lnTo>
                <a:lnTo>
                  <a:pt x="10846" y="820088"/>
                </a:lnTo>
                <a:lnTo>
                  <a:pt x="4854" y="869823"/>
                </a:lnTo>
                <a:lnTo>
                  <a:pt x="1221" y="920170"/>
                </a:lnTo>
                <a:lnTo>
                  <a:pt x="0" y="971041"/>
                </a:lnTo>
                <a:lnTo>
                  <a:pt x="0" y="1182878"/>
                </a:lnTo>
                <a:lnTo>
                  <a:pt x="1221" y="1132006"/>
                </a:lnTo>
                <a:lnTo>
                  <a:pt x="4854" y="1081659"/>
                </a:lnTo>
                <a:lnTo>
                  <a:pt x="10846" y="1031924"/>
                </a:lnTo>
                <a:lnTo>
                  <a:pt x="19147" y="982887"/>
                </a:lnTo>
                <a:lnTo>
                  <a:pt x="29706" y="934633"/>
                </a:lnTo>
                <a:lnTo>
                  <a:pt x="42474" y="887250"/>
                </a:lnTo>
                <a:lnTo>
                  <a:pt x="57400" y="840823"/>
                </a:lnTo>
                <a:lnTo>
                  <a:pt x="74432" y="795438"/>
                </a:lnTo>
                <a:lnTo>
                  <a:pt x="93522" y="751182"/>
                </a:lnTo>
                <a:lnTo>
                  <a:pt x="114617" y="708141"/>
                </a:lnTo>
                <a:lnTo>
                  <a:pt x="137667" y="666400"/>
                </a:lnTo>
                <a:lnTo>
                  <a:pt x="162623" y="626047"/>
                </a:lnTo>
                <a:lnTo>
                  <a:pt x="189433" y="587166"/>
                </a:lnTo>
                <a:lnTo>
                  <a:pt x="218048" y="549845"/>
                </a:lnTo>
                <a:lnTo>
                  <a:pt x="248415" y="514170"/>
                </a:lnTo>
                <a:lnTo>
                  <a:pt x="280486" y="480226"/>
                </a:lnTo>
                <a:lnTo>
                  <a:pt x="314209" y="448100"/>
                </a:lnTo>
                <a:lnTo>
                  <a:pt x="349533" y="417878"/>
                </a:lnTo>
                <a:lnTo>
                  <a:pt x="386409" y="389646"/>
                </a:lnTo>
                <a:lnTo>
                  <a:pt x="424786" y="363491"/>
                </a:lnTo>
                <a:lnTo>
                  <a:pt x="464614" y="339498"/>
                </a:lnTo>
                <a:lnTo>
                  <a:pt x="505840" y="317753"/>
                </a:lnTo>
                <a:lnTo>
                  <a:pt x="629726" y="317753"/>
                </a:lnTo>
                <a:lnTo>
                  <a:pt x="847344" y="131699"/>
                </a:lnTo>
                <a:lnTo>
                  <a:pt x="505840" y="0"/>
                </a:lnTo>
                <a:close/>
              </a:path>
              <a:path w="847725" h="1183004">
                <a:moveTo>
                  <a:pt x="629726" y="317753"/>
                </a:moveTo>
                <a:lnTo>
                  <a:pt x="505840" y="317753"/>
                </a:lnTo>
                <a:lnTo>
                  <a:pt x="505840" y="423672"/>
                </a:lnTo>
                <a:lnTo>
                  <a:pt x="629726" y="3177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1249" y="3554348"/>
            <a:ext cx="847725" cy="1051560"/>
          </a:xfrm>
          <a:custGeom>
            <a:avLst/>
            <a:gdLst/>
            <a:ahLst/>
            <a:cxnLst/>
            <a:rect l="l" t="t" r="r" b="b"/>
            <a:pathLst>
              <a:path w="847725" h="1051560">
                <a:moveTo>
                  <a:pt x="5388" y="0"/>
                </a:moveTo>
                <a:lnTo>
                  <a:pt x="1512" y="50035"/>
                </a:lnTo>
                <a:lnTo>
                  <a:pt x="0" y="99681"/>
                </a:lnTo>
                <a:lnTo>
                  <a:pt x="800" y="148865"/>
                </a:lnTo>
                <a:lnTo>
                  <a:pt x="3862" y="197515"/>
                </a:lnTo>
                <a:lnTo>
                  <a:pt x="9133" y="245559"/>
                </a:lnTo>
                <a:lnTo>
                  <a:pt x="16561" y="292925"/>
                </a:lnTo>
                <a:lnTo>
                  <a:pt x="26096" y="339540"/>
                </a:lnTo>
                <a:lnTo>
                  <a:pt x="37685" y="385332"/>
                </a:lnTo>
                <a:lnTo>
                  <a:pt x="51277" y="430228"/>
                </a:lnTo>
                <a:lnTo>
                  <a:pt x="66820" y="474158"/>
                </a:lnTo>
                <a:lnTo>
                  <a:pt x="84262" y="517047"/>
                </a:lnTo>
                <a:lnTo>
                  <a:pt x="103552" y="558824"/>
                </a:lnTo>
                <a:lnTo>
                  <a:pt x="124638" y="599418"/>
                </a:lnTo>
                <a:lnTo>
                  <a:pt x="147468" y="638754"/>
                </a:lnTo>
                <a:lnTo>
                  <a:pt x="171991" y="676762"/>
                </a:lnTo>
                <a:lnTo>
                  <a:pt x="198155" y="713369"/>
                </a:lnTo>
                <a:lnTo>
                  <a:pt x="225908" y="748502"/>
                </a:lnTo>
                <a:lnTo>
                  <a:pt x="255199" y="782090"/>
                </a:lnTo>
                <a:lnTo>
                  <a:pt x="285976" y="814060"/>
                </a:lnTo>
                <a:lnTo>
                  <a:pt x="318187" y="844340"/>
                </a:lnTo>
                <a:lnTo>
                  <a:pt x="351781" y="872858"/>
                </a:lnTo>
                <a:lnTo>
                  <a:pt x="386706" y="899541"/>
                </a:lnTo>
                <a:lnTo>
                  <a:pt x="422911" y="924317"/>
                </a:lnTo>
                <a:lnTo>
                  <a:pt x="460343" y="947115"/>
                </a:lnTo>
                <a:lnTo>
                  <a:pt x="498951" y="967860"/>
                </a:lnTo>
                <a:lnTo>
                  <a:pt x="538683" y="986482"/>
                </a:lnTo>
                <a:lnTo>
                  <a:pt x="579488" y="1002909"/>
                </a:lnTo>
                <a:lnTo>
                  <a:pt x="621315" y="1017067"/>
                </a:lnTo>
                <a:lnTo>
                  <a:pt x="664110" y="1028884"/>
                </a:lnTo>
                <a:lnTo>
                  <a:pt x="707823" y="1038289"/>
                </a:lnTo>
                <a:lnTo>
                  <a:pt x="752402" y="1045209"/>
                </a:lnTo>
                <a:lnTo>
                  <a:pt x="799852" y="1049670"/>
                </a:lnTo>
                <a:lnTo>
                  <a:pt x="847398" y="1051178"/>
                </a:lnTo>
                <a:lnTo>
                  <a:pt x="847398" y="839343"/>
                </a:lnTo>
                <a:lnTo>
                  <a:pt x="801463" y="837971"/>
                </a:lnTo>
                <a:lnTo>
                  <a:pt x="756121" y="833901"/>
                </a:lnTo>
                <a:lnTo>
                  <a:pt x="711441" y="827200"/>
                </a:lnTo>
                <a:lnTo>
                  <a:pt x="667488" y="817934"/>
                </a:lnTo>
                <a:lnTo>
                  <a:pt x="624331" y="806171"/>
                </a:lnTo>
                <a:lnTo>
                  <a:pt x="582036" y="791976"/>
                </a:lnTo>
                <a:lnTo>
                  <a:pt x="540669" y="775418"/>
                </a:lnTo>
                <a:lnTo>
                  <a:pt x="500299" y="756562"/>
                </a:lnTo>
                <a:lnTo>
                  <a:pt x="460993" y="735476"/>
                </a:lnTo>
                <a:lnTo>
                  <a:pt x="422816" y="712227"/>
                </a:lnTo>
                <a:lnTo>
                  <a:pt x="385838" y="686881"/>
                </a:lnTo>
                <a:lnTo>
                  <a:pt x="350123" y="659505"/>
                </a:lnTo>
                <a:lnTo>
                  <a:pt x="315740" y="630166"/>
                </a:lnTo>
                <a:lnTo>
                  <a:pt x="282756" y="598932"/>
                </a:lnTo>
                <a:lnTo>
                  <a:pt x="251238" y="565868"/>
                </a:lnTo>
                <a:lnTo>
                  <a:pt x="221252" y="531041"/>
                </a:lnTo>
                <a:lnTo>
                  <a:pt x="192866" y="494520"/>
                </a:lnTo>
                <a:lnTo>
                  <a:pt x="166147" y="456369"/>
                </a:lnTo>
                <a:lnTo>
                  <a:pt x="141162" y="416657"/>
                </a:lnTo>
                <a:lnTo>
                  <a:pt x="117978" y="375450"/>
                </a:lnTo>
                <a:lnTo>
                  <a:pt x="96661" y="332815"/>
                </a:lnTo>
                <a:lnTo>
                  <a:pt x="77280" y="288819"/>
                </a:lnTo>
                <a:lnTo>
                  <a:pt x="59902" y="243528"/>
                </a:lnTo>
                <a:lnTo>
                  <a:pt x="44592" y="197010"/>
                </a:lnTo>
                <a:lnTo>
                  <a:pt x="31419" y="149331"/>
                </a:lnTo>
                <a:lnTo>
                  <a:pt x="20449" y="100559"/>
                </a:lnTo>
                <a:lnTo>
                  <a:pt x="11750" y="50759"/>
                </a:lnTo>
                <a:lnTo>
                  <a:pt x="5388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8864" y="4289678"/>
            <a:ext cx="847725" cy="952500"/>
          </a:xfrm>
          <a:custGeom>
            <a:avLst/>
            <a:gdLst/>
            <a:ahLst/>
            <a:cxnLst/>
            <a:rect l="l" t="t" r="r" b="b"/>
            <a:pathLst>
              <a:path w="847725" h="952500">
                <a:moveTo>
                  <a:pt x="341502" y="528320"/>
                </a:moveTo>
                <a:lnTo>
                  <a:pt x="0" y="798957"/>
                </a:lnTo>
                <a:lnTo>
                  <a:pt x="341502" y="951992"/>
                </a:lnTo>
                <a:lnTo>
                  <a:pt x="341502" y="846074"/>
                </a:lnTo>
                <a:lnTo>
                  <a:pt x="391703" y="826357"/>
                </a:lnTo>
                <a:lnTo>
                  <a:pt x="439795" y="804200"/>
                </a:lnTo>
                <a:lnTo>
                  <a:pt x="485687" y="779717"/>
                </a:lnTo>
                <a:lnTo>
                  <a:pt x="529288" y="753023"/>
                </a:lnTo>
                <a:lnTo>
                  <a:pt x="570503" y="724235"/>
                </a:lnTo>
                <a:lnTo>
                  <a:pt x="609242" y="693467"/>
                </a:lnTo>
                <a:lnTo>
                  <a:pt x="645412" y="660834"/>
                </a:lnTo>
                <a:lnTo>
                  <a:pt x="671334" y="634238"/>
                </a:lnTo>
                <a:lnTo>
                  <a:pt x="341502" y="634238"/>
                </a:lnTo>
                <a:lnTo>
                  <a:pt x="341502" y="528320"/>
                </a:lnTo>
                <a:close/>
              </a:path>
              <a:path w="847725" h="952500">
                <a:moveTo>
                  <a:pt x="847344" y="0"/>
                </a:moveTo>
                <a:lnTo>
                  <a:pt x="845521" y="45524"/>
                </a:lnTo>
                <a:lnTo>
                  <a:pt x="840115" y="90453"/>
                </a:lnTo>
                <a:lnTo>
                  <a:pt x="831217" y="134672"/>
                </a:lnTo>
                <a:lnTo>
                  <a:pt x="818920" y="178065"/>
                </a:lnTo>
                <a:lnTo>
                  <a:pt x="803316" y="220516"/>
                </a:lnTo>
                <a:lnTo>
                  <a:pt x="784497" y="261911"/>
                </a:lnTo>
                <a:lnTo>
                  <a:pt x="762556" y="302134"/>
                </a:lnTo>
                <a:lnTo>
                  <a:pt x="737585" y="341070"/>
                </a:lnTo>
                <a:lnTo>
                  <a:pt x="709676" y="378602"/>
                </a:lnTo>
                <a:lnTo>
                  <a:pt x="678920" y="414617"/>
                </a:lnTo>
                <a:lnTo>
                  <a:pt x="645412" y="448998"/>
                </a:lnTo>
                <a:lnTo>
                  <a:pt x="609242" y="481631"/>
                </a:lnTo>
                <a:lnTo>
                  <a:pt x="570503" y="512399"/>
                </a:lnTo>
                <a:lnTo>
                  <a:pt x="529288" y="541187"/>
                </a:lnTo>
                <a:lnTo>
                  <a:pt x="485687" y="567881"/>
                </a:lnTo>
                <a:lnTo>
                  <a:pt x="439795" y="592364"/>
                </a:lnTo>
                <a:lnTo>
                  <a:pt x="391703" y="614521"/>
                </a:lnTo>
                <a:lnTo>
                  <a:pt x="341502" y="634238"/>
                </a:lnTo>
                <a:lnTo>
                  <a:pt x="671334" y="634238"/>
                </a:lnTo>
                <a:lnTo>
                  <a:pt x="709676" y="590438"/>
                </a:lnTo>
                <a:lnTo>
                  <a:pt x="737585" y="552906"/>
                </a:lnTo>
                <a:lnTo>
                  <a:pt x="762556" y="513970"/>
                </a:lnTo>
                <a:lnTo>
                  <a:pt x="784497" y="473747"/>
                </a:lnTo>
                <a:lnTo>
                  <a:pt x="803316" y="432352"/>
                </a:lnTo>
                <a:lnTo>
                  <a:pt x="818920" y="389901"/>
                </a:lnTo>
                <a:lnTo>
                  <a:pt x="831217" y="346508"/>
                </a:lnTo>
                <a:lnTo>
                  <a:pt x="840133" y="302134"/>
                </a:lnTo>
                <a:lnTo>
                  <a:pt x="845521" y="257360"/>
                </a:lnTo>
                <a:lnTo>
                  <a:pt x="847344" y="211836"/>
                </a:lnTo>
                <a:lnTo>
                  <a:pt x="8473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8864" y="3596640"/>
            <a:ext cx="847725" cy="799465"/>
          </a:xfrm>
          <a:custGeom>
            <a:avLst/>
            <a:gdLst/>
            <a:ahLst/>
            <a:cxnLst/>
            <a:rect l="l" t="t" r="r" b="b"/>
            <a:pathLst>
              <a:path w="847725" h="799464">
                <a:moveTo>
                  <a:pt x="0" y="0"/>
                </a:moveTo>
                <a:lnTo>
                  <a:pt x="0" y="211836"/>
                </a:lnTo>
                <a:lnTo>
                  <a:pt x="51903" y="213122"/>
                </a:lnTo>
                <a:lnTo>
                  <a:pt x="103057" y="216936"/>
                </a:lnTo>
                <a:lnTo>
                  <a:pt x="153362" y="223207"/>
                </a:lnTo>
                <a:lnTo>
                  <a:pt x="202720" y="231866"/>
                </a:lnTo>
                <a:lnTo>
                  <a:pt x="251029" y="242843"/>
                </a:lnTo>
                <a:lnTo>
                  <a:pt x="298192" y="256067"/>
                </a:lnTo>
                <a:lnTo>
                  <a:pt x="344107" y="271470"/>
                </a:lnTo>
                <a:lnTo>
                  <a:pt x="388676" y="288981"/>
                </a:lnTo>
                <a:lnTo>
                  <a:pt x="431799" y="308531"/>
                </a:lnTo>
                <a:lnTo>
                  <a:pt x="473377" y="330049"/>
                </a:lnTo>
                <a:lnTo>
                  <a:pt x="513309" y="353467"/>
                </a:lnTo>
                <a:lnTo>
                  <a:pt x="551497" y="378713"/>
                </a:lnTo>
                <a:lnTo>
                  <a:pt x="587841" y="405720"/>
                </a:lnTo>
                <a:lnTo>
                  <a:pt x="622241" y="434416"/>
                </a:lnTo>
                <a:lnTo>
                  <a:pt x="654598" y="464732"/>
                </a:lnTo>
                <a:lnTo>
                  <a:pt x="684812" y="496598"/>
                </a:lnTo>
                <a:lnTo>
                  <a:pt x="712783" y="529944"/>
                </a:lnTo>
                <a:lnTo>
                  <a:pt x="738413" y="564701"/>
                </a:lnTo>
                <a:lnTo>
                  <a:pt x="761602" y="600799"/>
                </a:lnTo>
                <a:lnTo>
                  <a:pt x="782249" y="638167"/>
                </a:lnTo>
                <a:lnTo>
                  <a:pt x="800256" y="676737"/>
                </a:lnTo>
                <a:lnTo>
                  <a:pt x="815523" y="716439"/>
                </a:lnTo>
                <a:lnTo>
                  <a:pt x="827950" y="757202"/>
                </a:lnTo>
                <a:lnTo>
                  <a:pt x="837438" y="798957"/>
                </a:lnTo>
                <a:lnTo>
                  <a:pt x="843977" y="755440"/>
                </a:lnTo>
                <a:lnTo>
                  <a:pt x="847152" y="712230"/>
                </a:lnTo>
                <a:lnTo>
                  <a:pt x="847045" y="669420"/>
                </a:lnTo>
                <a:lnTo>
                  <a:pt x="843738" y="627102"/>
                </a:lnTo>
                <a:lnTo>
                  <a:pt x="837315" y="585368"/>
                </a:lnTo>
                <a:lnTo>
                  <a:pt x="827859" y="544312"/>
                </a:lnTo>
                <a:lnTo>
                  <a:pt x="815452" y="504026"/>
                </a:lnTo>
                <a:lnTo>
                  <a:pt x="800178" y="464603"/>
                </a:lnTo>
                <a:lnTo>
                  <a:pt x="782120" y="426135"/>
                </a:lnTo>
                <a:lnTo>
                  <a:pt x="761361" y="388715"/>
                </a:lnTo>
                <a:lnTo>
                  <a:pt x="737983" y="352436"/>
                </a:lnTo>
                <a:lnTo>
                  <a:pt x="712070" y="317390"/>
                </a:lnTo>
                <a:lnTo>
                  <a:pt x="683704" y="283670"/>
                </a:lnTo>
                <a:lnTo>
                  <a:pt x="652969" y="251369"/>
                </a:lnTo>
                <a:lnTo>
                  <a:pt x="619948" y="220578"/>
                </a:lnTo>
                <a:lnTo>
                  <a:pt x="584723" y="191392"/>
                </a:lnTo>
                <a:lnTo>
                  <a:pt x="547377" y="163903"/>
                </a:lnTo>
                <a:lnTo>
                  <a:pt x="507994" y="138202"/>
                </a:lnTo>
                <a:lnTo>
                  <a:pt x="466657" y="114383"/>
                </a:lnTo>
                <a:lnTo>
                  <a:pt x="423448" y="92539"/>
                </a:lnTo>
                <a:lnTo>
                  <a:pt x="378451" y="72762"/>
                </a:lnTo>
                <a:lnTo>
                  <a:pt x="331748" y="55145"/>
                </a:lnTo>
                <a:lnTo>
                  <a:pt x="283422" y="39781"/>
                </a:lnTo>
                <a:lnTo>
                  <a:pt x="233557" y="26761"/>
                </a:lnTo>
                <a:lnTo>
                  <a:pt x="182235" y="16179"/>
                </a:lnTo>
                <a:lnTo>
                  <a:pt x="129539" y="8127"/>
                </a:lnTo>
                <a:lnTo>
                  <a:pt x="64912" y="2016"/>
                </a:lnTo>
                <a:lnTo>
                  <a:pt x="32474" y="502"/>
                </a:lnTo>
                <a:lnTo>
                  <a:pt x="0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227</a:t>
            </a:fld>
            <a:endParaRPr dirty="0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迴</a:t>
            </a:r>
            <a:r>
              <a:rPr spc="-5" dirty="0">
                <a:latin typeface="標楷體"/>
                <a:cs typeface="標楷體"/>
              </a:rPr>
              <a:t>圈補</a:t>
            </a:r>
            <a:r>
              <a:rPr dirty="0">
                <a:latin typeface="標楷體"/>
                <a:cs typeface="標楷體"/>
              </a:rPr>
              <a:t>充</a:t>
            </a:r>
            <a:r>
              <a:rPr spc="-5" dirty="0">
                <a:latin typeface="標楷體"/>
                <a:cs typeface="標楷體"/>
              </a:rPr>
              <a:t>說明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50252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onsolas"/>
                <a:cs typeface="Consolas"/>
              </a:rPr>
              <a:t>cont</a:t>
            </a:r>
            <a:r>
              <a:rPr sz="2800" spc="-15" dirty="0">
                <a:latin typeface="Consolas"/>
                <a:cs typeface="Consolas"/>
              </a:rPr>
              <a:t>i</a:t>
            </a:r>
            <a:r>
              <a:rPr sz="2800" spc="-5" dirty="0">
                <a:latin typeface="Consolas"/>
                <a:cs typeface="Consolas"/>
              </a:rPr>
              <a:t>n</a:t>
            </a:r>
            <a:r>
              <a:rPr sz="2800" dirty="0">
                <a:latin typeface="Consolas"/>
                <a:cs typeface="Consolas"/>
              </a:rPr>
              <a:t>u</a:t>
            </a:r>
            <a:r>
              <a:rPr sz="2800" spc="-5" dirty="0">
                <a:latin typeface="Consolas"/>
                <a:cs typeface="Consolas"/>
              </a:rPr>
              <a:t>e</a:t>
            </a:r>
            <a:r>
              <a:rPr sz="2800" dirty="0">
                <a:latin typeface="標楷體"/>
                <a:cs typeface="標楷體"/>
              </a:rPr>
              <a:t>敘</a:t>
            </a:r>
            <a:r>
              <a:rPr sz="2800" spc="-5" dirty="0">
                <a:latin typeface="標楷體"/>
                <a:cs typeface="標楷體"/>
              </a:rPr>
              <a:t>述：</a:t>
            </a:r>
            <a:r>
              <a:rPr sz="2800" dirty="0">
                <a:latin typeface="標楷體"/>
                <a:cs typeface="標楷體"/>
              </a:rPr>
              <a:t>強</a:t>
            </a:r>
            <a:r>
              <a:rPr sz="2800" spc="-5" dirty="0">
                <a:latin typeface="標楷體"/>
                <a:cs typeface="標楷體"/>
              </a:rPr>
              <a:t>制回到</a:t>
            </a:r>
            <a:r>
              <a:rPr sz="2800" dirty="0">
                <a:latin typeface="標楷體"/>
                <a:cs typeface="標楷體"/>
              </a:rPr>
              <a:t>迴</a:t>
            </a:r>
            <a:r>
              <a:rPr sz="2800" spc="-5" dirty="0">
                <a:latin typeface="標楷體"/>
                <a:cs typeface="標楷體"/>
              </a:rPr>
              <a:t>圈初始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地方，忽 </a:t>
            </a:r>
            <a:r>
              <a:rPr sz="2800" dirty="0">
                <a:latin typeface="標楷體"/>
                <a:cs typeface="標楷體"/>
              </a:rPr>
              <a:t>略</a:t>
            </a:r>
            <a:r>
              <a:rPr sz="2800" spc="-5" dirty="0">
                <a:latin typeface="標楷體"/>
                <a:cs typeface="標楷體"/>
              </a:rPr>
              <a:t>之後的</a:t>
            </a:r>
            <a:r>
              <a:rPr sz="2800" dirty="0">
                <a:latin typeface="標楷體"/>
                <a:cs typeface="標楷體"/>
              </a:rPr>
              <a:t>敘</a:t>
            </a:r>
            <a:r>
              <a:rPr sz="2800" spc="-5" dirty="0">
                <a:latin typeface="標楷體"/>
                <a:cs typeface="標楷體"/>
              </a:rPr>
              <a:t>述。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9339" y="2540507"/>
            <a:ext cx="3601720" cy="2616835"/>
          </a:xfrm>
          <a:custGeom>
            <a:avLst/>
            <a:gdLst/>
            <a:ahLst/>
            <a:cxnLst/>
            <a:rect l="l" t="t" r="r" b="b"/>
            <a:pathLst>
              <a:path w="3601720" h="2616835">
                <a:moveTo>
                  <a:pt x="0" y="2616708"/>
                </a:moveTo>
                <a:lnTo>
                  <a:pt x="3601212" y="2616708"/>
                </a:lnTo>
                <a:lnTo>
                  <a:pt x="3601212" y="0"/>
                </a:lnTo>
                <a:lnTo>
                  <a:pt x="0" y="0"/>
                </a:lnTo>
                <a:lnTo>
                  <a:pt x="0" y="2616708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8969" y="2558034"/>
            <a:ext cx="3223260" cy="252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latin typeface="Consolas"/>
                <a:cs typeface="Consolas"/>
              </a:rPr>
              <a:t>while </a:t>
            </a:r>
            <a:r>
              <a:rPr sz="2400" dirty="0">
                <a:latin typeface="Consolas"/>
                <a:cs typeface="Consolas"/>
              </a:rPr>
              <a:t>i &lt; 10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  <a:p>
            <a:pPr marL="684530">
              <a:lnSpc>
                <a:spcPct val="100000"/>
              </a:lnSpc>
            </a:pPr>
            <a:r>
              <a:rPr sz="2400" dirty="0"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  <a:p>
            <a:pPr marL="1358265" marR="5080" indent="-673735">
              <a:lnSpc>
                <a:spcPct val="100000"/>
              </a:lnSpc>
            </a:pPr>
            <a:r>
              <a:rPr sz="2400" dirty="0">
                <a:latin typeface="Consolas"/>
                <a:cs typeface="Consolas"/>
              </a:rPr>
              <a:t>if i % 5 == 0</a:t>
            </a:r>
            <a:r>
              <a:rPr sz="2400" spc="-2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:  </a:t>
            </a:r>
            <a:r>
              <a:rPr sz="2400" dirty="0">
                <a:solidFill>
                  <a:srgbClr val="FF0000"/>
                </a:solidFill>
                <a:latin typeface="Consolas"/>
                <a:cs typeface="Consolas"/>
              </a:rPr>
              <a:t>continue</a:t>
            </a:r>
            <a:endParaRPr sz="2400">
              <a:latin typeface="Consolas"/>
              <a:cs typeface="Consolas"/>
            </a:endParaRPr>
          </a:p>
          <a:p>
            <a:pPr marL="684530">
              <a:lnSpc>
                <a:spcPct val="100000"/>
              </a:lnSpc>
            </a:pPr>
            <a:r>
              <a:rPr sz="2400" dirty="0">
                <a:latin typeface="Consolas"/>
                <a:cs typeface="Consolas"/>
              </a:rPr>
              <a:t>:</a:t>
            </a:r>
            <a:r>
              <a:rPr sz="1800" dirty="0">
                <a:solidFill>
                  <a:srgbClr val="7E7E7E"/>
                </a:solidFill>
                <a:latin typeface="標楷體"/>
                <a:cs typeface="標楷體"/>
              </a:rPr>
              <a:t>(之</a:t>
            </a:r>
            <a:r>
              <a:rPr sz="1800" spc="10" dirty="0">
                <a:solidFill>
                  <a:srgbClr val="7E7E7E"/>
                </a:solidFill>
                <a:latin typeface="標楷體"/>
                <a:cs typeface="標楷體"/>
              </a:rPr>
              <a:t>後</a:t>
            </a:r>
            <a:r>
              <a:rPr sz="1800" dirty="0">
                <a:solidFill>
                  <a:srgbClr val="7E7E7E"/>
                </a:solidFill>
                <a:latin typeface="標楷體"/>
                <a:cs typeface="標楷體"/>
              </a:rPr>
              <a:t>的敘述都忽略)</a:t>
            </a:r>
            <a:endParaRPr sz="1800">
              <a:latin typeface="標楷體"/>
              <a:cs typeface="標楷體"/>
            </a:endParaRPr>
          </a:p>
          <a:p>
            <a:pPr marL="711835">
              <a:lnSpc>
                <a:spcPts val="2395"/>
              </a:lnSpc>
              <a:spcBef>
                <a:spcPts val="15"/>
              </a:spcBef>
            </a:pPr>
            <a:r>
              <a:rPr sz="2000" dirty="0">
                <a:latin typeface="Consolas"/>
                <a:cs typeface="Consolas"/>
              </a:rPr>
              <a:t>:</a:t>
            </a:r>
            <a:endParaRPr sz="2000">
              <a:latin typeface="Consolas"/>
              <a:cs typeface="Consolas"/>
            </a:endParaRPr>
          </a:p>
          <a:p>
            <a:pPr marL="684530">
              <a:lnSpc>
                <a:spcPts val="2875"/>
              </a:lnSpc>
            </a:pPr>
            <a:r>
              <a:rPr sz="2400" dirty="0"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1328" y="2723514"/>
            <a:ext cx="1369060" cy="641350"/>
          </a:xfrm>
          <a:custGeom>
            <a:avLst/>
            <a:gdLst/>
            <a:ahLst/>
            <a:cxnLst/>
            <a:rect l="l" t="t" r="r" b="b"/>
            <a:pathLst>
              <a:path w="1369059" h="641350">
                <a:moveTo>
                  <a:pt x="799137" y="114046"/>
                </a:moveTo>
                <a:lnTo>
                  <a:pt x="494411" y="114046"/>
                </a:lnTo>
                <a:lnTo>
                  <a:pt x="562107" y="125762"/>
                </a:lnTo>
                <a:lnTo>
                  <a:pt x="627682" y="138846"/>
                </a:lnTo>
                <a:lnTo>
                  <a:pt x="691054" y="153247"/>
                </a:lnTo>
                <a:lnTo>
                  <a:pt x="752140" y="168917"/>
                </a:lnTo>
                <a:lnTo>
                  <a:pt x="810857" y="185805"/>
                </a:lnTo>
                <a:lnTo>
                  <a:pt x="867123" y="203862"/>
                </a:lnTo>
                <a:lnTo>
                  <a:pt x="920855" y="223037"/>
                </a:lnTo>
                <a:lnTo>
                  <a:pt x="971970" y="243281"/>
                </a:lnTo>
                <a:lnTo>
                  <a:pt x="1020387" y="264544"/>
                </a:lnTo>
                <a:lnTo>
                  <a:pt x="1066021" y="286776"/>
                </a:lnTo>
                <a:lnTo>
                  <a:pt x="1108792" y="309928"/>
                </a:lnTo>
                <a:lnTo>
                  <a:pt x="1148615" y="333950"/>
                </a:lnTo>
                <a:lnTo>
                  <a:pt x="1185409" y="358791"/>
                </a:lnTo>
                <a:lnTo>
                  <a:pt x="1219091" y="384403"/>
                </a:lnTo>
                <a:lnTo>
                  <a:pt x="1249578" y="410735"/>
                </a:lnTo>
                <a:lnTo>
                  <a:pt x="1276788" y="437738"/>
                </a:lnTo>
                <a:lnTo>
                  <a:pt x="1321045" y="493556"/>
                </a:lnTo>
                <a:lnTo>
                  <a:pt x="1351201" y="551458"/>
                </a:lnTo>
                <a:lnTo>
                  <a:pt x="1366596" y="611047"/>
                </a:lnTo>
                <a:lnTo>
                  <a:pt x="1368552" y="641350"/>
                </a:lnTo>
                <a:lnTo>
                  <a:pt x="1368552" y="573024"/>
                </a:lnTo>
                <a:lnTo>
                  <a:pt x="1360785" y="512710"/>
                </a:lnTo>
                <a:lnTo>
                  <a:pt x="1337927" y="453890"/>
                </a:lnTo>
                <a:lnTo>
                  <a:pt x="1300638" y="396962"/>
                </a:lnTo>
                <a:lnTo>
                  <a:pt x="1249578" y="342323"/>
                </a:lnTo>
                <a:lnTo>
                  <a:pt x="1219091" y="315986"/>
                </a:lnTo>
                <a:lnTo>
                  <a:pt x="1185409" y="290372"/>
                </a:lnTo>
                <a:lnTo>
                  <a:pt x="1148615" y="265529"/>
                </a:lnTo>
                <a:lnTo>
                  <a:pt x="1108792" y="241507"/>
                </a:lnTo>
                <a:lnTo>
                  <a:pt x="1066021" y="218357"/>
                </a:lnTo>
                <a:lnTo>
                  <a:pt x="1020387" y="196127"/>
                </a:lnTo>
                <a:lnTo>
                  <a:pt x="971970" y="174868"/>
                </a:lnTo>
                <a:lnTo>
                  <a:pt x="920855" y="154630"/>
                </a:lnTo>
                <a:lnTo>
                  <a:pt x="867123" y="135462"/>
                </a:lnTo>
                <a:lnTo>
                  <a:pt x="810857" y="117414"/>
                </a:lnTo>
                <a:lnTo>
                  <a:pt x="799137" y="114046"/>
                </a:lnTo>
                <a:close/>
              </a:path>
              <a:path w="1369059" h="641350">
                <a:moveTo>
                  <a:pt x="494411" y="0"/>
                </a:moveTo>
                <a:lnTo>
                  <a:pt x="0" y="41783"/>
                </a:lnTo>
                <a:lnTo>
                  <a:pt x="494411" y="159893"/>
                </a:lnTo>
                <a:lnTo>
                  <a:pt x="494411" y="114046"/>
                </a:lnTo>
                <a:lnTo>
                  <a:pt x="799137" y="114046"/>
                </a:lnTo>
                <a:lnTo>
                  <a:pt x="752140" y="100536"/>
                </a:lnTo>
                <a:lnTo>
                  <a:pt x="691054" y="84878"/>
                </a:lnTo>
                <a:lnTo>
                  <a:pt x="627682" y="70489"/>
                </a:lnTo>
                <a:lnTo>
                  <a:pt x="562107" y="57420"/>
                </a:lnTo>
                <a:lnTo>
                  <a:pt x="494411" y="45720"/>
                </a:lnTo>
                <a:lnTo>
                  <a:pt x="4944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1328" y="3330702"/>
            <a:ext cx="1369060" cy="600075"/>
          </a:xfrm>
          <a:custGeom>
            <a:avLst/>
            <a:gdLst/>
            <a:ahLst/>
            <a:cxnLst/>
            <a:rect l="l" t="t" r="r" b="b"/>
            <a:pathLst>
              <a:path w="1369059" h="600075">
                <a:moveTo>
                  <a:pt x="1366012" y="0"/>
                </a:moveTo>
                <a:lnTo>
                  <a:pt x="1352048" y="53502"/>
                </a:lnTo>
                <a:lnTo>
                  <a:pt x="1326428" y="105335"/>
                </a:lnTo>
                <a:lnTo>
                  <a:pt x="1289726" y="155274"/>
                </a:lnTo>
                <a:lnTo>
                  <a:pt x="1242516" y="203097"/>
                </a:lnTo>
                <a:lnTo>
                  <a:pt x="1185371" y="248579"/>
                </a:lnTo>
                <a:lnTo>
                  <a:pt x="1153254" y="270373"/>
                </a:lnTo>
                <a:lnTo>
                  <a:pt x="1118868" y="291498"/>
                </a:lnTo>
                <a:lnTo>
                  <a:pt x="1082286" y="311927"/>
                </a:lnTo>
                <a:lnTo>
                  <a:pt x="1043579" y="331631"/>
                </a:lnTo>
                <a:lnTo>
                  <a:pt x="1002820" y="350583"/>
                </a:lnTo>
                <a:lnTo>
                  <a:pt x="960080" y="368754"/>
                </a:lnTo>
                <a:lnTo>
                  <a:pt x="915431" y="386118"/>
                </a:lnTo>
                <a:lnTo>
                  <a:pt x="868945" y="402645"/>
                </a:lnTo>
                <a:lnTo>
                  <a:pt x="820693" y="418308"/>
                </a:lnTo>
                <a:lnTo>
                  <a:pt x="770748" y="433079"/>
                </a:lnTo>
                <a:lnTo>
                  <a:pt x="719180" y="446930"/>
                </a:lnTo>
                <a:lnTo>
                  <a:pt x="666063" y="459834"/>
                </a:lnTo>
                <a:lnTo>
                  <a:pt x="611467" y="471761"/>
                </a:lnTo>
                <a:lnTo>
                  <a:pt x="555465" y="482686"/>
                </a:lnTo>
                <a:lnTo>
                  <a:pt x="498128" y="492579"/>
                </a:lnTo>
                <a:lnTo>
                  <a:pt x="439528" y="501412"/>
                </a:lnTo>
                <a:lnTo>
                  <a:pt x="379737" y="509158"/>
                </a:lnTo>
                <a:lnTo>
                  <a:pt x="318827" y="515789"/>
                </a:lnTo>
                <a:lnTo>
                  <a:pt x="256869" y="521277"/>
                </a:lnTo>
                <a:lnTo>
                  <a:pt x="193936" y="525594"/>
                </a:lnTo>
                <a:lnTo>
                  <a:pt x="130099" y="528713"/>
                </a:lnTo>
                <a:lnTo>
                  <a:pt x="65429" y="530604"/>
                </a:lnTo>
                <a:lnTo>
                  <a:pt x="0" y="531241"/>
                </a:lnTo>
                <a:lnTo>
                  <a:pt x="0" y="599694"/>
                </a:lnTo>
                <a:lnTo>
                  <a:pt x="62114" y="599104"/>
                </a:lnTo>
                <a:lnTo>
                  <a:pt x="148889" y="596367"/>
                </a:lnTo>
                <a:lnTo>
                  <a:pt x="213973" y="592795"/>
                </a:lnTo>
                <a:lnTo>
                  <a:pt x="277990" y="587993"/>
                </a:lnTo>
                <a:lnTo>
                  <a:pt x="340871" y="581992"/>
                </a:lnTo>
                <a:lnTo>
                  <a:pt x="402550" y="574824"/>
                </a:lnTo>
                <a:lnTo>
                  <a:pt x="462960" y="566520"/>
                </a:lnTo>
                <a:lnTo>
                  <a:pt x="522033" y="557111"/>
                </a:lnTo>
                <a:lnTo>
                  <a:pt x="579701" y="546629"/>
                </a:lnTo>
                <a:lnTo>
                  <a:pt x="635899" y="535105"/>
                </a:lnTo>
                <a:lnTo>
                  <a:pt x="690558" y="522571"/>
                </a:lnTo>
                <a:lnTo>
                  <a:pt x="743611" y="509057"/>
                </a:lnTo>
                <a:lnTo>
                  <a:pt x="794991" y="494595"/>
                </a:lnTo>
                <a:lnTo>
                  <a:pt x="844631" y="479216"/>
                </a:lnTo>
                <a:lnTo>
                  <a:pt x="892464" y="462952"/>
                </a:lnTo>
                <a:lnTo>
                  <a:pt x="938422" y="445834"/>
                </a:lnTo>
                <a:lnTo>
                  <a:pt x="982438" y="427894"/>
                </a:lnTo>
                <a:lnTo>
                  <a:pt x="1024445" y="409162"/>
                </a:lnTo>
                <a:lnTo>
                  <a:pt x="1064376" y="389670"/>
                </a:lnTo>
                <a:lnTo>
                  <a:pt x="1102162" y="369449"/>
                </a:lnTo>
                <a:lnTo>
                  <a:pt x="1137738" y="348531"/>
                </a:lnTo>
                <a:lnTo>
                  <a:pt x="1171036" y="326947"/>
                </a:lnTo>
                <a:lnTo>
                  <a:pt x="1201989" y="304728"/>
                </a:lnTo>
                <a:lnTo>
                  <a:pt x="1256589" y="258512"/>
                </a:lnTo>
                <a:lnTo>
                  <a:pt x="1301002" y="210132"/>
                </a:lnTo>
                <a:lnTo>
                  <a:pt x="1334688" y="159841"/>
                </a:lnTo>
                <a:lnTo>
                  <a:pt x="1357110" y="107888"/>
                </a:lnTo>
                <a:lnTo>
                  <a:pt x="1367731" y="54524"/>
                </a:lnTo>
                <a:lnTo>
                  <a:pt x="1368447" y="27391"/>
                </a:lnTo>
                <a:lnTo>
                  <a:pt x="1366012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5232" y="2701925"/>
            <a:ext cx="855344" cy="1246505"/>
          </a:xfrm>
          <a:custGeom>
            <a:avLst/>
            <a:gdLst/>
            <a:ahLst/>
            <a:cxnLst/>
            <a:rect l="l" t="t" r="r" b="b"/>
            <a:pathLst>
              <a:path w="855344" h="1246504">
                <a:moveTo>
                  <a:pt x="510413" y="0"/>
                </a:moveTo>
                <a:lnTo>
                  <a:pt x="510413" y="134112"/>
                </a:lnTo>
                <a:lnTo>
                  <a:pt x="470591" y="156975"/>
                </a:lnTo>
                <a:lnTo>
                  <a:pt x="432059" y="182109"/>
                </a:lnTo>
                <a:lnTo>
                  <a:pt x="394863" y="209430"/>
                </a:lnTo>
                <a:lnTo>
                  <a:pt x="359047" y="238856"/>
                </a:lnTo>
                <a:lnTo>
                  <a:pt x="324655" y="270302"/>
                </a:lnTo>
                <a:lnTo>
                  <a:pt x="291732" y="303687"/>
                </a:lnTo>
                <a:lnTo>
                  <a:pt x="260323" y="338926"/>
                </a:lnTo>
                <a:lnTo>
                  <a:pt x="230471" y="375936"/>
                </a:lnTo>
                <a:lnTo>
                  <a:pt x="202223" y="414635"/>
                </a:lnTo>
                <a:lnTo>
                  <a:pt x="175621" y="454939"/>
                </a:lnTo>
                <a:lnTo>
                  <a:pt x="150712" y="496765"/>
                </a:lnTo>
                <a:lnTo>
                  <a:pt x="127539" y="540030"/>
                </a:lnTo>
                <a:lnTo>
                  <a:pt x="106147" y="584651"/>
                </a:lnTo>
                <a:lnTo>
                  <a:pt x="86581" y="630544"/>
                </a:lnTo>
                <a:lnTo>
                  <a:pt x="68885" y="677626"/>
                </a:lnTo>
                <a:lnTo>
                  <a:pt x="53104" y="725814"/>
                </a:lnTo>
                <a:lnTo>
                  <a:pt x="39283" y="775026"/>
                </a:lnTo>
                <a:lnTo>
                  <a:pt x="27465" y="825177"/>
                </a:lnTo>
                <a:lnTo>
                  <a:pt x="17697" y="876185"/>
                </a:lnTo>
                <a:lnTo>
                  <a:pt x="10021" y="927966"/>
                </a:lnTo>
                <a:lnTo>
                  <a:pt x="4483" y="980438"/>
                </a:lnTo>
                <a:lnTo>
                  <a:pt x="1128" y="1033517"/>
                </a:lnTo>
                <a:lnTo>
                  <a:pt x="0" y="1087120"/>
                </a:lnTo>
                <a:lnTo>
                  <a:pt x="0" y="1246377"/>
                </a:lnTo>
                <a:lnTo>
                  <a:pt x="1128" y="1192775"/>
                </a:lnTo>
                <a:lnTo>
                  <a:pt x="4483" y="1139696"/>
                </a:lnTo>
                <a:lnTo>
                  <a:pt x="10037" y="1087120"/>
                </a:lnTo>
                <a:lnTo>
                  <a:pt x="17697" y="1035443"/>
                </a:lnTo>
                <a:lnTo>
                  <a:pt x="27465" y="984435"/>
                </a:lnTo>
                <a:lnTo>
                  <a:pt x="39283" y="934284"/>
                </a:lnTo>
                <a:lnTo>
                  <a:pt x="53104" y="885072"/>
                </a:lnTo>
                <a:lnTo>
                  <a:pt x="68885" y="836884"/>
                </a:lnTo>
                <a:lnTo>
                  <a:pt x="86581" y="789802"/>
                </a:lnTo>
                <a:lnTo>
                  <a:pt x="106147" y="743909"/>
                </a:lnTo>
                <a:lnTo>
                  <a:pt x="127539" y="699288"/>
                </a:lnTo>
                <a:lnTo>
                  <a:pt x="150712" y="656023"/>
                </a:lnTo>
                <a:lnTo>
                  <a:pt x="175621" y="614197"/>
                </a:lnTo>
                <a:lnTo>
                  <a:pt x="202223" y="573893"/>
                </a:lnTo>
                <a:lnTo>
                  <a:pt x="230471" y="535194"/>
                </a:lnTo>
                <a:lnTo>
                  <a:pt x="260323" y="498184"/>
                </a:lnTo>
                <a:lnTo>
                  <a:pt x="291732" y="462945"/>
                </a:lnTo>
                <a:lnTo>
                  <a:pt x="324655" y="429560"/>
                </a:lnTo>
                <a:lnTo>
                  <a:pt x="359047" y="398114"/>
                </a:lnTo>
                <a:lnTo>
                  <a:pt x="394863" y="368688"/>
                </a:lnTo>
                <a:lnTo>
                  <a:pt x="432059" y="341367"/>
                </a:lnTo>
                <a:lnTo>
                  <a:pt x="470591" y="316233"/>
                </a:lnTo>
                <a:lnTo>
                  <a:pt x="510413" y="293370"/>
                </a:lnTo>
                <a:lnTo>
                  <a:pt x="663417" y="293370"/>
                </a:lnTo>
                <a:lnTo>
                  <a:pt x="854963" y="125475"/>
                </a:lnTo>
                <a:lnTo>
                  <a:pt x="510413" y="0"/>
                </a:lnTo>
                <a:close/>
              </a:path>
              <a:path w="855344" h="1246504">
                <a:moveTo>
                  <a:pt x="663417" y="293370"/>
                </a:moveTo>
                <a:lnTo>
                  <a:pt x="510413" y="293370"/>
                </a:lnTo>
                <a:lnTo>
                  <a:pt x="510413" y="427482"/>
                </a:lnTo>
                <a:lnTo>
                  <a:pt x="663417" y="2933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5414" y="3868673"/>
            <a:ext cx="855344" cy="1121410"/>
          </a:xfrm>
          <a:custGeom>
            <a:avLst/>
            <a:gdLst/>
            <a:ahLst/>
            <a:cxnLst/>
            <a:rect l="l" t="t" r="r" b="b"/>
            <a:pathLst>
              <a:path w="855344" h="1121410">
                <a:moveTo>
                  <a:pt x="2357" y="0"/>
                </a:moveTo>
                <a:lnTo>
                  <a:pt x="130" y="52108"/>
                </a:lnTo>
                <a:lnTo>
                  <a:pt x="0" y="103387"/>
                </a:lnTo>
                <a:lnTo>
                  <a:pt x="1918" y="154287"/>
                </a:lnTo>
                <a:lnTo>
                  <a:pt x="5844" y="204614"/>
                </a:lnTo>
                <a:lnTo>
                  <a:pt x="11730" y="254283"/>
                </a:lnTo>
                <a:lnTo>
                  <a:pt x="19531" y="303230"/>
                </a:lnTo>
                <a:lnTo>
                  <a:pt x="29203" y="351391"/>
                </a:lnTo>
                <a:lnTo>
                  <a:pt x="40700" y="398703"/>
                </a:lnTo>
                <a:lnTo>
                  <a:pt x="53978" y="445100"/>
                </a:lnTo>
                <a:lnTo>
                  <a:pt x="68991" y="490519"/>
                </a:lnTo>
                <a:lnTo>
                  <a:pt x="85693" y="534895"/>
                </a:lnTo>
                <a:lnTo>
                  <a:pt x="104040" y="578166"/>
                </a:lnTo>
                <a:lnTo>
                  <a:pt x="123987" y="620266"/>
                </a:lnTo>
                <a:lnTo>
                  <a:pt x="145489" y="661132"/>
                </a:lnTo>
                <a:lnTo>
                  <a:pt x="168542" y="700765"/>
                </a:lnTo>
                <a:lnTo>
                  <a:pt x="192975" y="738904"/>
                </a:lnTo>
                <a:lnTo>
                  <a:pt x="218870" y="775682"/>
                </a:lnTo>
                <a:lnTo>
                  <a:pt x="246139" y="810970"/>
                </a:lnTo>
                <a:lnTo>
                  <a:pt x="274736" y="844703"/>
                </a:lnTo>
                <a:lnTo>
                  <a:pt x="304618" y="876817"/>
                </a:lnTo>
                <a:lnTo>
                  <a:pt x="335738" y="907248"/>
                </a:lnTo>
                <a:lnTo>
                  <a:pt x="368052" y="935933"/>
                </a:lnTo>
                <a:lnTo>
                  <a:pt x="401514" y="962807"/>
                </a:lnTo>
                <a:lnTo>
                  <a:pt x="436080" y="987806"/>
                </a:lnTo>
                <a:lnTo>
                  <a:pt x="471703" y="1010866"/>
                </a:lnTo>
                <a:lnTo>
                  <a:pt x="508340" y="1031922"/>
                </a:lnTo>
                <a:lnTo>
                  <a:pt x="545945" y="1050912"/>
                </a:lnTo>
                <a:lnTo>
                  <a:pt x="584473" y="1067771"/>
                </a:lnTo>
                <a:lnTo>
                  <a:pt x="623879" y="1082434"/>
                </a:lnTo>
                <a:lnTo>
                  <a:pt x="664117" y="1094838"/>
                </a:lnTo>
                <a:lnTo>
                  <a:pt x="705143" y="1104918"/>
                </a:lnTo>
                <a:lnTo>
                  <a:pt x="746911" y="1112612"/>
                </a:lnTo>
                <a:lnTo>
                  <a:pt x="789376" y="1117853"/>
                </a:lnTo>
                <a:lnTo>
                  <a:pt x="838400" y="1120711"/>
                </a:lnTo>
                <a:lnTo>
                  <a:pt x="854781" y="1120902"/>
                </a:lnTo>
                <a:lnTo>
                  <a:pt x="854781" y="961644"/>
                </a:lnTo>
                <a:lnTo>
                  <a:pt x="811788" y="960345"/>
                </a:lnTo>
                <a:lnTo>
                  <a:pt x="769318" y="956490"/>
                </a:lnTo>
                <a:lnTo>
                  <a:pt x="727423" y="950137"/>
                </a:lnTo>
                <a:lnTo>
                  <a:pt x="686157" y="941345"/>
                </a:lnTo>
                <a:lnTo>
                  <a:pt x="645572" y="930176"/>
                </a:lnTo>
                <a:lnTo>
                  <a:pt x="605721" y="916687"/>
                </a:lnTo>
                <a:lnTo>
                  <a:pt x="566657" y="900940"/>
                </a:lnTo>
                <a:lnTo>
                  <a:pt x="528432" y="882992"/>
                </a:lnTo>
                <a:lnTo>
                  <a:pt x="491100" y="862904"/>
                </a:lnTo>
                <a:lnTo>
                  <a:pt x="454713" y="840735"/>
                </a:lnTo>
                <a:lnTo>
                  <a:pt x="419324" y="816546"/>
                </a:lnTo>
                <a:lnTo>
                  <a:pt x="384985" y="790394"/>
                </a:lnTo>
                <a:lnTo>
                  <a:pt x="351750" y="762340"/>
                </a:lnTo>
                <a:lnTo>
                  <a:pt x="319671" y="732444"/>
                </a:lnTo>
                <a:lnTo>
                  <a:pt x="288742" y="700699"/>
                </a:lnTo>
                <a:lnTo>
                  <a:pt x="259193" y="667362"/>
                </a:lnTo>
                <a:lnTo>
                  <a:pt x="230899" y="632296"/>
                </a:lnTo>
                <a:lnTo>
                  <a:pt x="203972" y="595625"/>
                </a:lnTo>
                <a:lnTo>
                  <a:pt x="178466" y="557409"/>
                </a:lnTo>
                <a:lnTo>
                  <a:pt x="154432" y="517708"/>
                </a:lnTo>
                <a:lnTo>
                  <a:pt x="131924" y="476582"/>
                </a:lnTo>
                <a:lnTo>
                  <a:pt x="110994" y="434089"/>
                </a:lnTo>
                <a:lnTo>
                  <a:pt x="91696" y="390289"/>
                </a:lnTo>
                <a:lnTo>
                  <a:pt x="74081" y="345243"/>
                </a:lnTo>
                <a:lnTo>
                  <a:pt x="58203" y="299008"/>
                </a:lnTo>
                <a:lnTo>
                  <a:pt x="44114" y="251646"/>
                </a:lnTo>
                <a:lnTo>
                  <a:pt x="31867" y="203216"/>
                </a:lnTo>
                <a:lnTo>
                  <a:pt x="21515" y="153776"/>
                </a:lnTo>
                <a:lnTo>
                  <a:pt x="13109" y="103366"/>
                </a:lnTo>
                <a:lnTo>
                  <a:pt x="6692" y="51916"/>
                </a:lnTo>
                <a:lnTo>
                  <a:pt x="2357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40143" y="3111500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標楷體"/>
                <a:cs typeface="標楷體"/>
              </a:rPr>
              <a:t>跳至迴圈起始處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228</a:t>
            </a:fld>
            <a:endParaRPr dirty="0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3150235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請</a:t>
            </a:r>
            <a:r>
              <a:rPr sz="2800" spc="-5" dirty="0">
                <a:latin typeface="標楷體"/>
                <a:cs typeface="標楷體"/>
              </a:rPr>
              <a:t>輸出下</a:t>
            </a:r>
            <a:r>
              <a:rPr sz="2800" dirty="0">
                <a:latin typeface="標楷體"/>
                <a:cs typeface="標楷體"/>
              </a:rPr>
              <a:t>列</a:t>
            </a:r>
            <a:r>
              <a:rPr sz="2800" spc="-5" dirty="0">
                <a:latin typeface="標楷體"/>
                <a:cs typeface="標楷體"/>
              </a:rPr>
              <a:t>圖形。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300">
              <a:latin typeface="標楷體"/>
              <a:cs typeface="標楷體"/>
            </a:endParaRPr>
          </a:p>
          <a:p>
            <a:pPr marL="402590">
              <a:lnSpc>
                <a:spcPct val="100000"/>
              </a:lnSpc>
              <a:tabLst>
                <a:tab pos="2747010" algn="l"/>
              </a:tabLst>
            </a:pPr>
            <a:r>
              <a:rPr sz="2800" spc="-10" dirty="0">
                <a:latin typeface="Consolas"/>
                <a:cs typeface="Consolas"/>
              </a:rPr>
              <a:t>1</a:t>
            </a:r>
            <a:r>
              <a:rPr sz="2800" spc="-5" dirty="0">
                <a:latin typeface="Consolas"/>
                <a:cs typeface="Consolas"/>
              </a:rPr>
              <a:t>.</a:t>
            </a:r>
            <a:r>
              <a:rPr sz="2800" dirty="0">
                <a:latin typeface="Consolas"/>
                <a:cs typeface="Consolas"/>
              </a:rPr>
              <a:t>	</a:t>
            </a:r>
            <a:r>
              <a:rPr sz="2800" spc="-10" dirty="0">
                <a:latin typeface="Consolas"/>
                <a:cs typeface="Consolas"/>
              </a:rPr>
              <a:t>2.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4850" y="2215337"/>
            <a:ext cx="415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nsolas"/>
                <a:cs typeface="Consolas"/>
              </a:rPr>
              <a:t>3.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3650" y="2797807"/>
            <a:ext cx="1966164" cy="2867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311" y="2956560"/>
            <a:ext cx="1469136" cy="2369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84437" y="2797807"/>
            <a:ext cx="1967633" cy="2867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3072" y="2956560"/>
            <a:ext cx="1470660" cy="2369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56694" y="2797807"/>
            <a:ext cx="2949270" cy="2867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15355" y="2956560"/>
            <a:ext cx="2452116" cy="2369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229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思</a:t>
            </a:r>
            <a:r>
              <a:rPr spc="-5" dirty="0">
                <a:latin typeface="標楷體"/>
                <a:cs typeface="標楷體"/>
              </a:rPr>
              <a:t>考過程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16520" cy="13417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開始總</a:t>
            </a:r>
            <a:r>
              <a:rPr sz="2800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標楷體"/>
                <a:cs typeface="標楷體"/>
              </a:rPr>
              <a:t>沒有頭</a:t>
            </a:r>
            <a:r>
              <a:rPr sz="2800" dirty="0">
                <a:latin typeface="標楷體"/>
                <a:cs typeface="標楷體"/>
              </a:rPr>
              <a:t>緒</a:t>
            </a:r>
            <a:r>
              <a:rPr sz="2800" spc="-5" dirty="0">
                <a:latin typeface="標楷體"/>
                <a:cs typeface="標楷體"/>
              </a:rPr>
              <a:t>的，先</a:t>
            </a:r>
            <a:r>
              <a:rPr sz="2800" dirty="0">
                <a:latin typeface="標楷體"/>
                <a:cs typeface="標楷體"/>
              </a:rPr>
              <a:t>靜</a:t>
            </a:r>
            <a:r>
              <a:rPr sz="2800" spc="-5" dirty="0">
                <a:latin typeface="標楷體"/>
                <a:cs typeface="標楷體"/>
              </a:rPr>
              <a:t>下來分</a:t>
            </a:r>
            <a:r>
              <a:rPr sz="2800" dirty="0">
                <a:latin typeface="標楷體"/>
                <a:cs typeface="標楷體"/>
              </a:rPr>
              <a:t>析</a:t>
            </a:r>
            <a:r>
              <a:rPr sz="2800" spc="-5" dirty="0">
                <a:latin typeface="標楷體"/>
                <a:cs typeface="標楷體"/>
              </a:rPr>
              <a:t>你要解決 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問題。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dirty="0">
                <a:latin typeface="標楷體"/>
                <a:cs typeface="標楷體"/>
              </a:rPr>
              <a:t>假</a:t>
            </a:r>
            <a:r>
              <a:rPr sz="2800" spc="-5" dirty="0">
                <a:latin typeface="標楷體"/>
                <a:cs typeface="標楷體"/>
              </a:rPr>
              <a:t>設有</a:t>
            </a:r>
            <a:r>
              <a:rPr sz="2800" dirty="0">
                <a:latin typeface="標楷體"/>
                <a:cs typeface="標楷體"/>
              </a:rPr>
              <a:t>這</a:t>
            </a:r>
            <a:r>
              <a:rPr sz="2800" spc="-5" dirty="0">
                <a:latin typeface="標楷體"/>
                <a:cs typeface="標楷體"/>
              </a:rPr>
              <a:t>麼複</a:t>
            </a:r>
            <a:r>
              <a:rPr sz="2800" spc="5" dirty="0">
                <a:latin typeface="標楷體"/>
                <a:cs typeface="標楷體"/>
              </a:rPr>
              <a:t>雜</a:t>
            </a:r>
            <a:r>
              <a:rPr sz="2800" spc="-5" dirty="0">
                <a:latin typeface="Consolas"/>
                <a:cs typeface="Consolas"/>
              </a:rPr>
              <a:t>...)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5356" y="2595235"/>
            <a:ext cx="7553119" cy="3938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3939" y="2753867"/>
            <a:ext cx="7056120" cy="3441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1703577"/>
            <a:ext cx="644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1.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3237102"/>
            <a:ext cx="644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2.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4770501"/>
            <a:ext cx="449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onsolas"/>
                <a:cs typeface="Consolas"/>
              </a:rPr>
              <a:t>3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9427" y="3319271"/>
            <a:ext cx="5645150" cy="83058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9209" rIns="0" bIns="0" rtlCol="0">
            <a:spAutoFit/>
          </a:bodyPr>
          <a:lstStyle/>
          <a:p>
            <a:pPr marR="1920239" algn="ctr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latin typeface="Consolas"/>
                <a:cs typeface="Consolas"/>
              </a:rPr>
              <a:t>for i in range(1, 7):</a:t>
            </a:r>
            <a:endParaRPr sz="2400">
              <a:latin typeface="Consolas"/>
              <a:cs typeface="Consolas"/>
            </a:endParaRPr>
          </a:p>
          <a:p>
            <a:pPr marL="427990" algn="ctr">
              <a:lnSpc>
                <a:spcPct val="100000"/>
              </a:lnSpc>
            </a:pPr>
            <a:r>
              <a:rPr sz="2400" dirty="0">
                <a:latin typeface="Consolas"/>
                <a:cs typeface="Consolas"/>
              </a:rPr>
              <a:t>print(</a:t>
            </a:r>
            <a:r>
              <a:rPr sz="2400" dirty="0">
                <a:solidFill>
                  <a:srgbClr val="800000"/>
                </a:solidFill>
                <a:latin typeface="Consolas"/>
                <a:cs typeface="Consolas"/>
              </a:rPr>
              <a:t>' ' </a:t>
            </a:r>
            <a:r>
              <a:rPr sz="2400" dirty="0">
                <a:latin typeface="Consolas"/>
                <a:cs typeface="Consolas"/>
              </a:rPr>
              <a:t>* </a:t>
            </a:r>
            <a:r>
              <a:rPr sz="2400" spc="5" dirty="0">
                <a:latin typeface="Consolas"/>
                <a:cs typeface="Consolas"/>
              </a:rPr>
              <a:t>(7-i), </a:t>
            </a:r>
            <a:r>
              <a:rPr sz="2400" dirty="0">
                <a:solidFill>
                  <a:srgbClr val="800000"/>
                </a:solidFill>
                <a:latin typeface="Consolas"/>
                <a:cs typeface="Consolas"/>
              </a:rPr>
              <a:t>'*' </a:t>
            </a:r>
            <a:r>
              <a:rPr sz="2400" dirty="0">
                <a:latin typeface="Consolas"/>
                <a:cs typeface="Consolas"/>
              </a:rPr>
              <a:t>*</a:t>
            </a:r>
            <a:r>
              <a:rPr sz="2400" spc="-5" dirty="0">
                <a:latin typeface="Consolas"/>
                <a:cs typeface="Consolas"/>
              </a:rPr>
              <a:t> </a:t>
            </a:r>
            <a:r>
              <a:rPr sz="2400" spc="5" dirty="0">
                <a:latin typeface="Consolas"/>
                <a:cs typeface="Consolas"/>
              </a:rPr>
              <a:t>i)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9427" y="1824227"/>
            <a:ext cx="3710940" cy="83248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9844" rIns="0" bIns="0" rtlCol="0">
            <a:spAutoFit/>
          </a:bodyPr>
          <a:lstStyle/>
          <a:p>
            <a:pPr marL="763270" marR="78105" indent="-672465">
              <a:lnSpc>
                <a:spcPct val="100000"/>
              </a:lnSpc>
              <a:spcBef>
                <a:spcPts val="234"/>
              </a:spcBef>
            </a:pPr>
            <a:r>
              <a:rPr sz="2400" dirty="0">
                <a:latin typeface="Consolas"/>
                <a:cs typeface="Consolas"/>
              </a:rPr>
              <a:t>for i in range(1, 7):  print(</a:t>
            </a:r>
            <a:r>
              <a:rPr sz="2400" dirty="0">
                <a:solidFill>
                  <a:srgbClr val="800000"/>
                </a:solidFill>
                <a:latin typeface="Consolas"/>
                <a:cs typeface="Consolas"/>
              </a:rPr>
              <a:t>'*' </a:t>
            </a:r>
            <a:r>
              <a:rPr sz="2400" dirty="0">
                <a:latin typeface="Consolas"/>
                <a:cs typeface="Consolas"/>
              </a:rPr>
              <a:t>*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spc="5" dirty="0">
                <a:latin typeface="Consolas"/>
                <a:cs typeface="Consolas"/>
              </a:rPr>
              <a:t>i)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9427" y="4847844"/>
            <a:ext cx="5461000" cy="156972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400" dirty="0">
                <a:latin typeface="Consolas"/>
                <a:cs typeface="Consolas"/>
              </a:rPr>
              <a:t>s = 5</a:t>
            </a:r>
            <a:endParaRPr sz="2400">
              <a:latin typeface="Consolas"/>
              <a:cs typeface="Consolas"/>
            </a:endParaRPr>
          </a:p>
          <a:p>
            <a:pPr marL="763270" marR="817244" indent="-672465">
              <a:lnSpc>
                <a:spcPct val="100000"/>
              </a:lnSpc>
            </a:pPr>
            <a:r>
              <a:rPr sz="2400" dirty="0">
                <a:latin typeface="Consolas"/>
                <a:cs typeface="Consolas"/>
              </a:rPr>
              <a:t>for i in range(1, </a:t>
            </a:r>
            <a:r>
              <a:rPr sz="2400" spc="-5" dirty="0">
                <a:latin typeface="Consolas"/>
                <a:cs typeface="Consolas"/>
              </a:rPr>
              <a:t>12, </a:t>
            </a:r>
            <a:r>
              <a:rPr sz="2400" spc="5" dirty="0">
                <a:latin typeface="Consolas"/>
                <a:cs typeface="Consolas"/>
              </a:rPr>
              <a:t>2):  </a:t>
            </a:r>
            <a:r>
              <a:rPr sz="2400" dirty="0">
                <a:latin typeface="Consolas"/>
                <a:cs typeface="Consolas"/>
              </a:rPr>
              <a:t>print(</a:t>
            </a:r>
            <a:r>
              <a:rPr sz="2400" dirty="0">
                <a:solidFill>
                  <a:srgbClr val="800000"/>
                </a:solidFill>
                <a:latin typeface="Consolas"/>
                <a:cs typeface="Consolas"/>
              </a:rPr>
              <a:t>' ' </a:t>
            </a:r>
            <a:r>
              <a:rPr sz="2400" dirty="0">
                <a:latin typeface="Consolas"/>
                <a:cs typeface="Consolas"/>
              </a:rPr>
              <a:t>* </a:t>
            </a:r>
            <a:r>
              <a:rPr sz="2400" spc="5" dirty="0">
                <a:latin typeface="Consolas"/>
                <a:cs typeface="Consolas"/>
              </a:rPr>
              <a:t>s, </a:t>
            </a:r>
            <a:r>
              <a:rPr sz="2400" dirty="0">
                <a:solidFill>
                  <a:srgbClr val="800000"/>
                </a:solidFill>
                <a:latin typeface="Consolas"/>
                <a:cs typeface="Consolas"/>
              </a:rPr>
              <a:t>'*' </a:t>
            </a:r>
            <a:r>
              <a:rPr sz="2400" dirty="0">
                <a:latin typeface="Consolas"/>
                <a:cs typeface="Consolas"/>
              </a:rPr>
              <a:t>* </a:t>
            </a:r>
            <a:r>
              <a:rPr sz="2400" spc="5" dirty="0">
                <a:latin typeface="Consolas"/>
                <a:cs typeface="Consolas"/>
              </a:rPr>
              <a:t>i)  </a:t>
            </a:r>
            <a:r>
              <a:rPr sz="2400" dirty="0">
                <a:latin typeface="Consolas"/>
                <a:cs typeface="Consolas"/>
              </a:rPr>
              <a:t>s -=</a:t>
            </a:r>
            <a:r>
              <a:rPr sz="2400" spc="2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1</a:t>
            </a:r>
            <a:endParaRPr sz="2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77910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40029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個數等</a:t>
            </a:r>
            <a:r>
              <a:rPr sz="2800" dirty="0">
                <a:latin typeface="標楷體"/>
                <a:cs typeface="標楷體"/>
              </a:rPr>
              <a:t>於</a:t>
            </a:r>
            <a:r>
              <a:rPr sz="2800" spc="-5" dirty="0">
                <a:latin typeface="標楷體"/>
                <a:cs typeface="標楷體"/>
              </a:rPr>
              <a:t>它所有</a:t>
            </a:r>
            <a:r>
              <a:rPr sz="2800" dirty="0">
                <a:latin typeface="標楷體"/>
                <a:cs typeface="標楷體"/>
              </a:rPr>
              <a:t>因</a:t>
            </a:r>
            <a:r>
              <a:rPr sz="2800" spc="-5" dirty="0">
                <a:latin typeface="標楷體"/>
                <a:cs typeface="標楷體"/>
              </a:rPr>
              <a:t>數的</a:t>
            </a:r>
            <a:r>
              <a:rPr sz="2800" spc="10" dirty="0">
                <a:latin typeface="標楷體"/>
                <a:cs typeface="標楷體"/>
              </a:rPr>
              <a:t>合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不</a:t>
            </a:r>
            <a:r>
              <a:rPr sz="2800" spc="-5" dirty="0">
                <a:latin typeface="標楷體"/>
                <a:cs typeface="標楷體"/>
              </a:rPr>
              <a:t>包括</a:t>
            </a:r>
            <a:r>
              <a:rPr sz="2800" spc="10" dirty="0">
                <a:latin typeface="標楷體"/>
                <a:cs typeface="標楷體"/>
              </a:rPr>
              <a:t>它</a:t>
            </a:r>
            <a:r>
              <a:rPr sz="2800" spc="-5" dirty="0">
                <a:latin typeface="標楷體"/>
                <a:cs typeface="標楷體"/>
              </a:rPr>
              <a:t>本</a:t>
            </a:r>
            <a:r>
              <a:rPr sz="2800" spc="5" dirty="0">
                <a:latin typeface="標楷體"/>
                <a:cs typeface="標楷體"/>
              </a:rPr>
              <a:t>身</a:t>
            </a:r>
            <a:r>
              <a:rPr sz="2800" spc="-20" dirty="0">
                <a:latin typeface="Consolas"/>
                <a:cs typeface="Consolas"/>
              </a:rPr>
              <a:t>)</a:t>
            </a:r>
            <a:r>
              <a:rPr sz="2800" spc="-5" dirty="0">
                <a:latin typeface="標楷體"/>
                <a:cs typeface="標楷體"/>
              </a:rPr>
              <a:t>， </a:t>
            </a:r>
            <a:r>
              <a:rPr sz="2800" dirty="0">
                <a:latin typeface="標楷體"/>
                <a:cs typeface="標楷體"/>
              </a:rPr>
              <a:t>這</a:t>
            </a:r>
            <a:r>
              <a:rPr sz="2800" spc="-5" dirty="0">
                <a:latin typeface="標楷體"/>
                <a:cs typeface="標楷體"/>
              </a:rPr>
              <a:t>種數我</a:t>
            </a:r>
            <a:r>
              <a:rPr sz="2800" dirty="0">
                <a:latin typeface="標楷體"/>
                <a:cs typeface="標楷體"/>
              </a:rPr>
              <a:t>們</a:t>
            </a:r>
            <a:r>
              <a:rPr sz="2800" spc="-5" dirty="0">
                <a:latin typeface="標楷體"/>
                <a:cs typeface="標楷體"/>
              </a:rPr>
              <a:t>稱它為</a:t>
            </a:r>
            <a:r>
              <a:rPr sz="2800" dirty="0">
                <a:latin typeface="標楷體"/>
                <a:cs typeface="標楷體"/>
              </a:rPr>
              <a:t>「</a:t>
            </a:r>
            <a:r>
              <a:rPr sz="2800" spc="-5" dirty="0">
                <a:latin typeface="標楷體"/>
                <a:cs typeface="標楷體"/>
              </a:rPr>
              <a:t>完全數</a:t>
            </a:r>
            <a:r>
              <a:rPr sz="2800" dirty="0">
                <a:latin typeface="標楷體"/>
                <a:cs typeface="標楷體"/>
              </a:rPr>
              <a:t>」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614" y="2089149"/>
            <a:ext cx="1092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標楷體"/>
                <a:cs typeface="標楷體"/>
              </a:rPr>
              <a:t>例</a:t>
            </a:r>
            <a:r>
              <a:rPr sz="2800" spc="-5" dirty="0">
                <a:latin typeface="標楷體"/>
                <a:cs typeface="標楷體"/>
              </a:rPr>
              <a:t>如：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4134992"/>
            <a:ext cx="8057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請</a:t>
            </a:r>
            <a:r>
              <a:rPr sz="2800" spc="-5" dirty="0">
                <a:latin typeface="標楷體"/>
                <a:cs typeface="標楷體"/>
              </a:rPr>
              <a:t>寫一程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，找</a:t>
            </a:r>
            <a:r>
              <a:rPr sz="2800" spc="5" dirty="0">
                <a:latin typeface="標楷體"/>
                <a:cs typeface="標楷體"/>
              </a:rPr>
              <a:t>出</a:t>
            </a:r>
            <a:r>
              <a:rPr sz="2800" spc="-5" dirty="0">
                <a:latin typeface="Consolas"/>
                <a:cs typeface="Consolas"/>
              </a:rPr>
              <a:t>1</a:t>
            </a:r>
            <a:r>
              <a:rPr sz="2800" spc="-40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~</a:t>
            </a:r>
            <a:r>
              <a:rPr sz="2800" spc="-35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10000</a:t>
            </a:r>
            <a:r>
              <a:rPr sz="2800" spc="5" dirty="0">
                <a:latin typeface="標楷體"/>
                <a:cs typeface="標楷體"/>
              </a:rPr>
              <a:t>之</a:t>
            </a:r>
            <a:r>
              <a:rPr sz="2800" spc="-5" dirty="0">
                <a:latin typeface="標楷體"/>
                <a:cs typeface="標楷體"/>
              </a:rPr>
              <a:t>間所</a:t>
            </a:r>
            <a:r>
              <a:rPr sz="2800" spc="10" dirty="0">
                <a:latin typeface="標楷體"/>
                <a:cs typeface="標楷體"/>
              </a:rPr>
              <a:t>有</a:t>
            </a:r>
            <a:r>
              <a:rPr sz="2800" spc="-5" dirty="0">
                <a:latin typeface="標楷體"/>
                <a:cs typeface="標楷體"/>
              </a:rPr>
              <a:t>的完全</a:t>
            </a:r>
            <a:r>
              <a:rPr sz="2800" spc="1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0364" y="2382011"/>
            <a:ext cx="4843780" cy="95440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54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0"/>
              </a:spcBef>
            </a:pP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6 </a:t>
            </a:r>
            <a:r>
              <a:rPr sz="2800" spc="-5" dirty="0">
                <a:latin typeface="Consolas"/>
                <a:cs typeface="Consolas"/>
              </a:rPr>
              <a:t>= 1 + 2 +</a:t>
            </a:r>
            <a:r>
              <a:rPr sz="2800" spc="-40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3</a:t>
            </a:r>
            <a:endParaRPr sz="28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28 </a:t>
            </a:r>
            <a:r>
              <a:rPr sz="2800" spc="-5" dirty="0">
                <a:latin typeface="Consolas"/>
                <a:cs typeface="Consolas"/>
              </a:rPr>
              <a:t>= 1 + 2 + 4 + 7 +</a:t>
            </a:r>
            <a:r>
              <a:rPr sz="2800" spc="-40" dirty="0">
                <a:latin typeface="Consolas"/>
                <a:cs typeface="Consolas"/>
              </a:rPr>
              <a:t> </a:t>
            </a:r>
            <a:r>
              <a:rPr sz="2800" spc="-10" dirty="0">
                <a:latin typeface="Consolas"/>
                <a:cs typeface="Consolas"/>
              </a:rPr>
              <a:t>14</a:t>
            </a:r>
            <a:endParaRPr sz="2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3" name="object 3"/>
          <p:cNvSpPr/>
          <p:nvPr/>
        </p:nvSpPr>
        <p:spPr>
          <a:xfrm>
            <a:off x="941832" y="1778507"/>
            <a:ext cx="4776470" cy="2463165"/>
          </a:xfrm>
          <a:custGeom>
            <a:avLst/>
            <a:gdLst/>
            <a:ahLst/>
            <a:cxnLst/>
            <a:rect l="l" t="t" r="r" b="b"/>
            <a:pathLst>
              <a:path w="4776470" h="2463165">
                <a:moveTo>
                  <a:pt x="0" y="2462784"/>
                </a:moveTo>
                <a:lnTo>
                  <a:pt x="4776216" y="2462784"/>
                </a:lnTo>
                <a:lnTo>
                  <a:pt x="4776216" y="0"/>
                </a:lnTo>
                <a:lnTo>
                  <a:pt x="0" y="0"/>
                </a:lnTo>
                <a:lnTo>
                  <a:pt x="0" y="2462784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970155"/>
            <a:ext cx="4537075" cy="3200400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8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  <a:p>
            <a:pPr marL="941069" marR="354965" indent="-616585">
              <a:lnSpc>
                <a:spcPct val="100000"/>
              </a:lnSpc>
              <a:spcBef>
                <a:spcPts val="1385"/>
              </a:spcBef>
            </a:pPr>
            <a:r>
              <a:rPr sz="2200" dirty="0">
                <a:latin typeface="Consolas"/>
                <a:cs typeface="Consolas"/>
              </a:rPr>
              <a:t>for </a:t>
            </a:r>
            <a:r>
              <a:rPr sz="2200" spc="-5" dirty="0">
                <a:latin typeface="Consolas"/>
                <a:cs typeface="Consolas"/>
              </a:rPr>
              <a:t>i </a:t>
            </a:r>
            <a:r>
              <a:rPr sz="2200" dirty="0">
                <a:latin typeface="Consolas"/>
                <a:cs typeface="Consolas"/>
              </a:rPr>
              <a:t>in </a:t>
            </a:r>
            <a:r>
              <a:rPr sz="2200" spc="-5" dirty="0">
                <a:latin typeface="Consolas"/>
                <a:cs typeface="Consolas"/>
              </a:rPr>
              <a:t>range(1, 10000):  </a:t>
            </a:r>
            <a:r>
              <a:rPr sz="2200" dirty="0">
                <a:latin typeface="Consolas"/>
                <a:cs typeface="Consolas"/>
              </a:rPr>
              <a:t>check </a:t>
            </a:r>
            <a:r>
              <a:rPr sz="2200" spc="-5" dirty="0">
                <a:latin typeface="Consolas"/>
                <a:cs typeface="Consolas"/>
              </a:rPr>
              <a:t>= 0</a:t>
            </a:r>
            <a:endParaRPr sz="2200">
              <a:latin typeface="Consolas"/>
              <a:cs typeface="Consolas"/>
            </a:endParaRPr>
          </a:p>
          <a:p>
            <a:pPr marL="941069">
              <a:lnSpc>
                <a:spcPct val="100000"/>
              </a:lnSpc>
            </a:pPr>
            <a:r>
              <a:rPr sz="2200" dirty="0">
                <a:latin typeface="Consolas"/>
                <a:cs typeface="Consolas"/>
              </a:rPr>
              <a:t>for </a:t>
            </a:r>
            <a:r>
              <a:rPr sz="2200" spc="-5" dirty="0">
                <a:latin typeface="Consolas"/>
                <a:cs typeface="Consolas"/>
              </a:rPr>
              <a:t>j </a:t>
            </a:r>
            <a:r>
              <a:rPr sz="2200" dirty="0">
                <a:latin typeface="Consolas"/>
                <a:cs typeface="Consolas"/>
              </a:rPr>
              <a:t>in </a:t>
            </a:r>
            <a:r>
              <a:rPr sz="2200" spc="-5" dirty="0">
                <a:latin typeface="Consolas"/>
                <a:cs typeface="Consolas"/>
              </a:rPr>
              <a:t>range(1,</a:t>
            </a:r>
            <a:r>
              <a:rPr sz="2200" spc="-15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i):</a:t>
            </a:r>
            <a:endParaRPr sz="2200">
              <a:latin typeface="Consolas"/>
              <a:cs typeface="Consolas"/>
            </a:endParaRPr>
          </a:p>
          <a:p>
            <a:pPr marL="1557020">
              <a:lnSpc>
                <a:spcPct val="100000"/>
              </a:lnSpc>
            </a:pPr>
            <a:r>
              <a:rPr sz="2200" spc="-5" dirty="0">
                <a:latin typeface="Consolas"/>
                <a:cs typeface="Consolas"/>
              </a:rPr>
              <a:t>if(i % j ==</a:t>
            </a:r>
            <a:r>
              <a:rPr sz="2200" spc="5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0):</a:t>
            </a:r>
            <a:endParaRPr sz="2200">
              <a:latin typeface="Consolas"/>
              <a:cs typeface="Consolas"/>
            </a:endParaRPr>
          </a:p>
          <a:p>
            <a:pPr marL="941069" marR="817880" indent="1231265">
              <a:lnSpc>
                <a:spcPct val="100000"/>
              </a:lnSpc>
            </a:pPr>
            <a:r>
              <a:rPr sz="2200" dirty="0">
                <a:latin typeface="Consolas"/>
                <a:cs typeface="Consolas"/>
              </a:rPr>
              <a:t>check +=</a:t>
            </a:r>
            <a:r>
              <a:rPr sz="2200" spc="-8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j  if(check ==</a:t>
            </a:r>
            <a:r>
              <a:rPr sz="2200" spc="-1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i):</a:t>
            </a:r>
            <a:endParaRPr sz="2200">
              <a:latin typeface="Consolas"/>
              <a:cs typeface="Consolas"/>
            </a:endParaRPr>
          </a:p>
          <a:p>
            <a:pPr marL="1557020">
              <a:lnSpc>
                <a:spcPct val="100000"/>
              </a:lnSpc>
              <a:spcBef>
                <a:spcPts val="15"/>
              </a:spcBef>
            </a:pPr>
            <a:r>
              <a:rPr sz="2200" spc="-5" dirty="0">
                <a:latin typeface="Consolas"/>
                <a:cs typeface="Consolas"/>
              </a:rPr>
              <a:t>print(i,</a:t>
            </a:r>
            <a:r>
              <a:rPr sz="2200" spc="-55" dirty="0">
                <a:latin typeface="Consolas"/>
                <a:cs typeface="Consolas"/>
              </a:rPr>
              <a:t> </a:t>
            </a:r>
            <a:r>
              <a:rPr sz="22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200" dirty="0">
                <a:solidFill>
                  <a:srgbClr val="800000"/>
                </a:solidFill>
                <a:latin typeface="標楷體"/>
                <a:cs typeface="標楷體"/>
              </a:rPr>
              <a:t>是完</a:t>
            </a:r>
            <a:r>
              <a:rPr sz="2200" spc="-5" dirty="0">
                <a:solidFill>
                  <a:srgbClr val="800000"/>
                </a:solidFill>
                <a:latin typeface="標楷體"/>
                <a:cs typeface="標楷體"/>
              </a:rPr>
              <a:t>全</a:t>
            </a:r>
            <a:r>
              <a:rPr sz="2200" spc="10" dirty="0">
                <a:solidFill>
                  <a:srgbClr val="800000"/>
                </a:solidFill>
                <a:latin typeface="標楷體"/>
                <a:cs typeface="標楷體"/>
              </a:rPr>
              <a:t>數</a:t>
            </a:r>
            <a:r>
              <a:rPr sz="22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200" spc="-5" dirty="0">
                <a:latin typeface="Consolas"/>
                <a:cs typeface="Consolas"/>
              </a:rPr>
              <a:t>)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6088" y="3672890"/>
            <a:ext cx="3360292" cy="2717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59" y="3867911"/>
            <a:ext cx="2790443" cy="2147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232</a:t>
            </a:fld>
            <a:endParaRPr dirty="0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4200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參</a:t>
            </a:r>
            <a:r>
              <a:rPr sz="2800" spc="-10" dirty="0">
                <a:latin typeface="標楷體"/>
                <a:cs typeface="標楷體"/>
              </a:rPr>
              <a:t>考</a:t>
            </a:r>
            <a:r>
              <a:rPr sz="2800" spc="-5" dirty="0">
                <a:latin typeface="標楷體"/>
                <a:cs typeface="標楷體"/>
              </a:rPr>
              <a:t>程式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dirty="0">
                <a:latin typeface="標楷體"/>
                <a:cs typeface="標楷體"/>
              </a:rPr>
              <a:t>詳</a:t>
            </a:r>
            <a:r>
              <a:rPr sz="2800" spc="-5" dirty="0">
                <a:latin typeface="標楷體"/>
                <a:cs typeface="標楷體"/>
              </a:rPr>
              <a:t>細顯</a:t>
            </a:r>
            <a:r>
              <a:rPr sz="2800" dirty="0">
                <a:latin typeface="標楷體"/>
                <a:cs typeface="標楷體"/>
              </a:rPr>
              <a:t>示</a:t>
            </a:r>
            <a:r>
              <a:rPr sz="2800" spc="15" dirty="0">
                <a:latin typeface="標楷體"/>
                <a:cs typeface="標楷體"/>
              </a:rPr>
              <a:t>版</a:t>
            </a:r>
            <a:r>
              <a:rPr sz="2800" spc="-15" dirty="0">
                <a:latin typeface="Consolas"/>
                <a:cs typeface="Consolas"/>
              </a:rPr>
              <a:t>)</a:t>
            </a:r>
            <a:r>
              <a:rPr sz="2800" spc="-1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3544" y="1725167"/>
            <a:ext cx="7039609" cy="2862580"/>
          </a:xfrm>
          <a:custGeom>
            <a:avLst/>
            <a:gdLst/>
            <a:ahLst/>
            <a:cxnLst/>
            <a:rect l="l" t="t" r="r" b="b"/>
            <a:pathLst>
              <a:path w="7039609" h="2862579">
                <a:moveTo>
                  <a:pt x="0" y="2862072"/>
                </a:moveTo>
                <a:lnTo>
                  <a:pt x="7039356" y="2862072"/>
                </a:lnTo>
                <a:lnTo>
                  <a:pt x="7039356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3544" y="1745107"/>
            <a:ext cx="7039609" cy="277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185" marR="3806190" indent="-5003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olas"/>
                <a:cs typeface="Consolas"/>
              </a:rPr>
              <a:t>for </a:t>
            </a:r>
            <a:r>
              <a:rPr sz="1800" dirty="0">
                <a:latin typeface="Consolas"/>
                <a:cs typeface="Consolas"/>
              </a:rPr>
              <a:t>i </a:t>
            </a:r>
            <a:r>
              <a:rPr sz="1800" spc="-5" dirty="0">
                <a:latin typeface="Consolas"/>
                <a:cs typeface="Consolas"/>
              </a:rPr>
              <a:t>in range(1,</a:t>
            </a:r>
            <a:r>
              <a:rPr sz="1800" spc="-7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10000):  check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30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0</a:t>
            </a:r>
            <a:endParaRPr sz="1800">
              <a:latin typeface="Consolas"/>
              <a:cs typeface="Consolas"/>
            </a:endParaRPr>
          </a:p>
          <a:p>
            <a:pPr marL="591185">
              <a:lnSpc>
                <a:spcPts val="2155"/>
              </a:lnSpc>
              <a:spcBef>
                <a:spcPts val="10"/>
              </a:spcBef>
              <a:tabLst>
                <a:tab pos="1720850" algn="l"/>
              </a:tabLst>
            </a:pPr>
            <a:r>
              <a:rPr sz="1800" dirty="0">
                <a:latin typeface="Consolas"/>
                <a:cs typeface="Consolas"/>
              </a:rPr>
              <a:t>s = 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''	</a:t>
            </a:r>
            <a:r>
              <a:rPr sz="1800" spc="-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1800" dirty="0">
                <a:solidFill>
                  <a:srgbClr val="00AF50"/>
                </a:solidFill>
                <a:latin typeface="標楷體"/>
                <a:cs typeface="標楷體"/>
              </a:rPr>
              <a:t>用來</a:t>
            </a:r>
            <a:r>
              <a:rPr sz="1800" spc="-10" dirty="0">
                <a:solidFill>
                  <a:srgbClr val="00AF50"/>
                </a:solidFill>
                <a:latin typeface="標楷體"/>
                <a:cs typeface="標楷體"/>
              </a:rPr>
              <a:t>記</a:t>
            </a:r>
            <a:r>
              <a:rPr sz="1800" dirty="0">
                <a:solidFill>
                  <a:srgbClr val="00AF50"/>
                </a:solidFill>
                <a:latin typeface="標楷體"/>
                <a:cs typeface="標楷體"/>
              </a:rPr>
              <a:t>錄</a:t>
            </a:r>
            <a:r>
              <a:rPr sz="1800" spc="5" dirty="0">
                <a:solidFill>
                  <a:srgbClr val="00AF50"/>
                </a:solidFill>
                <a:latin typeface="標楷體"/>
                <a:cs typeface="標楷體"/>
              </a:rPr>
              <a:t>所</a:t>
            </a:r>
            <a:r>
              <a:rPr sz="1800" dirty="0">
                <a:solidFill>
                  <a:srgbClr val="00AF50"/>
                </a:solidFill>
                <a:latin typeface="標楷體"/>
                <a:cs typeface="標楷體"/>
              </a:rPr>
              <a:t>有因數</a:t>
            </a:r>
            <a:endParaRPr sz="1800">
              <a:latin typeface="標楷體"/>
              <a:cs typeface="標楷體"/>
            </a:endParaRPr>
          </a:p>
          <a:p>
            <a:pPr marL="1094105" marR="3803650" indent="-502920">
              <a:lnSpc>
                <a:spcPts val="2160"/>
              </a:lnSpc>
              <a:spcBef>
                <a:spcPts val="70"/>
              </a:spcBef>
            </a:pPr>
            <a:r>
              <a:rPr sz="1800" spc="-5" dirty="0">
                <a:latin typeface="Consolas"/>
                <a:cs typeface="Consolas"/>
              </a:rPr>
              <a:t>for </a:t>
            </a:r>
            <a:r>
              <a:rPr sz="1800" dirty="0">
                <a:latin typeface="Consolas"/>
                <a:cs typeface="Consolas"/>
              </a:rPr>
              <a:t>j </a:t>
            </a:r>
            <a:r>
              <a:rPr sz="1800" spc="-5" dirty="0">
                <a:latin typeface="Consolas"/>
                <a:cs typeface="Consolas"/>
              </a:rPr>
              <a:t>in range(1,</a:t>
            </a:r>
            <a:r>
              <a:rPr sz="1800" spc="-90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i):  </a:t>
            </a:r>
            <a:r>
              <a:rPr sz="1800" spc="-5" dirty="0">
                <a:latin typeface="Consolas"/>
                <a:cs typeface="Consolas"/>
              </a:rPr>
              <a:t>if(i </a:t>
            </a:r>
            <a:r>
              <a:rPr sz="1800" dirty="0">
                <a:latin typeface="Consolas"/>
                <a:cs typeface="Consolas"/>
              </a:rPr>
              <a:t>% j </a:t>
            </a:r>
            <a:r>
              <a:rPr sz="1800" spc="-5" dirty="0">
                <a:latin typeface="Consolas"/>
                <a:cs typeface="Consolas"/>
              </a:rPr>
              <a:t>==</a:t>
            </a:r>
            <a:r>
              <a:rPr sz="1800" spc="-8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0):</a:t>
            </a:r>
            <a:endParaRPr sz="1800">
              <a:latin typeface="Consolas"/>
              <a:cs typeface="Consolas"/>
            </a:endParaRPr>
          </a:p>
          <a:p>
            <a:pPr marL="1595755">
              <a:lnSpc>
                <a:spcPts val="2090"/>
              </a:lnSpc>
            </a:pPr>
            <a:r>
              <a:rPr sz="1800" spc="-5" dirty="0">
                <a:latin typeface="Consolas"/>
                <a:cs typeface="Consolas"/>
              </a:rPr>
              <a:t>check +=</a:t>
            </a:r>
            <a:r>
              <a:rPr sz="1800" spc="-1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j</a:t>
            </a:r>
            <a:endParaRPr sz="1800">
              <a:latin typeface="Consolas"/>
              <a:cs typeface="Consolas"/>
            </a:endParaRPr>
          </a:p>
          <a:p>
            <a:pPr marL="1595755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s </a:t>
            </a:r>
            <a:r>
              <a:rPr sz="1800" spc="-5" dirty="0">
                <a:latin typeface="Consolas"/>
                <a:cs typeface="Consolas"/>
              </a:rPr>
              <a:t>+= </a:t>
            </a:r>
            <a:r>
              <a:rPr sz="1800" spc="-10" dirty="0">
                <a:latin typeface="Consolas"/>
                <a:cs typeface="Consolas"/>
              </a:rPr>
              <a:t>str(j) </a:t>
            </a:r>
            <a:r>
              <a:rPr sz="1800" dirty="0">
                <a:latin typeface="Consolas"/>
                <a:cs typeface="Consolas"/>
              </a:rPr>
              <a:t>+</a:t>
            </a:r>
            <a:r>
              <a:rPr sz="1800" spc="-25" dirty="0"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'+'</a:t>
            </a:r>
            <a:endParaRPr sz="1800">
              <a:latin typeface="Consolas"/>
              <a:cs typeface="Consolas"/>
            </a:endParaRPr>
          </a:p>
          <a:p>
            <a:pPr marL="591185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if(check </a:t>
            </a:r>
            <a:r>
              <a:rPr sz="1800" spc="-10" dirty="0">
                <a:latin typeface="Consolas"/>
                <a:cs typeface="Consolas"/>
              </a:rPr>
              <a:t>== </a:t>
            </a:r>
            <a:r>
              <a:rPr sz="1800" spc="-5" dirty="0">
                <a:latin typeface="Consolas"/>
                <a:cs typeface="Consolas"/>
              </a:rPr>
              <a:t>i):</a:t>
            </a:r>
            <a:endParaRPr sz="1800">
              <a:latin typeface="Consolas"/>
              <a:cs typeface="Consolas"/>
            </a:endParaRPr>
          </a:p>
          <a:p>
            <a:pPr marL="1094105">
              <a:lnSpc>
                <a:spcPct val="100000"/>
              </a:lnSpc>
              <a:spcBef>
                <a:spcPts val="15"/>
              </a:spcBef>
              <a:tabLst>
                <a:tab pos="3475354" algn="l"/>
              </a:tabLst>
            </a:pPr>
            <a:r>
              <a:rPr sz="1800" dirty="0">
                <a:latin typeface="Consolas"/>
                <a:cs typeface="Consolas"/>
              </a:rPr>
              <a:t>s</a:t>
            </a:r>
            <a:r>
              <a:rPr sz="1800" spc="-10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 </a:t>
            </a:r>
            <a:r>
              <a:rPr sz="1800" spc="-5" dirty="0">
                <a:latin typeface="Consolas"/>
                <a:cs typeface="Consolas"/>
              </a:rPr>
              <a:t>s[:len(s)-1]	</a:t>
            </a:r>
            <a:r>
              <a:rPr sz="1800" spc="-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1800" dirty="0">
                <a:solidFill>
                  <a:srgbClr val="00AF50"/>
                </a:solidFill>
                <a:latin typeface="標楷體"/>
                <a:cs typeface="標楷體"/>
              </a:rPr>
              <a:t>去掉最</a:t>
            </a:r>
            <a:r>
              <a:rPr sz="1800" spc="10" dirty="0">
                <a:solidFill>
                  <a:srgbClr val="00AF50"/>
                </a:solidFill>
                <a:latin typeface="標楷體"/>
                <a:cs typeface="標楷體"/>
              </a:rPr>
              <a:t>後</a:t>
            </a:r>
            <a:r>
              <a:rPr sz="1800" dirty="0">
                <a:solidFill>
                  <a:srgbClr val="00AF50"/>
                </a:solidFill>
                <a:latin typeface="標楷體"/>
                <a:cs typeface="標楷體"/>
              </a:rPr>
              <a:t>多的一個</a:t>
            </a:r>
            <a:r>
              <a:rPr sz="1800" spc="-10" dirty="0">
                <a:solidFill>
                  <a:srgbClr val="00AF50"/>
                </a:solidFill>
                <a:latin typeface="Consolas"/>
                <a:cs typeface="Consolas"/>
              </a:rPr>
              <a:t>'+'</a:t>
            </a:r>
            <a:endParaRPr sz="1800">
              <a:latin typeface="Consolas"/>
              <a:cs typeface="Consolas"/>
            </a:endParaRPr>
          </a:p>
          <a:p>
            <a:pPr marL="1094105">
              <a:lnSpc>
                <a:spcPct val="100000"/>
              </a:lnSpc>
            </a:pPr>
            <a:r>
              <a:rPr sz="1800" spc="-5" dirty="0">
                <a:latin typeface="Consolas"/>
                <a:cs typeface="Consolas"/>
              </a:rPr>
              <a:t>print(i, 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"="</a:t>
            </a:r>
            <a:r>
              <a:rPr sz="1800" spc="-10" dirty="0">
                <a:latin typeface="Consolas"/>
                <a:cs typeface="Consolas"/>
              </a:rPr>
              <a:t>,s,</a:t>
            </a:r>
            <a:r>
              <a:rPr sz="1800" spc="-1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dirty="0">
                <a:solidFill>
                  <a:srgbClr val="800000"/>
                </a:solidFill>
                <a:latin typeface="標楷體"/>
                <a:cs typeface="標楷體"/>
              </a:rPr>
              <a:t>是完全數</a:t>
            </a:r>
            <a:r>
              <a:rPr sz="18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1800" spc="-5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37104" y="4439424"/>
            <a:ext cx="5961888" cy="2226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2176" y="4634484"/>
            <a:ext cx="5391912" cy="1656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233</a:t>
            </a:fld>
            <a:endParaRPr dirty="0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7609"/>
            <a:ext cx="44329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onsolas"/>
                <a:cs typeface="Consolas"/>
              </a:rPr>
              <a:t>1.</a:t>
            </a:r>
            <a:r>
              <a:rPr sz="2600" dirty="0">
                <a:latin typeface="標楷體"/>
                <a:cs typeface="標楷體"/>
              </a:rPr>
              <a:t>幫韓信</a:t>
            </a:r>
            <a:r>
              <a:rPr sz="2600" spc="-10" dirty="0">
                <a:latin typeface="標楷體"/>
                <a:cs typeface="標楷體"/>
              </a:rPr>
              <a:t>算</a:t>
            </a:r>
            <a:r>
              <a:rPr sz="2600" dirty="0">
                <a:latin typeface="標楷體"/>
                <a:cs typeface="標楷體"/>
              </a:rPr>
              <a:t>出他</a:t>
            </a:r>
            <a:r>
              <a:rPr sz="2600" spc="-15" dirty="0">
                <a:latin typeface="標楷體"/>
                <a:cs typeface="標楷體"/>
              </a:rPr>
              <a:t>剩</a:t>
            </a:r>
            <a:r>
              <a:rPr sz="2600" dirty="0">
                <a:latin typeface="標楷體"/>
                <a:cs typeface="標楷體"/>
              </a:rPr>
              <a:t>多</a:t>
            </a:r>
            <a:r>
              <a:rPr sz="2600" spc="-5" dirty="0">
                <a:latin typeface="標楷體"/>
                <a:cs typeface="標楷體"/>
              </a:rPr>
              <a:t>少</a:t>
            </a:r>
            <a:r>
              <a:rPr sz="2600" dirty="0">
                <a:latin typeface="標楷體"/>
                <a:cs typeface="標楷體"/>
              </a:rPr>
              <a:t>兵馬</a:t>
            </a:r>
            <a:r>
              <a:rPr sz="2600" dirty="0">
                <a:latin typeface="Consolas"/>
                <a:cs typeface="Consolas"/>
              </a:rPr>
              <a:t>?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5067376"/>
            <a:ext cx="7679055" cy="113665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onsolas"/>
                <a:cs typeface="Consolas"/>
              </a:rPr>
              <a:t>2.</a:t>
            </a:r>
            <a:r>
              <a:rPr sz="2600" spc="5" dirty="0">
                <a:latin typeface="標楷體"/>
                <a:cs typeface="標楷體"/>
              </a:rPr>
              <a:t>類似</a:t>
            </a:r>
            <a:r>
              <a:rPr sz="2600" spc="-15" dirty="0">
                <a:latin typeface="標楷體"/>
                <a:cs typeface="標楷體"/>
              </a:rPr>
              <a:t>題</a:t>
            </a:r>
            <a:r>
              <a:rPr sz="2600" spc="5" dirty="0">
                <a:latin typeface="標楷體"/>
                <a:cs typeface="標楷體"/>
              </a:rPr>
              <a:t>：找</a:t>
            </a:r>
            <a:r>
              <a:rPr sz="2600" spc="-5" dirty="0">
                <a:latin typeface="標楷體"/>
                <a:cs typeface="標楷體"/>
              </a:rPr>
              <a:t>出</a:t>
            </a:r>
            <a:r>
              <a:rPr sz="2600" dirty="0">
                <a:latin typeface="Consolas"/>
                <a:cs typeface="Consolas"/>
              </a:rPr>
              <a:t>1</a:t>
            </a:r>
            <a:r>
              <a:rPr sz="2600" spc="-45" dirty="0">
                <a:latin typeface="Consolas"/>
                <a:cs typeface="Consolas"/>
              </a:rPr>
              <a:t> </a:t>
            </a:r>
            <a:r>
              <a:rPr sz="2600" dirty="0">
                <a:latin typeface="Consolas"/>
                <a:cs typeface="Consolas"/>
              </a:rPr>
              <a:t>~</a:t>
            </a:r>
            <a:r>
              <a:rPr sz="2600" spc="-45" dirty="0">
                <a:latin typeface="Consolas"/>
                <a:cs typeface="Consolas"/>
              </a:rPr>
              <a:t> </a:t>
            </a:r>
            <a:r>
              <a:rPr sz="2600" spc="-10" dirty="0">
                <a:latin typeface="Consolas"/>
                <a:cs typeface="Consolas"/>
              </a:rPr>
              <a:t>1000</a:t>
            </a:r>
            <a:r>
              <a:rPr sz="2600" spc="-15" dirty="0">
                <a:latin typeface="標楷體"/>
                <a:cs typeface="標楷體"/>
              </a:rPr>
              <a:t>之</a:t>
            </a:r>
            <a:r>
              <a:rPr sz="2600" spc="5" dirty="0">
                <a:latin typeface="標楷體"/>
                <a:cs typeface="標楷體"/>
              </a:rPr>
              <a:t>間所有</a:t>
            </a:r>
            <a:r>
              <a:rPr sz="2600" spc="-20" dirty="0">
                <a:latin typeface="標楷體"/>
                <a:cs typeface="標楷體"/>
              </a:rPr>
              <a:t>滿</a:t>
            </a:r>
            <a:r>
              <a:rPr sz="2600" spc="5" dirty="0">
                <a:latin typeface="標楷體"/>
                <a:cs typeface="標楷體"/>
              </a:rPr>
              <a:t>足「三</a:t>
            </a:r>
            <a:r>
              <a:rPr sz="2600" spc="-20" dirty="0">
                <a:latin typeface="標楷體"/>
                <a:cs typeface="標楷體"/>
              </a:rPr>
              <a:t>個</a:t>
            </a:r>
            <a:r>
              <a:rPr sz="2600" spc="5" dirty="0">
                <a:latin typeface="標楷體"/>
                <a:cs typeface="標楷體"/>
              </a:rPr>
              <a:t>三個 </a:t>
            </a:r>
            <a:r>
              <a:rPr sz="2600" dirty="0">
                <a:latin typeface="標楷體"/>
                <a:cs typeface="標楷體"/>
              </a:rPr>
              <a:t>一數餘</a:t>
            </a:r>
            <a:r>
              <a:rPr sz="2600" spc="-20" dirty="0">
                <a:latin typeface="Consolas"/>
                <a:cs typeface="Consolas"/>
              </a:rPr>
              <a:t>2</a:t>
            </a:r>
            <a:r>
              <a:rPr sz="2600" spc="-15" dirty="0">
                <a:latin typeface="標楷體"/>
                <a:cs typeface="標楷體"/>
              </a:rPr>
              <a:t>、</a:t>
            </a:r>
            <a:r>
              <a:rPr sz="2600" dirty="0">
                <a:latin typeface="標楷體"/>
                <a:cs typeface="標楷體"/>
              </a:rPr>
              <a:t>五個五</a:t>
            </a:r>
            <a:r>
              <a:rPr sz="2600" spc="-10" dirty="0">
                <a:latin typeface="標楷體"/>
                <a:cs typeface="標楷體"/>
              </a:rPr>
              <a:t>個</a:t>
            </a:r>
            <a:r>
              <a:rPr sz="2600" dirty="0">
                <a:latin typeface="標楷體"/>
                <a:cs typeface="標楷體"/>
              </a:rPr>
              <a:t>一數餘</a:t>
            </a:r>
            <a:r>
              <a:rPr sz="2600" spc="-20" dirty="0">
                <a:latin typeface="Consolas"/>
                <a:cs typeface="Consolas"/>
              </a:rPr>
              <a:t>1</a:t>
            </a:r>
            <a:r>
              <a:rPr sz="2600" spc="-15" dirty="0">
                <a:latin typeface="標楷體"/>
                <a:cs typeface="標楷體"/>
              </a:rPr>
              <a:t>、</a:t>
            </a:r>
            <a:r>
              <a:rPr sz="2600" dirty="0">
                <a:latin typeface="標楷體"/>
                <a:cs typeface="標楷體"/>
              </a:rPr>
              <a:t>七個七</a:t>
            </a:r>
            <a:r>
              <a:rPr sz="2600" spc="-10" dirty="0">
                <a:latin typeface="標楷體"/>
                <a:cs typeface="標楷體"/>
              </a:rPr>
              <a:t>個</a:t>
            </a:r>
            <a:r>
              <a:rPr sz="2600" dirty="0">
                <a:latin typeface="標楷體"/>
                <a:cs typeface="標楷體"/>
              </a:rPr>
              <a:t>一數餘</a:t>
            </a:r>
            <a:r>
              <a:rPr sz="2600" spc="-20" dirty="0">
                <a:latin typeface="Consolas"/>
                <a:cs typeface="Consolas"/>
              </a:rPr>
              <a:t>4</a:t>
            </a:r>
            <a:r>
              <a:rPr sz="2600" dirty="0">
                <a:latin typeface="標楷體"/>
                <a:cs typeface="標楷體"/>
              </a:rPr>
              <a:t>」 </a:t>
            </a:r>
            <a:r>
              <a:rPr sz="2600" spc="-5" dirty="0">
                <a:latin typeface="標楷體"/>
                <a:cs typeface="標楷體"/>
              </a:rPr>
              <a:t>的</a:t>
            </a:r>
            <a:r>
              <a:rPr sz="2600" dirty="0">
                <a:latin typeface="標楷體"/>
                <a:cs typeface="標楷體"/>
              </a:rPr>
              <a:t>數字。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6819" y="1528572"/>
            <a:ext cx="6870192" cy="3579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1891" y="1723644"/>
            <a:ext cx="6299200" cy="3009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234</a:t>
            </a:fld>
            <a:endParaRPr dirty="0"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4772025"/>
            <a:ext cx="7699375" cy="12204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說</a:t>
            </a:r>
            <a:r>
              <a:rPr sz="2800" spc="-10" dirty="0">
                <a:latin typeface="標楷體"/>
                <a:cs typeface="標楷體"/>
              </a:rPr>
              <a:t>明</a:t>
            </a:r>
            <a:r>
              <a:rPr sz="2800" spc="-5" dirty="0">
                <a:latin typeface="標楷體"/>
                <a:cs typeface="標楷體"/>
              </a:rPr>
              <a:t>：韓</a:t>
            </a:r>
            <a:r>
              <a:rPr sz="2800" spc="10" dirty="0">
                <a:latin typeface="標楷體"/>
                <a:cs typeface="標楷體"/>
              </a:rPr>
              <a:t>信</a:t>
            </a:r>
            <a:r>
              <a:rPr sz="2800" spc="-5" dirty="0">
                <a:latin typeface="標楷體"/>
                <a:cs typeface="標楷體"/>
              </a:rPr>
              <a:t>已知損</a:t>
            </a:r>
            <a:r>
              <a:rPr sz="2800" spc="10" dirty="0">
                <a:latin typeface="標楷體"/>
                <a:cs typeface="標楷體"/>
              </a:rPr>
              <a:t>失</a:t>
            </a:r>
            <a:r>
              <a:rPr sz="2800" spc="-5" dirty="0">
                <a:latin typeface="標楷體"/>
                <a:cs typeface="標楷體"/>
              </a:rPr>
              <a:t>兵力</a:t>
            </a:r>
            <a:r>
              <a:rPr sz="2800" spc="-15" dirty="0">
                <a:latin typeface="標楷體"/>
                <a:cs typeface="標楷體"/>
              </a:rPr>
              <a:t>約</a:t>
            </a:r>
            <a:r>
              <a:rPr sz="2800" spc="-10" dirty="0">
                <a:latin typeface="Consolas"/>
                <a:cs typeface="Consolas"/>
              </a:rPr>
              <a:t>400~500</a:t>
            </a:r>
            <a:r>
              <a:rPr sz="2800" dirty="0">
                <a:latin typeface="標楷體"/>
                <a:cs typeface="標楷體"/>
              </a:rPr>
              <a:t>人</a:t>
            </a:r>
            <a:r>
              <a:rPr sz="2800" spc="-5" dirty="0">
                <a:latin typeface="標楷體"/>
                <a:cs typeface="標楷體"/>
              </a:rPr>
              <a:t>，所以剩 </a:t>
            </a:r>
            <a:r>
              <a:rPr sz="2800" dirty="0">
                <a:latin typeface="標楷體"/>
                <a:cs typeface="標楷體"/>
              </a:rPr>
              <a:t>下</a:t>
            </a:r>
            <a:r>
              <a:rPr sz="2800" spc="-5" dirty="0">
                <a:latin typeface="標楷體"/>
                <a:cs typeface="標楷體"/>
              </a:rPr>
              <a:t>應該</a:t>
            </a:r>
            <a:r>
              <a:rPr sz="2800" spc="-10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Consolas"/>
                <a:cs typeface="Consolas"/>
              </a:rPr>
              <a:t>15</a:t>
            </a:r>
            <a:r>
              <a:rPr sz="2800" spc="-15" dirty="0">
                <a:latin typeface="Consolas"/>
                <a:cs typeface="Consolas"/>
              </a:rPr>
              <a:t>0</a:t>
            </a:r>
            <a:r>
              <a:rPr sz="2800" spc="-5" dirty="0">
                <a:latin typeface="Consolas"/>
                <a:cs typeface="Consolas"/>
              </a:rPr>
              <a:t>0~</a:t>
            </a:r>
            <a:r>
              <a:rPr sz="2800" spc="-15" dirty="0">
                <a:latin typeface="Consolas"/>
                <a:cs typeface="Consolas"/>
              </a:rPr>
              <a:t>1</a:t>
            </a:r>
            <a:r>
              <a:rPr sz="2800" dirty="0">
                <a:latin typeface="Consolas"/>
                <a:cs typeface="Consolas"/>
              </a:rPr>
              <a:t>6</a:t>
            </a:r>
            <a:r>
              <a:rPr sz="2800" spc="-5" dirty="0">
                <a:latin typeface="Consolas"/>
                <a:cs typeface="Consolas"/>
              </a:rPr>
              <a:t>0</a:t>
            </a:r>
            <a:r>
              <a:rPr sz="2800" spc="-10" dirty="0">
                <a:latin typeface="Consolas"/>
                <a:cs typeface="Consolas"/>
              </a:rPr>
              <a:t>0</a:t>
            </a:r>
            <a:r>
              <a:rPr sz="2800" dirty="0">
                <a:latin typeface="標楷體"/>
                <a:cs typeface="標楷體"/>
              </a:rPr>
              <a:t>人</a:t>
            </a:r>
            <a:r>
              <a:rPr sz="2800" spc="-5" dirty="0">
                <a:latin typeface="標楷體"/>
                <a:cs typeface="標楷體"/>
              </a:rPr>
              <a:t>之間，所以只要找這之間 </a:t>
            </a:r>
            <a:r>
              <a:rPr sz="2800" dirty="0">
                <a:latin typeface="標楷體"/>
                <a:cs typeface="標楷體"/>
              </a:rPr>
              <a:t>符</a:t>
            </a:r>
            <a:r>
              <a:rPr sz="2800" spc="-5" dirty="0">
                <a:latin typeface="標楷體"/>
                <a:cs typeface="標楷體"/>
              </a:rPr>
              <a:t>合的數</a:t>
            </a:r>
            <a:r>
              <a:rPr sz="2800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即可。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080" y="1818132"/>
            <a:ext cx="6646545" cy="1108075"/>
          </a:xfrm>
          <a:custGeom>
            <a:avLst/>
            <a:gdLst/>
            <a:ahLst/>
            <a:cxnLst/>
            <a:rect l="l" t="t" r="r" b="b"/>
            <a:pathLst>
              <a:path w="6646545" h="1108075">
                <a:moveTo>
                  <a:pt x="0" y="1107948"/>
                </a:moveTo>
                <a:lnTo>
                  <a:pt x="6646164" y="1107948"/>
                </a:lnTo>
                <a:lnTo>
                  <a:pt x="6646164" y="0"/>
                </a:lnTo>
                <a:lnTo>
                  <a:pt x="0" y="0"/>
                </a:lnTo>
                <a:lnTo>
                  <a:pt x="0" y="1107948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542" y="1194561"/>
            <a:ext cx="6960234" cy="1673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1.</a:t>
            </a: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405765">
              <a:lnSpc>
                <a:spcPct val="100000"/>
              </a:lnSpc>
              <a:spcBef>
                <a:spcPts val="1700"/>
              </a:spcBef>
            </a:pPr>
            <a:r>
              <a:rPr sz="2200" dirty="0">
                <a:latin typeface="Consolas"/>
                <a:cs typeface="Consolas"/>
              </a:rPr>
              <a:t>for </a:t>
            </a:r>
            <a:r>
              <a:rPr sz="2200" spc="-5" dirty="0">
                <a:latin typeface="Consolas"/>
                <a:cs typeface="Consolas"/>
              </a:rPr>
              <a:t>i </a:t>
            </a:r>
            <a:r>
              <a:rPr sz="2200" dirty="0">
                <a:latin typeface="Consolas"/>
                <a:cs typeface="Consolas"/>
              </a:rPr>
              <a:t>in range(1500,</a:t>
            </a:r>
            <a:r>
              <a:rPr sz="2200" spc="1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1600):</a:t>
            </a:r>
            <a:endParaRPr sz="2200">
              <a:latin typeface="Consolas"/>
              <a:cs typeface="Consolas"/>
            </a:endParaRPr>
          </a:p>
          <a:p>
            <a:pPr marL="1637030" marR="849630" indent="-616585">
              <a:lnSpc>
                <a:spcPct val="100000"/>
              </a:lnSpc>
            </a:pPr>
            <a:r>
              <a:rPr sz="2200" dirty="0">
                <a:latin typeface="Consolas"/>
                <a:cs typeface="Consolas"/>
              </a:rPr>
              <a:t>if(i%3==2 and i%5==3 and </a:t>
            </a:r>
            <a:r>
              <a:rPr sz="2200" spc="-5" dirty="0">
                <a:latin typeface="Consolas"/>
                <a:cs typeface="Consolas"/>
              </a:rPr>
              <a:t>i%7==2):  print(i)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15740" y="2731007"/>
            <a:ext cx="3721608" cy="2046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10811" y="2926079"/>
            <a:ext cx="3151632" cy="1476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235</a:t>
            </a:fld>
            <a:endParaRPr dirty="0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421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2.</a:t>
            </a: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1080" y="1818132"/>
            <a:ext cx="6646545" cy="110807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2200" dirty="0">
                <a:latin typeface="Consolas"/>
                <a:cs typeface="Consolas"/>
              </a:rPr>
              <a:t>for </a:t>
            </a:r>
            <a:r>
              <a:rPr sz="2200" spc="-5" dirty="0">
                <a:latin typeface="Consolas"/>
                <a:cs typeface="Consolas"/>
              </a:rPr>
              <a:t>i </a:t>
            </a:r>
            <a:r>
              <a:rPr sz="2200" dirty="0">
                <a:latin typeface="Consolas"/>
                <a:cs typeface="Consolas"/>
              </a:rPr>
              <a:t>in </a:t>
            </a:r>
            <a:r>
              <a:rPr sz="2200" spc="-5" dirty="0">
                <a:latin typeface="Consolas"/>
                <a:cs typeface="Consolas"/>
              </a:rPr>
              <a:t>range(1,</a:t>
            </a:r>
            <a:r>
              <a:rPr sz="2200" spc="2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1000):</a:t>
            </a:r>
            <a:endParaRPr sz="2200">
              <a:latin typeface="Consolas"/>
              <a:cs typeface="Consolas"/>
            </a:endParaRPr>
          </a:p>
          <a:p>
            <a:pPr marL="1323975" marR="849630" indent="-616585">
              <a:lnSpc>
                <a:spcPct val="100000"/>
              </a:lnSpc>
            </a:pPr>
            <a:r>
              <a:rPr sz="2200" dirty="0">
                <a:latin typeface="Consolas"/>
                <a:cs typeface="Consolas"/>
              </a:rPr>
              <a:t>if(i%3==2 and i%5==1 and </a:t>
            </a:r>
            <a:r>
              <a:rPr sz="2200" spc="-5" dirty="0">
                <a:latin typeface="Consolas"/>
                <a:cs typeface="Consolas"/>
              </a:rPr>
              <a:t>i%7==4):  print(i)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26783" y="2962448"/>
            <a:ext cx="3670265" cy="3488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5516" y="3121151"/>
            <a:ext cx="3172968" cy="2991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236</a:t>
            </a:fld>
            <a:endParaRPr dirty="0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206753"/>
            <a:ext cx="772287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  <a:tab pos="5575935" algn="l"/>
              </a:tabLst>
            </a:pPr>
            <a:r>
              <a:rPr sz="2400" dirty="0">
                <a:latin typeface="標楷體"/>
                <a:cs typeface="標楷體"/>
              </a:rPr>
              <a:t>費</a:t>
            </a:r>
            <a:r>
              <a:rPr sz="2400" spc="-5" dirty="0">
                <a:latin typeface="標楷體"/>
                <a:cs typeface="標楷體"/>
              </a:rPr>
              <a:t>波</a:t>
            </a:r>
            <a:r>
              <a:rPr sz="2400" dirty="0">
                <a:latin typeface="標楷體"/>
                <a:cs typeface="標楷體"/>
              </a:rPr>
              <a:t>那西</a:t>
            </a:r>
            <a:r>
              <a:rPr sz="2400" spc="-5" dirty="0">
                <a:latin typeface="標楷體"/>
                <a:cs typeface="標楷體"/>
              </a:rPr>
              <a:t>數</a:t>
            </a:r>
            <a:r>
              <a:rPr sz="2400" dirty="0">
                <a:latin typeface="標楷體"/>
                <a:cs typeface="標楷體"/>
              </a:rPr>
              <a:t>(義大利語:Successione di	Fibonacci)，又 稱費氏數列、黃金分割數列，隱藏在大自然中，如果你 注意就會觀察到。它的原則是每一個數字都是前兩個的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142" y="2194305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標楷體"/>
                <a:cs typeface="標楷體"/>
              </a:rPr>
              <a:t>相加。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5840679"/>
            <a:ext cx="6960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標楷體"/>
                <a:cs typeface="標楷體"/>
              </a:rPr>
              <a:t>請</a:t>
            </a:r>
            <a:r>
              <a:rPr sz="2400" spc="-5" dirty="0">
                <a:latin typeface="標楷體"/>
                <a:cs typeface="標楷體"/>
              </a:rPr>
              <a:t>寫</a:t>
            </a:r>
            <a:r>
              <a:rPr sz="2400" dirty="0">
                <a:latin typeface="標楷體"/>
                <a:cs typeface="標楷體"/>
              </a:rPr>
              <a:t>一程式計算數列的第n個數字是什麼。(0不算)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50335" y="2334767"/>
            <a:ext cx="2489200" cy="1108075"/>
          </a:xfrm>
          <a:custGeom>
            <a:avLst/>
            <a:gdLst/>
            <a:ahLst/>
            <a:cxnLst/>
            <a:rect l="l" t="t" r="r" b="b"/>
            <a:pathLst>
              <a:path w="2489200" h="1108075">
                <a:moveTo>
                  <a:pt x="0" y="1107948"/>
                </a:moveTo>
                <a:lnTo>
                  <a:pt x="2488691" y="1107948"/>
                </a:lnTo>
                <a:lnTo>
                  <a:pt x="2488691" y="0"/>
                </a:lnTo>
                <a:lnTo>
                  <a:pt x="0" y="0"/>
                </a:lnTo>
                <a:lnTo>
                  <a:pt x="0" y="1107948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91610" y="2353817"/>
            <a:ext cx="1283335" cy="109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460375" algn="l"/>
              </a:tabLst>
            </a:pPr>
            <a:r>
              <a:rPr sz="2200" dirty="0">
                <a:latin typeface="Consolas"/>
                <a:cs typeface="Consolas"/>
              </a:rPr>
              <a:t>F</a:t>
            </a:r>
            <a:r>
              <a:rPr sz="2175" baseline="-21072" dirty="0">
                <a:latin typeface="Consolas"/>
                <a:cs typeface="Consolas"/>
              </a:rPr>
              <a:t>0	</a:t>
            </a:r>
            <a:r>
              <a:rPr sz="2200" spc="-5" dirty="0">
                <a:latin typeface="Consolas"/>
                <a:cs typeface="Consolas"/>
              </a:rPr>
              <a:t>=</a:t>
            </a:r>
            <a:r>
              <a:rPr sz="2200" spc="-9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0</a:t>
            </a:r>
            <a:endParaRPr sz="2200">
              <a:latin typeface="Consolas"/>
              <a:cs typeface="Consolas"/>
            </a:endParaRPr>
          </a:p>
          <a:p>
            <a:pPr marL="50800">
              <a:lnSpc>
                <a:spcPct val="100000"/>
              </a:lnSpc>
              <a:tabLst>
                <a:tab pos="460375" algn="l"/>
              </a:tabLst>
            </a:pPr>
            <a:r>
              <a:rPr sz="2200" dirty="0">
                <a:latin typeface="Consolas"/>
                <a:cs typeface="Consolas"/>
              </a:rPr>
              <a:t>F</a:t>
            </a:r>
            <a:r>
              <a:rPr sz="2175" baseline="-21072" dirty="0">
                <a:latin typeface="Consolas"/>
                <a:cs typeface="Consolas"/>
              </a:rPr>
              <a:t>1	</a:t>
            </a:r>
            <a:r>
              <a:rPr sz="2200" spc="-5" dirty="0">
                <a:latin typeface="Consolas"/>
                <a:cs typeface="Consolas"/>
              </a:rPr>
              <a:t>=</a:t>
            </a:r>
            <a:r>
              <a:rPr sz="2200" spc="-9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1</a:t>
            </a:r>
            <a:endParaRPr sz="2200">
              <a:latin typeface="Consolas"/>
              <a:cs typeface="Consolas"/>
            </a:endParaRPr>
          </a:p>
          <a:p>
            <a:pPr marL="50800">
              <a:lnSpc>
                <a:spcPct val="100000"/>
              </a:lnSpc>
              <a:spcBef>
                <a:spcPts val="540"/>
              </a:spcBef>
              <a:tabLst>
                <a:tab pos="460375" algn="l"/>
              </a:tabLst>
            </a:pPr>
            <a:r>
              <a:rPr sz="3300" baseline="13888" dirty="0">
                <a:latin typeface="Consolas"/>
                <a:cs typeface="Consolas"/>
              </a:rPr>
              <a:t>F</a:t>
            </a:r>
            <a:r>
              <a:rPr sz="1450" dirty="0">
                <a:latin typeface="Consolas"/>
                <a:cs typeface="Consolas"/>
              </a:rPr>
              <a:t>n	</a:t>
            </a:r>
            <a:r>
              <a:rPr sz="3300" spc="-7" baseline="13888" dirty="0">
                <a:latin typeface="Consolas"/>
                <a:cs typeface="Consolas"/>
              </a:rPr>
              <a:t>=</a:t>
            </a:r>
            <a:r>
              <a:rPr sz="3300" spc="-97" baseline="13888" dirty="0">
                <a:latin typeface="Consolas"/>
                <a:cs typeface="Consolas"/>
              </a:rPr>
              <a:t> </a:t>
            </a:r>
            <a:r>
              <a:rPr sz="3300" spc="15" baseline="13888" dirty="0">
                <a:latin typeface="Consolas"/>
                <a:cs typeface="Consolas"/>
              </a:rPr>
              <a:t>F</a:t>
            </a:r>
            <a:r>
              <a:rPr sz="1450" spc="10" dirty="0">
                <a:latin typeface="Consolas"/>
                <a:cs typeface="Consolas"/>
              </a:rPr>
              <a:t>n-1</a:t>
            </a:r>
            <a:endParaRPr sz="145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39589" y="3093211"/>
            <a:ext cx="8477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300" spc="-7" baseline="13888" dirty="0">
                <a:latin typeface="Consolas"/>
                <a:cs typeface="Consolas"/>
              </a:rPr>
              <a:t>+</a:t>
            </a:r>
            <a:r>
              <a:rPr sz="3300" spc="-82" baseline="13888" dirty="0">
                <a:latin typeface="Consolas"/>
                <a:cs typeface="Consolas"/>
              </a:rPr>
              <a:t> </a:t>
            </a:r>
            <a:r>
              <a:rPr sz="3300" spc="7" baseline="13888" dirty="0">
                <a:latin typeface="Consolas"/>
                <a:cs typeface="Consolas"/>
              </a:rPr>
              <a:t>F</a:t>
            </a:r>
            <a:r>
              <a:rPr sz="1450" spc="5" dirty="0">
                <a:latin typeface="Consolas"/>
                <a:cs typeface="Consolas"/>
              </a:rPr>
              <a:t>n-2</a:t>
            </a:r>
            <a:endParaRPr sz="1450">
              <a:latin typeface="Consolas"/>
              <a:cs typeface="Consola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6551" y="3374110"/>
            <a:ext cx="4340352" cy="2691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623" y="3569208"/>
            <a:ext cx="3770376" cy="2121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37532" y="3374110"/>
            <a:ext cx="3991356" cy="2691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603" y="3569208"/>
            <a:ext cx="3421379" cy="2121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237</a:t>
            </a:fld>
            <a:endParaRPr dirty="0"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8506" y="4113263"/>
            <a:ext cx="2848323" cy="2256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4" name="object 4"/>
          <p:cNvSpPr/>
          <p:nvPr/>
        </p:nvSpPr>
        <p:spPr>
          <a:xfrm>
            <a:off x="629412" y="1638300"/>
            <a:ext cx="4893945" cy="2799715"/>
          </a:xfrm>
          <a:custGeom>
            <a:avLst/>
            <a:gdLst/>
            <a:ahLst/>
            <a:cxnLst/>
            <a:rect l="l" t="t" r="r" b="b"/>
            <a:pathLst>
              <a:path w="4893945" h="2799715">
                <a:moveTo>
                  <a:pt x="0" y="2799588"/>
                </a:moveTo>
                <a:lnTo>
                  <a:pt x="4893564" y="2799588"/>
                </a:lnTo>
                <a:lnTo>
                  <a:pt x="4893564" y="0"/>
                </a:lnTo>
                <a:lnTo>
                  <a:pt x="0" y="0"/>
                </a:lnTo>
                <a:lnTo>
                  <a:pt x="0" y="2799588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9412" y="1148301"/>
            <a:ext cx="4893945" cy="32169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19405" indent="-22923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20040" algn="l"/>
              </a:tabLst>
            </a:pPr>
            <a:r>
              <a:rPr sz="2800" dirty="0">
                <a:latin typeface="標楷體"/>
                <a:cs typeface="標楷體"/>
              </a:rPr>
              <a:t>參</a:t>
            </a:r>
            <a:r>
              <a:rPr sz="2800" spc="-5" dirty="0">
                <a:latin typeface="標楷體"/>
                <a:cs typeface="標楷體"/>
              </a:rPr>
              <a:t>考程式：</a:t>
            </a:r>
            <a:endParaRPr sz="2800">
              <a:latin typeface="標楷體"/>
              <a:cs typeface="標楷體"/>
            </a:endParaRPr>
          </a:p>
          <a:p>
            <a:pPr marL="90805">
              <a:lnSpc>
                <a:spcPts val="2635"/>
              </a:lnSpc>
              <a:spcBef>
                <a:spcPts val="284"/>
              </a:spcBef>
              <a:tabLst>
                <a:tab pos="1322070" algn="l"/>
              </a:tabLst>
            </a:pPr>
            <a:r>
              <a:rPr sz="2200" spc="-5" dirty="0">
                <a:latin typeface="Consolas"/>
                <a:cs typeface="Consolas"/>
              </a:rPr>
              <a:t>f1</a:t>
            </a:r>
            <a:r>
              <a:rPr sz="2200" spc="1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=</a:t>
            </a:r>
            <a:r>
              <a:rPr sz="2200" spc="1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1	</a:t>
            </a:r>
            <a:r>
              <a:rPr sz="2200" spc="-5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200" dirty="0">
                <a:solidFill>
                  <a:srgbClr val="00AF50"/>
                </a:solidFill>
                <a:latin typeface="標楷體"/>
                <a:cs typeface="標楷體"/>
              </a:rPr>
              <a:t>第</a:t>
            </a:r>
            <a:r>
              <a:rPr sz="2200" spc="-5" dirty="0">
                <a:solidFill>
                  <a:srgbClr val="00AF50"/>
                </a:solidFill>
                <a:latin typeface="標楷體"/>
                <a:cs typeface="標楷體"/>
              </a:rPr>
              <a:t>一及第二</a:t>
            </a:r>
            <a:r>
              <a:rPr sz="2200" dirty="0">
                <a:solidFill>
                  <a:srgbClr val="00AF50"/>
                </a:solidFill>
                <a:latin typeface="標楷體"/>
                <a:cs typeface="標楷體"/>
              </a:rPr>
              <a:t>個</a:t>
            </a:r>
            <a:r>
              <a:rPr sz="2200" spc="-5" dirty="0">
                <a:solidFill>
                  <a:srgbClr val="00AF50"/>
                </a:solidFill>
                <a:latin typeface="標楷體"/>
                <a:cs typeface="標楷體"/>
              </a:rPr>
              <a:t>直接指定</a:t>
            </a:r>
            <a:endParaRPr sz="2200">
              <a:latin typeface="標楷體"/>
              <a:cs typeface="標楷體"/>
            </a:endParaRPr>
          </a:p>
          <a:p>
            <a:pPr marL="90805">
              <a:lnSpc>
                <a:spcPts val="2635"/>
              </a:lnSpc>
            </a:pPr>
            <a:r>
              <a:rPr sz="2200" dirty="0">
                <a:latin typeface="Consolas"/>
                <a:cs typeface="Consolas"/>
              </a:rPr>
              <a:t>f2 </a:t>
            </a:r>
            <a:r>
              <a:rPr sz="2200" spc="-5" dirty="0">
                <a:latin typeface="Consolas"/>
                <a:cs typeface="Consolas"/>
              </a:rPr>
              <a:t>=</a:t>
            </a:r>
            <a:r>
              <a:rPr sz="220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1</a:t>
            </a:r>
            <a:endParaRPr sz="2200">
              <a:latin typeface="Consolas"/>
              <a:cs typeface="Consolas"/>
            </a:endParaRPr>
          </a:p>
          <a:p>
            <a:pPr marL="90805" marR="595630">
              <a:lnSpc>
                <a:spcPts val="2630"/>
              </a:lnSpc>
              <a:spcBef>
                <a:spcPts val="105"/>
              </a:spcBef>
            </a:pPr>
            <a:r>
              <a:rPr sz="2200" spc="-5" dirty="0">
                <a:latin typeface="Consolas"/>
                <a:cs typeface="Consolas"/>
              </a:rPr>
              <a:t>n =</a:t>
            </a:r>
            <a:r>
              <a:rPr sz="220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int(input(</a:t>
            </a:r>
            <a:r>
              <a:rPr sz="22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200" spc="5" dirty="0">
                <a:solidFill>
                  <a:srgbClr val="800000"/>
                </a:solidFill>
                <a:latin typeface="標楷體"/>
                <a:cs typeface="標楷體"/>
              </a:rPr>
              <a:t>請</a:t>
            </a:r>
            <a:r>
              <a:rPr sz="2200" spc="-5" dirty="0">
                <a:solidFill>
                  <a:srgbClr val="800000"/>
                </a:solidFill>
                <a:latin typeface="標楷體"/>
                <a:cs typeface="標楷體"/>
              </a:rPr>
              <a:t>輸入</a:t>
            </a:r>
            <a:r>
              <a:rPr sz="2200" spc="120" dirty="0">
                <a:solidFill>
                  <a:srgbClr val="800000"/>
                </a:solidFill>
                <a:latin typeface="標楷體"/>
                <a:cs typeface="標楷體"/>
              </a:rPr>
              <a:t> </a:t>
            </a:r>
            <a:r>
              <a:rPr sz="2200" spc="-5" dirty="0">
                <a:solidFill>
                  <a:srgbClr val="800000"/>
                </a:solidFill>
                <a:latin typeface="Consolas"/>
                <a:cs typeface="Consolas"/>
              </a:rPr>
              <a:t>n</a:t>
            </a:r>
            <a:r>
              <a:rPr sz="2200" spc="-5" dirty="0">
                <a:solidFill>
                  <a:srgbClr val="800000"/>
                </a:solidFill>
                <a:latin typeface="標楷體"/>
                <a:cs typeface="標楷體"/>
              </a:rPr>
              <a:t>：</a:t>
            </a:r>
            <a:r>
              <a:rPr sz="22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200" spc="-5" dirty="0">
                <a:latin typeface="Consolas"/>
                <a:cs typeface="Consolas"/>
              </a:rPr>
              <a:t>))  </a:t>
            </a:r>
            <a:r>
              <a:rPr sz="2200" dirty="0">
                <a:latin typeface="Consolas"/>
                <a:cs typeface="Consolas"/>
              </a:rPr>
              <a:t>for </a:t>
            </a:r>
            <a:r>
              <a:rPr sz="2200" spc="-5" dirty="0">
                <a:latin typeface="Consolas"/>
                <a:cs typeface="Consolas"/>
              </a:rPr>
              <a:t>i </a:t>
            </a:r>
            <a:r>
              <a:rPr sz="2200" dirty="0">
                <a:latin typeface="Consolas"/>
                <a:cs typeface="Consolas"/>
              </a:rPr>
              <a:t>in </a:t>
            </a:r>
            <a:r>
              <a:rPr sz="2200" spc="-5" dirty="0">
                <a:latin typeface="Consolas"/>
                <a:cs typeface="Consolas"/>
              </a:rPr>
              <a:t>range(3,</a:t>
            </a:r>
            <a:r>
              <a:rPr sz="220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n+1):</a:t>
            </a:r>
            <a:endParaRPr sz="2200">
              <a:latin typeface="Consolas"/>
              <a:cs typeface="Consolas"/>
            </a:endParaRPr>
          </a:p>
          <a:p>
            <a:pPr marL="706120">
              <a:lnSpc>
                <a:spcPts val="2550"/>
              </a:lnSpc>
            </a:pPr>
            <a:r>
              <a:rPr sz="2200" spc="-5" dirty="0">
                <a:latin typeface="Consolas"/>
                <a:cs typeface="Consolas"/>
              </a:rPr>
              <a:t>fn = </a:t>
            </a:r>
            <a:r>
              <a:rPr sz="2200" dirty="0">
                <a:latin typeface="Consolas"/>
                <a:cs typeface="Consolas"/>
              </a:rPr>
              <a:t>f1 </a:t>
            </a:r>
            <a:r>
              <a:rPr sz="2200" spc="-5" dirty="0">
                <a:latin typeface="Consolas"/>
                <a:cs typeface="Consolas"/>
              </a:rPr>
              <a:t>+</a:t>
            </a:r>
            <a:r>
              <a:rPr sz="2200" spc="25" dirty="0">
                <a:latin typeface="Consolas"/>
                <a:cs typeface="Consolas"/>
              </a:rPr>
              <a:t> </a:t>
            </a:r>
            <a:r>
              <a:rPr sz="2200" dirty="0">
                <a:latin typeface="Consolas"/>
                <a:cs typeface="Consolas"/>
              </a:rPr>
              <a:t>f2</a:t>
            </a:r>
            <a:endParaRPr sz="2200">
              <a:latin typeface="Consolas"/>
              <a:cs typeface="Consolas"/>
            </a:endParaRPr>
          </a:p>
          <a:p>
            <a:pPr marL="70612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Consolas"/>
                <a:cs typeface="Consolas"/>
              </a:rPr>
              <a:t>f1,f2 </a:t>
            </a:r>
            <a:r>
              <a:rPr sz="2200" spc="-5" dirty="0">
                <a:latin typeface="Consolas"/>
                <a:cs typeface="Consolas"/>
              </a:rPr>
              <a:t>=</a:t>
            </a:r>
            <a:r>
              <a:rPr sz="2200" dirty="0">
                <a:latin typeface="Consolas"/>
                <a:cs typeface="Consolas"/>
              </a:rPr>
              <a:t> </a:t>
            </a:r>
            <a:r>
              <a:rPr sz="2200" spc="-5" dirty="0">
                <a:latin typeface="Consolas"/>
                <a:cs typeface="Consolas"/>
              </a:rPr>
              <a:t>f2,fn</a:t>
            </a:r>
            <a:endParaRPr sz="2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200" spc="-5" dirty="0">
                <a:latin typeface="Consolas"/>
                <a:cs typeface="Consolas"/>
              </a:rPr>
              <a:t>print(</a:t>
            </a:r>
            <a:r>
              <a:rPr sz="22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200" spc="10" dirty="0">
                <a:solidFill>
                  <a:srgbClr val="800000"/>
                </a:solidFill>
                <a:latin typeface="標楷體"/>
                <a:cs typeface="標楷體"/>
              </a:rPr>
              <a:t>第</a:t>
            </a:r>
            <a:r>
              <a:rPr sz="22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200" spc="-5" dirty="0">
                <a:latin typeface="Consolas"/>
                <a:cs typeface="Consolas"/>
              </a:rPr>
              <a:t>,n,</a:t>
            </a:r>
            <a:r>
              <a:rPr sz="22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200" dirty="0">
                <a:solidFill>
                  <a:srgbClr val="800000"/>
                </a:solidFill>
                <a:latin typeface="標楷體"/>
                <a:cs typeface="標楷體"/>
              </a:rPr>
              <a:t>個</a:t>
            </a:r>
            <a:r>
              <a:rPr sz="2200" spc="-5" dirty="0">
                <a:solidFill>
                  <a:srgbClr val="800000"/>
                </a:solidFill>
                <a:latin typeface="標楷體"/>
                <a:cs typeface="標楷體"/>
              </a:rPr>
              <a:t>費氏</a:t>
            </a:r>
            <a:r>
              <a:rPr sz="2200" dirty="0">
                <a:solidFill>
                  <a:srgbClr val="800000"/>
                </a:solidFill>
                <a:latin typeface="標楷體"/>
                <a:cs typeface="標楷體"/>
              </a:rPr>
              <a:t>級</a:t>
            </a:r>
            <a:r>
              <a:rPr sz="2200" spc="-5" dirty="0">
                <a:solidFill>
                  <a:srgbClr val="800000"/>
                </a:solidFill>
                <a:latin typeface="標楷體"/>
                <a:cs typeface="標楷體"/>
              </a:rPr>
              <a:t>數</a:t>
            </a:r>
            <a:r>
              <a:rPr sz="2200" spc="15" dirty="0">
                <a:solidFill>
                  <a:srgbClr val="800000"/>
                </a:solidFill>
                <a:latin typeface="標楷體"/>
                <a:cs typeface="標楷體"/>
              </a:rPr>
              <a:t>是</a:t>
            </a:r>
            <a:r>
              <a:rPr sz="22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200" spc="-5" dirty="0">
                <a:latin typeface="Consolas"/>
                <a:cs typeface="Consolas"/>
              </a:rPr>
              <a:t>,fn)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7532" y="4386122"/>
            <a:ext cx="3884676" cy="2075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2603" y="4581144"/>
            <a:ext cx="3314700" cy="1505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9571" y="1638300"/>
            <a:ext cx="2595372" cy="1946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238</a:t>
            </a:fld>
            <a:endParaRPr dirty="0"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142" y="1160117"/>
            <a:ext cx="7747000" cy="46196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66700" algn="l"/>
              </a:tabLst>
            </a:pPr>
            <a:r>
              <a:rPr sz="2800" dirty="0">
                <a:latin typeface="標楷體"/>
                <a:cs typeface="標楷體"/>
              </a:rPr>
              <a:t>魔</a:t>
            </a:r>
            <a:r>
              <a:rPr sz="2800" spc="-5" dirty="0">
                <a:latin typeface="標楷體"/>
                <a:cs typeface="標楷體"/>
              </a:rPr>
              <a:t>術方陣</a:t>
            </a:r>
            <a:endParaRPr sz="2800">
              <a:latin typeface="標楷體"/>
              <a:cs typeface="標楷體"/>
            </a:endParaRPr>
          </a:p>
          <a:p>
            <a:pPr marL="723265" marR="30480" lvl="1" indent="-228600">
              <a:lnSpc>
                <a:spcPct val="90000"/>
              </a:lnSpc>
              <a:spcBef>
                <a:spcPts val="520"/>
              </a:spcBef>
              <a:buFont typeface="Arial"/>
              <a:buChar char="•"/>
              <a:tabLst>
                <a:tab pos="723900" algn="l"/>
              </a:tabLst>
            </a:pPr>
            <a:r>
              <a:rPr sz="2400" dirty="0">
                <a:latin typeface="標楷體"/>
                <a:cs typeface="標楷體"/>
              </a:rPr>
              <a:t>有一</a:t>
            </a:r>
            <a:r>
              <a:rPr sz="2400" dirty="0">
                <a:latin typeface="Consolas"/>
                <a:cs typeface="Consolas"/>
              </a:rPr>
              <a:t>n*n</a:t>
            </a:r>
            <a:r>
              <a:rPr sz="2400" spc="5" dirty="0">
                <a:latin typeface="標楷體"/>
                <a:cs typeface="標楷體"/>
              </a:rPr>
              <a:t>的</a:t>
            </a:r>
            <a:r>
              <a:rPr sz="2400" dirty="0">
                <a:latin typeface="標楷體"/>
                <a:cs typeface="標楷體"/>
              </a:rPr>
              <a:t>方陣，其中</a:t>
            </a:r>
            <a:r>
              <a:rPr sz="2400" dirty="0">
                <a:latin typeface="Consolas"/>
                <a:cs typeface="Consolas"/>
              </a:rPr>
              <a:t>n</a:t>
            </a:r>
            <a:r>
              <a:rPr sz="2400" dirty="0">
                <a:latin typeface="標楷體"/>
                <a:cs typeface="標楷體"/>
              </a:rPr>
              <a:t>為奇數，請在這個方陣中</a:t>
            </a:r>
            <a:r>
              <a:rPr sz="2400" spc="5" dirty="0">
                <a:latin typeface="標楷體"/>
                <a:cs typeface="標楷體"/>
              </a:rPr>
              <a:t>將</a:t>
            </a:r>
            <a:r>
              <a:rPr sz="2400" dirty="0">
                <a:latin typeface="Consolas"/>
                <a:cs typeface="Consolas"/>
              </a:rPr>
              <a:t>1  </a:t>
            </a:r>
            <a:r>
              <a:rPr sz="2400" dirty="0">
                <a:latin typeface="標楷體"/>
                <a:cs typeface="標楷體"/>
              </a:rPr>
              <a:t>到</a:t>
            </a:r>
            <a:r>
              <a:rPr sz="2400" dirty="0">
                <a:latin typeface="Consolas"/>
                <a:cs typeface="Consolas"/>
              </a:rPr>
              <a:t>n</a:t>
            </a:r>
            <a:r>
              <a:rPr sz="2400" spc="-15" baseline="24305" dirty="0">
                <a:latin typeface="Consolas"/>
                <a:cs typeface="Consolas"/>
              </a:rPr>
              <a:t>2</a:t>
            </a:r>
            <a:r>
              <a:rPr sz="2400" dirty="0">
                <a:latin typeface="標楷體"/>
                <a:cs typeface="標楷體"/>
              </a:rPr>
              <a:t>的整數填入其中，使其各行、各列及對角線之和 </a:t>
            </a:r>
            <a:r>
              <a:rPr sz="2400" spc="-5" dirty="0">
                <a:latin typeface="標楷體"/>
                <a:cs typeface="標楷體"/>
              </a:rPr>
              <a:t>皆相等。規則很簡單，最上面一行的中間</a:t>
            </a:r>
            <a:r>
              <a:rPr sz="2400" dirty="0">
                <a:latin typeface="標楷體"/>
                <a:cs typeface="標楷體"/>
              </a:rPr>
              <a:t>為</a:t>
            </a:r>
            <a:r>
              <a:rPr sz="2400" spc="-5" dirty="0">
                <a:latin typeface="Consolas"/>
                <a:cs typeface="Consolas"/>
              </a:rPr>
              <a:t>1</a:t>
            </a:r>
            <a:r>
              <a:rPr sz="2400" spc="-5" dirty="0">
                <a:latin typeface="標楷體"/>
                <a:cs typeface="標楷體"/>
              </a:rPr>
              <a:t>，</a:t>
            </a:r>
            <a:r>
              <a:rPr sz="2400" dirty="0">
                <a:latin typeface="標楷體"/>
                <a:cs typeface="標楷體"/>
              </a:rPr>
              <a:t>之後 依下列規則填入：</a:t>
            </a:r>
            <a:endParaRPr sz="2400">
              <a:latin typeface="標楷體"/>
              <a:cs typeface="標楷體"/>
            </a:endParaRPr>
          </a:p>
          <a:p>
            <a:pPr marL="998219" lvl="2" indent="-336550">
              <a:lnSpc>
                <a:spcPct val="100000"/>
              </a:lnSpc>
              <a:spcBef>
                <a:spcPts val="215"/>
              </a:spcBef>
              <a:buSzPct val="95833"/>
              <a:buFont typeface="Consolas"/>
              <a:buAutoNum type="arabicPeriod"/>
              <a:tabLst>
                <a:tab pos="998855" algn="l"/>
              </a:tabLst>
            </a:pPr>
            <a:r>
              <a:rPr sz="2400" dirty="0">
                <a:latin typeface="標楷體"/>
                <a:cs typeface="標楷體"/>
              </a:rPr>
              <a:t>每次</a:t>
            </a:r>
            <a:r>
              <a:rPr sz="2400" spc="15" dirty="0">
                <a:latin typeface="標楷體"/>
                <a:cs typeface="標楷體"/>
              </a:rPr>
              <a:t>往</a:t>
            </a:r>
            <a:r>
              <a:rPr sz="2400" dirty="0">
                <a:latin typeface="標楷體"/>
                <a:cs typeface="標楷體"/>
              </a:rPr>
              <a:t>右上方</a:t>
            </a:r>
            <a:r>
              <a:rPr sz="2400" spc="5" dirty="0">
                <a:latin typeface="標楷體"/>
                <a:cs typeface="標楷體"/>
              </a:rPr>
              <a:t>那</a:t>
            </a:r>
            <a:r>
              <a:rPr sz="2400" dirty="0">
                <a:latin typeface="標楷體"/>
                <a:cs typeface="標楷體"/>
              </a:rPr>
              <a:t>一格填</a:t>
            </a:r>
            <a:r>
              <a:rPr sz="2400" spc="5" dirty="0">
                <a:latin typeface="標楷體"/>
                <a:cs typeface="標楷體"/>
              </a:rPr>
              <a:t>入</a:t>
            </a:r>
            <a:r>
              <a:rPr sz="2400" spc="-15" dirty="0">
                <a:latin typeface="標楷體"/>
                <a:cs typeface="標楷體"/>
              </a:rPr>
              <a:t>加</a:t>
            </a:r>
            <a:r>
              <a:rPr sz="2400" dirty="0">
                <a:latin typeface="Consolas"/>
                <a:cs typeface="Consolas"/>
              </a:rPr>
              <a:t>1</a:t>
            </a:r>
            <a:r>
              <a:rPr sz="2400" dirty="0">
                <a:latin typeface="標楷體"/>
                <a:cs typeface="標楷體"/>
              </a:rPr>
              <a:t>的數字，直</a:t>
            </a:r>
            <a:r>
              <a:rPr sz="2400" spc="-10" dirty="0">
                <a:latin typeface="標楷體"/>
                <a:cs typeface="標楷體"/>
              </a:rPr>
              <a:t>到</a:t>
            </a:r>
            <a:r>
              <a:rPr sz="2400" spc="-5" dirty="0">
                <a:latin typeface="Consolas"/>
                <a:cs typeface="Consolas"/>
              </a:rPr>
              <a:t>n</a:t>
            </a:r>
            <a:r>
              <a:rPr sz="2400" spc="-7" baseline="24305" dirty="0">
                <a:latin typeface="Consolas"/>
                <a:cs typeface="Consolas"/>
              </a:rPr>
              <a:t>2</a:t>
            </a:r>
            <a:r>
              <a:rPr sz="2400" dirty="0">
                <a:latin typeface="標楷體"/>
                <a:cs typeface="標楷體"/>
              </a:rPr>
              <a:t>。</a:t>
            </a:r>
            <a:endParaRPr sz="2400">
              <a:latin typeface="標楷體"/>
              <a:cs typeface="標楷體"/>
            </a:endParaRPr>
          </a:p>
          <a:p>
            <a:pPr marL="997585" marR="3385820" lvl="2" indent="-335280">
              <a:lnSpc>
                <a:spcPts val="3100"/>
              </a:lnSpc>
              <a:spcBef>
                <a:spcPts val="125"/>
              </a:spcBef>
              <a:buSzPct val="95833"/>
              <a:buFont typeface="Consolas"/>
              <a:buAutoNum type="arabicPeriod"/>
              <a:tabLst>
                <a:tab pos="998855" algn="l"/>
              </a:tabLst>
            </a:pPr>
            <a:r>
              <a:rPr sz="2400" dirty="0">
                <a:latin typeface="標楷體"/>
                <a:cs typeface="標楷體"/>
              </a:rPr>
              <a:t>若該</a:t>
            </a:r>
            <a:r>
              <a:rPr sz="2400" spc="15" dirty="0">
                <a:latin typeface="標楷體"/>
                <a:cs typeface="標楷體"/>
              </a:rPr>
              <a:t>位</a:t>
            </a:r>
            <a:r>
              <a:rPr sz="2400" dirty="0">
                <a:latin typeface="標楷體"/>
                <a:cs typeface="標楷體"/>
              </a:rPr>
              <a:t>置已有</a:t>
            </a:r>
            <a:r>
              <a:rPr sz="2400" spc="5" dirty="0">
                <a:latin typeface="標楷體"/>
                <a:cs typeface="標楷體"/>
              </a:rPr>
              <a:t>值</a:t>
            </a:r>
            <a:r>
              <a:rPr sz="2400" dirty="0">
                <a:latin typeface="標楷體"/>
                <a:cs typeface="標楷體"/>
              </a:rPr>
              <a:t>，則</a:t>
            </a:r>
            <a:r>
              <a:rPr sz="2400" spc="-10" dirty="0">
                <a:latin typeface="標楷體"/>
                <a:cs typeface="標楷體"/>
              </a:rPr>
              <a:t>填</a:t>
            </a:r>
            <a:r>
              <a:rPr sz="2400" dirty="0">
                <a:latin typeface="標楷體"/>
                <a:cs typeface="標楷體"/>
              </a:rPr>
              <a:t>在 原位置的下方。</a:t>
            </a:r>
            <a:endParaRPr sz="2400">
              <a:latin typeface="標楷體"/>
              <a:cs typeface="標楷體"/>
            </a:endParaRPr>
          </a:p>
          <a:p>
            <a:pPr marL="997585" marR="3385820" lvl="2" indent="-335280">
              <a:lnSpc>
                <a:spcPts val="3080"/>
              </a:lnSpc>
              <a:spcBef>
                <a:spcPts val="10"/>
              </a:spcBef>
              <a:buSzPct val="95833"/>
              <a:buFont typeface="Consolas"/>
              <a:buAutoNum type="arabicPeriod"/>
              <a:tabLst>
                <a:tab pos="998855" algn="l"/>
              </a:tabLst>
            </a:pPr>
            <a:r>
              <a:rPr sz="2400" dirty="0">
                <a:latin typeface="標楷體"/>
                <a:cs typeface="標楷體"/>
              </a:rPr>
              <a:t>若超</a:t>
            </a:r>
            <a:r>
              <a:rPr sz="2400" spc="15" dirty="0">
                <a:latin typeface="標楷體"/>
                <a:cs typeface="標楷體"/>
              </a:rPr>
              <a:t>出</a:t>
            </a:r>
            <a:r>
              <a:rPr sz="2400" dirty="0">
                <a:latin typeface="標楷體"/>
                <a:cs typeface="標楷體"/>
              </a:rPr>
              <a:t>方陣，</a:t>
            </a:r>
            <a:r>
              <a:rPr sz="2400" spc="5" dirty="0">
                <a:latin typeface="標楷體"/>
                <a:cs typeface="標楷體"/>
              </a:rPr>
              <a:t>則</a:t>
            </a:r>
            <a:r>
              <a:rPr sz="2400" dirty="0">
                <a:latin typeface="標楷體"/>
                <a:cs typeface="標楷體"/>
              </a:rPr>
              <a:t>往</a:t>
            </a:r>
            <a:r>
              <a:rPr sz="2400" spc="-10" dirty="0">
                <a:latin typeface="標楷體"/>
                <a:cs typeface="標楷體"/>
              </a:rPr>
              <a:t>最</a:t>
            </a:r>
            <a:r>
              <a:rPr sz="2400" dirty="0">
                <a:latin typeface="標楷體"/>
                <a:cs typeface="標楷體"/>
              </a:rPr>
              <a:t>下面 或最</a:t>
            </a:r>
            <a:r>
              <a:rPr sz="2400" spc="5" dirty="0">
                <a:latin typeface="標楷體"/>
                <a:cs typeface="標楷體"/>
              </a:rPr>
              <a:t>左</a:t>
            </a:r>
            <a:r>
              <a:rPr sz="2400" dirty="0">
                <a:latin typeface="標楷體"/>
                <a:cs typeface="標楷體"/>
              </a:rPr>
              <a:t>邊填。</a:t>
            </a:r>
            <a:endParaRPr sz="2400">
              <a:latin typeface="標楷體"/>
              <a:cs typeface="標楷體"/>
            </a:endParaRPr>
          </a:p>
          <a:p>
            <a:pPr marL="998855" lvl="2" indent="-337185">
              <a:lnSpc>
                <a:spcPct val="100000"/>
              </a:lnSpc>
              <a:spcBef>
                <a:spcPts val="85"/>
              </a:spcBef>
              <a:buSzPct val="95833"/>
              <a:buFont typeface="Consolas"/>
              <a:buAutoNum type="arabicPeriod"/>
              <a:tabLst>
                <a:tab pos="999490" algn="l"/>
              </a:tabLst>
            </a:pPr>
            <a:r>
              <a:rPr sz="2400" dirty="0">
                <a:latin typeface="標楷體"/>
                <a:cs typeface="標楷體"/>
              </a:rPr>
              <a:t>最右</a:t>
            </a:r>
            <a:r>
              <a:rPr sz="2400" spc="5" dirty="0">
                <a:latin typeface="標楷體"/>
                <a:cs typeface="標楷體"/>
              </a:rPr>
              <a:t>上</a:t>
            </a:r>
            <a:r>
              <a:rPr sz="2400" dirty="0">
                <a:latin typeface="標楷體"/>
                <a:cs typeface="標楷體"/>
              </a:rPr>
              <a:t>角那一格要接</a:t>
            </a:r>
            <a:r>
              <a:rPr sz="2400" spc="-20" dirty="0">
                <a:latin typeface="標楷體"/>
                <a:cs typeface="標楷體"/>
              </a:rPr>
              <a:t>著</a:t>
            </a:r>
            <a:r>
              <a:rPr sz="2400" dirty="0">
                <a:latin typeface="標楷體"/>
                <a:cs typeface="標楷體"/>
              </a:rPr>
              <a:t>填</a:t>
            </a:r>
            <a:endParaRPr sz="2400">
              <a:latin typeface="標楷體"/>
              <a:cs typeface="標楷體"/>
            </a:endParaRPr>
          </a:p>
          <a:p>
            <a:pPr marL="997585">
              <a:lnSpc>
                <a:spcPct val="100000"/>
              </a:lnSpc>
              <a:spcBef>
                <a:spcPts val="219"/>
              </a:spcBef>
            </a:pPr>
            <a:r>
              <a:rPr sz="2400" dirty="0">
                <a:latin typeface="標楷體"/>
                <a:cs typeface="標楷體"/>
              </a:rPr>
              <a:t>在原</a:t>
            </a:r>
            <a:r>
              <a:rPr sz="2400" spc="5" dirty="0">
                <a:latin typeface="標楷體"/>
                <a:cs typeface="標楷體"/>
              </a:rPr>
              <a:t>位</a:t>
            </a:r>
            <a:r>
              <a:rPr sz="2400" dirty="0">
                <a:latin typeface="標楷體"/>
                <a:cs typeface="標楷體"/>
              </a:rPr>
              <a:t>置下方。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4453" y="3622547"/>
            <a:ext cx="2499322" cy="2435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9390" y="4083558"/>
            <a:ext cx="332740" cy="332740"/>
          </a:xfrm>
          <a:custGeom>
            <a:avLst/>
            <a:gdLst/>
            <a:ahLst/>
            <a:cxnLst/>
            <a:rect l="l" t="t" r="r" b="b"/>
            <a:pathLst>
              <a:path w="332740" h="332739">
                <a:moveTo>
                  <a:pt x="0" y="166116"/>
                </a:moveTo>
                <a:lnTo>
                  <a:pt x="5937" y="121972"/>
                </a:lnTo>
                <a:lnTo>
                  <a:pt x="22690" y="82296"/>
                </a:lnTo>
                <a:lnTo>
                  <a:pt x="48672" y="48672"/>
                </a:lnTo>
                <a:lnTo>
                  <a:pt x="82296" y="22690"/>
                </a:lnTo>
                <a:lnTo>
                  <a:pt x="121972" y="5937"/>
                </a:lnTo>
                <a:lnTo>
                  <a:pt x="166115" y="0"/>
                </a:lnTo>
                <a:lnTo>
                  <a:pt x="210259" y="5937"/>
                </a:lnTo>
                <a:lnTo>
                  <a:pt x="249935" y="22690"/>
                </a:lnTo>
                <a:lnTo>
                  <a:pt x="283559" y="48672"/>
                </a:lnTo>
                <a:lnTo>
                  <a:pt x="309541" y="82296"/>
                </a:lnTo>
                <a:lnTo>
                  <a:pt x="326294" y="121972"/>
                </a:lnTo>
                <a:lnTo>
                  <a:pt x="332231" y="166116"/>
                </a:lnTo>
                <a:lnTo>
                  <a:pt x="326294" y="210259"/>
                </a:lnTo>
                <a:lnTo>
                  <a:pt x="309541" y="249936"/>
                </a:lnTo>
                <a:lnTo>
                  <a:pt x="283559" y="283559"/>
                </a:lnTo>
                <a:lnTo>
                  <a:pt x="249935" y="309541"/>
                </a:lnTo>
                <a:lnTo>
                  <a:pt x="210259" y="326294"/>
                </a:lnTo>
                <a:lnTo>
                  <a:pt x="166115" y="332232"/>
                </a:lnTo>
                <a:lnTo>
                  <a:pt x="121972" y="326294"/>
                </a:lnTo>
                <a:lnTo>
                  <a:pt x="82296" y="309541"/>
                </a:lnTo>
                <a:lnTo>
                  <a:pt x="48672" y="283559"/>
                </a:lnTo>
                <a:lnTo>
                  <a:pt x="22690" y="249936"/>
                </a:lnTo>
                <a:lnTo>
                  <a:pt x="5937" y="210259"/>
                </a:lnTo>
                <a:lnTo>
                  <a:pt x="0" y="166116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2800" y="4821809"/>
            <a:ext cx="281940" cy="857250"/>
          </a:xfrm>
          <a:custGeom>
            <a:avLst/>
            <a:gdLst/>
            <a:ahLst/>
            <a:cxnLst/>
            <a:rect l="l" t="t" r="r" b="b"/>
            <a:pathLst>
              <a:path w="281940" h="857250">
                <a:moveTo>
                  <a:pt x="94615" y="723900"/>
                </a:moveTo>
                <a:lnTo>
                  <a:pt x="0" y="838974"/>
                </a:lnTo>
                <a:lnTo>
                  <a:pt x="94615" y="856729"/>
                </a:lnTo>
                <a:lnTo>
                  <a:pt x="94615" y="809117"/>
                </a:lnTo>
                <a:lnTo>
                  <a:pt x="114416" y="785600"/>
                </a:lnTo>
                <a:lnTo>
                  <a:pt x="124081" y="771537"/>
                </a:lnTo>
                <a:lnTo>
                  <a:pt x="94615" y="771537"/>
                </a:lnTo>
                <a:lnTo>
                  <a:pt x="94615" y="723900"/>
                </a:lnTo>
                <a:close/>
              </a:path>
              <a:path w="281940" h="857250">
                <a:moveTo>
                  <a:pt x="281813" y="0"/>
                </a:moveTo>
                <a:lnTo>
                  <a:pt x="280501" y="64706"/>
                </a:lnTo>
                <a:lnTo>
                  <a:pt x="277556" y="128236"/>
                </a:lnTo>
                <a:lnTo>
                  <a:pt x="273029" y="190369"/>
                </a:lnTo>
                <a:lnTo>
                  <a:pt x="266975" y="250888"/>
                </a:lnTo>
                <a:lnTo>
                  <a:pt x="259447" y="309574"/>
                </a:lnTo>
                <a:lnTo>
                  <a:pt x="250498" y="366207"/>
                </a:lnTo>
                <a:lnTo>
                  <a:pt x="240182" y="420569"/>
                </a:lnTo>
                <a:lnTo>
                  <a:pt x="228552" y="472441"/>
                </a:lnTo>
                <a:lnTo>
                  <a:pt x="215661" y="521605"/>
                </a:lnTo>
                <a:lnTo>
                  <a:pt x="201563" y="567841"/>
                </a:lnTo>
                <a:lnTo>
                  <a:pt x="186311" y="610932"/>
                </a:lnTo>
                <a:lnTo>
                  <a:pt x="169959" y="650658"/>
                </a:lnTo>
                <a:lnTo>
                  <a:pt x="152560" y="686800"/>
                </a:lnTo>
                <a:lnTo>
                  <a:pt x="114834" y="747458"/>
                </a:lnTo>
                <a:lnTo>
                  <a:pt x="94615" y="771537"/>
                </a:lnTo>
                <a:lnTo>
                  <a:pt x="124081" y="771537"/>
                </a:lnTo>
                <a:lnTo>
                  <a:pt x="151391" y="726643"/>
                </a:lnTo>
                <a:lnTo>
                  <a:pt x="168470" y="691617"/>
                </a:lnTo>
                <a:lnTo>
                  <a:pt x="184545" y="653166"/>
                </a:lnTo>
                <a:lnTo>
                  <a:pt x="199569" y="611500"/>
                </a:lnTo>
                <a:lnTo>
                  <a:pt x="213495" y="566823"/>
                </a:lnTo>
                <a:lnTo>
                  <a:pt x="226274" y="519343"/>
                </a:lnTo>
                <a:lnTo>
                  <a:pt x="237859" y="469267"/>
                </a:lnTo>
                <a:lnTo>
                  <a:pt x="248202" y="416802"/>
                </a:lnTo>
                <a:lnTo>
                  <a:pt x="257255" y="362153"/>
                </a:lnTo>
                <a:lnTo>
                  <a:pt x="264971" y="305528"/>
                </a:lnTo>
                <a:lnTo>
                  <a:pt x="271301" y="247134"/>
                </a:lnTo>
                <a:lnTo>
                  <a:pt x="276198" y="187178"/>
                </a:lnTo>
                <a:lnTo>
                  <a:pt x="279614" y="125865"/>
                </a:lnTo>
                <a:lnTo>
                  <a:pt x="281501" y="63404"/>
                </a:lnTo>
                <a:lnTo>
                  <a:pt x="281813" y="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800" y="3963923"/>
            <a:ext cx="281940" cy="876935"/>
          </a:xfrm>
          <a:custGeom>
            <a:avLst/>
            <a:gdLst/>
            <a:ahLst/>
            <a:cxnLst/>
            <a:rect l="l" t="t" r="r" b="b"/>
            <a:pathLst>
              <a:path w="281940" h="876935">
                <a:moveTo>
                  <a:pt x="0" y="0"/>
                </a:moveTo>
                <a:lnTo>
                  <a:pt x="0" y="37592"/>
                </a:lnTo>
                <a:lnTo>
                  <a:pt x="23122" y="40373"/>
                </a:lnTo>
                <a:lnTo>
                  <a:pt x="45729" y="48573"/>
                </a:lnTo>
                <a:lnTo>
                  <a:pt x="89111" y="80367"/>
                </a:lnTo>
                <a:lnTo>
                  <a:pt x="129563" y="131244"/>
                </a:lnTo>
                <a:lnTo>
                  <a:pt x="166506" y="199477"/>
                </a:lnTo>
                <a:lnTo>
                  <a:pt x="183479" y="239561"/>
                </a:lnTo>
                <a:lnTo>
                  <a:pt x="199358" y="283337"/>
                </a:lnTo>
                <a:lnTo>
                  <a:pt x="214068" y="330586"/>
                </a:lnTo>
                <a:lnTo>
                  <a:pt x="227539" y="381095"/>
                </a:lnTo>
                <a:lnTo>
                  <a:pt x="239696" y="434646"/>
                </a:lnTo>
                <a:lnTo>
                  <a:pt x="250468" y="491024"/>
                </a:lnTo>
                <a:lnTo>
                  <a:pt x="259782" y="550013"/>
                </a:lnTo>
                <a:lnTo>
                  <a:pt x="267565" y="611396"/>
                </a:lnTo>
                <a:lnTo>
                  <a:pt x="273745" y="674957"/>
                </a:lnTo>
                <a:lnTo>
                  <a:pt x="278249" y="740482"/>
                </a:lnTo>
                <a:lnTo>
                  <a:pt x="281005" y="807752"/>
                </a:lnTo>
                <a:lnTo>
                  <a:pt x="281940" y="876553"/>
                </a:lnTo>
                <a:lnTo>
                  <a:pt x="281940" y="839088"/>
                </a:lnTo>
                <a:lnTo>
                  <a:pt x="281005" y="770269"/>
                </a:lnTo>
                <a:lnTo>
                  <a:pt x="278249" y="702982"/>
                </a:lnTo>
                <a:lnTo>
                  <a:pt x="273745" y="637443"/>
                </a:lnTo>
                <a:lnTo>
                  <a:pt x="267565" y="573869"/>
                </a:lnTo>
                <a:lnTo>
                  <a:pt x="259782" y="512474"/>
                </a:lnTo>
                <a:lnTo>
                  <a:pt x="250468" y="453476"/>
                </a:lnTo>
                <a:lnTo>
                  <a:pt x="239696" y="397089"/>
                </a:lnTo>
                <a:lnTo>
                  <a:pt x="227539" y="343530"/>
                </a:lnTo>
                <a:lnTo>
                  <a:pt x="214068" y="293016"/>
                </a:lnTo>
                <a:lnTo>
                  <a:pt x="199358" y="245760"/>
                </a:lnTo>
                <a:lnTo>
                  <a:pt x="183479" y="201981"/>
                </a:lnTo>
                <a:lnTo>
                  <a:pt x="166506" y="161893"/>
                </a:lnTo>
                <a:lnTo>
                  <a:pt x="148509" y="125713"/>
                </a:lnTo>
                <a:lnTo>
                  <a:pt x="109739" y="65938"/>
                </a:lnTo>
                <a:lnTo>
                  <a:pt x="67750" y="24385"/>
                </a:lnTo>
                <a:lnTo>
                  <a:pt x="23122" y="2781"/>
                </a:lnTo>
                <a:lnTo>
                  <a:pt x="0" y="0"/>
                </a:lnTo>
                <a:close/>
              </a:path>
            </a:pathLst>
          </a:custGeom>
          <a:solidFill>
            <a:srgbClr val="CD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1765" y="5094732"/>
            <a:ext cx="962660" cy="281940"/>
          </a:xfrm>
          <a:custGeom>
            <a:avLst/>
            <a:gdLst/>
            <a:ahLst/>
            <a:cxnLst/>
            <a:rect l="l" t="t" r="r" b="b"/>
            <a:pathLst>
              <a:path w="962659" h="281939">
                <a:moveTo>
                  <a:pt x="85217" y="94615"/>
                </a:moveTo>
                <a:lnTo>
                  <a:pt x="47625" y="94615"/>
                </a:lnTo>
                <a:lnTo>
                  <a:pt x="71194" y="112332"/>
                </a:lnTo>
                <a:lnTo>
                  <a:pt x="129192" y="145689"/>
                </a:lnTo>
                <a:lnTo>
                  <a:pt x="200556" y="176048"/>
                </a:lnTo>
                <a:lnTo>
                  <a:pt x="240833" y="190019"/>
                </a:lnTo>
                <a:lnTo>
                  <a:pt x="283951" y="203139"/>
                </a:lnTo>
                <a:lnTo>
                  <a:pt x="329743" y="215375"/>
                </a:lnTo>
                <a:lnTo>
                  <a:pt x="378043" y="226693"/>
                </a:lnTo>
                <a:lnTo>
                  <a:pt x="428684" y="237059"/>
                </a:lnTo>
                <a:lnTo>
                  <a:pt x="481499" y="246439"/>
                </a:lnTo>
                <a:lnTo>
                  <a:pt x="536322" y="254799"/>
                </a:lnTo>
                <a:lnTo>
                  <a:pt x="592985" y="262106"/>
                </a:lnTo>
                <a:lnTo>
                  <a:pt x="651322" y="268327"/>
                </a:lnTo>
                <a:lnTo>
                  <a:pt x="711166" y="273426"/>
                </a:lnTo>
                <a:lnTo>
                  <a:pt x="772351" y="277371"/>
                </a:lnTo>
                <a:lnTo>
                  <a:pt x="834709" y="280127"/>
                </a:lnTo>
                <a:lnTo>
                  <a:pt x="898073" y="281661"/>
                </a:lnTo>
                <a:lnTo>
                  <a:pt x="962279" y="281940"/>
                </a:lnTo>
                <a:lnTo>
                  <a:pt x="896864" y="280876"/>
                </a:lnTo>
                <a:lnTo>
                  <a:pt x="832478" y="278513"/>
                </a:lnTo>
                <a:lnTo>
                  <a:pt x="769297" y="274890"/>
                </a:lnTo>
                <a:lnTo>
                  <a:pt x="707495" y="270043"/>
                </a:lnTo>
                <a:lnTo>
                  <a:pt x="647247" y="264009"/>
                </a:lnTo>
                <a:lnTo>
                  <a:pt x="588729" y="256826"/>
                </a:lnTo>
                <a:lnTo>
                  <a:pt x="532116" y="248532"/>
                </a:lnTo>
                <a:lnTo>
                  <a:pt x="477584" y="239164"/>
                </a:lnTo>
                <a:lnTo>
                  <a:pt x="425307" y="228758"/>
                </a:lnTo>
                <a:lnTo>
                  <a:pt x="375460" y="217353"/>
                </a:lnTo>
                <a:lnTo>
                  <a:pt x="328219" y="204986"/>
                </a:lnTo>
                <a:lnTo>
                  <a:pt x="283760" y="191694"/>
                </a:lnTo>
                <a:lnTo>
                  <a:pt x="242257" y="177515"/>
                </a:lnTo>
                <a:lnTo>
                  <a:pt x="203885" y="162485"/>
                </a:lnTo>
                <a:lnTo>
                  <a:pt x="168820" y="146643"/>
                </a:lnTo>
                <a:lnTo>
                  <a:pt x="109310" y="112670"/>
                </a:lnTo>
                <a:lnTo>
                  <a:pt x="85217" y="94615"/>
                </a:lnTo>
                <a:close/>
              </a:path>
              <a:path w="962659" h="281939">
                <a:moveTo>
                  <a:pt x="11303" y="0"/>
                </a:moveTo>
                <a:lnTo>
                  <a:pt x="0" y="94615"/>
                </a:lnTo>
                <a:lnTo>
                  <a:pt x="132842" y="94615"/>
                </a:lnTo>
                <a:lnTo>
                  <a:pt x="11303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5376" y="5094732"/>
            <a:ext cx="988694" cy="281940"/>
          </a:xfrm>
          <a:custGeom>
            <a:avLst/>
            <a:gdLst/>
            <a:ahLst/>
            <a:cxnLst/>
            <a:rect l="l" t="t" r="r" b="b"/>
            <a:pathLst>
              <a:path w="988695" h="281939">
                <a:moveTo>
                  <a:pt x="988568" y="0"/>
                </a:moveTo>
                <a:lnTo>
                  <a:pt x="950976" y="0"/>
                </a:lnTo>
                <a:lnTo>
                  <a:pt x="948367" y="21040"/>
                </a:lnTo>
                <a:lnTo>
                  <a:pt x="940663" y="41660"/>
                </a:lnTo>
                <a:lnTo>
                  <a:pt x="910707" y="81424"/>
                </a:lnTo>
                <a:lnTo>
                  <a:pt x="862579" y="118854"/>
                </a:lnTo>
                <a:lnTo>
                  <a:pt x="797751" y="153515"/>
                </a:lnTo>
                <a:lnTo>
                  <a:pt x="759535" y="169670"/>
                </a:lnTo>
                <a:lnTo>
                  <a:pt x="717695" y="184969"/>
                </a:lnTo>
                <a:lnTo>
                  <a:pt x="672417" y="199358"/>
                </a:lnTo>
                <a:lnTo>
                  <a:pt x="623883" y="212781"/>
                </a:lnTo>
                <a:lnTo>
                  <a:pt x="572279" y="225185"/>
                </a:lnTo>
                <a:lnTo>
                  <a:pt x="517787" y="236515"/>
                </a:lnTo>
                <a:lnTo>
                  <a:pt x="460593" y="246716"/>
                </a:lnTo>
                <a:lnTo>
                  <a:pt x="400879" y="255734"/>
                </a:lnTo>
                <a:lnTo>
                  <a:pt x="338830" y="263514"/>
                </a:lnTo>
                <a:lnTo>
                  <a:pt x="274630" y="270002"/>
                </a:lnTo>
                <a:lnTo>
                  <a:pt x="208463" y="275143"/>
                </a:lnTo>
                <a:lnTo>
                  <a:pt x="140513" y="278882"/>
                </a:lnTo>
                <a:lnTo>
                  <a:pt x="70964" y="281166"/>
                </a:lnTo>
                <a:lnTo>
                  <a:pt x="0" y="281940"/>
                </a:lnTo>
                <a:lnTo>
                  <a:pt x="37465" y="281940"/>
                </a:lnTo>
                <a:lnTo>
                  <a:pt x="108445" y="281166"/>
                </a:lnTo>
                <a:lnTo>
                  <a:pt x="178010" y="278882"/>
                </a:lnTo>
                <a:lnTo>
                  <a:pt x="245974" y="275143"/>
                </a:lnTo>
                <a:lnTo>
                  <a:pt x="312153" y="270002"/>
                </a:lnTo>
                <a:lnTo>
                  <a:pt x="376364" y="263514"/>
                </a:lnTo>
                <a:lnTo>
                  <a:pt x="438422" y="255734"/>
                </a:lnTo>
                <a:lnTo>
                  <a:pt x="498145" y="246716"/>
                </a:lnTo>
                <a:lnTo>
                  <a:pt x="555347" y="236515"/>
                </a:lnTo>
                <a:lnTo>
                  <a:pt x="609845" y="225185"/>
                </a:lnTo>
                <a:lnTo>
                  <a:pt x="661455" y="212781"/>
                </a:lnTo>
                <a:lnTo>
                  <a:pt x="709993" y="199358"/>
                </a:lnTo>
                <a:lnTo>
                  <a:pt x="755275" y="184969"/>
                </a:lnTo>
                <a:lnTo>
                  <a:pt x="797118" y="169670"/>
                </a:lnTo>
                <a:lnTo>
                  <a:pt x="835337" y="153515"/>
                </a:lnTo>
                <a:lnTo>
                  <a:pt x="869748" y="136558"/>
                </a:lnTo>
                <a:lnTo>
                  <a:pt x="926413" y="100458"/>
                </a:lnTo>
                <a:lnTo>
                  <a:pt x="965640" y="61807"/>
                </a:lnTo>
                <a:lnTo>
                  <a:pt x="985959" y="21040"/>
                </a:lnTo>
                <a:lnTo>
                  <a:pt x="988568" y="0"/>
                </a:lnTo>
                <a:close/>
              </a:path>
            </a:pathLst>
          </a:custGeom>
          <a:solidFill>
            <a:srgbClr val="008D4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239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思</a:t>
            </a:r>
            <a:r>
              <a:rPr spc="-5" dirty="0">
                <a:latin typeface="標楷體"/>
                <a:cs typeface="標楷體"/>
              </a:rPr>
              <a:t>考過程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717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抽</a:t>
            </a:r>
            <a:r>
              <a:rPr sz="2800" spc="-5" dirty="0">
                <a:latin typeface="標楷體"/>
                <a:cs typeface="標楷體"/>
              </a:rPr>
              <a:t>象化和</a:t>
            </a:r>
            <a:r>
              <a:rPr sz="2800" dirty="0">
                <a:latin typeface="標楷體"/>
                <a:cs typeface="標楷體"/>
              </a:rPr>
              <a:t>模</a:t>
            </a:r>
            <a:r>
              <a:rPr sz="2800" spc="5" dirty="0">
                <a:latin typeface="標楷體"/>
                <a:cs typeface="標楷體"/>
              </a:rPr>
              <a:t>型</a:t>
            </a:r>
            <a:r>
              <a:rPr sz="2800" spc="-5" dirty="0">
                <a:latin typeface="標楷體"/>
                <a:cs typeface="標楷體"/>
              </a:rPr>
              <a:t>化，</a:t>
            </a:r>
            <a:r>
              <a:rPr sz="2800" dirty="0">
                <a:latin typeface="標楷體"/>
                <a:cs typeface="標楷體"/>
              </a:rPr>
              <a:t>找</a:t>
            </a:r>
            <a:r>
              <a:rPr sz="2800" spc="-5" dirty="0">
                <a:latin typeface="標楷體"/>
                <a:cs typeface="標楷體"/>
              </a:rPr>
              <a:t>出規則</a:t>
            </a:r>
            <a:r>
              <a:rPr sz="2800" dirty="0">
                <a:latin typeface="標楷體"/>
                <a:cs typeface="標楷體"/>
              </a:rPr>
              <a:t>、</a:t>
            </a:r>
            <a:r>
              <a:rPr sz="2800" spc="-5" dirty="0">
                <a:latin typeface="標楷體"/>
                <a:cs typeface="標楷體"/>
              </a:rPr>
              <a:t>規律、</a:t>
            </a:r>
            <a:r>
              <a:rPr sz="2800" dirty="0">
                <a:latin typeface="標楷體"/>
                <a:cs typeface="標楷體"/>
              </a:rPr>
              <a:t>區</a:t>
            </a:r>
            <a:r>
              <a:rPr sz="2800" spc="-5" dirty="0">
                <a:latin typeface="標楷體"/>
                <a:cs typeface="標楷體"/>
              </a:rPr>
              <a:t>塊等等。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8300" y="1883664"/>
            <a:ext cx="5583935" cy="413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08266" y="5722416"/>
            <a:ext cx="10953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新細明體"/>
                <a:cs typeface="新細明體"/>
              </a:rPr>
              <a:t>「圖」的問題</a:t>
            </a:r>
            <a:endParaRPr sz="1400">
              <a:latin typeface="新細明體"/>
              <a:cs typeface="新細明體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34236"/>
            <a:ext cx="1651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標楷體"/>
                <a:cs typeface="標楷體"/>
              </a:rPr>
              <a:t>參</a:t>
            </a:r>
            <a:r>
              <a:rPr sz="2200" spc="-5" dirty="0">
                <a:latin typeface="標楷體"/>
                <a:cs typeface="標楷體"/>
              </a:rPr>
              <a:t>考程</a:t>
            </a:r>
            <a:r>
              <a:rPr sz="2200" dirty="0">
                <a:latin typeface="標楷體"/>
                <a:cs typeface="標楷體"/>
              </a:rPr>
              <a:t>式</a:t>
            </a:r>
            <a:r>
              <a:rPr sz="2200" spc="-5" dirty="0">
                <a:latin typeface="標楷體"/>
                <a:cs typeface="標楷體"/>
              </a:rPr>
              <a:t>：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9932" y="1626107"/>
            <a:ext cx="7184390" cy="409384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latin typeface="Consolas"/>
                <a:cs typeface="Consolas"/>
              </a:rPr>
              <a:t>n</a:t>
            </a:r>
            <a:r>
              <a:rPr sz="2000" spc="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5" dirty="0">
                <a:latin typeface="Consolas"/>
                <a:cs typeface="Consolas"/>
              </a:rPr>
              <a:t> int(input(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dirty="0">
                <a:solidFill>
                  <a:srgbClr val="800000"/>
                </a:solidFill>
                <a:latin typeface="標楷體"/>
                <a:cs typeface="標楷體"/>
              </a:rPr>
              <a:t>請輸</a:t>
            </a:r>
            <a:r>
              <a:rPr sz="2000" spc="-15" dirty="0">
                <a:solidFill>
                  <a:srgbClr val="800000"/>
                </a:solidFill>
                <a:latin typeface="標楷體"/>
                <a:cs typeface="標楷體"/>
              </a:rPr>
              <a:t>入</a:t>
            </a:r>
            <a:r>
              <a:rPr sz="2000" dirty="0">
                <a:solidFill>
                  <a:srgbClr val="800000"/>
                </a:solidFill>
                <a:latin typeface="標楷體"/>
                <a:cs typeface="標楷體"/>
              </a:rPr>
              <a:t>方陣邊長</a:t>
            </a:r>
            <a:r>
              <a:rPr sz="2000" spc="-10" dirty="0">
                <a:solidFill>
                  <a:srgbClr val="800000"/>
                </a:solidFill>
                <a:latin typeface="Consolas"/>
                <a:cs typeface="Consolas"/>
              </a:rPr>
              <a:t>(</a:t>
            </a:r>
            <a:r>
              <a:rPr sz="2000" spc="-15" dirty="0">
                <a:solidFill>
                  <a:srgbClr val="800000"/>
                </a:solidFill>
                <a:latin typeface="標楷體"/>
                <a:cs typeface="標楷體"/>
              </a:rPr>
              <a:t>奇</a:t>
            </a:r>
            <a:r>
              <a:rPr sz="2000" dirty="0">
                <a:solidFill>
                  <a:srgbClr val="800000"/>
                </a:solidFill>
                <a:latin typeface="標楷體"/>
                <a:cs typeface="標楷體"/>
              </a:rPr>
              <a:t>數，須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&gt;=3):"</a:t>
            </a:r>
            <a:r>
              <a:rPr sz="2000" spc="-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if n &lt; 3 </a:t>
            </a:r>
            <a:r>
              <a:rPr sz="2000" spc="-5" dirty="0">
                <a:latin typeface="Consolas"/>
                <a:cs typeface="Consolas"/>
              </a:rPr>
              <a:t>or </a:t>
            </a:r>
            <a:r>
              <a:rPr sz="2000" dirty="0">
                <a:latin typeface="Consolas"/>
                <a:cs typeface="Consolas"/>
              </a:rPr>
              <a:t>n % 2 ==</a:t>
            </a:r>
            <a:r>
              <a:rPr sz="2000" spc="-45" dirty="0"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0:</a:t>
            </a:r>
            <a:endParaRPr sz="2000">
              <a:latin typeface="Consolas"/>
              <a:cs typeface="Consolas"/>
            </a:endParaRPr>
          </a:p>
          <a:p>
            <a:pPr marL="650875">
              <a:lnSpc>
                <a:spcPts val="2395"/>
              </a:lnSpc>
              <a:spcBef>
                <a:spcPts val="15"/>
              </a:spcBef>
            </a:pPr>
            <a:r>
              <a:rPr sz="2000" spc="-5" dirty="0">
                <a:latin typeface="Consolas"/>
                <a:cs typeface="Consolas"/>
              </a:rPr>
              <a:t>print(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spc="5" dirty="0">
                <a:solidFill>
                  <a:srgbClr val="800000"/>
                </a:solidFill>
                <a:latin typeface="標楷體"/>
                <a:cs typeface="標楷體"/>
              </a:rPr>
              <a:t>輸入</a:t>
            </a:r>
            <a:r>
              <a:rPr sz="2000" spc="-5" dirty="0">
                <a:solidFill>
                  <a:srgbClr val="800000"/>
                </a:solidFill>
                <a:latin typeface="標楷體"/>
                <a:cs typeface="標楷體"/>
              </a:rPr>
              <a:t>不</a:t>
            </a:r>
            <a:r>
              <a:rPr sz="2000" spc="-10" dirty="0">
                <a:solidFill>
                  <a:srgbClr val="800000"/>
                </a:solidFill>
                <a:latin typeface="標楷體"/>
                <a:cs typeface="標楷體"/>
              </a:rPr>
              <a:t>符</a:t>
            </a:r>
            <a:r>
              <a:rPr sz="2000" spc="5" dirty="0">
                <a:solidFill>
                  <a:srgbClr val="800000"/>
                </a:solidFill>
                <a:latin typeface="標楷體"/>
                <a:cs typeface="標楷體"/>
              </a:rPr>
              <a:t>要</a:t>
            </a:r>
            <a:r>
              <a:rPr sz="2000" spc="-10" dirty="0">
                <a:solidFill>
                  <a:srgbClr val="800000"/>
                </a:solidFill>
                <a:latin typeface="標楷體"/>
                <a:cs typeface="標楷體"/>
              </a:rPr>
              <a:t>求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"</a:t>
            </a:r>
            <a:r>
              <a:rPr sz="2000" dirty="0"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  <a:p>
            <a:pPr marL="91440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else:</a:t>
            </a:r>
            <a:endParaRPr sz="2000">
              <a:latin typeface="Consolas"/>
              <a:cs typeface="Consolas"/>
            </a:endParaRPr>
          </a:p>
          <a:p>
            <a:pPr marL="650875">
              <a:lnSpc>
                <a:spcPts val="2395"/>
              </a:lnSpc>
              <a:spcBef>
                <a:spcPts val="10"/>
              </a:spcBef>
            </a:pPr>
            <a:r>
              <a:rPr sz="2000" spc="-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建立</a:t>
            </a:r>
            <a:r>
              <a:rPr sz="2000" spc="-15" dirty="0">
                <a:solidFill>
                  <a:srgbClr val="00AF50"/>
                </a:solidFill>
                <a:latin typeface="標楷體"/>
                <a:cs typeface="標楷體"/>
              </a:rPr>
              <a:t>空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陣列及</a:t>
            </a:r>
            <a:r>
              <a:rPr sz="2000" spc="-15" dirty="0">
                <a:solidFill>
                  <a:srgbClr val="00AF50"/>
                </a:solidFill>
                <a:latin typeface="標楷體"/>
                <a:cs typeface="標楷體"/>
              </a:rPr>
              <a:t>初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值</a:t>
            </a:r>
            <a:endParaRPr sz="2000">
              <a:latin typeface="標楷體"/>
              <a:cs typeface="標楷體"/>
            </a:endParaRPr>
          </a:p>
          <a:p>
            <a:pPr marL="65087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A = </a:t>
            </a:r>
            <a:r>
              <a:rPr sz="2000" spc="-5" dirty="0">
                <a:latin typeface="Consolas"/>
                <a:cs typeface="Consolas"/>
              </a:rPr>
              <a:t>[[0]*n </a:t>
            </a:r>
            <a:r>
              <a:rPr sz="2000" dirty="0">
                <a:latin typeface="Consolas"/>
                <a:cs typeface="Consolas"/>
              </a:rPr>
              <a:t>for j </a:t>
            </a:r>
            <a:r>
              <a:rPr sz="2000" spc="-5" dirty="0">
                <a:latin typeface="Consolas"/>
                <a:cs typeface="Consolas"/>
              </a:rPr>
              <a:t>in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range(n)]</a:t>
            </a:r>
            <a:endParaRPr sz="2000">
              <a:latin typeface="Consolas"/>
              <a:cs typeface="Consolas"/>
            </a:endParaRPr>
          </a:p>
          <a:p>
            <a:pPr marL="650875">
              <a:lnSpc>
                <a:spcPts val="2395"/>
              </a:lnSpc>
              <a:spcBef>
                <a:spcPts val="10"/>
              </a:spcBef>
            </a:pPr>
            <a:r>
              <a:rPr sz="2000" spc="-15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000" spc="5" dirty="0">
                <a:solidFill>
                  <a:srgbClr val="00AF50"/>
                </a:solidFill>
                <a:latin typeface="標楷體"/>
                <a:cs typeface="標楷體"/>
              </a:rPr>
              <a:t>起始</a:t>
            </a:r>
            <a:r>
              <a:rPr sz="2000" spc="-20" dirty="0">
                <a:solidFill>
                  <a:srgbClr val="00AF50"/>
                </a:solidFill>
                <a:latin typeface="標楷體"/>
                <a:cs typeface="標楷體"/>
              </a:rPr>
              <a:t>位</a:t>
            </a:r>
            <a:r>
              <a:rPr sz="2000" spc="5" dirty="0">
                <a:solidFill>
                  <a:srgbClr val="00AF50"/>
                </a:solidFill>
                <a:latin typeface="標楷體"/>
                <a:cs typeface="標楷體"/>
              </a:rPr>
              <a:t>置及值</a:t>
            </a:r>
            <a:endParaRPr sz="2000">
              <a:latin typeface="標楷體"/>
              <a:cs typeface="標楷體"/>
            </a:endParaRPr>
          </a:p>
          <a:p>
            <a:pPr marL="650875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x 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 marL="650875" marR="498792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y = n </a:t>
            </a:r>
            <a:r>
              <a:rPr sz="2000" spc="-5" dirty="0">
                <a:latin typeface="Consolas"/>
                <a:cs typeface="Consolas"/>
              </a:rPr>
              <a:t>// </a:t>
            </a:r>
            <a:r>
              <a:rPr sz="2000" dirty="0">
                <a:latin typeface="Consolas"/>
                <a:cs typeface="Consolas"/>
              </a:rPr>
              <a:t>2  </a:t>
            </a:r>
            <a:r>
              <a:rPr sz="2000" spc="-5" dirty="0">
                <a:latin typeface="Consolas"/>
                <a:cs typeface="Consolas"/>
              </a:rPr>
              <a:t>A[x][y]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7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1</a:t>
            </a:r>
            <a:endParaRPr sz="2000">
              <a:latin typeface="Consolas"/>
              <a:cs typeface="Consolas"/>
            </a:endParaRPr>
          </a:p>
          <a:p>
            <a:pPr marL="650875">
              <a:lnSpc>
                <a:spcPct val="100000"/>
              </a:lnSpc>
              <a:spcBef>
                <a:spcPts val="15"/>
              </a:spcBef>
              <a:tabLst>
                <a:tab pos="1908175" algn="l"/>
              </a:tabLst>
            </a:pPr>
            <a:r>
              <a:rPr sz="2000" dirty="0">
                <a:latin typeface="Consolas"/>
                <a:cs typeface="Consolas"/>
              </a:rPr>
              <a:t>e = </a:t>
            </a:r>
            <a:r>
              <a:rPr sz="2000" spc="-5" dirty="0">
                <a:latin typeface="Consolas"/>
                <a:cs typeface="Consolas"/>
              </a:rPr>
              <a:t>n*n	</a:t>
            </a:r>
            <a:r>
              <a:rPr sz="2000" spc="-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結尾的</a:t>
            </a:r>
            <a:r>
              <a:rPr sz="2000" spc="-15" dirty="0">
                <a:solidFill>
                  <a:srgbClr val="00AF50"/>
                </a:solidFill>
                <a:latin typeface="標楷體"/>
                <a:cs typeface="標楷體"/>
              </a:rPr>
              <a:t>數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字</a:t>
            </a:r>
            <a:endParaRPr sz="20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3" name="object 3"/>
          <p:cNvSpPr/>
          <p:nvPr/>
        </p:nvSpPr>
        <p:spPr>
          <a:xfrm>
            <a:off x="1193291" y="1560575"/>
            <a:ext cx="6757670" cy="4709160"/>
          </a:xfrm>
          <a:custGeom>
            <a:avLst/>
            <a:gdLst/>
            <a:ahLst/>
            <a:cxnLst/>
            <a:rect l="l" t="t" r="r" b="b"/>
            <a:pathLst>
              <a:path w="6757670" h="4709160">
                <a:moveTo>
                  <a:pt x="0" y="4709160"/>
                </a:moveTo>
                <a:lnTo>
                  <a:pt x="6757416" y="4709160"/>
                </a:lnTo>
                <a:lnTo>
                  <a:pt x="6757416" y="0"/>
                </a:lnTo>
                <a:lnTo>
                  <a:pt x="0" y="0"/>
                </a:lnTo>
                <a:lnTo>
                  <a:pt x="0" y="470916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011657"/>
            <a:ext cx="5634355" cy="27279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標楷體"/>
                <a:cs typeface="標楷體"/>
              </a:rPr>
              <a:t>參</a:t>
            </a:r>
            <a:r>
              <a:rPr sz="2200" spc="-5" dirty="0">
                <a:latin typeface="標楷體"/>
                <a:cs typeface="標楷體"/>
              </a:rPr>
              <a:t>考程</a:t>
            </a:r>
            <a:r>
              <a:rPr sz="2200" spc="10" dirty="0">
                <a:latin typeface="標楷體"/>
                <a:cs typeface="標楷體"/>
              </a:rPr>
              <a:t>式</a:t>
            </a:r>
            <a:r>
              <a:rPr sz="2200" spc="-5" dirty="0">
                <a:latin typeface="Consolas"/>
                <a:cs typeface="Consolas"/>
              </a:rPr>
              <a:t>(</a:t>
            </a:r>
            <a:r>
              <a:rPr sz="2200" spc="-5" dirty="0">
                <a:latin typeface="標楷體"/>
                <a:cs typeface="標楷體"/>
              </a:rPr>
              <a:t>續</a:t>
            </a:r>
            <a:r>
              <a:rPr sz="2200" spc="-5" dirty="0">
                <a:latin typeface="Consolas"/>
                <a:cs typeface="Consolas"/>
              </a:rPr>
              <a:t>)</a:t>
            </a:r>
            <a:r>
              <a:rPr sz="2200" spc="-5" dirty="0">
                <a:latin typeface="標楷體"/>
                <a:cs typeface="標楷體"/>
              </a:rPr>
              <a:t>：</a:t>
            </a:r>
            <a:endParaRPr sz="2200">
              <a:latin typeface="標楷體"/>
              <a:cs typeface="標楷體"/>
            </a:endParaRPr>
          </a:p>
          <a:p>
            <a:pPr marL="1137285">
              <a:lnSpc>
                <a:spcPts val="2395"/>
              </a:lnSpc>
              <a:spcBef>
                <a:spcPts val="885"/>
              </a:spcBef>
            </a:pPr>
            <a:r>
              <a:rPr sz="2000" spc="-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填入</a:t>
            </a:r>
            <a:r>
              <a:rPr sz="2000" spc="-15" dirty="0">
                <a:solidFill>
                  <a:srgbClr val="00AF50"/>
                </a:solidFill>
                <a:latin typeface="標楷體"/>
                <a:cs typeface="標楷體"/>
              </a:rPr>
              <a:t>方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陣</a:t>
            </a:r>
            <a:endParaRPr sz="2000">
              <a:latin typeface="標楷體"/>
              <a:cs typeface="標楷體"/>
            </a:endParaRPr>
          </a:p>
          <a:p>
            <a:pPr marL="1696085" marR="1276350" indent="-559435">
              <a:lnSpc>
                <a:spcPts val="2400"/>
              </a:lnSpc>
              <a:spcBef>
                <a:spcPts val="75"/>
              </a:spcBef>
            </a:pPr>
            <a:r>
              <a:rPr sz="2000" dirty="0">
                <a:latin typeface="Consolas"/>
                <a:cs typeface="Consolas"/>
              </a:rPr>
              <a:t>for i </a:t>
            </a:r>
            <a:r>
              <a:rPr sz="2000" spc="-5" dirty="0">
                <a:latin typeface="Consolas"/>
                <a:cs typeface="Consolas"/>
              </a:rPr>
              <a:t>in </a:t>
            </a:r>
            <a:r>
              <a:rPr sz="2000" dirty="0">
                <a:latin typeface="Consolas"/>
                <a:cs typeface="Consolas"/>
              </a:rPr>
              <a:t>range(2,</a:t>
            </a:r>
            <a:r>
              <a:rPr sz="2000" spc="-1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e+1):   x = x -</a:t>
            </a:r>
            <a:r>
              <a:rPr sz="2000" spc="-4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1</a:t>
            </a:r>
            <a:endParaRPr sz="2000">
              <a:latin typeface="Consolas"/>
              <a:cs typeface="Consolas"/>
            </a:endParaRPr>
          </a:p>
          <a:p>
            <a:pPr marL="1696085">
              <a:lnSpc>
                <a:spcPts val="2320"/>
              </a:lnSpc>
            </a:pPr>
            <a:r>
              <a:rPr sz="2000" dirty="0">
                <a:latin typeface="Consolas"/>
                <a:cs typeface="Consolas"/>
              </a:rPr>
              <a:t>y = y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+1</a:t>
            </a:r>
            <a:endParaRPr sz="2000">
              <a:latin typeface="Consolas"/>
              <a:cs typeface="Consolas"/>
            </a:endParaRPr>
          </a:p>
          <a:p>
            <a:pPr marL="2254250" marR="5080" indent="-558165">
              <a:lnSpc>
                <a:spcPts val="2390"/>
              </a:lnSpc>
              <a:spcBef>
                <a:spcPts val="100"/>
              </a:spcBef>
              <a:tabLst>
                <a:tab pos="4210050" algn="l"/>
              </a:tabLst>
            </a:pPr>
            <a:r>
              <a:rPr sz="2000" dirty="0">
                <a:latin typeface="Consolas"/>
                <a:cs typeface="Consolas"/>
              </a:rPr>
              <a:t>if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x&lt;0 and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y</a:t>
            </a:r>
            <a:r>
              <a:rPr sz="2000" spc="-10" dirty="0">
                <a:latin typeface="Consolas"/>
                <a:cs typeface="Consolas"/>
              </a:rPr>
              <a:t>==</a:t>
            </a:r>
            <a:r>
              <a:rPr sz="2000" dirty="0">
                <a:latin typeface="Consolas"/>
                <a:cs typeface="Consolas"/>
              </a:rPr>
              <a:t>n:	</a:t>
            </a:r>
            <a:r>
              <a:rPr sz="2000" spc="-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若為右上角  </a:t>
            </a:r>
            <a:r>
              <a:rPr sz="2000" dirty="0">
                <a:latin typeface="Consolas"/>
                <a:cs typeface="Consolas"/>
              </a:rPr>
              <a:t>x = x +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2</a:t>
            </a:r>
            <a:endParaRPr sz="2000">
              <a:latin typeface="Consolas"/>
              <a:cs typeface="Consolas"/>
            </a:endParaRPr>
          </a:p>
          <a:p>
            <a:pPr marL="2254250">
              <a:lnSpc>
                <a:spcPts val="2320"/>
              </a:lnSpc>
            </a:pPr>
            <a:r>
              <a:rPr sz="2000" dirty="0">
                <a:latin typeface="Consolas"/>
                <a:cs typeface="Consolas"/>
              </a:rPr>
              <a:t>y = y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-1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7910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4994" y="3714750"/>
            <a:ext cx="143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若為上邊界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4994" y="4324603"/>
            <a:ext cx="143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若為右邊界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1536" y="3714750"/>
            <a:ext cx="1842770" cy="1243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000" spc="-5" dirty="0">
                <a:latin typeface="Consolas"/>
                <a:cs typeface="Consolas"/>
              </a:rPr>
              <a:t>elif </a:t>
            </a:r>
            <a:r>
              <a:rPr sz="2000" dirty="0">
                <a:latin typeface="Consolas"/>
                <a:cs typeface="Consolas"/>
              </a:rPr>
              <a:t>x &lt; 0</a:t>
            </a:r>
            <a:r>
              <a:rPr sz="2000" spc="-6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:</a:t>
            </a:r>
            <a:endParaRPr sz="2000">
              <a:latin typeface="Consolas"/>
              <a:cs typeface="Consolas"/>
            </a:endParaRPr>
          </a:p>
          <a:p>
            <a:pPr marL="570230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x = n -</a:t>
            </a:r>
            <a:r>
              <a:rPr sz="2000" spc="-9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1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ts val="2395"/>
              </a:lnSpc>
              <a:spcBef>
                <a:spcPts val="15"/>
              </a:spcBef>
            </a:pPr>
            <a:r>
              <a:rPr sz="2000" spc="-5" dirty="0">
                <a:latin typeface="Consolas"/>
                <a:cs typeface="Consolas"/>
              </a:rPr>
              <a:t>elif </a:t>
            </a:r>
            <a:r>
              <a:rPr sz="2000" dirty="0">
                <a:latin typeface="Consolas"/>
                <a:cs typeface="Consolas"/>
              </a:rPr>
              <a:t>y ==</a:t>
            </a:r>
            <a:r>
              <a:rPr sz="2000" spc="-6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n:</a:t>
            </a:r>
            <a:endParaRPr sz="2000">
              <a:latin typeface="Consolas"/>
              <a:cs typeface="Consolas"/>
            </a:endParaRPr>
          </a:p>
          <a:p>
            <a:pPr marL="570230">
              <a:lnSpc>
                <a:spcPts val="2395"/>
              </a:lnSpc>
            </a:pPr>
            <a:r>
              <a:rPr sz="2000" dirty="0">
                <a:latin typeface="Consolas"/>
                <a:cs typeface="Consolas"/>
              </a:rPr>
              <a:t>y =</a:t>
            </a:r>
            <a:r>
              <a:rPr sz="2000" spc="-4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372486" y="5315444"/>
          <a:ext cx="1880870" cy="866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071">
                <a:tc>
                  <a:txBody>
                    <a:bodyPr/>
                    <a:lstStyle/>
                    <a:p>
                      <a:pPr marR="61594" algn="r">
                        <a:lnSpc>
                          <a:spcPts val="1889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x</a:t>
                      </a:r>
                      <a:r>
                        <a:rPr sz="2000" spc="-9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x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9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+</a:t>
                      </a:r>
                      <a:r>
                        <a:rPr sz="2000" spc="-7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2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75">
                <a:tc>
                  <a:txBody>
                    <a:bodyPr/>
                    <a:lstStyle/>
                    <a:p>
                      <a:pPr marR="62230" algn="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y</a:t>
                      </a:r>
                      <a:r>
                        <a:rPr sz="2000" spc="-1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y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8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-</a:t>
                      </a:r>
                      <a:r>
                        <a:rPr sz="2000" spc="-7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1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marR="62230" algn="r">
                        <a:lnSpc>
                          <a:spcPts val="2090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A</a:t>
                      </a:r>
                      <a:r>
                        <a:rPr sz="2000" spc="-10" dirty="0">
                          <a:latin typeface="Consolas"/>
                          <a:cs typeface="Consolas"/>
                        </a:rPr>
                        <a:t>[x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][y]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90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i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391536" y="4934203"/>
            <a:ext cx="44596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6030" algn="l"/>
              </a:tabLst>
            </a:pPr>
            <a:r>
              <a:rPr sz="2000" dirty="0">
                <a:latin typeface="Consolas"/>
                <a:cs typeface="Consolas"/>
              </a:rPr>
              <a:t>if A[x][y]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!=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0:	</a:t>
            </a:r>
            <a:r>
              <a:rPr sz="2000" spc="-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若該位置已有值</a:t>
            </a:r>
            <a:endParaRPr sz="2000">
              <a:latin typeface="標楷體"/>
              <a:cs typeface="標楷體"/>
            </a:endParaRPr>
          </a:p>
          <a:p>
            <a:pPr>
              <a:lnSpc>
                <a:spcPct val="100000"/>
              </a:lnSpc>
            </a:pPr>
            <a:endParaRPr sz="2100">
              <a:latin typeface="標楷體"/>
              <a:cs typeface="標楷體"/>
            </a:endParaRPr>
          </a:p>
          <a:p>
            <a:pPr marL="2526030">
              <a:lnSpc>
                <a:spcPct val="100000"/>
              </a:lnSpc>
              <a:spcBef>
                <a:spcPts val="1870"/>
              </a:spcBef>
            </a:pPr>
            <a:r>
              <a:rPr sz="2000" spc="-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設定新位置值</a:t>
            </a:r>
            <a:endParaRPr sz="20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34236"/>
            <a:ext cx="22390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標楷體"/>
                <a:cs typeface="標楷體"/>
              </a:rPr>
              <a:t>參</a:t>
            </a:r>
            <a:r>
              <a:rPr sz="2200" spc="-5" dirty="0">
                <a:latin typeface="標楷體"/>
                <a:cs typeface="標楷體"/>
              </a:rPr>
              <a:t>考程</a:t>
            </a:r>
            <a:r>
              <a:rPr sz="2200" spc="10" dirty="0">
                <a:latin typeface="標楷體"/>
                <a:cs typeface="標楷體"/>
              </a:rPr>
              <a:t>式</a:t>
            </a:r>
            <a:r>
              <a:rPr sz="2200" spc="-5" dirty="0">
                <a:latin typeface="Consolas"/>
                <a:cs typeface="Consolas"/>
              </a:rPr>
              <a:t>(</a:t>
            </a:r>
            <a:r>
              <a:rPr sz="2200" spc="-5" dirty="0">
                <a:latin typeface="標楷體"/>
                <a:cs typeface="標楷體"/>
              </a:rPr>
              <a:t>續</a:t>
            </a:r>
            <a:r>
              <a:rPr sz="2200" spc="-5" dirty="0">
                <a:latin typeface="Consolas"/>
                <a:cs typeface="Consolas"/>
              </a:rPr>
              <a:t>)</a:t>
            </a:r>
            <a:r>
              <a:rPr sz="2200" spc="-5" dirty="0">
                <a:latin typeface="標楷體"/>
                <a:cs typeface="標楷體"/>
              </a:rPr>
              <a:t>：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048" y="1632204"/>
            <a:ext cx="7614284" cy="316992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3180" rIns="0" bIns="0" rtlCol="0">
            <a:spAutoFit/>
          </a:bodyPr>
          <a:lstStyle/>
          <a:p>
            <a:pPr marL="649605" marR="5139055">
              <a:lnSpc>
                <a:spcPts val="2390"/>
              </a:lnSpc>
              <a:spcBef>
                <a:spcPts val="340"/>
              </a:spcBef>
            </a:pPr>
            <a:r>
              <a:rPr sz="2000" spc="-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印出結果 </a:t>
            </a:r>
            <a:r>
              <a:rPr sz="2000" dirty="0">
                <a:latin typeface="Consolas"/>
                <a:cs typeface="Consolas"/>
              </a:rPr>
              <a:t>L</a:t>
            </a:r>
            <a:r>
              <a:rPr sz="2000" spc="5" dirty="0">
                <a:latin typeface="Consolas"/>
                <a:cs typeface="Consolas"/>
              </a:rPr>
              <a:t>=</a:t>
            </a:r>
            <a:r>
              <a:rPr sz="2000" spc="-10" dirty="0">
                <a:latin typeface="Consolas"/>
                <a:cs typeface="Consolas"/>
              </a:rPr>
              <a:t>l</a:t>
            </a:r>
            <a:r>
              <a:rPr sz="2000" dirty="0">
                <a:latin typeface="Consolas"/>
                <a:cs typeface="Consolas"/>
              </a:rPr>
              <a:t>en</a:t>
            </a:r>
            <a:r>
              <a:rPr sz="2000" spc="-10" dirty="0">
                <a:latin typeface="Consolas"/>
                <a:cs typeface="Consolas"/>
              </a:rPr>
              <a:t>(s</a:t>
            </a:r>
            <a:r>
              <a:rPr sz="2000" dirty="0">
                <a:latin typeface="Consolas"/>
                <a:cs typeface="Consolas"/>
              </a:rPr>
              <a:t>tr(</a:t>
            </a:r>
            <a:r>
              <a:rPr sz="2000" spc="-10" dirty="0">
                <a:latin typeface="Consolas"/>
                <a:cs typeface="Consolas"/>
              </a:rPr>
              <a:t>e</a:t>
            </a:r>
            <a:r>
              <a:rPr sz="200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649605">
              <a:lnSpc>
                <a:spcPts val="2320"/>
              </a:lnSpc>
            </a:pPr>
            <a:r>
              <a:rPr sz="2000" dirty="0">
                <a:latin typeface="Consolas"/>
                <a:cs typeface="Consolas"/>
              </a:rPr>
              <a:t>for i </a:t>
            </a:r>
            <a:r>
              <a:rPr sz="2000" spc="-5" dirty="0">
                <a:latin typeface="Consolas"/>
                <a:cs typeface="Consolas"/>
              </a:rPr>
              <a:t>in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range(n):</a:t>
            </a:r>
            <a:endParaRPr sz="2000">
              <a:latin typeface="Consolas"/>
              <a:cs typeface="Consolas"/>
            </a:endParaRPr>
          </a:p>
          <a:p>
            <a:pPr marL="1209675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for </a:t>
            </a:r>
            <a:r>
              <a:rPr sz="2000" dirty="0">
                <a:latin typeface="Consolas"/>
                <a:cs typeface="Consolas"/>
              </a:rPr>
              <a:t>j in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range(n):</a:t>
            </a:r>
            <a:endParaRPr sz="2000">
              <a:latin typeface="Consolas"/>
              <a:cs typeface="Consolas"/>
            </a:endParaRPr>
          </a:p>
          <a:p>
            <a:pPr marL="1767205" marR="2141220">
              <a:lnSpc>
                <a:spcPts val="2390"/>
              </a:lnSpc>
              <a:spcBef>
                <a:spcPts val="105"/>
              </a:spcBef>
            </a:pPr>
            <a:r>
              <a:rPr sz="2000" spc="-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為不同大</a:t>
            </a:r>
            <a:r>
              <a:rPr sz="2000" spc="-15" dirty="0">
                <a:solidFill>
                  <a:srgbClr val="00AF50"/>
                </a:solidFill>
                <a:latin typeface="標楷體"/>
                <a:cs typeface="標楷體"/>
              </a:rPr>
              <a:t>小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的方陣</a:t>
            </a:r>
            <a:r>
              <a:rPr sz="2000" spc="-15" dirty="0">
                <a:solidFill>
                  <a:srgbClr val="00AF50"/>
                </a:solidFill>
                <a:latin typeface="標楷體"/>
                <a:cs typeface="標楷體"/>
              </a:rPr>
              <a:t>預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留</a:t>
            </a:r>
            <a:r>
              <a:rPr sz="2000" spc="-15" dirty="0">
                <a:solidFill>
                  <a:srgbClr val="00AF50"/>
                </a:solidFill>
                <a:latin typeface="標楷體"/>
                <a:cs typeface="標楷體"/>
              </a:rPr>
              <a:t>不</a:t>
            </a:r>
            <a:r>
              <a:rPr sz="2000" dirty="0">
                <a:solidFill>
                  <a:srgbClr val="00AF50"/>
                </a:solidFill>
                <a:latin typeface="標楷體"/>
                <a:cs typeface="標楷體"/>
              </a:rPr>
              <a:t>同寬度  </a:t>
            </a:r>
            <a:r>
              <a:rPr sz="2000" dirty="0">
                <a:latin typeface="Consolas"/>
                <a:cs typeface="Consolas"/>
              </a:rPr>
              <a:t>if L </a:t>
            </a:r>
            <a:r>
              <a:rPr sz="2000" spc="-5" dirty="0">
                <a:latin typeface="Consolas"/>
                <a:cs typeface="Consolas"/>
              </a:rPr>
              <a:t>&lt;=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3:</a:t>
            </a:r>
            <a:endParaRPr sz="2000">
              <a:latin typeface="Consolas"/>
              <a:cs typeface="Consolas"/>
            </a:endParaRPr>
          </a:p>
          <a:p>
            <a:pPr marL="1767205" marR="949325" indent="558800">
              <a:lnSpc>
                <a:spcPts val="2400"/>
              </a:lnSpc>
            </a:pPr>
            <a:r>
              <a:rPr sz="2000" spc="-5" dirty="0">
                <a:latin typeface="Consolas"/>
                <a:cs typeface="Consolas"/>
              </a:rPr>
              <a:t>print(</a:t>
            </a:r>
            <a:r>
              <a:rPr sz="2000" spc="-5" dirty="0">
                <a:solidFill>
                  <a:srgbClr val="800000"/>
                </a:solidFill>
                <a:latin typeface="Consolas"/>
                <a:cs typeface="Consolas"/>
              </a:rPr>
              <a:t>"%3d 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" </a:t>
            </a:r>
            <a:r>
              <a:rPr sz="2000" dirty="0">
                <a:latin typeface="Consolas"/>
                <a:cs typeface="Consolas"/>
              </a:rPr>
              <a:t>% </a:t>
            </a:r>
            <a:r>
              <a:rPr sz="2000" spc="-5" dirty="0">
                <a:latin typeface="Consolas"/>
                <a:cs typeface="Consolas"/>
              </a:rPr>
              <a:t>A[i][j], end='')  </a:t>
            </a:r>
            <a:r>
              <a:rPr sz="2000" dirty="0">
                <a:latin typeface="Consolas"/>
                <a:cs typeface="Consolas"/>
              </a:rPr>
              <a:t>else:</a:t>
            </a:r>
            <a:endParaRPr sz="2000">
              <a:latin typeface="Consolas"/>
              <a:cs typeface="Consolas"/>
            </a:endParaRPr>
          </a:p>
          <a:p>
            <a:pPr marL="2326640">
              <a:lnSpc>
                <a:spcPts val="232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800000"/>
                </a:solidFill>
                <a:latin typeface="Consolas"/>
                <a:cs typeface="Consolas"/>
              </a:rPr>
              <a:t>"%5d " </a:t>
            </a:r>
            <a:r>
              <a:rPr sz="2000" dirty="0">
                <a:latin typeface="Consolas"/>
                <a:cs typeface="Consolas"/>
              </a:rPr>
              <a:t>% </a:t>
            </a:r>
            <a:r>
              <a:rPr sz="2000" spc="-5" dirty="0">
                <a:latin typeface="Consolas"/>
                <a:cs typeface="Consolas"/>
              </a:rPr>
              <a:t>A[i][j],</a:t>
            </a:r>
            <a:r>
              <a:rPr sz="2000" spc="-40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end='')</a:t>
            </a:r>
            <a:endParaRPr sz="2000">
              <a:latin typeface="Consolas"/>
              <a:cs typeface="Consolas"/>
            </a:endParaRPr>
          </a:p>
          <a:p>
            <a:pPr marL="1209675">
              <a:lnSpc>
                <a:spcPct val="100000"/>
              </a:lnSpc>
            </a:pPr>
            <a:r>
              <a:rPr sz="2000" spc="-5" dirty="0">
                <a:latin typeface="Consolas"/>
                <a:cs typeface="Consolas"/>
              </a:rPr>
              <a:t>print()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綜</a:t>
            </a:r>
            <a:r>
              <a:rPr spc="-5" dirty="0">
                <a:latin typeface="標楷體"/>
                <a:cs typeface="標楷體"/>
              </a:rPr>
              <a:t>合練習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執</a:t>
            </a:r>
            <a:r>
              <a:rPr sz="2800" spc="-5" dirty="0">
                <a:latin typeface="標楷體"/>
                <a:cs typeface="標楷體"/>
              </a:rPr>
              <a:t>行結果：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263" y="1606296"/>
            <a:ext cx="3232404" cy="2666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336" y="1801367"/>
            <a:ext cx="2662428" cy="2097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7955" y="1606296"/>
            <a:ext cx="5224272" cy="3838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3028" y="1801367"/>
            <a:ext cx="4654296" cy="3268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243</a:t>
            </a:fld>
            <a:endParaRPr dirty="0"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322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下課</a:t>
            </a:r>
            <a:r>
              <a:rPr spc="-5" dirty="0"/>
              <a:t>~</a:t>
            </a:r>
          </a:p>
        </p:txBody>
      </p:sp>
      <p:sp>
        <p:nvSpPr>
          <p:cNvPr id="3" name="object 3"/>
          <p:cNvSpPr/>
          <p:nvPr/>
        </p:nvSpPr>
        <p:spPr>
          <a:xfrm>
            <a:off x="2586227" y="2426207"/>
            <a:ext cx="5647944" cy="3767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7191" y="1300988"/>
            <a:ext cx="39122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標楷體"/>
                <a:cs typeface="標楷體"/>
              </a:rPr>
              <a:t>說明：</a:t>
            </a:r>
            <a:endParaRPr sz="1800">
              <a:latin typeface="標楷體"/>
              <a:cs typeface="標楷體"/>
            </a:endParaRPr>
          </a:p>
          <a:p>
            <a:pPr marL="241935" indent="-229235">
              <a:lnSpc>
                <a:spcPct val="100000"/>
              </a:lnSpc>
              <a:buSzPct val="94444"/>
              <a:buAutoNum type="arabicPeriod"/>
              <a:tabLst>
                <a:tab pos="241935" algn="l"/>
              </a:tabLst>
            </a:pPr>
            <a:r>
              <a:rPr sz="1800" dirty="0">
                <a:latin typeface="標楷體"/>
                <a:cs typeface="標楷體"/>
              </a:rPr>
              <a:t>本講義部分圖片取自網路。</a:t>
            </a:r>
            <a:endParaRPr sz="1800">
              <a:latin typeface="標楷體"/>
              <a:cs typeface="標楷體"/>
            </a:endParaRPr>
          </a:p>
          <a:p>
            <a:pPr marL="241935" indent="-229235">
              <a:lnSpc>
                <a:spcPct val="100000"/>
              </a:lnSpc>
              <a:buSzPct val="94444"/>
              <a:buAutoNum type="arabicPeriod"/>
              <a:tabLst>
                <a:tab pos="241935" algn="l"/>
              </a:tabLst>
            </a:pPr>
            <a:r>
              <a:rPr sz="1800" dirty="0">
                <a:latin typeface="標楷體"/>
                <a:cs typeface="標楷體"/>
              </a:rPr>
              <a:t>部分取自「程式語言與設計」(科友)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思</a:t>
            </a:r>
            <a:r>
              <a:rPr spc="-5" dirty="0">
                <a:latin typeface="標楷體"/>
                <a:cs typeface="標楷體"/>
              </a:rPr>
              <a:t>考過程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4518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規</a:t>
            </a:r>
            <a:r>
              <a:rPr sz="2800" spc="-5" dirty="0">
                <a:latin typeface="標楷體"/>
                <a:cs typeface="標楷體"/>
              </a:rPr>
              <a:t>劃成電</a:t>
            </a:r>
            <a:r>
              <a:rPr sz="2800" dirty="0">
                <a:latin typeface="標楷體"/>
                <a:cs typeface="標楷體"/>
              </a:rPr>
              <a:t>腦</a:t>
            </a:r>
            <a:r>
              <a:rPr sz="2800" spc="-5" dirty="0">
                <a:latin typeface="標楷體"/>
                <a:cs typeface="標楷體"/>
              </a:rPr>
              <a:t>可執行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步驟。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4316" y="1960641"/>
            <a:ext cx="6265789" cy="4210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思</a:t>
            </a:r>
            <a:r>
              <a:rPr spc="-5" dirty="0">
                <a:latin typeface="標楷體"/>
                <a:cs typeface="標楷體"/>
              </a:rPr>
              <a:t>考過程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882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10" dirty="0">
                <a:latin typeface="標楷體"/>
                <a:cs typeface="標楷體"/>
              </a:rPr>
              <a:t>式</a:t>
            </a:r>
            <a:r>
              <a:rPr sz="2800" spc="-10" dirty="0">
                <a:latin typeface="Consolas"/>
                <a:cs typeface="Consolas"/>
              </a:rPr>
              <a:t>(Coding)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3083" y="1546821"/>
            <a:ext cx="7438644" cy="489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8155" y="1741932"/>
            <a:ext cx="6868668" cy="432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思</a:t>
            </a:r>
            <a:r>
              <a:rPr spc="-5" dirty="0">
                <a:latin typeface="標楷體"/>
                <a:cs typeface="標楷體"/>
              </a:rPr>
              <a:t>考過程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31773"/>
            <a:ext cx="38119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欣</a:t>
            </a:r>
            <a:r>
              <a:rPr sz="2800" spc="-5" dirty="0">
                <a:latin typeface="標楷體"/>
                <a:cs typeface="標楷體"/>
              </a:rPr>
              <a:t>賞及確</a:t>
            </a:r>
            <a:r>
              <a:rPr sz="2800" spc="10" dirty="0">
                <a:latin typeface="標楷體"/>
                <a:cs typeface="標楷體"/>
              </a:rPr>
              <a:t>認</a:t>
            </a:r>
            <a:r>
              <a:rPr sz="2800" spc="-5" dirty="0">
                <a:latin typeface="標楷體"/>
                <a:cs typeface="標楷體"/>
              </a:rPr>
              <a:t>執行成</a:t>
            </a:r>
            <a:r>
              <a:rPr sz="2800" spc="10" dirty="0">
                <a:latin typeface="標楷體"/>
                <a:cs typeface="標楷體"/>
              </a:rPr>
              <a:t>果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845555"/>
            <a:ext cx="4993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onsolas"/>
                <a:cs typeface="Consolas"/>
              </a:rPr>
              <a:t>(</a:t>
            </a:r>
            <a:r>
              <a:rPr sz="2000" spc="5" dirty="0">
                <a:latin typeface="標楷體"/>
                <a:cs typeface="標楷體"/>
              </a:rPr>
              <a:t>要知</a:t>
            </a:r>
            <a:r>
              <a:rPr sz="2000" spc="-5" dirty="0">
                <a:latin typeface="標楷體"/>
                <a:cs typeface="標楷體"/>
              </a:rPr>
              <a:t>道</a:t>
            </a:r>
            <a:r>
              <a:rPr sz="2000" spc="5" dirty="0">
                <a:latin typeface="標楷體"/>
                <a:cs typeface="標楷體"/>
              </a:rPr>
              <a:t>所</a:t>
            </a:r>
            <a:r>
              <a:rPr sz="2000" spc="-15" dirty="0">
                <a:latin typeface="標楷體"/>
                <a:cs typeface="標楷體"/>
              </a:rPr>
              <a:t>有</a:t>
            </a:r>
            <a:r>
              <a:rPr sz="2000" spc="5" dirty="0">
                <a:latin typeface="標楷體"/>
                <a:cs typeface="標楷體"/>
              </a:rPr>
              <a:t>的遊</a:t>
            </a:r>
            <a:r>
              <a:rPr sz="2000" spc="-5" dirty="0">
                <a:latin typeface="標楷體"/>
                <a:cs typeface="標楷體"/>
              </a:rPr>
              <a:t>戲</a:t>
            </a:r>
            <a:r>
              <a:rPr sz="2000" spc="-10" dirty="0">
                <a:latin typeface="標楷體"/>
                <a:cs typeface="標楷體"/>
              </a:rPr>
              <a:t>都</a:t>
            </a:r>
            <a:r>
              <a:rPr sz="2000" spc="5" dirty="0">
                <a:latin typeface="標楷體"/>
                <a:cs typeface="標楷體"/>
              </a:rPr>
              <a:t>是</a:t>
            </a:r>
            <a:r>
              <a:rPr sz="2000" spc="-15" dirty="0">
                <a:latin typeface="標楷體"/>
                <a:cs typeface="標楷體"/>
              </a:rPr>
              <a:t>程</a:t>
            </a:r>
            <a:r>
              <a:rPr sz="2000" spc="5" dirty="0">
                <a:latin typeface="標楷體"/>
                <a:cs typeface="標楷體"/>
              </a:rPr>
              <a:t>式寫</a:t>
            </a:r>
            <a:r>
              <a:rPr sz="2000" spc="-5" dirty="0">
                <a:latin typeface="標楷體"/>
                <a:cs typeface="標楷體"/>
              </a:rPr>
              <a:t>出</a:t>
            </a:r>
            <a:r>
              <a:rPr sz="2000" spc="-10" dirty="0">
                <a:latin typeface="標楷體"/>
                <a:cs typeface="標楷體"/>
              </a:rPr>
              <a:t>來</a:t>
            </a:r>
            <a:r>
              <a:rPr sz="2000" spc="5" dirty="0">
                <a:latin typeface="標楷體"/>
                <a:cs typeface="標楷體"/>
              </a:rPr>
              <a:t>的</a:t>
            </a:r>
            <a:r>
              <a:rPr sz="2000" spc="-10" dirty="0">
                <a:latin typeface="標楷體"/>
                <a:cs typeface="標楷體"/>
              </a:rPr>
              <a:t>唷</a:t>
            </a:r>
            <a:r>
              <a:rPr sz="2000" dirty="0">
                <a:latin typeface="Consolas"/>
                <a:cs typeface="Consolas"/>
              </a:rPr>
              <a:t>~)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8838" y="1761570"/>
            <a:ext cx="6803523" cy="411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7527" y="1920239"/>
            <a:ext cx="6306312" cy="3613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4902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演</a:t>
            </a:r>
            <a:r>
              <a:rPr spc="-5" dirty="0">
                <a:latin typeface="標楷體"/>
                <a:cs typeface="標楷體"/>
              </a:rPr>
              <a:t>算</a:t>
            </a:r>
            <a:r>
              <a:rPr dirty="0">
                <a:latin typeface="標楷體"/>
                <a:cs typeface="標楷體"/>
              </a:rPr>
              <a:t>法</a:t>
            </a:r>
            <a:r>
              <a:rPr spc="-5" dirty="0"/>
              <a:t>(Algorithms)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17790" cy="13417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把</a:t>
            </a:r>
            <a:r>
              <a:rPr sz="2800" spc="-5" dirty="0">
                <a:latin typeface="標楷體"/>
                <a:cs typeface="標楷體"/>
              </a:rPr>
              <a:t>問題抽</a:t>
            </a:r>
            <a:r>
              <a:rPr sz="2800" spc="10" dirty="0">
                <a:latin typeface="標楷體"/>
                <a:cs typeface="標楷體"/>
              </a:rPr>
              <a:t>象</a:t>
            </a:r>
            <a:r>
              <a:rPr sz="2800" spc="-5" dirty="0">
                <a:latin typeface="標楷體"/>
                <a:cs typeface="標楷體"/>
              </a:rPr>
              <a:t>化和模</a:t>
            </a:r>
            <a:r>
              <a:rPr sz="2800" dirty="0">
                <a:latin typeface="標楷體"/>
                <a:cs typeface="標楷體"/>
              </a:rPr>
              <a:t>型</a:t>
            </a:r>
            <a:r>
              <a:rPr sz="2800" spc="-5" dirty="0">
                <a:latin typeface="標楷體"/>
                <a:cs typeface="標楷體"/>
              </a:rPr>
              <a:t>化，找</a:t>
            </a:r>
            <a:r>
              <a:rPr sz="2800" dirty="0">
                <a:latin typeface="標楷體"/>
                <a:cs typeface="標楷體"/>
              </a:rPr>
              <a:t>出</a:t>
            </a:r>
            <a:r>
              <a:rPr sz="2800" spc="-5" dirty="0">
                <a:latin typeface="標楷體"/>
                <a:cs typeface="標楷體"/>
              </a:rPr>
              <a:t>合理有</a:t>
            </a:r>
            <a:r>
              <a:rPr sz="2800" dirty="0">
                <a:latin typeface="標楷體"/>
                <a:cs typeface="標楷體"/>
              </a:rPr>
              <a:t>效</a:t>
            </a:r>
            <a:r>
              <a:rPr sz="2800" spc="-5" dirty="0">
                <a:latin typeface="標楷體"/>
                <a:cs typeface="標楷體"/>
              </a:rPr>
              <a:t>的解決步 </a:t>
            </a:r>
            <a:r>
              <a:rPr sz="2800" spc="5" dirty="0">
                <a:latin typeface="標楷體"/>
                <a:cs typeface="標楷體"/>
              </a:rPr>
              <a:t>驟。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就</a:t>
            </a:r>
            <a:r>
              <a:rPr sz="2800" spc="-5" dirty="0">
                <a:latin typeface="標楷體"/>
                <a:cs typeface="標楷體"/>
              </a:rPr>
              <a:t>是解決</a:t>
            </a:r>
            <a:r>
              <a:rPr sz="2800" dirty="0">
                <a:latin typeface="標楷體"/>
                <a:cs typeface="標楷體"/>
              </a:rPr>
              <a:t>問</a:t>
            </a:r>
            <a:r>
              <a:rPr sz="2800" spc="-5" dirty="0">
                <a:latin typeface="標楷體"/>
                <a:cs typeface="標楷體"/>
              </a:rPr>
              <a:t>題的方</a:t>
            </a:r>
            <a:r>
              <a:rPr sz="2800" spc="15" dirty="0">
                <a:latin typeface="標楷體"/>
                <a:cs typeface="標楷體"/>
              </a:rPr>
              <a:t>法</a:t>
            </a:r>
            <a:r>
              <a:rPr sz="2800" spc="5" dirty="0">
                <a:latin typeface="標楷體"/>
                <a:cs typeface="標楷體"/>
              </a:rPr>
              <a:t>啦</a:t>
            </a:r>
            <a:r>
              <a:rPr sz="2800" spc="-5" dirty="0">
                <a:latin typeface="Consolas"/>
                <a:cs typeface="Consolas"/>
              </a:rPr>
              <a:t>~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7960" y="2743200"/>
            <a:ext cx="3337898" cy="3336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4902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演</a:t>
            </a:r>
            <a:r>
              <a:rPr spc="-5" dirty="0">
                <a:latin typeface="標楷體"/>
                <a:cs typeface="標楷體"/>
              </a:rPr>
              <a:t>算</a:t>
            </a:r>
            <a:r>
              <a:rPr dirty="0">
                <a:latin typeface="標楷體"/>
                <a:cs typeface="標楷體"/>
              </a:rPr>
              <a:t>法</a:t>
            </a:r>
            <a:r>
              <a:rPr spc="-5" dirty="0"/>
              <a:t>(Algorithms)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643495" cy="408622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marR="5080" indent="-228600">
              <a:lnSpc>
                <a:spcPct val="8950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面</a:t>
            </a:r>
            <a:r>
              <a:rPr sz="2800" spc="-5" dirty="0">
                <a:latin typeface="標楷體"/>
                <a:cs typeface="標楷體"/>
              </a:rPr>
              <a:t>對不同</a:t>
            </a:r>
            <a:r>
              <a:rPr sz="2800" dirty="0">
                <a:latin typeface="標楷體"/>
                <a:cs typeface="標楷體"/>
              </a:rPr>
              <a:t>類</a:t>
            </a:r>
            <a:r>
              <a:rPr sz="2800" spc="-5" dirty="0">
                <a:latin typeface="標楷體"/>
                <a:cs typeface="標楷體"/>
              </a:rPr>
              <a:t>型的問</a:t>
            </a:r>
            <a:r>
              <a:rPr sz="2800" dirty="0">
                <a:latin typeface="標楷體"/>
                <a:cs typeface="標楷體"/>
              </a:rPr>
              <a:t>題</a:t>
            </a:r>
            <a:r>
              <a:rPr sz="2800" spc="-5" dirty="0">
                <a:latin typeface="標楷體"/>
                <a:cs typeface="標楷體"/>
              </a:rPr>
              <a:t>，使用</a:t>
            </a:r>
            <a:r>
              <a:rPr sz="2800" dirty="0">
                <a:latin typeface="標楷體"/>
                <a:cs typeface="標楷體"/>
              </a:rPr>
              <a:t>適</a:t>
            </a:r>
            <a:r>
              <a:rPr sz="2800" spc="-5" dirty="0">
                <a:latin typeface="標楷體"/>
                <a:cs typeface="標楷體"/>
              </a:rPr>
              <a:t>當的資</a:t>
            </a:r>
            <a:r>
              <a:rPr sz="2800" dirty="0">
                <a:latin typeface="標楷體"/>
                <a:cs typeface="標楷體"/>
              </a:rPr>
              <a:t>料</a:t>
            </a:r>
            <a:r>
              <a:rPr sz="2800" spc="-5" dirty="0">
                <a:latin typeface="標楷體"/>
                <a:cs typeface="標楷體"/>
              </a:rPr>
              <a:t>結構 </a:t>
            </a:r>
            <a:r>
              <a:rPr sz="2800" spc="-5" dirty="0">
                <a:latin typeface="Consolas"/>
                <a:cs typeface="Consolas"/>
              </a:rPr>
              <a:t>(Data</a:t>
            </a:r>
            <a:r>
              <a:rPr sz="2800" spc="-55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Structure)</a:t>
            </a:r>
            <a:r>
              <a:rPr sz="2800" dirty="0">
                <a:latin typeface="標楷體"/>
                <a:cs typeface="標楷體"/>
              </a:rPr>
              <a:t>及</a:t>
            </a:r>
            <a:r>
              <a:rPr sz="2800" spc="-5" dirty="0">
                <a:latin typeface="標楷體"/>
                <a:cs typeface="標楷體"/>
              </a:rPr>
              <a:t>演算</a:t>
            </a:r>
            <a:r>
              <a:rPr sz="2800" dirty="0">
                <a:latin typeface="標楷體"/>
                <a:cs typeface="標楷體"/>
              </a:rPr>
              <a:t>法</a:t>
            </a:r>
            <a:r>
              <a:rPr sz="2800" spc="-5" dirty="0">
                <a:latin typeface="標楷體"/>
                <a:cs typeface="標楷體"/>
              </a:rPr>
              <a:t>可以讓</a:t>
            </a:r>
            <a:r>
              <a:rPr sz="2800" dirty="0">
                <a:latin typeface="標楷體"/>
                <a:cs typeface="標楷體"/>
              </a:rPr>
              <a:t>問</a:t>
            </a:r>
            <a:r>
              <a:rPr sz="2800" spc="-5" dirty="0">
                <a:latin typeface="標楷體"/>
                <a:cs typeface="標楷體"/>
              </a:rPr>
              <a:t>題簡單很 </a:t>
            </a:r>
            <a:r>
              <a:rPr sz="2800" spc="5" dirty="0">
                <a:latin typeface="標楷體"/>
                <a:cs typeface="標楷體"/>
              </a:rPr>
              <a:t>多。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基</a:t>
            </a:r>
            <a:r>
              <a:rPr sz="2800" spc="-5" dirty="0">
                <a:latin typeface="標楷體"/>
                <a:cs typeface="標楷體"/>
              </a:rPr>
              <a:t>本的資料結構例如：</a:t>
            </a:r>
            <a:endParaRPr sz="28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陣列</a:t>
            </a:r>
            <a:r>
              <a:rPr sz="2400" dirty="0">
                <a:latin typeface="Consolas"/>
                <a:cs typeface="Consolas"/>
              </a:rPr>
              <a:t>(Array)</a:t>
            </a:r>
            <a:endParaRPr sz="2400">
              <a:latin typeface="Consolas"/>
              <a:cs typeface="Consolas"/>
            </a:endParaRPr>
          </a:p>
          <a:p>
            <a:pPr marL="697865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鏈結串列</a:t>
            </a:r>
            <a:r>
              <a:rPr sz="2400" dirty="0">
                <a:latin typeface="Consolas"/>
                <a:cs typeface="Consolas"/>
              </a:rPr>
              <a:t>(Link</a:t>
            </a:r>
            <a:r>
              <a:rPr sz="2400" spc="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List)</a:t>
            </a:r>
            <a:endParaRPr sz="2400">
              <a:latin typeface="Consolas"/>
              <a:cs typeface="Consolas"/>
            </a:endParaRPr>
          </a:p>
          <a:p>
            <a:pPr marL="697865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標楷體"/>
                <a:cs typeface="標楷體"/>
              </a:rPr>
              <a:t>堆</a:t>
            </a:r>
            <a:r>
              <a:rPr sz="2400" dirty="0">
                <a:latin typeface="標楷體"/>
                <a:cs typeface="標楷體"/>
              </a:rPr>
              <a:t>疊</a:t>
            </a:r>
            <a:r>
              <a:rPr sz="2400" dirty="0">
                <a:latin typeface="Consolas"/>
                <a:cs typeface="Consolas"/>
              </a:rPr>
              <a:t>(S</a:t>
            </a:r>
            <a:r>
              <a:rPr sz="2400" spc="5" dirty="0">
                <a:latin typeface="Consolas"/>
                <a:cs typeface="Consolas"/>
              </a:rPr>
              <a:t>t</a:t>
            </a:r>
            <a:r>
              <a:rPr sz="2400" dirty="0">
                <a:latin typeface="Consolas"/>
                <a:cs typeface="Consolas"/>
              </a:rPr>
              <a:t>a</a:t>
            </a:r>
            <a:r>
              <a:rPr sz="2400" spc="5" dirty="0">
                <a:latin typeface="Consolas"/>
                <a:cs typeface="Consolas"/>
              </a:rPr>
              <a:t>c</a:t>
            </a:r>
            <a:r>
              <a:rPr sz="2400" dirty="0">
                <a:latin typeface="Consolas"/>
                <a:cs typeface="Consolas"/>
              </a:rPr>
              <a:t>k)</a:t>
            </a:r>
            <a:endParaRPr sz="2400">
              <a:latin typeface="Consolas"/>
              <a:cs typeface="Consolas"/>
            </a:endParaRPr>
          </a:p>
          <a:p>
            <a:pPr marL="697865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佇列</a:t>
            </a:r>
            <a:r>
              <a:rPr sz="2400" dirty="0">
                <a:latin typeface="Consolas"/>
                <a:cs typeface="Consolas"/>
              </a:rPr>
              <a:t>(Q</a:t>
            </a:r>
            <a:r>
              <a:rPr sz="2400" spc="10" dirty="0">
                <a:latin typeface="Consolas"/>
                <a:cs typeface="Consolas"/>
              </a:rPr>
              <a:t>u</a:t>
            </a:r>
            <a:r>
              <a:rPr sz="2400" dirty="0">
                <a:latin typeface="Consolas"/>
                <a:cs typeface="Consolas"/>
              </a:rPr>
              <a:t>e</a:t>
            </a:r>
            <a:r>
              <a:rPr sz="2400" spc="10" dirty="0">
                <a:latin typeface="Consolas"/>
                <a:cs typeface="Consolas"/>
              </a:rPr>
              <a:t>u</a:t>
            </a:r>
            <a:r>
              <a:rPr sz="2400" dirty="0">
                <a:latin typeface="Consolas"/>
                <a:cs typeface="Consolas"/>
              </a:rPr>
              <a:t>e)</a:t>
            </a:r>
            <a:endParaRPr sz="2400">
              <a:latin typeface="Consolas"/>
              <a:cs typeface="Consolas"/>
            </a:endParaRPr>
          </a:p>
          <a:p>
            <a:pPr marL="697865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樹</a:t>
            </a:r>
            <a:r>
              <a:rPr sz="2400" dirty="0">
                <a:latin typeface="Consolas"/>
                <a:cs typeface="Consolas"/>
              </a:rPr>
              <a:t>(Tree)</a:t>
            </a:r>
            <a:endParaRPr sz="2400">
              <a:latin typeface="Consolas"/>
              <a:cs typeface="Consolas"/>
            </a:endParaRPr>
          </a:p>
          <a:p>
            <a:pPr marL="697865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標楷體"/>
                <a:cs typeface="標楷體"/>
              </a:rPr>
              <a:t>圖</a:t>
            </a:r>
            <a:r>
              <a:rPr sz="2400" dirty="0">
                <a:latin typeface="Consolas"/>
                <a:cs typeface="Consolas"/>
              </a:rPr>
              <a:t>(Graph)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3721" y="3475428"/>
            <a:ext cx="3638550" cy="2209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何</a:t>
            </a:r>
            <a:r>
              <a:rPr spc="-5" dirty="0">
                <a:latin typeface="標楷體"/>
                <a:cs typeface="標楷體"/>
              </a:rPr>
              <a:t>謂程</a:t>
            </a:r>
            <a:r>
              <a:rPr dirty="0">
                <a:latin typeface="標楷體"/>
                <a:cs typeface="標楷體"/>
              </a:rPr>
              <a:t>式</a:t>
            </a:r>
            <a:r>
              <a:rPr spc="-5" dirty="0">
                <a:latin typeface="標楷體"/>
                <a:cs typeface="標楷體"/>
              </a:rPr>
              <a:t>語言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10132"/>
            <a:ext cx="5939790" cy="10464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式就是</a:t>
            </a:r>
            <a:r>
              <a:rPr sz="2800" dirty="0">
                <a:latin typeface="標楷體"/>
                <a:cs typeface="標楷體"/>
              </a:rPr>
              <a:t>指</a:t>
            </a:r>
            <a:r>
              <a:rPr sz="2800" spc="-5" dirty="0">
                <a:latin typeface="標楷體"/>
                <a:cs typeface="標楷體"/>
              </a:rPr>
              <a:t>揮電腦</a:t>
            </a:r>
            <a:r>
              <a:rPr sz="2800" dirty="0">
                <a:latin typeface="標楷體"/>
                <a:cs typeface="標楷體"/>
              </a:rPr>
              <a:t>動</a:t>
            </a:r>
            <a:r>
              <a:rPr sz="2800" spc="-5" dirty="0">
                <a:latin typeface="標楷體"/>
                <a:cs typeface="標楷體"/>
              </a:rPr>
              <a:t>作的一</a:t>
            </a:r>
            <a:r>
              <a:rPr sz="2800" dirty="0">
                <a:latin typeface="標楷體"/>
                <a:cs typeface="標楷體"/>
              </a:rPr>
              <a:t>連</a:t>
            </a:r>
            <a:r>
              <a:rPr sz="2800" spc="-5" dirty="0">
                <a:latin typeface="標楷體"/>
                <a:cs typeface="標楷體"/>
              </a:rPr>
              <a:t>串指令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只</a:t>
            </a:r>
            <a:r>
              <a:rPr sz="2800" spc="-5" dirty="0">
                <a:latin typeface="標楷體"/>
                <a:cs typeface="標楷體"/>
              </a:rPr>
              <a:t>要用到</a:t>
            </a:r>
            <a:r>
              <a:rPr sz="2800" dirty="0">
                <a:latin typeface="標楷體"/>
                <a:cs typeface="標楷體"/>
              </a:rPr>
              <a:t>電</a:t>
            </a:r>
            <a:r>
              <a:rPr sz="2800" spc="-5" dirty="0">
                <a:latin typeface="標楷體"/>
                <a:cs typeface="標楷體"/>
              </a:rPr>
              <a:t>腦的地</a:t>
            </a:r>
            <a:r>
              <a:rPr sz="2800" dirty="0">
                <a:latin typeface="標楷體"/>
                <a:cs typeface="標楷體"/>
              </a:rPr>
              <a:t>方</a:t>
            </a:r>
            <a:r>
              <a:rPr sz="2800" spc="-5" dirty="0">
                <a:latin typeface="標楷體"/>
                <a:cs typeface="標楷體"/>
              </a:rPr>
              <a:t>，就需</a:t>
            </a:r>
            <a:r>
              <a:rPr sz="2800" dirty="0">
                <a:latin typeface="標楷體"/>
                <a:cs typeface="標楷體"/>
              </a:rPr>
              <a:t>要</a:t>
            </a:r>
            <a:r>
              <a:rPr sz="2800" spc="-5" dirty="0">
                <a:latin typeface="標楷體"/>
                <a:cs typeface="標楷體"/>
              </a:rPr>
              <a:t>程式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0011" y="2493264"/>
            <a:ext cx="6074664" cy="3727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4902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演</a:t>
            </a:r>
            <a:r>
              <a:rPr spc="-5" dirty="0">
                <a:latin typeface="標楷體"/>
                <a:cs typeface="標楷體"/>
              </a:rPr>
              <a:t>算</a:t>
            </a:r>
            <a:r>
              <a:rPr dirty="0">
                <a:latin typeface="標楷體"/>
                <a:cs typeface="標楷體"/>
              </a:rPr>
              <a:t>法</a:t>
            </a:r>
            <a:r>
              <a:rPr spc="-5" dirty="0"/>
              <a:t>(Algorithms)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60117"/>
            <a:ext cx="7722870" cy="31115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個好的</a:t>
            </a:r>
            <a:r>
              <a:rPr sz="2800" dirty="0">
                <a:latin typeface="標楷體"/>
                <a:cs typeface="標楷體"/>
              </a:rPr>
              <a:t>演</a:t>
            </a:r>
            <a:r>
              <a:rPr sz="2800" spc="-5" dirty="0">
                <a:latin typeface="標楷體"/>
                <a:cs typeface="標楷體"/>
              </a:rPr>
              <a:t>算法要</a:t>
            </a:r>
            <a:r>
              <a:rPr sz="2800" dirty="0">
                <a:latin typeface="標楷體"/>
                <a:cs typeface="標楷體"/>
              </a:rPr>
              <a:t>求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697865" lvl="1" indent="-228600" algn="just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5" dirty="0">
                <a:solidFill>
                  <a:srgbClr val="0000FF"/>
                </a:solidFill>
                <a:latin typeface="標楷體"/>
                <a:cs typeface="標楷體"/>
              </a:rPr>
              <a:t>輸</a:t>
            </a:r>
            <a:r>
              <a:rPr sz="2400" b="1" spc="10" dirty="0">
                <a:solidFill>
                  <a:srgbClr val="0000FF"/>
                </a:solidFill>
                <a:latin typeface="標楷體"/>
                <a:cs typeface="標楷體"/>
              </a:rPr>
              <a:t>入</a:t>
            </a:r>
            <a:r>
              <a:rPr sz="2400" dirty="0">
                <a:latin typeface="標楷體"/>
                <a:cs typeface="標楷體"/>
              </a:rPr>
              <a:t>：有</a:t>
            </a:r>
            <a:r>
              <a:rPr sz="2400" spc="-15" dirty="0">
                <a:latin typeface="標楷體"/>
                <a:cs typeface="標楷體"/>
              </a:rPr>
              <a:t>零</a:t>
            </a:r>
            <a:r>
              <a:rPr sz="2400" dirty="0">
                <a:latin typeface="標楷體"/>
                <a:cs typeface="標楷體"/>
              </a:rPr>
              <a:t>個或一個以上輸入。</a:t>
            </a:r>
            <a:endParaRPr sz="2400">
              <a:latin typeface="標楷體"/>
              <a:cs typeface="標楷體"/>
            </a:endParaRPr>
          </a:p>
          <a:p>
            <a:pPr marL="697865" lvl="1" indent="-228600" algn="just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5" dirty="0">
                <a:solidFill>
                  <a:srgbClr val="0000FF"/>
                </a:solidFill>
                <a:latin typeface="標楷體"/>
                <a:cs typeface="標楷體"/>
              </a:rPr>
              <a:t>輸</a:t>
            </a:r>
            <a:r>
              <a:rPr sz="2400" b="1" spc="10" dirty="0">
                <a:solidFill>
                  <a:srgbClr val="0000FF"/>
                </a:solidFill>
                <a:latin typeface="標楷體"/>
                <a:cs typeface="標楷體"/>
              </a:rPr>
              <a:t>出</a:t>
            </a:r>
            <a:r>
              <a:rPr sz="2400" dirty="0">
                <a:latin typeface="標楷體"/>
                <a:cs typeface="標楷體"/>
              </a:rPr>
              <a:t>：應</a:t>
            </a:r>
            <a:r>
              <a:rPr sz="2400" spc="-15" dirty="0">
                <a:latin typeface="標楷體"/>
                <a:cs typeface="標楷體"/>
              </a:rPr>
              <a:t>有</a:t>
            </a:r>
            <a:r>
              <a:rPr sz="2400" dirty="0">
                <a:latin typeface="標楷體"/>
                <a:cs typeface="標楷體"/>
              </a:rPr>
              <a:t>一個或一個以上輸出。</a:t>
            </a:r>
            <a:endParaRPr sz="2400">
              <a:latin typeface="標楷體"/>
              <a:cs typeface="標楷體"/>
            </a:endParaRPr>
          </a:p>
          <a:p>
            <a:pPr marL="697865" marR="5080" lvl="1" indent="-228600" algn="just">
              <a:lnSpc>
                <a:spcPct val="8940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5" dirty="0">
                <a:solidFill>
                  <a:srgbClr val="0000FF"/>
                </a:solidFill>
                <a:latin typeface="標楷體"/>
                <a:cs typeface="標楷體"/>
              </a:rPr>
              <a:t>明確</a:t>
            </a:r>
            <a:r>
              <a:rPr sz="2400" b="1" spc="10" dirty="0">
                <a:solidFill>
                  <a:srgbClr val="0000FF"/>
                </a:solidFill>
                <a:latin typeface="標楷體"/>
                <a:cs typeface="標楷體"/>
              </a:rPr>
              <a:t>性</a:t>
            </a:r>
            <a:r>
              <a:rPr sz="2400" dirty="0">
                <a:latin typeface="標楷體"/>
                <a:cs typeface="標楷體"/>
              </a:rPr>
              <a:t>：</a:t>
            </a:r>
            <a:r>
              <a:rPr sz="2400" spc="-20" dirty="0">
                <a:latin typeface="標楷體"/>
                <a:cs typeface="標楷體"/>
              </a:rPr>
              <a:t>演</a:t>
            </a:r>
            <a:r>
              <a:rPr sz="2400" dirty="0">
                <a:latin typeface="標楷體"/>
                <a:cs typeface="標楷體"/>
              </a:rPr>
              <a:t>算法的</a:t>
            </a:r>
            <a:r>
              <a:rPr sz="2400" spc="-10" dirty="0">
                <a:latin typeface="標楷體"/>
                <a:cs typeface="標楷體"/>
              </a:rPr>
              <a:t>描</a:t>
            </a:r>
            <a:r>
              <a:rPr sz="2400" dirty="0">
                <a:latin typeface="標楷體"/>
                <a:cs typeface="標楷體"/>
              </a:rPr>
              <a:t>述必須</a:t>
            </a:r>
            <a:r>
              <a:rPr sz="2400" spc="-10" dirty="0">
                <a:latin typeface="標楷體"/>
                <a:cs typeface="標楷體"/>
              </a:rPr>
              <a:t>無</a:t>
            </a:r>
            <a:r>
              <a:rPr sz="2400" dirty="0">
                <a:latin typeface="標楷體"/>
                <a:cs typeface="標楷體"/>
              </a:rPr>
              <a:t>歧義，</a:t>
            </a:r>
            <a:r>
              <a:rPr sz="2400" spc="-10" dirty="0">
                <a:latin typeface="標楷體"/>
                <a:cs typeface="標楷體"/>
              </a:rPr>
              <a:t>以</a:t>
            </a:r>
            <a:r>
              <a:rPr sz="2400" dirty="0">
                <a:latin typeface="標楷體"/>
                <a:cs typeface="標楷體"/>
              </a:rPr>
              <a:t>保證演</a:t>
            </a:r>
            <a:r>
              <a:rPr sz="2400" spc="-10" dirty="0">
                <a:latin typeface="標楷體"/>
                <a:cs typeface="標楷體"/>
              </a:rPr>
              <a:t>算</a:t>
            </a:r>
            <a:r>
              <a:rPr sz="2400" dirty="0">
                <a:latin typeface="標楷體"/>
                <a:cs typeface="標楷體"/>
              </a:rPr>
              <a:t>法的 實際執行結果是精確地符合要求或期望，通常要求實 際執行結果是確定的。</a:t>
            </a:r>
            <a:endParaRPr sz="2400">
              <a:latin typeface="標楷體"/>
              <a:cs typeface="標楷體"/>
            </a:endParaRPr>
          </a:p>
          <a:p>
            <a:pPr marL="697865" lvl="1" indent="-228600" algn="just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5" dirty="0">
                <a:solidFill>
                  <a:srgbClr val="0000FF"/>
                </a:solidFill>
                <a:latin typeface="標楷體"/>
                <a:cs typeface="標楷體"/>
              </a:rPr>
              <a:t>有限</a:t>
            </a:r>
            <a:r>
              <a:rPr sz="2400" b="1" spc="10" dirty="0">
                <a:solidFill>
                  <a:srgbClr val="0000FF"/>
                </a:solidFill>
                <a:latin typeface="標楷體"/>
                <a:cs typeface="標楷體"/>
              </a:rPr>
              <a:t>性</a:t>
            </a:r>
            <a:r>
              <a:rPr sz="2400" dirty="0">
                <a:latin typeface="標楷體"/>
                <a:cs typeface="標楷體"/>
              </a:rPr>
              <a:t>：</a:t>
            </a:r>
            <a:r>
              <a:rPr sz="2400" spc="-15" dirty="0">
                <a:latin typeface="標楷體"/>
                <a:cs typeface="標楷體"/>
              </a:rPr>
              <a:t>必</a:t>
            </a:r>
            <a:r>
              <a:rPr sz="2400" dirty="0">
                <a:latin typeface="標楷體"/>
                <a:cs typeface="標楷體"/>
              </a:rPr>
              <a:t>須在有限個步驟內完成任務。</a:t>
            </a:r>
            <a:endParaRPr sz="2400">
              <a:latin typeface="標楷體"/>
              <a:cs typeface="標楷體"/>
            </a:endParaRPr>
          </a:p>
          <a:p>
            <a:pPr marL="697865" lvl="1" indent="-228600" algn="just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5" dirty="0">
                <a:solidFill>
                  <a:srgbClr val="0000FF"/>
                </a:solidFill>
                <a:latin typeface="標楷體"/>
                <a:cs typeface="標楷體"/>
              </a:rPr>
              <a:t>有效</a:t>
            </a:r>
            <a:r>
              <a:rPr sz="2400" b="1" spc="10" dirty="0">
                <a:solidFill>
                  <a:srgbClr val="0000FF"/>
                </a:solidFill>
                <a:latin typeface="標楷體"/>
                <a:cs typeface="標楷體"/>
              </a:rPr>
              <a:t>性</a:t>
            </a:r>
            <a:r>
              <a:rPr sz="2400" dirty="0">
                <a:latin typeface="標楷體"/>
                <a:cs typeface="標楷體"/>
              </a:rPr>
              <a:t>：</a:t>
            </a:r>
            <a:r>
              <a:rPr sz="2400" spc="-20" dirty="0">
                <a:latin typeface="標楷體"/>
                <a:cs typeface="標楷體"/>
              </a:rPr>
              <a:t>又</a:t>
            </a:r>
            <a:r>
              <a:rPr sz="2400" dirty="0">
                <a:latin typeface="標楷體"/>
                <a:cs typeface="標楷體"/>
              </a:rPr>
              <a:t>稱可行</a:t>
            </a:r>
            <a:r>
              <a:rPr sz="2400" spc="-10" dirty="0">
                <a:latin typeface="標楷體"/>
                <a:cs typeface="標楷體"/>
              </a:rPr>
              <a:t>性</a:t>
            </a:r>
            <a:r>
              <a:rPr sz="2400" dirty="0">
                <a:latin typeface="標楷體"/>
                <a:cs typeface="標楷體"/>
              </a:rPr>
              <a:t>。能夠</a:t>
            </a:r>
            <a:r>
              <a:rPr sz="2400" spc="-10" dirty="0">
                <a:latin typeface="標楷體"/>
                <a:cs typeface="標楷體"/>
              </a:rPr>
              <a:t>實</a:t>
            </a:r>
            <a:r>
              <a:rPr sz="2400" dirty="0">
                <a:latin typeface="標楷體"/>
                <a:cs typeface="標楷體"/>
              </a:rPr>
              <a:t>現</a:t>
            </a:r>
            <a:r>
              <a:rPr sz="2400" spc="-5" dirty="0">
                <a:latin typeface="標楷體"/>
                <a:cs typeface="標楷體"/>
              </a:rPr>
              <a:t>，。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97552" y="4654462"/>
            <a:ext cx="3489959" cy="1592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演</a:t>
            </a:r>
            <a:r>
              <a:rPr spc="-5" dirty="0">
                <a:latin typeface="標楷體"/>
                <a:cs typeface="標楷體"/>
              </a:rPr>
              <a:t>算法</a:t>
            </a:r>
            <a:r>
              <a:rPr dirty="0">
                <a:latin typeface="標楷體"/>
                <a:cs typeface="標楷體"/>
              </a:rPr>
              <a:t>的</a:t>
            </a:r>
            <a:r>
              <a:rPr spc="-5" dirty="0">
                <a:latin typeface="標楷體"/>
                <a:cs typeface="標楷體"/>
              </a:rPr>
              <a:t>工具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57555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</a:t>
            </a:r>
            <a:r>
              <a:rPr sz="2800" spc="10" dirty="0">
                <a:latin typeface="標楷體"/>
                <a:cs typeface="標楷體"/>
              </a:rPr>
              <a:t>圖</a:t>
            </a:r>
            <a:r>
              <a:rPr sz="2800" spc="-10" dirty="0">
                <a:latin typeface="Consolas"/>
                <a:cs typeface="Consolas"/>
              </a:rPr>
              <a:t>(Flow</a:t>
            </a:r>
            <a:r>
              <a:rPr sz="2800" spc="-65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Chart)</a:t>
            </a:r>
            <a:r>
              <a:rPr sz="2800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標楷體"/>
                <a:cs typeface="標楷體"/>
              </a:rPr>
              <a:t>個</a:t>
            </a:r>
            <a:r>
              <a:rPr sz="2800" dirty="0">
                <a:latin typeface="標楷體"/>
                <a:cs typeface="標楷體"/>
              </a:rPr>
              <a:t>不</a:t>
            </a:r>
            <a:r>
              <a:rPr sz="2800" spc="-5" dirty="0">
                <a:latin typeface="標楷體"/>
                <a:cs typeface="標楷體"/>
              </a:rPr>
              <a:t>錯的方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，</a:t>
            </a:r>
            <a:r>
              <a:rPr sz="2800" spc="10" dirty="0">
                <a:latin typeface="標楷體"/>
                <a:cs typeface="標楷體"/>
              </a:rPr>
              <a:t>用</a:t>
            </a:r>
            <a:r>
              <a:rPr sz="2800" spc="-5" dirty="0">
                <a:latin typeface="標楷體"/>
                <a:cs typeface="標楷體"/>
              </a:rPr>
              <a:t>簡單 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圖形來</a:t>
            </a:r>
            <a:r>
              <a:rPr sz="2800" dirty="0">
                <a:latin typeface="標楷體"/>
                <a:cs typeface="標楷體"/>
              </a:rPr>
              <a:t>代</a:t>
            </a:r>
            <a:r>
              <a:rPr sz="2800" spc="-5" dirty="0">
                <a:latin typeface="標楷體"/>
                <a:cs typeface="標楷體"/>
              </a:rPr>
              <a:t>表執行</a:t>
            </a:r>
            <a:r>
              <a:rPr sz="2800" spc="15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步驟。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2680" y="2281403"/>
            <a:ext cx="5424723" cy="395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6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常</a:t>
            </a:r>
            <a:r>
              <a:rPr spc="-10" dirty="0">
                <a:latin typeface="標楷體"/>
                <a:cs typeface="標楷體"/>
              </a:rPr>
              <a:t>用</a:t>
            </a:r>
            <a:r>
              <a:rPr spc="-5" dirty="0">
                <a:latin typeface="標楷體"/>
                <a:cs typeface="標楷體"/>
              </a:rPr>
              <a:t>流</a:t>
            </a:r>
            <a:r>
              <a:rPr spc="5"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1320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圖</a:t>
            </a:r>
            <a:r>
              <a:rPr sz="2800" spc="-5" dirty="0">
                <a:latin typeface="標楷體"/>
                <a:cs typeface="標楷體"/>
              </a:rPr>
              <a:t>例：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9855" y="332231"/>
            <a:ext cx="4831080" cy="6265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6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常</a:t>
            </a:r>
            <a:r>
              <a:rPr spc="-10" dirty="0">
                <a:latin typeface="標楷體"/>
                <a:cs typeface="標楷體"/>
              </a:rPr>
              <a:t>用</a:t>
            </a:r>
            <a:r>
              <a:rPr spc="-5" dirty="0">
                <a:latin typeface="標楷體"/>
                <a:cs typeface="標楷體"/>
              </a:rPr>
              <a:t>流</a:t>
            </a:r>
            <a:r>
              <a:rPr spc="5"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1320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圖</a:t>
            </a:r>
            <a:r>
              <a:rPr sz="2800" spc="-5" dirty="0">
                <a:latin typeface="標楷體"/>
                <a:cs typeface="標楷體"/>
              </a:rPr>
              <a:t>例：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3783" y="1196340"/>
            <a:ext cx="5881115" cy="5184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常</a:t>
            </a:r>
            <a:r>
              <a:rPr spc="-5" dirty="0">
                <a:latin typeface="標楷體"/>
                <a:cs typeface="標楷體"/>
              </a:rPr>
              <a:t>用流</a:t>
            </a:r>
            <a:r>
              <a:rPr dirty="0">
                <a:latin typeface="標楷體"/>
                <a:cs typeface="標楷體"/>
              </a:rPr>
              <a:t>程</a:t>
            </a:r>
            <a:r>
              <a:rPr spc="-5" dirty="0">
                <a:latin typeface="標楷體"/>
                <a:cs typeface="標楷體"/>
              </a:rPr>
              <a:t>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361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對</a:t>
            </a:r>
            <a:r>
              <a:rPr sz="2800" spc="-5" dirty="0">
                <a:latin typeface="標楷體"/>
                <a:cs typeface="標楷體"/>
              </a:rPr>
              <a:t>於簡單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問題，</a:t>
            </a:r>
            <a:r>
              <a:rPr sz="2800" dirty="0">
                <a:latin typeface="標楷體"/>
                <a:cs typeface="標楷體"/>
              </a:rPr>
              <a:t>其</a:t>
            </a:r>
            <a:r>
              <a:rPr sz="2800" spc="-5" dirty="0">
                <a:latin typeface="標楷體"/>
                <a:cs typeface="標楷體"/>
              </a:rPr>
              <a:t>實記住</a:t>
            </a:r>
            <a:r>
              <a:rPr sz="2800" dirty="0">
                <a:latin typeface="標楷體"/>
                <a:cs typeface="標楷體"/>
              </a:rPr>
              <a:t>這</a:t>
            </a:r>
            <a:r>
              <a:rPr sz="2800" spc="-5" dirty="0">
                <a:latin typeface="標楷體"/>
                <a:cs typeface="標楷體"/>
              </a:rPr>
              <a:t>四個也</a:t>
            </a:r>
            <a:r>
              <a:rPr sz="2800" dirty="0">
                <a:latin typeface="標楷體"/>
                <a:cs typeface="標楷體"/>
              </a:rPr>
              <a:t>就</a:t>
            </a:r>
            <a:r>
              <a:rPr sz="2800" spc="-5" dirty="0">
                <a:latin typeface="標楷體"/>
                <a:cs typeface="標楷體"/>
              </a:rPr>
              <a:t>夠了。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1472" y="2036064"/>
            <a:ext cx="5401055" cy="357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7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流</a:t>
            </a:r>
            <a:r>
              <a:rPr spc="-5" dirty="0">
                <a:latin typeface="標楷體"/>
                <a:cs typeface="標楷體"/>
              </a:rPr>
              <a:t>程</a:t>
            </a:r>
            <a:r>
              <a:rPr dirty="0">
                <a:latin typeface="標楷體"/>
                <a:cs typeface="標楷體"/>
              </a:rPr>
              <a:t>圖</a:t>
            </a:r>
            <a:r>
              <a:rPr spc="5" dirty="0">
                <a:latin typeface="標楷體"/>
                <a:cs typeface="標楷體"/>
              </a:rPr>
              <a:t>範例</a:t>
            </a:r>
          </a:p>
        </p:txBody>
      </p:sp>
      <p:sp>
        <p:nvSpPr>
          <p:cNvPr id="3" name="object 3"/>
          <p:cNvSpPr/>
          <p:nvPr/>
        </p:nvSpPr>
        <p:spPr>
          <a:xfrm>
            <a:off x="906780" y="1466088"/>
            <a:ext cx="7330440" cy="453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7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流</a:t>
            </a:r>
            <a:r>
              <a:rPr spc="-5" dirty="0">
                <a:latin typeface="標楷體"/>
                <a:cs typeface="標楷體"/>
              </a:rPr>
              <a:t>程</a:t>
            </a:r>
            <a:r>
              <a:rPr dirty="0">
                <a:latin typeface="標楷體"/>
                <a:cs typeface="標楷體"/>
              </a:rPr>
              <a:t>圖</a:t>
            </a:r>
            <a:r>
              <a:rPr spc="5" dirty="0">
                <a:latin typeface="標楷體"/>
                <a:cs typeface="標楷體"/>
              </a:rPr>
              <a:t>範例</a:t>
            </a:r>
          </a:p>
        </p:txBody>
      </p:sp>
      <p:sp>
        <p:nvSpPr>
          <p:cNvPr id="3" name="object 3"/>
          <p:cNvSpPr/>
          <p:nvPr/>
        </p:nvSpPr>
        <p:spPr>
          <a:xfrm>
            <a:off x="3316223" y="292608"/>
            <a:ext cx="4968239" cy="6333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580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畫</a:t>
            </a:r>
            <a:r>
              <a:rPr spc="-5" dirty="0">
                <a:latin typeface="標楷體"/>
                <a:cs typeface="標楷體"/>
              </a:rPr>
              <a:t>流程</a:t>
            </a:r>
            <a:r>
              <a:rPr dirty="0">
                <a:latin typeface="標楷體"/>
                <a:cs typeface="標楷體"/>
              </a:rPr>
              <a:t>圖</a:t>
            </a:r>
            <a:r>
              <a:rPr spc="-5" dirty="0">
                <a:latin typeface="標楷體"/>
                <a:cs typeface="標楷體"/>
              </a:rPr>
              <a:t>的工具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5229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問</a:t>
            </a:r>
            <a:r>
              <a:rPr sz="2800" spc="-5" dirty="0">
                <a:latin typeface="標楷體"/>
                <a:cs typeface="標楷體"/>
              </a:rPr>
              <a:t>題不複</a:t>
            </a:r>
            <a:r>
              <a:rPr sz="2800" dirty="0">
                <a:latin typeface="標楷體"/>
                <a:cs typeface="標楷體"/>
              </a:rPr>
              <a:t>雜</a:t>
            </a:r>
            <a:r>
              <a:rPr sz="2800" spc="-5" dirty="0">
                <a:latin typeface="標楷體"/>
                <a:cs typeface="標楷體"/>
              </a:rPr>
              <a:t>的話用</a:t>
            </a:r>
            <a:r>
              <a:rPr sz="2800" dirty="0">
                <a:latin typeface="標楷體"/>
                <a:cs typeface="標楷體"/>
              </a:rPr>
              <a:t>手</a:t>
            </a:r>
            <a:r>
              <a:rPr sz="2800" spc="-5" dirty="0">
                <a:latin typeface="標楷體"/>
                <a:cs typeface="標楷體"/>
              </a:rPr>
              <a:t>繪就行</a:t>
            </a:r>
            <a:r>
              <a:rPr sz="2800" dirty="0">
                <a:latin typeface="標楷體"/>
                <a:cs typeface="標楷體"/>
              </a:rPr>
              <a:t>了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9388" y="1825751"/>
            <a:ext cx="6667093" cy="3817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580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畫</a:t>
            </a:r>
            <a:r>
              <a:rPr spc="-5" dirty="0">
                <a:latin typeface="標楷體"/>
                <a:cs typeface="標楷體"/>
              </a:rPr>
              <a:t>流程</a:t>
            </a:r>
            <a:r>
              <a:rPr dirty="0">
                <a:latin typeface="標楷體"/>
                <a:cs typeface="標楷體"/>
              </a:rPr>
              <a:t>圖</a:t>
            </a:r>
            <a:r>
              <a:rPr spc="-5" dirty="0">
                <a:latin typeface="標楷體"/>
                <a:cs typeface="標楷體"/>
              </a:rPr>
              <a:t>的工具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66445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如</a:t>
            </a:r>
            <a:r>
              <a:rPr sz="2800" spc="-5" dirty="0">
                <a:latin typeface="標楷體"/>
                <a:cs typeface="標楷體"/>
              </a:rPr>
              <a:t>果需要</a:t>
            </a:r>
            <a:r>
              <a:rPr sz="2800" dirty="0">
                <a:latin typeface="標楷體"/>
                <a:cs typeface="標楷體"/>
              </a:rPr>
              <a:t>精</a:t>
            </a:r>
            <a:r>
              <a:rPr sz="2800" spc="-5" dirty="0">
                <a:latin typeface="標楷體"/>
                <a:cs typeface="標楷體"/>
              </a:rPr>
              <a:t>美或較</a:t>
            </a:r>
            <a:r>
              <a:rPr sz="2800" dirty="0">
                <a:latin typeface="標楷體"/>
                <a:cs typeface="標楷體"/>
              </a:rPr>
              <a:t>複</a:t>
            </a:r>
            <a:r>
              <a:rPr sz="2800" spc="-5" dirty="0">
                <a:latin typeface="標楷體"/>
                <a:cs typeface="標楷體"/>
              </a:rPr>
              <a:t>雜的應</a:t>
            </a:r>
            <a:r>
              <a:rPr sz="2800" dirty="0">
                <a:latin typeface="標楷體"/>
                <a:cs typeface="標楷體"/>
              </a:rPr>
              <a:t>用</a:t>
            </a:r>
            <a:r>
              <a:rPr sz="2800" spc="25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Consolas"/>
                <a:cs typeface="Consolas"/>
              </a:rPr>
              <a:t>Dra</a:t>
            </a:r>
            <a:r>
              <a:rPr sz="2800" spc="-25" dirty="0">
                <a:latin typeface="Consolas"/>
                <a:cs typeface="Consolas"/>
              </a:rPr>
              <a:t>w</a:t>
            </a:r>
            <a:r>
              <a:rPr sz="2800" spc="-5" dirty="0">
                <a:latin typeface="Consolas"/>
                <a:cs typeface="Consolas"/>
              </a:rPr>
              <a:t>.i</a:t>
            </a:r>
            <a:r>
              <a:rPr sz="2800" spc="-10" dirty="0">
                <a:latin typeface="Consolas"/>
                <a:cs typeface="Consolas"/>
              </a:rPr>
              <a:t>o</a:t>
            </a:r>
            <a:r>
              <a:rPr sz="2800" spc="5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標楷體"/>
                <a:cs typeface="標楷體"/>
              </a:rPr>
              <a:t>個不 </a:t>
            </a:r>
            <a:r>
              <a:rPr sz="2800" dirty="0">
                <a:latin typeface="標楷體"/>
                <a:cs typeface="標楷體"/>
              </a:rPr>
              <a:t>錯</a:t>
            </a:r>
            <a:r>
              <a:rPr sz="2800" spc="-5" dirty="0">
                <a:latin typeface="標楷體"/>
                <a:cs typeface="標楷體"/>
              </a:rPr>
              <a:t>又免費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畫流程</a:t>
            </a:r>
            <a:r>
              <a:rPr sz="2800" dirty="0">
                <a:latin typeface="標楷體"/>
                <a:cs typeface="標楷體"/>
              </a:rPr>
              <a:t>圖</a:t>
            </a:r>
            <a:r>
              <a:rPr sz="2800" spc="-5" dirty="0">
                <a:latin typeface="標楷體"/>
                <a:cs typeface="標楷體"/>
              </a:rPr>
              <a:t>的工具</a:t>
            </a:r>
            <a:r>
              <a:rPr sz="2800" dirty="0">
                <a:latin typeface="標楷體"/>
                <a:cs typeface="標楷體"/>
              </a:rPr>
              <a:t>軟</a:t>
            </a:r>
            <a:r>
              <a:rPr sz="2800" spc="-5" dirty="0">
                <a:latin typeface="標楷體"/>
                <a:cs typeface="標楷體"/>
              </a:rPr>
              <a:t>體。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383" y="2141220"/>
            <a:ext cx="5454396" cy="410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7240" y="3090672"/>
            <a:ext cx="2880360" cy="1225550"/>
          </a:xfrm>
          <a:custGeom>
            <a:avLst/>
            <a:gdLst/>
            <a:ahLst/>
            <a:cxnLst/>
            <a:rect l="l" t="t" r="r" b="b"/>
            <a:pathLst>
              <a:path w="2880359" h="1225550">
                <a:moveTo>
                  <a:pt x="0" y="612647"/>
                </a:moveTo>
                <a:lnTo>
                  <a:pt x="5885" y="556888"/>
                </a:lnTo>
                <a:lnTo>
                  <a:pt x="23202" y="502531"/>
                </a:lnTo>
                <a:lnTo>
                  <a:pt x="51443" y="449791"/>
                </a:lnTo>
                <a:lnTo>
                  <a:pt x="90099" y="398886"/>
                </a:lnTo>
                <a:lnTo>
                  <a:pt x="138662" y="350032"/>
                </a:lnTo>
                <a:lnTo>
                  <a:pt x="196624" y="303445"/>
                </a:lnTo>
                <a:lnTo>
                  <a:pt x="228970" y="281069"/>
                </a:lnTo>
                <a:lnTo>
                  <a:pt x="263475" y="259341"/>
                </a:lnTo>
                <a:lnTo>
                  <a:pt x="300076" y="238289"/>
                </a:lnTo>
                <a:lnTo>
                  <a:pt x="338708" y="217938"/>
                </a:lnTo>
                <a:lnTo>
                  <a:pt x="379309" y="198316"/>
                </a:lnTo>
                <a:lnTo>
                  <a:pt x="421814" y="179451"/>
                </a:lnTo>
                <a:lnTo>
                  <a:pt x="466161" y="161368"/>
                </a:lnTo>
                <a:lnTo>
                  <a:pt x="512285" y="144096"/>
                </a:lnTo>
                <a:lnTo>
                  <a:pt x="560124" y="127661"/>
                </a:lnTo>
                <a:lnTo>
                  <a:pt x="609613" y="112090"/>
                </a:lnTo>
                <a:lnTo>
                  <a:pt x="660688" y="97411"/>
                </a:lnTo>
                <a:lnTo>
                  <a:pt x="713288" y="83650"/>
                </a:lnTo>
                <a:lnTo>
                  <a:pt x="767347" y="70835"/>
                </a:lnTo>
                <a:lnTo>
                  <a:pt x="822803" y="58992"/>
                </a:lnTo>
                <a:lnTo>
                  <a:pt x="879592" y="48148"/>
                </a:lnTo>
                <a:lnTo>
                  <a:pt x="937649" y="38332"/>
                </a:lnTo>
                <a:lnTo>
                  <a:pt x="996913" y="29568"/>
                </a:lnTo>
                <a:lnTo>
                  <a:pt x="1057319" y="21886"/>
                </a:lnTo>
                <a:lnTo>
                  <a:pt x="1118803" y="15311"/>
                </a:lnTo>
                <a:lnTo>
                  <a:pt x="1181302" y="9871"/>
                </a:lnTo>
                <a:lnTo>
                  <a:pt x="1244753" y="5593"/>
                </a:lnTo>
                <a:lnTo>
                  <a:pt x="1309092" y="2503"/>
                </a:lnTo>
                <a:lnTo>
                  <a:pt x="1374255" y="630"/>
                </a:lnTo>
                <a:lnTo>
                  <a:pt x="1440180" y="0"/>
                </a:lnTo>
                <a:lnTo>
                  <a:pt x="1506104" y="630"/>
                </a:lnTo>
                <a:lnTo>
                  <a:pt x="1571267" y="2503"/>
                </a:lnTo>
                <a:lnTo>
                  <a:pt x="1635606" y="5593"/>
                </a:lnTo>
                <a:lnTo>
                  <a:pt x="1699057" y="9871"/>
                </a:lnTo>
                <a:lnTo>
                  <a:pt x="1761556" y="15311"/>
                </a:lnTo>
                <a:lnTo>
                  <a:pt x="1823040" y="21886"/>
                </a:lnTo>
                <a:lnTo>
                  <a:pt x="1883446" y="29568"/>
                </a:lnTo>
                <a:lnTo>
                  <a:pt x="1942710" y="38332"/>
                </a:lnTo>
                <a:lnTo>
                  <a:pt x="2000767" y="48148"/>
                </a:lnTo>
                <a:lnTo>
                  <a:pt x="2057556" y="58992"/>
                </a:lnTo>
                <a:lnTo>
                  <a:pt x="2113012" y="70835"/>
                </a:lnTo>
                <a:lnTo>
                  <a:pt x="2167071" y="83650"/>
                </a:lnTo>
                <a:lnTo>
                  <a:pt x="2219671" y="97411"/>
                </a:lnTo>
                <a:lnTo>
                  <a:pt x="2270746" y="112090"/>
                </a:lnTo>
                <a:lnTo>
                  <a:pt x="2320235" y="127661"/>
                </a:lnTo>
                <a:lnTo>
                  <a:pt x="2368074" y="144096"/>
                </a:lnTo>
                <a:lnTo>
                  <a:pt x="2414198" y="161368"/>
                </a:lnTo>
                <a:lnTo>
                  <a:pt x="2458545" y="179450"/>
                </a:lnTo>
                <a:lnTo>
                  <a:pt x="2501050" y="198316"/>
                </a:lnTo>
                <a:lnTo>
                  <a:pt x="2541651" y="217938"/>
                </a:lnTo>
                <a:lnTo>
                  <a:pt x="2580283" y="238289"/>
                </a:lnTo>
                <a:lnTo>
                  <a:pt x="2616884" y="259341"/>
                </a:lnTo>
                <a:lnTo>
                  <a:pt x="2651389" y="281069"/>
                </a:lnTo>
                <a:lnTo>
                  <a:pt x="2683735" y="303445"/>
                </a:lnTo>
                <a:lnTo>
                  <a:pt x="2741697" y="350032"/>
                </a:lnTo>
                <a:lnTo>
                  <a:pt x="2790260" y="398886"/>
                </a:lnTo>
                <a:lnTo>
                  <a:pt x="2828916" y="449791"/>
                </a:lnTo>
                <a:lnTo>
                  <a:pt x="2857157" y="502531"/>
                </a:lnTo>
                <a:lnTo>
                  <a:pt x="2874474" y="556888"/>
                </a:lnTo>
                <a:lnTo>
                  <a:pt x="2880360" y="612647"/>
                </a:lnTo>
                <a:lnTo>
                  <a:pt x="2878878" y="640689"/>
                </a:lnTo>
                <a:lnTo>
                  <a:pt x="2867213" y="695774"/>
                </a:lnTo>
                <a:lnTo>
                  <a:pt x="2844370" y="749350"/>
                </a:lnTo>
                <a:lnTo>
                  <a:pt x="2810858" y="801199"/>
                </a:lnTo>
                <a:lnTo>
                  <a:pt x="2767185" y="851106"/>
                </a:lnTo>
                <a:lnTo>
                  <a:pt x="2713859" y="898854"/>
                </a:lnTo>
                <a:lnTo>
                  <a:pt x="2651389" y="944226"/>
                </a:lnTo>
                <a:lnTo>
                  <a:pt x="2616884" y="965954"/>
                </a:lnTo>
                <a:lnTo>
                  <a:pt x="2580283" y="987006"/>
                </a:lnTo>
                <a:lnTo>
                  <a:pt x="2541651" y="1007357"/>
                </a:lnTo>
                <a:lnTo>
                  <a:pt x="2501050" y="1026979"/>
                </a:lnTo>
                <a:lnTo>
                  <a:pt x="2458545" y="1045845"/>
                </a:lnTo>
                <a:lnTo>
                  <a:pt x="2414198" y="1063927"/>
                </a:lnTo>
                <a:lnTo>
                  <a:pt x="2368074" y="1081199"/>
                </a:lnTo>
                <a:lnTo>
                  <a:pt x="2320235" y="1097634"/>
                </a:lnTo>
                <a:lnTo>
                  <a:pt x="2270746" y="1113205"/>
                </a:lnTo>
                <a:lnTo>
                  <a:pt x="2219671" y="1127884"/>
                </a:lnTo>
                <a:lnTo>
                  <a:pt x="2167071" y="1141645"/>
                </a:lnTo>
                <a:lnTo>
                  <a:pt x="2113012" y="1154460"/>
                </a:lnTo>
                <a:lnTo>
                  <a:pt x="2057556" y="1166303"/>
                </a:lnTo>
                <a:lnTo>
                  <a:pt x="2000767" y="1177147"/>
                </a:lnTo>
                <a:lnTo>
                  <a:pt x="1942710" y="1186963"/>
                </a:lnTo>
                <a:lnTo>
                  <a:pt x="1883446" y="1195727"/>
                </a:lnTo>
                <a:lnTo>
                  <a:pt x="1823040" y="1203409"/>
                </a:lnTo>
                <a:lnTo>
                  <a:pt x="1761556" y="1209984"/>
                </a:lnTo>
                <a:lnTo>
                  <a:pt x="1699057" y="1215424"/>
                </a:lnTo>
                <a:lnTo>
                  <a:pt x="1635606" y="1219702"/>
                </a:lnTo>
                <a:lnTo>
                  <a:pt x="1571267" y="1222792"/>
                </a:lnTo>
                <a:lnTo>
                  <a:pt x="1506104" y="1224665"/>
                </a:lnTo>
                <a:lnTo>
                  <a:pt x="1440180" y="1225295"/>
                </a:lnTo>
                <a:lnTo>
                  <a:pt x="1374255" y="1224665"/>
                </a:lnTo>
                <a:lnTo>
                  <a:pt x="1309092" y="1222792"/>
                </a:lnTo>
                <a:lnTo>
                  <a:pt x="1244753" y="1219702"/>
                </a:lnTo>
                <a:lnTo>
                  <a:pt x="1181302" y="1215424"/>
                </a:lnTo>
                <a:lnTo>
                  <a:pt x="1118803" y="1209984"/>
                </a:lnTo>
                <a:lnTo>
                  <a:pt x="1057319" y="1203409"/>
                </a:lnTo>
                <a:lnTo>
                  <a:pt x="996913" y="1195727"/>
                </a:lnTo>
                <a:lnTo>
                  <a:pt x="937649" y="1186963"/>
                </a:lnTo>
                <a:lnTo>
                  <a:pt x="879592" y="1177147"/>
                </a:lnTo>
                <a:lnTo>
                  <a:pt x="822803" y="1166303"/>
                </a:lnTo>
                <a:lnTo>
                  <a:pt x="767347" y="1154460"/>
                </a:lnTo>
                <a:lnTo>
                  <a:pt x="713288" y="1141645"/>
                </a:lnTo>
                <a:lnTo>
                  <a:pt x="660688" y="1127884"/>
                </a:lnTo>
                <a:lnTo>
                  <a:pt x="609613" y="1113205"/>
                </a:lnTo>
                <a:lnTo>
                  <a:pt x="560124" y="1097634"/>
                </a:lnTo>
                <a:lnTo>
                  <a:pt x="512285" y="1081199"/>
                </a:lnTo>
                <a:lnTo>
                  <a:pt x="466161" y="1063927"/>
                </a:lnTo>
                <a:lnTo>
                  <a:pt x="421814" y="1045844"/>
                </a:lnTo>
                <a:lnTo>
                  <a:pt x="379309" y="1026979"/>
                </a:lnTo>
                <a:lnTo>
                  <a:pt x="338708" y="1007357"/>
                </a:lnTo>
                <a:lnTo>
                  <a:pt x="300076" y="987006"/>
                </a:lnTo>
                <a:lnTo>
                  <a:pt x="263475" y="965954"/>
                </a:lnTo>
                <a:lnTo>
                  <a:pt x="228970" y="944226"/>
                </a:lnTo>
                <a:lnTo>
                  <a:pt x="196624" y="921850"/>
                </a:lnTo>
                <a:lnTo>
                  <a:pt x="138662" y="875263"/>
                </a:lnTo>
                <a:lnTo>
                  <a:pt x="90099" y="826409"/>
                </a:lnTo>
                <a:lnTo>
                  <a:pt x="51443" y="775504"/>
                </a:lnTo>
                <a:lnTo>
                  <a:pt x="23202" y="722764"/>
                </a:lnTo>
                <a:lnTo>
                  <a:pt x="5885" y="668407"/>
                </a:lnTo>
                <a:lnTo>
                  <a:pt x="0" y="612647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580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畫</a:t>
            </a:r>
            <a:r>
              <a:rPr spc="-5" dirty="0">
                <a:latin typeface="標楷體"/>
                <a:cs typeface="標楷體"/>
              </a:rPr>
              <a:t>流程</a:t>
            </a:r>
            <a:r>
              <a:rPr dirty="0">
                <a:latin typeface="標楷體"/>
                <a:cs typeface="標楷體"/>
              </a:rPr>
              <a:t>圖</a:t>
            </a:r>
            <a:r>
              <a:rPr spc="-5" dirty="0">
                <a:latin typeface="標楷體"/>
                <a:cs typeface="標楷體"/>
              </a:rPr>
              <a:t>的工具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6846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5408295" algn="l"/>
              </a:tabLst>
            </a:pPr>
            <a:r>
              <a:rPr sz="2800" dirty="0">
                <a:latin typeface="標楷體"/>
                <a:cs typeface="標楷體"/>
              </a:rPr>
              <a:t>安裝後開啟</a:t>
            </a:r>
            <a:r>
              <a:rPr sz="2800" spc="-5" dirty="0">
                <a:latin typeface="標楷體"/>
                <a:cs typeface="標楷體"/>
              </a:rPr>
              <a:t>程式</a:t>
            </a:r>
            <a:r>
              <a:rPr sz="2800" dirty="0">
                <a:latin typeface="標楷體"/>
                <a:cs typeface="標楷體"/>
              </a:rPr>
              <a:t>選</a:t>
            </a:r>
            <a:r>
              <a:rPr sz="2800" spc="-5" dirty="0">
                <a:latin typeface="標楷體"/>
                <a:cs typeface="標楷體"/>
              </a:rPr>
              <a:t>「流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25" dirty="0">
                <a:latin typeface="標楷體"/>
                <a:cs typeface="標楷體"/>
              </a:rPr>
              <a:t>圖</a:t>
            </a:r>
            <a:r>
              <a:rPr sz="2800" spc="-5" dirty="0">
                <a:latin typeface="標楷體"/>
                <a:cs typeface="標楷體"/>
              </a:rPr>
              <a:t>」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" dirty="0">
                <a:latin typeface="標楷體"/>
                <a:cs typeface="標楷體"/>
              </a:rPr>
              <a:t>「新增</a:t>
            </a:r>
            <a:r>
              <a:rPr sz="2800" spc="-5" dirty="0">
                <a:latin typeface="標楷體"/>
                <a:cs typeface="標楷體"/>
              </a:rPr>
              <a:t>」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7128" y="1960911"/>
            <a:ext cx="5617275" cy="4162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6108" y="2493264"/>
            <a:ext cx="1728470" cy="1583690"/>
          </a:xfrm>
          <a:custGeom>
            <a:avLst/>
            <a:gdLst/>
            <a:ahLst/>
            <a:cxnLst/>
            <a:rect l="l" t="t" r="r" b="b"/>
            <a:pathLst>
              <a:path w="1728470" h="1583689">
                <a:moveTo>
                  <a:pt x="0" y="791718"/>
                </a:moveTo>
                <a:lnTo>
                  <a:pt x="1466" y="745197"/>
                </a:lnTo>
                <a:lnTo>
                  <a:pt x="5813" y="699385"/>
                </a:lnTo>
                <a:lnTo>
                  <a:pt x="12957" y="654355"/>
                </a:lnTo>
                <a:lnTo>
                  <a:pt x="22820" y="610182"/>
                </a:lnTo>
                <a:lnTo>
                  <a:pt x="35318" y="566939"/>
                </a:lnTo>
                <a:lnTo>
                  <a:pt x="50372" y="524701"/>
                </a:lnTo>
                <a:lnTo>
                  <a:pt x="67901" y="483542"/>
                </a:lnTo>
                <a:lnTo>
                  <a:pt x="87823" y="443537"/>
                </a:lnTo>
                <a:lnTo>
                  <a:pt x="110057" y="404759"/>
                </a:lnTo>
                <a:lnTo>
                  <a:pt x="134523" y="367284"/>
                </a:lnTo>
                <a:lnTo>
                  <a:pt x="161139" y="331184"/>
                </a:lnTo>
                <a:lnTo>
                  <a:pt x="189824" y="296535"/>
                </a:lnTo>
                <a:lnTo>
                  <a:pt x="220498" y="263411"/>
                </a:lnTo>
                <a:lnTo>
                  <a:pt x="253079" y="231886"/>
                </a:lnTo>
                <a:lnTo>
                  <a:pt x="287486" y="202033"/>
                </a:lnTo>
                <a:lnTo>
                  <a:pt x="323638" y="173929"/>
                </a:lnTo>
                <a:lnTo>
                  <a:pt x="361455" y="147646"/>
                </a:lnTo>
                <a:lnTo>
                  <a:pt x="400855" y="123259"/>
                </a:lnTo>
                <a:lnTo>
                  <a:pt x="441757" y="100842"/>
                </a:lnTo>
                <a:lnTo>
                  <a:pt x="484081" y="80469"/>
                </a:lnTo>
                <a:lnTo>
                  <a:pt x="527744" y="62216"/>
                </a:lnTo>
                <a:lnTo>
                  <a:pt x="572667" y="46155"/>
                </a:lnTo>
                <a:lnTo>
                  <a:pt x="618767" y="32361"/>
                </a:lnTo>
                <a:lnTo>
                  <a:pt x="665965" y="20909"/>
                </a:lnTo>
                <a:lnTo>
                  <a:pt x="714179" y="11872"/>
                </a:lnTo>
                <a:lnTo>
                  <a:pt x="763328" y="5326"/>
                </a:lnTo>
                <a:lnTo>
                  <a:pt x="813331" y="1343"/>
                </a:lnTo>
                <a:lnTo>
                  <a:pt x="864107" y="0"/>
                </a:lnTo>
                <a:lnTo>
                  <a:pt x="914884" y="1343"/>
                </a:lnTo>
                <a:lnTo>
                  <a:pt x="964887" y="5326"/>
                </a:lnTo>
                <a:lnTo>
                  <a:pt x="1014036" y="11872"/>
                </a:lnTo>
                <a:lnTo>
                  <a:pt x="1062250" y="20909"/>
                </a:lnTo>
                <a:lnTo>
                  <a:pt x="1109448" y="32361"/>
                </a:lnTo>
                <a:lnTo>
                  <a:pt x="1155548" y="46155"/>
                </a:lnTo>
                <a:lnTo>
                  <a:pt x="1200471" y="62216"/>
                </a:lnTo>
                <a:lnTo>
                  <a:pt x="1244134" y="80469"/>
                </a:lnTo>
                <a:lnTo>
                  <a:pt x="1286458" y="100842"/>
                </a:lnTo>
                <a:lnTo>
                  <a:pt x="1327360" y="123259"/>
                </a:lnTo>
                <a:lnTo>
                  <a:pt x="1366760" y="147646"/>
                </a:lnTo>
                <a:lnTo>
                  <a:pt x="1404577" y="173929"/>
                </a:lnTo>
                <a:lnTo>
                  <a:pt x="1440729" y="202033"/>
                </a:lnTo>
                <a:lnTo>
                  <a:pt x="1475136" y="231886"/>
                </a:lnTo>
                <a:lnTo>
                  <a:pt x="1507717" y="263411"/>
                </a:lnTo>
                <a:lnTo>
                  <a:pt x="1538391" y="296535"/>
                </a:lnTo>
                <a:lnTo>
                  <a:pt x="1567076" y="331184"/>
                </a:lnTo>
                <a:lnTo>
                  <a:pt x="1593692" y="367284"/>
                </a:lnTo>
                <a:lnTo>
                  <a:pt x="1618158" y="404759"/>
                </a:lnTo>
                <a:lnTo>
                  <a:pt x="1640392" y="443537"/>
                </a:lnTo>
                <a:lnTo>
                  <a:pt x="1660314" y="483542"/>
                </a:lnTo>
                <a:lnTo>
                  <a:pt x="1677843" y="524701"/>
                </a:lnTo>
                <a:lnTo>
                  <a:pt x="1692897" y="566939"/>
                </a:lnTo>
                <a:lnTo>
                  <a:pt x="1705395" y="610182"/>
                </a:lnTo>
                <a:lnTo>
                  <a:pt x="1715258" y="654355"/>
                </a:lnTo>
                <a:lnTo>
                  <a:pt x="1722402" y="699385"/>
                </a:lnTo>
                <a:lnTo>
                  <a:pt x="1726749" y="745197"/>
                </a:lnTo>
                <a:lnTo>
                  <a:pt x="1728215" y="791718"/>
                </a:lnTo>
                <a:lnTo>
                  <a:pt x="1726749" y="838238"/>
                </a:lnTo>
                <a:lnTo>
                  <a:pt x="1722402" y="884050"/>
                </a:lnTo>
                <a:lnTo>
                  <a:pt x="1715258" y="929080"/>
                </a:lnTo>
                <a:lnTo>
                  <a:pt x="1705395" y="973253"/>
                </a:lnTo>
                <a:lnTo>
                  <a:pt x="1692897" y="1016496"/>
                </a:lnTo>
                <a:lnTo>
                  <a:pt x="1677843" y="1058734"/>
                </a:lnTo>
                <a:lnTo>
                  <a:pt x="1660314" y="1099893"/>
                </a:lnTo>
                <a:lnTo>
                  <a:pt x="1640392" y="1139898"/>
                </a:lnTo>
                <a:lnTo>
                  <a:pt x="1618158" y="1178676"/>
                </a:lnTo>
                <a:lnTo>
                  <a:pt x="1593692" y="1216151"/>
                </a:lnTo>
                <a:lnTo>
                  <a:pt x="1567076" y="1252251"/>
                </a:lnTo>
                <a:lnTo>
                  <a:pt x="1538391" y="1286900"/>
                </a:lnTo>
                <a:lnTo>
                  <a:pt x="1507717" y="1320024"/>
                </a:lnTo>
                <a:lnTo>
                  <a:pt x="1475136" y="1351549"/>
                </a:lnTo>
                <a:lnTo>
                  <a:pt x="1440729" y="1381402"/>
                </a:lnTo>
                <a:lnTo>
                  <a:pt x="1404577" y="1409506"/>
                </a:lnTo>
                <a:lnTo>
                  <a:pt x="1366760" y="1435789"/>
                </a:lnTo>
                <a:lnTo>
                  <a:pt x="1327360" y="1460176"/>
                </a:lnTo>
                <a:lnTo>
                  <a:pt x="1286458" y="1482593"/>
                </a:lnTo>
                <a:lnTo>
                  <a:pt x="1244134" y="1502966"/>
                </a:lnTo>
                <a:lnTo>
                  <a:pt x="1200471" y="1521219"/>
                </a:lnTo>
                <a:lnTo>
                  <a:pt x="1155548" y="1537280"/>
                </a:lnTo>
                <a:lnTo>
                  <a:pt x="1109448" y="1551074"/>
                </a:lnTo>
                <a:lnTo>
                  <a:pt x="1062250" y="1562526"/>
                </a:lnTo>
                <a:lnTo>
                  <a:pt x="1014036" y="1571563"/>
                </a:lnTo>
                <a:lnTo>
                  <a:pt x="964887" y="1578109"/>
                </a:lnTo>
                <a:lnTo>
                  <a:pt x="914884" y="1582092"/>
                </a:lnTo>
                <a:lnTo>
                  <a:pt x="864107" y="1583436"/>
                </a:lnTo>
                <a:lnTo>
                  <a:pt x="813331" y="1582092"/>
                </a:lnTo>
                <a:lnTo>
                  <a:pt x="763328" y="1578109"/>
                </a:lnTo>
                <a:lnTo>
                  <a:pt x="714179" y="1571563"/>
                </a:lnTo>
                <a:lnTo>
                  <a:pt x="665965" y="1562526"/>
                </a:lnTo>
                <a:lnTo>
                  <a:pt x="618767" y="1551074"/>
                </a:lnTo>
                <a:lnTo>
                  <a:pt x="572667" y="1537280"/>
                </a:lnTo>
                <a:lnTo>
                  <a:pt x="527744" y="1521219"/>
                </a:lnTo>
                <a:lnTo>
                  <a:pt x="484081" y="1502966"/>
                </a:lnTo>
                <a:lnTo>
                  <a:pt x="441757" y="1482593"/>
                </a:lnTo>
                <a:lnTo>
                  <a:pt x="400855" y="1460176"/>
                </a:lnTo>
                <a:lnTo>
                  <a:pt x="361455" y="1435789"/>
                </a:lnTo>
                <a:lnTo>
                  <a:pt x="323638" y="1409506"/>
                </a:lnTo>
                <a:lnTo>
                  <a:pt x="287486" y="1381402"/>
                </a:lnTo>
                <a:lnTo>
                  <a:pt x="253079" y="1351549"/>
                </a:lnTo>
                <a:lnTo>
                  <a:pt x="220498" y="1320024"/>
                </a:lnTo>
                <a:lnTo>
                  <a:pt x="189824" y="1286900"/>
                </a:lnTo>
                <a:lnTo>
                  <a:pt x="161139" y="1252251"/>
                </a:lnTo>
                <a:lnTo>
                  <a:pt x="134523" y="1216151"/>
                </a:lnTo>
                <a:lnTo>
                  <a:pt x="110057" y="1178676"/>
                </a:lnTo>
                <a:lnTo>
                  <a:pt x="87823" y="1139898"/>
                </a:lnTo>
                <a:lnTo>
                  <a:pt x="67901" y="1099893"/>
                </a:lnTo>
                <a:lnTo>
                  <a:pt x="50372" y="1058734"/>
                </a:lnTo>
                <a:lnTo>
                  <a:pt x="35318" y="1016496"/>
                </a:lnTo>
                <a:lnTo>
                  <a:pt x="22820" y="973253"/>
                </a:lnTo>
                <a:lnTo>
                  <a:pt x="12957" y="929080"/>
                </a:lnTo>
                <a:lnTo>
                  <a:pt x="5813" y="884050"/>
                </a:lnTo>
                <a:lnTo>
                  <a:pt x="1466" y="838238"/>
                </a:lnTo>
                <a:lnTo>
                  <a:pt x="0" y="79171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1615" y="5536691"/>
            <a:ext cx="1359535" cy="440690"/>
          </a:xfrm>
          <a:custGeom>
            <a:avLst/>
            <a:gdLst/>
            <a:ahLst/>
            <a:cxnLst/>
            <a:rect l="l" t="t" r="r" b="b"/>
            <a:pathLst>
              <a:path w="1359534" h="440689">
                <a:moveTo>
                  <a:pt x="0" y="220218"/>
                </a:moveTo>
                <a:lnTo>
                  <a:pt x="13808" y="175834"/>
                </a:lnTo>
                <a:lnTo>
                  <a:pt x="53411" y="134497"/>
                </a:lnTo>
                <a:lnTo>
                  <a:pt x="116077" y="97089"/>
                </a:lnTo>
                <a:lnTo>
                  <a:pt x="155204" y="80136"/>
                </a:lnTo>
                <a:lnTo>
                  <a:pt x="199072" y="64498"/>
                </a:lnTo>
                <a:lnTo>
                  <a:pt x="247340" y="50285"/>
                </a:lnTo>
                <a:lnTo>
                  <a:pt x="299665" y="37608"/>
                </a:lnTo>
                <a:lnTo>
                  <a:pt x="355707" y="26578"/>
                </a:lnTo>
                <a:lnTo>
                  <a:pt x="415123" y="17305"/>
                </a:lnTo>
                <a:lnTo>
                  <a:pt x="477572" y="9900"/>
                </a:lnTo>
                <a:lnTo>
                  <a:pt x="542713" y="4473"/>
                </a:lnTo>
                <a:lnTo>
                  <a:pt x="610204" y="1136"/>
                </a:lnTo>
                <a:lnTo>
                  <a:pt x="679704" y="0"/>
                </a:lnTo>
                <a:lnTo>
                  <a:pt x="749203" y="1136"/>
                </a:lnTo>
                <a:lnTo>
                  <a:pt x="816694" y="4473"/>
                </a:lnTo>
                <a:lnTo>
                  <a:pt x="881835" y="9900"/>
                </a:lnTo>
                <a:lnTo>
                  <a:pt x="944284" y="17305"/>
                </a:lnTo>
                <a:lnTo>
                  <a:pt x="1003700" y="26578"/>
                </a:lnTo>
                <a:lnTo>
                  <a:pt x="1059742" y="37608"/>
                </a:lnTo>
                <a:lnTo>
                  <a:pt x="1112067" y="50285"/>
                </a:lnTo>
                <a:lnTo>
                  <a:pt x="1160335" y="64498"/>
                </a:lnTo>
                <a:lnTo>
                  <a:pt x="1204203" y="80136"/>
                </a:lnTo>
                <a:lnTo>
                  <a:pt x="1243330" y="97089"/>
                </a:lnTo>
                <a:lnTo>
                  <a:pt x="1277375" y="115246"/>
                </a:lnTo>
                <a:lnTo>
                  <a:pt x="1328851" y="154730"/>
                </a:lnTo>
                <a:lnTo>
                  <a:pt x="1355899" y="197701"/>
                </a:lnTo>
                <a:lnTo>
                  <a:pt x="1359408" y="220218"/>
                </a:lnTo>
                <a:lnTo>
                  <a:pt x="1355899" y="242734"/>
                </a:lnTo>
                <a:lnTo>
                  <a:pt x="1328851" y="285705"/>
                </a:lnTo>
                <a:lnTo>
                  <a:pt x="1277375" y="325189"/>
                </a:lnTo>
                <a:lnTo>
                  <a:pt x="1243330" y="343346"/>
                </a:lnTo>
                <a:lnTo>
                  <a:pt x="1204203" y="360299"/>
                </a:lnTo>
                <a:lnTo>
                  <a:pt x="1160335" y="375937"/>
                </a:lnTo>
                <a:lnTo>
                  <a:pt x="1112067" y="390150"/>
                </a:lnTo>
                <a:lnTo>
                  <a:pt x="1059742" y="402827"/>
                </a:lnTo>
                <a:lnTo>
                  <a:pt x="1003700" y="413857"/>
                </a:lnTo>
                <a:lnTo>
                  <a:pt x="944284" y="423130"/>
                </a:lnTo>
                <a:lnTo>
                  <a:pt x="881835" y="430535"/>
                </a:lnTo>
                <a:lnTo>
                  <a:pt x="816694" y="435962"/>
                </a:lnTo>
                <a:lnTo>
                  <a:pt x="749203" y="439299"/>
                </a:lnTo>
                <a:lnTo>
                  <a:pt x="679704" y="440436"/>
                </a:lnTo>
                <a:lnTo>
                  <a:pt x="610204" y="439299"/>
                </a:lnTo>
                <a:lnTo>
                  <a:pt x="542713" y="435962"/>
                </a:lnTo>
                <a:lnTo>
                  <a:pt x="477572" y="430535"/>
                </a:lnTo>
                <a:lnTo>
                  <a:pt x="415123" y="423130"/>
                </a:lnTo>
                <a:lnTo>
                  <a:pt x="355707" y="413857"/>
                </a:lnTo>
                <a:lnTo>
                  <a:pt x="299665" y="402827"/>
                </a:lnTo>
                <a:lnTo>
                  <a:pt x="247340" y="390150"/>
                </a:lnTo>
                <a:lnTo>
                  <a:pt x="199072" y="375937"/>
                </a:lnTo>
                <a:lnTo>
                  <a:pt x="155204" y="360299"/>
                </a:lnTo>
                <a:lnTo>
                  <a:pt x="116077" y="343346"/>
                </a:lnTo>
                <a:lnTo>
                  <a:pt x="82032" y="325189"/>
                </a:lnTo>
                <a:lnTo>
                  <a:pt x="30556" y="285705"/>
                </a:lnTo>
                <a:lnTo>
                  <a:pt x="3508" y="242734"/>
                </a:lnTo>
                <a:lnTo>
                  <a:pt x="0" y="22021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何</a:t>
            </a:r>
            <a:r>
              <a:rPr spc="-5" dirty="0">
                <a:latin typeface="標楷體"/>
                <a:cs typeface="標楷體"/>
              </a:rPr>
              <a:t>謂程</a:t>
            </a:r>
            <a:r>
              <a:rPr dirty="0">
                <a:latin typeface="標楷體"/>
                <a:cs typeface="標楷體"/>
              </a:rPr>
              <a:t>式</a:t>
            </a:r>
            <a:r>
              <a:rPr spc="-5" dirty="0">
                <a:latin typeface="標楷體"/>
                <a:cs typeface="標楷體"/>
              </a:rPr>
              <a:t>語言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16520" cy="831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人</a:t>
            </a:r>
            <a:r>
              <a:rPr sz="2800" spc="-5" dirty="0">
                <a:latin typeface="標楷體"/>
                <a:cs typeface="標楷體"/>
              </a:rPr>
              <a:t>的語言</a:t>
            </a:r>
            <a:r>
              <a:rPr sz="2800" dirty="0">
                <a:latin typeface="標楷體"/>
                <a:cs typeface="標楷體"/>
              </a:rPr>
              <a:t>有</a:t>
            </a:r>
            <a:r>
              <a:rPr sz="2800" spc="-5" dirty="0">
                <a:latin typeface="標楷體"/>
                <a:cs typeface="標楷體"/>
              </a:rPr>
              <a:t>中文、</a:t>
            </a:r>
            <a:r>
              <a:rPr sz="2800" dirty="0">
                <a:latin typeface="標楷體"/>
                <a:cs typeface="標楷體"/>
              </a:rPr>
              <a:t>英</a:t>
            </a:r>
            <a:r>
              <a:rPr sz="2800" spc="-5" dirty="0">
                <a:latin typeface="標楷體"/>
                <a:cs typeface="標楷體"/>
              </a:rPr>
              <a:t>文、日</a:t>
            </a:r>
            <a:r>
              <a:rPr sz="2800" dirty="0">
                <a:latin typeface="標楷體"/>
                <a:cs typeface="標楷體"/>
              </a:rPr>
              <a:t>文</a:t>
            </a:r>
            <a:r>
              <a:rPr sz="2800" spc="-5" dirty="0">
                <a:latin typeface="標楷體"/>
                <a:cs typeface="標楷體"/>
              </a:rPr>
              <a:t>等，說</a:t>
            </a:r>
            <a:r>
              <a:rPr sz="2800" dirty="0">
                <a:latin typeface="標楷體"/>
                <a:cs typeface="標楷體"/>
              </a:rPr>
              <a:t>法</a:t>
            </a:r>
            <a:r>
              <a:rPr sz="2800" spc="-5" dirty="0">
                <a:latin typeface="標楷體"/>
                <a:cs typeface="標楷體"/>
              </a:rPr>
              <a:t>不同，但 </a:t>
            </a:r>
            <a:r>
              <a:rPr sz="2800" dirty="0">
                <a:latin typeface="標楷體"/>
                <a:cs typeface="標楷體"/>
              </a:rPr>
              <a:t>都</a:t>
            </a:r>
            <a:r>
              <a:rPr sz="2800" spc="-5" dirty="0">
                <a:latin typeface="標楷體"/>
                <a:cs typeface="標楷體"/>
              </a:rPr>
              <a:t>表達同</a:t>
            </a:r>
            <a:r>
              <a:rPr sz="280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個意思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368" y="2563017"/>
            <a:ext cx="5326221" cy="3654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580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畫</a:t>
            </a:r>
            <a:r>
              <a:rPr spc="-5" dirty="0">
                <a:latin typeface="標楷體"/>
                <a:cs typeface="標楷體"/>
              </a:rPr>
              <a:t>流程</a:t>
            </a:r>
            <a:r>
              <a:rPr dirty="0">
                <a:latin typeface="標楷體"/>
                <a:cs typeface="標楷體"/>
              </a:rPr>
              <a:t>圖</a:t>
            </a:r>
            <a:r>
              <a:rPr spc="-5" dirty="0">
                <a:latin typeface="標楷體"/>
                <a:cs typeface="標楷體"/>
              </a:rPr>
              <a:t>的工具</a:t>
            </a:r>
          </a:p>
        </p:txBody>
      </p:sp>
      <p:sp>
        <p:nvSpPr>
          <p:cNvPr id="3" name="object 3"/>
          <p:cNvSpPr/>
          <p:nvPr/>
        </p:nvSpPr>
        <p:spPr>
          <a:xfrm>
            <a:off x="1043939" y="1341119"/>
            <a:ext cx="7162800" cy="4936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532" y="3140964"/>
            <a:ext cx="864235" cy="288290"/>
          </a:xfrm>
          <a:custGeom>
            <a:avLst/>
            <a:gdLst/>
            <a:ahLst/>
            <a:cxnLst/>
            <a:rect l="l" t="t" r="r" b="b"/>
            <a:pathLst>
              <a:path w="864235" h="288289">
                <a:moveTo>
                  <a:pt x="0" y="144018"/>
                </a:moveTo>
                <a:lnTo>
                  <a:pt x="22026" y="98511"/>
                </a:lnTo>
                <a:lnTo>
                  <a:pt x="83360" y="58978"/>
                </a:lnTo>
                <a:lnTo>
                  <a:pt x="126544" y="42195"/>
                </a:lnTo>
                <a:lnTo>
                  <a:pt x="176887" y="27797"/>
                </a:lnTo>
                <a:lnTo>
                  <a:pt x="233498" y="16082"/>
                </a:lnTo>
                <a:lnTo>
                  <a:pt x="295490" y="7345"/>
                </a:lnTo>
                <a:lnTo>
                  <a:pt x="361971" y="1885"/>
                </a:lnTo>
                <a:lnTo>
                  <a:pt x="432054" y="0"/>
                </a:lnTo>
                <a:lnTo>
                  <a:pt x="502139" y="1885"/>
                </a:lnTo>
                <a:lnTo>
                  <a:pt x="568622" y="7345"/>
                </a:lnTo>
                <a:lnTo>
                  <a:pt x="630614" y="16082"/>
                </a:lnTo>
                <a:lnTo>
                  <a:pt x="687226" y="27797"/>
                </a:lnTo>
                <a:lnTo>
                  <a:pt x="737568" y="42195"/>
                </a:lnTo>
                <a:lnTo>
                  <a:pt x="780751" y="58978"/>
                </a:lnTo>
                <a:lnTo>
                  <a:pt x="815885" y="77849"/>
                </a:lnTo>
                <a:lnTo>
                  <a:pt x="858453" y="120666"/>
                </a:lnTo>
                <a:lnTo>
                  <a:pt x="864107" y="144018"/>
                </a:lnTo>
                <a:lnTo>
                  <a:pt x="858453" y="167369"/>
                </a:lnTo>
                <a:lnTo>
                  <a:pt x="815885" y="210186"/>
                </a:lnTo>
                <a:lnTo>
                  <a:pt x="780751" y="229057"/>
                </a:lnTo>
                <a:lnTo>
                  <a:pt x="737568" y="245840"/>
                </a:lnTo>
                <a:lnTo>
                  <a:pt x="687226" y="260238"/>
                </a:lnTo>
                <a:lnTo>
                  <a:pt x="630614" y="271953"/>
                </a:lnTo>
                <a:lnTo>
                  <a:pt x="568622" y="280690"/>
                </a:lnTo>
                <a:lnTo>
                  <a:pt x="502139" y="286150"/>
                </a:lnTo>
                <a:lnTo>
                  <a:pt x="432054" y="288036"/>
                </a:lnTo>
                <a:lnTo>
                  <a:pt x="361971" y="286150"/>
                </a:lnTo>
                <a:lnTo>
                  <a:pt x="295490" y="280690"/>
                </a:lnTo>
                <a:lnTo>
                  <a:pt x="233498" y="271953"/>
                </a:lnTo>
                <a:lnTo>
                  <a:pt x="176887" y="260238"/>
                </a:lnTo>
                <a:lnTo>
                  <a:pt x="126544" y="245840"/>
                </a:lnTo>
                <a:lnTo>
                  <a:pt x="83360" y="229057"/>
                </a:lnTo>
                <a:lnTo>
                  <a:pt x="48224" y="210186"/>
                </a:lnTo>
                <a:lnTo>
                  <a:pt x="5654" y="167369"/>
                </a:lnTo>
                <a:lnTo>
                  <a:pt x="0" y="14401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" y="3429000"/>
            <a:ext cx="1656714" cy="1583690"/>
          </a:xfrm>
          <a:custGeom>
            <a:avLst/>
            <a:gdLst/>
            <a:ahLst/>
            <a:cxnLst/>
            <a:rect l="l" t="t" r="r" b="b"/>
            <a:pathLst>
              <a:path w="1656714" h="1583689">
                <a:moveTo>
                  <a:pt x="0" y="263906"/>
                </a:moveTo>
                <a:lnTo>
                  <a:pt x="4252" y="216456"/>
                </a:lnTo>
                <a:lnTo>
                  <a:pt x="16511" y="171802"/>
                </a:lnTo>
                <a:lnTo>
                  <a:pt x="36032" y="130687"/>
                </a:lnTo>
                <a:lnTo>
                  <a:pt x="62069" y="93856"/>
                </a:lnTo>
                <a:lnTo>
                  <a:pt x="93877" y="62052"/>
                </a:lnTo>
                <a:lnTo>
                  <a:pt x="130710" y="36020"/>
                </a:lnTo>
                <a:lnTo>
                  <a:pt x="171823" y="16505"/>
                </a:lnTo>
                <a:lnTo>
                  <a:pt x="216470" y="4250"/>
                </a:lnTo>
                <a:lnTo>
                  <a:pt x="263906" y="0"/>
                </a:lnTo>
                <a:lnTo>
                  <a:pt x="1392682" y="0"/>
                </a:lnTo>
                <a:lnTo>
                  <a:pt x="1440131" y="4250"/>
                </a:lnTo>
                <a:lnTo>
                  <a:pt x="1484785" y="16505"/>
                </a:lnTo>
                <a:lnTo>
                  <a:pt x="1525900" y="36020"/>
                </a:lnTo>
                <a:lnTo>
                  <a:pt x="1562731" y="62052"/>
                </a:lnTo>
                <a:lnTo>
                  <a:pt x="1594535" y="93856"/>
                </a:lnTo>
                <a:lnTo>
                  <a:pt x="1620567" y="130687"/>
                </a:lnTo>
                <a:lnTo>
                  <a:pt x="1640082" y="171802"/>
                </a:lnTo>
                <a:lnTo>
                  <a:pt x="1652337" y="216456"/>
                </a:lnTo>
                <a:lnTo>
                  <a:pt x="1656588" y="263906"/>
                </a:lnTo>
                <a:lnTo>
                  <a:pt x="1656588" y="1319530"/>
                </a:lnTo>
                <a:lnTo>
                  <a:pt x="1652337" y="1366979"/>
                </a:lnTo>
                <a:lnTo>
                  <a:pt x="1640082" y="1411633"/>
                </a:lnTo>
                <a:lnTo>
                  <a:pt x="1620567" y="1452748"/>
                </a:lnTo>
                <a:lnTo>
                  <a:pt x="1594535" y="1489579"/>
                </a:lnTo>
                <a:lnTo>
                  <a:pt x="1562731" y="1521383"/>
                </a:lnTo>
                <a:lnTo>
                  <a:pt x="1525900" y="1547415"/>
                </a:lnTo>
                <a:lnTo>
                  <a:pt x="1484785" y="1566930"/>
                </a:lnTo>
                <a:lnTo>
                  <a:pt x="1440131" y="1579185"/>
                </a:lnTo>
                <a:lnTo>
                  <a:pt x="1392682" y="1583436"/>
                </a:lnTo>
                <a:lnTo>
                  <a:pt x="263906" y="1583436"/>
                </a:lnTo>
                <a:lnTo>
                  <a:pt x="216470" y="1579185"/>
                </a:lnTo>
                <a:lnTo>
                  <a:pt x="171823" y="1566930"/>
                </a:lnTo>
                <a:lnTo>
                  <a:pt x="130710" y="1547415"/>
                </a:lnTo>
                <a:lnTo>
                  <a:pt x="93877" y="1521383"/>
                </a:lnTo>
                <a:lnTo>
                  <a:pt x="62069" y="1489579"/>
                </a:lnTo>
                <a:lnTo>
                  <a:pt x="36032" y="1452748"/>
                </a:lnTo>
                <a:lnTo>
                  <a:pt x="16511" y="1411633"/>
                </a:lnTo>
                <a:lnTo>
                  <a:pt x="4252" y="1366979"/>
                </a:lnTo>
                <a:lnTo>
                  <a:pt x="0" y="1319530"/>
                </a:lnTo>
                <a:lnTo>
                  <a:pt x="0" y="263906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7555" y="2060448"/>
            <a:ext cx="864235" cy="288290"/>
          </a:xfrm>
          <a:custGeom>
            <a:avLst/>
            <a:gdLst/>
            <a:ahLst/>
            <a:cxnLst/>
            <a:rect l="l" t="t" r="r" b="b"/>
            <a:pathLst>
              <a:path w="864235" h="288289">
                <a:moveTo>
                  <a:pt x="0" y="144017"/>
                </a:moveTo>
                <a:lnTo>
                  <a:pt x="22024" y="98511"/>
                </a:lnTo>
                <a:lnTo>
                  <a:pt x="83356" y="58978"/>
                </a:lnTo>
                <a:lnTo>
                  <a:pt x="126539" y="42195"/>
                </a:lnTo>
                <a:lnTo>
                  <a:pt x="176881" y="27797"/>
                </a:lnTo>
                <a:lnTo>
                  <a:pt x="233493" y="16082"/>
                </a:lnTo>
                <a:lnTo>
                  <a:pt x="295485" y="7345"/>
                </a:lnTo>
                <a:lnTo>
                  <a:pt x="361968" y="1885"/>
                </a:lnTo>
                <a:lnTo>
                  <a:pt x="432054" y="0"/>
                </a:lnTo>
                <a:lnTo>
                  <a:pt x="502139" y="1885"/>
                </a:lnTo>
                <a:lnTo>
                  <a:pt x="568622" y="7345"/>
                </a:lnTo>
                <a:lnTo>
                  <a:pt x="630614" y="16082"/>
                </a:lnTo>
                <a:lnTo>
                  <a:pt x="687226" y="27797"/>
                </a:lnTo>
                <a:lnTo>
                  <a:pt x="737568" y="42195"/>
                </a:lnTo>
                <a:lnTo>
                  <a:pt x="780751" y="58978"/>
                </a:lnTo>
                <a:lnTo>
                  <a:pt x="815885" y="77849"/>
                </a:lnTo>
                <a:lnTo>
                  <a:pt x="858453" y="120666"/>
                </a:lnTo>
                <a:lnTo>
                  <a:pt x="864108" y="144017"/>
                </a:lnTo>
                <a:lnTo>
                  <a:pt x="858453" y="167369"/>
                </a:lnTo>
                <a:lnTo>
                  <a:pt x="815885" y="210186"/>
                </a:lnTo>
                <a:lnTo>
                  <a:pt x="780751" y="229057"/>
                </a:lnTo>
                <a:lnTo>
                  <a:pt x="737568" y="245840"/>
                </a:lnTo>
                <a:lnTo>
                  <a:pt x="687226" y="260238"/>
                </a:lnTo>
                <a:lnTo>
                  <a:pt x="630614" y="271953"/>
                </a:lnTo>
                <a:lnTo>
                  <a:pt x="568622" y="280690"/>
                </a:lnTo>
                <a:lnTo>
                  <a:pt x="502139" y="286150"/>
                </a:lnTo>
                <a:lnTo>
                  <a:pt x="432054" y="288036"/>
                </a:lnTo>
                <a:lnTo>
                  <a:pt x="361968" y="286150"/>
                </a:lnTo>
                <a:lnTo>
                  <a:pt x="295485" y="280690"/>
                </a:lnTo>
                <a:lnTo>
                  <a:pt x="233493" y="271953"/>
                </a:lnTo>
                <a:lnTo>
                  <a:pt x="176881" y="260238"/>
                </a:lnTo>
                <a:lnTo>
                  <a:pt x="126539" y="245840"/>
                </a:lnTo>
                <a:lnTo>
                  <a:pt x="83356" y="229057"/>
                </a:lnTo>
                <a:lnTo>
                  <a:pt x="48222" y="210186"/>
                </a:lnTo>
                <a:lnTo>
                  <a:pt x="5654" y="167369"/>
                </a:lnTo>
                <a:lnTo>
                  <a:pt x="0" y="144017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95041" y="3871976"/>
            <a:ext cx="2540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點選</a:t>
            </a:r>
            <a:r>
              <a:rPr sz="1800" dirty="0">
                <a:solidFill>
                  <a:srgbClr val="FF0000"/>
                </a:solidFill>
                <a:latin typeface="新細明體"/>
                <a:cs typeface="新細明體"/>
              </a:rPr>
              <a:t>流程圖</a:t>
            </a:r>
            <a:r>
              <a:rPr sz="1800" dirty="0">
                <a:latin typeface="新細明體"/>
                <a:cs typeface="新細明體"/>
              </a:rPr>
              <a:t>，</a:t>
            </a:r>
            <a:endParaRPr sz="1800">
              <a:latin typeface="新細明體"/>
              <a:cs typeface="新細明體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新細明體"/>
                <a:cs typeface="新細明體"/>
              </a:rPr>
              <a:t>再點選要使用的</a:t>
            </a:r>
            <a:r>
              <a:rPr sz="1800" dirty="0">
                <a:solidFill>
                  <a:srgbClr val="00AF50"/>
                </a:solidFill>
                <a:latin typeface="新細明體"/>
                <a:cs typeface="新細明體"/>
              </a:rPr>
              <a:t>符號</a:t>
            </a:r>
            <a:r>
              <a:rPr sz="1800" dirty="0">
                <a:latin typeface="新細明體"/>
                <a:cs typeface="新細明體"/>
              </a:rPr>
              <a:t>，</a:t>
            </a:r>
            <a:endParaRPr sz="1800">
              <a:latin typeface="新細明體"/>
              <a:cs typeface="新細明體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新細明體"/>
                <a:cs typeface="新細明體"/>
              </a:rPr>
              <a:t>拖曳至適當的位置即可。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097528" y="2431541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箭頭符號</a:t>
            </a:r>
            <a:endParaRPr sz="1800">
              <a:latin typeface="新細明體"/>
              <a:cs typeface="新細明體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580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畫</a:t>
            </a:r>
            <a:r>
              <a:rPr spc="-5" dirty="0">
                <a:latin typeface="標楷體"/>
                <a:cs typeface="標楷體"/>
              </a:rPr>
              <a:t>流程</a:t>
            </a:r>
            <a:r>
              <a:rPr dirty="0">
                <a:latin typeface="標楷體"/>
                <a:cs typeface="標楷體"/>
              </a:rPr>
              <a:t>圖</a:t>
            </a:r>
            <a:r>
              <a:rPr spc="-5" dirty="0">
                <a:latin typeface="標楷體"/>
                <a:cs typeface="標楷體"/>
              </a:rPr>
              <a:t>的工具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6295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也</a:t>
            </a:r>
            <a:r>
              <a:rPr sz="2800" spc="-5" dirty="0">
                <a:latin typeface="標楷體"/>
                <a:cs typeface="標楷體"/>
              </a:rPr>
              <a:t>可用線</a:t>
            </a:r>
            <a:r>
              <a:rPr sz="2800" dirty="0">
                <a:latin typeface="標楷體"/>
                <a:cs typeface="標楷體"/>
              </a:rPr>
              <a:t>上</a:t>
            </a:r>
            <a:r>
              <a:rPr sz="2800" spc="-5" dirty="0">
                <a:latin typeface="標楷體"/>
                <a:cs typeface="標楷體"/>
              </a:rPr>
              <a:t>版，直</a:t>
            </a:r>
            <a:r>
              <a:rPr sz="2800" dirty="0">
                <a:latin typeface="標楷體"/>
                <a:cs typeface="標楷體"/>
              </a:rPr>
              <a:t>接</a:t>
            </a:r>
            <a:r>
              <a:rPr sz="2800" spc="-5" dirty="0">
                <a:latin typeface="標楷體"/>
                <a:cs typeface="標楷體"/>
              </a:rPr>
              <a:t>在瀏覽</a:t>
            </a:r>
            <a:r>
              <a:rPr sz="2800" dirty="0">
                <a:latin typeface="標楷體"/>
                <a:cs typeface="標楷體"/>
              </a:rPr>
              <a:t>器</a:t>
            </a:r>
            <a:r>
              <a:rPr sz="2800" spc="-5" dirty="0">
                <a:latin typeface="標楷體"/>
                <a:cs typeface="標楷體"/>
              </a:rPr>
              <a:t>裡使用。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8383" y="1772411"/>
            <a:ext cx="6131051" cy="4559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1339" y="3860291"/>
            <a:ext cx="3025140" cy="576580"/>
          </a:xfrm>
          <a:custGeom>
            <a:avLst/>
            <a:gdLst/>
            <a:ahLst/>
            <a:cxnLst/>
            <a:rect l="l" t="t" r="r" b="b"/>
            <a:pathLst>
              <a:path w="3025140" h="576579">
                <a:moveTo>
                  <a:pt x="0" y="288035"/>
                </a:moveTo>
                <a:lnTo>
                  <a:pt x="16399" y="245460"/>
                </a:lnTo>
                <a:lnTo>
                  <a:pt x="44831" y="218128"/>
                </a:lnTo>
                <a:lnTo>
                  <a:pt x="86454" y="191792"/>
                </a:lnTo>
                <a:lnTo>
                  <a:pt x="140576" y="166584"/>
                </a:lnTo>
                <a:lnTo>
                  <a:pt x="206501" y="142635"/>
                </a:lnTo>
                <a:lnTo>
                  <a:pt x="243675" y="131173"/>
                </a:lnTo>
                <a:lnTo>
                  <a:pt x="283539" y="120076"/>
                </a:lnTo>
                <a:lnTo>
                  <a:pt x="326008" y="109360"/>
                </a:lnTo>
                <a:lnTo>
                  <a:pt x="370995" y="99041"/>
                </a:lnTo>
                <a:lnTo>
                  <a:pt x="418413" y="89136"/>
                </a:lnTo>
                <a:lnTo>
                  <a:pt x="468176" y="79661"/>
                </a:lnTo>
                <a:lnTo>
                  <a:pt x="520198" y="70632"/>
                </a:lnTo>
                <a:lnTo>
                  <a:pt x="574390" y="62066"/>
                </a:lnTo>
                <a:lnTo>
                  <a:pt x="630668" y="53980"/>
                </a:lnTo>
                <a:lnTo>
                  <a:pt x="688943" y="46390"/>
                </a:lnTo>
                <a:lnTo>
                  <a:pt x="749130" y="39313"/>
                </a:lnTo>
                <a:lnTo>
                  <a:pt x="811142" y="32765"/>
                </a:lnTo>
                <a:lnTo>
                  <a:pt x="874892" y="26762"/>
                </a:lnTo>
                <a:lnTo>
                  <a:pt x="940294" y="21321"/>
                </a:lnTo>
                <a:lnTo>
                  <a:pt x="1007261" y="16458"/>
                </a:lnTo>
                <a:lnTo>
                  <a:pt x="1075706" y="12190"/>
                </a:lnTo>
                <a:lnTo>
                  <a:pt x="1145543" y="8534"/>
                </a:lnTo>
                <a:lnTo>
                  <a:pt x="1216684" y="5506"/>
                </a:lnTo>
                <a:lnTo>
                  <a:pt x="1289045" y="3121"/>
                </a:lnTo>
                <a:lnTo>
                  <a:pt x="1362537" y="1398"/>
                </a:lnTo>
                <a:lnTo>
                  <a:pt x="1437074" y="352"/>
                </a:lnTo>
                <a:lnTo>
                  <a:pt x="1512570" y="0"/>
                </a:lnTo>
                <a:lnTo>
                  <a:pt x="1588065" y="352"/>
                </a:lnTo>
                <a:lnTo>
                  <a:pt x="1662602" y="1398"/>
                </a:lnTo>
                <a:lnTo>
                  <a:pt x="1736094" y="3121"/>
                </a:lnTo>
                <a:lnTo>
                  <a:pt x="1808455" y="5506"/>
                </a:lnTo>
                <a:lnTo>
                  <a:pt x="1879596" y="8534"/>
                </a:lnTo>
                <a:lnTo>
                  <a:pt x="1949433" y="12190"/>
                </a:lnTo>
                <a:lnTo>
                  <a:pt x="2017878" y="16458"/>
                </a:lnTo>
                <a:lnTo>
                  <a:pt x="2084845" y="21321"/>
                </a:lnTo>
                <a:lnTo>
                  <a:pt x="2150247" y="26762"/>
                </a:lnTo>
                <a:lnTo>
                  <a:pt x="2213997" y="32765"/>
                </a:lnTo>
                <a:lnTo>
                  <a:pt x="2276009" y="39313"/>
                </a:lnTo>
                <a:lnTo>
                  <a:pt x="2336196" y="46390"/>
                </a:lnTo>
                <a:lnTo>
                  <a:pt x="2394471" y="53980"/>
                </a:lnTo>
                <a:lnTo>
                  <a:pt x="2450749" y="62066"/>
                </a:lnTo>
                <a:lnTo>
                  <a:pt x="2504941" y="70632"/>
                </a:lnTo>
                <a:lnTo>
                  <a:pt x="2556963" y="79661"/>
                </a:lnTo>
                <a:lnTo>
                  <a:pt x="2606726" y="89136"/>
                </a:lnTo>
                <a:lnTo>
                  <a:pt x="2654144" y="99041"/>
                </a:lnTo>
                <a:lnTo>
                  <a:pt x="2699131" y="109360"/>
                </a:lnTo>
                <a:lnTo>
                  <a:pt x="2741600" y="120076"/>
                </a:lnTo>
                <a:lnTo>
                  <a:pt x="2781464" y="131173"/>
                </a:lnTo>
                <a:lnTo>
                  <a:pt x="2818638" y="142635"/>
                </a:lnTo>
                <a:lnTo>
                  <a:pt x="2884563" y="166584"/>
                </a:lnTo>
                <a:lnTo>
                  <a:pt x="2938685" y="191792"/>
                </a:lnTo>
                <a:lnTo>
                  <a:pt x="2980308" y="218128"/>
                </a:lnTo>
                <a:lnTo>
                  <a:pt x="3008740" y="245460"/>
                </a:lnTo>
                <a:lnTo>
                  <a:pt x="3025140" y="288035"/>
                </a:lnTo>
                <a:lnTo>
                  <a:pt x="3023288" y="302416"/>
                </a:lnTo>
                <a:lnTo>
                  <a:pt x="2996216" y="344393"/>
                </a:lnTo>
                <a:lnTo>
                  <a:pt x="2961102" y="371243"/>
                </a:lnTo>
                <a:lnTo>
                  <a:pt x="2913143" y="397032"/>
                </a:lnTo>
                <a:lnTo>
                  <a:pt x="2853033" y="421627"/>
                </a:lnTo>
                <a:lnTo>
                  <a:pt x="2781464" y="444898"/>
                </a:lnTo>
                <a:lnTo>
                  <a:pt x="2741600" y="455995"/>
                </a:lnTo>
                <a:lnTo>
                  <a:pt x="2699131" y="466711"/>
                </a:lnTo>
                <a:lnTo>
                  <a:pt x="2654144" y="477030"/>
                </a:lnTo>
                <a:lnTo>
                  <a:pt x="2606726" y="486935"/>
                </a:lnTo>
                <a:lnTo>
                  <a:pt x="2556963" y="496410"/>
                </a:lnTo>
                <a:lnTo>
                  <a:pt x="2504941" y="505439"/>
                </a:lnTo>
                <a:lnTo>
                  <a:pt x="2450749" y="514005"/>
                </a:lnTo>
                <a:lnTo>
                  <a:pt x="2394471" y="522091"/>
                </a:lnTo>
                <a:lnTo>
                  <a:pt x="2336196" y="529681"/>
                </a:lnTo>
                <a:lnTo>
                  <a:pt x="2276009" y="536758"/>
                </a:lnTo>
                <a:lnTo>
                  <a:pt x="2213997" y="543306"/>
                </a:lnTo>
                <a:lnTo>
                  <a:pt x="2150247" y="549309"/>
                </a:lnTo>
                <a:lnTo>
                  <a:pt x="2084845" y="554750"/>
                </a:lnTo>
                <a:lnTo>
                  <a:pt x="2017878" y="559613"/>
                </a:lnTo>
                <a:lnTo>
                  <a:pt x="1949433" y="563881"/>
                </a:lnTo>
                <a:lnTo>
                  <a:pt x="1879596" y="567537"/>
                </a:lnTo>
                <a:lnTo>
                  <a:pt x="1808455" y="570565"/>
                </a:lnTo>
                <a:lnTo>
                  <a:pt x="1736094" y="572950"/>
                </a:lnTo>
                <a:lnTo>
                  <a:pt x="1662602" y="574673"/>
                </a:lnTo>
                <a:lnTo>
                  <a:pt x="1588065" y="575719"/>
                </a:lnTo>
                <a:lnTo>
                  <a:pt x="1512570" y="576071"/>
                </a:lnTo>
                <a:lnTo>
                  <a:pt x="1437074" y="575719"/>
                </a:lnTo>
                <a:lnTo>
                  <a:pt x="1362537" y="574673"/>
                </a:lnTo>
                <a:lnTo>
                  <a:pt x="1289045" y="572950"/>
                </a:lnTo>
                <a:lnTo>
                  <a:pt x="1216684" y="570565"/>
                </a:lnTo>
                <a:lnTo>
                  <a:pt x="1145543" y="567537"/>
                </a:lnTo>
                <a:lnTo>
                  <a:pt x="1075706" y="563881"/>
                </a:lnTo>
                <a:lnTo>
                  <a:pt x="1007261" y="559613"/>
                </a:lnTo>
                <a:lnTo>
                  <a:pt x="940294" y="554750"/>
                </a:lnTo>
                <a:lnTo>
                  <a:pt x="874892" y="549309"/>
                </a:lnTo>
                <a:lnTo>
                  <a:pt x="811142" y="543306"/>
                </a:lnTo>
                <a:lnTo>
                  <a:pt x="749130" y="536758"/>
                </a:lnTo>
                <a:lnTo>
                  <a:pt x="688943" y="529681"/>
                </a:lnTo>
                <a:lnTo>
                  <a:pt x="630668" y="522091"/>
                </a:lnTo>
                <a:lnTo>
                  <a:pt x="574390" y="514005"/>
                </a:lnTo>
                <a:lnTo>
                  <a:pt x="520198" y="505439"/>
                </a:lnTo>
                <a:lnTo>
                  <a:pt x="468176" y="496410"/>
                </a:lnTo>
                <a:lnTo>
                  <a:pt x="418413" y="486935"/>
                </a:lnTo>
                <a:lnTo>
                  <a:pt x="370995" y="477030"/>
                </a:lnTo>
                <a:lnTo>
                  <a:pt x="326008" y="466711"/>
                </a:lnTo>
                <a:lnTo>
                  <a:pt x="283539" y="455995"/>
                </a:lnTo>
                <a:lnTo>
                  <a:pt x="243675" y="444898"/>
                </a:lnTo>
                <a:lnTo>
                  <a:pt x="206502" y="433436"/>
                </a:lnTo>
                <a:lnTo>
                  <a:pt x="140576" y="409487"/>
                </a:lnTo>
                <a:lnTo>
                  <a:pt x="86454" y="384279"/>
                </a:lnTo>
                <a:lnTo>
                  <a:pt x="44831" y="357943"/>
                </a:lnTo>
                <a:lnTo>
                  <a:pt x="16399" y="330611"/>
                </a:lnTo>
                <a:lnTo>
                  <a:pt x="0" y="288035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580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畫</a:t>
            </a:r>
            <a:r>
              <a:rPr spc="-5" dirty="0">
                <a:latin typeface="標楷體"/>
                <a:cs typeface="標楷體"/>
              </a:rPr>
              <a:t>流程</a:t>
            </a:r>
            <a:r>
              <a:rPr dirty="0">
                <a:latin typeface="標楷體"/>
                <a:cs typeface="標楷體"/>
              </a:rPr>
              <a:t>圖</a:t>
            </a:r>
            <a:r>
              <a:rPr spc="-5" dirty="0">
                <a:latin typeface="標楷體"/>
                <a:cs typeface="標楷體"/>
              </a:rPr>
              <a:t>的工具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4631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3448050" algn="l"/>
              </a:tabLst>
            </a:pPr>
            <a:r>
              <a:rPr sz="2800" spc="5" dirty="0">
                <a:latin typeface="標楷體"/>
                <a:cs typeface="標楷體"/>
              </a:rPr>
              <a:t>點選</a:t>
            </a:r>
            <a:r>
              <a:rPr sz="2800" spc="-5" dirty="0">
                <a:latin typeface="Consolas"/>
                <a:cs typeface="Consolas"/>
              </a:rPr>
              <a:t>Flowchart</a:t>
            </a:r>
            <a:r>
              <a:rPr sz="2800" spc="-20" dirty="0">
                <a:latin typeface="Consolas"/>
                <a:cs typeface="Consolas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onsolas"/>
                <a:cs typeface="Consolas"/>
              </a:rPr>
              <a:t>Create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0011" y="1935479"/>
            <a:ext cx="5775960" cy="4290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9700" y="2968751"/>
            <a:ext cx="1440180" cy="1438910"/>
          </a:xfrm>
          <a:custGeom>
            <a:avLst/>
            <a:gdLst/>
            <a:ahLst/>
            <a:cxnLst/>
            <a:rect l="l" t="t" r="r" b="b"/>
            <a:pathLst>
              <a:path w="1440179" h="1438910">
                <a:moveTo>
                  <a:pt x="0" y="719328"/>
                </a:moveTo>
                <a:lnTo>
                  <a:pt x="1531" y="672033"/>
                </a:lnTo>
                <a:lnTo>
                  <a:pt x="6064" y="625556"/>
                </a:lnTo>
                <a:lnTo>
                  <a:pt x="13502" y="579990"/>
                </a:lnTo>
                <a:lnTo>
                  <a:pt x="23751" y="535430"/>
                </a:lnTo>
                <a:lnTo>
                  <a:pt x="36716" y="491971"/>
                </a:lnTo>
                <a:lnTo>
                  <a:pt x="52301" y="449708"/>
                </a:lnTo>
                <a:lnTo>
                  <a:pt x="70412" y="408735"/>
                </a:lnTo>
                <a:lnTo>
                  <a:pt x="90955" y="369148"/>
                </a:lnTo>
                <a:lnTo>
                  <a:pt x="113833" y="331041"/>
                </a:lnTo>
                <a:lnTo>
                  <a:pt x="138952" y="294509"/>
                </a:lnTo>
                <a:lnTo>
                  <a:pt x="166217" y="259647"/>
                </a:lnTo>
                <a:lnTo>
                  <a:pt x="195533" y="226550"/>
                </a:lnTo>
                <a:lnTo>
                  <a:pt x="226805" y="195312"/>
                </a:lnTo>
                <a:lnTo>
                  <a:pt x="259939" y="166028"/>
                </a:lnTo>
                <a:lnTo>
                  <a:pt x="294839" y="138793"/>
                </a:lnTo>
                <a:lnTo>
                  <a:pt x="331410" y="113702"/>
                </a:lnTo>
                <a:lnTo>
                  <a:pt x="369557" y="90850"/>
                </a:lnTo>
                <a:lnTo>
                  <a:pt x="409186" y="70331"/>
                </a:lnTo>
                <a:lnTo>
                  <a:pt x="450201" y="52241"/>
                </a:lnTo>
                <a:lnTo>
                  <a:pt x="492508" y="36673"/>
                </a:lnTo>
                <a:lnTo>
                  <a:pt x="536011" y="23723"/>
                </a:lnTo>
                <a:lnTo>
                  <a:pt x="580615" y="13486"/>
                </a:lnTo>
                <a:lnTo>
                  <a:pt x="626227" y="6057"/>
                </a:lnTo>
                <a:lnTo>
                  <a:pt x="672750" y="1530"/>
                </a:lnTo>
                <a:lnTo>
                  <a:pt x="720089" y="0"/>
                </a:lnTo>
                <a:lnTo>
                  <a:pt x="767429" y="1530"/>
                </a:lnTo>
                <a:lnTo>
                  <a:pt x="813952" y="6057"/>
                </a:lnTo>
                <a:lnTo>
                  <a:pt x="859564" y="13486"/>
                </a:lnTo>
                <a:lnTo>
                  <a:pt x="904168" y="23723"/>
                </a:lnTo>
                <a:lnTo>
                  <a:pt x="947671" y="36673"/>
                </a:lnTo>
                <a:lnTo>
                  <a:pt x="989978" y="52241"/>
                </a:lnTo>
                <a:lnTo>
                  <a:pt x="1030993" y="70331"/>
                </a:lnTo>
                <a:lnTo>
                  <a:pt x="1070622" y="90850"/>
                </a:lnTo>
                <a:lnTo>
                  <a:pt x="1108769" y="113702"/>
                </a:lnTo>
                <a:lnTo>
                  <a:pt x="1145340" y="138793"/>
                </a:lnTo>
                <a:lnTo>
                  <a:pt x="1180240" y="166028"/>
                </a:lnTo>
                <a:lnTo>
                  <a:pt x="1213374" y="195312"/>
                </a:lnTo>
                <a:lnTo>
                  <a:pt x="1244646" y="226550"/>
                </a:lnTo>
                <a:lnTo>
                  <a:pt x="1273962" y="259647"/>
                </a:lnTo>
                <a:lnTo>
                  <a:pt x="1301227" y="294509"/>
                </a:lnTo>
                <a:lnTo>
                  <a:pt x="1326346" y="331041"/>
                </a:lnTo>
                <a:lnTo>
                  <a:pt x="1349224" y="369148"/>
                </a:lnTo>
                <a:lnTo>
                  <a:pt x="1369767" y="408735"/>
                </a:lnTo>
                <a:lnTo>
                  <a:pt x="1387878" y="449708"/>
                </a:lnTo>
                <a:lnTo>
                  <a:pt x="1403463" y="491971"/>
                </a:lnTo>
                <a:lnTo>
                  <a:pt x="1416428" y="535430"/>
                </a:lnTo>
                <a:lnTo>
                  <a:pt x="1426677" y="579990"/>
                </a:lnTo>
                <a:lnTo>
                  <a:pt x="1434115" y="625556"/>
                </a:lnTo>
                <a:lnTo>
                  <a:pt x="1438648" y="672033"/>
                </a:lnTo>
                <a:lnTo>
                  <a:pt x="1440179" y="719328"/>
                </a:lnTo>
                <a:lnTo>
                  <a:pt x="1438648" y="766622"/>
                </a:lnTo>
                <a:lnTo>
                  <a:pt x="1434115" y="813099"/>
                </a:lnTo>
                <a:lnTo>
                  <a:pt x="1426677" y="858665"/>
                </a:lnTo>
                <a:lnTo>
                  <a:pt x="1416428" y="903225"/>
                </a:lnTo>
                <a:lnTo>
                  <a:pt x="1403463" y="946684"/>
                </a:lnTo>
                <a:lnTo>
                  <a:pt x="1387878" y="988947"/>
                </a:lnTo>
                <a:lnTo>
                  <a:pt x="1369767" y="1029920"/>
                </a:lnTo>
                <a:lnTo>
                  <a:pt x="1349224" y="1069507"/>
                </a:lnTo>
                <a:lnTo>
                  <a:pt x="1326346" y="1107614"/>
                </a:lnTo>
                <a:lnTo>
                  <a:pt x="1301227" y="1144146"/>
                </a:lnTo>
                <a:lnTo>
                  <a:pt x="1273962" y="1179008"/>
                </a:lnTo>
                <a:lnTo>
                  <a:pt x="1244646" y="1212105"/>
                </a:lnTo>
                <a:lnTo>
                  <a:pt x="1213374" y="1243343"/>
                </a:lnTo>
                <a:lnTo>
                  <a:pt x="1180240" y="1272627"/>
                </a:lnTo>
                <a:lnTo>
                  <a:pt x="1145340" y="1299862"/>
                </a:lnTo>
                <a:lnTo>
                  <a:pt x="1108769" y="1324953"/>
                </a:lnTo>
                <a:lnTo>
                  <a:pt x="1070622" y="1347805"/>
                </a:lnTo>
                <a:lnTo>
                  <a:pt x="1030993" y="1368324"/>
                </a:lnTo>
                <a:lnTo>
                  <a:pt x="989978" y="1386414"/>
                </a:lnTo>
                <a:lnTo>
                  <a:pt x="947671" y="1401982"/>
                </a:lnTo>
                <a:lnTo>
                  <a:pt x="904168" y="1414932"/>
                </a:lnTo>
                <a:lnTo>
                  <a:pt x="859564" y="1425169"/>
                </a:lnTo>
                <a:lnTo>
                  <a:pt x="813952" y="1432598"/>
                </a:lnTo>
                <a:lnTo>
                  <a:pt x="767429" y="1437125"/>
                </a:lnTo>
                <a:lnTo>
                  <a:pt x="720089" y="1438656"/>
                </a:lnTo>
                <a:lnTo>
                  <a:pt x="672750" y="1437125"/>
                </a:lnTo>
                <a:lnTo>
                  <a:pt x="626227" y="1432598"/>
                </a:lnTo>
                <a:lnTo>
                  <a:pt x="580615" y="1425169"/>
                </a:lnTo>
                <a:lnTo>
                  <a:pt x="536011" y="1414932"/>
                </a:lnTo>
                <a:lnTo>
                  <a:pt x="492508" y="1401982"/>
                </a:lnTo>
                <a:lnTo>
                  <a:pt x="450201" y="1386414"/>
                </a:lnTo>
                <a:lnTo>
                  <a:pt x="409186" y="1368324"/>
                </a:lnTo>
                <a:lnTo>
                  <a:pt x="369557" y="1347805"/>
                </a:lnTo>
                <a:lnTo>
                  <a:pt x="331410" y="1324953"/>
                </a:lnTo>
                <a:lnTo>
                  <a:pt x="294839" y="1299862"/>
                </a:lnTo>
                <a:lnTo>
                  <a:pt x="259939" y="1272627"/>
                </a:lnTo>
                <a:lnTo>
                  <a:pt x="226805" y="1243343"/>
                </a:lnTo>
                <a:lnTo>
                  <a:pt x="195533" y="1212105"/>
                </a:lnTo>
                <a:lnTo>
                  <a:pt x="166217" y="1179008"/>
                </a:lnTo>
                <a:lnTo>
                  <a:pt x="138952" y="1144146"/>
                </a:lnTo>
                <a:lnTo>
                  <a:pt x="113833" y="1107614"/>
                </a:lnTo>
                <a:lnTo>
                  <a:pt x="90955" y="1069507"/>
                </a:lnTo>
                <a:lnTo>
                  <a:pt x="70412" y="1029920"/>
                </a:lnTo>
                <a:lnTo>
                  <a:pt x="52301" y="988947"/>
                </a:lnTo>
                <a:lnTo>
                  <a:pt x="36716" y="946684"/>
                </a:lnTo>
                <a:lnTo>
                  <a:pt x="23751" y="903225"/>
                </a:lnTo>
                <a:lnTo>
                  <a:pt x="13502" y="858665"/>
                </a:lnTo>
                <a:lnTo>
                  <a:pt x="6064" y="813099"/>
                </a:lnTo>
                <a:lnTo>
                  <a:pt x="1531" y="766622"/>
                </a:lnTo>
                <a:lnTo>
                  <a:pt x="0" y="71932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4144" y="5740908"/>
            <a:ext cx="1295400" cy="504825"/>
          </a:xfrm>
          <a:custGeom>
            <a:avLst/>
            <a:gdLst/>
            <a:ahLst/>
            <a:cxnLst/>
            <a:rect l="l" t="t" r="r" b="b"/>
            <a:pathLst>
              <a:path w="1295400" h="504825">
                <a:moveTo>
                  <a:pt x="0" y="252221"/>
                </a:moveTo>
                <a:lnTo>
                  <a:pt x="13157" y="201391"/>
                </a:lnTo>
                <a:lnTo>
                  <a:pt x="50893" y="154047"/>
                </a:lnTo>
                <a:lnTo>
                  <a:pt x="110605" y="111204"/>
                </a:lnTo>
                <a:lnTo>
                  <a:pt x="147888" y="91787"/>
                </a:lnTo>
                <a:lnTo>
                  <a:pt x="189690" y="73875"/>
                </a:lnTo>
                <a:lnTo>
                  <a:pt x="235684" y="57596"/>
                </a:lnTo>
                <a:lnTo>
                  <a:pt x="285545" y="43076"/>
                </a:lnTo>
                <a:lnTo>
                  <a:pt x="338948" y="30442"/>
                </a:lnTo>
                <a:lnTo>
                  <a:pt x="395567" y="19821"/>
                </a:lnTo>
                <a:lnTo>
                  <a:pt x="455077" y="11339"/>
                </a:lnTo>
                <a:lnTo>
                  <a:pt x="517153" y="5124"/>
                </a:lnTo>
                <a:lnTo>
                  <a:pt x="581469" y="1302"/>
                </a:lnTo>
                <a:lnTo>
                  <a:pt x="647700" y="0"/>
                </a:lnTo>
                <a:lnTo>
                  <a:pt x="713930" y="1302"/>
                </a:lnTo>
                <a:lnTo>
                  <a:pt x="778246" y="5124"/>
                </a:lnTo>
                <a:lnTo>
                  <a:pt x="840322" y="11339"/>
                </a:lnTo>
                <a:lnTo>
                  <a:pt x="899832" y="19821"/>
                </a:lnTo>
                <a:lnTo>
                  <a:pt x="956451" y="30442"/>
                </a:lnTo>
                <a:lnTo>
                  <a:pt x="1009854" y="43076"/>
                </a:lnTo>
                <a:lnTo>
                  <a:pt x="1059715" y="57596"/>
                </a:lnTo>
                <a:lnTo>
                  <a:pt x="1105709" y="73875"/>
                </a:lnTo>
                <a:lnTo>
                  <a:pt x="1147511" y="91787"/>
                </a:lnTo>
                <a:lnTo>
                  <a:pt x="1184794" y="111204"/>
                </a:lnTo>
                <a:lnTo>
                  <a:pt x="1217235" y="132000"/>
                </a:lnTo>
                <a:lnTo>
                  <a:pt x="1266284" y="177220"/>
                </a:lnTo>
                <a:lnTo>
                  <a:pt x="1292056" y="226434"/>
                </a:lnTo>
                <a:lnTo>
                  <a:pt x="1295400" y="252221"/>
                </a:lnTo>
                <a:lnTo>
                  <a:pt x="1292056" y="278009"/>
                </a:lnTo>
                <a:lnTo>
                  <a:pt x="1266284" y="327223"/>
                </a:lnTo>
                <a:lnTo>
                  <a:pt x="1217235" y="372443"/>
                </a:lnTo>
                <a:lnTo>
                  <a:pt x="1184794" y="393239"/>
                </a:lnTo>
                <a:lnTo>
                  <a:pt x="1147511" y="412656"/>
                </a:lnTo>
                <a:lnTo>
                  <a:pt x="1105709" y="430568"/>
                </a:lnTo>
                <a:lnTo>
                  <a:pt x="1059715" y="446847"/>
                </a:lnTo>
                <a:lnTo>
                  <a:pt x="1009854" y="461367"/>
                </a:lnTo>
                <a:lnTo>
                  <a:pt x="956451" y="474001"/>
                </a:lnTo>
                <a:lnTo>
                  <a:pt x="899832" y="484622"/>
                </a:lnTo>
                <a:lnTo>
                  <a:pt x="840322" y="493104"/>
                </a:lnTo>
                <a:lnTo>
                  <a:pt x="778246" y="499319"/>
                </a:lnTo>
                <a:lnTo>
                  <a:pt x="713930" y="503141"/>
                </a:lnTo>
                <a:lnTo>
                  <a:pt x="647700" y="504443"/>
                </a:lnTo>
                <a:lnTo>
                  <a:pt x="581469" y="503141"/>
                </a:lnTo>
                <a:lnTo>
                  <a:pt x="517153" y="499319"/>
                </a:lnTo>
                <a:lnTo>
                  <a:pt x="455077" y="493104"/>
                </a:lnTo>
                <a:lnTo>
                  <a:pt x="395567" y="484622"/>
                </a:lnTo>
                <a:lnTo>
                  <a:pt x="338948" y="474001"/>
                </a:lnTo>
                <a:lnTo>
                  <a:pt x="285545" y="461367"/>
                </a:lnTo>
                <a:lnTo>
                  <a:pt x="235684" y="446847"/>
                </a:lnTo>
                <a:lnTo>
                  <a:pt x="189690" y="430568"/>
                </a:lnTo>
                <a:lnTo>
                  <a:pt x="147888" y="412656"/>
                </a:lnTo>
                <a:lnTo>
                  <a:pt x="110605" y="393239"/>
                </a:lnTo>
                <a:lnTo>
                  <a:pt x="78164" y="372443"/>
                </a:lnTo>
                <a:lnTo>
                  <a:pt x="29115" y="327223"/>
                </a:lnTo>
                <a:lnTo>
                  <a:pt x="3343" y="278009"/>
                </a:lnTo>
                <a:lnTo>
                  <a:pt x="0" y="252221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580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畫</a:t>
            </a:r>
            <a:r>
              <a:rPr spc="-5" dirty="0">
                <a:latin typeface="標楷體"/>
                <a:cs typeface="標楷體"/>
              </a:rPr>
              <a:t>流程</a:t>
            </a:r>
            <a:r>
              <a:rPr dirty="0">
                <a:latin typeface="標楷體"/>
                <a:cs typeface="標楷體"/>
              </a:rPr>
              <a:t>圖</a:t>
            </a:r>
            <a:r>
              <a:rPr spc="-5" dirty="0">
                <a:latin typeface="標楷體"/>
                <a:cs typeface="標楷體"/>
              </a:rPr>
              <a:t>的工具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3453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會</a:t>
            </a:r>
            <a:r>
              <a:rPr sz="2800" spc="-5" dirty="0">
                <a:latin typeface="標楷體"/>
                <a:cs typeface="標楷體"/>
              </a:rPr>
              <a:t>先問你</a:t>
            </a:r>
            <a:r>
              <a:rPr sz="2800" dirty="0">
                <a:latin typeface="標楷體"/>
                <a:cs typeface="標楷體"/>
              </a:rPr>
              <a:t>要</a:t>
            </a:r>
            <a:r>
              <a:rPr sz="2800" spc="-5" dirty="0">
                <a:latin typeface="標楷體"/>
                <a:cs typeface="標楷體"/>
              </a:rPr>
              <a:t>存在</a:t>
            </a:r>
            <a:r>
              <a:rPr sz="2800" spc="5" dirty="0">
                <a:latin typeface="標楷體"/>
                <a:cs typeface="標楷體"/>
              </a:rPr>
              <a:t>哪</a:t>
            </a:r>
            <a:r>
              <a:rPr sz="2800" spc="-5" dirty="0">
                <a:latin typeface="標楷體"/>
                <a:cs typeface="標楷體"/>
              </a:rPr>
              <a:t>兒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5463" y="1757172"/>
            <a:ext cx="7414259" cy="4540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580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畫</a:t>
            </a:r>
            <a:r>
              <a:rPr spc="-5" dirty="0">
                <a:latin typeface="標楷體"/>
                <a:cs typeface="標楷體"/>
              </a:rPr>
              <a:t>流程</a:t>
            </a:r>
            <a:r>
              <a:rPr dirty="0">
                <a:latin typeface="標楷體"/>
                <a:cs typeface="標楷體"/>
              </a:rPr>
              <a:t>圖</a:t>
            </a:r>
            <a:r>
              <a:rPr spc="-5" dirty="0">
                <a:latin typeface="標楷體"/>
                <a:cs typeface="標楷體"/>
              </a:rPr>
              <a:t>的工具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7920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開</a:t>
            </a:r>
            <a:r>
              <a:rPr sz="2800" spc="-5" dirty="0">
                <a:latin typeface="標楷體"/>
                <a:cs typeface="標楷體"/>
              </a:rPr>
              <a:t>始使</a:t>
            </a:r>
            <a:r>
              <a:rPr sz="2800" dirty="0">
                <a:latin typeface="標楷體"/>
                <a:cs typeface="標楷體"/>
              </a:rPr>
              <a:t>用</a:t>
            </a:r>
            <a:r>
              <a:rPr sz="2800" spc="-5" dirty="0">
                <a:latin typeface="Consolas"/>
                <a:cs typeface="Consolas"/>
              </a:rPr>
              <a:t>~</a:t>
            </a:r>
            <a:r>
              <a:rPr sz="2800" spc="-75" dirty="0">
                <a:latin typeface="Consolas"/>
                <a:cs typeface="Consolas"/>
              </a:rPr>
              <a:t> 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dirty="0">
                <a:latin typeface="標楷體"/>
                <a:cs typeface="標楷體"/>
              </a:rPr>
              <a:t>右</a:t>
            </a:r>
            <a:r>
              <a:rPr sz="2800" spc="-5" dirty="0">
                <a:latin typeface="標楷體"/>
                <a:cs typeface="標楷體"/>
              </a:rPr>
              <a:t>上</a:t>
            </a:r>
            <a:r>
              <a:rPr sz="2800" dirty="0">
                <a:latin typeface="標楷體"/>
                <a:cs typeface="標楷體"/>
              </a:rPr>
              <a:t>方</a:t>
            </a:r>
            <a:r>
              <a:rPr sz="2800" spc="-5" dirty="0">
                <a:latin typeface="標楷體"/>
                <a:cs typeface="標楷體"/>
              </a:rPr>
              <a:t>地球符</a:t>
            </a:r>
            <a:r>
              <a:rPr sz="2800" dirty="0">
                <a:latin typeface="標楷體"/>
                <a:cs typeface="標楷體"/>
              </a:rPr>
              <a:t>號</a:t>
            </a:r>
            <a:r>
              <a:rPr sz="2800" spc="-5" dirty="0">
                <a:latin typeface="標楷體"/>
                <a:cs typeface="標楷體"/>
              </a:rPr>
              <a:t>可以更</a:t>
            </a:r>
            <a:r>
              <a:rPr sz="2800" dirty="0">
                <a:latin typeface="標楷體"/>
                <a:cs typeface="標楷體"/>
              </a:rPr>
              <a:t>換</a:t>
            </a:r>
            <a:r>
              <a:rPr sz="2800" spc="-5" dirty="0">
                <a:latin typeface="標楷體"/>
                <a:cs typeface="標楷體"/>
              </a:rPr>
              <a:t>介面語</a:t>
            </a:r>
            <a:r>
              <a:rPr sz="2800" spc="25" dirty="0">
                <a:latin typeface="標楷體"/>
                <a:cs typeface="標楷體"/>
              </a:rPr>
              <a:t>言</a:t>
            </a:r>
            <a:r>
              <a:rPr sz="2800" spc="-5" dirty="0">
                <a:latin typeface="Consolas"/>
                <a:cs typeface="Consolas"/>
              </a:rPr>
              <a:t>)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3560" y="1979676"/>
            <a:ext cx="6106668" cy="405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9707" y="2397251"/>
            <a:ext cx="478790" cy="433070"/>
          </a:xfrm>
          <a:custGeom>
            <a:avLst/>
            <a:gdLst/>
            <a:ahLst/>
            <a:cxnLst/>
            <a:rect l="l" t="t" r="r" b="b"/>
            <a:pathLst>
              <a:path w="478790" h="433069">
                <a:moveTo>
                  <a:pt x="0" y="216408"/>
                </a:moveTo>
                <a:lnTo>
                  <a:pt x="4858" y="172797"/>
                </a:lnTo>
                <a:lnTo>
                  <a:pt x="18794" y="132177"/>
                </a:lnTo>
                <a:lnTo>
                  <a:pt x="40846" y="95417"/>
                </a:lnTo>
                <a:lnTo>
                  <a:pt x="70056" y="63388"/>
                </a:lnTo>
                <a:lnTo>
                  <a:pt x="105463" y="36962"/>
                </a:lnTo>
                <a:lnTo>
                  <a:pt x="146107" y="17008"/>
                </a:lnTo>
                <a:lnTo>
                  <a:pt x="191029" y="4397"/>
                </a:lnTo>
                <a:lnTo>
                  <a:pt x="239268" y="0"/>
                </a:lnTo>
                <a:lnTo>
                  <a:pt x="287506" y="4397"/>
                </a:lnTo>
                <a:lnTo>
                  <a:pt x="332428" y="17008"/>
                </a:lnTo>
                <a:lnTo>
                  <a:pt x="373072" y="36962"/>
                </a:lnTo>
                <a:lnTo>
                  <a:pt x="408479" y="63388"/>
                </a:lnTo>
                <a:lnTo>
                  <a:pt x="437689" y="95417"/>
                </a:lnTo>
                <a:lnTo>
                  <a:pt x="459741" y="132177"/>
                </a:lnTo>
                <a:lnTo>
                  <a:pt x="473677" y="172797"/>
                </a:lnTo>
                <a:lnTo>
                  <a:pt x="478536" y="216408"/>
                </a:lnTo>
                <a:lnTo>
                  <a:pt x="473677" y="260018"/>
                </a:lnTo>
                <a:lnTo>
                  <a:pt x="459741" y="300638"/>
                </a:lnTo>
                <a:lnTo>
                  <a:pt x="437689" y="337398"/>
                </a:lnTo>
                <a:lnTo>
                  <a:pt x="408479" y="369427"/>
                </a:lnTo>
                <a:lnTo>
                  <a:pt x="373072" y="395853"/>
                </a:lnTo>
                <a:lnTo>
                  <a:pt x="332428" y="415807"/>
                </a:lnTo>
                <a:lnTo>
                  <a:pt x="287506" y="428418"/>
                </a:lnTo>
                <a:lnTo>
                  <a:pt x="239268" y="432815"/>
                </a:lnTo>
                <a:lnTo>
                  <a:pt x="191029" y="428418"/>
                </a:lnTo>
                <a:lnTo>
                  <a:pt x="146107" y="415807"/>
                </a:lnTo>
                <a:lnTo>
                  <a:pt x="105463" y="395853"/>
                </a:lnTo>
                <a:lnTo>
                  <a:pt x="70056" y="369427"/>
                </a:lnTo>
                <a:lnTo>
                  <a:pt x="40846" y="337398"/>
                </a:lnTo>
                <a:lnTo>
                  <a:pt x="18794" y="300638"/>
                </a:lnTo>
                <a:lnTo>
                  <a:pt x="4858" y="260018"/>
                </a:lnTo>
                <a:lnTo>
                  <a:pt x="0" y="21640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580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畫</a:t>
            </a:r>
            <a:r>
              <a:rPr spc="-5" dirty="0">
                <a:latin typeface="標楷體"/>
                <a:cs typeface="標楷體"/>
              </a:rPr>
              <a:t>流程</a:t>
            </a:r>
            <a:r>
              <a:rPr dirty="0">
                <a:latin typeface="標楷體"/>
                <a:cs typeface="標楷體"/>
              </a:rPr>
              <a:t>圖</a:t>
            </a:r>
            <a:r>
              <a:rPr spc="-5" dirty="0">
                <a:latin typeface="標楷體"/>
                <a:cs typeface="標楷體"/>
              </a:rPr>
              <a:t>的工具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5977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可</a:t>
            </a:r>
            <a:r>
              <a:rPr sz="2800" spc="-5" dirty="0">
                <a:latin typeface="標楷體"/>
                <a:cs typeface="標楷體"/>
              </a:rPr>
              <a:t>以選繁</a:t>
            </a:r>
            <a:r>
              <a:rPr sz="2800" dirty="0">
                <a:latin typeface="標楷體"/>
                <a:cs typeface="標楷體"/>
              </a:rPr>
              <a:t>體</a:t>
            </a:r>
            <a:r>
              <a:rPr sz="2800" spc="-5" dirty="0">
                <a:latin typeface="標楷體"/>
                <a:cs typeface="標楷體"/>
              </a:rPr>
              <a:t>中</a:t>
            </a:r>
            <a:r>
              <a:rPr sz="2800" spc="15" dirty="0">
                <a:latin typeface="標楷體"/>
                <a:cs typeface="標楷體"/>
              </a:rPr>
              <a:t>文</a:t>
            </a:r>
            <a:r>
              <a:rPr sz="2800" spc="-20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需</a:t>
            </a:r>
            <a:r>
              <a:rPr sz="2800" spc="-5" dirty="0">
                <a:latin typeface="標楷體"/>
                <a:cs typeface="標楷體"/>
              </a:rPr>
              <a:t>要重新</a:t>
            </a:r>
            <a:r>
              <a:rPr sz="2800" spc="10" dirty="0">
                <a:latin typeface="標楷體"/>
                <a:cs typeface="標楷體"/>
              </a:rPr>
              <a:t>載</a:t>
            </a:r>
            <a:r>
              <a:rPr sz="2800" spc="-5" dirty="0">
                <a:latin typeface="標楷體"/>
                <a:cs typeface="標楷體"/>
              </a:rPr>
              <a:t>入頁</a:t>
            </a:r>
            <a:r>
              <a:rPr sz="2800" spc="-10" dirty="0">
                <a:latin typeface="標楷體"/>
                <a:cs typeface="標楷體"/>
              </a:rPr>
              <a:t>面</a:t>
            </a:r>
            <a:r>
              <a:rPr sz="2800" spc="-5" dirty="0">
                <a:latin typeface="Consolas"/>
                <a:cs typeface="Consolas"/>
              </a:rPr>
              <a:t>)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87424" y="1839467"/>
            <a:ext cx="6630924" cy="440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0068" y="5972555"/>
            <a:ext cx="1111250" cy="294640"/>
          </a:xfrm>
          <a:custGeom>
            <a:avLst/>
            <a:gdLst/>
            <a:ahLst/>
            <a:cxnLst/>
            <a:rect l="l" t="t" r="r" b="b"/>
            <a:pathLst>
              <a:path w="1111250" h="294639">
                <a:moveTo>
                  <a:pt x="0" y="147066"/>
                </a:moveTo>
                <a:lnTo>
                  <a:pt x="16963" y="110856"/>
                </a:lnTo>
                <a:lnTo>
                  <a:pt x="65077" y="77932"/>
                </a:lnTo>
                <a:lnTo>
                  <a:pt x="140181" y="49395"/>
                </a:lnTo>
                <a:lnTo>
                  <a:pt x="186554" y="37118"/>
                </a:lnTo>
                <a:lnTo>
                  <a:pt x="238113" y="26350"/>
                </a:lnTo>
                <a:lnTo>
                  <a:pt x="294338" y="17232"/>
                </a:lnTo>
                <a:lnTo>
                  <a:pt x="354709" y="9899"/>
                </a:lnTo>
                <a:lnTo>
                  <a:pt x="418707" y="4491"/>
                </a:lnTo>
                <a:lnTo>
                  <a:pt x="485809" y="1145"/>
                </a:lnTo>
                <a:lnTo>
                  <a:pt x="555498" y="0"/>
                </a:lnTo>
                <a:lnTo>
                  <a:pt x="625186" y="1145"/>
                </a:lnTo>
                <a:lnTo>
                  <a:pt x="692288" y="4491"/>
                </a:lnTo>
                <a:lnTo>
                  <a:pt x="756286" y="9899"/>
                </a:lnTo>
                <a:lnTo>
                  <a:pt x="816657" y="17232"/>
                </a:lnTo>
                <a:lnTo>
                  <a:pt x="872882" y="26350"/>
                </a:lnTo>
                <a:lnTo>
                  <a:pt x="924441" y="37118"/>
                </a:lnTo>
                <a:lnTo>
                  <a:pt x="970814" y="49395"/>
                </a:lnTo>
                <a:lnTo>
                  <a:pt x="1011479" y="63046"/>
                </a:lnTo>
                <a:lnTo>
                  <a:pt x="1073609" y="93914"/>
                </a:lnTo>
                <a:lnTo>
                  <a:pt x="1106668" y="128619"/>
                </a:lnTo>
                <a:lnTo>
                  <a:pt x="1110996" y="147066"/>
                </a:lnTo>
                <a:lnTo>
                  <a:pt x="1106668" y="165512"/>
                </a:lnTo>
                <a:lnTo>
                  <a:pt x="1073609" y="200217"/>
                </a:lnTo>
                <a:lnTo>
                  <a:pt x="1011479" y="231085"/>
                </a:lnTo>
                <a:lnTo>
                  <a:pt x="970814" y="244736"/>
                </a:lnTo>
                <a:lnTo>
                  <a:pt x="924441" y="257013"/>
                </a:lnTo>
                <a:lnTo>
                  <a:pt x="872882" y="267781"/>
                </a:lnTo>
                <a:lnTo>
                  <a:pt x="816657" y="276899"/>
                </a:lnTo>
                <a:lnTo>
                  <a:pt x="756286" y="284232"/>
                </a:lnTo>
                <a:lnTo>
                  <a:pt x="692288" y="289640"/>
                </a:lnTo>
                <a:lnTo>
                  <a:pt x="625186" y="292986"/>
                </a:lnTo>
                <a:lnTo>
                  <a:pt x="555498" y="294132"/>
                </a:lnTo>
                <a:lnTo>
                  <a:pt x="485809" y="292986"/>
                </a:lnTo>
                <a:lnTo>
                  <a:pt x="418707" y="289640"/>
                </a:lnTo>
                <a:lnTo>
                  <a:pt x="354709" y="284232"/>
                </a:lnTo>
                <a:lnTo>
                  <a:pt x="294338" y="276899"/>
                </a:lnTo>
                <a:lnTo>
                  <a:pt x="238113" y="267781"/>
                </a:lnTo>
                <a:lnTo>
                  <a:pt x="186554" y="257013"/>
                </a:lnTo>
                <a:lnTo>
                  <a:pt x="140181" y="244736"/>
                </a:lnTo>
                <a:lnTo>
                  <a:pt x="99516" y="231085"/>
                </a:lnTo>
                <a:lnTo>
                  <a:pt x="37386" y="200217"/>
                </a:lnTo>
                <a:lnTo>
                  <a:pt x="4327" y="165512"/>
                </a:lnTo>
                <a:lnTo>
                  <a:pt x="0" y="14706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想</a:t>
            </a:r>
            <a:r>
              <a:rPr spc="-5" dirty="0">
                <a:latin typeface="標楷體"/>
                <a:cs typeface="標楷體"/>
              </a:rPr>
              <a:t>想看</a:t>
            </a:r>
          </a:p>
        </p:txBody>
      </p:sp>
      <p:sp>
        <p:nvSpPr>
          <p:cNvPr id="3" name="object 3"/>
          <p:cNvSpPr/>
          <p:nvPr/>
        </p:nvSpPr>
        <p:spPr>
          <a:xfrm>
            <a:off x="4252721" y="1576324"/>
            <a:ext cx="1321435" cy="0"/>
          </a:xfrm>
          <a:custGeom>
            <a:avLst/>
            <a:gdLst/>
            <a:ahLst/>
            <a:cxnLst/>
            <a:rect l="l" t="t" r="r" b="b"/>
            <a:pathLst>
              <a:path w="1321435">
                <a:moveTo>
                  <a:pt x="0" y="0"/>
                </a:moveTo>
                <a:lnTo>
                  <a:pt x="1321308" y="0"/>
                </a:lnTo>
              </a:path>
            </a:pathLst>
          </a:custGeom>
          <a:ln w="16763">
            <a:solidFill>
              <a:srgbClr val="046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161999"/>
            <a:ext cx="620268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5" dirty="0">
                <a:latin typeface="標楷體"/>
                <a:cs typeface="標楷體"/>
              </a:rPr>
              <a:t>颱風天</a:t>
            </a:r>
            <a:r>
              <a:rPr sz="2600" spc="-20" dirty="0">
                <a:latin typeface="標楷體"/>
                <a:cs typeface="標楷體"/>
              </a:rPr>
              <a:t>到</a:t>
            </a:r>
            <a:r>
              <a:rPr sz="2600" spc="5" dirty="0">
                <a:latin typeface="標楷體"/>
                <a:cs typeface="標楷體"/>
              </a:rPr>
              <a:t>了，請</a:t>
            </a:r>
            <a:r>
              <a:rPr sz="2600" spc="-20" dirty="0">
                <a:latin typeface="標楷體"/>
                <a:cs typeface="標楷體"/>
              </a:rPr>
              <a:t>寫</a:t>
            </a:r>
            <a:r>
              <a:rPr sz="2600" spc="5" dirty="0">
                <a:latin typeface="標楷體"/>
                <a:cs typeface="標楷體"/>
              </a:rPr>
              <a:t>一</a:t>
            </a:r>
            <a:r>
              <a:rPr sz="2600" dirty="0">
                <a:latin typeface="標楷體"/>
                <a:cs typeface="標楷體"/>
              </a:rPr>
              <a:t>個</a:t>
            </a:r>
            <a:r>
              <a:rPr sz="2600" spc="5" dirty="0">
                <a:solidFill>
                  <a:srgbClr val="0462C1"/>
                </a:solidFill>
                <a:latin typeface="標楷體"/>
                <a:cs typeface="標楷體"/>
                <a:hlinkClick r:id="rId2"/>
              </a:rPr>
              <a:t>防</a:t>
            </a:r>
            <a:r>
              <a:rPr sz="2600" spc="-15" dirty="0">
                <a:solidFill>
                  <a:srgbClr val="0462C1"/>
                </a:solidFill>
                <a:latin typeface="標楷體"/>
                <a:cs typeface="標楷體"/>
                <a:hlinkClick r:id="rId2"/>
              </a:rPr>
              <a:t>颱</a:t>
            </a:r>
            <a:r>
              <a:rPr sz="2600" spc="5" dirty="0">
                <a:solidFill>
                  <a:srgbClr val="0462C1"/>
                </a:solidFill>
                <a:latin typeface="標楷體"/>
                <a:cs typeface="標楷體"/>
                <a:hlinkClick r:id="rId2"/>
              </a:rPr>
              <a:t>準</a:t>
            </a:r>
            <a:r>
              <a:rPr sz="2600" spc="-5" dirty="0">
                <a:solidFill>
                  <a:srgbClr val="0462C1"/>
                </a:solidFill>
                <a:latin typeface="標楷體"/>
                <a:cs typeface="標楷體"/>
                <a:hlinkClick r:id="rId2"/>
              </a:rPr>
              <a:t>備</a:t>
            </a:r>
            <a:r>
              <a:rPr sz="2600" spc="5" dirty="0">
                <a:latin typeface="標楷體"/>
                <a:cs typeface="標楷體"/>
              </a:rPr>
              <a:t>的</a:t>
            </a:r>
            <a:r>
              <a:rPr sz="2600" spc="-10" dirty="0">
                <a:latin typeface="標楷體"/>
                <a:cs typeface="標楷體"/>
              </a:rPr>
              <a:t>流</a:t>
            </a:r>
            <a:r>
              <a:rPr sz="2600" spc="5" dirty="0">
                <a:latin typeface="標楷體"/>
                <a:cs typeface="標楷體"/>
              </a:rPr>
              <a:t>程圖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5602935"/>
            <a:ext cx="725233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onsolas"/>
                <a:cs typeface="Consolas"/>
              </a:rPr>
              <a:t>(</a:t>
            </a:r>
            <a:r>
              <a:rPr sz="2600" dirty="0">
                <a:latin typeface="標楷體"/>
                <a:cs typeface="標楷體"/>
              </a:rPr>
              <a:t>你會不</a:t>
            </a:r>
            <a:r>
              <a:rPr sz="2600" spc="-15" dirty="0">
                <a:latin typeface="標楷體"/>
                <a:cs typeface="標楷體"/>
              </a:rPr>
              <a:t>會</a:t>
            </a:r>
            <a:r>
              <a:rPr sz="2600" dirty="0">
                <a:latin typeface="標楷體"/>
                <a:cs typeface="標楷體"/>
              </a:rPr>
              <a:t>把門窗</a:t>
            </a:r>
            <a:r>
              <a:rPr sz="2600" spc="-15" dirty="0">
                <a:latin typeface="標楷體"/>
                <a:cs typeface="標楷體"/>
              </a:rPr>
              <a:t>封</a:t>
            </a:r>
            <a:r>
              <a:rPr sz="2600" dirty="0">
                <a:latin typeface="標楷體"/>
                <a:cs typeface="標楷體"/>
              </a:rPr>
              <a:t>住了才</a:t>
            </a:r>
            <a:r>
              <a:rPr sz="2600" spc="-15" dirty="0">
                <a:latin typeface="標楷體"/>
                <a:cs typeface="標楷體"/>
              </a:rPr>
              <a:t>想</a:t>
            </a:r>
            <a:r>
              <a:rPr sz="2600" dirty="0">
                <a:latin typeface="標楷體"/>
                <a:cs typeface="標楷體"/>
              </a:rPr>
              <a:t>到要</a:t>
            </a:r>
            <a:r>
              <a:rPr sz="2600" spc="5" dirty="0">
                <a:latin typeface="標楷體"/>
                <a:cs typeface="標楷體"/>
              </a:rPr>
              <a:t>去</a:t>
            </a:r>
            <a:r>
              <a:rPr sz="2600" spc="-20" dirty="0">
                <a:latin typeface="Consolas"/>
                <a:cs typeface="Consolas"/>
              </a:rPr>
              <a:t>X</a:t>
            </a:r>
            <a:r>
              <a:rPr sz="2600" spc="-15" dirty="0">
                <a:latin typeface="標楷體"/>
                <a:cs typeface="標楷體"/>
              </a:rPr>
              <a:t>聯</a:t>
            </a:r>
            <a:r>
              <a:rPr sz="2600" dirty="0">
                <a:latin typeface="標楷體"/>
                <a:cs typeface="標楷體"/>
              </a:rPr>
              <a:t>買泡麵</a:t>
            </a:r>
            <a:r>
              <a:rPr sz="2600" spc="-20" dirty="0">
                <a:latin typeface="Consolas"/>
                <a:cs typeface="Consolas"/>
              </a:rPr>
              <a:t>?)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0344" y="1648967"/>
            <a:ext cx="5298948" cy="397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5612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這</a:t>
            </a:r>
            <a:r>
              <a:rPr spc="-5" dirty="0">
                <a:latin typeface="標楷體"/>
                <a:cs typeface="標楷體"/>
              </a:rPr>
              <a:t>些益</a:t>
            </a:r>
            <a:r>
              <a:rPr dirty="0">
                <a:latin typeface="標楷體"/>
                <a:cs typeface="標楷體"/>
              </a:rPr>
              <a:t>智</a:t>
            </a:r>
            <a:r>
              <a:rPr spc="-5" dirty="0">
                <a:latin typeface="標楷體"/>
                <a:cs typeface="標楷體"/>
              </a:rPr>
              <a:t>遊戲</a:t>
            </a:r>
            <a:r>
              <a:rPr dirty="0">
                <a:latin typeface="標楷體"/>
                <a:cs typeface="標楷體"/>
              </a:rPr>
              <a:t>可</a:t>
            </a:r>
            <a:r>
              <a:rPr spc="-5" dirty="0">
                <a:latin typeface="標楷體"/>
                <a:cs typeface="標楷體"/>
              </a:rPr>
              <a:t>以多</a:t>
            </a:r>
            <a:r>
              <a:rPr dirty="0">
                <a:latin typeface="標楷體"/>
                <a:cs typeface="標楷體"/>
              </a:rPr>
              <a:t>玩</a:t>
            </a:r>
            <a:r>
              <a:rPr spc="-5" dirty="0">
                <a:latin typeface="標楷體"/>
                <a:cs typeface="標楷體"/>
              </a:rPr>
              <a:t>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717155" cy="1604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過</a:t>
            </a:r>
            <a:r>
              <a:rPr sz="2800" spc="-5" dirty="0">
                <a:latin typeface="標楷體"/>
                <a:cs typeface="標楷體"/>
              </a:rPr>
              <a:t>河問題</a:t>
            </a:r>
            <a:r>
              <a:rPr sz="2800" dirty="0">
                <a:latin typeface="標楷體"/>
                <a:cs typeface="標楷體"/>
              </a:rPr>
              <a:t>：</a:t>
            </a:r>
            <a:r>
              <a:rPr sz="2800" dirty="0">
                <a:latin typeface="Consolas"/>
                <a:cs typeface="Consolas"/>
              </a:rPr>
              <a:t>3</a:t>
            </a:r>
            <a:r>
              <a:rPr sz="2800" spc="-5" dirty="0">
                <a:latin typeface="標楷體"/>
                <a:cs typeface="標楷體"/>
              </a:rPr>
              <a:t>個人</a:t>
            </a:r>
            <a:r>
              <a:rPr sz="2800" spc="5" dirty="0">
                <a:latin typeface="標楷體"/>
                <a:cs typeface="標楷體"/>
              </a:rPr>
              <a:t>和</a:t>
            </a:r>
            <a:r>
              <a:rPr sz="2800" spc="-10" dirty="0">
                <a:latin typeface="Consolas"/>
                <a:cs typeface="Consolas"/>
              </a:rPr>
              <a:t>3</a:t>
            </a:r>
            <a:r>
              <a:rPr sz="2800" spc="-5" dirty="0">
                <a:latin typeface="標楷體"/>
                <a:cs typeface="標楷體"/>
              </a:rPr>
              <a:t>個鬼</a:t>
            </a:r>
            <a:r>
              <a:rPr sz="2800" dirty="0">
                <a:latin typeface="標楷體"/>
                <a:cs typeface="標楷體"/>
              </a:rPr>
              <a:t>要</a:t>
            </a:r>
            <a:r>
              <a:rPr sz="2800" spc="-5" dirty="0">
                <a:latin typeface="標楷體"/>
                <a:cs typeface="標楷體"/>
              </a:rPr>
              <a:t>過河，</a:t>
            </a:r>
            <a:r>
              <a:rPr sz="2800" dirty="0">
                <a:latin typeface="標楷體"/>
                <a:cs typeface="標楷體"/>
              </a:rPr>
              <a:t>可是</a:t>
            </a:r>
            <a:r>
              <a:rPr sz="2800" spc="-5" dirty="0">
                <a:latin typeface="標楷體"/>
                <a:cs typeface="標楷體"/>
              </a:rPr>
              <a:t>只有一 </a:t>
            </a:r>
            <a:r>
              <a:rPr sz="2800" spc="5" dirty="0">
                <a:latin typeface="標楷體"/>
                <a:cs typeface="標楷體"/>
              </a:rPr>
              <a:t>隻</a:t>
            </a:r>
            <a:r>
              <a:rPr sz="2800" spc="-5" dirty="0">
                <a:latin typeface="標楷體"/>
                <a:cs typeface="標楷體"/>
              </a:rPr>
              <a:t>小船，</a:t>
            </a:r>
            <a:r>
              <a:rPr sz="280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次只能</a:t>
            </a:r>
            <a:r>
              <a:rPr sz="2800" dirty="0">
                <a:latin typeface="標楷體"/>
                <a:cs typeface="標楷體"/>
              </a:rPr>
              <a:t>載</a:t>
            </a:r>
            <a:r>
              <a:rPr sz="2800" spc="-5" dirty="0">
                <a:latin typeface="標楷體"/>
                <a:cs typeface="標楷體"/>
              </a:rPr>
              <a:t>兩個，</a:t>
            </a:r>
            <a:r>
              <a:rPr sz="2800" dirty="0">
                <a:latin typeface="標楷體"/>
                <a:cs typeface="標楷體"/>
              </a:rPr>
              <a:t>且</a:t>
            </a:r>
            <a:r>
              <a:rPr sz="2800" spc="-5" dirty="0">
                <a:latin typeface="標楷體"/>
                <a:cs typeface="標楷體"/>
              </a:rPr>
              <a:t>在河兩</a:t>
            </a:r>
            <a:r>
              <a:rPr sz="2800" dirty="0">
                <a:latin typeface="標楷體"/>
                <a:cs typeface="標楷體"/>
              </a:rPr>
              <a:t>邊</a:t>
            </a:r>
            <a:r>
              <a:rPr sz="2800" spc="-5" dirty="0">
                <a:latin typeface="標楷體"/>
                <a:cs typeface="標楷體"/>
              </a:rPr>
              <a:t>鬼的數量 </a:t>
            </a:r>
            <a:r>
              <a:rPr sz="2800" dirty="0">
                <a:latin typeface="標楷體"/>
                <a:cs typeface="標楷體"/>
              </a:rPr>
              <a:t>不</a:t>
            </a:r>
            <a:r>
              <a:rPr sz="2800" spc="-5" dirty="0">
                <a:latin typeface="標楷體"/>
                <a:cs typeface="標楷體"/>
              </a:rPr>
              <a:t>能比人</a:t>
            </a:r>
            <a:r>
              <a:rPr sz="2800" dirty="0">
                <a:latin typeface="標楷體"/>
                <a:cs typeface="標楷體"/>
              </a:rPr>
              <a:t>多</a:t>
            </a:r>
            <a:r>
              <a:rPr sz="2800" spc="-5" dirty="0">
                <a:latin typeface="標楷體"/>
                <a:cs typeface="標楷體"/>
              </a:rPr>
              <a:t>，否則</a:t>
            </a:r>
            <a:r>
              <a:rPr sz="2800" dirty="0">
                <a:latin typeface="標楷體"/>
                <a:cs typeface="標楷體"/>
              </a:rPr>
              <a:t>就</a:t>
            </a:r>
            <a:r>
              <a:rPr sz="2800" spc="-5" dirty="0">
                <a:latin typeface="標楷體"/>
                <a:cs typeface="標楷體"/>
              </a:rPr>
              <a:t>會把人</a:t>
            </a:r>
            <a:r>
              <a:rPr sz="2800" dirty="0">
                <a:latin typeface="標楷體"/>
                <a:cs typeface="標楷體"/>
              </a:rPr>
              <a:t>給</a:t>
            </a:r>
            <a:r>
              <a:rPr sz="2800" spc="-5" dirty="0">
                <a:latin typeface="標楷體"/>
                <a:cs typeface="標楷體"/>
              </a:rPr>
              <a:t>吃了，</a:t>
            </a:r>
            <a:r>
              <a:rPr sz="2800" dirty="0">
                <a:latin typeface="標楷體"/>
                <a:cs typeface="標楷體"/>
              </a:rPr>
              <a:t>怎</a:t>
            </a:r>
            <a:r>
              <a:rPr sz="2800" spc="-5" dirty="0">
                <a:latin typeface="標楷體"/>
                <a:cs typeface="標楷體"/>
              </a:rPr>
              <a:t>麼樣才能 </a:t>
            </a:r>
            <a:r>
              <a:rPr sz="2800" dirty="0">
                <a:latin typeface="標楷體"/>
                <a:cs typeface="標楷體"/>
              </a:rPr>
              <a:t>安</a:t>
            </a:r>
            <a:r>
              <a:rPr sz="2800" spc="-5" dirty="0">
                <a:latin typeface="標楷體"/>
                <a:cs typeface="標楷體"/>
              </a:rPr>
              <a:t>全的過河呢？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2863595"/>
            <a:ext cx="4509515" cy="33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5612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這</a:t>
            </a:r>
            <a:r>
              <a:rPr spc="-5" dirty="0">
                <a:latin typeface="標楷體"/>
                <a:cs typeface="標楷體"/>
              </a:rPr>
              <a:t>些益</a:t>
            </a:r>
            <a:r>
              <a:rPr dirty="0">
                <a:latin typeface="標楷體"/>
                <a:cs typeface="標楷體"/>
              </a:rPr>
              <a:t>智</a:t>
            </a:r>
            <a:r>
              <a:rPr spc="-5" dirty="0">
                <a:latin typeface="標楷體"/>
                <a:cs typeface="標楷體"/>
              </a:rPr>
              <a:t>遊戲</a:t>
            </a:r>
            <a:r>
              <a:rPr dirty="0">
                <a:latin typeface="標楷體"/>
                <a:cs typeface="標楷體"/>
              </a:rPr>
              <a:t>可</a:t>
            </a:r>
            <a:r>
              <a:rPr spc="-5" dirty="0">
                <a:latin typeface="標楷體"/>
                <a:cs typeface="標楷體"/>
              </a:rPr>
              <a:t>以多</a:t>
            </a:r>
            <a:r>
              <a:rPr dirty="0">
                <a:latin typeface="標楷體"/>
                <a:cs typeface="標楷體"/>
              </a:rPr>
              <a:t>玩</a:t>
            </a:r>
            <a:r>
              <a:rPr spc="-5" dirty="0">
                <a:latin typeface="標楷體"/>
                <a:cs typeface="標楷體"/>
              </a:rPr>
              <a:t>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622540" cy="155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254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比</a:t>
            </a:r>
            <a:r>
              <a:rPr sz="2800" spc="-5" dirty="0">
                <a:latin typeface="標楷體"/>
                <a:cs typeface="標楷體"/>
              </a:rPr>
              <a:t>較複雜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過河遊</a:t>
            </a:r>
            <a:r>
              <a:rPr sz="2800" dirty="0">
                <a:latin typeface="標楷體"/>
                <a:cs typeface="標楷體"/>
              </a:rPr>
              <a:t>戲</a:t>
            </a:r>
            <a:r>
              <a:rPr sz="2800" spc="10" dirty="0">
                <a:latin typeface="標楷體"/>
                <a:cs typeface="標楷體"/>
              </a:rPr>
              <a:t>：</a:t>
            </a:r>
            <a:r>
              <a:rPr sz="2000" dirty="0">
                <a:latin typeface="標楷體"/>
                <a:cs typeface="標楷體"/>
              </a:rPr>
              <a:t>一個</a:t>
            </a:r>
            <a:r>
              <a:rPr sz="2000" spc="-15" dirty="0">
                <a:latin typeface="標楷體"/>
                <a:cs typeface="標楷體"/>
              </a:rPr>
              <a:t>男</a:t>
            </a:r>
            <a:r>
              <a:rPr sz="2000" dirty="0">
                <a:latin typeface="標楷體"/>
                <a:cs typeface="標楷體"/>
              </a:rPr>
              <a:t>人帶著</a:t>
            </a:r>
            <a:r>
              <a:rPr sz="2000" spc="-15" dirty="0">
                <a:latin typeface="標楷體"/>
                <a:cs typeface="標楷體"/>
              </a:rPr>
              <a:t>兩</a:t>
            </a:r>
            <a:r>
              <a:rPr sz="2000" dirty="0">
                <a:latin typeface="標楷體"/>
                <a:cs typeface="標楷體"/>
              </a:rPr>
              <a:t>個</a:t>
            </a:r>
            <a:r>
              <a:rPr sz="2000" spc="-15" dirty="0">
                <a:latin typeface="標楷體"/>
                <a:cs typeface="標楷體"/>
              </a:rPr>
              <a:t>小</a:t>
            </a:r>
            <a:r>
              <a:rPr sz="2000" dirty="0">
                <a:latin typeface="標楷體"/>
                <a:cs typeface="標楷體"/>
              </a:rPr>
              <a:t>男孩，</a:t>
            </a:r>
            <a:r>
              <a:rPr sz="2000" spc="-15" dirty="0">
                <a:latin typeface="標楷體"/>
                <a:cs typeface="標楷體"/>
              </a:rPr>
              <a:t>一</a:t>
            </a:r>
            <a:r>
              <a:rPr sz="2000" dirty="0">
                <a:latin typeface="標楷體"/>
                <a:cs typeface="標楷體"/>
              </a:rPr>
              <a:t>個女</a:t>
            </a:r>
            <a:endParaRPr sz="2000">
              <a:latin typeface="標楷體"/>
              <a:cs typeface="標楷體"/>
            </a:endParaRPr>
          </a:p>
          <a:p>
            <a:pPr marL="241300" marR="5080" algn="just">
              <a:lnSpc>
                <a:spcPct val="89700"/>
              </a:lnSpc>
              <a:spcBef>
                <a:spcPts val="145"/>
              </a:spcBef>
            </a:pPr>
            <a:r>
              <a:rPr sz="2000" dirty="0">
                <a:latin typeface="標楷體"/>
                <a:cs typeface="標楷體"/>
              </a:rPr>
              <a:t>人帶著</a:t>
            </a:r>
            <a:r>
              <a:rPr sz="2000" spc="-15" dirty="0">
                <a:latin typeface="標楷體"/>
                <a:cs typeface="標楷體"/>
              </a:rPr>
              <a:t>兩</a:t>
            </a:r>
            <a:r>
              <a:rPr sz="2000" dirty="0">
                <a:latin typeface="標楷體"/>
                <a:cs typeface="標楷體"/>
              </a:rPr>
              <a:t>個</a:t>
            </a:r>
            <a:r>
              <a:rPr sz="2000" spc="-15" dirty="0">
                <a:latin typeface="標楷體"/>
                <a:cs typeface="標楷體"/>
              </a:rPr>
              <a:t>小</a:t>
            </a:r>
            <a:r>
              <a:rPr sz="2000" dirty="0">
                <a:latin typeface="標楷體"/>
                <a:cs typeface="標楷體"/>
              </a:rPr>
              <a:t>女孩，</a:t>
            </a:r>
            <a:r>
              <a:rPr sz="2000" spc="-15" dirty="0">
                <a:latin typeface="標楷體"/>
                <a:cs typeface="標楷體"/>
              </a:rPr>
              <a:t>一</a:t>
            </a:r>
            <a:r>
              <a:rPr sz="2000" dirty="0">
                <a:latin typeface="標楷體"/>
                <a:cs typeface="標楷體"/>
              </a:rPr>
              <a:t>個</a:t>
            </a:r>
            <a:r>
              <a:rPr sz="2000" spc="-15" dirty="0">
                <a:latin typeface="標楷體"/>
                <a:cs typeface="標楷體"/>
              </a:rPr>
              <a:t>警</a:t>
            </a:r>
            <a:r>
              <a:rPr sz="2000" dirty="0">
                <a:latin typeface="標楷體"/>
                <a:cs typeface="標楷體"/>
              </a:rPr>
              <a:t>察帶著</a:t>
            </a:r>
            <a:r>
              <a:rPr sz="2000" spc="-15" dirty="0">
                <a:latin typeface="標楷體"/>
                <a:cs typeface="標楷體"/>
              </a:rPr>
              <a:t>一</a:t>
            </a:r>
            <a:r>
              <a:rPr sz="2000" dirty="0">
                <a:latin typeface="標楷體"/>
                <a:cs typeface="標楷體"/>
              </a:rPr>
              <a:t>個</a:t>
            </a:r>
            <a:r>
              <a:rPr sz="2000" spc="-15" dirty="0">
                <a:latin typeface="標楷體"/>
                <a:cs typeface="標楷體"/>
              </a:rPr>
              <a:t>小</a:t>
            </a:r>
            <a:r>
              <a:rPr sz="2000" dirty="0">
                <a:latin typeface="標楷體"/>
                <a:cs typeface="標楷體"/>
              </a:rPr>
              <a:t>偷，要</a:t>
            </a:r>
            <a:r>
              <a:rPr sz="2000" spc="-10" dirty="0">
                <a:latin typeface="標楷體"/>
                <a:cs typeface="標楷體"/>
              </a:rPr>
              <a:t>過</a:t>
            </a:r>
            <a:r>
              <a:rPr sz="2000" dirty="0">
                <a:latin typeface="標楷體"/>
                <a:cs typeface="標楷體"/>
              </a:rPr>
              <a:t>河</a:t>
            </a:r>
            <a:r>
              <a:rPr sz="2000" spc="-15" dirty="0">
                <a:latin typeface="標楷體"/>
                <a:cs typeface="標楷體"/>
              </a:rPr>
              <a:t>。</a:t>
            </a:r>
            <a:r>
              <a:rPr sz="2000" dirty="0">
                <a:latin typeface="標楷體"/>
                <a:cs typeface="標楷體"/>
              </a:rPr>
              <a:t>可是只</a:t>
            </a:r>
            <a:r>
              <a:rPr sz="2000" spc="-15" dirty="0">
                <a:latin typeface="標楷體"/>
                <a:cs typeface="標楷體"/>
              </a:rPr>
              <a:t>有</a:t>
            </a:r>
            <a:r>
              <a:rPr sz="2000" dirty="0">
                <a:latin typeface="標楷體"/>
                <a:cs typeface="標楷體"/>
              </a:rPr>
              <a:t>一 條小船</a:t>
            </a:r>
            <a:r>
              <a:rPr sz="2000" spc="-15" dirty="0">
                <a:latin typeface="標楷體"/>
                <a:cs typeface="標楷體"/>
              </a:rPr>
              <a:t>，</a:t>
            </a:r>
            <a:r>
              <a:rPr sz="2000" dirty="0">
                <a:latin typeface="標楷體"/>
                <a:cs typeface="標楷體"/>
              </a:rPr>
              <a:t>一</a:t>
            </a:r>
            <a:r>
              <a:rPr sz="2000" spc="-15" dirty="0">
                <a:latin typeface="標楷體"/>
                <a:cs typeface="標楷體"/>
              </a:rPr>
              <a:t>次</a:t>
            </a:r>
            <a:r>
              <a:rPr sz="2000" dirty="0">
                <a:latin typeface="標楷體"/>
                <a:cs typeface="標楷體"/>
              </a:rPr>
              <a:t>只能載</a:t>
            </a:r>
            <a:r>
              <a:rPr sz="2000" spc="-15" dirty="0">
                <a:latin typeface="標楷體"/>
                <a:cs typeface="標楷體"/>
              </a:rPr>
              <a:t>兩</a:t>
            </a:r>
            <a:r>
              <a:rPr sz="2000" dirty="0">
                <a:latin typeface="標楷體"/>
                <a:cs typeface="標楷體"/>
              </a:rPr>
              <a:t>個</a:t>
            </a:r>
            <a:r>
              <a:rPr sz="2000" spc="-15" dirty="0">
                <a:latin typeface="標楷體"/>
                <a:cs typeface="標楷體"/>
              </a:rPr>
              <a:t>人</a:t>
            </a:r>
            <a:r>
              <a:rPr sz="2000" dirty="0">
                <a:latin typeface="標楷體"/>
                <a:cs typeface="標楷體"/>
              </a:rPr>
              <a:t>，孩子</a:t>
            </a:r>
            <a:r>
              <a:rPr sz="2000" spc="-15" dirty="0">
                <a:latin typeface="標楷體"/>
                <a:cs typeface="標楷體"/>
              </a:rPr>
              <a:t>和</a:t>
            </a:r>
            <a:r>
              <a:rPr sz="2000" dirty="0">
                <a:latin typeface="標楷體"/>
                <a:cs typeface="標楷體"/>
              </a:rPr>
              <a:t>小</a:t>
            </a:r>
            <a:r>
              <a:rPr sz="2000" spc="-15" dirty="0">
                <a:latin typeface="標楷體"/>
                <a:cs typeface="標楷體"/>
              </a:rPr>
              <a:t>偷</a:t>
            </a:r>
            <a:r>
              <a:rPr sz="2000" dirty="0">
                <a:latin typeface="標楷體"/>
                <a:cs typeface="標楷體"/>
              </a:rPr>
              <a:t>不會划</a:t>
            </a:r>
            <a:r>
              <a:rPr sz="2000" spc="-15" dirty="0">
                <a:latin typeface="標楷體"/>
                <a:cs typeface="標楷體"/>
              </a:rPr>
              <a:t>船</a:t>
            </a:r>
            <a:r>
              <a:rPr sz="2000" dirty="0">
                <a:latin typeface="標楷體"/>
                <a:cs typeface="標楷體"/>
              </a:rPr>
              <a:t>。</a:t>
            </a:r>
            <a:r>
              <a:rPr sz="2000" spc="-15" dirty="0">
                <a:latin typeface="標楷體"/>
                <a:cs typeface="標楷體"/>
              </a:rPr>
              <a:t>如</a:t>
            </a:r>
            <a:r>
              <a:rPr sz="2000" dirty="0">
                <a:latin typeface="標楷體"/>
                <a:cs typeface="標楷體"/>
              </a:rPr>
              <a:t>果男人</a:t>
            </a:r>
            <a:r>
              <a:rPr sz="2000" spc="-15" dirty="0">
                <a:latin typeface="標楷體"/>
                <a:cs typeface="標楷體"/>
              </a:rPr>
              <a:t>不</a:t>
            </a:r>
            <a:r>
              <a:rPr sz="2000" dirty="0">
                <a:latin typeface="標楷體"/>
                <a:cs typeface="標楷體"/>
              </a:rPr>
              <a:t>在 則女人</a:t>
            </a:r>
            <a:r>
              <a:rPr sz="2000" spc="-15" dirty="0">
                <a:latin typeface="標楷體"/>
                <a:cs typeface="標楷體"/>
              </a:rPr>
              <a:t>會</a:t>
            </a:r>
            <a:r>
              <a:rPr sz="2000" dirty="0">
                <a:latin typeface="標楷體"/>
                <a:cs typeface="標楷體"/>
              </a:rPr>
              <a:t>教</a:t>
            </a:r>
            <a:r>
              <a:rPr sz="2000" spc="-15" dirty="0">
                <a:latin typeface="標楷體"/>
                <a:cs typeface="標楷體"/>
              </a:rPr>
              <a:t>訓</a:t>
            </a:r>
            <a:r>
              <a:rPr sz="2000" dirty="0">
                <a:latin typeface="標楷體"/>
                <a:cs typeface="標楷體"/>
              </a:rPr>
              <a:t>小男孩</a:t>
            </a:r>
            <a:r>
              <a:rPr sz="2000" spc="-15" dirty="0">
                <a:latin typeface="標楷體"/>
                <a:cs typeface="標楷體"/>
              </a:rPr>
              <a:t>，</a:t>
            </a:r>
            <a:r>
              <a:rPr sz="2000" dirty="0">
                <a:latin typeface="標楷體"/>
                <a:cs typeface="標楷體"/>
              </a:rPr>
              <a:t>如</a:t>
            </a:r>
            <a:r>
              <a:rPr sz="2000" spc="-15" dirty="0">
                <a:latin typeface="標楷體"/>
                <a:cs typeface="標楷體"/>
              </a:rPr>
              <a:t>果</a:t>
            </a:r>
            <a:r>
              <a:rPr sz="2000" dirty="0">
                <a:latin typeface="標楷體"/>
                <a:cs typeface="標楷體"/>
              </a:rPr>
              <a:t>女人不</a:t>
            </a:r>
            <a:r>
              <a:rPr sz="2000" spc="-15" dirty="0">
                <a:latin typeface="標楷體"/>
                <a:cs typeface="標楷體"/>
              </a:rPr>
              <a:t>在</a:t>
            </a:r>
            <a:r>
              <a:rPr sz="2000" dirty="0">
                <a:latin typeface="標楷體"/>
                <a:cs typeface="標楷體"/>
              </a:rPr>
              <a:t>男</a:t>
            </a:r>
            <a:r>
              <a:rPr sz="2000" spc="-15" dirty="0">
                <a:latin typeface="標楷體"/>
                <a:cs typeface="標楷體"/>
              </a:rPr>
              <a:t>人</a:t>
            </a:r>
            <a:r>
              <a:rPr sz="2000" dirty="0">
                <a:latin typeface="標楷體"/>
                <a:cs typeface="標楷體"/>
              </a:rPr>
              <a:t>則會教</a:t>
            </a:r>
            <a:r>
              <a:rPr sz="2000" spc="-15" dirty="0">
                <a:latin typeface="標楷體"/>
                <a:cs typeface="標楷體"/>
              </a:rPr>
              <a:t>訓</a:t>
            </a:r>
            <a:r>
              <a:rPr sz="2000" dirty="0">
                <a:latin typeface="標楷體"/>
                <a:cs typeface="標楷體"/>
              </a:rPr>
              <a:t>小</a:t>
            </a:r>
            <a:r>
              <a:rPr sz="2000" spc="-15" dirty="0">
                <a:latin typeface="標楷體"/>
                <a:cs typeface="標楷體"/>
              </a:rPr>
              <a:t>女</a:t>
            </a:r>
            <a:r>
              <a:rPr sz="2000" dirty="0">
                <a:latin typeface="標楷體"/>
                <a:cs typeface="標楷體"/>
              </a:rPr>
              <a:t>孩，如</a:t>
            </a:r>
            <a:r>
              <a:rPr sz="2000" spc="-15" dirty="0">
                <a:latin typeface="標楷體"/>
                <a:cs typeface="標楷體"/>
              </a:rPr>
              <a:t>果</a:t>
            </a:r>
            <a:r>
              <a:rPr sz="2000" dirty="0">
                <a:latin typeface="標楷體"/>
                <a:cs typeface="標楷體"/>
              </a:rPr>
              <a:t>警 </a:t>
            </a:r>
            <a:r>
              <a:rPr sz="2000" spc="5" dirty="0">
                <a:latin typeface="標楷體"/>
                <a:cs typeface="標楷體"/>
              </a:rPr>
              <a:t>察不</a:t>
            </a:r>
            <a:r>
              <a:rPr sz="2000" spc="-5" dirty="0">
                <a:latin typeface="標楷體"/>
                <a:cs typeface="標楷體"/>
              </a:rPr>
              <a:t>在</a:t>
            </a:r>
            <a:r>
              <a:rPr sz="2000" spc="-10" dirty="0">
                <a:latin typeface="標楷體"/>
                <a:cs typeface="標楷體"/>
              </a:rPr>
              <a:t>小</a:t>
            </a:r>
            <a:r>
              <a:rPr sz="2000" spc="5" dirty="0">
                <a:latin typeface="標楷體"/>
                <a:cs typeface="標楷體"/>
              </a:rPr>
              <a:t>偷</a:t>
            </a:r>
            <a:r>
              <a:rPr sz="2000" spc="-15" dirty="0">
                <a:latin typeface="標楷體"/>
                <a:cs typeface="標楷體"/>
              </a:rPr>
              <a:t>則</a:t>
            </a:r>
            <a:r>
              <a:rPr sz="2000" spc="5" dirty="0">
                <a:latin typeface="標楷體"/>
                <a:cs typeface="標楷體"/>
              </a:rPr>
              <a:t>會傷</a:t>
            </a:r>
            <a:r>
              <a:rPr sz="2000" spc="-5" dirty="0">
                <a:latin typeface="標楷體"/>
                <a:cs typeface="標楷體"/>
              </a:rPr>
              <a:t>害</a:t>
            </a:r>
            <a:r>
              <a:rPr sz="2000" spc="-10" dirty="0">
                <a:latin typeface="標楷體"/>
                <a:cs typeface="標楷體"/>
              </a:rPr>
              <a:t>這</a:t>
            </a:r>
            <a:r>
              <a:rPr sz="2000" spc="5" dirty="0">
                <a:latin typeface="標楷體"/>
                <a:cs typeface="標楷體"/>
              </a:rPr>
              <a:t>些</a:t>
            </a:r>
            <a:r>
              <a:rPr sz="2000" spc="-15" dirty="0">
                <a:latin typeface="標楷體"/>
                <a:cs typeface="標楷體"/>
              </a:rPr>
              <a:t>人</a:t>
            </a:r>
            <a:r>
              <a:rPr sz="2000" spc="5" dirty="0">
                <a:latin typeface="標楷體"/>
                <a:cs typeface="標楷體"/>
              </a:rPr>
              <a:t>。怎</a:t>
            </a:r>
            <a:r>
              <a:rPr sz="2000" spc="-5" dirty="0">
                <a:latin typeface="標楷體"/>
                <a:cs typeface="標楷體"/>
              </a:rPr>
              <a:t>麼</a:t>
            </a:r>
            <a:r>
              <a:rPr sz="2000" spc="-10" dirty="0">
                <a:latin typeface="標楷體"/>
                <a:cs typeface="標楷體"/>
              </a:rPr>
              <a:t>才</a:t>
            </a:r>
            <a:r>
              <a:rPr sz="2000" spc="5" dirty="0">
                <a:latin typeface="標楷體"/>
                <a:cs typeface="標楷體"/>
              </a:rPr>
              <a:t>能</a:t>
            </a:r>
            <a:r>
              <a:rPr sz="2000" spc="-15" dirty="0">
                <a:latin typeface="標楷體"/>
                <a:cs typeface="標楷體"/>
              </a:rPr>
              <a:t>安</a:t>
            </a:r>
            <a:r>
              <a:rPr sz="2000" spc="5" dirty="0">
                <a:latin typeface="標楷體"/>
                <a:cs typeface="標楷體"/>
              </a:rPr>
              <a:t>全過</a:t>
            </a:r>
            <a:r>
              <a:rPr sz="2000" spc="-5" dirty="0">
                <a:latin typeface="標楷體"/>
                <a:cs typeface="標楷體"/>
              </a:rPr>
              <a:t>河</a:t>
            </a:r>
            <a:r>
              <a:rPr sz="2000" spc="-10" dirty="0">
                <a:latin typeface="標楷體"/>
                <a:cs typeface="標楷體"/>
              </a:rPr>
              <a:t>呢</a:t>
            </a:r>
            <a:r>
              <a:rPr sz="2000" spc="5" dirty="0">
                <a:latin typeface="標楷體"/>
                <a:cs typeface="標楷體"/>
              </a:rPr>
              <a:t>？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5227" y="2933700"/>
            <a:ext cx="4959096" cy="3305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5612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這</a:t>
            </a:r>
            <a:r>
              <a:rPr spc="-5" dirty="0">
                <a:latin typeface="標楷體"/>
                <a:cs typeface="標楷體"/>
              </a:rPr>
              <a:t>些益</a:t>
            </a:r>
            <a:r>
              <a:rPr dirty="0">
                <a:latin typeface="標楷體"/>
                <a:cs typeface="標楷體"/>
              </a:rPr>
              <a:t>智</a:t>
            </a:r>
            <a:r>
              <a:rPr spc="-5" dirty="0">
                <a:latin typeface="標楷體"/>
                <a:cs typeface="標楷體"/>
              </a:rPr>
              <a:t>遊戲</a:t>
            </a:r>
            <a:r>
              <a:rPr dirty="0">
                <a:latin typeface="標楷體"/>
                <a:cs typeface="標楷體"/>
              </a:rPr>
              <a:t>可</a:t>
            </a:r>
            <a:r>
              <a:rPr spc="-5" dirty="0">
                <a:latin typeface="標楷體"/>
                <a:cs typeface="標楷體"/>
              </a:rPr>
              <a:t>以多</a:t>
            </a:r>
            <a:r>
              <a:rPr dirty="0">
                <a:latin typeface="標楷體"/>
                <a:cs typeface="標楷體"/>
              </a:rPr>
              <a:t>玩</a:t>
            </a:r>
            <a:r>
              <a:rPr spc="-5" dirty="0">
                <a:latin typeface="標楷體"/>
                <a:cs typeface="標楷體"/>
              </a:rPr>
              <a:t>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202182"/>
            <a:ext cx="7703820" cy="16141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186690" indent="-228600" algn="just">
              <a:lnSpc>
                <a:spcPct val="894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有六隻</a:t>
            </a:r>
            <a:r>
              <a:rPr sz="2600" spc="-15" dirty="0">
                <a:latin typeface="標楷體"/>
                <a:cs typeface="標楷體"/>
              </a:rPr>
              <a:t>青</a:t>
            </a:r>
            <a:r>
              <a:rPr sz="2600" dirty="0">
                <a:latin typeface="標楷體"/>
                <a:cs typeface="標楷體"/>
              </a:rPr>
              <a:t>蛙要過</a:t>
            </a:r>
            <a:r>
              <a:rPr sz="2600" spc="-15" dirty="0">
                <a:latin typeface="標楷體"/>
                <a:cs typeface="標楷體"/>
              </a:rPr>
              <a:t>河</a:t>
            </a:r>
            <a:r>
              <a:rPr sz="2600" dirty="0">
                <a:latin typeface="標楷體"/>
                <a:cs typeface="標楷體"/>
              </a:rPr>
              <a:t>，河的</a:t>
            </a:r>
            <a:r>
              <a:rPr sz="2600" spc="-15" dirty="0">
                <a:latin typeface="標楷體"/>
                <a:cs typeface="標楷體"/>
              </a:rPr>
              <a:t>左</a:t>
            </a:r>
            <a:r>
              <a:rPr sz="2600" dirty="0">
                <a:latin typeface="標楷體"/>
                <a:cs typeface="標楷體"/>
              </a:rPr>
              <a:t>邊有三</a:t>
            </a:r>
            <a:r>
              <a:rPr sz="2600" spc="-15" dirty="0">
                <a:latin typeface="標楷體"/>
                <a:cs typeface="標楷體"/>
              </a:rPr>
              <a:t>隻</a:t>
            </a:r>
            <a:r>
              <a:rPr sz="2600" dirty="0">
                <a:latin typeface="標楷體"/>
                <a:cs typeface="標楷體"/>
              </a:rPr>
              <a:t>，河的</a:t>
            </a:r>
            <a:r>
              <a:rPr sz="2600" spc="-15" dirty="0">
                <a:latin typeface="標楷體"/>
                <a:cs typeface="標楷體"/>
              </a:rPr>
              <a:t>右</a:t>
            </a:r>
            <a:r>
              <a:rPr sz="2600" dirty="0">
                <a:latin typeface="標楷體"/>
                <a:cs typeface="標楷體"/>
              </a:rPr>
              <a:t>邊有 三隻，</a:t>
            </a:r>
            <a:r>
              <a:rPr sz="2600" spc="-15" dirty="0">
                <a:latin typeface="標楷體"/>
                <a:cs typeface="標楷體"/>
              </a:rPr>
              <a:t>中</a:t>
            </a:r>
            <a:r>
              <a:rPr sz="2600" dirty="0">
                <a:latin typeface="標楷體"/>
                <a:cs typeface="標楷體"/>
              </a:rPr>
              <a:t>間一塊</a:t>
            </a:r>
            <a:r>
              <a:rPr sz="2600" spc="-15" dirty="0">
                <a:latin typeface="標楷體"/>
                <a:cs typeface="標楷體"/>
              </a:rPr>
              <a:t>空</a:t>
            </a:r>
            <a:r>
              <a:rPr sz="2600" dirty="0">
                <a:latin typeface="標楷體"/>
                <a:cs typeface="標楷體"/>
              </a:rPr>
              <a:t>白石頭</a:t>
            </a:r>
            <a:r>
              <a:rPr sz="2600" spc="-15" dirty="0">
                <a:latin typeface="標楷體"/>
                <a:cs typeface="標楷體"/>
              </a:rPr>
              <a:t>。</a:t>
            </a:r>
            <a:r>
              <a:rPr sz="2600" dirty="0">
                <a:latin typeface="標楷體"/>
                <a:cs typeface="標楷體"/>
              </a:rPr>
              <a:t>它們互</a:t>
            </a:r>
            <a:r>
              <a:rPr sz="2600" spc="-15" dirty="0">
                <a:latin typeface="標楷體"/>
                <a:cs typeface="標楷體"/>
              </a:rPr>
              <a:t>不</a:t>
            </a:r>
            <a:r>
              <a:rPr sz="2600" dirty="0">
                <a:latin typeface="標楷體"/>
                <a:cs typeface="標楷體"/>
              </a:rPr>
              <a:t>相讓。</a:t>
            </a:r>
            <a:r>
              <a:rPr sz="2600" spc="-15" dirty="0">
                <a:latin typeface="標楷體"/>
                <a:cs typeface="標楷體"/>
              </a:rPr>
              <a:t>怎</a:t>
            </a:r>
            <a:r>
              <a:rPr sz="2600" dirty="0">
                <a:latin typeface="標楷體"/>
                <a:cs typeface="標楷體"/>
              </a:rPr>
              <a:t>麼樣 才能過</a:t>
            </a:r>
            <a:r>
              <a:rPr sz="2600" spc="-10" dirty="0">
                <a:latin typeface="標楷體"/>
                <a:cs typeface="標楷體"/>
              </a:rPr>
              <a:t>河</a:t>
            </a:r>
            <a:r>
              <a:rPr sz="2600" dirty="0">
                <a:latin typeface="標楷體"/>
                <a:cs typeface="標楷體"/>
              </a:rPr>
              <a:t>呢</a:t>
            </a:r>
            <a:r>
              <a:rPr sz="2600" dirty="0">
                <a:latin typeface="Consolas"/>
                <a:cs typeface="Consolas"/>
              </a:rPr>
              <a:t>?</a:t>
            </a:r>
            <a:endParaRPr sz="2600">
              <a:latin typeface="Consolas"/>
              <a:cs typeface="Consolas"/>
            </a:endParaRPr>
          </a:p>
          <a:p>
            <a:pPr marL="241300" indent="-228600" algn="just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規則</a:t>
            </a:r>
            <a:r>
              <a:rPr sz="2600" spc="5" dirty="0">
                <a:latin typeface="標楷體"/>
                <a:cs typeface="標楷體"/>
              </a:rPr>
              <a:t>：</a:t>
            </a:r>
            <a:r>
              <a:rPr sz="2600" spc="-15" dirty="0">
                <a:latin typeface="標楷體"/>
                <a:cs typeface="標楷體"/>
              </a:rPr>
              <a:t>可</a:t>
            </a:r>
            <a:r>
              <a:rPr sz="2600" spc="5" dirty="0">
                <a:latin typeface="標楷體"/>
                <a:cs typeface="標楷體"/>
              </a:rPr>
              <a:t>向前跳</a:t>
            </a:r>
            <a:r>
              <a:rPr sz="2600" spc="-20" dirty="0">
                <a:latin typeface="標楷體"/>
                <a:cs typeface="標楷體"/>
              </a:rPr>
              <a:t>不</a:t>
            </a:r>
            <a:r>
              <a:rPr sz="2600" spc="5" dirty="0">
                <a:latin typeface="標楷體"/>
                <a:cs typeface="標楷體"/>
              </a:rPr>
              <a:t>可向後</a:t>
            </a:r>
            <a:r>
              <a:rPr sz="2600" spc="-20" dirty="0">
                <a:latin typeface="標楷體"/>
                <a:cs typeface="標楷體"/>
              </a:rPr>
              <a:t>，</a:t>
            </a:r>
            <a:r>
              <a:rPr sz="2600" spc="5" dirty="0">
                <a:latin typeface="標楷體"/>
                <a:cs typeface="標楷體"/>
              </a:rPr>
              <a:t>每次</a:t>
            </a:r>
            <a:r>
              <a:rPr sz="2600" dirty="0">
                <a:latin typeface="標楷體"/>
                <a:cs typeface="標楷體"/>
              </a:rPr>
              <a:t>只</a:t>
            </a:r>
            <a:r>
              <a:rPr sz="2600" spc="-15" dirty="0">
                <a:latin typeface="標楷體"/>
                <a:cs typeface="標楷體"/>
              </a:rPr>
              <a:t>能</a:t>
            </a:r>
            <a:r>
              <a:rPr sz="2600" spc="5" dirty="0">
                <a:latin typeface="標楷體"/>
                <a:cs typeface="標楷體"/>
              </a:rPr>
              <a:t>躍</a:t>
            </a:r>
            <a:r>
              <a:rPr sz="2600" dirty="0">
                <a:latin typeface="標楷體"/>
                <a:cs typeface="標楷體"/>
              </a:rPr>
              <a:t>過</a:t>
            </a:r>
            <a:r>
              <a:rPr sz="2600" spc="-20" dirty="0">
                <a:latin typeface="Consolas"/>
                <a:cs typeface="Consolas"/>
              </a:rPr>
              <a:t>1</a:t>
            </a:r>
            <a:r>
              <a:rPr sz="2600" spc="5" dirty="0">
                <a:latin typeface="標楷體"/>
                <a:cs typeface="標楷體"/>
              </a:rPr>
              <a:t>隻</a:t>
            </a:r>
            <a:r>
              <a:rPr sz="2600" spc="-15" dirty="0">
                <a:latin typeface="標楷體"/>
                <a:cs typeface="標楷體"/>
              </a:rPr>
              <a:t>青</a:t>
            </a:r>
            <a:r>
              <a:rPr sz="2600" dirty="0">
                <a:latin typeface="標楷體"/>
                <a:cs typeface="標楷體"/>
              </a:rPr>
              <a:t>蛙</a:t>
            </a:r>
            <a:r>
              <a:rPr sz="2600" spc="5" dirty="0">
                <a:latin typeface="標楷體"/>
                <a:cs typeface="標楷體"/>
              </a:rPr>
              <a:t>。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3063239"/>
            <a:ext cx="6096000" cy="3153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何</a:t>
            </a:r>
            <a:r>
              <a:rPr spc="-5" dirty="0">
                <a:latin typeface="標楷體"/>
                <a:cs typeface="標楷體"/>
              </a:rPr>
              <a:t>謂程</a:t>
            </a:r>
            <a:r>
              <a:rPr dirty="0">
                <a:latin typeface="標楷體"/>
                <a:cs typeface="標楷體"/>
              </a:rPr>
              <a:t>式</a:t>
            </a:r>
            <a:r>
              <a:rPr spc="-5" dirty="0">
                <a:latin typeface="標楷體"/>
                <a:cs typeface="標楷體"/>
              </a:rPr>
              <a:t>語言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16520" cy="831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式也有</a:t>
            </a:r>
            <a:r>
              <a:rPr sz="2800" dirty="0">
                <a:latin typeface="標楷體"/>
                <a:cs typeface="標楷體"/>
              </a:rPr>
              <a:t>多</a:t>
            </a:r>
            <a:r>
              <a:rPr sz="2800" spc="-5" dirty="0">
                <a:latin typeface="標楷體"/>
                <a:cs typeface="標楷體"/>
              </a:rPr>
              <a:t>種語言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寫法也</a:t>
            </a:r>
            <a:r>
              <a:rPr sz="2800" dirty="0">
                <a:latin typeface="標楷體"/>
                <a:cs typeface="標楷體"/>
              </a:rPr>
              <a:t>許</a:t>
            </a:r>
            <a:r>
              <a:rPr sz="2800" spc="-5" dirty="0">
                <a:latin typeface="標楷體"/>
                <a:cs typeface="標楷體"/>
              </a:rPr>
              <a:t>不同，</a:t>
            </a:r>
            <a:r>
              <a:rPr sz="2800" dirty="0">
                <a:latin typeface="標楷體"/>
                <a:cs typeface="標楷體"/>
              </a:rPr>
              <a:t>但</a:t>
            </a:r>
            <a:r>
              <a:rPr sz="2800" spc="-5" dirty="0">
                <a:latin typeface="標楷體"/>
                <a:cs typeface="標楷體"/>
              </a:rPr>
              <a:t>都可以表 </a:t>
            </a:r>
            <a:r>
              <a:rPr sz="2800" dirty="0">
                <a:latin typeface="標楷體"/>
                <a:cs typeface="標楷體"/>
              </a:rPr>
              <a:t>達</a:t>
            </a:r>
            <a:r>
              <a:rPr sz="2800" spc="-5" dirty="0">
                <a:latin typeface="標楷體"/>
                <a:cs typeface="標楷體"/>
              </a:rPr>
              <a:t>同一個</a:t>
            </a:r>
            <a:r>
              <a:rPr sz="2800" dirty="0">
                <a:latin typeface="標楷體"/>
                <a:cs typeface="標楷體"/>
              </a:rPr>
              <a:t>意</a:t>
            </a:r>
            <a:r>
              <a:rPr sz="2800" spc="-5" dirty="0">
                <a:latin typeface="標楷體"/>
                <a:cs typeface="標楷體"/>
              </a:rPr>
              <a:t>思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7155" y="2116835"/>
            <a:ext cx="7409688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3621" y="3097427"/>
            <a:ext cx="5739825" cy="2539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5612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這</a:t>
            </a:r>
            <a:r>
              <a:rPr spc="-5" dirty="0">
                <a:latin typeface="標楷體"/>
                <a:cs typeface="標楷體"/>
              </a:rPr>
              <a:t>些益</a:t>
            </a:r>
            <a:r>
              <a:rPr dirty="0">
                <a:latin typeface="標楷體"/>
                <a:cs typeface="標楷體"/>
              </a:rPr>
              <a:t>智</a:t>
            </a:r>
            <a:r>
              <a:rPr spc="-5" dirty="0">
                <a:latin typeface="標楷體"/>
                <a:cs typeface="標楷體"/>
              </a:rPr>
              <a:t>遊戲</a:t>
            </a:r>
            <a:r>
              <a:rPr dirty="0">
                <a:latin typeface="標楷體"/>
                <a:cs typeface="標楷體"/>
              </a:rPr>
              <a:t>可</a:t>
            </a:r>
            <a:r>
              <a:rPr spc="-5" dirty="0">
                <a:latin typeface="標楷體"/>
                <a:cs typeface="標楷體"/>
              </a:rPr>
              <a:t>以多</a:t>
            </a:r>
            <a:r>
              <a:rPr dirty="0">
                <a:latin typeface="標楷體"/>
                <a:cs typeface="標楷體"/>
              </a:rPr>
              <a:t>玩</a:t>
            </a:r>
            <a:r>
              <a:rPr spc="-5" dirty="0">
                <a:latin typeface="標楷體"/>
                <a:cs typeface="標楷體"/>
              </a:rPr>
              <a:t>玩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19150" y="1160117"/>
            <a:ext cx="8332470" cy="12750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河</a:t>
            </a:r>
            <a:r>
              <a:rPr sz="2800" spc="-5" dirty="0">
                <a:latin typeface="標楷體"/>
                <a:cs typeface="標楷體"/>
              </a:rPr>
              <a:t>內塔：</a:t>
            </a:r>
            <a:r>
              <a:rPr sz="2800" dirty="0">
                <a:latin typeface="標楷體"/>
                <a:cs typeface="標楷體"/>
              </a:rPr>
              <a:t>將</a:t>
            </a:r>
            <a:r>
              <a:rPr sz="2800" spc="-5" dirty="0">
                <a:latin typeface="標楷體"/>
                <a:cs typeface="標楷體"/>
              </a:rPr>
              <a:t>左邊的</a:t>
            </a:r>
            <a:r>
              <a:rPr sz="2800" dirty="0">
                <a:latin typeface="標楷體"/>
                <a:cs typeface="標楷體"/>
              </a:rPr>
              <a:t>圈</a:t>
            </a:r>
            <a:r>
              <a:rPr sz="2800" spc="-5" dirty="0">
                <a:latin typeface="標楷體"/>
                <a:cs typeface="標楷體"/>
              </a:rPr>
              <a:t>圈移動</a:t>
            </a:r>
            <a:r>
              <a:rPr sz="2800" dirty="0">
                <a:latin typeface="標楷體"/>
                <a:cs typeface="標楷體"/>
              </a:rPr>
              <a:t>到</a:t>
            </a:r>
            <a:r>
              <a:rPr sz="2800" spc="-5" dirty="0">
                <a:latin typeface="標楷體"/>
                <a:cs typeface="標楷體"/>
              </a:rPr>
              <a:t>最右邊。</a:t>
            </a:r>
            <a:endParaRPr sz="2800">
              <a:latin typeface="標楷體"/>
              <a:cs typeface="標楷體"/>
            </a:endParaRPr>
          </a:p>
          <a:p>
            <a:pPr marL="697865" lvl="1" indent="-22923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規則一</a:t>
            </a:r>
            <a:r>
              <a:rPr sz="2400" spc="-5" dirty="0">
                <a:latin typeface="標楷體"/>
                <a:cs typeface="標楷體"/>
              </a:rPr>
              <a:t>：</a:t>
            </a:r>
            <a:r>
              <a:rPr sz="2400" dirty="0">
                <a:latin typeface="標楷體"/>
                <a:cs typeface="標楷體"/>
              </a:rPr>
              <a:t>一次只能移動一個。</a:t>
            </a:r>
            <a:endParaRPr sz="2400">
              <a:latin typeface="標楷體"/>
              <a:cs typeface="標楷體"/>
            </a:endParaRPr>
          </a:p>
          <a:p>
            <a:pPr marL="697865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規則二：任何時候不能發生上面</a:t>
            </a:r>
            <a:r>
              <a:rPr sz="2400" spc="-30" dirty="0">
                <a:latin typeface="標楷體"/>
                <a:cs typeface="標楷體"/>
              </a:rPr>
              <a:t>的</a:t>
            </a:r>
            <a:r>
              <a:rPr sz="2400" dirty="0">
                <a:latin typeface="標楷體"/>
                <a:cs typeface="標楷體"/>
              </a:rPr>
              <a:t>圈圈比下面的圈圈大。</a:t>
            </a:r>
            <a:endParaRPr sz="24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5612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這</a:t>
            </a:r>
            <a:r>
              <a:rPr spc="-5" dirty="0">
                <a:latin typeface="標楷體"/>
                <a:cs typeface="標楷體"/>
              </a:rPr>
              <a:t>些益</a:t>
            </a:r>
            <a:r>
              <a:rPr dirty="0">
                <a:latin typeface="標楷體"/>
                <a:cs typeface="標楷體"/>
              </a:rPr>
              <a:t>智</a:t>
            </a:r>
            <a:r>
              <a:rPr spc="-5" dirty="0">
                <a:latin typeface="標楷體"/>
                <a:cs typeface="標楷體"/>
              </a:rPr>
              <a:t>遊戲</a:t>
            </a:r>
            <a:r>
              <a:rPr dirty="0">
                <a:latin typeface="標楷體"/>
                <a:cs typeface="標楷體"/>
              </a:rPr>
              <a:t>可</a:t>
            </a:r>
            <a:r>
              <a:rPr spc="-5" dirty="0">
                <a:latin typeface="標楷體"/>
                <a:cs typeface="標楷體"/>
              </a:rPr>
              <a:t>以多</a:t>
            </a:r>
            <a:r>
              <a:rPr dirty="0">
                <a:latin typeface="標楷體"/>
                <a:cs typeface="標楷體"/>
              </a:rPr>
              <a:t>玩</a:t>
            </a:r>
            <a:r>
              <a:rPr spc="-5" dirty="0">
                <a:latin typeface="標楷體"/>
                <a:cs typeface="標楷體"/>
              </a:rPr>
              <a:t>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56461"/>
            <a:ext cx="77190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筆畫問</a:t>
            </a:r>
            <a:r>
              <a:rPr sz="2800" dirty="0">
                <a:latin typeface="標楷體"/>
                <a:cs typeface="標楷體"/>
              </a:rPr>
              <a:t>題</a:t>
            </a:r>
            <a:r>
              <a:rPr sz="2800" spc="5" dirty="0">
                <a:latin typeface="標楷體"/>
                <a:cs typeface="標楷體"/>
              </a:rPr>
              <a:t>：</a:t>
            </a:r>
            <a:r>
              <a:rPr sz="2800" spc="-5" dirty="0">
                <a:latin typeface="標楷體"/>
                <a:cs typeface="標楷體"/>
              </a:rPr>
              <a:t>一筆</a:t>
            </a:r>
            <a:r>
              <a:rPr sz="2800" dirty="0">
                <a:latin typeface="標楷體"/>
                <a:cs typeface="標楷體"/>
              </a:rPr>
              <a:t>畫</a:t>
            </a:r>
            <a:r>
              <a:rPr sz="2800" spc="-5" dirty="0">
                <a:latin typeface="標楷體"/>
                <a:cs typeface="標楷體"/>
              </a:rPr>
              <a:t>走完所</a:t>
            </a:r>
            <a:r>
              <a:rPr sz="2800" dirty="0">
                <a:latin typeface="標楷體"/>
                <a:cs typeface="標楷體"/>
              </a:rPr>
              <a:t>有</a:t>
            </a:r>
            <a:r>
              <a:rPr sz="2800" spc="-5" dirty="0">
                <a:latin typeface="標楷體"/>
                <a:cs typeface="標楷體"/>
              </a:rPr>
              <a:t>線</a:t>
            </a:r>
            <a:r>
              <a:rPr sz="2800" spc="5" dirty="0">
                <a:latin typeface="標楷體"/>
                <a:cs typeface="標楷體"/>
              </a:rPr>
              <a:t>段</a:t>
            </a:r>
            <a:r>
              <a:rPr sz="2800" spc="-5" dirty="0">
                <a:latin typeface="標楷體"/>
                <a:cs typeface="標楷體"/>
              </a:rPr>
              <a:t>，</a:t>
            </a:r>
            <a:r>
              <a:rPr sz="2800" dirty="0">
                <a:latin typeface="標楷體"/>
                <a:cs typeface="標楷體"/>
              </a:rPr>
              <a:t>不</a:t>
            </a:r>
            <a:r>
              <a:rPr sz="2800" spc="-5" dirty="0">
                <a:latin typeface="標楷體"/>
                <a:cs typeface="標楷體"/>
              </a:rPr>
              <a:t>能重複。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5394147"/>
            <a:ext cx="7675880" cy="6286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41300" marR="5080" indent="-228600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solidFill>
                  <a:srgbClr val="7E7E7E"/>
                </a:solidFill>
                <a:latin typeface="標楷體"/>
                <a:cs typeface="標楷體"/>
              </a:rPr>
              <a:t>技</a:t>
            </a:r>
            <a:r>
              <a:rPr sz="2200" spc="-5" dirty="0">
                <a:solidFill>
                  <a:srgbClr val="7E7E7E"/>
                </a:solidFill>
                <a:latin typeface="標楷體"/>
                <a:cs typeface="標楷體"/>
              </a:rPr>
              <a:t>巧：</a:t>
            </a:r>
            <a:r>
              <a:rPr sz="2200" dirty="0">
                <a:solidFill>
                  <a:srgbClr val="7E7E7E"/>
                </a:solidFill>
                <a:latin typeface="標楷體"/>
                <a:cs typeface="標楷體"/>
              </a:rPr>
              <a:t>只要頂</a:t>
            </a:r>
            <a:r>
              <a:rPr sz="2200" spc="-5" dirty="0">
                <a:solidFill>
                  <a:srgbClr val="7E7E7E"/>
                </a:solidFill>
                <a:latin typeface="標楷體"/>
                <a:cs typeface="標楷體"/>
              </a:rPr>
              <a:t>點引</a:t>
            </a:r>
            <a:r>
              <a:rPr sz="2200" dirty="0">
                <a:solidFill>
                  <a:srgbClr val="7E7E7E"/>
                </a:solidFill>
                <a:latin typeface="標楷體"/>
                <a:cs typeface="標楷體"/>
              </a:rPr>
              <a:t>出</a:t>
            </a:r>
            <a:r>
              <a:rPr sz="2200" spc="-5" dirty="0">
                <a:solidFill>
                  <a:srgbClr val="7E7E7E"/>
                </a:solidFill>
                <a:latin typeface="標楷體"/>
                <a:cs typeface="標楷體"/>
              </a:rPr>
              <a:t>的</a:t>
            </a:r>
            <a:r>
              <a:rPr sz="2200" dirty="0">
                <a:solidFill>
                  <a:srgbClr val="7E7E7E"/>
                </a:solidFill>
                <a:latin typeface="標楷體"/>
                <a:cs typeface="標楷體"/>
              </a:rPr>
              <a:t>線</a:t>
            </a:r>
            <a:r>
              <a:rPr sz="2200" spc="-5" dirty="0">
                <a:solidFill>
                  <a:srgbClr val="7E7E7E"/>
                </a:solidFill>
                <a:latin typeface="標楷體"/>
                <a:cs typeface="標楷體"/>
              </a:rPr>
              <a:t>為單</a:t>
            </a:r>
            <a:r>
              <a:rPr sz="2200" dirty="0">
                <a:solidFill>
                  <a:srgbClr val="7E7E7E"/>
                </a:solidFill>
                <a:latin typeface="標楷體"/>
                <a:cs typeface="標楷體"/>
              </a:rPr>
              <a:t>數</a:t>
            </a:r>
            <a:r>
              <a:rPr sz="2200" spc="-5" dirty="0">
                <a:solidFill>
                  <a:srgbClr val="7E7E7E"/>
                </a:solidFill>
                <a:latin typeface="標楷體"/>
                <a:cs typeface="標楷體"/>
              </a:rPr>
              <a:t>的</a:t>
            </a:r>
            <a:r>
              <a:rPr sz="2200" dirty="0">
                <a:solidFill>
                  <a:srgbClr val="7E7E7E"/>
                </a:solidFill>
                <a:latin typeface="標楷體"/>
                <a:cs typeface="標楷體"/>
              </a:rPr>
              <a:t>頂</a:t>
            </a:r>
            <a:r>
              <a:rPr sz="2200" spc="-5" dirty="0">
                <a:solidFill>
                  <a:srgbClr val="7E7E7E"/>
                </a:solidFill>
                <a:latin typeface="標楷體"/>
                <a:cs typeface="標楷體"/>
              </a:rPr>
              <a:t>點個</a:t>
            </a:r>
            <a:r>
              <a:rPr sz="2200" dirty="0">
                <a:solidFill>
                  <a:srgbClr val="7E7E7E"/>
                </a:solidFill>
                <a:latin typeface="標楷體"/>
                <a:cs typeface="標楷體"/>
              </a:rPr>
              <a:t>數</a:t>
            </a:r>
            <a:r>
              <a:rPr sz="2200" spc="-5" dirty="0">
                <a:solidFill>
                  <a:srgbClr val="7E7E7E"/>
                </a:solidFill>
                <a:latin typeface="標楷體"/>
                <a:cs typeface="標楷體"/>
              </a:rPr>
              <a:t>不</a:t>
            </a:r>
            <a:r>
              <a:rPr sz="2200" dirty="0">
                <a:solidFill>
                  <a:srgbClr val="7E7E7E"/>
                </a:solidFill>
                <a:latin typeface="標楷體"/>
                <a:cs typeface="標楷體"/>
              </a:rPr>
              <a:t>大</a:t>
            </a:r>
            <a:r>
              <a:rPr sz="2200" spc="30" dirty="0">
                <a:solidFill>
                  <a:srgbClr val="7E7E7E"/>
                </a:solidFill>
                <a:latin typeface="標楷體"/>
                <a:cs typeface="標楷體"/>
              </a:rPr>
              <a:t>於</a:t>
            </a:r>
            <a:r>
              <a:rPr sz="2200" spc="-15" dirty="0">
                <a:solidFill>
                  <a:srgbClr val="7E7E7E"/>
                </a:solidFill>
                <a:latin typeface="Consolas"/>
                <a:cs typeface="Consolas"/>
              </a:rPr>
              <a:t>2</a:t>
            </a:r>
            <a:r>
              <a:rPr sz="2200" spc="-5" dirty="0">
                <a:solidFill>
                  <a:srgbClr val="7E7E7E"/>
                </a:solidFill>
                <a:latin typeface="標楷體"/>
                <a:cs typeface="標楷體"/>
              </a:rPr>
              <a:t>，</a:t>
            </a:r>
            <a:r>
              <a:rPr sz="2200" spc="10" dirty="0">
                <a:solidFill>
                  <a:srgbClr val="7E7E7E"/>
                </a:solidFill>
                <a:latin typeface="標楷體"/>
                <a:cs typeface="標楷體"/>
              </a:rPr>
              <a:t>這</a:t>
            </a:r>
            <a:r>
              <a:rPr sz="2200" spc="-5" dirty="0">
                <a:solidFill>
                  <a:srgbClr val="7E7E7E"/>
                </a:solidFill>
                <a:latin typeface="標楷體"/>
                <a:cs typeface="標楷體"/>
              </a:rPr>
              <a:t>個幾 </a:t>
            </a:r>
            <a:r>
              <a:rPr sz="2200" dirty="0">
                <a:solidFill>
                  <a:srgbClr val="7E7E7E"/>
                </a:solidFill>
                <a:latin typeface="標楷體"/>
                <a:cs typeface="標楷體"/>
              </a:rPr>
              <a:t>何</a:t>
            </a:r>
            <a:r>
              <a:rPr sz="2200" spc="-5" dirty="0">
                <a:solidFill>
                  <a:srgbClr val="7E7E7E"/>
                </a:solidFill>
                <a:latin typeface="標楷體"/>
                <a:cs typeface="標楷體"/>
              </a:rPr>
              <a:t>圖形</a:t>
            </a:r>
            <a:r>
              <a:rPr sz="2200" dirty="0">
                <a:solidFill>
                  <a:srgbClr val="7E7E7E"/>
                </a:solidFill>
                <a:latin typeface="標楷體"/>
                <a:cs typeface="標楷體"/>
              </a:rPr>
              <a:t>就</a:t>
            </a:r>
            <a:r>
              <a:rPr sz="2200" spc="-5" dirty="0">
                <a:solidFill>
                  <a:srgbClr val="7E7E7E"/>
                </a:solidFill>
                <a:latin typeface="標楷體"/>
                <a:cs typeface="標楷體"/>
              </a:rPr>
              <a:t>可</a:t>
            </a:r>
            <a:r>
              <a:rPr sz="2200" dirty="0">
                <a:solidFill>
                  <a:srgbClr val="7E7E7E"/>
                </a:solidFill>
                <a:latin typeface="標楷體"/>
                <a:cs typeface="標楷體"/>
              </a:rPr>
              <a:t>以</a:t>
            </a:r>
            <a:r>
              <a:rPr sz="2200" spc="-5" dirty="0">
                <a:solidFill>
                  <a:srgbClr val="7E7E7E"/>
                </a:solidFill>
                <a:latin typeface="標楷體"/>
                <a:cs typeface="標楷體"/>
              </a:rPr>
              <a:t>一筆</a:t>
            </a:r>
            <a:r>
              <a:rPr sz="2200" spc="15" dirty="0">
                <a:solidFill>
                  <a:srgbClr val="7E7E7E"/>
                </a:solidFill>
                <a:latin typeface="標楷體"/>
                <a:cs typeface="標楷體"/>
              </a:rPr>
              <a:t>畫</a:t>
            </a:r>
            <a:r>
              <a:rPr sz="2200" spc="-5" dirty="0">
                <a:solidFill>
                  <a:srgbClr val="7E7E7E"/>
                </a:solidFill>
                <a:latin typeface="標楷體"/>
                <a:cs typeface="標楷體"/>
              </a:rPr>
              <a:t>。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1703" y="2004060"/>
            <a:ext cx="6260592" cy="3090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5612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這</a:t>
            </a:r>
            <a:r>
              <a:rPr spc="-5" dirty="0">
                <a:latin typeface="標楷體"/>
                <a:cs typeface="標楷體"/>
              </a:rPr>
              <a:t>些益</a:t>
            </a:r>
            <a:r>
              <a:rPr dirty="0">
                <a:latin typeface="標楷體"/>
                <a:cs typeface="標楷體"/>
              </a:rPr>
              <a:t>智</a:t>
            </a:r>
            <a:r>
              <a:rPr spc="-5" dirty="0">
                <a:latin typeface="標楷體"/>
                <a:cs typeface="標楷體"/>
              </a:rPr>
              <a:t>遊戲</a:t>
            </a:r>
            <a:r>
              <a:rPr dirty="0">
                <a:latin typeface="標楷體"/>
                <a:cs typeface="標楷體"/>
              </a:rPr>
              <a:t>可</a:t>
            </a:r>
            <a:r>
              <a:rPr spc="-5" dirty="0">
                <a:latin typeface="標楷體"/>
                <a:cs typeface="標楷體"/>
              </a:rPr>
              <a:t>以多</a:t>
            </a:r>
            <a:r>
              <a:rPr dirty="0">
                <a:latin typeface="標楷體"/>
                <a:cs typeface="標楷體"/>
              </a:rPr>
              <a:t>玩</a:t>
            </a:r>
            <a:r>
              <a:rPr spc="-5" dirty="0">
                <a:latin typeface="標楷體"/>
                <a:cs typeface="標楷體"/>
              </a:rPr>
              <a:t>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20330" cy="831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柯</a:t>
            </a:r>
            <a:r>
              <a:rPr sz="2800" spc="-5" dirty="0">
                <a:latin typeface="標楷體"/>
                <a:cs typeface="標楷體"/>
              </a:rPr>
              <a:t>尼斯堡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七</a:t>
            </a:r>
            <a:r>
              <a:rPr sz="2800" spc="5" dirty="0">
                <a:latin typeface="標楷體"/>
                <a:cs typeface="標楷體"/>
              </a:rPr>
              <a:t>橋</a:t>
            </a:r>
            <a:r>
              <a:rPr sz="2800" spc="-5" dirty="0">
                <a:latin typeface="標楷體"/>
                <a:cs typeface="標楷體"/>
              </a:rPr>
              <a:t>問</a:t>
            </a:r>
            <a:r>
              <a:rPr sz="2800" spc="5" dirty="0">
                <a:latin typeface="標楷體"/>
                <a:cs typeface="標楷體"/>
              </a:rPr>
              <a:t>題</a:t>
            </a:r>
            <a:r>
              <a:rPr sz="2800" spc="-5" dirty="0">
                <a:latin typeface="標楷體"/>
                <a:cs typeface="標楷體"/>
              </a:rPr>
              <a:t>：要如</a:t>
            </a:r>
            <a:r>
              <a:rPr sz="2800" dirty="0">
                <a:latin typeface="標楷體"/>
                <a:cs typeface="標楷體"/>
              </a:rPr>
              <a:t>何</a:t>
            </a:r>
            <a:r>
              <a:rPr sz="2800" spc="-5" dirty="0">
                <a:latin typeface="標楷體"/>
                <a:cs typeface="標楷體"/>
              </a:rPr>
              <a:t>才能從</a:t>
            </a:r>
            <a:r>
              <a:rPr sz="2800" dirty="0">
                <a:latin typeface="標楷體"/>
                <a:cs typeface="標楷體"/>
              </a:rPr>
              <a:t>某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spc="5" dirty="0">
                <a:latin typeface="標楷體"/>
                <a:cs typeface="標楷體"/>
              </a:rPr>
              <a:t>塊</a:t>
            </a:r>
            <a:r>
              <a:rPr sz="2800" spc="-5" dirty="0">
                <a:latin typeface="標楷體"/>
                <a:cs typeface="標楷體"/>
              </a:rPr>
              <a:t>土地 </a:t>
            </a:r>
            <a:r>
              <a:rPr sz="2800" dirty="0">
                <a:latin typeface="標楷體"/>
                <a:cs typeface="標楷體"/>
              </a:rPr>
              <a:t>開</a:t>
            </a:r>
            <a:r>
              <a:rPr sz="2800" spc="-5" dirty="0">
                <a:latin typeface="標楷體"/>
                <a:cs typeface="標楷體"/>
              </a:rPr>
              <a:t>始，將</a:t>
            </a:r>
            <a:r>
              <a:rPr sz="2800" dirty="0">
                <a:latin typeface="標楷體"/>
                <a:cs typeface="標楷體"/>
              </a:rPr>
              <a:t>每</a:t>
            </a:r>
            <a:r>
              <a:rPr sz="2800" spc="-5" dirty="0">
                <a:latin typeface="標楷體"/>
                <a:cs typeface="標楷體"/>
              </a:rPr>
              <a:t>座</a:t>
            </a:r>
            <a:r>
              <a:rPr sz="2800" spc="5" dirty="0">
                <a:latin typeface="標楷體"/>
                <a:cs typeface="標楷體"/>
              </a:rPr>
              <a:t>橋</a:t>
            </a:r>
            <a:r>
              <a:rPr sz="2800" spc="-5" dirty="0">
                <a:latin typeface="標楷體"/>
                <a:cs typeface="標楷體"/>
              </a:rPr>
              <a:t>恰</a:t>
            </a:r>
            <a:r>
              <a:rPr sz="2800" spc="5" dirty="0">
                <a:latin typeface="標楷體"/>
                <a:cs typeface="標楷體"/>
              </a:rPr>
              <a:t>好</a:t>
            </a:r>
            <a:r>
              <a:rPr sz="2800" spc="-5" dirty="0">
                <a:latin typeface="標楷體"/>
                <a:cs typeface="標楷體"/>
              </a:rPr>
              <a:t>經過一</a:t>
            </a:r>
            <a:r>
              <a:rPr sz="2800" dirty="0">
                <a:latin typeface="標楷體"/>
                <a:cs typeface="標楷體"/>
              </a:rPr>
              <a:t>次</a:t>
            </a:r>
            <a:r>
              <a:rPr sz="2800" spc="-5" dirty="0">
                <a:latin typeface="標楷體"/>
                <a:cs typeface="標楷體"/>
              </a:rPr>
              <a:t>，然後</a:t>
            </a:r>
            <a:r>
              <a:rPr sz="2800" dirty="0">
                <a:latin typeface="標楷體"/>
                <a:cs typeface="標楷體"/>
              </a:rPr>
              <a:t>回</a:t>
            </a:r>
            <a:r>
              <a:rPr sz="2800" spc="-5" dirty="0">
                <a:latin typeface="標楷體"/>
                <a:cs typeface="標楷體"/>
              </a:rPr>
              <a:t>到原</a:t>
            </a:r>
            <a:r>
              <a:rPr sz="2800" spc="5" dirty="0">
                <a:latin typeface="標楷體"/>
                <a:cs typeface="標楷體"/>
              </a:rPr>
              <a:t>地</a:t>
            </a:r>
            <a:r>
              <a:rPr sz="2800" spc="-5" dirty="0">
                <a:latin typeface="Consolas"/>
                <a:cs typeface="Consolas"/>
              </a:rPr>
              <a:t>?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59864" y="2240279"/>
            <a:ext cx="5224272" cy="4116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5612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這</a:t>
            </a:r>
            <a:r>
              <a:rPr spc="-5" dirty="0">
                <a:latin typeface="標楷體"/>
                <a:cs typeface="標楷體"/>
              </a:rPr>
              <a:t>些益</a:t>
            </a:r>
            <a:r>
              <a:rPr dirty="0">
                <a:latin typeface="標楷體"/>
                <a:cs typeface="標楷體"/>
              </a:rPr>
              <a:t>智</a:t>
            </a:r>
            <a:r>
              <a:rPr spc="-5" dirty="0">
                <a:latin typeface="標楷體"/>
                <a:cs typeface="標楷體"/>
              </a:rPr>
              <a:t>遊戲</a:t>
            </a:r>
            <a:r>
              <a:rPr dirty="0">
                <a:latin typeface="標楷體"/>
                <a:cs typeface="標楷體"/>
              </a:rPr>
              <a:t>可</a:t>
            </a:r>
            <a:r>
              <a:rPr spc="-5" dirty="0">
                <a:latin typeface="標楷體"/>
                <a:cs typeface="標楷體"/>
              </a:rPr>
              <a:t>以多</a:t>
            </a:r>
            <a:r>
              <a:rPr dirty="0">
                <a:latin typeface="標楷體"/>
                <a:cs typeface="標楷體"/>
              </a:rPr>
              <a:t>玩</a:t>
            </a:r>
            <a:r>
              <a:rPr spc="-5" dirty="0">
                <a:latin typeface="標楷體"/>
                <a:cs typeface="標楷體"/>
              </a:rPr>
              <a:t>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20330" cy="13417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柯</a:t>
            </a:r>
            <a:r>
              <a:rPr sz="2800" spc="-5" dirty="0">
                <a:latin typeface="標楷體"/>
                <a:cs typeface="標楷體"/>
              </a:rPr>
              <a:t>尼斯堡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七</a:t>
            </a:r>
            <a:r>
              <a:rPr sz="2800" spc="5" dirty="0">
                <a:latin typeface="標楷體"/>
                <a:cs typeface="標楷體"/>
              </a:rPr>
              <a:t>橋</a:t>
            </a:r>
            <a:r>
              <a:rPr sz="2800" spc="-5" dirty="0">
                <a:latin typeface="標楷體"/>
                <a:cs typeface="標楷體"/>
              </a:rPr>
              <a:t>問</a:t>
            </a:r>
            <a:r>
              <a:rPr sz="2800" spc="5" dirty="0">
                <a:latin typeface="標楷體"/>
                <a:cs typeface="標楷體"/>
              </a:rPr>
              <a:t>題</a:t>
            </a:r>
            <a:r>
              <a:rPr sz="2800" spc="-5" dirty="0">
                <a:latin typeface="標楷體"/>
                <a:cs typeface="標楷體"/>
              </a:rPr>
              <a:t>：要如</a:t>
            </a:r>
            <a:r>
              <a:rPr sz="2800" dirty="0">
                <a:latin typeface="標楷體"/>
                <a:cs typeface="標楷體"/>
              </a:rPr>
              <a:t>何</a:t>
            </a:r>
            <a:r>
              <a:rPr sz="2800" spc="-5" dirty="0">
                <a:latin typeface="標楷體"/>
                <a:cs typeface="標楷體"/>
              </a:rPr>
              <a:t>才能從</a:t>
            </a:r>
            <a:r>
              <a:rPr sz="2800" dirty="0">
                <a:latin typeface="標楷體"/>
                <a:cs typeface="標楷體"/>
              </a:rPr>
              <a:t>某</a:t>
            </a:r>
            <a:r>
              <a:rPr sz="2800" spc="-5" dirty="0">
                <a:latin typeface="標楷體"/>
                <a:cs typeface="標楷體"/>
              </a:rPr>
              <a:t>一</a:t>
            </a:r>
            <a:r>
              <a:rPr sz="2800" spc="5" dirty="0">
                <a:latin typeface="標楷體"/>
                <a:cs typeface="標楷體"/>
              </a:rPr>
              <a:t>塊</a:t>
            </a:r>
            <a:r>
              <a:rPr sz="2800" spc="-5" dirty="0">
                <a:latin typeface="標楷體"/>
                <a:cs typeface="標楷體"/>
              </a:rPr>
              <a:t>土地 </a:t>
            </a:r>
            <a:r>
              <a:rPr sz="2800" dirty="0">
                <a:latin typeface="標楷體"/>
                <a:cs typeface="標楷體"/>
              </a:rPr>
              <a:t>開</a:t>
            </a:r>
            <a:r>
              <a:rPr sz="2800" spc="-5" dirty="0">
                <a:latin typeface="標楷體"/>
                <a:cs typeface="標楷體"/>
              </a:rPr>
              <a:t>始，將</a:t>
            </a:r>
            <a:r>
              <a:rPr sz="2800" dirty="0">
                <a:latin typeface="標楷體"/>
                <a:cs typeface="標楷體"/>
              </a:rPr>
              <a:t>每</a:t>
            </a:r>
            <a:r>
              <a:rPr sz="2800" spc="-5" dirty="0">
                <a:latin typeface="標楷體"/>
                <a:cs typeface="標楷體"/>
              </a:rPr>
              <a:t>座</a:t>
            </a:r>
            <a:r>
              <a:rPr sz="2800" spc="5" dirty="0">
                <a:latin typeface="標楷體"/>
                <a:cs typeface="標楷體"/>
              </a:rPr>
              <a:t>橋</a:t>
            </a:r>
            <a:r>
              <a:rPr sz="2800" spc="-5" dirty="0">
                <a:latin typeface="標楷體"/>
                <a:cs typeface="標楷體"/>
              </a:rPr>
              <a:t>恰</a:t>
            </a:r>
            <a:r>
              <a:rPr sz="2800" spc="5" dirty="0">
                <a:latin typeface="標楷體"/>
                <a:cs typeface="標楷體"/>
              </a:rPr>
              <a:t>好</a:t>
            </a:r>
            <a:r>
              <a:rPr sz="2800" spc="-5" dirty="0">
                <a:latin typeface="標楷體"/>
                <a:cs typeface="標楷體"/>
              </a:rPr>
              <a:t>經過一</a:t>
            </a:r>
            <a:r>
              <a:rPr sz="2800" dirty="0">
                <a:latin typeface="標楷體"/>
                <a:cs typeface="標楷體"/>
              </a:rPr>
              <a:t>次</a:t>
            </a:r>
            <a:r>
              <a:rPr sz="2800" spc="-5" dirty="0">
                <a:latin typeface="標楷體"/>
                <a:cs typeface="標楷體"/>
              </a:rPr>
              <a:t>，然後</a:t>
            </a:r>
            <a:r>
              <a:rPr sz="2800" dirty="0">
                <a:latin typeface="標楷體"/>
                <a:cs typeface="標楷體"/>
              </a:rPr>
              <a:t>回</a:t>
            </a:r>
            <a:r>
              <a:rPr sz="2800" spc="-5" dirty="0">
                <a:latin typeface="標楷體"/>
                <a:cs typeface="標楷體"/>
              </a:rPr>
              <a:t>到原</a:t>
            </a:r>
            <a:r>
              <a:rPr sz="2800" spc="5" dirty="0">
                <a:latin typeface="標楷體"/>
                <a:cs typeface="標楷體"/>
              </a:rPr>
              <a:t>地</a:t>
            </a:r>
            <a:r>
              <a:rPr sz="2800" spc="-5" dirty="0">
                <a:latin typeface="Consolas"/>
                <a:cs typeface="Consolas"/>
              </a:rPr>
              <a:t>?</a:t>
            </a:r>
            <a:endParaRPr sz="2800">
              <a:latin typeface="Consolas"/>
              <a:cs typeface="Consolas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dirty="0">
                <a:latin typeface="標楷體"/>
                <a:cs typeface="標楷體"/>
              </a:rPr>
              <a:t>模</a:t>
            </a:r>
            <a:r>
              <a:rPr sz="2800" spc="-5" dirty="0">
                <a:latin typeface="標楷體"/>
                <a:cs typeface="標楷體"/>
              </a:rPr>
              <a:t>組化</a:t>
            </a:r>
            <a:r>
              <a:rPr sz="2800" dirty="0">
                <a:latin typeface="標楷體"/>
                <a:cs typeface="標楷體"/>
              </a:rPr>
              <a:t>、</a:t>
            </a:r>
            <a:r>
              <a:rPr sz="2800" spc="-5" dirty="0">
                <a:latin typeface="標楷體"/>
                <a:cs typeface="標楷體"/>
              </a:rPr>
              <a:t>抽象</a:t>
            </a:r>
            <a:r>
              <a:rPr sz="2800" spc="5" dirty="0">
                <a:latin typeface="標楷體"/>
                <a:cs typeface="標楷體"/>
              </a:rPr>
              <a:t>化</a:t>
            </a:r>
            <a:r>
              <a:rPr sz="2800" spc="-5" dirty="0">
                <a:latin typeface="Consolas"/>
                <a:cs typeface="Consolas"/>
              </a:rPr>
              <a:t>)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172" y="3181074"/>
            <a:ext cx="7663908" cy="2431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79" y="1124711"/>
            <a:ext cx="3366516" cy="2567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5157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練</a:t>
            </a:r>
            <a:r>
              <a:rPr spc="-5" dirty="0">
                <a:latin typeface="標楷體"/>
                <a:cs typeface="標楷體"/>
              </a:rPr>
              <a:t>習一</a:t>
            </a:r>
            <a:r>
              <a:rPr spc="10" dirty="0">
                <a:latin typeface="標楷體"/>
                <a:cs typeface="標楷體"/>
              </a:rPr>
              <a:t>下</a:t>
            </a:r>
            <a:r>
              <a:rPr spc="-10" dirty="0"/>
              <a:t>(</a:t>
            </a:r>
            <a:r>
              <a:rPr spc="-5" dirty="0">
                <a:latin typeface="標楷體"/>
                <a:cs typeface="標楷體"/>
              </a:rPr>
              <a:t>畫</a:t>
            </a:r>
            <a:r>
              <a:rPr dirty="0">
                <a:latin typeface="標楷體"/>
                <a:cs typeface="標楷體"/>
              </a:rPr>
              <a:t>出</a:t>
            </a:r>
            <a:r>
              <a:rPr spc="-5" dirty="0">
                <a:latin typeface="標楷體"/>
                <a:cs typeface="標楷體"/>
              </a:rPr>
              <a:t>流程</a:t>
            </a:r>
            <a:r>
              <a:rPr spc="10" dirty="0">
                <a:latin typeface="標楷體"/>
                <a:cs typeface="標楷體"/>
              </a:rPr>
              <a:t>圖</a:t>
            </a:r>
            <a:r>
              <a:rPr spc="-5" dirty="0"/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542" y="1110132"/>
            <a:ext cx="5229860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196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800" dirty="0">
                <a:latin typeface="標楷體"/>
                <a:cs typeface="標楷體"/>
              </a:rPr>
              <a:t>有</a:t>
            </a:r>
            <a:r>
              <a:rPr sz="2800" spc="-5" dirty="0">
                <a:latin typeface="標楷體"/>
                <a:cs typeface="標楷體"/>
              </a:rPr>
              <a:t>兩串香</a:t>
            </a:r>
            <a:r>
              <a:rPr sz="2800" dirty="0">
                <a:latin typeface="標楷體"/>
                <a:cs typeface="標楷體"/>
              </a:rPr>
              <a:t>蕉</a:t>
            </a:r>
            <a:r>
              <a:rPr sz="2800" spc="-5" dirty="0">
                <a:latin typeface="標楷體"/>
                <a:cs typeface="標楷體"/>
              </a:rPr>
              <a:t>，比較</a:t>
            </a:r>
            <a:r>
              <a:rPr sz="2800" dirty="0">
                <a:latin typeface="標楷體"/>
                <a:cs typeface="標楷體"/>
              </a:rPr>
              <a:t>它</a:t>
            </a:r>
            <a:r>
              <a:rPr sz="2800" spc="-5" dirty="0">
                <a:latin typeface="標楷體"/>
                <a:cs typeface="標楷體"/>
              </a:rPr>
              <a:t>們的重</a:t>
            </a:r>
            <a:r>
              <a:rPr sz="2800" dirty="0">
                <a:latin typeface="標楷體"/>
                <a:cs typeface="標楷體"/>
              </a:rPr>
              <a:t>量</a:t>
            </a:r>
            <a:r>
              <a:rPr sz="2800" spc="-5" dirty="0">
                <a:latin typeface="標楷體"/>
                <a:cs typeface="標楷體"/>
              </a:rPr>
              <a:t>， </a:t>
            </a:r>
            <a:r>
              <a:rPr sz="2800" dirty="0">
                <a:latin typeface="標楷體"/>
                <a:cs typeface="標楷體"/>
              </a:rPr>
              <a:t>然</a:t>
            </a:r>
            <a:r>
              <a:rPr sz="2800" spc="-5" dirty="0">
                <a:latin typeface="標楷體"/>
                <a:cs typeface="標楷體"/>
              </a:rPr>
              <a:t>後輸</a:t>
            </a:r>
            <a:r>
              <a:rPr sz="2800" dirty="0">
                <a:latin typeface="標楷體"/>
                <a:cs typeface="標楷體"/>
              </a:rPr>
              <a:t>出</a:t>
            </a:r>
            <a:r>
              <a:rPr sz="2800" spc="-5" dirty="0">
                <a:latin typeface="標楷體"/>
                <a:cs typeface="標楷體"/>
              </a:rPr>
              <a:t>哪一個</a:t>
            </a:r>
            <a:r>
              <a:rPr sz="2800" dirty="0">
                <a:latin typeface="標楷體"/>
                <a:cs typeface="標楷體"/>
              </a:rPr>
              <a:t>比</a:t>
            </a:r>
            <a:r>
              <a:rPr sz="2800" spc="-5" dirty="0">
                <a:latin typeface="標楷體"/>
                <a:cs typeface="標楷體"/>
              </a:rPr>
              <a:t>較</a:t>
            </a:r>
            <a:r>
              <a:rPr sz="2800" spc="20" dirty="0">
                <a:latin typeface="標楷體"/>
                <a:cs typeface="標楷體"/>
              </a:rPr>
              <a:t>重</a:t>
            </a:r>
            <a:r>
              <a:rPr sz="2800" spc="-5" dirty="0">
                <a:latin typeface="Consolas"/>
                <a:cs typeface="Consolas"/>
              </a:rPr>
              <a:t>?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3665690"/>
            <a:ext cx="5462270" cy="104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197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800" dirty="0">
                <a:latin typeface="標楷體"/>
                <a:cs typeface="標楷體"/>
              </a:rPr>
              <a:t>輸</a:t>
            </a:r>
            <a:r>
              <a:rPr sz="2800" spc="-5" dirty="0">
                <a:latin typeface="標楷體"/>
                <a:cs typeface="標楷體"/>
              </a:rPr>
              <a:t>入三個數</a:t>
            </a:r>
            <a:r>
              <a:rPr sz="2800" spc="10" dirty="0">
                <a:latin typeface="標楷體"/>
                <a:cs typeface="標楷體"/>
              </a:rPr>
              <a:t>值</a:t>
            </a:r>
            <a:r>
              <a:rPr sz="2800" spc="-20" dirty="0">
                <a:latin typeface="Consolas"/>
                <a:cs typeface="Consolas"/>
              </a:rPr>
              <a:t>a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20" dirty="0">
                <a:latin typeface="Consolas"/>
                <a:cs typeface="Consolas"/>
              </a:rPr>
              <a:t>b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10" dirty="0">
                <a:latin typeface="Consolas"/>
                <a:cs typeface="Consolas"/>
              </a:rPr>
              <a:t>c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比較它們 </a:t>
            </a:r>
            <a:r>
              <a:rPr sz="2800" spc="5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大小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輸出最</a:t>
            </a:r>
            <a:r>
              <a:rPr sz="2800" dirty="0">
                <a:latin typeface="標楷體"/>
                <a:cs typeface="標楷體"/>
              </a:rPr>
              <a:t>大</a:t>
            </a:r>
            <a:r>
              <a:rPr sz="2800" spc="5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那個。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25440" y="4866132"/>
            <a:ext cx="2667000" cy="1275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5157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練</a:t>
            </a:r>
            <a:r>
              <a:rPr spc="-10" dirty="0">
                <a:latin typeface="標楷體"/>
                <a:cs typeface="標楷體"/>
              </a:rPr>
              <a:t>習</a:t>
            </a:r>
            <a:r>
              <a:rPr spc="-5" dirty="0">
                <a:latin typeface="標楷體"/>
                <a:cs typeface="標楷體"/>
              </a:rPr>
              <a:t>一</a:t>
            </a:r>
            <a:r>
              <a:rPr spc="5" dirty="0">
                <a:latin typeface="標楷體"/>
                <a:cs typeface="標楷體"/>
              </a:rPr>
              <a:t>下</a:t>
            </a:r>
            <a:r>
              <a:rPr spc="-10" dirty="0"/>
              <a:t>(</a:t>
            </a:r>
            <a:r>
              <a:rPr spc="-5" dirty="0">
                <a:latin typeface="標楷體"/>
                <a:cs typeface="標楷體"/>
              </a:rPr>
              <a:t>畫</a:t>
            </a:r>
            <a:r>
              <a:rPr dirty="0">
                <a:latin typeface="標楷體"/>
                <a:cs typeface="標楷體"/>
              </a:rPr>
              <a:t>出</a:t>
            </a:r>
            <a:r>
              <a:rPr spc="-5" dirty="0">
                <a:latin typeface="標楷體"/>
                <a:cs typeface="標楷體"/>
              </a:rPr>
              <a:t>流程</a:t>
            </a:r>
            <a:r>
              <a:rPr spc="10" dirty="0">
                <a:latin typeface="標楷體"/>
                <a:cs typeface="標楷體"/>
              </a:rPr>
              <a:t>圖</a:t>
            </a:r>
            <a:r>
              <a:rPr spc="-5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10132"/>
            <a:ext cx="7631430" cy="181483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請</a:t>
            </a:r>
            <a:r>
              <a:rPr sz="2800" spc="-5" dirty="0">
                <a:latin typeface="標楷體"/>
                <a:cs typeface="標楷體"/>
              </a:rPr>
              <a:t>寫一</a:t>
            </a:r>
            <a:r>
              <a:rPr sz="2800" dirty="0">
                <a:latin typeface="標楷體"/>
                <a:cs typeface="標楷體"/>
              </a:rPr>
              <a:t>個流</a:t>
            </a:r>
            <a:r>
              <a:rPr sz="2800" spc="-5" dirty="0">
                <a:latin typeface="標楷體"/>
                <a:cs typeface="標楷體"/>
              </a:rPr>
              <a:t>程圖，</a:t>
            </a:r>
            <a:r>
              <a:rPr sz="2800" dirty="0">
                <a:latin typeface="標楷體"/>
                <a:cs typeface="標楷體"/>
              </a:rPr>
              <a:t>狀</a:t>
            </a:r>
            <a:r>
              <a:rPr sz="2800" spc="-5" dirty="0">
                <a:latin typeface="標楷體"/>
                <a:cs typeface="標楷體"/>
              </a:rPr>
              <a:t>況如</a:t>
            </a:r>
            <a:r>
              <a:rPr sz="2800" dirty="0">
                <a:latin typeface="標楷體"/>
                <a:cs typeface="標楷體"/>
              </a:rPr>
              <a:t>下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今</a:t>
            </a:r>
            <a:r>
              <a:rPr sz="2800" spc="-5" dirty="0">
                <a:latin typeface="標楷體"/>
                <a:cs typeface="標楷體"/>
              </a:rPr>
              <a:t>天晚餐</a:t>
            </a:r>
            <a:r>
              <a:rPr sz="2800" dirty="0">
                <a:latin typeface="標楷體"/>
                <a:cs typeface="標楷體"/>
              </a:rPr>
              <a:t>要</a:t>
            </a:r>
            <a:r>
              <a:rPr sz="2800" spc="-5" dirty="0">
                <a:latin typeface="標楷體"/>
                <a:cs typeface="標楷體"/>
              </a:rPr>
              <a:t>約小美</a:t>
            </a:r>
            <a:r>
              <a:rPr sz="2800" dirty="0">
                <a:latin typeface="標楷體"/>
                <a:cs typeface="標楷體"/>
              </a:rPr>
              <a:t>吃</a:t>
            </a:r>
            <a:r>
              <a:rPr sz="2800" spc="-5" dirty="0">
                <a:latin typeface="標楷體"/>
                <a:cs typeface="標楷體"/>
              </a:rPr>
              <a:t>飯，如</a:t>
            </a:r>
            <a:r>
              <a:rPr sz="2800" dirty="0">
                <a:latin typeface="標楷體"/>
                <a:cs typeface="標楷體"/>
              </a:rPr>
              <a:t>果</a:t>
            </a:r>
            <a:r>
              <a:rPr sz="2800" spc="-5" dirty="0">
                <a:latin typeface="標楷體"/>
                <a:cs typeface="標楷體"/>
              </a:rPr>
              <a:t>身上</a:t>
            </a:r>
            <a:r>
              <a:rPr sz="2800" spc="15" dirty="0">
                <a:latin typeface="標楷體"/>
                <a:cs typeface="標楷體"/>
              </a:rPr>
              <a:t>有</a:t>
            </a:r>
            <a:r>
              <a:rPr sz="2800" spc="-10" dirty="0">
                <a:latin typeface="Consolas"/>
                <a:cs typeface="Consolas"/>
              </a:rPr>
              <a:t>$100</a:t>
            </a:r>
            <a:r>
              <a:rPr sz="2800" spc="-5" dirty="0">
                <a:latin typeface="Consolas"/>
                <a:cs typeface="Consolas"/>
              </a:rPr>
              <a:t>0</a:t>
            </a:r>
            <a:r>
              <a:rPr sz="2800" spc="5" dirty="0">
                <a:latin typeface="標楷體"/>
                <a:cs typeface="標楷體"/>
              </a:rPr>
              <a:t>就吃 </a:t>
            </a:r>
            <a:r>
              <a:rPr sz="2800" dirty="0">
                <a:latin typeface="標楷體"/>
                <a:cs typeface="標楷體"/>
              </a:rPr>
              <a:t>大</a:t>
            </a:r>
            <a:r>
              <a:rPr sz="2800" spc="-5" dirty="0">
                <a:latin typeface="標楷體"/>
                <a:cs typeface="標楷體"/>
              </a:rPr>
              <a:t>餐，如</a:t>
            </a:r>
            <a:r>
              <a:rPr sz="2800" dirty="0">
                <a:latin typeface="標楷體"/>
                <a:cs typeface="標楷體"/>
              </a:rPr>
              <a:t>果</a:t>
            </a:r>
            <a:r>
              <a:rPr sz="2800" spc="-5" dirty="0">
                <a:latin typeface="標楷體"/>
                <a:cs typeface="標楷體"/>
              </a:rPr>
              <a:t>只</a:t>
            </a:r>
            <a:r>
              <a:rPr sz="2800" spc="15" dirty="0">
                <a:latin typeface="標楷體"/>
                <a:cs typeface="標楷體"/>
              </a:rPr>
              <a:t>有</a:t>
            </a:r>
            <a:r>
              <a:rPr sz="2800" spc="-10" dirty="0">
                <a:latin typeface="Consolas"/>
                <a:cs typeface="Consolas"/>
              </a:rPr>
              <a:t>$500</a:t>
            </a:r>
            <a:r>
              <a:rPr sz="2800" dirty="0">
                <a:latin typeface="標楷體"/>
                <a:cs typeface="標楷體"/>
              </a:rPr>
              <a:t>就</a:t>
            </a:r>
            <a:r>
              <a:rPr sz="2800" spc="-5" dirty="0">
                <a:latin typeface="標楷體"/>
                <a:cs typeface="標楷體"/>
              </a:rPr>
              <a:t>吃牛</a:t>
            </a:r>
            <a:r>
              <a:rPr sz="2800" dirty="0">
                <a:latin typeface="標楷體"/>
                <a:cs typeface="標楷體"/>
              </a:rPr>
              <a:t>肉</a:t>
            </a:r>
            <a:r>
              <a:rPr sz="2800" spc="-5" dirty="0">
                <a:latin typeface="標楷體"/>
                <a:cs typeface="標楷體"/>
              </a:rPr>
              <a:t>麵，如</a:t>
            </a:r>
            <a:r>
              <a:rPr sz="2800" dirty="0">
                <a:latin typeface="標楷體"/>
                <a:cs typeface="標楷體"/>
              </a:rPr>
              <a:t>果</a:t>
            </a:r>
            <a:r>
              <a:rPr sz="2800" spc="-5" dirty="0">
                <a:latin typeface="標楷體"/>
                <a:cs typeface="標楷體"/>
              </a:rPr>
              <a:t>只有</a:t>
            </a:r>
            <a:endParaRPr sz="2800">
              <a:latin typeface="標楷體"/>
              <a:cs typeface="標楷體"/>
            </a:endParaRPr>
          </a:p>
          <a:p>
            <a:pPr marL="241300">
              <a:lnSpc>
                <a:spcPts val="2985"/>
              </a:lnSpc>
            </a:pPr>
            <a:r>
              <a:rPr sz="2800" spc="-10" dirty="0">
                <a:latin typeface="Consolas"/>
                <a:cs typeface="Consolas"/>
              </a:rPr>
              <a:t>$300</a:t>
            </a:r>
            <a:r>
              <a:rPr sz="2800" dirty="0">
                <a:latin typeface="標楷體"/>
                <a:cs typeface="標楷體"/>
              </a:rPr>
              <a:t>就</a:t>
            </a:r>
            <a:r>
              <a:rPr sz="2800" spc="-5" dirty="0">
                <a:latin typeface="標楷體"/>
                <a:cs typeface="標楷體"/>
              </a:rPr>
              <a:t>吃</a:t>
            </a:r>
            <a:r>
              <a:rPr sz="2800" dirty="0">
                <a:latin typeface="標楷體"/>
                <a:cs typeface="標楷體"/>
              </a:rPr>
              <a:t>夜</a:t>
            </a:r>
            <a:r>
              <a:rPr sz="2800" spc="-5" dirty="0">
                <a:latin typeface="標楷體"/>
                <a:cs typeface="標楷體"/>
              </a:rPr>
              <a:t>市，都</a:t>
            </a:r>
            <a:r>
              <a:rPr sz="2800" dirty="0">
                <a:latin typeface="標楷體"/>
                <a:cs typeface="標楷體"/>
              </a:rPr>
              <a:t>不</a:t>
            </a:r>
            <a:r>
              <a:rPr sz="2800" spc="-5" dirty="0">
                <a:latin typeface="標楷體"/>
                <a:cs typeface="標楷體"/>
              </a:rPr>
              <a:t>夠的話</a:t>
            </a:r>
            <a:r>
              <a:rPr sz="2800" dirty="0">
                <a:latin typeface="標楷體"/>
                <a:cs typeface="標楷體"/>
              </a:rPr>
              <a:t>取</a:t>
            </a:r>
            <a:r>
              <a:rPr sz="2800" spc="-5" dirty="0">
                <a:latin typeface="標楷體"/>
                <a:cs typeface="標楷體"/>
              </a:rPr>
              <a:t>消約</a:t>
            </a:r>
            <a:r>
              <a:rPr sz="2800" spc="-20" dirty="0">
                <a:latin typeface="標楷體"/>
                <a:cs typeface="標楷體"/>
              </a:rPr>
              <a:t>會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dirty="0">
                <a:latin typeface="標楷體"/>
                <a:cs typeface="標楷體"/>
              </a:rPr>
              <a:t>慘</a:t>
            </a:r>
            <a:r>
              <a:rPr sz="2800" spc="-10" dirty="0">
                <a:latin typeface="Consolas"/>
                <a:cs typeface="Consolas"/>
              </a:rPr>
              <a:t>…)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5379" y="3299459"/>
            <a:ext cx="3058668" cy="305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多</a:t>
            </a:r>
            <a:r>
              <a:rPr spc="-5" dirty="0">
                <a:latin typeface="標楷體"/>
                <a:cs typeface="標楷體"/>
              </a:rPr>
              <a:t>練習</a:t>
            </a:r>
            <a:r>
              <a:rPr dirty="0">
                <a:latin typeface="標楷體"/>
                <a:cs typeface="標楷體"/>
              </a:rPr>
              <a:t>就</a:t>
            </a:r>
            <a:r>
              <a:rPr spc="-5" dirty="0">
                <a:latin typeface="標楷體"/>
                <a:cs typeface="標楷體"/>
              </a:rPr>
              <a:t>會了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8074025" cy="17259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362585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流</a:t>
            </a:r>
            <a:r>
              <a:rPr sz="2800" spc="-5" dirty="0">
                <a:latin typeface="標楷體"/>
                <a:cs typeface="標楷體"/>
              </a:rPr>
              <a:t>程圖是</a:t>
            </a:r>
            <a:r>
              <a:rPr sz="2800" dirty="0">
                <a:latin typeface="標楷體"/>
                <a:cs typeface="標楷體"/>
              </a:rPr>
              <a:t>你</a:t>
            </a:r>
            <a:r>
              <a:rPr sz="2800" spc="-5" dirty="0">
                <a:latin typeface="標楷體"/>
                <a:cs typeface="標楷體"/>
              </a:rPr>
              <a:t>解決問</a:t>
            </a:r>
            <a:r>
              <a:rPr sz="2800" dirty="0">
                <a:latin typeface="標楷體"/>
                <a:cs typeface="標楷體"/>
              </a:rPr>
              <a:t>題</a:t>
            </a:r>
            <a:r>
              <a:rPr sz="2800" spc="-5" dirty="0">
                <a:latin typeface="標楷體"/>
                <a:cs typeface="標楷體"/>
              </a:rPr>
              <a:t>的想法</a:t>
            </a:r>
            <a:r>
              <a:rPr sz="2800" dirty="0">
                <a:latin typeface="標楷體"/>
                <a:cs typeface="標楷體"/>
              </a:rPr>
              <a:t>及</a:t>
            </a:r>
            <a:r>
              <a:rPr sz="2800" spc="-5" dirty="0">
                <a:latin typeface="標楷體"/>
                <a:cs typeface="標楷體"/>
              </a:rPr>
              <a:t>過程，</a:t>
            </a:r>
            <a:r>
              <a:rPr sz="2800" dirty="0">
                <a:latin typeface="標楷體"/>
                <a:cs typeface="標楷體"/>
              </a:rPr>
              <a:t>沒</a:t>
            </a:r>
            <a:r>
              <a:rPr sz="2800" spc="-5" dirty="0">
                <a:latin typeface="標楷體"/>
                <a:cs typeface="標楷體"/>
              </a:rPr>
              <a:t>有標準答 </a:t>
            </a:r>
            <a:r>
              <a:rPr sz="2800" dirty="0">
                <a:latin typeface="標楷體"/>
                <a:cs typeface="標楷體"/>
              </a:rPr>
              <a:t>案</a:t>
            </a:r>
            <a:r>
              <a:rPr sz="2800" spc="-5" dirty="0">
                <a:latin typeface="標楷體"/>
                <a:cs typeface="標楷體"/>
              </a:rPr>
              <a:t>，只要</a:t>
            </a:r>
            <a:r>
              <a:rPr sz="2800" dirty="0">
                <a:latin typeface="標楷體"/>
                <a:cs typeface="標楷體"/>
              </a:rPr>
              <a:t>能</a:t>
            </a:r>
            <a:r>
              <a:rPr sz="2800" spc="-5" dirty="0">
                <a:latin typeface="標楷體"/>
                <a:cs typeface="標楷體"/>
              </a:rPr>
              <a:t>解決問</a:t>
            </a:r>
            <a:r>
              <a:rPr sz="2800" dirty="0">
                <a:latin typeface="標楷體"/>
                <a:cs typeface="標楷體"/>
              </a:rPr>
              <a:t>題</a:t>
            </a:r>
            <a:r>
              <a:rPr sz="2800" spc="-5" dirty="0">
                <a:latin typeface="標楷體"/>
                <a:cs typeface="標楷體"/>
              </a:rPr>
              <a:t>就可以。</a:t>
            </a:r>
            <a:endParaRPr sz="2800">
              <a:latin typeface="標楷體"/>
              <a:cs typeface="標楷體"/>
            </a:endParaRPr>
          </a:p>
          <a:p>
            <a:pPr marL="241300" marR="5080" indent="-228600">
              <a:lnSpc>
                <a:spcPts val="2980"/>
              </a:lnSpc>
              <a:spcBef>
                <a:spcPts val="10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不</a:t>
            </a:r>
            <a:r>
              <a:rPr sz="2800" spc="-10" dirty="0">
                <a:latin typeface="標楷體"/>
                <a:cs typeface="標楷體"/>
              </a:rPr>
              <a:t>過</a:t>
            </a:r>
            <a:r>
              <a:rPr sz="2800" b="1" spc="-10" dirty="0">
                <a:latin typeface="標楷體"/>
                <a:cs typeface="標楷體"/>
              </a:rPr>
              <a:t>效率</a:t>
            </a:r>
            <a:r>
              <a:rPr sz="2800" dirty="0">
                <a:latin typeface="標楷體"/>
                <a:cs typeface="標楷體"/>
              </a:rPr>
              <a:t>就</a:t>
            </a:r>
            <a:r>
              <a:rPr sz="2800" spc="-5" dirty="0">
                <a:latin typeface="標楷體"/>
                <a:cs typeface="標楷體"/>
              </a:rPr>
              <a:t>有關</a:t>
            </a:r>
            <a:r>
              <a:rPr sz="2800" dirty="0">
                <a:latin typeface="標楷體"/>
                <a:cs typeface="標楷體"/>
              </a:rPr>
              <a:t>係了</a:t>
            </a:r>
            <a:r>
              <a:rPr sz="2800" spc="-5" dirty="0">
                <a:latin typeface="標楷體"/>
                <a:cs typeface="標楷體"/>
              </a:rPr>
              <a:t>，要練</a:t>
            </a:r>
            <a:r>
              <a:rPr sz="2800" dirty="0">
                <a:latin typeface="標楷體"/>
                <a:cs typeface="標楷體"/>
              </a:rPr>
              <a:t>習</a:t>
            </a:r>
            <a:r>
              <a:rPr sz="2800" spc="-5" dirty="0">
                <a:latin typeface="標楷體"/>
                <a:cs typeface="標楷體"/>
              </a:rPr>
              <a:t>讓你的</a:t>
            </a:r>
            <a:r>
              <a:rPr sz="2800" dirty="0">
                <a:latin typeface="標楷體"/>
                <a:cs typeface="標楷體"/>
              </a:rPr>
              <a:t>思</a:t>
            </a:r>
            <a:r>
              <a:rPr sz="2800" spc="-5" dirty="0">
                <a:latin typeface="標楷體"/>
                <a:cs typeface="標楷體"/>
              </a:rPr>
              <a:t>考更清</a:t>
            </a:r>
            <a:r>
              <a:rPr sz="2800" dirty="0">
                <a:latin typeface="標楷體"/>
                <a:cs typeface="標楷體"/>
              </a:rPr>
              <a:t>晰</a:t>
            </a:r>
            <a:r>
              <a:rPr sz="2800" spc="-5" dirty="0">
                <a:latin typeface="標楷體"/>
                <a:cs typeface="標楷體"/>
              </a:rPr>
              <a:t>， </a:t>
            </a:r>
            <a:r>
              <a:rPr sz="2800" dirty="0">
                <a:latin typeface="標楷體"/>
                <a:cs typeface="標楷體"/>
              </a:rPr>
              <a:t>步</a:t>
            </a:r>
            <a:r>
              <a:rPr sz="2800" spc="-5" dirty="0">
                <a:latin typeface="標楷體"/>
                <a:cs typeface="標楷體"/>
              </a:rPr>
              <a:t>驟更簡潔。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8464" y="3285744"/>
            <a:ext cx="4968240" cy="281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0035" y="2636520"/>
            <a:ext cx="3230880" cy="3230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4209" y="2409421"/>
            <a:ext cx="2414889" cy="1186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33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休</a:t>
            </a:r>
            <a:r>
              <a:rPr spc="-10" dirty="0">
                <a:latin typeface="標楷體"/>
                <a:cs typeface="標楷體"/>
              </a:rPr>
              <a:t>息</a:t>
            </a:r>
            <a:r>
              <a:rPr spc="-5" dirty="0">
                <a:latin typeface="標楷體"/>
                <a:cs typeface="標楷體"/>
              </a:rPr>
              <a:t>一</a:t>
            </a:r>
            <a:r>
              <a:rPr spc="5" dirty="0">
                <a:latin typeface="標楷體"/>
                <a:cs typeface="標楷體"/>
              </a:rPr>
              <a:t>下</a:t>
            </a:r>
            <a:r>
              <a:rPr spc="-5" dirty="0"/>
              <a:t>~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57</a:t>
            </a:fld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720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Python</a:t>
            </a:r>
            <a:r>
              <a:rPr spc="5" dirty="0">
                <a:latin typeface="標楷體"/>
                <a:cs typeface="標楷體"/>
              </a:rPr>
              <a:t>簡介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264444"/>
            <a:ext cx="8227060" cy="362984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altLang="zh-TW" sz="5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Consolas"/>
                <a:hlinkClick r:id="rId2"/>
              </a:rPr>
              <a:t>1.Python</a:t>
            </a:r>
            <a:r>
              <a:rPr lang="zh-TW" altLang="en-US" sz="5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Consolas"/>
                <a:hlinkClick r:id="rId2"/>
              </a:rPr>
              <a:t>影片簡介</a:t>
            </a:r>
            <a:endParaRPr lang="en-US" altLang="zh-TW" sz="5400" spc="-5" dirty="0">
              <a:latin typeface="微軟正黑體" panose="020B0604030504040204" pitchFamily="34" charset="-120"/>
              <a:ea typeface="微軟正黑體" panose="020B0604030504040204" pitchFamily="34" charset="-120"/>
              <a:cs typeface="Consolas"/>
            </a:endParaRPr>
          </a:p>
          <a:p>
            <a:pPr marL="241300" indent="-22923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altLang="zh-TW" sz="5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Consolas"/>
                <a:hlinkClick r:id="rId3"/>
              </a:rPr>
              <a:t>2.</a:t>
            </a:r>
            <a:r>
              <a:rPr lang="zh-TW" altLang="en-US" sz="5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Consolas"/>
                <a:hlinkClick r:id="rId3"/>
              </a:rPr>
              <a:t>先登入</a:t>
            </a:r>
            <a:r>
              <a:rPr lang="en-US" altLang="zh-TW" sz="5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Consolas"/>
                <a:hlinkClick r:id="rId3"/>
              </a:rPr>
              <a:t>google</a:t>
            </a:r>
            <a:r>
              <a:rPr lang="zh-TW" altLang="en-US" sz="5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Consolas"/>
                <a:hlinkClick r:id="rId3"/>
              </a:rPr>
              <a:t>教育帳號</a:t>
            </a:r>
            <a:br>
              <a:rPr lang="en-US" altLang="zh-TW" sz="5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Consolas"/>
                <a:hlinkClick r:id="rId3"/>
              </a:rPr>
            </a:br>
            <a:r>
              <a:rPr lang="zh-TW" altLang="en-US" sz="5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Consolas"/>
                <a:hlinkClick r:id="rId3"/>
              </a:rPr>
              <a:t>  </a:t>
            </a:r>
            <a:r>
              <a:rPr lang="en-US" altLang="zh-TW" sz="54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Consolas"/>
                <a:hlinkClick r:id="rId3"/>
              </a:rPr>
              <a:t>(@go.edu.tw)</a:t>
            </a:r>
            <a:endParaRPr lang="en-US" altLang="zh-TW" sz="5400" spc="-5" dirty="0">
              <a:latin typeface="微軟正黑體" panose="020B0604030504040204" pitchFamily="34" charset="-120"/>
              <a:ea typeface="微軟正黑體" panose="020B0604030504040204" pitchFamily="34" charset="-120"/>
              <a:cs typeface="Consolas"/>
            </a:endParaRPr>
          </a:p>
          <a:p>
            <a:pPr marL="241300" indent="-22923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  <a:hlinkClick r:id="rId4"/>
              </a:rPr>
              <a:t>3.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  <a:hlinkClick r:id="rId4"/>
              </a:rPr>
              <a:t>開啟</a:t>
            </a:r>
            <a:r>
              <a:rPr lang="en-US" altLang="zh-TW" sz="5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  <a:hlinkClick r:id="rId4"/>
              </a:rPr>
              <a:t>colab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  <a:hlinkClick r:id="rId4"/>
              </a:rPr>
              <a:t>線上編輯環境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  <a:cs typeface="標楷體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720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Python</a:t>
            </a:r>
            <a:r>
              <a:rPr spc="5" dirty="0">
                <a:latin typeface="標楷體"/>
                <a:cs typeface="標楷體"/>
              </a:rPr>
              <a:t>簡介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264444"/>
            <a:ext cx="7945755" cy="39985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onsolas"/>
                <a:cs typeface="Consolas"/>
              </a:rPr>
              <a:t>Python</a:t>
            </a:r>
            <a:r>
              <a:rPr sz="2600" spc="-40" dirty="0">
                <a:latin typeface="Consolas"/>
                <a:cs typeface="Consolas"/>
              </a:rPr>
              <a:t> </a:t>
            </a:r>
            <a:r>
              <a:rPr sz="2600" spc="5" dirty="0">
                <a:latin typeface="標楷體"/>
                <a:cs typeface="標楷體"/>
              </a:rPr>
              <a:t>是一種</a:t>
            </a:r>
            <a:r>
              <a:rPr sz="2600" spc="-20" dirty="0">
                <a:latin typeface="標楷體"/>
                <a:cs typeface="標楷體"/>
              </a:rPr>
              <a:t>泛</a:t>
            </a:r>
            <a:r>
              <a:rPr sz="2600" spc="5" dirty="0">
                <a:latin typeface="標楷體"/>
                <a:cs typeface="標楷體"/>
              </a:rPr>
              <a:t>用性的</a:t>
            </a:r>
            <a:r>
              <a:rPr sz="2600" spc="-20" dirty="0">
                <a:latin typeface="標楷體"/>
                <a:cs typeface="標楷體"/>
              </a:rPr>
              <a:t>動</a:t>
            </a:r>
            <a:r>
              <a:rPr sz="2600" spc="5" dirty="0">
                <a:latin typeface="標楷體"/>
                <a:cs typeface="標楷體"/>
              </a:rPr>
              <a:t>態物件</a:t>
            </a:r>
            <a:r>
              <a:rPr sz="2600" spc="-20" dirty="0">
                <a:latin typeface="標楷體"/>
                <a:cs typeface="標楷體"/>
              </a:rPr>
              <a:t>導</a:t>
            </a:r>
            <a:r>
              <a:rPr sz="2600" spc="5" dirty="0">
                <a:latin typeface="標楷體"/>
                <a:cs typeface="標楷體"/>
              </a:rPr>
              <a:t>向程</a:t>
            </a:r>
            <a:r>
              <a:rPr sz="2600" dirty="0">
                <a:latin typeface="標楷體"/>
                <a:cs typeface="標楷體"/>
              </a:rPr>
              <a:t>式</a:t>
            </a:r>
            <a:r>
              <a:rPr sz="2600" spc="-15" dirty="0">
                <a:latin typeface="標楷體"/>
                <a:cs typeface="標楷體"/>
              </a:rPr>
              <a:t>語</a:t>
            </a:r>
            <a:r>
              <a:rPr sz="2600" spc="5" dirty="0">
                <a:latin typeface="標楷體"/>
                <a:cs typeface="標楷體"/>
              </a:rPr>
              <a:t>言。</a:t>
            </a:r>
            <a:endParaRPr sz="2600" dirty="0">
              <a:latin typeface="標楷體"/>
              <a:cs typeface="標楷體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onsolas"/>
                <a:cs typeface="Consolas"/>
              </a:rPr>
              <a:t>Python</a:t>
            </a:r>
            <a:r>
              <a:rPr sz="2600" dirty="0">
                <a:latin typeface="標楷體"/>
                <a:cs typeface="標楷體"/>
              </a:rPr>
              <a:t>是一</a:t>
            </a:r>
            <a:r>
              <a:rPr sz="2600" spc="-10" dirty="0">
                <a:latin typeface="標楷體"/>
                <a:cs typeface="標楷體"/>
              </a:rPr>
              <a:t>種</a:t>
            </a:r>
            <a:r>
              <a:rPr sz="2600" b="1" dirty="0">
                <a:solidFill>
                  <a:srgbClr val="FF0000"/>
                </a:solidFill>
                <a:latin typeface="標楷體"/>
                <a:cs typeface="標楷體"/>
              </a:rPr>
              <a:t>直譯式</a:t>
            </a:r>
            <a:r>
              <a:rPr sz="2600" dirty="0">
                <a:latin typeface="標楷體"/>
                <a:cs typeface="標楷體"/>
              </a:rPr>
              <a:t>語言。</a:t>
            </a:r>
          </a:p>
          <a:p>
            <a:pPr marL="241300" indent="-22923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標楷體"/>
                <a:cs typeface="標楷體"/>
              </a:rPr>
              <a:t>它</a:t>
            </a:r>
            <a:r>
              <a:rPr sz="2600" dirty="0">
                <a:latin typeface="標楷體"/>
                <a:cs typeface="標楷體"/>
              </a:rPr>
              <a:t>可以</a:t>
            </a:r>
            <a:r>
              <a:rPr sz="2600" spc="-15" dirty="0">
                <a:latin typeface="標楷體"/>
                <a:cs typeface="標楷體"/>
              </a:rPr>
              <a:t>在</a:t>
            </a:r>
            <a:r>
              <a:rPr sz="2600" dirty="0">
                <a:latin typeface="標楷體"/>
                <a:cs typeface="標楷體"/>
              </a:rPr>
              <a:t>命令列</a:t>
            </a:r>
            <a:r>
              <a:rPr sz="2600" spc="-15" dirty="0">
                <a:latin typeface="標楷體"/>
                <a:cs typeface="標楷體"/>
              </a:rPr>
              <a:t>模</a:t>
            </a:r>
            <a:r>
              <a:rPr sz="2600" dirty="0">
                <a:latin typeface="標楷體"/>
                <a:cs typeface="標楷體"/>
              </a:rPr>
              <a:t>式下操</a:t>
            </a:r>
            <a:r>
              <a:rPr sz="2600" spc="-15" dirty="0">
                <a:latin typeface="標楷體"/>
                <a:cs typeface="標楷體"/>
              </a:rPr>
              <a:t>作</a:t>
            </a:r>
            <a:r>
              <a:rPr sz="2600" dirty="0">
                <a:latin typeface="標楷體"/>
                <a:cs typeface="標楷體"/>
              </a:rPr>
              <a:t>，也可</a:t>
            </a:r>
            <a:r>
              <a:rPr sz="2600" spc="-15" dirty="0">
                <a:latin typeface="標楷體"/>
                <a:cs typeface="標楷體"/>
              </a:rPr>
              <a:t>以</a:t>
            </a:r>
            <a:r>
              <a:rPr sz="2600" dirty="0">
                <a:latin typeface="標楷體"/>
                <a:cs typeface="標楷體"/>
              </a:rPr>
              <a:t>寫</a:t>
            </a:r>
            <a:r>
              <a:rPr sz="2600" spc="5" dirty="0">
                <a:latin typeface="標楷體"/>
                <a:cs typeface="標楷體"/>
              </a:rPr>
              <a:t>成</a:t>
            </a:r>
            <a:r>
              <a:rPr sz="2600" spc="-15" dirty="0">
                <a:latin typeface="Consolas"/>
                <a:cs typeface="Consolas"/>
              </a:rPr>
              <a:t>Script</a:t>
            </a:r>
            <a:r>
              <a:rPr sz="2600" dirty="0">
                <a:latin typeface="標楷體"/>
                <a:cs typeface="標楷體"/>
              </a:rPr>
              <a:t>檔。</a:t>
            </a: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標楷體"/>
                <a:cs typeface="標楷體"/>
              </a:rPr>
              <a:t>附檔</a:t>
            </a:r>
            <a:r>
              <a:rPr sz="2600" spc="-5" dirty="0">
                <a:latin typeface="標楷體"/>
                <a:cs typeface="標楷體"/>
              </a:rPr>
              <a:t>名</a:t>
            </a:r>
            <a:r>
              <a:rPr sz="2600" dirty="0">
                <a:latin typeface="標楷體"/>
                <a:cs typeface="標楷體"/>
              </a:rPr>
              <a:t>為</a:t>
            </a:r>
            <a:r>
              <a:rPr sz="2600" spc="95" dirty="0">
                <a:latin typeface="標楷體"/>
                <a:cs typeface="標楷體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olas"/>
                <a:cs typeface="Consolas"/>
              </a:rPr>
              <a:t>.py</a:t>
            </a:r>
            <a:r>
              <a:rPr sz="2600" dirty="0">
                <a:latin typeface="標楷體"/>
                <a:cs typeface="標楷體"/>
              </a:rPr>
              <a:t>。</a:t>
            </a:r>
          </a:p>
          <a:p>
            <a:pPr marL="241300" marR="237490" indent="-229235">
              <a:lnSpc>
                <a:spcPts val="2810"/>
              </a:lnSpc>
              <a:spcBef>
                <a:spcPts val="103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onsolas"/>
                <a:cs typeface="Consolas"/>
              </a:rPr>
              <a:t>Python</a:t>
            </a:r>
            <a:r>
              <a:rPr sz="2600" spc="-25" dirty="0">
                <a:latin typeface="Consolas"/>
                <a:cs typeface="Consolas"/>
              </a:rPr>
              <a:t> </a:t>
            </a:r>
            <a:r>
              <a:rPr sz="2600" dirty="0">
                <a:latin typeface="標楷體"/>
                <a:cs typeface="標楷體"/>
              </a:rPr>
              <a:t>可以執</a:t>
            </a:r>
            <a:r>
              <a:rPr sz="2600" spc="-15" dirty="0">
                <a:latin typeface="標楷體"/>
                <a:cs typeface="標楷體"/>
              </a:rPr>
              <a:t>行</a:t>
            </a:r>
            <a:r>
              <a:rPr sz="2600" dirty="0">
                <a:latin typeface="標楷體"/>
                <a:cs typeface="標楷體"/>
              </a:rPr>
              <a:t>在</a:t>
            </a:r>
            <a:r>
              <a:rPr sz="2600" spc="125" dirty="0">
                <a:latin typeface="標楷體"/>
                <a:cs typeface="標楷體"/>
              </a:rPr>
              <a:t> </a:t>
            </a:r>
            <a:r>
              <a:rPr sz="2600" spc="-10" dirty="0">
                <a:latin typeface="Consolas"/>
                <a:cs typeface="Consolas"/>
              </a:rPr>
              <a:t>Windows</a:t>
            </a:r>
            <a:r>
              <a:rPr sz="2600" spc="10" dirty="0">
                <a:latin typeface="標楷體"/>
                <a:cs typeface="標楷體"/>
              </a:rPr>
              <a:t>、</a:t>
            </a:r>
            <a:r>
              <a:rPr sz="2600" spc="-10" dirty="0">
                <a:latin typeface="Consolas"/>
                <a:cs typeface="Consolas"/>
              </a:rPr>
              <a:t>Mac</a:t>
            </a:r>
            <a:r>
              <a:rPr sz="2600" spc="-25" dirty="0">
                <a:latin typeface="Consolas"/>
                <a:cs typeface="Consolas"/>
              </a:rPr>
              <a:t> </a:t>
            </a:r>
            <a:r>
              <a:rPr sz="2600" dirty="0">
                <a:latin typeface="Consolas"/>
                <a:cs typeface="Consolas"/>
              </a:rPr>
              <a:t>OS</a:t>
            </a:r>
            <a:r>
              <a:rPr sz="2600" spc="-10" dirty="0">
                <a:latin typeface="Consolas"/>
                <a:cs typeface="Consolas"/>
              </a:rPr>
              <a:t> </a:t>
            </a:r>
            <a:r>
              <a:rPr sz="2600" spc="-20" dirty="0">
                <a:latin typeface="Consolas"/>
                <a:cs typeface="Consolas"/>
              </a:rPr>
              <a:t>X</a:t>
            </a:r>
            <a:r>
              <a:rPr sz="2600" dirty="0">
                <a:latin typeface="標楷體"/>
                <a:cs typeface="標楷體"/>
              </a:rPr>
              <a:t>、 </a:t>
            </a:r>
            <a:r>
              <a:rPr sz="2600" spc="-5" dirty="0">
                <a:latin typeface="Consolas"/>
                <a:cs typeface="Consolas"/>
              </a:rPr>
              <a:t>Linux</a:t>
            </a:r>
            <a:r>
              <a:rPr sz="2600" spc="-40" dirty="0">
                <a:latin typeface="Consolas"/>
                <a:cs typeface="Consolas"/>
              </a:rPr>
              <a:t> </a:t>
            </a:r>
            <a:r>
              <a:rPr sz="2600" dirty="0">
                <a:latin typeface="標楷體"/>
                <a:cs typeface="標楷體"/>
              </a:rPr>
              <a:t>等常見的</a:t>
            </a:r>
            <a:r>
              <a:rPr sz="2600" spc="-15" dirty="0">
                <a:latin typeface="標楷體"/>
                <a:cs typeface="標楷體"/>
              </a:rPr>
              <a:t>作</a:t>
            </a:r>
            <a:r>
              <a:rPr sz="2600" dirty="0">
                <a:latin typeface="標楷體"/>
                <a:cs typeface="標楷體"/>
              </a:rPr>
              <a:t>業系統</a:t>
            </a:r>
            <a:r>
              <a:rPr sz="2600" spc="-15" dirty="0">
                <a:latin typeface="標楷體"/>
                <a:cs typeface="標楷體"/>
              </a:rPr>
              <a:t>平</a:t>
            </a:r>
            <a:r>
              <a:rPr sz="2600" dirty="0">
                <a:latin typeface="標楷體"/>
                <a:cs typeface="標楷體"/>
              </a:rPr>
              <a:t>台和其</a:t>
            </a:r>
            <a:r>
              <a:rPr sz="2600" spc="-15" dirty="0">
                <a:latin typeface="標楷體"/>
                <a:cs typeface="標楷體"/>
              </a:rPr>
              <a:t>它</a:t>
            </a:r>
            <a:r>
              <a:rPr sz="2600" dirty="0">
                <a:latin typeface="標楷體"/>
                <a:cs typeface="標楷體"/>
              </a:rPr>
              <a:t>較少使</a:t>
            </a:r>
            <a:r>
              <a:rPr sz="2600" spc="-15" dirty="0">
                <a:latin typeface="標楷體"/>
                <a:cs typeface="標楷體"/>
              </a:rPr>
              <a:t>用</a:t>
            </a:r>
            <a:r>
              <a:rPr sz="2600" dirty="0">
                <a:latin typeface="標楷體"/>
                <a:cs typeface="標楷體"/>
              </a:rPr>
              <a:t>的作 </a:t>
            </a:r>
            <a:r>
              <a:rPr sz="2600" spc="5" dirty="0">
                <a:latin typeface="標楷體"/>
                <a:cs typeface="標楷體"/>
              </a:rPr>
              <a:t>業系統</a:t>
            </a:r>
            <a:r>
              <a:rPr sz="2600" spc="-20" dirty="0">
                <a:latin typeface="標楷體"/>
                <a:cs typeface="標楷體"/>
              </a:rPr>
              <a:t>上</a:t>
            </a:r>
            <a:r>
              <a:rPr sz="2600" spc="5" dirty="0">
                <a:latin typeface="標楷體"/>
                <a:cs typeface="標楷體"/>
              </a:rPr>
              <a:t>，也可</a:t>
            </a:r>
            <a:r>
              <a:rPr sz="2600" spc="-20" dirty="0">
                <a:latin typeface="標楷體"/>
                <a:cs typeface="標楷體"/>
              </a:rPr>
              <a:t>以</a:t>
            </a:r>
            <a:r>
              <a:rPr sz="2600" spc="5" dirty="0">
                <a:latin typeface="標楷體"/>
                <a:cs typeface="標楷體"/>
              </a:rPr>
              <a:t>在</a:t>
            </a:r>
            <a:r>
              <a:rPr sz="2600" spc="105" dirty="0">
                <a:latin typeface="標楷體"/>
                <a:cs typeface="標楷體"/>
              </a:rPr>
              <a:t> </a:t>
            </a:r>
            <a:r>
              <a:rPr sz="2600" spc="-5" dirty="0">
                <a:latin typeface="Consolas"/>
                <a:cs typeface="Consolas"/>
              </a:rPr>
              <a:t>Java</a:t>
            </a:r>
            <a:r>
              <a:rPr sz="2600" spc="-35" dirty="0">
                <a:latin typeface="Consolas"/>
                <a:cs typeface="Consolas"/>
              </a:rPr>
              <a:t> </a:t>
            </a:r>
            <a:r>
              <a:rPr sz="2600" spc="5" dirty="0">
                <a:latin typeface="標楷體"/>
                <a:cs typeface="標楷體"/>
              </a:rPr>
              <a:t>和</a:t>
            </a:r>
            <a:r>
              <a:rPr sz="2600" spc="105" dirty="0">
                <a:latin typeface="標楷體"/>
                <a:cs typeface="標楷體"/>
              </a:rPr>
              <a:t> </a:t>
            </a:r>
            <a:r>
              <a:rPr sz="2600" spc="-5" dirty="0">
                <a:latin typeface="Consolas"/>
                <a:cs typeface="Consolas"/>
              </a:rPr>
              <a:t>.Net</a:t>
            </a:r>
            <a:r>
              <a:rPr sz="2600" spc="-35" dirty="0">
                <a:latin typeface="Consolas"/>
                <a:cs typeface="Consolas"/>
              </a:rPr>
              <a:t> </a:t>
            </a:r>
            <a:r>
              <a:rPr sz="2600" spc="5" dirty="0">
                <a:latin typeface="標楷體"/>
                <a:cs typeface="標楷體"/>
              </a:rPr>
              <a:t>環境中</a:t>
            </a:r>
            <a:r>
              <a:rPr sz="2600" spc="-10" dirty="0">
                <a:latin typeface="標楷體"/>
                <a:cs typeface="標楷體"/>
              </a:rPr>
              <a:t>執</a:t>
            </a:r>
            <a:r>
              <a:rPr sz="2600" spc="-5" dirty="0">
                <a:latin typeface="標楷體"/>
                <a:cs typeface="標楷體"/>
              </a:rPr>
              <a:t>行</a:t>
            </a:r>
            <a:r>
              <a:rPr sz="2600" spc="5" dirty="0">
                <a:latin typeface="標楷體"/>
                <a:cs typeface="標楷體"/>
              </a:rPr>
              <a:t>。</a:t>
            </a:r>
            <a:endParaRPr sz="2600" dirty="0">
              <a:latin typeface="標楷體"/>
              <a:cs typeface="標楷體"/>
            </a:endParaRPr>
          </a:p>
          <a:p>
            <a:pPr marL="241300" indent="-229235">
              <a:lnSpc>
                <a:spcPts val="2965"/>
              </a:lnSpc>
              <a:spcBef>
                <a:spcPts val="65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標楷體"/>
                <a:cs typeface="標楷體"/>
              </a:rPr>
              <a:t>透過</a:t>
            </a:r>
            <a:r>
              <a:rPr sz="2600" spc="125" dirty="0">
                <a:latin typeface="標楷體"/>
                <a:cs typeface="標楷體"/>
              </a:rPr>
              <a:t> </a:t>
            </a:r>
            <a:r>
              <a:rPr sz="2600" spc="-10" dirty="0">
                <a:latin typeface="Consolas"/>
                <a:cs typeface="Consolas"/>
              </a:rPr>
              <a:t>Jython</a:t>
            </a:r>
            <a:r>
              <a:rPr sz="2600" spc="-10" dirty="0">
                <a:latin typeface="標楷體"/>
                <a:cs typeface="標楷體"/>
              </a:rPr>
              <a:t>，</a:t>
            </a:r>
            <a:r>
              <a:rPr sz="2600" spc="-10" dirty="0">
                <a:latin typeface="Consolas"/>
                <a:cs typeface="Consolas"/>
              </a:rPr>
              <a:t>Python</a:t>
            </a:r>
            <a:r>
              <a:rPr sz="2600" spc="-20" dirty="0">
                <a:latin typeface="Consolas"/>
                <a:cs typeface="Consolas"/>
              </a:rPr>
              <a:t> </a:t>
            </a:r>
            <a:r>
              <a:rPr sz="2600" dirty="0">
                <a:latin typeface="標楷體"/>
                <a:cs typeface="標楷體"/>
              </a:rPr>
              <a:t>能與</a:t>
            </a:r>
            <a:r>
              <a:rPr sz="2600" spc="114" dirty="0">
                <a:latin typeface="標楷體"/>
                <a:cs typeface="標楷體"/>
              </a:rPr>
              <a:t> </a:t>
            </a:r>
            <a:r>
              <a:rPr sz="2600" spc="-5" dirty="0">
                <a:latin typeface="Consolas"/>
                <a:cs typeface="Consolas"/>
              </a:rPr>
              <a:t>Java</a:t>
            </a:r>
            <a:r>
              <a:rPr sz="2600" spc="-35" dirty="0">
                <a:latin typeface="Consolas"/>
                <a:cs typeface="Consolas"/>
              </a:rPr>
              <a:t> </a:t>
            </a:r>
            <a:r>
              <a:rPr sz="2600" dirty="0">
                <a:latin typeface="標楷體"/>
                <a:cs typeface="標楷體"/>
              </a:rPr>
              <a:t>合作愉</a:t>
            </a:r>
            <a:r>
              <a:rPr sz="2600" spc="-5" dirty="0">
                <a:latin typeface="標楷體"/>
                <a:cs typeface="標楷體"/>
              </a:rPr>
              <a:t>快</a:t>
            </a:r>
            <a:r>
              <a:rPr sz="2600" dirty="0">
                <a:latin typeface="標楷體"/>
                <a:cs typeface="標楷體"/>
              </a:rPr>
              <a:t>；</a:t>
            </a:r>
          </a:p>
          <a:p>
            <a:pPr marL="241300">
              <a:lnSpc>
                <a:spcPts val="2965"/>
              </a:lnSpc>
            </a:pPr>
            <a:r>
              <a:rPr sz="2600" dirty="0">
                <a:latin typeface="標楷體"/>
                <a:cs typeface="標楷體"/>
              </a:rPr>
              <a:t>透過</a:t>
            </a:r>
            <a:r>
              <a:rPr sz="2600" spc="125" dirty="0">
                <a:latin typeface="標楷體"/>
                <a:cs typeface="標楷體"/>
              </a:rPr>
              <a:t> </a:t>
            </a:r>
            <a:r>
              <a:rPr sz="2600" spc="-10" dirty="0">
                <a:latin typeface="Consolas"/>
                <a:cs typeface="Consolas"/>
              </a:rPr>
              <a:t>IronPython</a:t>
            </a:r>
            <a:r>
              <a:rPr sz="2600" spc="-10" dirty="0">
                <a:latin typeface="標楷體"/>
                <a:cs typeface="標楷體"/>
              </a:rPr>
              <a:t>，</a:t>
            </a:r>
            <a:r>
              <a:rPr sz="2600" spc="-10" dirty="0">
                <a:latin typeface="Consolas"/>
                <a:cs typeface="Consolas"/>
              </a:rPr>
              <a:t>Python</a:t>
            </a:r>
            <a:r>
              <a:rPr sz="2600" spc="-30" dirty="0">
                <a:latin typeface="Consolas"/>
                <a:cs typeface="Consolas"/>
              </a:rPr>
              <a:t> </a:t>
            </a:r>
            <a:r>
              <a:rPr sz="2600" dirty="0">
                <a:latin typeface="標楷體"/>
                <a:cs typeface="標楷體"/>
              </a:rPr>
              <a:t>能與</a:t>
            </a:r>
            <a:r>
              <a:rPr sz="2600" spc="140" dirty="0">
                <a:latin typeface="標楷體"/>
                <a:cs typeface="標楷體"/>
              </a:rPr>
              <a:t> </a:t>
            </a:r>
            <a:r>
              <a:rPr sz="2600" spc="-10" dirty="0">
                <a:latin typeface="Consolas"/>
                <a:cs typeface="Consolas"/>
              </a:rPr>
              <a:t>.Net</a:t>
            </a:r>
            <a:r>
              <a:rPr sz="2600" spc="-15" dirty="0">
                <a:latin typeface="Consolas"/>
                <a:cs typeface="Consolas"/>
              </a:rPr>
              <a:t> </a:t>
            </a:r>
            <a:r>
              <a:rPr sz="2600" dirty="0">
                <a:latin typeface="標楷體"/>
                <a:cs typeface="標楷體"/>
              </a:rPr>
              <a:t>合作</a:t>
            </a:r>
            <a:r>
              <a:rPr sz="2600" spc="-15" dirty="0">
                <a:latin typeface="標楷體"/>
                <a:cs typeface="標楷體"/>
              </a:rPr>
              <a:t>愉</a:t>
            </a:r>
            <a:r>
              <a:rPr sz="2600" dirty="0">
                <a:latin typeface="標楷體"/>
                <a:cs typeface="標楷體"/>
              </a:rPr>
              <a:t>快。</a:t>
            </a:r>
          </a:p>
        </p:txBody>
      </p:sp>
    </p:spTree>
    <p:extLst>
      <p:ext uri="{BB962C8B-B14F-4D97-AF65-F5344CB8AC3E}">
        <p14:creationId xmlns:p14="http://schemas.microsoft.com/office/powerpoint/2010/main" val="167041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408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最</a:t>
            </a:r>
            <a:r>
              <a:rPr spc="-5" dirty="0">
                <a:latin typeface="標楷體"/>
                <a:cs typeface="標楷體"/>
              </a:rPr>
              <a:t>底層</a:t>
            </a:r>
            <a:r>
              <a:rPr dirty="0">
                <a:latin typeface="標楷體"/>
                <a:cs typeface="標楷體"/>
              </a:rPr>
              <a:t>的</a:t>
            </a:r>
            <a:r>
              <a:rPr spc="-5" dirty="0">
                <a:latin typeface="標楷體"/>
                <a:cs typeface="標楷體"/>
              </a:rPr>
              <a:t>機械</a:t>
            </a:r>
            <a:r>
              <a:rPr dirty="0">
                <a:latin typeface="標楷體"/>
                <a:cs typeface="標楷體"/>
              </a:rPr>
              <a:t>語</a:t>
            </a:r>
            <a:r>
              <a:rPr spc="-5" dirty="0">
                <a:latin typeface="標楷體"/>
                <a:cs typeface="標楷體"/>
              </a:rPr>
              <a:t>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3811904" cy="351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其</a:t>
            </a:r>
            <a:r>
              <a:rPr sz="2800" spc="-5" dirty="0">
                <a:latin typeface="標楷體"/>
                <a:cs typeface="標楷體"/>
              </a:rPr>
              <a:t>實電腦</a:t>
            </a:r>
            <a:r>
              <a:rPr sz="2800" dirty="0">
                <a:latin typeface="標楷體"/>
                <a:cs typeface="標楷體"/>
              </a:rPr>
              <a:t>只</a:t>
            </a:r>
            <a:r>
              <a:rPr sz="2800" spc="-5" dirty="0">
                <a:latin typeface="標楷體"/>
                <a:cs typeface="標楷體"/>
              </a:rPr>
              <a:t>認得這</a:t>
            </a:r>
            <a:r>
              <a:rPr sz="2800" spc="15" dirty="0">
                <a:latin typeface="標楷體"/>
                <a:cs typeface="標楷體"/>
              </a:rPr>
              <a:t>個</a:t>
            </a:r>
            <a:r>
              <a:rPr sz="2800" spc="-5" dirty="0">
                <a:latin typeface="Consolas"/>
                <a:cs typeface="Consolas"/>
              </a:rPr>
              <a:t>…</a:t>
            </a:r>
            <a:endParaRPr sz="2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000">
              <a:latin typeface="Consolas"/>
              <a:cs typeface="Consolas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電</a:t>
            </a:r>
            <a:r>
              <a:rPr sz="2800" spc="-10" dirty="0">
                <a:latin typeface="標楷體"/>
                <a:cs typeface="標楷體"/>
              </a:rPr>
              <a:t>腦</a:t>
            </a:r>
            <a:r>
              <a:rPr sz="2800" spc="-5" dirty="0">
                <a:latin typeface="標楷體"/>
                <a:cs typeface="標楷體"/>
              </a:rPr>
              <a:t>內部</a:t>
            </a:r>
            <a:r>
              <a:rPr sz="2800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標楷體"/>
                <a:cs typeface="標楷體"/>
              </a:rPr>
              <a:t>數位</a:t>
            </a:r>
            <a:r>
              <a:rPr sz="2800" spc="-15" dirty="0">
                <a:latin typeface="標楷體"/>
                <a:cs typeface="標楷體"/>
              </a:rPr>
              <a:t>的</a:t>
            </a:r>
            <a:r>
              <a:rPr sz="2800" dirty="0">
                <a:latin typeface="標楷體"/>
                <a:cs typeface="標楷體"/>
              </a:rPr>
              <a:t>世界</a:t>
            </a:r>
            <a:endParaRPr sz="2800">
              <a:latin typeface="標楷體"/>
              <a:cs typeface="標楷體"/>
            </a:endParaRPr>
          </a:p>
          <a:p>
            <a:pPr marL="207645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只認</a:t>
            </a:r>
            <a:r>
              <a:rPr sz="2800" spc="10" dirty="0">
                <a:latin typeface="標楷體"/>
                <a:cs typeface="標楷體"/>
              </a:rPr>
              <a:t>得</a:t>
            </a:r>
            <a:r>
              <a:rPr sz="2800" spc="-10" dirty="0">
                <a:latin typeface="Consolas"/>
                <a:cs typeface="Consolas"/>
              </a:rPr>
              <a:t>0</a:t>
            </a:r>
            <a:r>
              <a:rPr sz="2800" spc="5" dirty="0">
                <a:latin typeface="標楷體"/>
                <a:cs typeface="標楷體"/>
              </a:rPr>
              <a:t>與</a:t>
            </a:r>
            <a:r>
              <a:rPr sz="2800" spc="-5" dirty="0">
                <a:latin typeface="Consolas"/>
                <a:cs typeface="Consolas"/>
              </a:rPr>
              <a:t>1</a:t>
            </a:r>
            <a:endParaRPr sz="2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>
              <a:latin typeface="Consolas"/>
              <a:cs typeface="Consolas"/>
            </a:endParaRPr>
          </a:p>
          <a:p>
            <a:pPr marL="207645" marR="7620" indent="-195580">
              <a:lnSpc>
                <a:spcPct val="119700"/>
              </a:lnSpc>
              <a:buFont typeface="Arial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800" dirty="0">
                <a:latin typeface="標楷體"/>
                <a:cs typeface="標楷體"/>
              </a:rPr>
              <a:t>這</a:t>
            </a:r>
            <a:r>
              <a:rPr sz="2800" spc="-5" dirty="0">
                <a:latin typeface="標楷體"/>
                <a:cs typeface="標楷體"/>
              </a:rPr>
              <a:t>叫機械語言，但這對 </a:t>
            </a:r>
            <a:r>
              <a:rPr sz="2800" dirty="0">
                <a:latin typeface="標楷體"/>
                <a:cs typeface="標楷體"/>
              </a:rPr>
              <a:t>人</a:t>
            </a:r>
            <a:r>
              <a:rPr sz="2800" spc="-5" dirty="0">
                <a:latin typeface="標楷體"/>
                <a:cs typeface="標楷體"/>
              </a:rPr>
              <a:t>類來</a:t>
            </a:r>
            <a:r>
              <a:rPr sz="2800" dirty="0">
                <a:latin typeface="標楷體"/>
                <a:cs typeface="標楷體"/>
              </a:rPr>
              <a:t>說</a:t>
            </a:r>
            <a:r>
              <a:rPr sz="2800" spc="-5" dirty="0">
                <a:latin typeface="標楷體"/>
                <a:cs typeface="標楷體"/>
              </a:rPr>
              <a:t>太困難</a:t>
            </a:r>
            <a:r>
              <a:rPr sz="2800" spc="15" dirty="0">
                <a:latin typeface="標楷體"/>
                <a:cs typeface="標楷體"/>
              </a:rPr>
              <a:t>了</a:t>
            </a:r>
            <a:r>
              <a:rPr sz="2800" spc="-5" dirty="0">
                <a:latin typeface="Consolas"/>
                <a:cs typeface="Consolas"/>
              </a:rPr>
              <a:t>…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7447" y="1341119"/>
            <a:ext cx="3845052" cy="405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720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Python</a:t>
            </a:r>
            <a:r>
              <a:rPr spc="5" dirty="0">
                <a:latin typeface="標楷體"/>
                <a:cs typeface="標楷體"/>
              </a:rPr>
              <a:t>簡介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662545" cy="24987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Python</a:t>
            </a:r>
            <a:r>
              <a:rPr sz="2800" dirty="0">
                <a:latin typeface="標楷體"/>
                <a:cs typeface="標楷體"/>
              </a:rPr>
              <a:t>的設</a:t>
            </a:r>
            <a:r>
              <a:rPr sz="2800" spc="-5" dirty="0">
                <a:latin typeface="標楷體"/>
                <a:cs typeface="標楷體"/>
              </a:rPr>
              <a:t>計哲學</a:t>
            </a:r>
            <a:r>
              <a:rPr sz="2800" dirty="0">
                <a:latin typeface="標楷體"/>
                <a:cs typeface="標楷體"/>
              </a:rPr>
              <a:t>強</a:t>
            </a:r>
            <a:r>
              <a:rPr sz="2800" spc="-5" dirty="0">
                <a:latin typeface="標楷體"/>
                <a:cs typeface="標楷體"/>
              </a:rPr>
              <a:t>調程式</a:t>
            </a:r>
            <a:r>
              <a:rPr sz="2800" dirty="0">
                <a:latin typeface="標楷體"/>
                <a:cs typeface="標楷體"/>
              </a:rPr>
              <a:t>碼</a:t>
            </a:r>
            <a:r>
              <a:rPr sz="2800" spc="10" dirty="0">
                <a:latin typeface="標楷體"/>
                <a:cs typeface="標楷體"/>
              </a:rPr>
              <a:t>的</a:t>
            </a:r>
            <a:r>
              <a:rPr sz="2800" spc="-5" dirty="0">
                <a:solidFill>
                  <a:srgbClr val="FF0000"/>
                </a:solidFill>
                <a:latin typeface="標楷體"/>
                <a:cs typeface="標楷體"/>
              </a:rPr>
              <a:t>可讀</a:t>
            </a:r>
            <a:r>
              <a:rPr sz="2800" spc="5" dirty="0">
                <a:solidFill>
                  <a:srgbClr val="FF0000"/>
                </a:solidFill>
                <a:latin typeface="標楷體"/>
                <a:cs typeface="標楷體"/>
              </a:rPr>
              <a:t>性</a:t>
            </a:r>
            <a:r>
              <a:rPr sz="2800" spc="-5" dirty="0">
                <a:latin typeface="標楷體"/>
                <a:cs typeface="標楷體"/>
              </a:rPr>
              <a:t>和簡潔 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語法，</a:t>
            </a:r>
            <a:r>
              <a:rPr sz="2800" dirty="0">
                <a:latin typeface="標楷體"/>
                <a:cs typeface="標楷體"/>
              </a:rPr>
              <a:t>尤</a:t>
            </a:r>
            <a:r>
              <a:rPr sz="2800" spc="-5" dirty="0">
                <a:latin typeface="標楷體"/>
                <a:cs typeface="標楷體"/>
              </a:rPr>
              <a:t>其是使</a:t>
            </a:r>
            <a:r>
              <a:rPr sz="2800" spc="15" dirty="0">
                <a:latin typeface="標楷體"/>
                <a:cs typeface="標楷體"/>
              </a:rPr>
              <a:t>用</a:t>
            </a:r>
            <a:r>
              <a:rPr sz="2800" spc="-5" dirty="0">
                <a:solidFill>
                  <a:srgbClr val="FF0000"/>
                </a:solidFill>
                <a:latin typeface="標楷體"/>
                <a:cs typeface="標楷體"/>
              </a:rPr>
              <a:t>空格縮</a:t>
            </a:r>
            <a:r>
              <a:rPr sz="2800" spc="5" dirty="0">
                <a:solidFill>
                  <a:srgbClr val="FF0000"/>
                </a:solidFill>
                <a:latin typeface="標楷體"/>
                <a:cs typeface="標楷體"/>
              </a:rPr>
              <a:t>排</a:t>
            </a:r>
            <a:r>
              <a:rPr sz="2800" spc="-5" dirty="0">
                <a:latin typeface="標楷體"/>
                <a:cs typeface="標楷體"/>
              </a:rPr>
              <a:t>劃分程</a:t>
            </a:r>
            <a:r>
              <a:rPr sz="2800" spc="1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碼</a:t>
            </a:r>
            <a:r>
              <a:rPr sz="2800" spc="-10" dirty="0">
                <a:latin typeface="標楷體"/>
                <a:cs typeface="標楷體"/>
              </a:rPr>
              <a:t>塊</a:t>
            </a:r>
            <a:r>
              <a:rPr sz="2800" spc="-5" dirty="0">
                <a:latin typeface="標楷體"/>
                <a:cs typeface="標楷體"/>
              </a:rPr>
              <a:t>。 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在</a:t>
            </a:r>
            <a:r>
              <a:rPr sz="2800" spc="-10" dirty="0">
                <a:latin typeface="Consolas"/>
                <a:cs typeface="Consolas"/>
              </a:rPr>
              <a:t>Pytho</a:t>
            </a:r>
            <a:r>
              <a:rPr sz="2800" spc="-5" dirty="0">
                <a:latin typeface="Consolas"/>
                <a:cs typeface="Consolas"/>
              </a:rPr>
              <a:t>n</a:t>
            </a:r>
            <a:r>
              <a:rPr sz="2800" dirty="0">
                <a:latin typeface="標楷體"/>
                <a:cs typeface="標楷體"/>
              </a:rPr>
              <a:t>語</a:t>
            </a:r>
            <a:r>
              <a:rPr sz="2800" spc="-5" dirty="0">
                <a:latin typeface="標楷體"/>
                <a:cs typeface="標楷體"/>
              </a:rPr>
              <a:t>言裡</a:t>
            </a:r>
            <a:r>
              <a:rPr sz="2800" dirty="0">
                <a:latin typeface="標楷體"/>
                <a:cs typeface="標楷體"/>
              </a:rPr>
              <a:t>整</a:t>
            </a:r>
            <a:r>
              <a:rPr sz="2800" spc="-5" dirty="0">
                <a:latin typeface="標楷體"/>
                <a:cs typeface="標楷體"/>
              </a:rPr>
              <a:t>齊的縮</a:t>
            </a:r>
            <a:r>
              <a:rPr sz="2800" dirty="0">
                <a:latin typeface="標楷體"/>
                <a:cs typeface="標楷體"/>
              </a:rPr>
              <a:t>排</a:t>
            </a:r>
            <a:r>
              <a:rPr sz="2800" spc="-5" dirty="0">
                <a:latin typeface="標楷體"/>
                <a:cs typeface="標楷體"/>
              </a:rPr>
              <a:t>很重要</a:t>
            </a:r>
            <a:r>
              <a:rPr sz="2800" dirty="0">
                <a:latin typeface="標楷體"/>
                <a:cs typeface="標楷體"/>
              </a:rPr>
              <a:t>而</a:t>
            </a:r>
            <a:r>
              <a:rPr sz="2800" spc="-5" dirty="0">
                <a:latin typeface="標楷體"/>
                <a:cs typeface="標楷體"/>
              </a:rPr>
              <a:t>且是必須 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10" dirty="0">
                <a:latin typeface="Consolas"/>
                <a:cs typeface="Consolas"/>
              </a:rPr>
              <a:t>)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 marL="241300" marR="200025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Pytho</a:t>
            </a:r>
            <a:r>
              <a:rPr sz="2800" spc="-5" dirty="0">
                <a:latin typeface="Consolas"/>
                <a:cs typeface="Consolas"/>
              </a:rPr>
              <a:t>n</a:t>
            </a:r>
            <a:r>
              <a:rPr sz="2800" dirty="0">
                <a:latin typeface="標楷體"/>
                <a:cs typeface="標楷體"/>
              </a:rPr>
              <a:t>這個</a:t>
            </a:r>
            <a:r>
              <a:rPr sz="2800" spc="-5" dirty="0">
                <a:latin typeface="標楷體"/>
                <a:cs typeface="標楷體"/>
              </a:rPr>
              <a:t>單字是</a:t>
            </a:r>
            <a:r>
              <a:rPr sz="280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種蟒蛇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所以這</a:t>
            </a:r>
            <a:r>
              <a:rPr sz="2800" dirty="0">
                <a:latin typeface="標楷體"/>
                <a:cs typeface="標楷體"/>
              </a:rPr>
              <a:t>個</a:t>
            </a:r>
            <a:r>
              <a:rPr sz="2800" spc="-5" dirty="0">
                <a:latin typeface="標楷體"/>
                <a:cs typeface="標楷體"/>
              </a:rPr>
              <a:t>語言的  </a:t>
            </a:r>
            <a:r>
              <a:rPr sz="2800" spc="-10" dirty="0">
                <a:latin typeface="Consolas"/>
                <a:cs typeface="Consolas"/>
              </a:rPr>
              <a:t>Logo</a:t>
            </a:r>
            <a:r>
              <a:rPr sz="2800" spc="5" dirty="0">
                <a:latin typeface="標楷體"/>
                <a:cs typeface="標楷體"/>
              </a:rPr>
              <a:t>就</a:t>
            </a:r>
            <a:r>
              <a:rPr sz="2800" spc="-5" dirty="0">
                <a:latin typeface="標楷體"/>
                <a:cs typeface="標楷體"/>
              </a:rPr>
              <a:t>是</a:t>
            </a:r>
            <a:r>
              <a:rPr sz="2800" spc="5" dirty="0">
                <a:latin typeface="標楷體"/>
                <a:cs typeface="標楷體"/>
              </a:rPr>
              <a:t>這</a:t>
            </a:r>
            <a:r>
              <a:rPr sz="2800" spc="-5" dirty="0">
                <a:latin typeface="標楷體"/>
                <a:cs typeface="標楷體"/>
              </a:rPr>
              <a:t>樣來的。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8845" y="3998703"/>
            <a:ext cx="2586520" cy="1926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7488" y="4157471"/>
            <a:ext cx="2089404" cy="1429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7507" y="3998703"/>
            <a:ext cx="4729364" cy="1926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6200" y="4157471"/>
            <a:ext cx="4232148" cy="1429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720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Python</a:t>
            </a:r>
            <a:r>
              <a:rPr spc="5" dirty="0">
                <a:latin typeface="標楷體"/>
                <a:cs typeface="標楷體"/>
              </a:rPr>
              <a:t>簡介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3914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Python</a:t>
            </a:r>
            <a:r>
              <a:rPr sz="2800" dirty="0">
                <a:latin typeface="標楷體"/>
                <a:cs typeface="標楷體"/>
              </a:rPr>
              <a:t>常應</a:t>
            </a:r>
            <a:r>
              <a:rPr sz="2800" spc="-5" dirty="0">
                <a:latin typeface="標楷體"/>
                <a:cs typeface="標楷體"/>
              </a:rPr>
              <a:t>用的領</a:t>
            </a:r>
            <a:r>
              <a:rPr sz="2800" dirty="0">
                <a:latin typeface="標楷體"/>
                <a:cs typeface="標楷體"/>
              </a:rPr>
              <a:t>域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44495" y="1822704"/>
            <a:ext cx="4255008" cy="4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720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Python</a:t>
            </a:r>
            <a:r>
              <a:rPr spc="5" dirty="0">
                <a:latin typeface="標楷體"/>
                <a:cs typeface="標楷體"/>
              </a:rPr>
              <a:t>簡介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10132"/>
            <a:ext cx="7716520" cy="23272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Python</a:t>
            </a:r>
            <a:r>
              <a:rPr sz="2800" spc="5" dirty="0">
                <a:latin typeface="標楷體"/>
                <a:cs typeface="標楷體"/>
              </a:rPr>
              <a:t>官</a:t>
            </a:r>
            <a:r>
              <a:rPr sz="2800" spc="-5" dirty="0">
                <a:latin typeface="標楷體"/>
                <a:cs typeface="標楷體"/>
              </a:rPr>
              <a:t>網</a:t>
            </a:r>
            <a:r>
              <a:rPr sz="2800" spc="150" dirty="0">
                <a:solidFill>
                  <a:srgbClr val="0462C1"/>
                </a:solidFill>
                <a:latin typeface="標楷體"/>
                <a:cs typeface="標楷體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nsolas"/>
                <a:cs typeface="Consolas"/>
                <a:hlinkClick r:id="rId2"/>
              </a:rPr>
              <a:t>https://www.python.org/</a:t>
            </a:r>
            <a:endParaRPr sz="2800" dirty="0">
              <a:latin typeface="Consolas"/>
              <a:cs typeface="Consolas"/>
            </a:endParaRPr>
          </a:p>
          <a:p>
            <a:pPr marL="241300" marR="34099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目</a:t>
            </a:r>
            <a:r>
              <a:rPr sz="2800" spc="-5" dirty="0">
                <a:latin typeface="標楷體"/>
                <a:cs typeface="標楷體"/>
              </a:rPr>
              <a:t>前</a:t>
            </a:r>
            <a:r>
              <a:rPr sz="2800" spc="10" dirty="0">
                <a:latin typeface="標楷體"/>
                <a:cs typeface="標楷體"/>
              </a:rPr>
              <a:t>是</a:t>
            </a:r>
            <a:r>
              <a:rPr sz="2800" spc="-5" dirty="0">
                <a:latin typeface="Consolas"/>
                <a:cs typeface="Consolas"/>
              </a:rPr>
              <a:t>3</a:t>
            </a:r>
            <a:r>
              <a:rPr sz="2800" spc="-25" dirty="0">
                <a:latin typeface="Consolas"/>
                <a:cs typeface="Consolas"/>
              </a:rPr>
              <a:t>.</a:t>
            </a:r>
            <a:r>
              <a:rPr sz="2800" spc="-5" dirty="0">
                <a:latin typeface="Consolas"/>
                <a:cs typeface="Consolas"/>
              </a:rPr>
              <a:t>1</a:t>
            </a:r>
            <a:r>
              <a:rPr lang="en-US" altLang="zh-TW" sz="2800" spc="-5" dirty="0">
                <a:latin typeface="Consolas"/>
                <a:cs typeface="Consolas"/>
              </a:rPr>
              <a:t>2</a:t>
            </a:r>
            <a:r>
              <a:rPr sz="2800" spc="5" dirty="0">
                <a:latin typeface="標楷體"/>
                <a:cs typeface="標楷體"/>
              </a:rPr>
              <a:t>版</a:t>
            </a:r>
            <a:r>
              <a:rPr sz="1800" spc="-5" dirty="0">
                <a:solidFill>
                  <a:srgbClr val="A6A6A6"/>
                </a:solidFill>
                <a:latin typeface="Consolas"/>
                <a:cs typeface="Consolas"/>
              </a:rPr>
              <a:t>(2</a:t>
            </a:r>
            <a:r>
              <a:rPr sz="1800" dirty="0">
                <a:solidFill>
                  <a:srgbClr val="A6A6A6"/>
                </a:solidFill>
                <a:latin typeface="Consolas"/>
                <a:cs typeface="Consolas"/>
              </a:rPr>
              <a:t>0</a:t>
            </a:r>
            <a:r>
              <a:rPr sz="1800" spc="-5" dirty="0">
                <a:solidFill>
                  <a:srgbClr val="A6A6A6"/>
                </a:solidFill>
                <a:latin typeface="Consolas"/>
                <a:cs typeface="Consolas"/>
              </a:rPr>
              <a:t>23</a:t>
            </a:r>
            <a:r>
              <a:rPr sz="1800" dirty="0">
                <a:solidFill>
                  <a:srgbClr val="A6A6A6"/>
                </a:solidFill>
                <a:latin typeface="標楷體"/>
                <a:cs typeface="標楷體"/>
              </a:rPr>
              <a:t>年</a:t>
            </a:r>
            <a:r>
              <a:rPr lang="en-US" altLang="zh-TW" spc="-10" dirty="0">
                <a:solidFill>
                  <a:srgbClr val="A6A6A6"/>
                </a:solidFill>
                <a:latin typeface="Consolas"/>
                <a:cs typeface="標楷體"/>
              </a:rPr>
              <a:t>8</a:t>
            </a:r>
            <a:r>
              <a:rPr sz="1800" dirty="0">
                <a:solidFill>
                  <a:srgbClr val="A6A6A6"/>
                </a:solidFill>
                <a:latin typeface="標楷體"/>
                <a:cs typeface="標楷體"/>
              </a:rPr>
              <a:t>月</a:t>
            </a:r>
            <a:r>
              <a:rPr sz="1800" spc="-10" dirty="0">
                <a:solidFill>
                  <a:srgbClr val="A6A6A6"/>
                </a:solidFill>
                <a:latin typeface="Consolas"/>
                <a:cs typeface="Consolas"/>
              </a:rPr>
              <a:t>)</a:t>
            </a:r>
            <a:r>
              <a:rPr sz="2800" dirty="0">
                <a:latin typeface="標楷體"/>
                <a:cs typeface="標楷體"/>
              </a:rPr>
              <a:t>，下</a:t>
            </a:r>
            <a:r>
              <a:rPr sz="2800" spc="-5" dirty="0">
                <a:latin typeface="標楷體"/>
                <a:cs typeface="標楷體"/>
              </a:rPr>
              <a:t>載安裝</a:t>
            </a:r>
            <a:r>
              <a:rPr sz="2800" dirty="0">
                <a:latin typeface="標楷體"/>
                <a:cs typeface="標楷體"/>
              </a:rPr>
              <a:t>後</a:t>
            </a:r>
            <a:r>
              <a:rPr sz="2800" spc="-5" dirty="0">
                <a:latin typeface="標楷體"/>
                <a:cs typeface="標楷體"/>
              </a:rPr>
              <a:t>可於命 </a:t>
            </a:r>
            <a:r>
              <a:rPr sz="2800" dirty="0">
                <a:latin typeface="標楷體"/>
                <a:cs typeface="標楷體"/>
              </a:rPr>
              <a:t>令</a:t>
            </a:r>
            <a:r>
              <a:rPr sz="2800" spc="-5" dirty="0">
                <a:latin typeface="標楷體"/>
                <a:cs typeface="標楷體"/>
              </a:rPr>
              <a:t>列模式</a:t>
            </a:r>
            <a:r>
              <a:rPr sz="2800" dirty="0">
                <a:latin typeface="標楷體"/>
                <a:cs typeface="標楷體"/>
              </a:rPr>
              <a:t>下</a:t>
            </a:r>
            <a:r>
              <a:rPr sz="2800" spc="-5" dirty="0">
                <a:latin typeface="標楷體"/>
                <a:cs typeface="標楷體"/>
              </a:rPr>
              <a:t>執行，</a:t>
            </a:r>
            <a:r>
              <a:rPr sz="2800" dirty="0">
                <a:latin typeface="標楷體"/>
                <a:cs typeface="標楷體"/>
              </a:rPr>
              <a:t>提</a:t>
            </a:r>
            <a:r>
              <a:rPr sz="2800" spc="-5" dirty="0">
                <a:latin typeface="標楷體"/>
                <a:cs typeface="標楷體"/>
              </a:rPr>
              <a:t>示字元為</a:t>
            </a:r>
            <a:r>
              <a:rPr sz="2800" spc="155" dirty="0">
                <a:latin typeface="標楷體"/>
                <a:cs typeface="標楷體"/>
              </a:rPr>
              <a:t> </a:t>
            </a:r>
            <a:r>
              <a:rPr sz="2800" spc="-10" dirty="0">
                <a:latin typeface="Consolas"/>
                <a:cs typeface="Consolas"/>
              </a:rPr>
              <a:t>&gt;&gt;&gt;</a:t>
            </a:r>
            <a:endParaRPr sz="2800" dirty="0">
              <a:latin typeface="Consolas"/>
              <a:cs typeface="Consolas"/>
            </a:endParaRPr>
          </a:p>
          <a:p>
            <a:pPr marL="241300" marR="5080" indent="-228600">
              <a:lnSpc>
                <a:spcPts val="2990"/>
              </a:lnSpc>
              <a:spcBef>
                <a:spcPts val="10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若</a:t>
            </a:r>
            <a:r>
              <a:rPr sz="2800" spc="-5" dirty="0">
                <a:latin typeface="標楷體"/>
                <a:cs typeface="標楷體"/>
              </a:rPr>
              <a:t>須測試</a:t>
            </a:r>
            <a:r>
              <a:rPr sz="2800" dirty="0">
                <a:latin typeface="標楷體"/>
                <a:cs typeface="標楷體"/>
              </a:rPr>
              <a:t>簡</a:t>
            </a:r>
            <a:r>
              <a:rPr sz="2800" spc="-5" dirty="0">
                <a:latin typeface="標楷體"/>
                <a:cs typeface="標楷體"/>
              </a:rPr>
              <a:t>單的指</a:t>
            </a:r>
            <a:r>
              <a:rPr sz="2800" dirty="0">
                <a:latin typeface="標楷體"/>
                <a:cs typeface="標楷體"/>
              </a:rPr>
              <a:t>令</a:t>
            </a:r>
            <a:r>
              <a:rPr sz="2800" spc="-5" dirty="0">
                <a:latin typeface="標楷體"/>
                <a:cs typeface="標楷體"/>
              </a:rPr>
              <a:t>或執行</a:t>
            </a:r>
            <a:r>
              <a:rPr sz="2800" dirty="0">
                <a:latin typeface="標楷體"/>
                <a:cs typeface="標楷體"/>
              </a:rPr>
              <a:t>已</a:t>
            </a:r>
            <a:r>
              <a:rPr sz="2800" spc="-5" dirty="0">
                <a:latin typeface="標楷體"/>
                <a:cs typeface="標楷體"/>
              </a:rPr>
              <a:t>寫好的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式，可用 </a:t>
            </a:r>
            <a:r>
              <a:rPr sz="2800" dirty="0">
                <a:latin typeface="標楷體"/>
                <a:cs typeface="標楷體"/>
              </a:rPr>
              <a:t>此</a:t>
            </a:r>
            <a:r>
              <a:rPr sz="2800" spc="-5" dirty="0">
                <a:latin typeface="標楷體"/>
                <a:cs typeface="標楷體"/>
              </a:rPr>
              <a:t>模式。</a:t>
            </a:r>
            <a:endParaRPr sz="2800" dirty="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5166" y="5386832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圖示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1747" y="3717035"/>
            <a:ext cx="1409700" cy="1568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9940" y="3215639"/>
            <a:ext cx="4873752" cy="3093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62</a:t>
            </a:fld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720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Python</a:t>
            </a:r>
            <a:r>
              <a:rPr spc="5" dirty="0">
                <a:latin typeface="標楷體"/>
                <a:cs typeface="標楷體"/>
              </a:rPr>
              <a:t>簡介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716520" cy="12198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安</a:t>
            </a:r>
            <a:r>
              <a:rPr sz="2800" spc="-5" dirty="0">
                <a:latin typeface="標楷體"/>
                <a:cs typeface="標楷體"/>
              </a:rPr>
              <a:t>裝後也</a:t>
            </a:r>
            <a:r>
              <a:rPr sz="2800" dirty="0">
                <a:latin typeface="標楷體"/>
                <a:cs typeface="標楷體"/>
              </a:rPr>
              <a:t>有</a:t>
            </a:r>
            <a:r>
              <a:rPr sz="2800" spc="-5" dirty="0">
                <a:latin typeface="標楷體"/>
                <a:cs typeface="標楷體"/>
              </a:rPr>
              <a:t>一個執</a:t>
            </a:r>
            <a:r>
              <a:rPr sz="2800" dirty="0">
                <a:latin typeface="標楷體"/>
                <a:cs typeface="標楷體"/>
              </a:rPr>
              <a:t>行</a:t>
            </a:r>
            <a:r>
              <a:rPr sz="2800" spc="-5" dirty="0">
                <a:latin typeface="標楷體"/>
                <a:cs typeface="標楷體"/>
              </a:rPr>
              <a:t>環境</a:t>
            </a:r>
            <a:r>
              <a:rPr sz="2800" spc="10" dirty="0">
                <a:latin typeface="標楷體"/>
                <a:cs typeface="標楷體"/>
              </a:rPr>
              <a:t>叫</a:t>
            </a:r>
            <a:r>
              <a:rPr sz="2800" spc="-5" dirty="0">
                <a:latin typeface="Consolas"/>
                <a:cs typeface="Consolas"/>
              </a:rPr>
              <a:t>IDLE</a:t>
            </a:r>
            <a:r>
              <a:rPr sz="2800" spc="-5" dirty="0">
                <a:latin typeface="標楷體"/>
                <a:cs typeface="標楷體"/>
              </a:rPr>
              <a:t>，不</a:t>
            </a:r>
            <a:r>
              <a:rPr sz="2800" dirty="0">
                <a:latin typeface="標楷體"/>
                <a:cs typeface="標楷體"/>
              </a:rPr>
              <a:t>用</a:t>
            </a:r>
            <a:r>
              <a:rPr sz="2800" spc="-5" dirty="0">
                <a:latin typeface="標楷體"/>
                <a:cs typeface="標楷體"/>
              </a:rPr>
              <a:t>再</a:t>
            </a:r>
            <a:r>
              <a:rPr sz="2800" spc="15" dirty="0">
                <a:latin typeface="標楷體"/>
                <a:cs typeface="標楷體"/>
              </a:rPr>
              <a:t>找</a:t>
            </a:r>
            <a:r>
              <a:rPr sz="2800" spc="-10" dirty="0">
                <a:latin typeface="Consolas"/>
                <a:cs typeface="Consolas"/>
              </a:rPr>
              <a:t>IDE  </a:t>
            </a:r>
            <a:r>
              <a:rPr sz="2800" dirty="0">
                <a:latin typeface="標楷體"/>
                <a:cs typeface="標楷體"/>
              </a:rPr>
              <a:t>了</a:t>
            </a:r>
            <a:r>
              <a:rPr sz="2800" spc="-5" dirty="0">
                <a:latin typeface="標楷體"/>
                <a:cs typeface="標楷體"/>
              </a:rPr>
              <a:t>，之後</a:t>
            </a:r>
            <a:r>
              <a:rPr sz="2800" dirty="0">
                <a:latin typeface="標楷體"/>
                <a:cs typeface="標楷體"/>
              </a:rPr>
              <a:t>我</a:t>
            </a:r>
            <a:r>
              <a:rPr sz="2800" spc="-5" dirty="0">
                <a:latin typeface="標楷體"/>
                <a:cs typeface="標楷體"/>
              </a:rPr>
              <a:t>們都用</a:t>
            </a:r>
            <a:r>
              <a:rPr sz="2800" dirty="0">
                <a:latin typeface="標楷體"/>
                <a:cs typeface="標楷體"/>
              </a:rPr>
              <a:t>這</a:t>
            </a:r>
            <a:r>
              <a:rPr sz="2800" spc="-5" dirty="0">
                <a:latin typeface="標楷體"/>
                <a:cs typeface="標楷體"/>
              </a:rPr>
              <a:t>個環境</a:t>
            </a:r>
            <a:r>
              <a:rPr sz="2800" dirty="0">
                <a:latin typeface="標楷體"/>
                <a:cs typeface="標楷體"/>
              </a:rPr>
              <a:t>來</a:t>
            </a:r>
            <a:r>
              <a:rPr sz="2800" spc="-5" dirty="0">
                <a:latin typeface="標楷體"/>
                <a:cs typeface="標楷體"/>
              </a:rPr>
              <a:t>練習簡</a:t>
            </a:r>
            <a:r>
              <a:rPr sz="2800" dirty="0">
                <a:latin typeface="標楷體"/>
                <a:cs typeface="標楷體"/>
              </a:rPr>
              <a:t>單</a:t>
            </a:r>
            <a:r>
              <a:rPr sz="2800" spc="-5" dirty="0">
                <a:latin typeface="標楷體"/>
                <a:cs typeface="標楷體"/>
              </a:rPr>
              <a:t>的指令和 </a:t>
            </a:r>
            <a:r>
              <a:rPr sz="2800" spc="5" dirty="0">
                <a:latin typeface="標楷體"/>
                <a:cs typeface="標楷體"/>
              </a:rPr>
              <a:t>小</a:t>
            </a:r>
            <a:r>
              <a:rPr sz="2800" spc="-5" dirty="0">
                <a:latin typeface="標楷體"/>
                <a:cs typeface="標楷體"/>
              </a:rPr>
              <a:t>程式。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6102807"/>
            <a:ext cx="7482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onsolas"/>
                <a:cs typeface="Consolas"/>
              </a:rPr>
              <a:t>IDE(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I</a:t>
            </a:r>
            <a:r>
              <a:rPr sz="2000" spc="-5" dirty="0">
                <a:latin typeface="Consolas"/>
                <a:cs typeface="Consolas"/>
              </a:rPr>
              <a:t>ntegrated</a:t>
            </a:r>
            <a:r>
              <a:rPr sz="2000" spc="30" dirty="0"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D</a:t>
            </a:r>
            <a:r>
              <a:rPr sz="2000" spc="-5" dirty="0">
                <a:latin typeface="Consolas"/>
                <a:cs typeface="Consolas"/>
              </a:rPr>
              <a:t>evelopment</a:t>
            </a:r>
            <a:r>
              <a:rPr sz="2000" spc="30" dirty="0">
                <a:latin typeface="Consolas"/>
                <a:cs typeface="Consola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nsolas"/>
                <a:cs typeface="Consolas"/>
              </a:rPr>
              <a:t>E</a:t>
            </a:r>
            <a:r>
              <a:rPr sz="2000" spc="-5" dirty="0">
                <a:latin typeface="Consolas"/>
                <a:cs typeface="Consolas"/>
              </a:rPr>
              <a:t>nvironment</a:t>
            </a:r>
            <a:r>
              <a:rPr sz="2000" spc="-5" dirty="0">
                <a:latin typeface="標楷體"/>
                <a:cs typeface="標楷體"/>
              </a:rPr>
              <a:t>；</a:t>
            </a:r>
            <a:r>
              <a:rPr sz="2000" dirty="0">
                <a:latin typeface="標楷體"/>
                <a:cs typeface="標楷體"/>
              </a:rPr>
              <a:t>整</a:t>
            </a:r>
            <a:r>
              <a:rPr sz="2000" spc="-15" dirty="0">
                <a:latin typeface="標楷體"/>
                <a:cs typeface="標楷體"/>
              </a:rPr>
              <a:t>合</a:t>
            </a:r>
            <a:r>
              <a:rPr sz="2000" dirty="0">
                <a:latin typeface="標楷體"/>
                <a:cs typeface="標楷體"/>
              </a:rPr>
              <a:t>發展環境</a:t>
            </a:r>
            <a:r>
              <a:rPr sz="2000" dirty="0"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5308" y="4403217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圖示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5567" y="2744723"/>
            <a:ext cx="1481328" cy="1647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5244" y="2432304"/>
            <a:ext cx="4920996" cy="3357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63</a:t>
            </a:fld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720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Python</a:t>
            </a:r>
            <a:r>
              <a:rPr spc="5" dirty="0">
                <a:latin typeface="標楷體"/>
                <a:cs typeface="標楷體"/>
              </a:rPr>
              <a:t>簡介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6403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可</a:t>
            </a:r>
            <a:r>
              <a:rPr sz="2800" spc="-5" dirty="0">
                <a:latin typeface="標楷體"/>
                <a:cs typeface="標楷體"/>
              </a:rPr>
              <a:t>以開</a:t>
            </a:r>
            <a:r>
              <a:rPr sz="2800" dirty="0">
                <a:latin typeface="標楷體"/>
                <a:cs typeface="標楷體"/>
              </a:rPr>
              <a:t>啟</a:t>
            </a:r>
            <a:r>
              <a:rPr sz="2800" spc="-10" dirty="0">
                <a:latin typeface="Consolas"/>
                <a:cs typeface="Consolas"/>
              </a:rPr>
              <a:t>Script</a:t>
            </a:r>
            <a:r>
              <a:rPr sz="2800" spc="5" dirty="0">
                <a:latin typeface="標楷體"/>
                <a:cs typeface="標楷體"/>
              </a:rPr>
              <a:t>編寫</a:t>
            </a:r>
            <a:r>
              <a:rPr sz="2800" spc="-5" dirty="0">
                <a:latin typeface="標楷體"/>
                <a:cs typeface="標楷體"/>
              </a:rPr>
              <a:t>視窗來</a:t>
            </a:r>
            <a:r>
              <a:rPr sz="2800" spc="10" dirty="0">
                <a:latin typeface="標楷體"/>
                <a:cs typeface="標楷體"/>
              </a:rPr>
              <a:t>發</a:t>
            </a:r>
            <a:r>
              <a:rPr sz="2800" spc="-5" dirty="0">
                <a:latin typeface="標楷體"/>
                <a:cs typeface="標楷體"/>
              </a:rPr>
              <a:t>展程式。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1144" y="1856232"/>
            <a:ext cx="3739896" cy="4390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6215" y="1856232"/>
            <a:ext cx="3730751" cy="4390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64</a:t>
            </a:fld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720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Python</a:t>
            </a:r>
            <a:r>
              <a:rPr spc="5" dirty="0">
                <a:latin typeface="標楷體"/>
                <a:cs typeface="標楷體"/>
              </a:rPr>
              <a:t>簡介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91513"/>
            <a:ext cx="8015605" cy="2115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還</a:t>
            </a:r>
            <a:r>
              <a:rPr sz="2800" spc="-5" dirty="0">
                <a:latin typeface="標楷體"/>
                <a:cs typeface="標楷體"/>
              </a:rPr>
              <a:t>有一個</a:t>
            </a:r>
            <a:r>
              <a:rPr sz="2800" spc="10" dirty="0">
                <a:latin typeface="標楷體"/>
                <a:cs typeface="標楷體"/>
              </a:rPr>
              <a:t>常</a:t>
            </a:r>
            <a:r>
              <a:rPr sz="2800" spc="-5" dirty="0">
                <a:latin typeface="標楷體"/>
                <a:cs typeface="標楷體"/>
              </a:rPr>
              <a:t>用的套</a:t>
            </a:r>
            <a:r>
              <a:rPr sz="2800" spc="10" dirty="0">
                <a:latin typeface="標楷體"/>
                <a:cs typeface="標楷體"/>
              </a:rPr>
              <a:t>件</a:t>
            </a:r>
            <a:r>
              <a:rPr sz="2800" spc="-5" dirty="0">
                <a:latin typeface="標楷體"/>
                <a:cs typeface="標楷體"/>
              </a:rPr>
              <a:t>：</a:t>
            </a:r>
            <a:r>
              <a:rPr sz="2800" spc="-5" dirty="0">
                <a:latin typeface="Consolas"/>
                <a:cs typeface="Consolas"/>
              </a:rPr>
              <a:t>Anaconda</a:t>
            </a:r>
            <a:r>
              <a:rPr sz="2800" spc="-5" dirty="0">
                <a:latin typeface="標楷體"/>
                <a:cs typeface="標楷體"/>
              </a:rPr>
              <a:t>，安</a:t>
            </a:r>
            <a:r>
              <a:rPr sz="2800" dirty="0">
                <a:latin typeface="標楷體"/>
                <a:cs typeface="標楷體"/>
              </a:rPr>
              <a:t>裝</a:t>
            </a:r>
            <a:r>
              <a:rPr sz="2800" spc="-5" dirty="0">
                <a:latin typeface="標楷體"/>
                <a:cs typeface="標楷體"/>
              </a:rPr>
              <a:t>後有一個 </a:t>
            </a:r>
            <a:r>
              <a:rPr sz="2800" dirty="0">
                <a:latin typeface="標楷體"/>
                <a:cs typeface="標楷體"/>
              </a:rPr>
              <a:t>編</a:t>
            </a:r>
            <a:r>
              <a:rPr sz="2800" spc="-5" dirty="0">
                <a:latin typeface="標楷體"/>
                <a:cs typeface="標楷體"/>
              </a:rPr>
              <a:t>輯器</a:t>
            </a:r>
            <a:r>
              <a:rPr sz="2800" spc="-10" dirty="0">
                <a:latin typeface="標楷體"/>
                <a:cs typeface="標楷體"/>
              </a:rPr>
              <a:t>叫</a:t>
            </a:r>
            <a:r>
              <a:rPr sz="2800" spc="-5" dirty="0">
                <a:latin typeface="Consolas"/>
                <a:cs typeface="Consolas"/>
              </a:rPr>
              <a:t>Spyder</a:t>
            </a:r>
            <a:r>
              <a:rPr sz="2800" spc="-5" dirty="0">
                <a:latin typeface="標楷體"/>
                <a:cs typeface="標楷體"/>
              </a:rPr>
              <a:t>，</a:t>
            </a:r>
            <a:r>
              <a:rPr sz="2800" dirty="0">
                <a:latin typeface="標楷體"/>
                <a:cs typeface="標楷體"/>
              </a:rPr>
              <a:t>很</a:t>
            </a:r>
            <a:r>
              <a:rPr sz="2800" spc="-5" dirty="0">
                <a:latin typeface="標楷體"/>
                <a:cs typeface="標楷體"/>
              </a:rPr>
              <a:t>好用，還內建有超</a:t>
            </a:r>
            <a:r>
              <a:rPr sz="2800" spc="20" dirty="0">
                <a:latin typeface="標楷體"/>
                <a:cs typeface="標楷體"/>
              </a:rPr>
              <a:t>過</a:t>
            </a:r>
            <a:r>
              <a:rPr sz="2800" spc="-10" dirty="0">
                <a:latin typeface="Consolas"/>
                <a:cs typeface="Consolas"/>
              </a:rPr>
              <a:t>1000</a:t>
            </a:r>
            <a:r>
              <a:rPr sz="2800" spc="-5" dirty="0">
                <a:latin typeface="標楷體"/>
                <a:cs typeface="標楷體"/>
              </a:rPr>
              <a:t>種 </a:t>
            </a:r>
            <a:r>
              <a:rPr sz="2800" spc="5" dirty="0">
                <a:latin typeface="標楷體"/>
                <a:cs typeface="標楷體"/>
              </a:rPr>
              <a:t>的</a:t>
            </a:r>
            <a:r>
              <a:rPr sz="2800" spc="-10" dirty="0">
                <a:latin typeface="Consolas"/>
                <a:cs typeface="Consolas"/>
              </a:rPr>
              <a:t>Data</a:t>
            </a:r>
            <a:r>
              <a:rPr sz="2800" spc="-5" dirty="0">
                <a:latin typeface="Consolas"/>
                <a:cs typeface="Consolas"/>
              </a:rPr>
              <a:t> </a:t>
            </a:r>
            <a:r>
              <a:rPr sz="2800" spc="-10" dirty="0">
                <a:latin typeface="Consolas"/>
                <a:cs typeface="Consolas"/>
              </a:rPr>
              <a:t>Science</a:t>
            </a:r>
            <a:r>
              <a:rPr sz="2800" spc="5" dirty="0">
                <a:latin typeface="Consolas"/>
                <a:cs typeface="Consolas"/>
              </a:rPr>
              <a:t> </a:t>
            </a:r>
            <a:r>
              <a:rPr sz="2800" spc="-10" dirty="0">
                <a:latin typeface="Consolas"/>
                <a:cs typeface="Consolas"/>
              </a:rPr>
              <a:t>Packages</a:t>
            </a:r>
            <a:r>
              <a:rPr sz="2800" spc="5" dirty="0">
                <a:latin typeface="標楷體"/>
                <a:cs typeface="標楷體"/>
              </a:rPr>
              <a:t>可</a:t>
            </a:r>
            <a:r>
              <a:rPr sz="2800" spc="-5" dirty="0">
                <a:latin typeface="標楷體"/>
                <a:cs typeface="標楷體"/>
              </a:rPr>
              <a:t>使用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10" dirty="0">
                <a:latin typeface="標楷體"/>
                <a:cs typeface="標楷體"/>
              </a:rPr>
              <a:t>要</a:t>
            </a:r>
            <a:r>
              <a:rPr sz="2800" spc="-10" dirty="0">
                <a:latin typeface="Consolas"/>
                <a:cs typeface="Consolas"/>
              </a:rPr>
              <a:t>import</a:t>
            </a:r>
            <a:r>
              <a:rPr sz="2800" spc="-5" dirty="0">
                <a:latin typeface="標楷體"/>
                <a:cs typeface="標楷體"/>
              </a:rPr>
              <a:t>套 </a:t>
            </a:r>
            <a:r>
              <a:rPr sz="2800" spc="5" dirty="0">
                <a:latin typeface="標楷體"/>
                <a:cs typeface="標楷體"/>
              </a:rPr>
              <a:t>件</a:t>
            </a:r>
            <a:r>
              <a:rPr sz="2800" spc="-5" dirty="0">
                <a:latin typeface="標楷體"/>
                <a:cs typeface="標楷體"/>
              </a:rPr>
              <a:t>時就不</a:t>
            </a:r>
            <a:r>
              <a:rPr sz="2800" spc="10" dirty="0">
                <a:latin typeface="標楷體"/>
                <a:cs typeface="標楷體"/>
              </a:rPr>
              <a:t>用</a:t>
            </a:r>
            <a:r>
              <a:rPr sz="2800" spc="-5" dirty="0">
                <a:latin typeface="標楷體"/>
                <a:cs typeface="標楷體"/>
              </a:rPr>
              <a:t>怕找不</a:t>
            </a:r>
            <a:r>
              <a:rPr sz="2800" spc="10" dirty="0">
                <a:latin typeface="標楷體"/>
                <a:cs typeface="標楷體"/>
              </a:rPr>
              <a:t>到</a:t>
            </a:r>
            <a:r>
              <a:rPr sz="2800" spc="-5" dirty="0">
                <a:latin typeface="標楷體"/>
                <a:cs typeface="標楷體"/>
              </a:rPr>
              <a:t>還要去</a:t>
            </a:r>
            <a:r>
              <a:rPr sz="2800" spc="10" dirty="0">
                <a:latin typeface="標楷體"/>
                <a:cs typeface="標楷體"/>
              </a:rPr>
              <a:t>下</a:t>
            </a:r>
            <a:r>
              <a:rPr sz="2800" spc="-5" dirty="0">
                <a:latin typeface="標楷體"/>
                <a:cs typeface="標楷體"/>
              </a:rPr>
              <a:t>載了。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網</a:t>
            </a:r>
            <a:r>
              <a:rPr sz="2800" spc="-5" dirty="0">
                <a:latin typeface="標楷體"/>
                <a:cs typeface="標楷體"/>
              </a:rPr>
              <a:t>址：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nsolas"/>
                <a:cs typeface="Consolas"/>
                <a:hlinkClick r:id="rId2"/>
              </a:rPr>
              <a:t>https://www.anaconda.com/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3128" y="4331970"/>
            <a:ext cx="2284730" cy="967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080" indent="-26034">
              <a:lnSpc>
                <a:spcPct val="128800"/>
              </a:lnSpc>
              <a:spcBef>
                <a:spcPts val="95"/>
              </a:spcBef>
            </a:pPr>
            <a:r>
              <a:rPr sz="2400" dirty="0">
                <a:latin typeface="Consolas"/>
                <a:cs typeface="Consolas"/>
              </a:rPr>
              <a:t>A</a:t>
            </a:r>
            <a:r>
              <a:rPr sz="2400" spc="10" dirty="0">
                <a:latin typeface="Consolas"/>
                <a:cs typeface="Consolas"/>
              </a:rPr>
              <a:t>n</a:t>
            </a:r>
            <a:r>
              <a:rPr sz="2400" dirty="0">
                <a:latin typeface="Consolas"/>
                <a:cs typeface="Consolas"/>
              </a:rPr>
              <a:t>ac</a:t>
            </a:r>
            <a:r>
              <a:rPr sz="2400" spc="10" dirty="0">
                <a:latin typeface="Consolas"/>
                <a:cs typeface="Consolas"/>
              </a:rPr>
              <a:t>o</a:t>
            </a:r>
            <a:r>
              <a:rPr sz="2400" dirty="0">
                <a:latin typeface="Consolas"/>
                <a:cs typeface="Consolas"/>
              </a:rPr>
              <a:t>nd</a:t>
            </a:r>
            <a:r>
              <a:rPr sz="2400" spc="5" dirty="0">
                <a:latin typeface="Consolas"/>
                <a:cs typeface="Consolas"/>
              </a:rPr>
              <a:t>a</a:t>
            </a:r>
            <a:r>
              <a:rPr sz="2400" dirty="0">
                <a:latin typeface="標楷體"/>
                <a:cs typeface="標楷體"/>
              </a:rPr>
              <a:t>這個字 也是一種蟒蛇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0407" y="3672840"/>
            <a:ext cx="3080004" cy="2130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65</a:t>
            </a:fld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720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Python</a:t>
            </a:r>
            <a:r>
              <a:rPr spc="5" dirty="0">
                <a:latin typeface="標楷體"/>
                <a:cs typeface="標楷體"/>
              </a:rPr>
              <a:t>簡介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716520" cy="12198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Spyder</a:t>
            </a:r>
            <a:r>
              <a:rPr sz="2800" dirty="0">
                <a:latin typeface="標楷體"/>
                <a:cs typeface="標楷體"/>
              </a:rPr>
              <a:t>編輯</a:t>
            </a:r>
            <a:r>
              <a:rPr sz="2800" spc="-5" dirty="0">
                <a:latin typeface="標楷體"/>
                <a:cs typeface="標楷體"/>
              </a:rPr>
              <a:t>器</a:t>
            </a:r>
            <a:r>
              <a:rPr sz="2800" dirty="0">
                <a:latin typeface="標楷體"/>
                <a:cs typeface="標楷體"/>
              </a:rPr>
              <a:t>和</a:t>
            </a:r>
            <a:r>
              <a:rPr sz="2800" spc="-5" dirty="0">
                <a:latin typeface="標楷體"/>
                <a:cs typeface="標楷體"/>
              </a:rPr>
              <a:t>有</a:t>
            </a:r>
            <a:r>
              <a:rPr sz="2800" spc="5" dirty="0">
                <a:latin typeface="標楷體"/>
                <a:cs typeface="標楷體"/>
              </a:rPr>
              <a:t>名的</a:t>
            </a:r>
            <a:r>
              <a:rPr sz="2800" spc="-10" dirty="0">
                <a:latin typeface="Consolas"/>
                <a:cs typeface="Consolas"/>
              </a:rPr>
              <a:t>Visual</a:t>
            </a:r>
            <a:r>
              <a:rPr sz="2800" spc="-20" dirty="0"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Studio</a:t>
            </a:r>
            <a:r>
              <a:rPr sz="2800" spc="5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樣有 </a:t>
            </a:r>
            <a:r>
              <a:rPr sz="2800" dirty="0">
                <a:latin typeface="標楷體"/>
                <a:cs typeface="標楷體"/>
              </a:rPr>
              <a:t>自</a:t>
            </a:r>
            <a:r>
              <a:rPr sz="2800" spc="-5" dirty="0">
                <a:latin typeface="標楷體"/>
                <a:cs typeface="標楷體"/>
              </a:rPr>
              <a:t>動提示</a:t>
            </a:r>
            <a:r>
              <a:rPr sz="2800" dirty="0">
                <a:latin typeface="標楷體"/>
                <a:cs typeface="標楷體"/>
              </a:rPr>
              <a:t>與</a:t>
            </a:r>
            <a:r>
              <a:rPr sz="2800" spc="-5" dirty="0">
                <a:latin typeface="標楷體"/>
                <a:cs typeface="標楷體"/>
              </a:rPr>
              <a:t>即時顯</a:t>
            </a:r>
            <a:r>
              <a:rPr sz="2800" dirty="0">
                <a:latin typeface="標楷體"/>
                <a:cs typeface="標楷體"/>
              </a:rPr>
              <a:t>示</a:t>
            </a:r>
            <a:r>
              <a:rPr sz="2800" spc="-5" dirty="0">
                <a:latin typeface="標楷體"/>
                <a:cs typeface="標楷體"/>
              </a:rPr>
              <a:t>錯誤的</a:t>
            </a:r>
            <a:r>
              <a:rPr sz="2800" dirty="0">
                <a:latin typeface="標楷體"/>
                <a:cs typeface="標楷體"/>
              </a:rPr>
              <a:t>功</a:t>
            </a:r>
            <a:r>
              <a:rPr sz="2800" spc="-5" dirty="0">
                <a:latin typeface="標楷體"/>
                <a:cs typeface="標楷體"/>
              </a:rPr>
              <a:t>能，能</a:t>
            </a:r>
            <a:r>
              <a:rPr sz="2800" dirty="0">
                <a:latin typeface="標楷體"/>
                <a:cs typeface="標楷體"/>
              </a:rPr>
              <a:t>減</a:t>
            </a:r>
            <a:r>
              <a:rPr sz="2800" spc="-5" dirty="0">
                <a:latin typeface="標楷體"/>
                <a:cs typeface="標楷體"/>
              </a:rPr>
              <a:t>少程式的 </a:t>
            </a:r>
            <a:r>
              <a:rPr sz="2800" dirty="0">
                <a:latin typeface="標楷體"/>
                <a:cs typeface="標楷體"/>
              </a:rPr>
              <a:t>錯</a:t>
            </a:r>
            <a:r>
              <a:rPr sz="2800" spc="-5" dirty="0">
                <a:latin typeface="標楷體"/>
                <a:cs typeface="標楷體"/>
              </a:rPr>
              <a:t>誤。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7280" y="2699004"/>
            <a:ext cx="1439493" cy="1524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5244" y="2363723"/>
            <a:ext cx="5420867" cy="3724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66</a:t>
            </a:fld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720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Python</a:t>
            </a:r>
            <a:r>
              <a:rPr spc="5" dirty="0">
                <a:latin typeface="標楷體"/>
                <a:cs typeface="標楷體"/>
              </a:rPr>
              <a:t>簡介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634" y="1202182"/>
            <a:ext cx="7874000" cy="22923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標楷體"/>
                <a:cs typeface="標楷體"/>
              </a:rPr>
              <a:t>還有一個蠻專業的免費</a:t>
            </a:r>
            <a:r>
              <a:rPr sz="2400" dirty="0">
                <a:latin typeface="Consolas"/>
                <a:cs typeface="Consolas"/>
              </a:rPr>
              <a:t>IDE</a:t>
            </a:r>
            <a:r>
              <a:rPr sz="2400" spc="10" dirty="0">
                <a:latin typeface="標楷體"/>
                <a:cs typeface="標楷體"/>
              </a:rPr>
              <a:t>叫</a:t>
            </a:r>
            <a:r>
              <a:rPr sz="2400" dirty="0">
                <a:latin typeface="Consolas"/>
                <a:cs typeface="Consolas"/>
              </a:rPr>
              <a:t>PyCharm</a:t>
            </a:r>
            <a:r>
              <a:rPr sz="2400" dirty="0">
                <a:latin typeface="標楷體"/>
                <a:cs typeface="標楷體"/>
              </a:rPr>
              <a:t>，非</a:t>
            </a:r>
            <a:r>
              <a:rPr sz="2400" spc="5" dirty="0">
                <a:latin typeface="標楷體"/>
                <a:cs typeface="標楷體"/>
              </a:rPr>
              <a:t>常</a:t>
            </a:r>
            <a:r>
              <a:rPr sz="2400" dirty="0">
                <a:latin typeface="標楷體"/>
                <a:cs typeface="標楷體"/>
              </a:rPr>
              <a:t>好用，它會 有許多提示訊息，讓你避免錯誤，如果你遵照它的提示， 可以寫出很</a:t>
            </a:r>
            <a:r>
              <a:rPr sz="2400" dirty="0">
                <a:latin typeface="Consolas"/>
                <a:cs typeface="Consolas"/>
              </a:rPr>
              <a:t>"</a:t>
            </a:r>
            <a:r>
              <a:rPr sz="2400" dirty="0">
                <a:latin typeface="標楷體"/>
                <a:cs typeface="標楷體"/>
              </a:rPr>
              <a:t>正統</a:t>
            </a:r>
            <a:r>
              <a:rPr sz="2400" dirty="0">
                <a:latin typeface="Consolas"/>
                <a:cs typeface="Consolas"/>
              </a:rPr>
              <a:t>"</a:t>
            </a:r>
            <a:r>
              <a:rPr sz="2400" dirty="0">
                <a:latin typeface="標楷體"/>
                <a:cs typeface="標楷體"/>
              </a:rPr>
              <a:t>的</a:t>
            </a:r>
            <a:r>
              <a:rPr sz="2400" dirty="0">
                <a:latin typeface="Consolas"/>
                <a:cs typeface="Consolas"/>
              </a:rPr>
              <a:t>Python</a:t>
            </a:r>
            <a:r>
              <a:rPr sz="2400" dirty="0">
                <a:latin typeface="標楷體"/>
                <a:cs typeface="標楷體"/>
              </a:rPr>
              <a:t>程</a:t>
            </a:r>
            <a:r>
              <a:rPr sz="2400" spc="5" dirty="0">
                <a:latin typeface="標楷體"/>
                <a:cs typeface="標楷體"/>
              </a:rPr>
              <a:t>式</a:t>
            </a:r>
            <a:r>
              <a:rPr sz="2400" dirty="0">
                <a:latin typeface="標楷體"/>
                <a:cs typeface="標楷體"/>
              </a:rPr>
              <a:t>。</a:t>
            </a:r>
            <a:endParaRPr sz="2400">
              <a:latin typeface="標楷體"/>
              <a:cs typeface="標楷體"/>
            </a:endParaRPr>
          </a:p>
          <a:p>
            <a:pPr marL="241300" indent="-228600">
              <a:lnSpc>
                <a:spcPts val="274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onsolas"/>
                <a:cs typeface="Consolas"/>
              </a:rPr>
              <a:t>PyCharm</a:t>
            </a:r>
            <a:r>
              <a:rPr sz="2400" spc="5" dirty="0">
                <a:latin typeface="標楷體"/>
                <a:cs typeface="標楷體"/>
              </a:rPr>
              <a:t>是</a:t>
            </a:r>
            <a:r>
              <a:rPr sz="2400" dirty="0">
                <a:latin typeface="標楷體"/>
                <a:cs typeface="標楷體"/>
              </a:rPr>
              <a:t>一個跨</a:t>
            </a:r>
            <a:r>
              <a:rPr sz="2400" spc="-10" dirty="0">
                <a:latin typeface="標楷體"/>
                <a:cs typeface="標楷體"/>
              </a:rPr>
              <a:t>平</a:t>
            </a:r>
            <a:r>
              <a:rPr sz="2400" dirty="0">
                <a:latin typeface="標楷體"/>
                <a:cs typeface="標楷體"/>
              </a:rPr>
              <a:t>台開發</a:t>
            </a:r>
            <a:r>
              <a:rPr sz="2400" spc="-10" dirty="0">
                <a:latin typeface="標楷體"/>
                <a:cs typeface="標楷體"/>
              </a:rPr>
              <a:t>環</a:t>
            </a:r>
            <a:r>
              <a:rPr sz="2400" dirty="0">
                <a:latin typeface="標楷體"/>
                <a:cs typeface="標楷體"/>
              </a:rPr>
              <a:t>境，</a:t>
            </a:r>
            <a:r>
              <a:rPr sz="2400" spc="-5" dirty="0">
                <a:latin typeface="標楷體"/>
                <a:cs typeface="標楷體"/>
              </a:rPr>
              <a:t>擁</a:t>
            </a:r>
            <a:r>
              <a:rPr sz="2400" dirty="0">
                <a:latin typeface="標楷體"/>
                <a:cs typeface="標楷體"/>
              </a:rPr>
              <a:t>有</a:t>
            </a:r>
            <a:r>
              <a:rPr sz="2400" spc="110" dirty="0">
                <a:latin typeface="標楷體"/>
                <a:cs typeface="標楷體"/>
              </a:rPr>
              <a:t> </a:t>
            </a:r>
            <a:r>
              <a:rPr sz="2400" dirty="0">
                <a:latin typeface="Consolas"/>
                <a:cs typeface="Consolas"/>
              </a:rPr>
              <a:t>Windows</a:t>
            </a:r>
            <a:r>
              <a:rPr sz="2400" dirty="0">
                <a:latin typeface="標楷體"/>
                <a:cs typeface="標楷體"/>
              </a:rPr>
              <a:t>、</a:t>
            </a:r>
            <a:endParaRPr sz="2400">
              <a:latin typeface="標楷體"/>
              <a:cs typeface="標楷體"/>
            </a:endParaRPr>
          </a:p>
          <a:p>
            <a:pPr marL="241300">
              <a:lnSpc>
                <a:spcPts val="2740"/>
              </a:lnSpc>
            </a:pPr>
            <a:r>
              <a:rPr sz="2400" dirty="0">
                <a:latin typeface="Consolas"/>
                <a:cs typeface="Consolas"/>
              </a:rPr>
              <a:t>macOS</a:t>
            </a:r>
            <a:r>
              <a:rPr sz="2400" dirty="0">
                <a:latin typeface="標楷體"/>
                <a:cs typeface="標楷體"/>
              </a:rPr>
              <a:t>和</a:t>
            </a:r>
            <a:r>
              <a:rPr sz="2400" spc="5" dirty="0">
                <a:latin typeface="Consolas"/>
                <a:cs typeface="Consolas"/>
              </a:rPr>
              <a:t>Linux</a:t>
            </a:r>
            <a:r>
              <a:rPr sz="2400" dirty="0">
                <a:latin typeface="標楷體"/>
                <a:cs typeface="標楷體"/>
              </a:rPr>
              <a:t>版本。</a:t>
            </a:r>
            <a:endParaRPr sz="24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標楷體"/>
                <a:cs typeface="標楷體"/>
              </a:rPr>
              <a:t>官方網站</a:t>
            </a:r>
            <a:r>
              <a:rPr sz="2400" spc="5" dirty="0">
                <a:latin typeface="標楷體"/>
                <a:cs typeface="標楷體"/>
              </a:rPr>
              <a:t>：</a:t>
            </a:r>
            <a:r>
              <a:rPr sz="24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nsolas"/>
                <a:cs typeface="Consolas"/>
                <a:hlinkClick r:id="rId2"/>
              </a:rPr>
              <a:t>https://www.jetbrains.com/pycharm/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2711" y="3683508"/>
            <a:ext cx="3622547" cy="2618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6128" y="3898758"/>
            <a:ext cx="1129482" cy="166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67</a:t>
            </a:fld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33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休</a:t>
            </a:r>
            <a:r>
              <a:rPr spc="-10" dirty="0">
                <a:latin typeface="標楷體"/>
                <a:cs typeface="標楷體"/>
              </a:rPr>
              <a:t>息</a:t>
            </a:r>
            <a:r>
              <a:rPr spc="-5" dirty="0">
                <a:latin typeface="標楷體"/>
                <a:cs typeface="標楷體"/>
              </a:rPr>
              <a:t>一</a:t>
            </a:r>
            <a:r>
              <a:rPr spc="5" dirty="0">
                <a:latin typeface="標楷體"/>
                <a:cs typeface="標楷體"/>
              </a:rPr>
              <a:t>下</a:t>
            </a:r>
            <a:r>
              <a:rPr spc="-5" dirty="0"/>
              <a:t>~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20330" cy="211010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8255" indent="-228600" algn="just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工</a:t>
            </a:r>
            <a:r>
              <a:rPr sz="2800" spc="-5" dirty="0">
                <a:latin typeface="標楷體"/>
                <a:cs typeface="標楷體"/>
              </a:rPr>
              <a:t>欲善其</a:t>
            </a:r>
            <a:r>
              <a:rPr sz="2800" dirty="0">
                <a:latin typeface="標楷體"/>
                <a:cs typeface="標楷體"/>
              </a:rPr>
              <a:t>事</a:t>
            </a:r>
            <a:r>
              <a:rPr sz="2800" spc="-5" dirty="0">
                <a:latin typeface="標楷體"/>
                <a:cs typeface="標楷體"/>
              </a:rPr>
              <a:t>，必先</a:t>
            </a:r>
            <a:r>
              <a:rPr sz="2800" dirty="0">
                <a:latin typeface="標楷體"/>
                <a:cs typeface="標楷體"/>
              </a:rPr>
              <a:t>利</a:t>
            </a:r>
            <a:r>
              <a:rPr sz="2800" spc="-5" dirty="0">
                <a:latin typeface="標楷體"/>
                <a:cs typeface="標楷體"/>
              </a:rPr>
              <a:t>其器，</a:t>
            </a:r>
            <a:r>
              <a:rPr sz="2800" dirty="0">
                <a:latin typeface="標楷體"/>
                <a:cs typeface="標楷體"/>
              </a:rPr>
              <a:t>請</a:t>
            </a:r>
            <a:r>
              <a:rPr sz="2800" spc="-5" dirty="0">
                <a:latin typeface="標楷體"/>
                <a:cs typeface="標楷體"/>
              </a:rPr>
              <a:t>回家後</a:t>
            </a:r>
            <a:r>
              <a:rPr sz="2800" dirty="0">
                <a:latin typeface="標楷體"/>
                <a:cs typeface="標楷體"/>
              </a:rPr>
              <a:t>把</a:t>
            </a:r>
            <a:r>
              <a:rPr sz="2800" spc="-5" dirty="0">
                <a:latin typeface="標楷體"/>
                <a:cs typeface="標楷體"/>
              </a:rPr>
              <a:t>環境安裝 </a:t>
            </a:r>
            <a:r>
              <a:rPr sz="2800" dirty="0">
                <a:latin typeface="標楷體"/>
                <a:cs typeface="標楷體"/>
              </a:rPr>
              <a:t>好</a:t>
            </a:r>
            <a:r>
              <a:rPr sz="2800" spc="-5" dirty="0">
                <a:latin typeface="標楷體"/>
                <a:cs typeface="標楷體"/>
              </a:rPr>
              <a:t>，不能</a:t>
            </a:r>
            <a:r>
              <a:rPr sz="2800" dirty="0">
                <a:latin typeface="標楷體"/>
                <a:cs typeface="標楷體"/>
              </a:rPr>
              <a:t>只</a:t>
            </a:r>
            <a:r>
              <a:rPr sz="2800" spc="-5" dirty="0">
                <a:latin typeface="標楷體"/>
                <a:cs typeface="標楷體"/>
              </a:rPr>
              <a:t>靠每週</a:t>
            </a:r>
            <a:r>
              <a:rPr sz="2800" dirty="0">
                <a:latin typeface="標楷體"/>
                <a:cs typeface="標楷體"/>
              </a:rPr>
              <a:t>一</a:t>
            </a:r>
            <a:r>
              <a:rPr sz="2800" spc="-5" dirty="0">
                <a:latin typeface="標楷體"/>
                <a:cs typeface="標楷體"/>
              </a:rPr>
              <a:t>次電腦</a:t>
            </a:r>
            <a:r>
              <a:rPr sz="2800" dirty="0">
                <a:latin typeface="標楷體"/>
                <a:cs typeface="標楷體"/>
              </a:rPr>
              <a:t>教</a:t>
            </a:r>
            <a:r>
              <a:rPr sz="2800" spc="-5" dirty="0">
                <a:latin typeface="標楷體"/>
                <a:cs typeface="標楷體"/>
              </a:rPr>
              <a:t>室的環</a:t>
            </a:r>
            <a:r>
              <a:rPr sz="2800" dirty="0">
                <a:latin typeface="標楷體"/>
                <a:cs typeface="標楷體"/>
              </a:rPr>
              <a:t>境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 marL="241300" marR="5080" indent="-228600" algn="just">
              <a:lnSpc>
                <a:spcPct val="8930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想</a:t>
            </a:r>
            <a:r>
              <a:rPr sz="2800" spc="-5" dirty="0">
                <a:latin typeface="標楷體"/>
                <a:cs typeface="標楷體"/>
              </a:rPr>
              <a:t>學會寫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式光是</a:t>
            </a:r>
            <a:r>
              <a:rPr sz="2800" dirty="0">
                <a:latin typeface="標楷體"/>
                <a:cs typeface="標楷體"/>
              </a:rPr>
              <a:t>靠</a:t>
            </a:r>
            <a:r>
              <a:rPr sz="2800" spc="-5" dirty="0">
                <a:latin typeface="標楷體"/>
                <a:cs typeface="標楷體"/>
              </a:rPr>
              <a:t>聽老師</a:t>
            </a:r>
            <a:r>
              <a:rPr sz="2800" dirty="0">
                <a:latin typeface="標楷體"/>
                <a:cs typeface="標楷體"/>
              </a:rPr>
              <a:t>說</a:t>
            </a:r>
            <a:r>
              <a:rPr sz="2800" spc="-5" dirty="0">
                <a:latin typeface="標楷體"/>
                <a:cs typeface="標楷體"/>
              </a:rPr>
              <a:t>是不可</a:t>
            </a:r>
            <a:r>
              <a:rPr sz="2800" dirty="0">
                <a:latin typeface="標楷體"/>
                <a:cs typeface="標楷體"/>
              </a:rPr>
              <a:t>能</a:t>
            </a:r>
            <a:r>
              <a:rPr sz="2800" spc="-5" dirty="0">
                <a:latin typeface="標楷體"/>
                <a:cs typeface="標楷體"/>
              </a:rPr>
              <a:t>學</a:t>
            </a:r>
            <a:r>
              <a:rPr sz="2800" spc="20" dirty="0">
                <a:latin typeface="標楷體"/>
                <a:cs typeface="標楷體"/>
              </a:rPr>
              <a:t>會</a:t>
            </a:r>
            <a:r>
              <a:rPr sz="2800" spc="-5" dirty="0">
                <a:latin typeface="標楷體"/>
                <a:cs typeface="標楷體"/>
              </a:rPr>
              <a:t>的， </a:t>
            </a:r>
            <a:r>
              <a:rPr sz="2800" dirty="0">
                <a:latin typeface="標楷體"/>
                <a:cs typeface="標楷體"/>
              </a:rPr>
              <a:t>要</a:t>
            </a:r>
            <a:r>
              <a:rPr sz="2800" spc="-5" dirty="0">
                <a:latin typeface="標楷體"/>
                <a:cs typeface="標楷體"/>
              </a:rPr>
              <a:t>自己把範例都親自輸入跑一遍，然</a:t>
            </a:r>
            <a:r>
              <a:rPr sz="2800" dirty="0">
                <a:latin typeface="標楷體"/>
                <a:cs typeface="標楷體"/>
              </a:rPr>
              <a:t>後</a:t>
            </a:r>
            <a:r>
              <a:rPr sz="2800" spc="-5" dirty="0">
                <a:latin typeface="標楷體"/>
                <a:cs typeface="標楷體"/>
              </a:rPr>
              <a:t>習題都要 </a:t>
            </a:r>
            <a:r>
              <a:rPr sz="2800" dirty="0">
                <a:latin typeface="標楷體"/>
                <a:cs typeface="標楷體"/>
              </a:rPr>
              <a:t>做</a:t>
            </a:r>
            <a:r>
              <a:rPr sz="2800" spc="-5" dirty="0">
                <a:latin typeface="標楷體"/>
                <a:cs typeface="標楷體"/>
              </a:rPr>
              <a:t>出來才</a:t>
            </a:r>
            <a:r>
              <a:rPr sz="2800" dirty="0">
                <a:latin typeface="標楷體"/>
                <a:cs typeface="標楷體"/>
              </a:rPr>
              <a:t>行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4488" y="3474720"/>
            <a:ext cx="4610100" cy="2881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68</a:t>
            </a:fld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常</a:t>
            </a:r>
            <a:r>
              <a:rPr spc="-5" dirty="0">
                <a:latin typeface="標楷體"/>
                <a:cs typeface="標楷體"/>
              </a:rPr>
              <a:t>數與</a:t>
            </a:r>
            <a:r>
              <a:rPr dirty="0">
                <a:latin typeface="標楷體"/>
                <a:cs typeface="標楷體"/>
              </a:rPr>
              <a:t>變</a:t>
            </a:r>
            <a:r>
              <a:rPr spc="-5" dirty="0">
                <a:latin typeface="標楷體"/>
                <a:cs typeface="標楷體"/>
              </a:rPr>
              <a:t>數</a:t>
            </a:r>
          </a:p>
        </p:txBody>
      </p:sp>
      <p:sp>
        <p:nvSpPr>
          <p:cNvPr id="3" name="object 3"/>
          <p:cNvSpPr/>
          <p:nvPr/>
        </p:nvSpPr>
        <p:spPr>
          <a:xfrm>
            <a:off x="5725640" y="3957909"/>
            <a:ext cx="1828474" cy="1829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3267" y="4127317"/>
            <a:ext cx="2144268" cy="1534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41651" y="5689498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軟正黑體"/>
                <a:cs typeface="微軟正黑體"/>
              </a:rPr>
              <a:t>某個記憶體位址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7179" y="4613147"/>
            <a:ext cx="1289685" cy="591820"/>
          </a:xfrm>
          <a:custGeom>
            <a:avLst/>
            <a:gdLst/>
            <a:ahLst/>
            <a:cxnLst/>
            <a:rect l="l" t="t" r="r" b="b"/>
            <a:pathLst>
              <a:path w="1289685" h="591820">
                <a:moveTo>
                  <a:pt x="591312" y="0"/>
                </a:moveTo>
                <a:lnTo>
                  <a:pt x="0" y="295656"/>
                </a:lnTo>
                <a:lnTo>
                  <a:pt x="591312" y="591312"/>
                </a:lnTo>
                <a:lnTo>
                  <a:pt x="591312" y="443483"/>
                </a:lnTo>
                <a:lnTo>
                  <a:pt x="1289304" y="443483"/>
                </a:lnTo>
                <a:lnTo>
                  <a:pt x="1289304" y="147827"/>
                </a:lnTo>
                <a:lnTo>
                  <a:pt x="591312" y="147827"/>
                </a:lnTo>
                <a:lnTo>
                  <a:pt x="5913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7179" y="4613147"/>
            <a:ext cx="1289685" cy="591820"/>
          </a:xfrm>
          <a:custGeom>
            <a:avLst/>
            <a:gdLst/>
            <a:ahLst/>
            <a:cxnLst/>
            <a:rect l="l" t="t" r="r" b="b"/>
            <a:pathLst>
              <a:path w="1289685" h="591820">
                <a:moveTo>
                  <a:pt x="0" y="295656"/>
                </a:moveTo>
                <a:lnTo>
                  <a:pt x="591312" y="0"/>
                </a:lnTo>
                <a:lnTo>
                  <a:pt x="591312" y="147827"/>
                </a:lnTo>
                <a:lnTo>
                  <a:pt x="1289304" y="147827"/>
                </a:lnTo>
                <a:lnTo>
                  <a:pt x="1289304" y="443483"/>
                </a:lnTo>
                <a:lnTo>
                  <a:pt x="591312" y="443483"/>
                </a:lnTo>
                <a:lnTo>
                  <a:pt x="591312" y="591312"/>
                </a:lnTo>
                <a:lnTo>
                  <a:pt x="0" y="29565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04201" y="4641850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微軟正黑體"/>
                <a:cs typeface="微軟正黑體"/>
              </a:rPr>
              <a:t>常數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6408" y="4641850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微軟正黑體"/>
                <a:cs typeface="微軟正黑體"/>
              </a:rPr>
              <a:t>變數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29609" y="2718816"/>
            <a:ext cx="1148715" cy="629920"/>
          </a:xfrm>
          <a:custGeom>
            <a:avLst/>
            <a:gdLst/>
            <a:ahLst/>
            <a:cxnLst/>
            <a:rect l="l" t="t" r="r" b="b"/>
            <a:pathLst>
              <a:path w="1148714" h="629920">
                <a:moveTo>
                  <a:pt x="314705" y="309880"/>
                </a:moveTo>
                <a:lnTo>
                  <a:pt x="0" y="309880"/>
                </a:lnTo>
                <a:lnTo>
                  <a:pt x="9143" y="629412"/>
                </a:lnTo>
                <a:lnTo>
                  <a:pt x="314705" y="309880"/>
                </a:lnTo>
                <a:close/>
              </a:path>
              <a:path w="1148714" h="629920">
                <a:moveTo>
                  <a:pt x="1148333" y="0"/>
                </a:moveTo>
                <a:lnTo>
                  <a:pt x="1010412" y="0"/>
                </a:lnTo>
                <a:lnTo>
                  <a:pt x="953795" y="878"/>
                </a:lnTo>
                <a:lnTo>
                  <a:pt x="897701" y="3491"/>
                </a:lnTo>
                <a:lnTo>
                  <a:pt x="842226" y="7807"/>
                </a:lnTo>
                <a:lnTo>
                  <a:pt x="787469" y="13793"/>
                </a:lnTo>
                <a:lnTo>
                  <a:pt x="733526" y="21415"/>
                </a:lnTo>
                <a:lnTo>
                  <a:pt x="680495" y="30641"/>
                </a:lnTo>
                <a:lnTo>
                  <a:pt x="628473" y="41438"/>
                </a:lnTo>
                <a:lnTo>
                  <a:pt x="577559" y="53774"/>
                </a:lnTo>
                <a:lnTo>
                  <a:pt x="527849" y="67616"/>
                </a:lnTo>
                <a:lnTo>
                  <a:pt x="479440" y="82931"/>
                </a:lnTo>
                <a:lnTo>
                  <a:pt x="432431" y="99685"/>
                </a:lnTo>
                <a:lnTo>
                  <a:pt x="386919" y="117847"/>
                </a:lnTo>
                <a:lnTo>
                  <a:pt x="343000" y="137384"/>
                </a:lnTo>
                <a:lnTo>
                  <a:pt x="300773" y="158263"/>
                </a:lnTo>
                <a:lnTo>
                  <a:pt x="260336" y="180451"/>
                </a:lnTo>
                <a:lnTo>
                  <a:pt x="221784" y="203915"/>
                </a:lnTo>
                <a:lnTo>
                  <a:pt x="185217" y="228622"/>
                </a:lnTo>
                <a:lnTo>
                  <a:pt x="150730" y="254541"/>
                </a:lnTo>
                <a:lnTo>
                  <a:pt x="118423" y="281638"/>
                </a:lnTo>
                <a:lnTo>
                  <a:pt x="88391" y="309880"/>
                </a:lnTo>
                <a:lnTo>
                  <a:pt x="226313" y="309880"/>
                </a:lnTo>
                <a:lnTo>
                  <a:pt x="256345" y="281638"/>
                </a:lnTo>
                <a:lnTo>
                  <a:pt x="288652" y="254541"/>
                </a:lnTo>
                <a:lnTo>
                  <a:pt x="323139" y="228622"/>
                </a:lnTo>
                <a:lnTo>
                  <a:pt x="359706" y="203915"/>
                </a:lnTo>
                <a:lnTo>
                  <a:pt x="398258" y="180451"/>
                </a:lnTo>
                <a:lnTo>
                  <a:pt x="438695" y="158263"/>
                </a:lnTo>
                <a:lnTo>
                  <a:pt x="480922" y="137384"/>
                </a:lnTo>
                <a:lnTo>
                  <a:pt x="524841" y="117847"/>
                </a:lnTo>
                <a:lnTo>
                  <a:pt x="570353" y="99685"/>
                </a:lnTo>
                <a:lnTo>
                  <a:pt x="617362" y="82931"/>
                </a:lnTo>
                <a:lnTo>
                  <a:pt x="665771" y="67616"/>
                </a:lnTo>
                <a:lnTo>
                  <a:pt x="715481" y="53774"/>
                </a:lnTo>
                <a:lnTo>
                  <a:pt x="766395" y="41438"/>
                </a:lnTo>
                <a:lnTo>
                  <a:pt x="818417" y="30641"/>
                </a:lnTo>
                <a:lnTo>
                  <a:pt x="871448" y="21415"/>
                </a:lnTo>
                <a:lnTo>
                  <a:pt x="925391" y="13793"/>
                </a:lnTo>
                <a:lnTo>
                  <a:pt x="980148" y="7807"/>
                </a:lnTo>
                <a:lnTo>
                  <a:pt x="1035623" y="3491"/>
                </a:lnTo>
                <a:lnTo>
                  <a:pt x="1091717" y="878"/>
                </a:lnTo>
                <a:lnTo>
                  <a:pt x="11483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8982" y="2718794"/>
            <a:ext cx="1139190" cy="629920"/>
          </a:xfrm>
          <a:custGeom>
            <a:avLst/>
            <a:gdLst/>
            <a:ahLst/>
            <a:cxnLst/>
            <a:rect l="l" t="t" r="r" b="b"/>
            <a:pathLst>
              <a:path w="1139189" h="629920">
                <a:moveTo>
                  <a:pt x="58695" y="0"/>
                </a:moveTo>
                <a:lnTo>
                  <a:pt x="0" y="1291"/>
                </a:lnTo>
                <a:lnTo>
                  <a:pt x="59841" y="4551"/>
                </a:lnTo>
                <a:lnTo>
                  <a:pt x="118641" y="9697"/>
                </a:lnTo>
                <a:lnTo>
                  <a:pt x="176313" y="16674"/>
                </a:lnTo>
                <a:lnTo>
                  <a:pt x="232772" y="25429"/>
                </a:lnTo>
                <a:lnTo>
                  <a:pt x="287932" y="35909"/>
                </a:lnTo>
                <a:lnTo>
                  <a:pt x="341707" y="48059"/>
                </a:lnTo>
                <a:lnTo>
                  <a:pt x="394013" y="61826"/>
                </a:lnTo>
                <a:lnTo>
                  <a:pt x="444763" y="77157"/>
                </a:lnTo>
                <a:lnTo>
                  <a:pt x="493872" y="93997"/>
                </a:lnTo>
                <a:lnTo>
                  <a:pt x="541254" y="112294"/>
                </a:lnTo>
                <a:lnTo>
                  <a:pt x="586824" y="131993"/>
                </a:lnTo>
                <a:lnTo>
                  <a:pt x="630496" y="153040"/>
                </a:lnTo>
                <a:lnTo>
                  <a:pt x="672184" y="175383"/>
                </a:lnTo>
                <a:lnTo>
                  <a:pt x="711803" y="198966"/>
                </a:lnTo>
                <a:lnTo>
                  <a:pt x="749267" y="223738"/>
                </a:lnTo>
                <a:lnTo>
                  <a:pt x="784491" y="249644"/>
                </a:lnTo>
                <a:lnTo>
                  <a:pt x="817389" y="276630"/>
                </a:lnTo>
                <a:lnTo>
                  <a:pt x="847985" y="304756"/>
                </a:lnTo>
                <a:lnTo>
                  <a:pt x="875864" y="333628"/>
                </a:lnTo>
                <a:lnTo>
                  <a:pt x="901270" y="363533"/>
                </a:lnTo>
                <a:lnTo>
                  <a:pt x="924008" y="394304"/>
                </a:lnTo>
                <a:lnTo>
                  <a:pt x="961136" y="458229"/>
                </a:lnTo>
                <a:lnTo>
                  <a:pt x="986563" y="524972"/>
                </a:lnTo>
                <a:lnTo>
                  <a:pt x="999605" y="594105"/>
                </a:lnTo>
                <a:lnTo>
                  <a:pt x="1001267" y="629433"/>
                </a:lnTo>
                <a:lnTo>
                  <a:pt x="1139189" y="629433"/>
                </a:lnTo>
                <a:lnTo>
                  <a:pt x="1136903" y="588920"/>
                </a:lnTo>
                <a:lnTo>
                  <a:pt x="1123142" y="520706"/>
                </a:lnTo>
                <a:lnTo>
                  <a:pt x="1097511" y="455089"/>
                </a:lnTo>
                <a:lnTo>
                  <a:pt x="1060703" y="392427"/>
                </a:lnTo>
                <a:lnTo>
                  <a:pt x="1013414" y="333077"/>
                </a:lnTo>
                <a:lnTo>
                  <a:pt x="985932" y="304642"/>
                </a:lnTo>
                <a:lnTo>
                  <a:pt x="956338" y="277398"/>
                </a:lnTo>
                <a:lnTo>
                  <a:pt x="924346" y="251048"/>
                </a:lnTo>
                <a:lnTo>
                  <a:pt x="890168" y="225749"/>
                </a:lnTo>
                <a:lnTo>
                  <a:pt x="853890" y="201547"/>
                </a:lnTo>
                <a:lnTo>
                  <a:pt x="815599" y="178486"/>
                </a:lnTo>
                <a:lnTo>
                  <a:pt x="775382" y="156612"/>
                </a:lnTo>
                <a:lnTo>
                  <a:pt x="733326" y="135969"/>
                </a:lnTo>
                <a:lnTo>
                  <a:pt x="689517" y="116601"/>
                </a:lnTo>
                <a:lnTo>
                  <a:pt x="644042" y="98555"/>
                </a:lnTo>
                <a:lnTo>
                  <a:pt x="596988" y="81873"/>
                </a:lnTo>
                <a:lnTo>
                  <a:pt x="548442" y="66602"/>
                </a:lnTo>
                <a:lnTo>
                  <a:pt x="498490" y="52785"/>
                </a:lnTo>
                <a:lnTo>
                  <a:pt x="447220" y="40468"/>
                </a:lnTo>
                <a:lnTo>
                  <a:pt x="394718" y="29696"/>
                </a:lnTo>
                <a:lnTo>
                  <a:pt x="341071" y="20513"/>
                </a:lnTo>
                <a:lnTo>
                  <a:pt x="286365" y="12963"/>
                </a:lnTo>
                <a:lnTo>
                  <a:pt x="230688" y="7092"/>
                </a:lnTo>
                <a:lnTo>
                  <a:pt x="174126" y="2945"/>
                </a:lnTo>
                <a:lnTo>
                  <a:pt x="116766" y="566"/>
                </a:lnTo>
                <a:lnTo>
                  <a:pt x="58695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9609" y="2718816"/>
            <a:ext cx="2218690" cy="629920"/>
          </a:xfrm>
          <a:custGeom>
            <a:avLst/>
            <a:gdLst/>
            <a:ahLst/>
            <a:cxnLst/>
            <a:rect l="l" t="t" r="r" b="b"/>
            <a:pathLst>
              <a:path w="2218690" h="629920">
                <a:moveTo>
                  <a:pt x="1148333" y="0"/>
                </a:moveTo>
                <a:lnTo>
                  <a:pt x="1091717" y="878"/>
                </a:lnTo>
                <a:lnTo>
                  <a:pt x="1035623" y="3491"/>
                </a:lnTo>
                <a:lnTo>
                  <a:pt x="980148" y="7807"/>
                </a:lnTo>
                <a:lnTo>
                  <a:pt x="925391" y="13793"/>
                </a:lnTo>
                <a:lnTo>
                  <a:pt x="871448" y="21415"/>
                </a:lnTo>
                <a:lnTo>
                  <a:pt x="818417" y="30641"/>
                </a:lnTo>
                <a:lnTo>
                  <a:pt x="766395" y="41438"/>
                </a:lnTo>
                <a:lnTo>
                  <a:pt x="715481" y="53774"/>
                </a:lnTo>
                <a:lnTo>
                  <a:pt x="665771" y="67616"/>
                </a:lnTo>
                <a:lnTo>
                  <a:pt x="617362" y="82931"/>
                </a:lnTo>
                <a:lnTo>
                  <a:pt x="570353" y="99685"/>
                </a:lnTo>
                <a:lnTo>
                  <a:pt x="524841" y="117847"/>
                </a:lnTo>
                <a:lnTo>
                  <a:pt x="480922" y="137384"/>
                </a:lnTo>
                <a:lnTo>
                  <a:pt x="438695" y="158263"/>
                </a:lnTo>
                <a:lnTo>
                  <a:pt x="398258" y="180451"/>
                </a:lnTo>
                <a:lnTo>
                  <a:pt x="359706" y="203915"/>
                </a:lnTo>
                <a:lnTo>
                  <a:pt x="323139" y="228622"/>
                </a:lnTo>
                <a:lnTo>
                  <a:pt x="288652" y="254541"/>
                </a:lnTo>
                <a:lnTo>
                  <a:pt x="256345" y="281638"/>
                </a:lnTo>
                <a:lnTo>
                  <a:pt x="226313" y="309880"/>
                </a:lnTo>
                <a:lnTo>
                  <a:pt x="314705" y="309880"/>
                </a:lnTo>
                <a:lnTo>
                  <a:pt x="9143" y="629412"/>
                </a:lnTo>
                <a:lnTo>
                  <a:pt x="0" y="309880"/>
                </a:lnTo>
                <a:lnTo>
                  <a:pt x="88391" y="309880"/>
                </a:lnTo>
                <a:lnTo>
                  <a:pt x="118423" y="281638"/>
                </a:lnTo>
                <a:lnTo>
                  <a:pt x="150730" y="254541"/>
                </a:lnTo>
                <a:lnTo>
                  <a:pt x="185217" y="228622"/>
                </a:lnTo>
                <a:lnTo>
                  <a:pt x="221784" y="203915"/>
                </a:lnTo>
                <a:lnTo>
                  <a:pt x="260336" y="180451"/>
                </a:lnTo>
                <a:lnTo>
                  <a:pt x="300773" y="158263"/>
                </a:lnTo>
                <a:lnTo>
                  <a:pt x="343000" y="137384"/>
                </a:lnTo>
                <a:lnTo>
                  <a:pt x="386919" y="117847"/>
                </a:lnTo>
                <a:lnTo>
                  <a:pt x="432431" y="99685"/>
                </a:lnTo>
                <a:lnTo>
                  <a:pt x="479440" y="82930"/>
                </a:lnTo>
                <a:lnTo>
                  <a:pt x="527849" y="67616"/>
                </a:lnTo>
                <a:lnTo>
                  <a:pt x="577559" y="53774"/>
                </a:lnTo>
                <a:lnTo>
                  <a:pt x="628473" y="41438"/>
                </a:lnTo>
                <a:lnTo>
                  <a:pt x="680495" y="30641"/>
                </a:lnTo>
                <a:lnTo>
                  <a:pt x="733526" y="21415"/>
                </a:lnTo>
                <a:lnTo>
                  <a:pt x="787469" y="13793"/>
                </a:lnTo>
                <a:lnTo>
                  <a:pt x="842226" y="7807"/>
                </a:lnTo>
                <a:lnTo>
                  <a:pt x="897701" y="3491"/>
                </a:lnTo>
                <a:lnTo>
                  <a:pt x="953795" y="878"/>
                </a:lnTo>
                <a:lnTo>
                  <a:pt x="1010412" y="0"/>
                </a:lnTo>
                <a:lnTo>
                  <a:pt x="1148333" y="0"/>
                </a:lnTo>
                <a:lnTo>
                  <a:pt x="1209063" y="996"/>
                </a:lnTo>
                <a:lnTo>
                  <a:pt x="1268904" y="3950"/>
                </a:lnTo>
                <a:lnTo>
                  <a:pt x="1327767" y="8808"/>
                </a:lnTo>
                <a:lnTo>
                  <a:pt x="1385559" y="15517"/>
                </a:lnTo>
                <a:lnTo>
                  <a:pt x="1442193" y="24024"/>
                </a:lnTo>
                <a:lnTo>
                  <a:pt x="1497576" y="34276"/>
                </a:lnTo>
                <a:lnTo>
                  <a:pt x="1551619" y="46220"/>
                </a:lnTo>
                <a:lnTo>
                  <a:pt x="1604231" y="59802"/>
                </a:lnTo>
                <a:lnTo>
                  <a:pt x="1655322" y="74970"/>
                </a:lnTo>
                <a:lnTo>
                  <a:pt x="1704801" y="91670"/>
                </a:lnTo>
                <a:lnTo>
                  <a:pt x="1752579" y="109849"/>
                </a:lnTo>
                <a:lnTo>
                  <a:pt x="1798565" y="129454"/>
                </a:lnTo>
                <a:lnTo>
                  <a:pt x="1842668" y="150431"/>
                </a:lnTo>
                <a:lnTo>
                  <a:pt x="1884798" y="172729"/>
                </a:lnTo>
                <a:lnTo>
                  <a:pt x="1924865" y="196293"/>
                </a:lnTo>
                <a:lnTo>
                  <a:pt x="1962778" y="221070"/>
                </a:lnTo>
                <a:lnTo>
                  <a:pt x="1998447" y="247008"/>
                </a:lnTo>
                <a:lnTo>
                  <a:pt x="2031782" y="274052"/>
                </a:lnTo>
                <a:lnTo>
                  <a:pt x="2062693" y="302151"/>
                </a:lnTo>
                <a:lnTo>
                  <a:pt x="2091088" y="331250"/>
                </a:lnTo>
                <a:lnTo>
                  <a:pt x="2116878" y="361297"/>
                </a:lnTo>
                <a:lnTo>
                  <a:pt x="2139973" y="392239"/>
                </a:lnTo>
                <a:lnTo>
                  <a:pt x="2177713" y="456593"/>
                </a:lnTo>
                <a:lnTo>
                  <a:pt x="2203585" y="523887"/>
                </a:lnTo>
                <a:lnTo>
                  <a:pt x="2216868" y="593697"/>
                </a:lnTo>
                <a:lnTo>
                  <a:pt x="2218563" y="629412"/>
                </a:lnTo>
                <a:lnTo>
                  <a:pt x="2080640" y="629412"/>
                </a:lnTo>
                <a:lnTo>
                  <a:pt x="2078978" y="594083"/>
                </a:lnTo>
                <a:lnTo>
                  <a:pt x="2074048" y="559245"/>
                </a:lnTo>
                <a:lnTo>
                  <a:pt x="2054728" y="491253"/>
                </a:lnTo>
                <a:lnTo>
                  <a:pt x="2023365" y="425866"/>
                </a:lnTo>
                <a:lnTo>
                  <a:pt x="1980643" y="363512"/>
                </a:lnTo>
                <a:lnTo>
                  <a:pt x="1955237" y="333607"/>
                </a:lnTo>
                <a:lnTo>
                  <a:pt x="1927248" y="304621"/>
                </a:lnTo>
                <a:lnTo>
                  <a:pt x="1896762" y="276608"/>
                </a:lnTo>
                <a:lnTo>
                  <a:pt x="1863864" y="249622"/>
                </a:lnTo>
                <a:lnTo>
                  <a:pt x="1828640" y="223717"/>
                </a:lnTo>
                <a:lnTo>
                  <a:pt x="1791176" y="198945"/>
                </a:lnTo>
                <a:lnTo>
                  <a:pt x="1751557" y="175361"/>
                </a:lnTo>
                <a:lnTo>
                  <a:pt x="1709869" y="153019"/>
                </a:lnTo>
                <a:lnTo>
                  <a:pt x="1666197" y="131971"/>
                </a:lnTo>
                <a:lnTo>
                  <a:pt x="1620627" y="112272"/>
                </a:lnTo>
                <a:lnTo>
                  <a:pt x="1573245" y="93976"/>
                </a:lnTo>
                <a:lnTo>
                  <a:pt x="1524136" y="77136"/>
                </a:lnTo>
                <a:lnTo>
                  <a:pt x="1473386" y="61805"/>
                </a:lnTo>
                <a:lnTo>
                  <a:pt x="1421080" y="48038"/>
                </a:lnTo>
                <a:lnTo>
                  <a:pt x="1367305" y="35887"/>
                </a:lnTo>
                <a:lnTo>
                  <a:pt x="1312145" y="25408"/>
                </a:lnTo>
                <a:lnTo>
                  <a:pt x="1255686" y="16652"/>
                </a:lnTo>
                <a:lnTo>
                  <a:pt x="1198014" y="9675"/>
                </a:lnTo>
                <a:lnTo>
                  <a:pt x="1139214" y="4530"/>
                </a:lnTo>
                <a:lnTo>
                  <a:pt x="1079373" y="127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33953" y="3316935"/>
            <a:ext cx="2823845" cy="173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3940" algn="l"/>
                <a:tab pos="2103755" algn="l"/>
              </a:tabLst>
            </a:pPr>
            <a:r>
              <a:rPr sz="4800" dirty="0">
                <a:latin typeface="微軟正黑體"/>
                <a:cs typeface="微軟正黑體"/>
              </a:rPr>
              <a:t>A	=	10</a:t>
            </a:r>
            <a:endParaRPr sz="4800">
              <a:latin typeface="微軟正黑體"/>
              <a:cs typeface="微軟正黑體"/>
            </a:endParaRPr>
          </a:p>
          <a:p>
            <a:pPr marL="294640" algn="ctr">
              <a:lnSpc>
                <a:spcPct val="100000"/>
              </a:lnSpc>
              <a:spcBef>
                <a:spcPts val="5535"/>
              </a:spcBef>
            </a:pPr>
            <a:r>
              <a:rPr sz="1800" dirty="0">
                <a:latin typeface="微軟正黑體"/>
                <a:cs typeface="微軟正黑體"/>
              </a:rPr>
              <a:t>存入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69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07542" y="1104036"/>
            <a:ext cx="7720330" cy="198501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標楷體"/>
                <a:cs typeface="標楷體"/>
              </a:rPr>
              <a:t>常數</a:t>
            </a:r>
            <a:r>
              <a:rPr sz="2800" spc="-5" dirty="0">
                <a:latin typeface="標楷體"/>
                <a:cs typeface="標楷體"/>
              </a:rPr>
              <a:t>：程式</a:t>
            </a:r>
            <a:r>
              <a:rPr sz="2800" dirty="0">
                <a:latin typeface="標楷體"/>
                <a:cs typeface="標楷體"/>
              </a:rPr>
              <a:t>執</a:t>
            </a:r>
            <a:r>
              <a:rPr sz="2800" spc="-10" dirty="0">
                <a:latin typeface="標楷體"/>
                <a:cs typeface="標楷體"/>
              </a:rPr>
              <a:t>行</a:t>
            </a:r>
            <a:r>
              <a:rPr sz="2800" spc="-5" dirty="0">
                <a:latin typeface="標楷體"/>
                <a:cs typeface="標楷體"/>
              </a:rPr>
              <a:t>時</a:t>
            </a:r>
            <a:r>
              <a:rPr sz="2800" spc="5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值。</a:t>
            </a:r>
            <a:endParaRPr sz="2800">
              <a:latin typeface="標楷體"/>
              <a:cs typeface="標楷體"/>
            </a:endParaRPr>
          </a:p>
          <a:p>
            <a:pPr marL="241300" marR="5080" indent="-228600">
              <a:lnSpc>
                <a:spcPts val="2980"/>
              </a:lnSpc>
              <a:spcBef>
                <a:spcPts val="11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標楷體"/>
                <a:cs typeface="標楷體"/>
              </a:rPr>
              <a:t>變數</a:t>
            </a:r>
            <a:r>
              <a:rPr sz="2800" spc="-5" dirty="0">
                <a:latin typeface="標楷體"/>
                <a:cs typeface="標楷體"/>
              </a:rPr>
              <a:t>：代表一個可</a:t>
            </a:r>
            <a:r>
              <a:rPr sz="2800" dirty="0">
                <a:latin typeface="標楷體"/>
                <a:cs typeface="標楷體"/>
              </a:rPr>
              <a:t>存</a:t>
            </a:r>
            <a:r>
              <a:rPr sz="2800" spc="-5" dirty="0">
                <a:latin typeface="標楷體"/>
                <a:cs typeface="標楷體"/>
              </a:rPr>
              <a:t>放資料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記憶</a:t>
            </a:r>
            <a:r>
              <a:rPr sz="2800" spc="5" dirty="0">
                <a:latin typeface="標楷體"/>
                <a:cs typeface="標楷體"/>
              </a:rPr>
              <a:t>體</a:t>
            </a:r>
            <a:r>
              <a:rPr sz="2800" dirty="0">
                <a:latin typeface="標楷體"/>
                <a:cs typeface="標楷體"/>
              </a:rPr>
              <a:t>位</a:t>
            </a:r>
            <a:r>
              <a:rPr sz="2800" spc="-5" dirty="0">
                <a:latin typeface="標楷體"/>
                <a:cs typeface="標楷體"/>
              </a:rPr>
              <a:t>置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是程 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中不可</a:t>
            </a:r>
            <a:r>
              <a:rPr sz="2800" dirty="0">
                <a:latin typeface="標楷體"/>
                <a:cs typeface="標楷體"/>
              </a:rPr>
              <a:t>或</a:t>
            </a:r>
            <a:r>
              <a:rPr sz="2800" spc="-5" dirty="0">
                <a:latin typeface="標楷體"/>
                <a:cs typeface="標楷體"/>
              </a:rPr>
              <a:t>缺</a:t>
            </a:r>
            <a:r>
              <a:rPr sz="2800" spc="5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部</a:t>
            </a:r>
            <a:r>
              <a:rPr sz="2800" spc="5" dirty="0">
                <a:latin typeface="標楷體"/>
                <a:cs typeface="標楷體"/>
              </a:rPr>
              <a:t>分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  <a:p>
            <a:pPr marL="570865" algn="ctr">
              <a:lnSpc>
                <a:spcPct val="100000"/>
              </a:lnSpc>
              <a:spcBef>
                <a:spcPts val="2115"/>
              </a:spcBef>
            </a:pPr>
            <a:r>
              <a:rPr sz="1800" dirty="0">
                <a:latin typeface="微軟正黑體"/>
                <a:cs typeface="微軟正黑體"/>
              </a:rPr>
              <a:t>存入</a:t>
            </a:r>
            <a:endParaRPr sz="18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組</a:t>
            </a:r>
            <a:r>
              <a:rPr spc="-5" dirty="0">
                <a:latin typeface="標楷體"/>
                <a:cs typeface="標楷體"/>
              </a:rPr>
              <a:t>合語言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697470" cy="121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所</a:t>
            </a:r>
            <a:r>
              <a:rPr sz="2800" spc="-5" dirty="0">
                <a:latin typeface="標楷體"/>
                <a:cs typeface="標楷體"/>
              </a:rPr>
              <a:t>以有了</a:t>
            </a:r>
            <a:r>
              <a:rPr sz="2800" dirty="0">
                <a:latin typeface="標楷體"/>
                <a:cs typeface="標楷體"/>
              </a:rPr>
              <a:t>組</a:t>
            </a:r>
            <a:r>
              <a:rPr sz="2800" spc="-5" dirty="0">
                <a:latin typeface="標楷體"/>
                <a:cs typeface="標楷體"/>
              </a:rPr>
              <a:t>合語</a:t>
            </a:r>
            <a:r>
              <a:rPr sz="2800" spc="5" dirty="0">
                <a:latin typeface="標楷體"/>
                <a:cs typeface="標楷體"/>
              </a:rPr>
              <a:t>言</a:t>
            </a:r>
            <a:r>
              <a:rPr sz="2800" spc="-5" dirty="0">
                <a:latin typeface="Consolas"/>
                <a:cs typeface="Consolas"/>
              </a:rPr>
              <a:t>(Assembly)</a:t>
            </a:r>
            <a:r>
              <a:rPr sz="2800" spc="-5" dirty="0">
                <a:latin typeface="標楷體"/>
                <a:cs typeface="標楷體"/>
              </a:rPr>
              <a:t>，它</a:t>
            </a:r>
            <a:r>
              <a:rPr sz="2800" dirty="0">
                <a:latin typeface="標楷體"/>
                <a:cs typeface="標楷體"/>
              </a:rPr>
              <a:t>使用</a:t>
            </a:r>
            <a:r>
              <a:rPr sz="2800" spc="-5" dirty="0">
                <a:latin typeface="標楷體"/>
                <a:cs typeface="標楷體"/>
              </a:rPr>
              <a:t>助憶碼</a:t>
            </a:r>
            <a:endParaRPr sz="2800">
              <a:latin typeface="標楷體"/>
              <a:cs typeface="標楷體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5" dirty="0">
                <a:latin typeface="標楷體"/>
                <a:cs typeface="標楷體"/>
              </a:rPr>
              <a:t>（</a:t>
            </a:r>
            <a:r>
              <a:rPr sz="2800" spc="-10" dirty="0">
                <a:latin typeface="Consolas"/>
                <a:cs typeface="Consolas"/>
              </a:rPr>
              <a:t>Mnemonic</a:t>
            </a:r>
            <a:r>
              <a:rPr sz="2800" spc="-5" dirty="0">
                <a:latin typeface="Consolas"/>
                <a:cs typeface="Consolas"/>
              </a:rPr>
              <a:t>s</a:t>
            </a:r>
            <a:r>
              <a:rPr sz="2800" dirty="0">
                <a:latin typeface="標楷體"/>
                <a:cs typeface="標楷體"/>
              </a:rPr>
              <a:t>）</a:t>
            </a:r>
            <a:r>
              <a:rPr sz="2800" spc="-5" dirty="0">
                <a:latin typeface="標楷體"/>
                <a:cs typeface="標楷體"/>
              </a:rPr>
              <a:t>來</a:t>
            </a:r>
            <a:r>
              <a:rPr sz="2800" dirty="0">
                <a:latin typeface="標楷體"/>
                <a:cs typeface="標楷體"/>
              </a:rPr>
              <a:t>代</a:t>
            </a:r>
            <a:r>
              <a:rPr sz="2800" spc="-5" dirty="0">
                <a:latin typeface="標楷體"/>
                <a:cs typeface="標楷體"/>
              </a:rPr>
              <a:t>替和表</a:t>
            </a:r>
            <a:r>
              <a:rPr sz="2800" dirty="0">
                <a:latin typeface="標楷體"/>
                <a:cs typeface="標楷體"/>
              </a:rPr>
              <a:t>示</a:t>
            </a:r>
            <a:r>
              <a:rPr sz="2800" spc="-5" dirty="0">
                <a:latin typeface="標楷體"/>
                <a:cs typeface="標楷體"/>
              </a:rPr>
              <a:t>特定低</a:t>
            </a:r>
            <a:r>
              <a:rPr sz="2800" dirty="0">
                <a:latin typeface="標楷體"/>
                <a:cs typeface="標楷體"/>
              </a:rPr>
              <a:t>階</a:t>
            </a:r>
            <a:r>
              <a:rPr sz="2800" spc="-5" dirty="0">
                <a:latin typeface="標楷體"/>
                <a:cs typeface="標楷體"/>
              </a:rPr>
              <a:t>機器語言 </a:t>
            </a:r>
            <a:r>
              <a:rPr sz="2800" spc="5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操作，</a:t>
            </a:r>
            <a:r>
              <a:rPr sz="2800" dirty="0">
                <a:latin typeface="標楷體"/>
                <a:cs typeface="標楷體"/>
              </a:rPr>
              <a:t>硬</a:t>
            </a:r>
            <a:r>
              <a:rPr sz="2800" spc="-5" dirty="0">
                <a:latin typeface="標楷體"/>
                <a:cs typeface="標楷體"/>
              </a:rPr>
              <a:t>體工程</a:t>
            </a:r>
            <a:r>
              <a:rPr sz="2800" dirty="0">
                <a:latin typeface="標楷體"/>
                <a:cs typeface="標楷體"/>
              </a:rPr>
              <a:t>師</a:t>
            </a:r>
            <a:r>
              <a:rPr sz="2800" spc="-5" dirty="0">
                <a:latin typeface="標楷體"/>
                <a:cs typeface="標楷體"/>
              </a:rPr>
              <a:t>一定要</a:t>
            </a:r>
            <a:r>
              <a:rPr sz="2800" dirty="0">
                <a:latin typeface="標楷體"/>
                <a:cs typeface="標楷體"/>
              </a:rPr>
              <a:t>會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4006977"/>
            <a:ext cx="2228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但</a:t>
            </a:r>
            <a:r>
              <a:rPr sz="2800" spc="-5" dirty="0">
                <a:latin typeface="標楷體"/>
                <a:cs typeface="標楷體"/>
              </a:rPr>
              <a:t>還是很</a:t>
            </a:r>
            <a:r>
              <a:rPr sz="2800" spc="10" dirty="0">
                <a:latin typeface="標楷體"/>
                <a:cs typeface="標楷體"/>
              </a:rPr>
              <a:t>難</a:t>
            </a:r>
            <a:r>
              <a:rPr sz="2800" spc="-5" dirty="0">
                <a:latin typeface="Consolas"/>
                <a:cs typeface="Consolas"/>
              </a:rPr>
              <a:t>…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63139" y="2711195"/>
            <a:ext cx="6433566" cy="3358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標楷體"/>
                <a:cs typeface="標楷體"/>
              </a:rPr>
              <a:t>常</a:t>
            </a:r>
            <a:r>
              <a:rPr sz="4000" spc="-5" dirty="0">
                <a:latin typeface="標楷體"/>
                <a:cs typeface="標楷體"/>
              </a:rPr>
              <a:t>數與</a:t>
            </a:r>
            <a:r>
              <a:rPr sz="4000" dirty="0">
                <a:latin typeface="標楷體"/>
                <a:cs typeface="標楷體"/>
              </a:rPr>
              <a:t>變</a:t>
            </a:r>
            <a:r>
              <a:rPr sz="4000" spc="-5" dirty="0">
                <a:latin typeface="標楷體"/>
                <a:cs typeface="標楷體"/>
              </a:rPr>
              <a:t>數</a:t>
            </a:r>
            <a:endParaRPr sz="4000">
              <a:latin typeface="標楷體"/>
              <a:cs typeface="標楷體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01317" y="1838451"/>
          <a:ext cx="1594485" cy="4220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新細明體"/>
                          <a:cs typeface="新細明體"/>
                        </a:rPr>
                        <a:t>：</a:t>
                      </a:r>
                      <a:endParaRPr sz="1800">
                        <a:latin typeface="新細明體"/>
                        <a:cs typeface="新細明體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新細明體"/>
                          <a:cs typeface="新細明體"/>
                        </a:rPr>
                        <a:t>：</a:t>
                      </a:r>
                      <a:endParaRPr sz="1800">
                        <a:latin typeface="新細明體"/>
                        <a:cs typeface="新細明體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04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10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09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dirty="0">
                          <a:latin typeface="新細明體"/>
                          <a:cs typeface="新細明體"/>
                        </a:rPr>
                        <a:t>：</a:t>
                      </a:r>
                      <a:endParaRPr sz="1800">
                        <a:latin typeface="新細明體"/>
                        <a:cs typeface="新細明體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新細明體"/>
                          <a:cs typeface="新細明體"/>
                        </a:rPr>
                        <a:t>：</a:t>
                      </a:r>
                      <a:endParaRPr sz="1800">
                        <a:latin typeface="新細明體"/>
                        <a:cs typeface="新細明體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202942" y="1432001"/>
            <a:ext cx="711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新細明體"/>
                <a:cs typeface="新細明體"/>
              </a:rPr>
              <a:t>記憶體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9774" y="1442973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位址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576" y="2799334"/>
            <a:ext cx="58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0x2E3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576" y="3807714"/>
            <a:ext cx="58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0x2E4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6576" y="4672076"/>
            <a:ext cx="58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0x2E5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3180" y="2079116"/>
            <a:ext cx="86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3180" y="5535879"/>
            <a:ext cx="869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1236" y="2636901"/>
            <a:ext cx="41529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12599"/>
              </a:lnSpc>
              <a:spcBef>
                <a:spcPts val="100"/>
              </a:spcBef>
            </a:pPr>
            <a:r>
              <a:rPr sz="4800" dirty="0">
                <a:latin typeface="Calibri"/>
                <a:cs typeface="Calibri"/>
              </a:rPr>
              <a:t>A  B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0360" y="144297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變數名稱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52515" y="2709672"/>
            <a:ext cx="2735580" cy="144653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95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5"/>
              </a:spcBef>
            </a:pPr>
            <a:r>
              <a:rPr sz="4400" dirty="0">
                <a:latin typeface="Calibri"/>
                <a:cs typeface="Calibri"/>
              </a:rPr>
              <a:t>A =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10</a:t>
            </a:r>
            <a:endParaRPr sz="4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B =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5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3990" y="2008759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指令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9365" y="4956175"/>
            <a:ext cx="393192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微軟正黑體"/>
                <a:cs typeface="微軟正黑體"/>
              </a:rPr>
              <a:t>實際的記憶體位址由系統 分配，我們不需要關心。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55591" y="2927604"/>
            <a:ext cx="1224280" cy="1069975"/>
          </a:xfrm>
          <a:custGeom>
            <a:avLst/>
            <a:gdLst/>
            <a:ahLst/>
            <a:cxnLst/>
            <a:rect l="l" t="t" r="r" b="b"/>
            <a:pathLst>
              <a:path w="1224279" h="1069975">
                <a:moveTo>
                  <a:pt x="534924" y="0"/>
                </a:moveTo>
                <a:lnTo>
                  <a:pt x="0" y="534924"/>
                </a:lnTo>
                <a:lnTo>
                  <a:pt x="534924" y="1069848"/>
                </a:lnTo>
                <a:lnTo>
                  <a:pt x="534924" y="802386"/>
                </a:lnTo>
                <a:lnTo>
                  <a:pt x="1223772" y="802386"/>
                </a:lnTo>
                <a:lnTo>
                  <a:pt x="1223772" y="267462"/>
                </a:lnTo>
                <a:lnTo>
                  <a:pt x="534924" y="267462"/>
                </a:lnTo>
                <a:lnTo>
                  <a:pt x="534924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70</a:t>
            </a:fld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常</a:t>
            </a:r>
            <a:r>
              <a:rPr spc="-5" dirty="0">
                <a:latin typeface="標楷體"/>
                <a:cs typeface="標楷體"/>
              </a:rPr>
              <a:t>數與</a:t>
            </a:r>
            <a:r>
              <a:rPr dirty="0">
                <a:latin typeface="標楷體"/>
                <a:cs typeface="標楷體"/>
              </a:rPr>
              <a:t>變</a:t>
            </a:r>
            <a:r>
              <a:rPr spc="-5" dirty="0">
                <a:latin typeface="標楷體"/>
                <a:cs typeface="標楷體"/>
              </a:rPr>
              <a:t>數</a:t>
            </a:r>
          </a:p>
        </p:txBody>
      </p:sp>
      <p:sp>
        <p:nvSpPr>
          <p:cNvPr id="3" name="object 3"/>
          <p:cNvSpPr/>
          <p:nvPr/>
        </p:nvSpPr>
        <p:spPr>
          <a:xfrm>
            <a:off x="1907667" y="2688831"/>
            <a:ext cx="1594485" cy="844550"/>
          </a:xfrm>
          <a:custGeom>
            <a:avLst/>
            <a:gdLst/>
            <a:ahLst/>
            <a:cxnLst/>
            <a:rect l="l" t="t" r="r" b="b"/>
            <a:pathLst>
              <a:path w="1594485" h="844550">
                <a:moveTo>
                  <a:pt x="0" y="844054"/>
                </a:moveTo>
                <a:lnTo>
                  <a:pt x="1594484" y="844054"/>
                </a:lnTo>
                <a:lnTo>
                  <a:pt x="1594484" y="0"/>
                </a:lnTo>
                <a:lnTo>
                  <a:pt x="0" y="0"/>
                </a:lnTo>
                <a:lnTo>
                  <a:pt x="0" y="844054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01317" y="1838451"/>
          <a:ext cx="1594485" cy="4220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新細明體"/>
                          <a:cs typeface="新細明體"/>
                        </a:rPr>
                        <a:t>：</a:t>
                      </a:r>
                      <a:endParaRPr sz="1800">
                        <a:latin typeface="新細明體"/>
                        <a:cs typeface="新細明體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新細明體"/>
                          <a:cs typeface="新細明體"/>
                        </a:rPr>
                        <a:t>：</a:t>
                      </a:r>
                      <a:endParaRPr sz="1800">
                        <a:latin typeface="新細明體"/>
                        <a:cs typeface="新細明體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041">
                <a:tc>
                  <a:txBody>
                    <a:bodyPr/>
                    <a:lstStyle/>
                    <a:p>
                      <a:pPr marL="394970">
                        <a:lnSpc>
                          <a:spcPct val="100000"/>
                        </a:lnSpc>
                        <a:spcBef>
                          <a:spcPts val="1210"/>
                        </a:spcBef>
                        <a:tabLst>
                          <a:tab pos="992505" algn="l"/>
                        </a:tabLst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10	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09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dirty="0">
                          <a:latin typeface="新細明體"/>
                          <a:cs typeface="新細明體"/>
                        </a:rPr>
                        <a:t>：</a:t>
                      </a:r>
                      <a:endParaRPr sz="1800">
                        <a:latin typeface="新細明體"/>
                        <a:cs typeface="新細明體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新細明體"/>
                          <a:cs typeface="新細明體"/>
                        </a:rPr>
                        <a:t>：</a:t>
                      </a:r>
                      <a:endParaRPr sz="1800">
                        <a:latin typeface="新細明體"/>
                        <a:cs typeface="新細明體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202942" y="1432001"/>
            <a:ext cx="711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新細明體"/>
                <a:cs typeface="新細明體"/>
              </a:rPr>
              <a:t>記憶體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9774" y="1442973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位址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8509" y="2799334"/>
            <a:ext cx="58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0x2E3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8509" y="3807714"/>
            <a:ext cx="584200" cy="116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0x2E4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0x2E5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3180" y="2079116"/>
            <a:ext cx="86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3180" y="5535879"/>
            <a:ext cx="869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1236" y="2732024"/>
            <a:ext cx="349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"/>
                <a:cs typeface="Calibri"/>
              </a:rPr>
              <a:t>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0360" y="144297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變數名稱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67400" y="2348483"/>
            <a:ext cx="2232660" cy="144653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1079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85"/>
              </a:spcBef>
            </a:pPr>
            <a:r>
              <a:rPr sz="4400" dirty="0">
                <a:latin typeface="Calibri"/>
                <a:cs typeface="Calibri"/>
              </a:rPr>
              <a:t>A =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10</a:t>
            </a:r>
            <a:endParaRPr sz="44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A =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5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3990" y="1855470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指令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9365" y="4956175"/>
            <a:ext cx="382333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微軟正黑體"/>
                <a:cs typeface="微軟正黑體"/>
              </a:rPr>
              <a:t>第二道指令會取代原</a:t>
            </a:r>
            <a:r>
              <a:rPr sz="2800" dirty="0">
                <a:latin typeface="微軟正黑體"/>
                <a:cs typeface="微軟正黑體"/>
              </a:rPr>
              <a:t>先</a:t>
            </a:r>
            <a:r>
              <a:rPr sz="2800" spc="-5" dirty="0">
                <a:latin typeface="微軟正黑體"/>
                <a:cs typeface="微軟正黑體"/>
              </a:rPr>
              <a:t>A 的內容。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00371" y="2564892"/>
            <a:ext cx="1224280" cy="1071880"/>
          </a:xfrm>
          <a:custGeom>
            <a:avLst/>
            <a:gdLst/>
            <a:ahLst/>
            <a:cxnLst/>
            <a:rect l="l" t="t" r="r" b="b"/>
            <a:pathLst>
              <a:path w="1224279" h="1071879">
                <a:moveTo>
                  <a:pt x="535686" y="0"/>
                </a:moveTo>
                <a:lnTo>
                  <a:pt x="0" y="535686"/>
                </a:lnTo>
                <a:lnTo>
                  <a:pt x="535686" y="1071372"/>
                </a:lnTo>
                <a:lnTo>
                  <a:pt x="535686" y="803529"/>
                </a:lnTo>
                <a:lnTo>
                  <a:pt x="1223772" y="803529"/>
                </a:lnTo>
                <a:lnTo>
                  <a:pt x="1223772" y="267843"/>
                </a:lnTo>
                <a:lnTo>
                  <a:pt x="535686" y="267843"/>
                </a:lnTo>
                <a:lnTo>
                  <a:pt x="535686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13813" y="2961767"/>
            <a:ext cx="356235" cy="351155"/>
          </a:xfrm>
          <a:custGeom>
            <a:avLst/>
            <a:gdLst/>
            <a:ahLst/>
            <a:cxnLst/>
            <a:rect l="l" t="t" r="r" b="b"/>
            <a:pathLst>
              <a:path w="356235" h="351154">
                <a:moveTo>
                  <a:pt x="18542" y="0"/>
                </a:moveTo>
                <a:lnTo>
                  <a:pt x="0" y="18923"/>
                </a:lnTo>
                <a:lnTo>
                  <a:pt x="159131" y="175387"/>
                </a:lnTo>
                <a:lnTo>
                  <a:pt x="0" y="331850"/>
                </a:lnTo>
                <a:lnTo>
                  <a:pt x="18542" y="350774"/>
                </a:lnTo>
                <a:lnTo>
                  <a:pt x="177926" y="193929"/>
                </a:lnTo>
                <a:lnTo>
                  <a:pt x="215581" y="193929"/>
                </a:lnTo>
                <a:lnTo>
                  <a:pt x="196723" y="175387"/>
                </a:lnTo>
                <a:lnTo>
                  <a:pt x="215581" y="156845"/>
                </a:lnTo>
                <a:lnTo>
                  <a:pt x="177926" y="156845"/>
                </a:lnTo>
                <a:lnTo>
                  <a:pt x="18542" y="0"/>
                </a:lnTo>
                <a:close/>
              </a:path>
              <a:path w="356235" h="351154">
                <a:moveTo>
                  <a:pt x="215581" y="193929"/>
                </a:moveTo>
                <a:lnTo>
                  <a:pt x="177926" y="193929"/>
                </a:lnTo>
                <a:lnTo>
                  <a:pt x="337312" y="350774"/>
                </a:lnTo>
                <a:lnTo>
                  <a:pt x="355854" y="331850"/>
                </a:lnTo>
                <a:lnTo>
                  <a:pt x="215581" y="193929"/>
                </a:lnTo>
                <a:close/>
              </a:path>
              <a:path w="356235" h="351154">
                <a:moveTo>
                  <a:pt x="337312" y="0"/>
                </a:moveTo>
                <a:lnTo>
                  <a:pt x="177926" y="156845"/>
                </a:lnTo>
                <a:lnTo>
                  <a:pt x="215581" y="156845"/>
                </a:lnTo>
                <a:lnTo>
                  <a:pt x="355854" y="18923"/>
                </a:lnTo>
                <a:lnTo>
                  <a:pt x="3373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71</a:t>
            </a:fld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變</a:t>
            </a:r>
            <a:r>
              <a:rPr spc="-5" dirty="0">
                <a:latin typeface="標楷體"/>
                <a:cs typeface="標楷體"/>
              </a:rPr>
              <a:t>數命</a:t>
            </a:r>
            <a:r>
              <a:rPr dirty="0">
                <a:latin typeface="標楷體"/>
                <a:cs typeface="標楷體"/>
              </a:rPr>
              <a:t>名</a:t>
            </a:r>
            <a:r>
              <a:rPr spc="-5" dirty="0">
                <a:latin typeface="標楷體"/>
                <a:cs typeface="標楷體"/>
              </a:rPr>
              <a:t>規則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54791"/>
            <a:ext cx="7722234" cy="357314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變</a:t>
            </a:r>
            <a:r>
              <a:rPr sz="2800" spc="-5" dirty="0">
                <a:latin typeface="標楷體"/>
                <a:cs typeface="標楷體"/>
              </a:rPr>
              <a:t>數是要</a:t>
            </a:r>
            <a:r>
              <a:rPr sz="2800" dirty="0">
                <a:latin typeface="標楷體"/>
                <a:cs typeface="標楷體"/>
              </a:rPr>
              <a:t>自</a:t>
            </a:r>
            <a:r>
              <a:rPr sz="2800" spc="-5" dirty="0">
                <a:latin typeface="標楷體"/>
                <a:cs typeface="標楷體"/>
              </a:rPr>
              <a:t>己命名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，規則</a:t>
            </a:r>
            <a:r>
              <a:rPr sz="2800" dirty="0">
                <a:latin typeface="標楷體"/>
                <a:cs typeface="標楷體"/>
              </a:rPr>
              <a:t>如</a:t>
            </a:r>
            <a:r>
              <a:rPr sz="2800" spc="-5" dirty="0">
                <a:latin typeface="標楷體"/>
                <a:cs typeface="標楷體"/>
              </a:rPr>
              <a:t>下：</a:t>
            </a:r>
            <a:endParaRPr sz="2800">
              <a:latin typeface="標楷體"/>
              <a:cs typeface="標楷體"/>
            </a:endParaRPr>
          </a:p>
          <a:p>
            <a:pPr marL="697865" marR="5080" lvl="1" indent="-228600">
              <a:lnSpc>
                <a:spcPts val="2560"/>
              </a:lnSpc>
              <a:spcBef>
                <a:spcPts val="6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只能由字母、數字或底線組成，不可以用標點符號或 特殊字元。</a:t>
            </a:r>
            <a:endParaRPr sz="24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標楷體"/>
                <a:cs typeface="標楷體"/>
              </a:rPr>
              <a:t>須以英文字母或底線開頭。</a:t>
            </a:r>
            <a:endParaRPr sz="24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不能使用關鍵字命名。</a:t>
            </a:r>
            <a:endParaRPr sz="24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同一個可視範圍不能有同名</a:t>
            </a:r>
            <a:r>
              <a:rPr sz="2400" spc="5" dirty="0">
                <a:latin typeface="標楷體"/>
                <a:cs typeface="標楷體"/>
              </a:rPr>
              <a:t>的</a:t>
            </a:r>
            <a:r>
              <a:rPr sz="2400" dirty="0">
                <a:latin typeface="標楷體"/>
                <a:cs typeface="標楷體"/>
              </a:rPr>
              <a:t>變數。</a:t>
            </a:r>
            <a:endParaRPr sz="24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標楷體"/>
                <a:cs typeface="標楷體"/>
              </a:rPr>
              <a:t>英文</a:t>
            </a:r>
            <a:r>
              <a:rPr sz="2400" dirty="0">
                <a:latin typeface="標楷體"/>
                <a:cs typeface="標楷體"/>
              </a:rPr>
              <a:t>有</a:t>
            </a:r>
            <a:r>
              <a:rPr sz="2400" spc="-5" dirty="0">
                <a:latin typeface="標楷體"/>
                <a:cs typeface="標楷體"/>
              </a:rPr>
              <a:t>大小寫之</a:t>
            </a:r>
            <a:r>
              <a:rPr sz="2400" dirty="0">
                <a:latin typeface="標楷體"/>
                <a:cs typeface="標楷體"/>
              </a:rPr>
              <a:t>分，也就</a:t>
            </a:r>
            <a:r>
              <a:rPr sz="2400" spc="-10" dirty="0">
                <a:latin typeface="標楷體"/>
                <a:cs typeface="標楷體"/>
              </a:rPr>
              <a:t>是</a:t>
            </a:r>
            <a:r>
              <a:rPr sz="2400" spc="-5" dirty="0">
                <a:latin typeface="Consolas"/>
                <a:cs typeface="Consolas"/>
              </a:rPr>
              <a:t>xn</a:t>
            </a:r>
            <a:r>
              <a:rPr sz="2400" spc="-5" dirty="0">
                <a:latin typeface="標楷體"/>
                <a:cs typeface="標楷體"/>
              </a:rPr>
              <a:t>與</a:t>
            </a:r>
            <a:r>
              <a:rPr sz="2400" dirty="0">
                <a:latin typeface="Consolas"/>
                <a:cs typeface="Consolas"/>
              </a:rPr>
              <a:t>Xn</a:t>
            </a:r>
            <a:r>
              <a:rPr sz="2400" spc="-5" dirty="0">
                <a:latin typeface="標楷體"/>
                <a:cs typeface="標楷體"/>
              </a:rPr>
              <a:t>是不同的變數。</a:t>
            </a:r>
            <a:endParaRPr sz="24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可以使用中文命名，但不建議。</a:t>
            </a:r>
            <a:endParaRPr sz="24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長度沒有限制，但太長了自己也不方便。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1767" y="4914900"/>
            <a:ext cx="3383280" cy="1441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72</a:t>
            </a:fld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225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Python</a:t>
            </a:r>
            <a:r>
              <a:rPr dirty="0">
                <a:latin typeface="標楷體"/>
                <a:cs typeface="標楷體"/>
              </a:rPr>
              <a:t>保</a:t>
            </a:r>
            <a:r>
              <a:rPr spc="-5" dirty="0">
                <a:latin typeface="標楷體"/>
                <a:cs typeface="標楷體"/>
              </a:rPr>
              <a:t>留字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16520" cy="831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保</a:t>
            </a:r>
            <a:r>
              <a:rPr sz="2800" spc="-5" dirty="0">
                <a:latin typeface="標楷體"/>
                <a:cs typeface="標楷體"/>
              </a:rPr>
              <a:t>留字又</a:t>
            </a:r>
            <a:r>
              <a:rPr sz="2800" dirty="0">
                <a:latin typeface="標楷體"/>
                <a:cs typeface="標楷體"/>
              </a:rPr>
              <a:t>稱</a:t>
            </a:r>
            <a:r>
              <a:rPr sz="2800" spc="-5" dirty="0">
                <a:latin typeface="標楷體"/>
                <a:cs typeface="標楷體"/>
              </a:rPr>
              <a:t>關鍵字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是有特</a:t>
            </a:r>
            <a:r>
              <a:rPr sz="2800" dirty="0">
                <a:latin typeface="標楷體"/>
                <a:cs typeface="標楷體"/>
              </a:rPr>
              <a:t>殊</a:t>
            </a:r>
            <a:r>
              <a:rPr sz="2800" spc="-5" dirty="0">
                <a:latin typeface="標楷體"/>
                <a:cs typeface="標楷體"/>
              </a:rPr>
              <a:t>意義的</a:t>
            </a:r>
            <a:r>
              <a:rPr sz="2800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，自己為 </a:t>
            </a:r>
            <a:r>
              <a:rPr sz="2800" dirty="0">
                <a:latin typeface="標楷體"/>
                <a:cs typeface="標楷體"/>
              </a:rPr>
              <a:t>變</a:t>
            </a:r>
            <a:r>
              <a:rPr sz="2800" spc="-5" dirty="0">
                <a:latin typeface="標楷體"/>
                <a:cs typeface="標楷體"/>
              </a:rPr>
              <a:t>數取名</a:t>
            </a:r>
            <a:r>
              <a:rPr sz="2800" dirty="0">
                <a:latin typeface="標楷體"/>
                <a:cs typeface="標楷體"/>
              </a:rPr>
              <a:t>時</a:t>
            </a:r>
            <a:r>
              <a:rPr sz="2800" spc="-5" dirty="0">
                <a:latin typeface="標楷體"/>
                <a:cs typeface="標楷體"/>
              </a:rPr>
              <a:t>不可以</a:t>
            </a:r>
            <a:r>
              <a:rPr sz="2800" dirty="0">
                <a:latin typeface="標楷體"/>
                <a:cs typeface="標楷體"/>
              </a:rPr>
              <a:t>使</a:t>
            </a:r>
            <a:r>
              <a:rPr sz="2800" spc="-5" dirty="0">
                <a:latin typeface="標楷體"/>
                <a:cs typeface="標楷體"/>
              </a:rPr>
              <a:t>用這些</a:t>
            </a:r>
            <a:r>
              <a:rPr sz="2800" dirty="0">
                <a:latin typeface="標楷體"/>
                <a:cs typeface="標楷體"/>
              </a:rPr>
              <a:t>特</a:t>
            </a:r>
            <a:r>
              <a:rPr sz="2800" spc="-5" dirty="0">
                <a:latin typeface="標楷體"/>
                <a:cs typeface="標楷體"/>
              </a:rPr>
              <a:t>殊的字。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1288" y="2247900"/>
            <a:ext cx="7106411" cy="3998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73</a:t>
            </a:fld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4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變</a:t>
            </a:r>
            <a:r>
              <a:rPr spc="-5" dirty="0">
                <a:latin typeface="標楷體"/>
                <a:cs typeface="標楷體"/>
              </a:rPr>
              <a:t>數不</a:t>
            </a:r>
            <a:r>
              <a:rPr dirty="0">
                <a:latin typeface="標楷體"/>
                <a:cs typeface="標楷體"/>
              </a:rPr>
              <a:t>須</a:t>
            </a:r>
            <a:r>
              <a:rPr spc="5" dirty="0">
                <a:latin typeface="標楷體"/>
                <a:cs typeface="標楷體"/>
              </a:rPr>
              <a:t>宣</a:t>
            </a:r>
            <a:r>
              <a:rPr spc="-5" dirty="0">
                <a:latin typeface="標楷體"/>
                <a:cs typeface="標楷體"/>
              </a:rPr>
              <a:t>告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04036"/>
            <a:ext cx="7720330" cy="18211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所</a:t>
            </a:r>
            <a:r>
              <a:rPr sz="2800" spc="-5" dirty="0">
                <a:latin typeface="標楷體"/>
                <a:cs typeface="標楷體"/>
              </a:rPr>
              <a:t>有變數</a:t>
            </a:r>
            <a:r>
              <a:rPr sz="2800" dirty="0">
                <a:latin typeface="標楷體"/>
                <a:cs typeface="標楷體"/>
              </a:rPr>
              <a:t>皆</a:t>
            </a:r>
            <a:r>
              <a:rPr sz="2800" spc="-5" dirty="0">
                <a:latin typeface="標楷體"/>
                <a:cs typeface="標楷體"/>
              </a:rPr>
              <a:t>不需先</a:t>
            </a:r>
            <a:r>
              <a:rPr sz="2800" dirty="0">
                <a:latin typeface="標楷體"/>
                <a:cs typeface="標楷體"/>
              </a:rPr>
              <a:t>行</a:t>
            </a:r>
            <a:r>
              <a:rPr sz="2800" spc="-5" dirty="0">
                <a:latin typeface="標楷體"/>
                <a:cs typeface="標楷體"/>
              </a:rPr>
              <a:t>宣告，</a:t>
            </a:r>
            <a:r>
              <a:rPr sz="2800" dirty="0">
                <a:latin typeface="標楷體"/>
                <a:cs typeface="標楷體"/>
              </a:rPr>
              <a:t>直</a:t>
            </a:r>
            <a:r>
              <a:rPr sz="2800" spc="-5" dirty="0">
                <a:latin typeface="標楷體"/>
                <a:cs typeface="標楷體"/>
              </a:rPr>
              <a:t>接指派</a:t>
            </a:r>
            <a:r>
              <a:rPr sz="2800" dirty="0">
                <a:latin typeface="標楷體"/>
                <a:cs typeface="標楷體"/>
              </a:rPr>
              <a:t>就</a:t>
            </a:r>
            <a:r>
              <a:rPr sz="2800" spc="-5" dirty="0">
                <a:latin typeface="標楷體"/>
                <a:cs typeface="標楷體"/>
              </a:rPr>
              <a:t>行了。</a:t>
            </a:r>
            <a:endParaRPr sz="2800">
              <a:latin typeface="標楷體"/>
              <a:cs typeface="標楷體"/>
            </a:endParaRPr>
          </a:p>
          <a:p>
            <a:pPr marL="241300" marR="5080" indent="-228600" algn="just">
              <a:lnSpc>
                <a:spcPct val="89300"/>
              </a:lnSpc>
              <a:spcBef>
                <a:spcPts val="10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其</a:t>
            </a:r>
            <a:r>
              <a:rPr sz="2800" spc="-5" dirty="0">
                <a:latin typeface="標楷體"/>
                <a:cs typeface="標楷體"/>
              </a:rPr>
              <a:t>它許</a:t>
            </a:r>
            <a:r>
              <a:rPr sz="2800" dirty="0">
                <a:latin typeface="標楷體"/>
                <a:cs typeface="標楷體"/>
              </a:rPr>
              <a:t>多語</a:t>
            </a:r>
            <a:r>
              <a:rPr sz="2800" spc="-5" dirty="0">
                <a:latin typeface="標楷體"/>
                <a:cs typeface="標楷體"/>
              </a:rPr>
              <a:t>言都是</a:t>
            </a:r>
            <a:r>
              <a:rPr sz="2800" dirty="0">
                <a:latin typeface="標楷體"/>
                <a:cs typeface="標楷體"/>
              </a:rPr>
              <a:t>需</a:t>
            </a:r>
            <a:r>
              <a:rPr sz="2800" spc="-5" dirty="0">
                <a:latin typeface="標楷體"/>
                <a:cs typeface="標楷體"/>
              </a:rPr>
              <a:t>要先宣</a:t>
            </a:r>
            <a:r>
              <a:rPr sz="2800" spc="15" dirty="0">
                <a:latin typeface="標楷體"/>
                <a:cs typeface="標楷體"/>
              </a:rPr>
              <a:t>告</a:t>
            </a:r>
            <a:r>
              <a:rPr sz="2800" spc="-5" dirty="0">
                <a:latin typeface="標楷體"/>
                <a:cs typeface="標楷體"/>
              </a:rPr>
              <a:t>的，目</a:t>
            </a:r>
            <a:r>
              <a:rPr sz="2800" spc="1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是讓作業 </a:t>
            </a:r>
            <a:r>
              <a:rPr sz="2800" dirty="0">
                <a:latin typeface="標楷體"/>
                <a:cs typeface="標楷體"/>
              </a:rPr>
              <a:t>系</a:t>
            </a:r>
            <a:r>
              <a:rPr sz="2800" spc="-5" dirty="0">
                <a:latin typeface="標楷體"/>
                <a:cs typeface="標楷體"/>
              </a:rPr>
              <a:t>統為我</a:t>
            </a:r>
            <a:r>
              <a:rPr sz="2800" dirty="0">
                <a:latin typeface="標楷體"/>
                <a:cs typeface="標楷體"/>
              </a:rPr>
              <a:t>們</a:t>
            </a:r>
            <a:r>
              <a:rPr sz="2800" spc="-5" dirty="0">
                <a:latin typeface="標楷體"/>
                <a:cs typeface="標楷體"/>
              </a:rPr>
              <a:t>的程式</a:t>
            </a:r>
            <a:r>
              <a:rPr sz="2800" dirty="0">
                <a:latin typeface="標楷體"/>
                <a:cs typeface="標楷體"/>
              </a:rPr>
              <a:t>在</a:t>
            </a:r>
            <a:r>
              <a:rPr sz="2800" spc="-5" dirty="0">
                <a:latin typeface="標楷體"/>
                <a:cs typeface="標楷體"/>
              </a:rPr>
              <a:t>執行時</a:t>
            </a:r>
            <a:r>
              <a:rPr sz="2800" dirty="0">
                <a:latin typeface="標楷體"/>
                <a:cs typeface="標楷體"/>
              </a:rPr>
              <a:t>保</a:t>
            </a:r>
            <a:r>
              <a:rPr sz="2800" spc="-5" dirty="0">
                <a:latin typeface="標楷體"/>
                <a:cs typeface="標楷體"/>
              </a:rPr>
              <a:t>留適當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記憶體空 </a:t>
            </a:r>
            <a:r>
              <a:rPr sz="2800" dirty="0">
                <a:latin typeface="標楷體"/>
                <a:cs typeface="標楷體"/>
              </a:rPr>
              <a:t>間。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4979" y="3933444"/>
            <a:ext cx="2630424" cy="1969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74</a:t>
            </a:fld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334517"/>
            <a:ext cx="4243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onsolas"/>
                <a:cs typeface="Consolas"/>
              </a:rPr>
              <a:t>Python</a:t>
            </a:r>
            <a:r>
              <a:rPr sz="4000" dirty="0">
                <a:latin typeface="標楷體"/>
                <a:cs typeface="標楷體"/>
              </a:rPr>
              <a:t>的</a:t>
            </a:r>
            <a:r>
              <a:rPr sz="4000" spc="-5" dirty="0">
                <a:latin typeface="標楷體"/>
                <a:cs typeface="標楷體"/>
              </a:rPr>
              <a:t>資</a:t>
            </a:r>
            <a:r>
              <a:rPr sz="4000" spc="10" dirty="0">
                <a:latin typeface="標楷體"/>
                <a:cs typeface="標楷體"/>
              </a:rPr>
              <a:t>料</a:t>
            </a:r>
            <a:r>
              <a:rPr sz="4000" spc="-5" dirty="0">
                <a:latin typeface="標楷體"/>
                <a:cs typeface="標楷體"/>
              </a:rPr>
              <a:t>型態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0044" y="1435413"/>
            <a:ext cx="6935489" cy="4811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7891" y="126949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663" y="137413"/>
                </a:moveTo>
                <a:lnTo>
                  <a:pt x="0" y="137413"/>
                </a:lnTo>
                <a:lnTo>
                  <a:pt x="111125" y="222250"/>
                </a:lnTo>
                <a:lnTo>
                  <a:pt x="68707" y="359663"/>
                </a:lnTo>
                <a:lnTo>
                  <a:pt x="179832" y="274700"/>
                </a:lnTo>
                <a:lnTo>
                  <a:pt x="264729" y="274700"/>
                </a:lnTo>
                <a:lnTo>
                  <a:pt x="248538" y="222250"/>
                </a:lnTo>
                <a:lnTo>
                  <a:pt x="359663" y="137413"/>
                </a:lnTo>
                <a:close/>
              </a:path>
              <a:path w="360045" h="360044">
                <a:moveTo>
                  <a:pt x="264729" y="274700"/>
                </a:moveTo>
                <a:lnTo>
                  <a:pt x="179832" y="274700"/>
                </a:lnTo>
                <a:lnTo>
                  <a:pt x="290957" y="359663"/>
                </a:lnTo>
                <a:lnTo>
                  <a:pt x="264729" y="274700"/>
                </a:lnTo>
                <a:close/>
              </a:path>
              <a:path w="360045" h="360044">
                <a:moveTo>
                  <a:pt x="179832" y="0"/>
                </a:moveTo>
                <a:lnTo>
                  <a:pt x="137413" y="137413"/>
                </a:lnTo>
                <a:lnTo>
                  <a:pt x="222250" y="137413"/>
                </a:lnTo>
                <a:lnTo>
                  <a:pt x="1798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07891" y="126949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0" y="137413"/>
                </a:moveTo>
                <a:lnTo>
                  <a:pt x="137413" y="137413"/>
                </a:lnTo>
                <a:lnTo>
                  <a:pt x="179832" y="0"/>
                </a:lnTo>
                <a:lnTo>
                  <a:pt x="222250" y="137413"/>
                </a:lnTo>
                <a:lnTo>
                  <a:pt x="359663" y="137413"/>
                </a:lnTo>
                <a:lnTo>
                  <a:pt x="248538" y="222250"/>
                </a:lnTo>
                <a:lnTo>
                  <a:pt x="290957" y="359663"/>
                </a:lnTo>
                <a:lnTo>
                  <a:pt x="179832" y="274700"/>
                </a:lnTo>
                <a:lnTo>
                  <a:pt x="68707" y="359663"/>
                </a:lnTo>
                <a:lnTo>
                  <a:pt x="111125" y="222250"/>
                </a:lnTo>
                <a:lnTo>
                  <a:pt x="0" y="13741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07891" y="1917192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663" y="137413"/>
                </a:moveTo>
                <a:lnTo>
                  <a:pt x="0" y="137413"/>
                </a:lnTo>
                <a:lnTo>
                  <a:pt x="111125" y="222250"/>
                </a:lnTo>
                <a:lnTo>
                  <a:pt x="68707" y="359663"/>
                </a:lnTo>
                <a:lnTo>
                  <a:pt x="179832" y="274700"/>
                </a:lnTo>
                <a:lnTo>
                  <a:pt x="264729" y="274700"/>
                </a:lnTo>
                <a:lnTo>
                  <a:pt x="248538" y="222250"/>
                </a:lnTo>
                <a:lnTo>
                  <a:pt x="359663" y="137413"/>
                </a:lnTo>
                <a:close/>
              </a:path>
              <a:path w="360045" h="360044">
                <a:moveTo>
                  <a:pt x="264729" y="274700"/>
                </a:moveTo>
                <a:lnTo>
                  <a:pt x="179832" y="274700"/>
                </a:lnTo>
                <a:lnTo>
                  <a:pt x="290957" y="359663"/>
                </a:lnTo>
                <a:lnTo>
                  <a:pt x="264729" y="274700"/>
                </a:lnTo>
                <a:close/>
              </a:path>
              <a:path w="360045" h="360044">
                <a:moveTo>
                  <a:pt x="179832" y="0"/>
                </a:moveTo>
                <a:lnTo>
                  <a:pt x="137413" y="137413"/>
                </a:lnTo>
                <a:lnTo>
                  <a:pt x="222250" y="137413"/>
                </a:lnTo>
                <a:lnTo>
                  <a:pt x="1798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07891" y="1917192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0" y="137413"/>
                </a:moveTo>
                <a:lnTo>
                  <a:pt x="137413" y="137413"/>
                </a:lnTo>
                <a:lnTo>
                  <a:pt x="179832" y="0"/>
                </a:lnTo>
                <a:lnTo>
                  <a:pt x="222250" y="137413"/>
                </a:lnTo>
                <a:lnTo>
                  <a:pt x="359663" y="137413"/>
                </a:lnTo>
                <a:lnTo>
                  <a:pt x="248538" y="222250"/>
                </a:lnTo>
                <a:lnTo>
                  <a:pt x="290957" y="359663"/>
                </a:lnTo>
                <a:lnTo>
                  <a:pt x="179832" y="274700"/>
                </a:lnTo>
                <a:lnTo>
                  <a:pt x="68707" y="359663"/>
                </a:lnTo>
                <a:lnTo>
                  <a:pt x="111125" y="222250"/>
                </a:lnTo>
                <a:lnTo>
                  <a:pt x="0" y="13741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7891" y="2636520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359663" y="137921"/>
                </a:moveTo>
                <a:lnTo>
                  <a:pt x="0" y="137921"/>
                </a:lnTo>
                <a:lnTo>
                  <a:pt x="111125" y="223265"/>
                </a:lnTo>
                <a:lnTo>
                  <a:pt x="68707" y="361188"/>
                </a:lnTo>
                <a:lnTo>
                  <a:pt x="179832" y="275970"/>
                </a:lnTo>
                <a:lnTo>
                  <a:pt x="264748" y="275970"/>
                </a:lnTo>
                <a:lnTo>
                  <a:pt x="248538" y="223265"/>
                </a:lnTo>
                <a:lnTo>
                  <a:pt x="359663" y="137921"/>
                </a:lnTo>
                <a:close/>
              </a:path>
              <a:path w="360045" h="361314">
                <a:moveTo>
                  <a:pt x="264748" y="275970"/>
                </a:moveTo>
                <a:lnTo>
                  <a:pt x="179832" y="275970"/>
                </a:lnTo>
                <a:lnTo>
                  <a:pt x="290957" y="361188"/>
                </a:lnTo>
                <a:lnTo>
                  <a:pt x="264748" y="275970"/>
                </a:lnTo>
                <a:close/>
              </a:path>
              <a:path w="360045" h="361314">
                <a:moveTo>
                  <a:pt x="179832" y="0"/>
                </a:moveTo>
                <a:lnTo>
                  <a:pt x="137413" y="137921"/>
                </a:lnTo>
                <a:lnTo>
                  <a:pt x="222250" y="137921"/>
                </a:lnTo>
                <a:lnTo>
                  <a:pt x="1798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7891" y="2636520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0" y="137921"/>
                </a:moveTo>
                <a:lnTo>
                  <a:pt x="137413" y="137921"/>
                </a:lnTo>
                <a:lnTo>
                  <a:pt x="179832" y="0"/>
                </a:lnTo>
                <a:lnTo>
                  <a:pt x="222250" y="137921"/>
                </a:lnTo>
                <a:lnTo>
                  <a:pt x="359663" y="137921"/>
                </a:lnTo>
                <a:lnTo>
                  <a:pt x="248538" y="223265"/>
                </a:lnTo>
                <a:lnTo>
                  <a:pt x="290957" y="361188"/>
                </a:lnTo>
                <a:lnTo>
                  <a:pt x="179832" y="275970"/>
                </a:lnTo>
                <a:lnTo>
                  <a:pt x="68707" y="361188"/>
                </a:lnTo>
                <a:lnTo>
                  <a:pt x="111125" y="223265"/>
                </a:lnTo>
                <a:lnTo>
                  <a:pt x="0" y="13792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33752" y="1759153"/>
            <a:ext cx="1626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微軟正黑體"/>
                <a:cs typeface="微軟正黑體"/>
              </a:rPr>
              <a:t>這三種是基</a:t>
            </a:r>
            <a:r>
              <a:rPr sz="1800" dirty="0">
                <a:solidFill>
                  <a:srgbClr val="FF0000"/>
                </a:solidFill>
                <a:latin typeface="微軟正黑體"/>
                <a:cs typeface="微軟正黑體"/>
              </a:rPr>
              <a:t>本的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75</a:t>
            </a:fld>
            <a:endParaRPr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4243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Python</a:t>
            </a:r>
            <a:r>
              <a:rPr spc="5" dirty="0">
                <a:latin typeface="標楷體"/>
                <a:cs typeface="標楷體"/>
              </a:rPr>
              <a:t>的</a:t>
            </a:r>
            <a:r>
              <a:rPr spc="-5" dirty="0">
                <a:latin typeface="標楷體"/>
                <a:cs typeface="標楷體"/>
              </a:rPr>
              <a:t>資</a:t>
            </a:r>
            <a:r>
              <a:rPr spc="5" dirty="0">
                <a:latin typeface="標楷體"/>
                <a:cs typeface="標楷體"/>
              </a:rPr>
              <a:t>料</a:t>
            </a:r>
            <a:r>
              <a:rPr spc="-5" dirty="0">
                <a:latin typeface="標楷體"/>
                <a:cs typeface="標楷體"/>
              </a:rPr>
              <a:t>型態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56461"/>
            <a:ext cx="6651625" cy="4857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27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Python</a:t>
            </a:r>
            <a:r>
              <a:rPr sz="2800" spc="5" dirty="0">
                <a:latin typeface="標楷體"/>
                <a:cs typeface="標楷體"/>
              </a:rPr>
              <a:t>的主</a:t>
            </a:r>
            <a:r>
              <a:rPr sz="2800" spc="-5" dirty="0">
                <a:latin typeface="標楷體"/>
                <a:cs typeface="標楷體"/>
              </a:rPr>
              <a:t>要資料</a:t>
            </a:r>
            <a:r>
              <a:rPr sz="2800" spc="5" dirty="0">
                <a:latin typeface="標楷體"/>
                <a:cs typeface="標楷體"/>
              </a:rPr>
              <a:t>型</a:t>
            </a:r>
            <a:r>
              <a:rPr sz="2800" spc="-5" dirty="0">
                <a:latin typeface="標楷體"/>
                <a:cs typeface="標楷體"/>
              </a:rPr>
              <a:t>態有：</a:t>
            </a:r>
            <a:endParaRPr sz="2800">
              <a:latin typeface="標楷體"/>
              <a:cs typeface="標楷體"/>
            </a:endParaRPr>
          </a:p>
          <a:p>
            <a:pPr marL="697865" lvl="1" indent="-228600">
              <a:lnSpc>
                <a:spcPts val="3185"/>
              </a:lnSpc>
              <a:buFont typeface="Arial"/>
              <a:buChar char="•"/>
              <a:tabLst>
                <a:tab pos="698500" algn="l"/>
              </a:tabLst>
            </a:pPr>
            <a:r>
              <a:rPr sz="2800" spc="5" dirty="0">
                <a:solidFill>
                  <a:srgbClr val="0000FF"/>
                </a:solidFill>
                <a:latin typeface="標楷體"/>
                <a:cs typeface="標楷體"/>
              </a:rPr>
              <a:t>基</a:t>
            </a:r>
            <a:r>
              <a:rPr sz="2800" spc="-5" dirty="0">
                <a:solidFill>
                  <a:srgbClr val="0000FF"/>
                </a:solidFill>
                <a:latin typeface="標楷體"/>
                <a:cs typeface="標楷體"/>
              </a:rPr>
              <a:t>本</a:t>
            </a:r>
            <a:r>
              <a:rPr sz="2800" spc="-5" dirty="0">
                <a:latin typeface="標楷體"/>
                <a:cs typeface="標楷體"/>
              </a:rPr>
              <a:t>資料</a:t>
            </a:r>
            <a:r>
              <a:rPr sz="2800" dirty="0">
                <a:latin typeface="標楷體"/>
                <a:cs typeface="標楷體"/>
              </a:rPr>
              <a:t>型</a:t>
            </a:r>
            <a:r>
              <a:rPr sz="2800" spc="-5" dirty="0">
                <a:latin typeface="標楷體"/>
                <a:cs typeface="標楷體"/>
              </a:rPr>
              <a:t>態：</a:t>
            </a:r>
            <a:endParaRPr sz="2800">
              <a:latin typeface="標楷體"/>
              <a:cs typeface="標楷體"/>
            </a:endParaRPr>
          </a:p>
          <a:p>
            <a:pPr marL="1155700" lvl="2" indent="-229870">
              <a:lnSpc>
                <a:spcPts val="3215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10" dirty="0">
                <a:latin typeface="Consolas"/>
                <a:cs typeface="Consolas"/>
              </a:rPr>
              <a:t>number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5" dirty="0">
                <a:latin typeface="標楷體"/>
                <a:cs typeface="標楷體"/>
              </a:rPr>
              <a:t>數值</a:t>
            </a:r>
            <a:endParaRPr sz="2800">
              <a:latin typeface="標楷體"/>
              <a:cs typeface="標楷體"/>
            </a:endParaRPr>
          </a:p>
          <a:p>
            <a:pPr marL="1719580" marR="5080" lvl="3" indent="-335280">
              <a:lnSpc>
                <a:spcPts val="3000"/>
              </a:lnSpc>
              <a:spcBef>
                <a:spcPts val="145"/>
              </a:spcBef>
              <a:buFont typeface="Arial"/>
              <a:buChar char="•"/>
              <a:tabLst>
                <a:tab pos="1613535" algn="l"/>
              </a:tabLst>
            </a:pPr>
            <a:r>
              <a:rPr sz="2600" dirty="0">
                <a:latin typeface="標楷體"/>
                <a:cs typeface="標楷體"/>
              </a:rPr>
              <a:t>整數</a:t>
            </a:r>
            <a:r>
              <a:rPr sz="2600" dirty="0">
                <a:latin typeface="Consolas"/>
                <a:cs typeface="Consolas"/>
              </a:rPr>
              <a:t>(</a:t>
            </a:r>
            <a:r>
              <a:rPr sz="2600" spc="-10" dirty="0">
                <a:latin typeface="Consolas"/>
                <a:cs typeface="Consolas"/>
              </a:rPr>
              <a:t>i</a:t>
            </a:r>
            <a:r>
              <a:rPr sz="2600" spc="-20" dirty="0">
                <a:latin typeface="Consolas"/>
                <a:cs typeface="Consolas"/>
              </a:rPr>
              <a:t>nt</a:t>
            </a:r>
            <a:r>
              <a:rPr sz="2600" dirty="0">
                <a:latin typeface="Consolas"/>
                <a:cs typeface="Consolas"/>
              </a:rPr>
              <a:t>e</a:t>
            </a:r>
            <a:r>
              <a:rPr sz="2600" spc="-10" dirty="0">
                <a:latin typeface="Consolas"/>
                <a:cs typeface="Consolas"/>
              </a:rPr>
              <a:t>g</a:t>
            </a:r>
            <a:r>
              <a:rPr sz="2600" dirty="0">
                <a:latin typeface="Consolas"/>
                <a:cs typeface="Consolas"/>
              </a:rPr>
              <a:t>e</a:t>
            </a:r>
            <a:r>
              <a:rPr sz="2600" spc="-10" dirty="0">
                <a:latin typeface="Consolas"/>
                <a:cs typeface="Consolas"/>
              </a:rPr>
              <a:t>r</a:t>
            </a:r>
            <a:r>
              <a:rPr sz="2600" spc="-20" dirty="0">
                <a:latin typeface="Consolas"/>
                <a:cs typeface="Consolas"/>
              </a:rPr>
              <a:t>)</a:t>
            </a:r>
            <a:r>
              <a:rPr sz="2600" spc="-10" dirty="0">
                <a:latin typeface="標楷體"/>
                <a:cs typeface="標楷體"/>
              </a:rPr>
              <a:t>、</a:t>
            </a:r>
            <a:r>
              <a:rPr sz="2600" dirty="0">
                <a:latin typeface="標楷體"/>
                <a:cs typeface="標楷體"/>
              </a:rPr>
              <a:t>長整數</a:t>
            </a:r>
            <a:r>
              <a:rPr sz="2600" spc="-20" dirty="0">
                <a:latin typeface="Consolas"/>
                <a:cs typeface="Consolas"/>
              </a:rPr>
              <a:t>(</a:t>
            </a:r>
            <a:r>
              <a:rPr sz="2600" dirty="0">
                <a:latin typeface="Consolas"/>
                <a:cs typeface="Consolas"/>
              </a:rPr>
              <a:t>l</a:t>
            </a:r>
            <a:r>
              <a:rPr sz="2600" spc="-25" dirty="0">
                <a:latin typeface="Consolas"/>
                <a:cs typeface="Consolas"/>
              </a:rPr>
              <a:t>o</a:t>
            </a:r>
            <a:r>
              <a:rPr sz="2600" dirty="0">
                <a:latin typeface="Consolas"/>
                <a:cs typeface="Consolas"/>
              </a:rPr>
              <a:t>n</a:t>
            </a:r>
            <a:r>
              <a:rPr sz="2600" spc="-10" dirty="0">
                <a:latin typeface="Consolas"/>
                <a:cs typeface="Consolas"/>
              </a:rPr>
              <a:t>g</a:t>
            </a:r>
            <a:r>
              <a:rPr sz="2600" spc="-20" dirty="0">
                <a:latin typeface="Consolas"/>
                <a:cs typeface="Consolas"/>
              </a:rPr>
              <a:t>)</a:t>
            </a:r>
            <a:r>
              <a:rPr sz="2600" dirty="0">
                <a:latin typeface="標楷體"/>
                <a:cs typeface="標楷體"/>
              </a:rPr>
              <a:t>、 浮點</a:t>
            </a:r>
            <a:r>
              <a:rPr sz="2600" spc="10" dirty="0">
                <a:latin typeface="標楷體"/>
                <a:cs typeface="標楷體"/>
              </a:rPr>
              <a:t>數</a:t>
            </a:r>
            <a:r>
              <a:rPr sz="2600" spc="-10" dirty="0">
                <a:latin typeface="Consolas"/>
                <a:cs typeface="Consolas"/>
              </a:rPr>
              <a:t>(float)</a:t>
            </a:r>
            <a:r>
              <a:rPr sz="2600" dirty="0">
                <a:latin typeface="標楷體"/>
                <a:cs typeface="標楷體"/>
              </a:rPr>
              <a:t>、複數</a:t>
            </a:r>
            <a:r>
              <a:rPr sz="2600" spc="-10" dirty="0">
                <a:latin typeface="Consolas"/>
                <a:cs typeface="Consolas"/>
              </a:rPr>
              <a:t>(complex)</a:t>
            </a:r>
            <a:endParaRPr sz="2600">
              <a:latin typeface="Consolas"/>
              <a:cs typeface="Consolas"/>
            </a:endParaRPr>
          </a:p>
          <a:p>
            <a:pPr marL="1155700" lvl="2" indent="-229870">
              <a:lnSpc>
                <a:spcPts val="3010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10" dirty="0">
                <a:latin typeface="Consolas"/>
                <a:cs typeface="Consolas"/>
              </a:rPr>
              <a:t>string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5" dirty="0">
                <a:latin typeface="標楷體"/>
                <a:cs typeface="標楷體"/>
              </a:rPr>
              <a:t>字串</a:t>
            </a:r>
            <a:endParaRPr sz="2800">
              <a:latin typeface="標楷體"/>
              <a:cs typeface="標楷體"/>
            </a:endParaRPr>
          </a:p>
          <a:p>
            <a:pPr marL="1155700" lvl="2" indent="-229870">
              <a:lnSpc>
                <a:spcPts val="3195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5" dirty="0">
                <a:latin typeface="Consolas"/>
                <a:cs typeface="Consolas"/>
              </a:rPr>
              <a:t>boolean</a:t>
            </a:r>
            <a:r>
              <a:rPr sz="2800" spc="-5" dirty="0">
                <a:latin typeface="標楷體"/>
                <a:cs typeface="標楷體"/>
              </a:rPr>
              <a:t>，布林</a:t>
            </a:r>
            <a:endParaRPr sz="2800">
              <a:latin typeface="標楷體"/>
              <a:cs typeface="標楷體"/>
            </a:endParaRPr>
          </a:p>
          <a:p>
            <a:pPr marL="697865" lvl="1" indent="-228600">
              <a:lnSpc>
                <a:spcPts val="3185"/>
              </a:lnSpc>
              <a:buFont typeface="Arial"/>
              <a:buChar char="•"/>
              <a:tabLst>
                <a:tab pos="698500" algn="l"/>
              </a:tabLst>
            </a:pPr>
            <a:r>
              <a:rPr sz="2800" spc="5" dirty="0">
                <a:solidFill>
                  <a:srgbClr val="0000FF"/>
                </a:solidFill>
                <a:latin typeface="標楷體"/>
                <a:cs typeface="標楷體"/>
              </a:rPr>
              <a:t>群</a:t>
            </a:r>
            <a:r>
              <a:rPr sz="2800" spc="-5" dirty="0">
                <a:solidFill>
                  <a:srgbClr val="0000FF"/>
                </a:solidFill>
                <a:latin typeface="標楷體"/>
                <a:cs typeface="標楷體"/>
              </a:rPr>
              <a:t>集</a:t>
            </a:r>
            <a:r>
              <a:rPr sz="2800" spc="-5" dirty="0">
                <a:latin typeface="標楷體"/>
                <a:cs typeface="標楷體"/>
              </a:rPr>
              <a:t>資料</a:t>
            </a:r>
            <a:r>
              <a:rPr sz="2800" dirty="0">
                <a:latin typeface="標楷體"/>
                <a:cs typeface="標楷體"/>
              </a:rPr>
              <a:t>型</a:t>
            </a:r>
            <a:r>
              <a:rPr sz="2800" spc="-5" dirty="0">
                <a:latin typeface="標楷體"/>
                <a:cs typeface="標楷體"/>
              </a:rPr>
              <a:t>態：</a:t>
            </a:r>
            <a:endParaRPr sz="2800">
              <a:latin typeface="標楷體"/>
              <a:cs typeface="標楷體"/>
            </a:endParaRPr>
          </a:p>
          <a:p>
            <a:pPr marL="1155700" lvl="2" indent="-229870">
              <a:lnSpc>
                <a:spcPts val="3185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10" dirty="0">
                <a:latin typeface="Consolas"/>
                <a:cs typeface="Consolas"/>
              </a:rPr>
              <a:t>list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清</a:t>
            </a:r>
            <a:r>
              <a:rPr sz="2800" spc="10" dirty="0">
                <a:latin typeface="標楷體"/>
                <a:cs typeface="標楷體"/>
              </a:rPr>
              <a:t>單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spc="-5" dirty="0">
                <a:latin typeface="標楷體"/>
                <a:cs typeface="標楷體"/>
              </a:rPr>
              <a:t>陣</a:t>
            </a:r>
            <a:r>
              <a:rPr sz="2800" spc="5" dirty="0">
                <a:latin typeface="標楷體"/>
                <a:cs typeface="標楷體"/>
              </a:rPr>
              <a:t>列</a:t>
            </a:r>
            <a:r>
              <a:rPr sz="2800" spc="-5" dirty="0">
                <a:latin typeface="Consolas"/>
                <a:cs typeface="Consolas"/>
              </a:rPr>
              <a:t>)</a:t>
            </a:r>
            <a:endParaRPr sz="2800">
              <a:latin typeface="Consolas"/>
              <a:cs typeface="Consolas"/>
            </a:endParaRPr>
          </a:p>
          <a:p>
            <a:pPr marL="1155700" lvl="2" indent="-229870">
              <a:lnSpc>
                <a:spcPts val="3190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5" dirty="0">
                <a:latin typeface="Consolas"/>
                <a:cs typeface="Consolas"/>
              </a:rPr>
              <a:t>tuple</a:t>
            </a:r>
            <a:r>
              <a:rPr sz="2800" spc="-5" dirty="0">
                <a:latin typeface="標楷體"/>
                <a:cs typeface="標楷體"/>
              </a:rPr>
              <a:t>，</a:t>
            </a:r>
            <a:r>
              <a:rPr sz="2800" spc="5" dirty="0">
                <a:latin typeface="標楷體"/>
                <a:cs typeface="標楷體"/>
              </a:rPr>
              <a:t>元組</a:t>
            </a:r>
            <a:endParaRPr sz="2800">
              <a:latin typeface="標楷體"/>
              <a:cs typeface="標楷體"/>
            </a:endParaRPr>
          </a:p>
          <a:p>
            <a:pPr marL="1155700" lvl="2" indent="-229870">
              <a:lnSpc>
                <a:spcPts val="3185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5" dirty="0">
                <a:latin typeface="Consolas"/>
                <a:cs typeface="Consolas"/>
              </a:rPr>
              <a:t>dictionary</a:t>
            </a:r>
            <a:r>
              <a:rPr sz="2800" spc="-5" dirty="0">
                <a:latin typeface="標楷體"/>
                <a:cs typeface="標楷體"/>
              </a:rPr>
              <a:t>，字典</a:t>
            </a:r>
            <a:endParaRPr sz="2800">
              <a:latin typeface="標楷體"/>
              <a:cs typeface="標楷體"/>
            </a:endParaRPr>
          </a:p>
          <a:p>
            <a:pPr marL="1155700" lvl="2" indent="-229870">
              <a:lnSpc>
                <a:spcPts val="3270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10" dirty="0">
                <a:latin typeface="Consolas"/>
                <a:cs typeface="Consolas"/>
              </a:rPr>
              <a:t>set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集合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1971" y="4241286"/>
            <a:ext cx="3562359" cy="2000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76</a:t>
            </a:fld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基</a:t>
            </a:r>
            <a:r>
              <a:rPr spc="-5" dirty="0">
                <a:latin typeface="標楷體"/>
                <a:cs typeface="標楷體"/>
              </a:rPr>
              <a:t>本資</a:t>
            </a:r>
            <a:r>
              <a:rPr dirty="0">
                <a:latin typeface="標楷體"/>
                <a:cs typeface="標楷體"/>
              </a:rPr>
              <a:t>料</a:t>
            </a:r>
            <a:r>
              <a:rPr spc="-5" dirty="0">
                <a:latin typeface="標楷體"/>
                <a:cs typeface="標楷體"/>
              </a:rPr>
              <a:t>型態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56461"/>
            <a:ext cx="4544695" cy="1213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304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numbe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r</a:t>
            </a:r>
            <a:r>
              <a:rPr sz="2800" spc="5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數值</a:t>
            </a:r>
            <a:r>
              <a:rPr sz="2800" spc="-20" dirty="0">
                <a:latin typeface="Consolas"/>
                <a:cs typeface="Consolas"/>
              </a:rPr>
              <a:t>)</a:t>
            </a:r>
            <a:r>
              <a:rPr sz="2800" spc="-5" dirty="0">
                <a:latin typeface="標楷體"/>
                <a:cs typeface="標楷體"/>
              </a:rPr>
              <a:t>包</a:t>
            </a:r>
            <a:r>
              <a:rPr sz="2800" dirty="0">
                <a:latin typeface="標楷體"/>
                <a:cs typeface="標楷體"/>
              </a:rPr>
              <a:t>含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697865" lvl="1" indent="-228600">
              <a:lnSpc>
                <a:spcPts val="3000"/>
              </a:lnSpc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標楷體"/>
                <a:cs typeface="標楷體"/>
              </a:rPr>
              <a:t>浮點數</a:t>
            </a:r>
            <a:r>
              <a:rPr sz="2600" spc="-20" dirty="0">
                <a:latin typeface="Consolas"/>
                <a:cs typeface="Consolas"/>
              </a:rPr>
              <a:t>(</a:t>
            </a:r>
            <a:r>
              <a:rPr sz="2600" dirty="0">
                <a:latin typeface="Consolas"/>
                <a:cs typeface="Consolas"/>
              </a:rPr>
              <a:t>f</a:t>
            </a:r>
            <a:r>
              <a:rPr sz="2600" spc="-25" dirty="0">
                <a:latin typeface="Consolas"/>
                <a:cs typeface="Consolas"/>
              </a:rPr>
              <a:t>l</a:t>
            </a:r>
            <a:r>
              <a:rPr sz="2600" dirty="0">
                <a:latin typeface="Consolas"/>
                <a:cs typeface="Consolas"/>
              </a:rPr>
              <a:t>o</a:t>
            </a:r>
            <a:r>
              <a:rPr sz="2600" spc="-10" dirty="0">
                <a:latin typeface="Consolas"/>
                <a:cs typeface="Consolas"/>
              </a:rPr>
              <a:t>a</a:t>
            </a:r>
            <a:r>
              <a:rPr sz="2600" dirty="0">
                <a:latin typeface="Consolas"/>
                <a:cs typeface="Consolas"/>
              </a:rPr>
              <a:t>t</a:t>
            </a:r>
            <a:r>
              <a:rPr sz="2600" spc="-10" dirty="0">
                <a:latin typeface="Consolas"/>
                <a:cs typeface="Consolas"/>
              </a:rPr>
              <a:t>)</a:t>
            </a:r>
            <a:r>
              <a:rPr sz="2600" dirty="0">
                <a:latin typeface="Consolas"/>
                <a:cs typeface="Consolas"/>
              </a:rPr>
              <a:t>:</a:t>
            </a:r>
            <a:endParaRPr sz="2600">
              <a:latin typeface="Consolas"/>
              <a:cs typeface="Consolas"/>
            </a:endParaRPr>
          </a:p>
          <a:p>
            <a:pPr marL="1155700" lvl="2" indent="-229870">
              <a:lnSpc>
                <a:spcPts val="3055"/>
              </a:lnSpc>
              <a:buFont typeface="Arial"/>
              <a:buChar char="•"/>
              <a:tabLst>
                <a:tab pos="1156335" algn="l"/>
              </a:tabLst>
            </a:pPr>
            <a:r>
              <a:rPr sz="2600" dirty="0">
                <a:latin typeface="標楷體"/>
                <a:cs typeface="標楷體"/>
              </a:rPr>
              <a:t>例</a:t>
            </a:r>
            <a:r>
              <a:rPr sz="2600" spc="-10" dirty="0">
                <a:latin typeface="標楷體"/>
                <a:cs typeface="標楷體"/>
              </a:rPr>
              <a:t>：</a:t>
            </a:r>
            <a:r>
              <a:rPr sz="2600" spc="-10" dirty="0">
                <a:latin typeface="Consolas"/>
                <a:cs typeface="Consolas"/>
              </a:rPr>
              <a:t>3.1415,</a:t>
            </a:r>
            <a:r>
              <a:rPr sz="2600" spc="-40" dirty="0">
                <a:latin typeface="Consolas"/>
                <a:cs typeface="Consolas"/>
              </a:rPr>
              <a:t> </a:t>
            </a:r>
            <a:r>
              <a:rPr sz="2600" spc="-10" dirty="0">
                <a:latin typeface="Consolas"/>
                <a:cs typeface="Consolas"/>
              </a:rPr>
              <a:t>6.02</a:t>
            </a:r>
            <a:r>
              <a:rPr sz="2600" spc="-10" dirty="0">
                <a:solidFill>
                  <a:srgbClr val="FF0000"/>
                </a:solidFill>
                <a:latin typeface="Consolas"/>
                <a:cs typeface="Consolas"/>
              </a:rPr>
              <a:t>E</a:t>
            </a:r>
            <a:r>
              <a:rPr sz="2600" spc="-10" dirty="0">
                <a:latin typeface="Consolas"/>
                <a:cs typeface="Consolas"/>
              </a:rPr>
              <a:t>23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8253" y="1947418"/>
            <a:ext cx="27330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00AF50"/>
                </a:solidFill>
                <a:latin typeface="Consolas"/>
                <a:cs typeface="Consolas"/>
              </a:rPr>
              <a:t>(64</a:t>
            </a:r>
            <a:r>
              <a:rPr sz="2600" dirty="0">
                <a:solidFill>
                  <a:srgbClr val="00AF50"/>
                </a:solidFill>
                <a:latin typeface="標楷體"/>
                <a:cs typeface="標楷體"/>
              </a:rPr>
              <a:t>位元，</a:t>
            </a:r>
            <a:r>
              <a:rPr sz="2600" spc="-15" dirty="0">
                <a:solidFill>
                  <a:srgbClr val="00AF50"/>
                </a:solidFill>
                <a:latin typeface="標楷體"/>
                <a:cs typeface="標楷體"/>
              </a:rPr>
              <a:t>倍</a:t>
            </a:r>
            <a:r>
              <a:rPr sz="2600" dirty="0">
                <a:solidFill>
                  <a:srgbClr val="00AF50"/>
                </a:solidFill>
                <a:latin typeface="標楷體"/>
                <a:cs typeface="標楷體"/>
              </a:rPr>
              <a:t>精度</a:t>
            </a:r>
            <a:r>
              <a:rPr sz="2600" dirty="0">
                <a:solidFill>
                  <a:srgbClr val="00AF50"/>
                </a:solidFill>
                <a:latin typeface="Consolas"/>
                <a:cs typeface="Consolas"/>
              </a:rPr>
              <a:t>)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4742" y="2709799"/>
            <a:ext cx="5612765" cy="308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8600">
              <a:lnSpc>
                <a:spcPts val="3055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整數</a:t>
            </a:r>
            <a:r>
              <a:rPr sz="2600" spc="-10" dirty="0">
                <a:latin typeface="Consolas"/>
                <a:cs typeface="Consolas"/>
              </a:rPr>
              <a:t>(integer):</a:t>
            </a:r>
            <a:endParaRPr sz="2600">
              <a:latin typeface="Consolas"/>
              <a:cs typeface="Consolas"/>
            </a:endParaRPr>
          </a:p>
          <a:p>
            <a:pPr marL="699135" marR="5080" lvl="1" indent="-699135">
              <a:lnSpc>
                <a:spcPts val="3000"/>
              </a:lnSpc>
              <a:spcBef>
                <a:spcPts val="130"/>
              </a:spcBef>
              <a:buFont typeface="Arial"/>
              <a:buChar char="•"/>
              <a:tabLst>
                <a:tab pos="699135" algn="l"/>
              </a:tabLst>
            </a:pPr>
            <a:r>
              <a:rPr sz="2600" dirty="0">
                <a:latin typeface="標楷體"/>
                <a:cs typeface="標楷體"/>
              </a:rPr>
              <a:t>例：</a:t>
            </a:r>
            <a:r>
              <a:rPr sz="2600" dirty="0">
                <a:latin typeface="Consolas"/>
                <a:cs typeface="Consolas"/>
              </a:rPr>
              <a:t>100</a:t>
            </a:r>
            <a:r>
              <a:rPr sz="2600" spc="-80" dirty="0">
                <a:latin typeface="Consolas"/>
                <a:cs typeface="Consolas"/>
              </a:rPr>
              <a:t> </a:t>
            </a:r>
            <a:r>
              <a:rPr sz="2600" spc="-20" dirty="0">
                <a:solidFill>
                  <a:srgbClr val="00AF50"/>
                </a:solidFill>
                <a:latin typeface="Consolas"/>
                <a:cs typeface="Consolas"/>
              </a:rPr>
              <a:t>(</a:t>
            </a:r>
            <a:r>
              <a:rPr sz="2600" dirty="0">
                <a:solidFill>
                  <a:srgbClr val="00AF50"/>
                </a:solidFill>
                <a:latin typeface="標楷體"/>
                <a:cs typeface="標楷體"/>
              </a:rPr>
              <a:t>十進制，大小無限</a:t>
            </a:r>
            <a:r>
              <a:rPr sz="2600" spc="-20" dirty="0">
                <a:solidFill>
                  <a:srgbClr val="00AF50"/>
                </a:solidFill>
                <a:latin typeface="標楷體"/>
                <a:cs typeface="標楷體"/>
              </a:rPr>
              <a:t>制</a:t>
            </a:r>
            <a:r>
              <a:rPr sz="2600" spc="-5" dirty="0">
                <a:solidFill>
                  <a:srgbClr val="00AF50"/>
                </a:solidFill>
                <a:latin typeface="Consolas"/>
                <a:cs typeface="Consolas"/>
              </a:rPr>
              <a:t>)</a:t>
            </a:r>
            <a:r>
              <a:rPr sz="2600" spc="-5" dirty="0">
                <a:latin typeface="Consolas"/>
                <a:cs typeface="Consolas"/>
              </a:rPr>
              <a:t>, </a:t>
            </a:r>
            <a:r>
              <a:rPr sz="2600" spc="-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olas"/>
                <a:cs typeface="Consolas"/>
              </a:rPr>
              <a:t>0</a:t>
            </a:r>
            <a:r>
              <a:rPr sz="2600" spc="-10" dirty="0">
                <a:latin typeface="Consolas"/>
                <a:cs typeface="Consolas"/>
              </a:rPr>
              <a:t>324</a:t>
            </a:r>
            <a:r>
              <a:rPr sz="2600" spc="-15" dirty="0">
                <a:latin typeface="Consolas"/>
                <a:cs typeface="Consolas"/>
              </a:rPr>
              <a:t> </a:t>
            </a:r>
            <a:r>
              <a:rPr sz="2600" spc="-20" dirty="0">
                <a:solidFill>
                  <a:srgbClr val="00AF50"/>
                </a:solidFill>
                <a:latin typeface="Consolas"/>
                <a:cs typeface="Consolas"/>
              </a:rPr>
              <a:t>(</a:t>
            </a:r>
            <a:r>
              <a:rPr sz="2600" dirty="0">
                <a:solidFill>
                  <a:srgbClr val="00AF50"/>
                </a:solidFill>
                <a:latin typeface="標楷體"/>
                <a:cs typeface="標楷體"/>
              </a:rPr>
              <a:t>八進位</a:t>
            </a:r>
            <a:r>
              <a:rPr sz="2600" spc="-10" dirty="0">
                <a:solidFill>
                  <a:srgbClr val="00AF50"/>
                </a:solidFill>
                <a:latin typeface="標楷體"/>
                <a:cs typeface="標楷體"/>
              </a:rPr>
              <a:t>數</a:t>
            </a:r>
            <a:r>
              <a:rPr sz="2600" spc="-5" dirty="0">
                <a:solidFill>
                  <a:srgbClr val="00AF50"/>
                </a:solidFill>
                <a:latin typeface="Consolas"/>
                <a:cs typeface="Consolas"/>
              </a:rPr>
              <a:t>)</a:t>
            </a:r>
            <a:r>
              <a:rPr sz="2600" spc="-5" dirty="0">
                <a:latin typeface="Consolas"/>
                <a:cs typeface="Consolas"/>
              </a:rPr>
              <a:t>,</a:t>
            </a:r>
            <a:endParaRPr sz="2600">
              <a:latin typeface="Consolas"/>
              <a:cs typeface="Consolas"/>
            </a:endParaRPr>
          </a:p>
          <a:p>
            <a:pPr marL="1375410">
              <a:lnSpc>
                <a:spcPts val="2855"/>
              </a:lnSpc>
            </a:pPr>
            <a:r>
              <a:rPr sz="2600" spc="-5" dirty="0">
                <a:solidFill>
                  <a:srgbClr val="FF0000"/>
                </a:solidFill>
                <a:latin typeface="Consolas"/>
                <a:cs typeface="Consolas"/>
              </a:rPr>
              <a:t>0x</a:t>
            </a:r>
            <a:r>
              <a:rPr sz="2600" spc="-5" dirty="0">
                <a:latin typeface="Consolas"/>
                <a:cs typeface="Consolas"/>
              </a:rPr>
              <a:t>A140</a:t>
            </a:r>
            <a:r>
              <a:rPr sz="2600" spc="-20" dirty="0">
                <a:latin typeface="Consolas"/>
                <a:cs typeface="Consolas"/>
              </a:rPr>
              <a:t> </a:t>
            </a:r>
            <a:r>
              <a:rPr sz="2600" spc="-20" dirty="0">
                <a:solidFill>
                  <a:srgbClr val="00AF50"/>
                </a:solidFill>
                <a:latin typeface="Consolas"/>
                <a:cs typeface="Consolas"/>
              </a:rPr>
              <a:t>(</a:t>
            </a:r>
            <a:r>
              <a:rPr sz="2600" spc="-15" dirty="0">
                <a:solidFill>
                  <a:srgbClr val="00AF50"/>
                </a:solidFill>
                <a:latin typeface="標楷體"/>
                <a:cs typeface="標楷體"/>
              </a:rPr>
              <a:t>十</a:t>
            </a:r>
            <a:r>
              <a:rPr sz="2600" spc="5" dirty="0">
                <a:solidFill>
                  <a:srgbClr val="00AF50"/>
                </a:solidFill>
                <a:latin typeface="標楷體"/>
                <a:cs typeface="標楷體"/>
              </a:rPr>
              <a:t>六進位</a:t>
            </a:r>
            <a:r>
              <a:rPr sz="2600" spc="-5" dirty="0">
                <a:solidFill>
                  <a:srgbClr val="00AF50"/>
                </a:solidFill>
                <a:latin typeface="標楷體"/>
                <a:cs typeface="標楷體"/>
              </a:rPr>
              <a:t>數</a:t>
            </a:r>
            <a:r>
              <a:rPr sz="2600" dirty="0">
                <a:solidFill>
                  <a:srgbClr val="00AF50"/>
                </a:solidFill>
                <a:latin typeface="Consolas"/>
                <a:cs typeface="Consolas"/>
              </a:rPr>
              <a:t>)</a:t>
            </a:r>
            <a:endParaRPr sz="2600">
              <a:latin typeface="Consolas"/>
              <a:cs typeface="Consolas"/>
            </a:endParaRPr>
          </a:p>
          <a:p>
            <a:pPr marL="1375410">
              <a:lnSpc>
                <a:spcPts val="3055"/>
              </a:lnSpc>
            </a:pPr>
            <a:r>
              <a:rPr sz="2600" spc="-5" dirty="0">
                <a:solidFill>
                  <a:srgbClr val="FF0000"/>
                </a:solidFill>
                <a:latin typeface="Consolas"/>
                <a:cs typeface="Consolas"/>
              </a:rPr>
              <a:t>0b</a:t>
            </a:r>
            <a:r>
              <a:rPr sz="2600" spc="-5" dirty="0">
                <a:latin typeface="Consolas"/>
                <a:cs typeface="Consolas"/>
              </a:rPr>
              <a:t>10011100</a:t>
            </a:r>
            <a:r>
              <a:rPr sz="2600" spc="-45" dirty="0">
                <a:latin typeface="Consolas"/>
                <a:cs typeface="Consolas"/>
              </a:rPr>
              <a:t> </a:t>
            </a:r>
            <a:r>
              <a:rPr sz="2600" spc="-20" dirty="0">
                <a:solidFill>
                  <a:srgbClr val="00AF50"/>
                </a:solidFill>
                <a:latin typeface="Consolas"/>
                <a:cs typeface="Consolas"/>
              </a:rPr>
              <a:t>(</a:t>
            </a:r>
            <a:r>
              <a:rPr sz="2600" dirty="0">
                <a:solidFill>
                  <a:srgbClr val="00AF50"/>
                </a:solidFill>
                <a:latin typeface="標楷體"/>
                <a:cs typeface="標楷體"/>
              </a:rPr>
              <a:t>二進位</a:t>
            </a:r>
            <a:r>
              <a:rPr sz="2600" spc="-15" dirty="0">
                <a:solidFill>
                  <a:srgbClr val="00AF50"/>
                </a:solidFill>
                <a:latin typeface="標楷體"/>
                <a:cs typeface="標楷體"/>
              </a:rPr>
              <a:t>數</a:t>
            </a:r>
            <a:r>
              <a:rPr sz="2600" dirty="0">
                <a:solidFill>
                  <a:srgbClr val="00AF50"/>
                </a:solidFill>
                <a:latin typeface="Consolas"/>
                <a:cs typeface="Consolas"/>
              </a:rPr>
              <a:t>)</a:t>
            </a:r>
            <a:endParaRPr sz="26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onsolas"/>
              <a:cs typeface="Consolas"/>
            </a:endParaRPr>
          </a:p>
          <a:p>
            <a:pPr marL="240665" indent="-228600">
              <a:lnSpc>
                <a:spcPts val="3055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複</a:t>
            </a:r>
            <a:r>
              <a:rPr sz="2600" spc="5" dirty="0">
                <a:latin typeface="標楷體"/>
                <a:cs typeface="標楷體"/>
              </a:rPr>
              <a:t>數</a:t>
            </a:r>
            <a:r>
              <a:rPr sz="2600" spc="-10" dirty="0">
                <a:latin typeface="Consolas"/>
                <a:cs typeface="Consolas"/>
              </a:rPr>
              <a:t>(complex):</a:t>
            </a:r>
            <a:endParaRPr sz="2600">
              <a:latin typeface="Consolas"/>
              <a:cs typeface="Consolas"/>
            </a:endParaRPr>
          </a:p>
          <a:p>
            <a:pPr marL="698500" lvl="1" indent="-229870">
              <a:lnSpc>
                <a:spcPts val="3055"/>
              </a:lnSpc>
              <a:buFont typeface="Arial"/>
              <a:buChar char="•"/>
              <a:tabLst>
                <a:tab pos="699135" algn="l"/>
                <a:tab pos="2626360" algn="l"/>
              </a:tabLst>
            </a:pPr>
            <a:r>
              <a:rPr sz="2600" dirty="0">
                <a:latin typeface="標楷體"/>
                <a:cs typeface="標楷體"/>
              </a:rPr>
              <a:t>例</a:t>
            </a:r>
            <a:r>
              <a:rPr sz="2600" spc="-5" dirty="0">
                <a:latin typeface="標楷體"/>
                <a:cs typeface="標楷體"/>
              </a:rPr>
              <a:t>：</a:t>
            </a:r>
            <a:r>
              <a:rPr sz="2600" spc="-5" dirty="0">
                <a:latin typeface="Consolas"/>
                <a:cs typeface="Consolas"/>
              </a:rPr>
              <a:t>1-5j	</a:t>
            </a:r>
            <a:r>
              <a:rPr sz="2600" spc="-20" dirty="0">
                <a:solidFill>
                  <a:srgbClr val="00AF50"/>
                </a:solidFill>
                <a:latin typeface="Consolas"/>
                <a:cs typeface="Consolas"/>
              </a:rPr>
              <a:t>(</a:t>
            </a:r>
            <a:r>
              <a:rPr sz="2600" dirty="0">
                <a:solidFill>
                  <a:srgbClr val="00AF50"/>
                </a:solidFill>
                <a:latin typeface="標楷體"/>
                <a:cs typeface="標楷體"/>
              </a:rPr>
              <a:t>兩</a:t>
            </a:r>
            <a:r>
              <a:rPr sz="2600" spc="-15" dirty="0">
                <a:solidFill>
                  <a:srgbClr val="00AF50"/>
                </a:solidFill>
                <a:latin typeface="標楷體"/>
                <a:cs typeface="標楷體"/>
              </a:rPr>
              <a:t>個</a:t>
            </a:r>
            <a:r>
              <a:rPr sz="2600" dirty="0">
                <a:solidFill>
                  <a:srgbClr val="00AF50"/>
                </a:solidFill>
                <a:latin typeface="標楷體"/>
                <a:cs typeface="標楷體"/>
              </a:rPr>
              <a:t>浮點數</a:t>
            </a:r>
            <a:r>
              <a:rPr sz="2600" dirty="0">
                <a:solidFill>
                  <a:srgbClr val="00AF50"/>
                </a:solidFill>
                <a:latin typeface="Consolas"/>
                <a:cs typeface="Consolas"/>
              </a:rPr>
              <a:t>)</a:t>
            </a:r>
            <a:endParaRPr sz="26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基</a:t>
            </a:r>
            <a:r>
              <a:rPr spc="-5" dirty="0">
                <a:latin typeface="標楷體"/>
                <a:cs typeface="標楷體"/>
              </a:rPr>
              <a:t>本資</a:t>
            </a:r>
            <a:r>
              <a:rPr dirty="0">
                <a:latin typeface="標楷體"/>
                <a:cs typeface="標楷體"/>
              </a:rPr>
              <a:t>料</a:t>
            </a:r>
            <a:r>
              <a:rPr spc="-5" dirty="0">
                <a:latin typeface="標楷體"/>
                <a:cs typeface="標楷體"/>
              </a:rPr>
              <a:t>型態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10362" y="1164268"/>
            <a:ext cx="8347075" cy="46659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string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字串</a:t>
            </a:r>
            <a:r>
              <a:rPr sz="2800" spc="-15" dirty="0">
                <a:latin typeface="Consolas"/>
                <a:cs typeface="Consolas"/>
              </a:rPr>
              <a:t>)</a:t>
            </a:r>
            <a:r>
              <a:rPr sz="2800" spc="-1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698500" lvl="1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標楷體"/>
                <a:cs typeface="標楷體"/>
              </a:rPr>
              <a:t>單引號</a:t>
            </a:r>
            <a:r>
              <a:rPr sz="2600" spc="-15" dirty="0">
                <a:latin typeface="標楷體"/>
                <a:cs typeface="標楷體"/>
              </a:rPr>
              <a:t>包</a:t>
            </a:r>
            <a:r>
              <a:rPr sz="2600" dirty="0">
                <a:latin typeface="標楷體"/>
                <a:cs typeface="標楷體"/>
              </a:rPr>
              <a:t>圍</a:t>
            </a:r>
            <a:endParaRPr sz="2600">
              <a:latin typeface="標楷體"/>
              <a:cs typeface="標楷體"/>
            </a:endParaRPr>
          </a:p>
          <a:p>
            <a:pPr marL="2013585" marR="5080" lvl="2" indent="-1087120">
              <a:lnSpc>
                <a:spcPct val="105800"/>
              </a:lnSpc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latin typeface="標楷體"/>
                <a:cs typeface="標楷體"/>
              </a:rPr>
              <a:t>例</a:t>
            </a:r>
            <a:r>
              <a:rPr sz="2600" spc="-10" dirty="0">
                <a:latin typeface="標楷體"/>
                <a:cs typeface="標楷體"/>
              </a:rPr>
              <a:t>：</a:t>
            </a:r>
            <a:r>
              <a:rPr sz="2600" spc="-10" dirty="0">
                <a:solidFill>
                  <a:srgbClr val="FF0000"/>
                </a:solidFill>
                <a:latin typeface="Consolas"/>
                <a:cs typeface="Consolas"/>
              </a:rPr>
              <a:t>'</a:t>
            </a:r>
            <a:r>
              <a:rPr sz="2600" spc="-10" dirty="0">
                <a:latin typeface="Consolas"/>
                <a:cs typeface="Consolas"/>
              </a:rPr>
              <a:t>this</a:t>
            </a:r>
            <a:r>
              <a:rPr sz="2600" spc="-5" dirty="0">
                <a:latin typeface="Consolas"/>
                <a:cs typeface="Consolas"/>
              </a:rPr>
              <a:t> </a:t>
            </a:r>
            <a:r>
              <a:rPr sz="2600" dirty="0">
                <a:latin typeface="Consolas"/>
                <a:cs typeface="Consolas"/>
              </a:rPr>
              <a:t>is</a:t>
            </a:r>
            <a:r>
              <a:rPr sz="2600" spc="-20" dirty="0">
                <a:latin typeface="Consolas"/>
                <a:cs typeface="Consolas"/>
              </a:rPr>
              <a:t> </a:t>
            </a:r>
            <a:r>
              <a:rPr sz="2600" dirty="0">
                <a:latin typeface="Consolas"/>
                <a:cs typeface="Consolas"/>
              </a:rPr>
              <a:t>a </a:t>
            </a:r>
            <a:r>
              <a:rPr sz="2600" spc="-10" dirty="0">
                <a:latin typeface="Consolas"/>
                <a:cs typeface="Consolas"/>
              </a:rPr>
              <a:t>"single-quoted"</a:t>
            </a:r>
            <a:r>
              <a:rPr sz="2600" spc="-5" dirty="0">
                <a:latin typeface="Consolas"/>
                <a:cs typeface="Consolas"/>
              </a:rPr>
              <a:t> </a:t>
            </a:r>
            <a:r>
              <a:rPr sz="2600" spc="-10" dirty="0">
                <a:latin typeface="Consolas"/>
                <a:cs typeface="Consolas"/>
              </a:rPr>
              <a:t>string,</a:t>
            </a:r>
            <a:r>
              <a:rPr sz="2600" spc="-10" dirty="0">
                <a:solidFill>
                  <a:srgbClr val="00AFEF"/>
                </a:solidFill>
                <a:latin typeface="Consolas"/>
                <a:cs typeface="Consolas"/>
              </a:rPr>
              <a:t>\n </a:t>
            </a:r>
            <a:r>
              <a:rPr sz="2600" spc="-10" dirty="0">
                <a:latin typeface="Consolas"/>
                <a:cs typeface="Consolas"/>
              </a:rPr>
              <a:t> </a:t>
            </a:r>
            <a:r>
              <a:rPr sz="2600" spc="-5" dirty="0">
                <a:latin typeface="Consolas"/>
                <a:cs typeface="Consolas"/>
              </a:rPr>
              <a:t>don</a:t>
            </a:r>
            <a:r>
              <a:rPr sz="2600" spc="-5" dirty="0">
                <a:solidFill>
                  <a:srgbClr val="00AFEF"/>
                </a:solidFill>
                <a:latin typeface="Consolas"/>
                <a:cs typeface="Consolas"/>
              </a:rPr>
              <a:t>\'</a:t>
            </a:r>
            <a:r>
              <a:rPr sz="2600" spc="-5" dirty="0">
                <a:latin typeface="Consolas"/>
                <a:cs typeface="Consolas"/>
              </a:rPr>
              <a:t>t you like</a:t>
            </a:r>
            <a:r>
              <a:rPr sz="2600" spc="-55" dirty="0">
                <a:latin typeface="Consolas"/>
                <a:cs typeface="Consolas"/>
              </a:rPr>
              <a:t> </a:t>
            </a:r>
            <a:r>
              <a:rPr sz="2600" spc="-10" dirty="0">
                <a:latin typeface="Consolas"/>
                <a:cs typeface="Consolas"/>
              </a:rPr>
              <a:t>it?</a:t>
            </a:r>
            <a:r>
              <a:rPr sz="2600" spc="-10" dirty="0">
                <a:solidFill>
                  <a:srgbClr val="FF0000"/>
                </a:solidFill>
                <a:latin typeface="Consolas"/>
                <a:cs typeface="Consolas"/>
              </a:rPr>
              <a:t>'</a:t>
            </a:r>
            <a:endParaRPr sz="2600">
              <a:latin typeface="Consolas"/>
              <a:cs typeface="Consolas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5" dirty="0">
                <a:latin typeface="標楷體"/>
                <a:cs typeface="標楷體"/>
              </a:rPr>
              <a:t>雙引號</a:t>
            </a:r>
            <a:r>
              <a:rPr sz="2600" spc="-20" dirty="0">
                <a:latin typeface="標楷體"/>
                <a:cs typeface="標楷體"/>
              </a:rPr>
              <a:t>包</a:t>
            </a:r>
            <a:r>
              <a:rPr sz="2600" spc="5" dirty="0">
                <a:latin typeface="標楷體"/>
                <a:cs typeface="標楷體"/>
              </a:rPr>
              <a:t>圍</a:t>
            </a:r>
            <a:endParaRPr sz="2600">
              <a:latin typeface="標楷體"/>
              <a:cs typeface="標楷體"/>
            </a:endParaRPr>
          </a:p>
          <a:p>
            <a:pPr marL="1155065" lvl="2" indent="-22923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latin typeface="標楷體"/>
                <a:cs typeface="標楷體"/>
              </a:rPr>
              <a:t>例</a:t>
            </a:r>
            <a:r>
              <a:rPr sz="2600" spc="-10" dirty="0">
                <a:latin typeface="標楷體"/>
                <a:cs typeface="標楷體"/>
              </a:rPr>
              <a:t>：</a:t>
            </a:r>
            <a:r>
              <a:rPr sz="2600" spc="-10" dirty="0">
                <a:solidFill>
                  <a:srgbClr val="FF0000"/>
                </a:solidFill>
                <a:latin typeface="Consolas"/>
                <a:cs typeface="Consolas"/>
              </a:rPr>
              <a:t>"</a:t>
            </a:r>
            <a:r>
              <a:rPr sz="2600" spc="-10" dirty="0">
                <a:latin typeface="Consolas"/>
                <a:cs typeface="Consolas"/>
              </a:rPr>
              <a:t>this </a:t>
            </a:r>
            <a:r>
              <a:rPr sz="2600" dirty="0">
                <a:latin typeface="Consolas"/>
                <a:cs typeface="Consolas"/>
              </a:rPr>
              <a:t>is</a:t>
            </a:r>
            <a:r>
              <a:rPr sz="2600" spc="-25" dirty="0">
                <a:latin typeface="Consolas"/>
                <a:cs typeface="Consolas"/>
              </a:rPr>
              <a:t> </a:t>
            </a:r>
            <a:r>
              <a:rPr sz="2600" dirty="0">
                <a:latin typeface="Consolas"/>
                <a:cs typeface="Consolas"/>
              </a:rPr>
              <a:t>a</a:t>
            </a:r>
            <a:r>
              <a:rPr sz="2600" spc="-5" dirty="0">
                <a:latin typeface="Consolas"/>
                <a:cs typeface="Consolas"/>
              </a:rPr>
              <a:t> </a:t>
            </a:r>
            <a:r>
              <a:rPr sz="2600" spc="-10" dirty="0">
                <a:latin typeface="Consolas"/>
                <a:cs typeface="Consolas"/>
              </a:rPr>
              <a:t>'double-quoted'</a:t>
            </a:r>
            <a:r>
              <a:rPr sz="2600" dirty="0">
                <a:latin typeface="Consolas"/>
                <a:cs typeface="Consolas"/>
              </a:rPr>
              <a:t> </a:t>
            </a:r>
            <a:r>
              <a:rPr sz="2600" spc="-10" dirty="0">
                <a:latin typeface="Consolas"/>
                <a:cs typeface="Consolas"/>
              </a:rPr>
              <a:t>string</a:t>
            </a:r>
            <a:r>
              <a:rPr sz="2600" spc="-10" dirty="0">
                <a:solidFill>
                  <a:srgbClr val="FF0000"/>
                </a:solidFill>
                <a:latin typeface="Consolas"/>
                <a:cs typeface="Consolas"/>
              </a:rPr>
              <a:t>"</a:t>
            </a:r>
            <a:endParaRPr sz="2600">
              <a:latin typeface="Consolas"/>
              <a:cs typeface="Consolas"/>
            </a:endParaRPr>
          </a:p>
          <a:p>
            <a:pPr marL="698500" lvl="1" indent="-2286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-5" dirty="0">
                <a:latin typeface="標楷體"/>
                <a:cs typeface="標楷體"/>
              </a:rPr>
              <a:t>三</a:t>
            </a:r>
            <a:r>
              <a:rPr sz="2600" dirty="0">
                <a:latin typeface="標楷體"/>
                <a:cs typeface="標楷體"/>
              </a:rPr>
              <a:t>引號</a:t>
            </a:r>
            <a:r>
              <a:rPr sz="2600" spc="-15" dirty="0">
                <a:latin typeface="標楷體"/>
                <a:cs typeface="標楷體"/>
              </a:rPr>
              <a:t>包</a:t>
            </a:r>
            <a:r>
              <a:rPr sz="2600" dirty="0">
                <a:latin typeface="標楷體"/>
                <a:cs typeface="標楷體"/>
              </a:rPr>
              <a:t>圍</a:t>
            </a:r>
            <a:r>
              <a:rPr sz="2600" spc="-20" dirty="0">
                <a:solidFill>
                  <a:srgbClr val="00AF50"/>
                </a:solidFill>
                <a:latin typeface="Consolas"/>
                <a:cs typeface="Consolas"/>
              </a:rPr>
              <a:t>(</a:t>
            </a:r>
            <a:r>
              <a:rPr sz="2600" dirty="0">
                <a:solidFill>
                  <a:srgbClr val="00AF50"/>
                </a:solidFill>
                <a:latin typeface="標楷體"/>
                <a:cs typeface="標楷體"/>
              </a:rPr>
              <a:t>三個</a:t>
            </a:r>
            <a:r>
              <a:rPr sz="2600" spc="-15" dirty="0">
                <a:solidFill>
                  <a:srgbClr val="00AF50"/>
                </a:solidFill>
                <a:latin typeface="標楷體"/>
                <a:cs typeface="標楷體"/>
              </a:rPr>
              <a:t>單</a:t>
            </a:r>
            <a:r>
              <a:rPr sz="2600" dirty="0">
                <a:solidFill>
                  <a:srgbClr val="00AF50"/>
                </a:solidFill>
                <a:latin typeface="標楷體"/>
                <a:cs typeface="標楷體"/>
              </a:rPr>
              <a:t>引號</a:t>
            </a:r>
            <a:r>
              <a:rPr sz="2600" dirty="0">
                <a:solidFill>
                  <a:srgbClr val="00AF50"/>
                </a:solidFill>
                <a:latin typeface="Consolas"/>
                <a:cs typeface="Consolas"/>
              </a:rPr>
              <a:t>)</a:t>
            </a:r>
            <a:endParaRPr sz="2600">
              <a:latin typeface="Consolas"/>
              <a:cs typeface="Consolas"/>
            </a:endParaRPr>
          </a:p>
          <a:p>
            <a:pPr marL="1155700" marR="543560" lvl="2" indent="-1155700">
              <a:lnSpc>
                <a:spcPct val="106000"/>
              </a:lnSpc>
              <a:spcBef>
                <a:spcPts val="5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latin typeface="標楷體"/>
                <a:cs typeface="標楷體"/>
              </a:rPr>
              <a:t>例</a:t>
            </a:r>
            <a:r>
              <a:rPr sz="2600" spc="-5" dirty="0">
                <a:latin typeface="標楷體"/>
                <a:cs typeface="標楷體"/>
              </a:rPr>
              <a:t>：</a:t>
            </a:r>
            <a:r>
              <a:rPr sz="2600" spc="-5" dirty="0">
                <a:solidFill>
                  <a:srgbClr val="FF0000"/>
                </a:solidFill>
                <a:latin typeface="Consolas"/>
                <a:cs typeface="Consolas"/>
              </a:rPr>
              <a:t>'''</a:t>
            </a:r>
            <a:r>
              <a:rPr sz="2600" spc="-5" dirty="0">
                <a:latin typeface="Consolas"/>
                <a:cs typeface="Consolas"/>
              </a:rPr>
              <a:t>this</a:t>
            </a:r>
            <a:r>
              <a:rPr sz="2600" spc="-25" dirty="0">
                <a:latin typeface="Consolas"/>
                <a:cs typeface="Consolas"/>
              </a:rPr>
              <a:t> </a:t>
            </a:r>
            <a:r>
              <a:rPr sz="2600" spc="-10" dirty="0">
                <a:latin typeface="Consolas"/>
                <a:cs typeface="Consolas"/>
              </a:rPr>
              <a:t>is</a:t>
            </a:r>
            <a:r>
              <a:rPr sz="2600" spc="-25" dirty="0">
                <a:latin typeface="Consolas"/>
                <a:cs typeface="Consolas"/>
              </a:rPr>
              <a:t> </a:t>
            </a:r>
            <a:r>
              <a:rPr sz="2600" dirty="0">
                <a:latin typeface="Consolas"/>
                <a:cs typeface="Consolas"/>
              </a:rPr>
              <a:t>a</a:t>
            </a:r>
            <a:r>
              <a:rPr sz="2600" spc="-30" dirty="0">
                <a:latin typeface="Consolas"/>
                <a:cs typeface="Consolas"/>
              </a:rPr>
              <a:t> </a:t>
            </a:r>
            <a:r>
              <a:rPr sz="2600" spc="-5" dirty="0">
                <a:latin typeface="Consolas"/>
                <a:cs typeface="Consolas"/>
              </a:rPr>
              <a:t>triply-quoted string  </a:t>
            </a:r>
            <a:r>
              <a:rPr sz="2600" dirty="0">
                <a:latin typeface="標楷體"/>
                <a:cs typeface="標楷體"/>
              </a:rPr>
              <a:t>字串</a:t>
            </a:r>
            <a:r>
              <a:rPr sz="2600" spc="-15" dirty="0">
                <a:latin typeface="標楷體"/>
                <a:cs typeface="標楷體"/>
              </a:rPr>
              <a:t>中</a:t>
            </a:r>
            <a:r>
              <a:rPr sz="2600" dirty="0">
                <a:latin typeface="標楷體"/>
                <a:cs typeface="標楷體"/>
              </a:rPr>
              <a:t>可以換</a:t>
            </a:r>
            <a:r>
              <a:rPr sz="2600" spc="-10" dirty="0">
                <a:latin typeface="標楷體"/>
                <a:cs typeface="標楷體"/>
              </a:rPr>
              <a:t>行</a:t>
            </a:r>
            <a:r>
              <a:rPr sz="2600" spc="-30" dirty="0">
                <a:latin typeface="Consolas"/>
                <a:cs typeface="Consolas"/>
              </a:rPr>
              <a:t>,</a:t>
            </a:r>
            <a:r>
              <a:rPr sz="2600" dirty="0">
                <a:latin typeface="標楷體"/>
                <a:cs typeface="標楷體"/>
              </a:rPr>
              <a:t>不用加</a:t>
            </a:r>
            <a:r>
              <a:rPr sz="2600" spc="-15" dirty="0">
                <a:latin typeface="標楷體"/>
                <a:cs typeface="標楷體"/>
              </a:rPr>
              <a:t>跳</a:t>
            </a:r>
            <a:r>
              <a:rPr sz="2600" dirty="0">
                <a:latin typeface="標楷體"/>
                <a:cs typeface="標楷體"/>
              </a:rPr>
              <a:t>脫字元，  也可</a:t>
            </a:r>
            <a:r>
              <a:rPr sz="2600" spc="-15" dirty="0">
                <a:latin typeface="標楷體"/>
                <a:cs typeface="標楷體"/>
              </a:rPr>
              <a:t>以</a:t>
            </a:r>
            <a:r>
              <a:rPr sz="2600" dirty="0">
                <a:latin typeface="標楷體"/>
                <a:cs typeface="標楷體"/>
              </a:rPr>
              <a:t>用</a:t>
            </a:r>
            <a:r>
              <a:rPr sz="2600" spc="-20" dirty="0">
                <a:latin typeface="Consolas"/>
                <a:cs typeface="Consolas"/>
              </a:rPr>
              <a:t>'</a:t>
            </a:r>
            <a:r>
              <a:rPr sz="2600" dirty="0">
                <a:latin typeface="標楷體"/>
                <a:cs typeface="標楷體"/>
              </a:rPr>
              <a:t>單引</a:t>
            </a:r>
            <a:r>
              <a:rPr sz="2600" spc="-15" dirty="0">
                <a:latin typeface="標楷體"/>
                <a:cs typeface="標楷體"/>
              </a:rPr>
              <a:t>號</a:t>
            </a:r>
            <a:r>
              <a:rPr sz="2600" spc="-20" dirty="0">
                <a:latin typeface="Consolas"/>
                <a:cs typeface="Consolas"/>
              </a:rPr>
              <a:t>'</a:t>
            </a:r>
            <a:r>
              <a:rPr sz="2600" spc="10" dirty="0">
                <a:latin typeface="標楷體"/>
                <a:cs typeface="標楷體"/>
              </a:rPr>
              <a:t>和</a:t>
            </a:r>
            <a:r>
              <a:rPr sz="2600" spc="-20" dirty="0">
                <a:latin typeface="Consolas"/>
                <a:cs typeface="Consolas"/>
              </a:rPr>
              <a:t>"</a:t>
            </a:r>
            <a:r>
              <a:rPr sz="2600" dirty="0">
                <a:latin typeface="標楷體"/>
                <a:cs typeface="標楷體"/>
              </a:rPr>
              <a:t>雙引</a:t>
            </a:r>
            <a:r>
              <a:rPr sz="2600" spc="-10" dirty="0">
                <a:latin typeface="標楷體"/>
                <a:cs typeface="標楷體"/>
              </a:rPr>
              <a:t>號</a:t>
            </a:r>
            <a:r>
              <a:rPr sz="2600" dirty="0">
                <a:latin typeface="Consolas"/>
                <a:cs typeface="Consolas"/>
              </a:rPr>
              <a:t>"</a:t>
            </a:r>
            <a:r>
              <a:rPr sz="2600" spc="-25" dirty="0">
                <a:latin typeface="Consolas"/>
                <a:cs typeface="Consolas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olas"/>
                <a:cs typeface="Consolas"/>
              </a:rPr>
              <a:t>'''</a:t>
            </a:r>
            <a:endParaRPr sz="2600">
              <a:latin typeface="Consolas"/>
              <a:cs typeface="Consolas"/>
            </a:endParaRPr>
          </a:p>
          <a:p>
            <a:pPr marL="1792605">
              <a:lnSpc>
                <a:spcPct val="100000"/>
              </a:lnSpc>
              <a:spcBef>
                <a:spcPts val="780"/>
              </a:spcBef>
            </a:pPr>
            <a:r>
              <a:rPr sz="2000" spc="-10" dirty="0">
                <a:solidFill>
                  <a:srgbClr val="00AF50"/>
                </a:solidFill>
                <a:latin typeface="Consolas"/>
                <a:cs typeface="Consolas"/>
              </a:rPr>
              <a:t>(</a:t>
            </a:r>
            <a:r>
              <a:rPr sz="2000" spc="5" dirty="0">
                <a:solidFill>
                  <a:srgbClr val="00AF50"/>
                </a:solidFill>
                <a:latin typeface="標楷體"/>
                <a:cs typeface="標楷體"/>
              </a:rPr>
              <a:t>也可</a:t>
            </a:r>
            <a:r>
              <a:rPr sz="2000" spc="-5" dirty="0">
                <a:solidFill>
                  <a:srgbClr val="00AF50"/>
                </a:solidFill>
                <a:latin typeface="標楷體"/>
                <a:cs typeface="標楷體"/>
              </a:rPr>
              <a:t>用</a:t>
            </a:r>
            <a:r>
              <a:rPr sz="2000" spc="-10" dirty="0">
                <a:solidFill>
                  <a:srgbClr val="00AF50"/>
                </a:solidFill>
                <a:latin typeface="標楷體"/>
                <a:cs typeface="標楷體"/>
              </a:rPr>
              <a:t>來</a:t>
            </a:r>
            <a:r>
              <a:rPr sz="2000" spc="5" dirty="0">
                <a:solidFill>
                  <a:srgbClr val="00AF50"/>
                </a:solidFill>
                <a:latin typeface="標楷體"/>
                <a:cs typeface="標楷體"/>
              </a:rPr>
              <a:t>當</a:t>
            </a:r>
            <a:r>
              <a:rPr sz="2000" spc="-15" dirty="0">
                <a:solidFill>
                  <a:srgbClr val="00AF50"/>
                </a:solidFill>
                <a:latin typeface="標楷體"/>
                <a:cs typeface="標楷體"/>
              </a:rPr>
              <a:t>多</a:t>
            </a:r>
            <a:r>
              <a:rPr sz="2000" spc="5" dirty="0">
                <a:solidFill>
                  <a:srgbClr val="00AF50"/>
                </a:solidFill>
                <a:latin typeface="標楷體"/>
                <a:cs typeface="標楷體"/>
              </a:rPr>
              <a:t>行的</a:t>
            </a:r>
            <a:r>
              <a:rPr sz="2000" spc="-5" dirty="0">
                <a:solidFill>
                  <a:srgbClr val="00AF50"/>
                </a:solidFill>
                <a:latin typeface="標楷體"/>
                <a:cs typeface="標楷體"/>
              </a:rPr>
              <a:t>註</a:t>
            </a:r>
            <a:r>
              <a:rPr sz="2000" spc="5" dirty="0">
                <a:solidFill>
                  <a:srgbClr val="00AF50"/>
                </a:solidFill>
                <a:latin typeface="標楷體"/>
                <a:cs typeface="標楷體"/>
              </a:rPr>
              <a:t>解</a:t>
            </a:r>
            <a:r>
              <a:rPr sz="2000" dirty="0">
                <a:solidFill>
                  <a:srgbClr val="00AF50"/>
                </a:solidFill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基</a:t>
            </a:r>
            <a:r>
              <a:rPr spc="-5" dirty="0">
                <a:latin typeface="標楷體"/>
                <a:cs typeface="標楷體"/>
              </a:rPr>
              <a:t>本資</a:t>
            </a:r>
            <a:r>
              <a:rPr dirty="0">
                <a:latin typeface="標楷體"/>
                <a:cs typeface="標楷體"/>
              </a:rPr>
              <a:t>料</a:t>
            </a:r>
            <a:r>
              <a:rPr spc="-5" dirty="0">
                <a:latin typeface="標楷體"/>
                <a:cs typeface="標楷體"/>
              </a:rPr>
              <a:t>型態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62816"/>
            <a:ext cx="7648575" cy="21558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boolean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布林</a:t>
            </a:r>
            <a:r>
              <a:rPr sz="2800" spc="-15" dirty="0">
                <a:latin typeface="Consolas"/>
                <a:cs typeface="Consolas"/>
              </a:rPr>
              <a:t>)</a:t>
            </a:r>
            <a:r>
              <a:rPr sz="2800" spc="-1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697865" marR="5080" lvl="1" indent="-228600">
              <a:lnSpc>
                <a:spcPts val="2770"/>
              </a:lnSpc>
              <a:spcBef>
                <a:spcPts val="620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標楷體"/>
                <a:cs typeface="標楷體"/>
              </a:rPr>
              <a:t>布林是</a:t>
            </a:r>
            <a:r>
              <a:rPr sz="2600" spc="-10" dirty="0">
                <a:latin typeface="標楷體"/>
                <a:cs typeface="標楷體"/>
              </a:rPr>
              <a:t>一</a:t>
            </a:r>
            <a:r>
              <a:rPr sz="2600" dirty="0">
                <a:latin typeface="標楷體"/>
                <a:cs typeface="標楷體"/>
              </a:rPr>
              <a:t>個人的</a:t>
            </a:r>
            <a:r>
              <a:rPr sz="2600" spc="-15" dirty="0">
                <a:latin typeface="標楷體"/>
                <a:cs typeface="標楷體"/>
              </a:rPr>
              <a:t>名</a:t>
            </a:r>
            <a:r>
              <a:rPr sz="2600" dirty="0">
                <a:latin typeface="標楷體"/>
                <a:cs typeface="標楷體"/>
              </a:rPr>
              <a:t>字，他</a:t>
            </a:r>
            <a:r>
              <a:rPr sz="2600" spc="-15" dirty="0">
                <a:latin typeface="標楷體"/>
                <a:cs typeface="標楷體"/>
              </a:rPr>
              <a:t>發</a:t>
            </a:r>
            <a:r>
              <a:rPr sz="2600" dirty="0">
                <a:latin typeface="標楷體"/>
                <a:cs typeface="標楷體"/>
              </a:rPr>
              <a:t>展了一</a:t>
            </a:r>
            <a:r>
              <a:rPr sz="2600" spc="-15" dirty="0">
                <a:latin typeface="標楷體"/>
                <a:cs typeface="標楷體"/>
              </a:rPr>
              <a:t>套</a:t>
            </a:r>
            <a:r>
              <a:rPr sz="2600" dirty="0">
                <a:latin typeface="標楷體"/>
                <a:cs typeface="標楷體"/>
              </a:rPr>
              <a:t>專門對</a:t>
            </a:r>
            <a:r>
              <a:rPr sz="2600" spc="-15" dirty="0">
                <a:latin typeface="標楷體"/>
                <a:cs typeface="標楷體"/>
              </a:rPr>
              <a:t>真</a:t>
            </a:r>
            <a:r>
              <a:rPr sz="2600" dirty="0">
                <a:latin typeface="標楷體"/>
                <a:cs typeface="標楷體"/>
              </a:rPr>
              <a:t>真 假假做</a:t>
            </a:r>
            <a:r>
              <a:rPr sz="2600" spc="-15" dirty="0">
                <a:latin typeface="標楷體"/>
                <a:cs typeface="標楷體"/>
              </a:rPr>
              <a:t>運</a:t>
            </a:r>
            <a:r>
              <a:rPr sz="2600" dirty="0">
                <a:latin typeface="標楷體"/>
                <a:cs typeface="標楷體"/>
              </a:rPr>
              <a:t>算的學</a:t>
            </a:r>
            <a:r>
              <a:rPr sz="2600" spc="-15" dirty="0">
                <a:latin typeface="標楷體"/>
                <a:cs typeface="標楷體"/>
              </a:rPr>
              <a:t>問</a:t>
            </a:r>
            <a:r>
              <a:rPr sz="2600" dirty="0">
                <a:latin typeface="標楷體"/>
                <a:cs typeface="標楷體"/>
              </a:rPr>
              <a:t>，叫布</a:t>
            </a:r>
            <a:r>
              <a:rPr sz="2600" spc="-15" dirty="0">
                <a:latin typeface="標楷體"/>
                <a:cs typeface="標楷體"/>
              </a:rPr>
              <a:t>林</a:t>
            </a:r>
            <a:r>
              <a:rPr sz="2600" dirty="0">
                <a:latin typeface="標楷體"/>
                <a:cs typeface="標楷體"/>
              </a:rPr>
              <a:t>代數。</a:t>
            </a:r>
            <a:endParaRPr sz="2600">
              <a:latin typeface="標楷體"/>
              <a:cs typeface="標楷體"/>
            </a:endParaRPr>
          </a:p>
          <a:p>
            <a:pPr marL="241300" marR="113030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布</a:t>
            </a:r>
            <a:r>
              <a:rPr sz="2800" spc="-10" dirty="0">
                <a:latin typeface="標楷體"/>
                <a:cs typeface="標楷體"/>
              </a:rPr>
              <a:t>林</a:t>
            </a:r>
            <a:r>
              <a:rPr sz="2800" spc="-5" dirty="0">
                <a:latin typeface="標楷體"/>
                <a:cs typeface="標楷體"/>
              </a:rPr>
              <a:t>值只</a:t>
            </a:r>
            <a:r>
              <a:rPr sz="2800" dirty="0">
                <a:latin typeface="標楷體"/>
                <a:cs typeface="標楷體"/>
              </a:rPr>
              <a:t>有「</a:t>
            </a:r>
            <a:r>
              <a:rPr sz="2800" spc="-10" dirty="0">
                <a:latin typeface="Consolas"/>
                <a:cs typeface="Consolas"/>
              </a:rPr>
              <a:t>True</a:t>
            </a:r>
            <a:r>
              <a:rPr sz="2800" dirty="0">
                <a:latin typeface="標楷體"/>
                <a:cs typeface="標楷體"/>
              </a:rPr>
              <a:t>」</a:t>
            </a:r>
            <a:r>
              <a:rPr sz="2800" spc="-5" dirty="0">
                <a:latin typeface="標楷體"/>
                <a:cs typeface="標楷體"/>
              </a:rPr>
              <a:t>和</a:t>
            </a:r>
            <a:r>
              <a:rPr sz="2800" spc="5" dirty="0">
                <a:latin typeface="標楷體"/>
                <a:cs typeface="標楷體"/>
              </a:rPr>
              <a:t>「</a:t>
            </a:r>
            <a:r>
              <a:rPr sz="2800" spc="-10" dirty="0">
                <a:latin typeface="Consolas"/>
                <a:cs typeface="Consolas"/>
              </a:rPr>
              <a:t>False</a:t>
            </a:r>
            <a:r>
              <a:rPr sz="2800" dirty="0">
                <a:latin typeface="標楷體"/>
                <a:cs typeface="標楷體"/>
              </a:rPr>
              <a:t>」</a:t>
            </a:r>
            <a:r>
              <a:rPr sz="2800" spc="-5" dirty="0">
                <a:latin typeface="標楷體"/>
                <a:cs typeface="標楷體"/>
              </a:rPr>
              <a:t>兩種，只</a:t>
            </a:r>
            <a:r>
              <a:rPr sz="2800" dirty="0">
                <a:latin typeface="標楷體"/>
                <a:cs typeface="標楷體"/>
              </a:rPr>
              <a:t>有</a:t>
            </a:r>
            <a:r>
              <a:rPr sz="2800" spc="-5" dirty="0">
                <a:latin typeface="Consolas"/>
                <a:cs typeface="Consolas"/>
              </a:rPr>
              <a:t>0  </a:t>
            </a:r>
            <a:r>
              <a:rPr sz="2800" dirty="0">
                <a:latin typeface="標楷體"/>
                <a:cs typeface="標楷體"/>
              </a:rPr>
              <a:t>或</a:t>
            </a:r>
            <a:r>
              <a:rPr sz="2800" spc="-5" dirty="0">
                <a:latin typeface="標楷體"/>
                <a:cs typeface="標楷體"/>
              </a:rPr>
              <a:t>空</a:t>
            </a:r>
            <a:r>
              <a:rPr sz="2800" spc="10" dirty="0">
                <a:latin typeface="標楷體"/>
                <a:cs typeface="標楷體"/>
              </a:rPr>
              <a:t>值</a:t>
            </a:r>
            <a:r>
              <a:rPr sz="2800" spc="-10" dirty="0">
                <a:latin typeface="Consolas"/>
                <a:cs typeface="Consolas"/>
              </a:rPr>
              <a:t>(Null)</a:t>
            </a:r>
            <a:r>
              <a:rPr sz="2800" dirty="0">
                <a:latin typeface="標楷體"/>
                <a:cs typeface="標楷體"/>
              </a:rPr>
              <a:t>視</a:t>
            </a:r>
            <a:r>
              <a:rPr sz="2800" spc="-5" dirty="0">
                <a:latin typeface="標楷體"/>
                <a:cs typeface="標楷體"/>
              </a:rPr>
              <a:t>為</a:t>
            </a:r>
            <a:r>
              <a:rPr sz="2800" dirty="0">
                <a:latin typeface="標楷體"/>
                <a:cs typeface="標楷體"/>
              </a:rPr>
              <a:t>假</a:t>
            </a:r>
            <a:r>
              <a:rPr sz="2800" spc="-5" dirty="0">
                <a:latin typeface="標楷體"/>
                <a:cs typeface="標楷體"/>
              </a:rPr>
              <a:t>，其餘</a:t>
            </a:r>
            <a:r>
              <a:rPr sz="2800" dirty="0">
                <a:latin typeface="標楷體"/>
                <a:cs typeface="標楷體"/>
              </a:rPr>
              <a:t>皆</a:t>
            </a:r>
            <a:r>
              <a:rPr sz="2800" spc="-5" dirty="0">
                <a:latin typeface="標楷體"/>
                <a:cs typeface="標楷體"/>
              </a:rPr>
              <a:t>視為真。</a:t>
            </a:r>
            <a:endParaRPr sz="2800">
              <a:latin typeface="標楷體"/>
              <a:cs typeface="標楷體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5692" y="3780725"/>
          <a:ext cx="2960370" cy="804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2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118">
                <a:tc>
                  <a:txBody>
                    <a:bodyPr/>
                    <a:lstStyle/>
                    <a:p>
                      <a:pPr marL="259715" indent="-228600">
                        <a:lnSpc>
                          <a:spcPts val="2880"/>
                        </a:lnSpc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600" dirty="0">
                          <a:latin typeface="標楷體"/>
                          <a:cs typeface="標楷體"/>
                        </a:rPr>
                        <a:t>例：</a:t>
                      </a:r>
                      <a:endParaRPr sz="2600">
                        <a:latin typeface="標楷體"/>
                        <a:cs typeface="標楷體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2880"/>
                        </a:lnSpc>
                      </a:pPr>
                      <a:r>
                        <a:rPr sz="2600" dirty="0">
                          <a:latin typeface="Consolas"/>
                          <a:cs typeface="Consolas"/>
                        </a:rPr>
                        <a:t>b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2880"/>
                        </a:lnSpc>
                      </a:pPr>
                      <a:r>
                        <a:rPr sz="2600" dirty="0">
                          <a:latin typeface="Consolas"/>
                          <a:cs typeface="Consolas"/>
                        </a:rPr>
                        <a:t>=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2880"/>
                        </a:lnSpc>
                      </a:pPr>
                      <a:r>
                        <a:rPr sz="2600" spc="-5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True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ts val="2805"/>
                        </a:lnSpc>
                      </a:pPr>
                      <a:r>
                        <a:rPr sz="2600" dirty="0">
                          <a:latin typeface="Consolas"/>
                          <a:cs typeface="Consolas"/>
                        </a:rPr>
                        <a:t>x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ts val="2805"/>
                        </a:lnSpc>
                      </a:pPr>
                      <a:r>
                        <a:rPr sz="2600" dirty="0">
                          <a:latin typeface="Consolas"/>
                          <a:cs typeface="Consolas"/>
                        </a:rPr>
                        <a:t>=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2805"/>
                        </a:lnSpc>
                      </a:pPr>
                      <a:r>
                        <a:rPr sz="2600" spc="-5" dirty="0">
                          <a:solidFill>
                            <a:srgbClr val="0000FF"/>
                          </a:solidFill>
                          <a:latin typeface="Consolas"/>
                          <a:cs typeface="Consolas"/>
                        </a:rPr>
                        <a:t>False</a:t>
                      </a:r>
                      <a:endParaRPr sz="26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251710" y="4602860"/>
            <a:ext cx="5848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onsolas"/>
                <a:cs typeface="Consolas"/>
              </a:rPr>
              <a:t>(</a:t>
            </a:r>
            <a:r>
              <a:rPr sz="2400" dirty="0">
                <a:solidFill>
                  <a:srgbClr val="FF0000"/>
                </a:solidFill>
                <a:latin typeface="標楷體"/>
                <a:cs typeface="標楷體"/>
              </a:rPr>
              <a:t>不須用引號框起來，字和大小寫不要拼</a:t>
            </a:r>
            <a:r>
              <a:rPr sz="2400" spc="5" dirty="0">
                <a:solidFill>
                  <a:srgbClr val="FF0000"/>
                </a:solidFill>
                <a:latin typeface="標楷體"/>
                <a:cs typeface="標楷體"/>
              </a:rPr>
              <a:t>錯</a:t>
            </a:r>
            <a:r>
              <a:rPr sz="2400" dirty="0">
                <a:solidFill>
                  <a:srgbClr val="FF0000"/>
                </a:solidFill>
                <a:latin typeface="Consolas"/>
                <a:cs typeface="Consolas"/>
              </a:rPr>
              <a:t>)</a:t>
            </a:r>
            <a:endParaRPr sz="2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高</a:t>
            </a:r>
            <a:r>
              <a:rPr spc="-5" dirty="0">
                <a:latin typeface="標楷體"/>
                <a:cs typeface="標楷體"/>
              </a:rPr>
              <a:t>階語言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16520" cy="831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為</a:t>
            </a:r>
            <a:r>
              <a:rPr sz="2800" spc="-5" dirty="0">
                <a:latin typeface="標楷體"/>
                <a:cs typeface="標楷體"/>
              </a:rPr>
              <a:t>了更方</a:t>
            </a:r>
            <a:r>
              <a:rPr sz="2800" dirty="0">
                <a:latin typeface="標楷體"/>
                <a:cs typeface="標楷體"/>
              </a:rPr>
              <a:t>便</a:t>
            </a:r>
            <a:r>
              <a:rPr sz="2800" spc="-5" dirty="0">
                <a:latin typeface="標楷體"/>
                <a:cs typeface="標楷體"/>
              </a:rPr>
              <a:t>與電腦</a:t>
            </a:r>
            <a:r>
              <a:rPr sz="2800" dirty="0">
                <a:latin typeface="標楷體"/>
                <a:cs typeface="標楷體"/>
              </a:rPr>
              <a:t>溝</a:t>
            </a:r>
            <a:r>
              <a:rPr sz="2800" spc="-5" dirty="0">
                <a:latin typeface="標楷體"/>
                <a:cs typeface="標楷體"/>
              </a:rPr>
              <a:t>通，能</a:t>
            </a:r>
            <a:r>
              <a:rPr sz="2800" dirty="0">
                <a:latin typeface="標楷體"/>
                <a:cs typeface="標楷體"/>
              </a:rPr>
              <a:t>更</a:t>
            </a:r>
            <a:r>
              <a:rPr sz="2800" spc="-5" dirty="0">
                <a:latin typeface="標楷體"/>
                <a:cs typeface="標楷體"/>
              </a:rPr>
              <a:t>像人與</a:t>
            </a:r>
            <a:r>
              <a:rPr sz="2800" dirty="0">
                <a:latin typeface="標楷體"/>
                <a:cs typeface="標楷體"/>
              </a:rPr>
              <a:t>人</a:t>
            </a:r>
            <a:r>
              <a:rPr sz="2800" spc="-5" dirty="0">
                <a:latin typeface="標楷體"/>
                <a:cs typeface="標楷體"/>
              </a:rPr>
              <a:t>之間在對 </a:t>
            </a:r>
            <a:r>
              <a:rPr sz="2800" dirty="0">
                <a:latin typeface="標楷體"/>
                <a:cs typeface="標楷體"/>
              </a:rPr>
              <a:t>話</a:t>
            </a:r>
            <a:r>
              <a:rPr sz="2800" spc="-5" dirty="0">
                <a:latin typeface="標楷體"/>
                <a:cs typeface="標楷體"/>
              </a:rPr>
              <a:t>，所以</a:t>
            </a:r>
            <a:r>
              <a:rPr sz="2800" dirty="0">
                <a:latin typeface="標楷體"/>
                <a:cs typeface="標楷體"/>
              </a:rPr>
              <a:t>有</a:t>
            </a:r>
            <a:r>
              <a:rPr sz="2800" spc="-5" dirty="0">
                <a:latin typeface="標楷體"/>
                <a:cs typeface="標楷體"/>
              </a:rPr>
              <a:t>了高階</a:t>
            </a:r>
            <a:r>
              <a:rPr sz="2800" dirty="0">
                <a:latin typeface="標楷體"/>
                <a:cs typeface="標楷體"/>
              </a:rPr>
              <a:t>語</a:t>
            </a:r>
            <a:r>
              <a:rPr sz="2800" spc="-5" dirty="0">
                <a:latin typeface="標楷體"/>
                <a:cs typeface="標楷體"/>
              </a:rPr>
              <a:t>言。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8198" y="2750568"/>
            <a:ext cx="5696827" cy="3263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6751" y="2909316"/>
            <a:ext cx="5199888" cy="2766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資</a:t>
            </a:r>
            <a:r>
              <a:rPr spc="-5" dirty="0">
                <a:latin typeface="標楷體"/>
                <a:cs typeface="標楷體"/>
              </a:rPr>
              <a:t>料</a:t>
            </a:r>
            <a:r>
              <a:rPr dirty="0">
                <a:latin typeface="標楷體"/>
                <a:cs typeface="標楷體"/>
              </a:rPr>
              <a:t>型別</a:t>
            </a:r>
            <a:r>
              <a:rPr spc="-5" dirty="0">
                <a:latin typeface="標楷體"/>
                <a:cs typeface="標楷體"/>
              </a:rPr>
              <a:t>轉換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8072755" cy="831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有</a:t>
            </a:r>
            <a:r>
              <a:rPr sz="2800" spc="-5" dirty="0">
                <a:latin typeface="標楷體"/>
                <a:cs typeface="標楷體"/>
              </a:rPr>
              <a:t>時我們</a:t>
            </a:r>
            <a:r>
              <a:rPr sz="2800" dirty="0">
                <a:latin typeface="標楷體"/>
                <a:cs typeface="標楷體"/>
              </a:rPr>
              <a:t>需</a:t>
            </a:r>
            <a:r>
              <a:rPr sz="2800" spc="-5" dirty="0">
                <a:latin typeface="標楷體"/>
                <a:cs typeface="標楷體"/>
              </a:rPr>
              <a:t>要將資</a:t>
            </a:r>
            <a:r>
              <a:rPr sz="2800" dirty="0">
                <a:latin typeface="標楷體"/>
                <a:cs typeface="標楷體"/>
              </a:rPr>
              <a:t>料</a:t>
            </a:r>
            <a:r>
              <a:rPr sz="2800" spc="-5" dirty="0">
                <a:latin typeface="標楷體"/>
                <a:cs typeface="標楷體"/>
              </a:rPr>
              <a:t>型別進</a:t>
            </a:r>
            <a:r>
              <a:rPr sz="2800" dirty="0">
                <a:latin typeface="標楷體"/>
                <a:cs typeface="標楷體"/>
              </a:rPr>
              <a:t>行</a:t>
            </a:r>
            <a:r>
              <a:rPr sz="2800" spc="-5" dirty="0">
                <a:latin typeface="標楷體"/>
                <a:cs typeface="標楷體"/>
              </a:rPr>
              <a:t>轉換，</a:t>
            </a:r>
            <a:r>
              <a:rPr sz="2800" dirty="0">
                <a:latin typeface="標楷體"/>
                <a:cs typeface="標楷體"/>
              </a:rPr>
              <a:t>以</a:t>
            </a:r>
            <a:r>
              <a:rPr sz="2800" spc="-5" dirty="0">
                <a:latin typeface="標楷體"/>
                <a:cs typeface="標楷體"/>
              </a:rPr>
              <a:t>配合我們 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需求，</a:t>
            </a:r>
            <a:r>
              <a:rPr sz="2800" dirty="0">
                <a:latin typeface="標楷體"/>
                <a:cs typeface="標楷體"/>
              </a:rPr>
              <a:t>例</a:t>
            </a:r>
            <a:r>
              <a:rPr sz="2800" spc="-5" dirty="0">
                <a:latin typeface="標楷體"/>
                <a:cs typeface="標楷體"/>
              </a:rPr>
              <a:t>如將數</a:t>
            </a:r>
            <a:r>
              <a:rPr sz="2800" dirty="0">
                <a:latin typeface="標楷體"/>
                <a:cs typeface="標楷體"/>
              </a:rPr>
              <a:t>值</a:t>
            </a:r>
            <a:r>
              <a:rPr sz="2800" spc="-5" dirty="0">
                <a:latin typeface="標楷體"/>
                <a:cs typeface="標楷體"/>
              </a:rPr>
              <a:t>轉成字</a:t>
            </a:r>
            <a:r>
              <a:rPr sz="2800" dirty="0">
                <a:latin typeface="標楷體"/>
                <a:cs typeface="標楷體"/>
              </a:rPr>
              <a:t>串</a:t>
            </a:r>
            <a:r>
              <a:rPr sz="2800" spc="-5" dirty="0">
                <a:latin typeface="標楷體"/>
                <a:cs typeface="標楷體"/>
              </a:rPr>
              <a:t>或字串</a:t>
            </a:r>
            <a:r>
              <a:rPr sz="2800" dirty="0">
                <a:latin typeface="標楷體"/>
                <a:cs typeface="標楷體"/>
              </a:rPr>
              <a:t>轉</a:t>
            </a:r>
            <a:r>
              <a:rPr sz="2800" spc="-5" dirty="0">
                <a:latin typeface="標楷體"/>
                <a:cs typeface="標楷體"/>
              </a:rPr>
              <a:t>成數值</a:t>
            </a:r>
            <a:r>
              <a:rPr sz="2800" dirty="0">
                <a:latin typeface="標楷體"/>
                <a:cs typeface="標楷體"/>
              </a:rPr>
              <a:t>等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2601594"/>
            <a:ext cx="3096895" cy="2241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常</a:t>
            </a:r>
            <a:r>
              <a:rPr sz="2800" spc="-5" dirty="0">
                <a:latin typeface="標楷體"/>
                <a:cs typeface="標楷體"/>
              </a:rPr>
              <a:t>用的型</a:t>
            </a:r>
            <a:r>
              <a:rPr sz="2800" dirty="0">
                <a:latin typeface="標楷體"/>
                <a:cs typeface="標楷體"/>
              </a:rPr>
              <a:t>別</a:t>
            </a:r>
            <a:r>
              <a:rPr sz="2800" spc="-5" dirty="0">
                <a:latin typeface="標楷體"/>
                <a:cs typeface="標楷體"/>
              </a:rPr>
              <a:t>轉換：</a:t>
            </a:r>
            <a:endParaRPr sz="28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10" dirty="0">
                <a:latin typeface="Consolas"/>
                <a:cs typeface="Consolas"/>
              </a:rPr>
              <a:t>str(x)</a:t>
            </a:r>
            <a:endParaRPr sz="2800">
              <a:latin typeface="Consolas"/>
              <a:cs typeface="Consolas"/>
            </a:endParaRPr>
          </a:p>
          <a:p>
            <a:pPr marL="697865" lvl="1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10" dirty="0">
                <a:latin typeface="Consolas"/>
                <a:cs typeface="Consolas"/>
              </a:rPr>
              <a:t>int(x)</a:t>
            </a:r>
            <a:endParaRPr sz="2800">
              <a:latin typeface="Consolas"/>
              <a:cs typeface="Consolas"/>
            </a:endParaRPr>
          </a:p>
          <a:p>
            <a:pPr marL="697865" lvl="1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5" dirty="0">
                <a:latin typeface="Consolas"/>
                <a:cs typeface="Consolas"/>
              </a:rPr>
              <a:t>float(x)</a:t>
            </a:r>
            <a:endParaRPr sz="2800">
              <a:latin typeface="Consolas"/>
              <a:cs typeface="Consolas"/>
            </a:endParaRPr>
          </a:p>
          <a:p>
            <a:pPr marL="697865" lvl="1" indent="-22860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5" dirty="0">
                <a:latin typeface="Consolas"/>
                <a:cs typeface="Consolas"/>
              </a:rPr>
              <a:t>complex(x)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7800" y="3026181"/>
            <a:ext cx="3099435" cy="18167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solidFill>
                  <a:srgbClr val="339933"/>
                </a:solidFill>
                <a:latin typeface="標楷體"/>
                <a:cs typeface="標楷體"/>
              </a:rPr>
              <a:t>＃</a:t>
            </a:r>
            <a:r>
              <a:rPr sz="2800" spc="5" dirty="0">
                <a:solidFill>
                  <a:srgbClr val="339933"/>
                </a:solidFill>
                <a:latin typeface="標楷體"/>
                <a:cs typeface="標楷體"/>
              </a:rPr>
              <a:t>將</a:t>
            </a:r>
            <a:r>
              <a:rPr sz="2800" spc="-10" dirty="0">
                <a:solidFill>
                  <a:srgbClr val="339933"/>
                </a:solidFill>
                <a:latin typeface="Consolas"/>
                <a:cs typeface="Consolas"/>
              </a:rPr>
              <a:t>x</a:t>
            </a:r>
            <a:r>
              <a:rPr sz="2800" spc="-5" dirty="0">
                <a:solidFill>
                  <a:srgbClr val="339933"/>
                </a:solidFill>
                <a:latin typeface="標楷體"/>
                <a:cs typeface="標楷體"/>
              </a:rPr>
              <a:t>轉換</a:t>
            </a:r>
            <a:r>
              <a:rPr sz="2800" dirty="0">
                <a:solidFill>
                  <a:srgbClr val="339933"/>
                </a:solidFill>
                <a:latin typeface="標楷體"/>
                <a:cs typeface="標楷體"/>
              </a:rPr>
              <a:t>成</a:t>
            </a:r>
            <a:r>
              <a:rPr sz="2800" spc="-5" dirty="0">
                <a:solidFill>
                  <a:srgbClr val="339933"/>
                </a:solidFill>
                <a:latin typeface="標楷體"/>
                <a:cs typeface="標楷體"/>
              </a:rPr>
              <a:t>字串</a:t>
            </a:r>
            <a:endParaRPr sz="28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800" spc="-5" dirty="0">
                <a:solidFill>
                  <a:srgbClr val="339933"/>
                </a:solidFill>
                <a:latin typeface="標楷體"/>
                <a:cs typeface="標楷體"/>
              </a:rPr>
              <a:t>＃</a:t>
            </a:r>
            <a:r>
              <a:rPr sz="2800" spc="5" dirty="0">
                <a:solidFill>
                  <a:srgbClr val="339933"/>
                </a:solidFill>
                <a:latin typeface="標楷體"/>
                <a:cs typeface="標楷體"/>
              </a:rPr>
              <a:t>將</a:t>
            </a:r>
            <a:r>
              <a:rPr sz="2800" spc="-10" dirty="0">
                <a:solidFill>
                  <a:srgbClr val="339933"/>
                </a:solidFill>
                <a:latin typeface="Consolas"/>
                <a:cs typeface="Consolas"/>
              </a:rPr>
              <a:t>x</a:t>
            </a:r>
            <a:r>
              <a:rPr sz="2800" spc="-5" dirty="0">
                <a:solidFill>
                  <a:srgbClr val="339933"/>
                </a:solidFill>
                <a:latin typeface="標楷體"/>
                <a:cs typeface="標楷體"/>
              </a:rPr>
              <a:t>轉換</a:t>
            </a:r>
            <a:r>
              <a:rPr sz="2800" dirty="0">
                <a:solidFill>
                  <a:srgbClr val="339933"/>
                </a:solidFill>
                <a:latin typeface="標楷體"/>
                <a:cs typeface="標楷體"/>
              </a:rPr>
              <a:t>成</a:t>
            </a:r>
            <a:r>
              <a:rPr sz="2800" spc="-5" dirty="0">
                <a:solidFill>
                  <a:srgbClr val="339933"/>
                </a:solidFill>
                <a:latin typeface="標楷體"/>
                <a:cs typeface="標楷體"/>
              </a:rPr>
              <a:t>整數</a:t>
            </a:r>
            <a:endParaRPr sz="2800">
              <a:latin typeface="標楷體"/>
              <a:cs typeface="標楷體"/>
            </a:endParaRPr>
          </a:p>
          <a:p>
            <a:pPr marL="47625">
              <a:lnSpc>
                <a:spcPct val="100000"/>
              </a:lnSpc>
              <a:spcBef>
                <a:spcPts val="170"/>
              </a:spcBef>
            </a:pPr>
            <a:r>
              <a:rPr sz="2800" spc="5" dirty="0">
                <a:solidFill>
                  <a:srgbClr val="339933"/>
                </a:solidFill>
                <a:latin typeface="標楷體"/>
                <a:cs typeface="標楷體"/>
              </a:rPr>
              <a:t>＃將</a:t>
            </a:r>
            <a:r>
              <a:rPr sz="2800" spc="-20" dirty="0">
                <a:solidFill>
                  <a:srgbClr val="339933"/>
                </a:solidFill>
                <a:latin typeface="Consolas"/>
                <a:cs typeface="Consolas"/>
              </a:rPr>
              <a:t>x</a:t>
            </a:r>
            <a:r>
              <a:rPr sz="2800" spc="-5" dirty="0">
                <a:solidFill>
                  <a:srgbClr val="339933"/>
                </a:solidFill>
                <a:latin typeface="標楷體"/>
                <a:cs typeface="標楷體"/>
              </a:rPr>
              <a:t>轉</a:t>
            </a:r>
            <a:r>
              <a:rPr sz="2800" dirty="0">
                <a:solidFill>
                  <a:srgbClr val="339933"/>
                </a:solidFill>
                <a:latin typeface="標楷體"/>
                <a:cs typeface="標楷體"/>
              </a:rPr>
              <a:t>換</a:t>
            </a:r>
            <a:r>
              <a:rPr sz="2800" spc="-5" dirty="0">
                <a:solidFill>
                  <a:srgbClr val="339933"/>
                </a:solidFill>
                <a:latin typeface="標楷體"/>
                <a:cs typeface="標楷體"/>
              </a:rPr>
              <a:t>成浮點數</a:t>
            </a:r>
            <a:endParaRPr sz="2800">
              <a:latin typeface="標楷體"/>
              <a:cs typeface="標楷體"/>
            </a:endParaRPr>
          </a:p>
          <a:p>
            <a:pPr marL="117475">
              <a:lnSpc>
                <a:spcPct val="100000"/>
              </a:lnSpc>
              <a:spcBef>
                <a:spcPts val="155"/>
              </a:spcBef>
            </a:pPr>
            <a:r>
              <a:rPr sz="2800" spc="5" dirty="0">
                <a:solidFill>
                  <a:srgbClr val="339933"/>
                </a:solidFill>
                <a:latin typeface="標楷體"/>
                <a:cs typeface="標楷體"/>
              </a:rPr>
              <a:t>＃將</a:t>
            </a:r>
            <a:r>
              <a:rPr sz="2800" spc="-20" dirty="0">
                <a:solidFill>
                  <a:srgbClr val="339933"/>
                </a:solidFill>
                <a:latin typeface="Consolas"/>
                <a:cs typeface="Consolas"/>
              </a:rPr>
              <a:t>x</a:t>
            </a:r>
            <a:r>
              <a:rPr sz="2800" spc="-5" dirty="0">
                <a:solidFill>
                  <a:srgbClr val="339933"/>
                </a:solidFill>
                <a:latin typeface="標楷體"/>
                <a:cs typeface="標楷體"/>
              </a:rPr>
              <a:t>轉</a:t>
            </a:r>
            <a:r>
              <a:rPr sz="2800" dirty="0">
                <a:solidFill>
                  <a:srgbClr val="339933"/>
                </a:solidFill>
                <a:latin typeface="標楷體"/>
                <a:cs typeface="標楷體"/>
              </a:rPr>
              <a:t>換</a:t>
            </a:r>
            <a:r>
              <a:rPr sz="2800" spc="-5" dirty="0">
                <a:solidFill>
                  <a:srgbClr val="339933"/>
                </a:solidFill>
                <a:latin typeface="標楷體"/>
                <a:cs typeface="標楷體"/>
              </a:rPr>
              <a:t>為複數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4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群</a:t>
            </a:r>
            <a:r>
              <a:rPr spc="-5" dirty="0">
                <a:latin typeface="標楷體"/>
                <a:cs typeface="標楷體"/>
              </a:rPr>
              <a:t>集資</a:t>
            </a:r>
            <a:r>
              <a:rPr spc="10" dirty="0">
                <a:latin typeface="標楷體"/>
                <a:cs typeface="標楷體"/>
              </a:rPr>
              <a:t>料</a:t>
            </a:r>
            <a:r>
              <a:rPr spc="-5" dirty="0">
                <a:latin typeface="標楷體"/>
                <a:cs typeface="標楷體"/>
              </a:rPr>
              <a:t>型態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67725"/>
            <a:ext cx="7319645" cy="25806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list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清單</a:t>
            </a:r>
            <a:r>
              <a:rPr sz="2800" spc="-10" dirty="0">
                <a:latin typeface="Consolas"/>
                <a:cs typeface="Consolas"/>
              </a:rPr>
              <a:t>)</a:t>
            </a:r>
            <a:r>
              <a:rPr sz="2800" spc="-10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標楷體"/>
                <a:cs typeface="標楷體"/>
              </a:rPr>
              <a:t>也稱陣</a:t>
            </a:r>
            <a:r>
              <a:rPr sz="2600" spc="-15" dirty="0">
                <a:latin typeface="標楷體"/>
                <a:cs typeface="標楷體"/>
              </a:rPr>
              <a:t>列</a:t>
            </a:r>
            <a:r>
              <a:rPr sz="2600" dirty="0">
                <a:latin typeface="標楷體"/>
                <a:cs typeface="標楷體"/>
              </a:rPr>
              <a:t>，由中</a:t>
            </a:r>
            <a:r>
              <a:rPr sz="2600" spc="-15" dirty="0">
                <a:latin typeface="標楷體"/>
                <a:cs typeface="標楷體"/>
              </a:rPr>
              <a:t>括</a:t>
            </a:r>
            <a:r>
              <a:rPr sz="2600" dirty="0">
                <a:latin typeface="標楷體"/>
                <a:cs typeface="標楷體"/>
              </a:rPr>
              <a:t>號加逗</a:t>
            </a:r>
            <a:r>
              <a:rPr sz="2600" spc="-15" dirty="0">
                <a:latin typeface="標楷體"/>
                <a:cs typeface="標楷體"/>
              </a:rPr>
              <a:t>號</a:t>
            </a:r>
            <a:r>
              <a:rPr sz="2600" dirty="0">
                <a:latin typeface="標楷體"/>
                <a:cs typeface="標楷體"/>
              </a:rPr>
              <a:t>組成。</a:t>
            </a:r>
            <a:endParaRPr sz="2600">
              <a:latin typeface="標楷體"/>
              <a:cs typeface="標楷體"/>
            </a:endParaRPr>
          </a:p>
          <a:p>
            <a:pPr marL="876300">
              <a:lnSpc>
                <a:spcPct val="100000"/>
              </a:lnSpc>
              <a:spcBef>
                <a:spcPts val="180"/>
              </a:spcBef>
              <a:tabLst>
                <a:tab pos="1780539" algn="l"/>
              </a:tabLst>
            </a:pPr>
            <a:r>
              <a:rPr sz="2600" spc="-10" dirty="0">
                <a:latin typeface="Consolas"/>
                <a:cs typeface="Consolas"/>
              </a:rPr>
              <a:t>Ex:	</a:t>
            </a:r>
            <a:r>
              <a:rPr sz="2600" dirty="0">
                <a:latin typeface="Consolas"/>
                <a:cs typeface="Consolas"/>
              </a:rPr>
              <a:t>m = </a:t>
            </a:r>
            <a:r>
              <a:rPr sz="2600" dirty="0">
                <a:solidFill>
                  <a:srgbClr val="FF0000"/>
                </a:solidFill>
                <a:latin typeface="Consolas"/>
                <a:cs typeface="Consolas"/>
              </a:rPr>
              <a:t>[ </a:t>
            </a:r>
            <a:r>
              <a:rPr sz="2600" spc="-5" dirty="0">
                <a:latin typeface="Consolas"/>
                <a:cs typeface="Consolas"/>
              </a:rPr>
              <a:t>1</a:t>
            </a:r>
            <a:r>
              <a:rPr sz="2600" spc="-5" dirty="0">
                <a:solidFill>
                  <a:srgbClr val="FF0000"/>
                </a:solidFill>
                <a:latin typeface="Consolas"/>
                <a:cs typeface="Consolas"/>
              </a:rPr>
              <a:t>, </a:t>
            </a:r>
            <a:r>
              <a:rPr sz="2600" spc="-5" dirty="0">
                <a:latin typeface="Consolas"/>
                <a:cs typeface="Consolas"/>
              </a:rPr>
              <a:t>5</a:t>
            </a:r>
            <a:r>
              <a:rPr sz="2600" spc="-5" dirty="0">
                <a:solidFill>
                  <a:srgbClr val="FF0000"/>
                </a:solidFill>
                <a:latin typeface="Consolas"/>
                <a:cs typeface="Consolas"/>
              </a:rPr>
              <a:t>, </a:t>
            </a:r>
            <a:r>
              <a:rPr sz="2600" spc="-10" dirty="0">
                <a:latin typeface="Consolas"/>
                <a:cs typeface="Consolas"/>
              </a:rPr>
              <a:t>7</a:t>
            </a:r>
            <a:r>
              <a:rPr sz="2600" spc="-10" dirty="0">
                <a:solidFill>
                  <a:srgbClr val="FF0000"/>
                </a:solidFill>
                <a:latin typeface="Consolas"/>
                <a:cs typeface="Consolas"/>
              </a:rPr>
              <a:t>, </a:t>
            </a:r>
            <a:r>
              <a:rPr sz="2600" spc="-10" dirty="0">
                <a:latin typeface="Consolas"/>
                <a:cs typeface="Consolas"/>
              </a:rPr>
              <a:t>-3</a:t>
            </a:r>
            <a:r>
              <a:rPr sz="2600" spc="-10" dirty="0">
                <a:solidFill>
                  <a:srgbClr val="FF0000"/>
                </a:solidFill>
                <a:latin typeface="Consolas"/>
                <a:cs typeface="Consolas"/>
              </a:rPr>
              <a:t>, </a:t>
            </a:r>
            <a:r>
              <a:rPr sz="2600" spc="-10" dirty="0">
                <a:latin typeface="Consolas"/>
                <a:cs typeface="Consolas"/>
              </a:rPr>
              <a:t>-1</a:t>
            </a:r>
            <a:r>
              <a:rPr sz="2600" spc="-10" dirty="0">
                <a:solidFill>
                  <a:srgbClr val="FF0000"/>
                </a:solidFill>
                <a:latin typeface="Consolas"/>
                <a:cs typeface="Consolas"/>
              </a:rPr>
              <a:t>, </a:t>
            </a:r>
            <a:r>
              <a:rPr sz="2600" dirty="0">
                <a:latin typeface="Consolas"/>
                <a:cs typeface="Consolas"/>
              </a:rPr>
              <a:t>0</a:t>
            </a:r>
            <a:r>
              <a:rPr sz="2600" spc="-100" dirty="0">
                <a:latin typeface="Consolas"/>
                <a:cs typeface="Consolas"/>
              </a:rPr>
              <a:t> </a:t>
            </a:r>
            <a:r>
              <a:rPr sz="2600" dirty="0">
                <a:solidFill>
                  <a:srgbClr val="FF0000"/>
                </a:solidFill>
                <a:latin typeface="Consolas"/>
                <a:cs typeface="Consolas"/>
              </a:rPr>
              <a:t>]</a:t>
            </a:r>
            <a:endParaRPr sz="26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Consolas"/>
              <a:cs typeface="Consolas"/>
            </a:endParaRPr>
          </a:p>
          <a:p>
            <a:pPr marL="697865" lvl="1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標楷體"/>
                <a:cs typeface="標楷體"/>
              </a:rPr>
              <a:t>清單中</a:t>
            </a:r>
            <a:r>
              <a:rPr sz="2600" spc="-15" dirty="0">
                <a:latin typeface="標楷體"/>
                <a:cs typeface="標楷體"/>
              </a:rPr>
              <a:t>可</a:t>
            </a:r>
            <a:r>
              <a:rPr sz="2600" dirty="0">
                <a:latin typeface="標楷體"/>
                <a:cs typeface="標楷體"/>
              </a:rPr>
              <a:t>以包</a:t>
            </a:r>
            <a:r>
              <a:rPr sz="2600" spc="5" dirty="0">
                <a:latin typeface="標楷體"/>
                <a:cs typeface="標楷體"/>
              </a:rPr>
              <a:t>含</a:t>
            </a:r>
            <a:r>
              <a:rPr sz="2600" spc="-15" dirty="0">
                <a:latin typeface="標楷體"/>
                <a:cs typeface="標楷體"/>
              </a:rPr>
              <a:t>多</a:t>
            </a:r>
            <a:r>
              <a:rPr sz="2600" dirty="0">
                <a:latin typeface="標楷體"/>
                <a:cs typeface="標楷體"/>
              </a:rPr>
              <a:t>種形態</a:t>
            </a:r>
            <a:r>
              <a:rPr sz="2600" spc="-15" dirty="0">
                <a:latin typeface="標楷體"/>
                <a:cs typeface="標楷體"/>
              </a:rPr>
              <a:t>的</a:t>
            </a:r>
            <a:r>
              <a:rPr sz="2600" dirty="0">
                <a:latin typeface="標楷體"/>
                <a:cs typeface="標楷體"/>
              </a:rPr>
              <a:t>資料。</a:t>
            </a:r>
            <a:endParaRPr sz="2600">
              <a:latin typeface="標楷體"/>
              <a:cs typeface="標楷體"/>
            </a:endParaRPr>
          </a:p>
          <a:p>
            <a:pPr marL="788035">
              <a:lnSpc>
                <a:spcPct val="100000"/>
              </a:lnSpc>
              <a:spcBef>
                <a:spcPts val="180"/>
              </a:spcBef>
              <a:tabLst>
                <a:tab pos="1874520" algn="l"/>
              </a:tabLst>
            </a:pPr>
            <a:r>
              <a:rPr sz="2600" spc="-5" dirty="0">
                <a:latin typeface="Consolas"/>
                <a:cs typeface="Consolas"/>
              </a:rPr>
              <a:t>Ex:	</a:t>
            </a:r>
            <a:r>
              <a:rPr sz="2600" dirty="0">
                <a:latin typeface="Consolas"/>
                <a:cs typeface="Consolas"/>
              </a:rPr>
              <a:t>k = </a:t>
            </a:r>
            <a:r>
              <a:rPr sz="2600" dirty="0">
                <a:solidFill>
                  <a:srgbClr val="FF0000"/>
                </a:solidFill>
                <a:latin typeface="Consolas"/>
                <a:cs typeface="Consolas"/>
              </a:rPr>
              <a:t>[ </a:t>
            </a:r>
            <a:r>
              <a:rPr sz="2600" spc="-5" dirty="0">
                <a:latin typeface="Consolas"/>
                <a:cs typeface="Consolas"/>
              </a:rPr>
              <a:t>3.14</a:t>
            </a:r>
            <a:r>
              <a:rPr sz="2600" spc="-5" dirty="0">
                <a:solidFill>
                  <a:srgbClr val="FF0000"/>
                </a:solidFill>
                <a:latin typeface="Consolas"/>
                <a:cs typeface="Consolas"/>
              </a:rPr>
              <a:t>, </a:t>
            </a:r>
            <a:r>
              <a:rPr sz="2600" spc="-5" dirty="0">
                <a:latin typeface="Consolas"/>
                <a:cs typeface="Consolas"/>
              </a:rPr>
              <a:t>'m', 10</a:t>
            </a:r>
            <a:r>
              <a:rPr sz="2600" spc="-5" dirty="0">
                <a:solidFill>
                  <a:srgbClr val="FF0000"/>
                </a:solidFill>
                <a:latin typeface="Consolas"/>
                <a:cs typeface="Consolas"/>
              </a:rPr>
              <a:t>, </a:t>
            </a:r>
            <a:r>
              <a:rPr sz="2600" spc="-10" dirty="0">
                <a:solidFill>
                  <a:srgbClr val="00AF50"/>
                </a:solidFill>
                <a:latin typeface="Consolas"/>
                <a:cs typeface="Consolas"/>
              </a:rPr>
              <a:t>'</a:t>
            </a:r>
            <a:r>
              <a:rPr sz="2600" spc="-10" dirty="0">
                <a:latin typeface="Consolas"/>
                <a:cs typeface="Consolas"/>
              </a:rPr>
              <a:t>hello</a:t>
            </a:r>
            <a:r>
              <a:rPr sz="2600" spc="-10" dirty="0">
                <a:solidFill>
                  <a:srgbClr val="00AF50"/>
                </a:solidFill>
                <a:latin typeface="Consolas"/>
                <a:cs typeface="Consolas"/>
              </a:rPr>
              <a:t>'</a:t>
            </a:r>
            <a:r>
              <a:rPr sz="2600" spc="-130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600" dirty="0">
                <a:solidFill>
                  <a:srgbClr val="FF0000"/>
                </a:solidFill>
                <a:latin typeface="Consolas"/>
                <a:cs typeface="Consolas"/>
              </a:rPr>
              <a:t>]</a:t>
            </a:r>
            <a:endParaRPr sz="26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7376" y="3772661"/>
            <a:ext cx="1306195" cy="791845"/>
          </a:xfrm>
          <a:custGeom>
            <a:avLst/>
            <a:gdLst/>
            <a:ahLst/>
            <a:cxnLst/>
            <a:rect l="l" t="t" r="r" b="b"/>
            <a:pathLst>
              <a:path w="1306195" h="791845">
                <a:moveTo>
                  <a:pt x="1032001" y="400050"/>
                </a:moveTo>
                <a:lnTo>
                  <a:pt x="65278" y="400050"/>
                </a:lnTo>
                <a:lnTo>
                  <a:pt x="39862" y="405177"/>
                </a:lnTo>
                <a:lnTo>
                  <a:pt x="19113" y="419163"/>
                </a:lnTo>
                <a:lnTo>
                  <a:pt x="5127" y="439912"/>
                </a:lnTo>
                <a:lnTo>
                  <a:pt x="0" y="465327"/>
                </a:lnTo>
                <a:lnTo>
                  <a:pt x="0" y="726439"/>
                </a:lnTo>
                <a:lnTo>
                  <a:pt x="5127" y="751855"/>
                </a:lnTo>
                <a:lnTo>
                  <a:pt x="19113" y="772604"/>
                </a:lnTo>
                <a:lnTo>
                  <a:pt x="39862" y="786590"/>
                </a:lnTo>
                <a:lnTo>
                  <a:pt x="65278" y="791718"/>
                </a:lnTo>
                <a:lnTo>
                  <a:pt x="1032001" y="791718"/>
                </a:lnTo>
                <a:lnTo>
                  <a:pt x="1057417" y="786590"/>
                </a:lnTo>
                <a:lnTo>
                  <a:pt x="1078166" y="772604"/>
                </a:lnTo>
                <a:lnTo>
                  <a:pt x="1092152" y="751855"/>
                </a:lnTo>
                <a:lnTo>
                  <a:pt x="1097279" y="726439"/>
                </a:lnTo>
                <a:lnTo>
                  <a:pt x="1097279" y="465327"/>
                </a:lnTo>
                <a:lnTo>
                  <a:pt x="1092152" y="439912"/>
                </a:lnTo>
                <a:lnTo>
                  <a:pt x="1078166" y="419163"/>
                </a:lnTo>
                <a:lnTo>
                  <a:pt x="1057417" y="405177"/>
                </a:lnTo>
                <a:lnTo>
                  <a:pt x="1032001" y="400050"/>
                </a:lnTo>
                <a:close/>
              </a:path>
              <a:path w="1306195" h="791845">
                <a:moveTo>
                  <a:pt x="1305940" y="0"/>
                </a:moveTo>
                <a:lnTo>
                  <a:pt x="640079" y="400050"/>
                </a:lnTo>
                <a:lnTo>
                  <a:pt x="914400" y="400050"/>
                </a:lnTo>
                <a:lnTo>
                  <a:pt x="130594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7376" y="3772661"/>
            <a:ext cx="1306195" cy="791845"/>
          </a:xfrm>
          <a:custGeom>
            <a:avLst/>
            <a:gdLst/>
            <a:ahLst/>
            <a:cxnLst/>
            <a:rect l="l" t="t" r="r" b="b"/>
            <a:pathLst>
              <a:path w="1306195" h="791845">
                <a:moveTo>
                  <a:pt x="0" y="465327"/>
                </a:moveTo>
                <a:lnTo>
                  <a:pt x="5127" y="439912"/>
                </a:lnTo>
                <a:lnTo>
                  <a:pt x="19113" y="419163"/>
                </a:lnTo>
                <a:lnTo>
                  <a:pt x="39862" y="405177"/>
                </a:lnTo>
                <a:lnTo>
                  <a:pt x="65278" y="400050"/>
                </a:lnTo>
                <a:lnTo>
                  <a:pt x="640079" y="400050"/>
                </a:lnTo>
                <a:lnTo>
                  <a:pt x="1305940" y="0"/>
                </a:lnTo>
                <a:lnTo>
                  <a:pt x="914400" y="400050"/>
                </a:lnTo>
                <a:lnTo>
                  <a:pt x="1032001" y="400050"/>
                </a:lnTo>
                <a:lnTo>
                  <a:pt x="1057417" y="405177"/>
                </a:lnTo>
                <a:lnTo>
                  <a:pt x="1078166" y="419163"/>
                </a:lnTo>
                <a:lnTo>
                  <a:pt x="1092152" y="439912"/>
                </a:lnTo>
                <a:lnTo>
                  <a:pt x="1097279" y="465327"/>
                </a:lnTo>
                <a:lnTo>
                  <a:pt x="1097279" y="563244"/>
                </a:lnTo>
                <a:lnTo>
                  <a:pt x="1097279" y="726439"/>
                </a:lnTo>
                <a:lnTo>
                  <a:pt x="1092152" y="751855"/>
                </a:lnTo>
                <a:lnTo>
                  <a:pt x="1078166" y="772604"/>
                </a:lnTo>
                <a:lnTo>
                  <a:pt x="1057417" y="786590"/>
                </a:lnTo>
                <a:lnTo>
                  <a:pt x="1032001" y="791718"/>
                </a:lnTo>
                <a:lnTo>
                  <a:pt x="914400" y="791718"/>
                </a:lnTo>
                <a:lnTo>
                  <a:pt x="640079" y="791718"/>
                </a:lnTo>
                <a:lnTo>
                  <a:pt x="65278" y="791718"/>
                </a:lnTo>
                <a:lnTo>
                  <a:pt x="39862" y="786590"/>
                </a:lnTo>
                <a:lnTo>
                  <a:pt x="19113" y="772604"/>
                </a:lnTo>
                <a:lnTo>
                  <a:pt x="5127" y="751855"/>
                </a:lnTo>
                <a:lnTo>
                  <a:pt x="0" y="726439"/>
                </a:lnTo>
                <a:lnTo>
                  <a:pt x="0" y="563244"/>
                </a:lnTo>
                <a:lnTo>
                  <a:pt x="0" y="465327"/>
                </a:lnTo>
                <a:close/>
              </a:path>
            </a:pathLst>
          </a:custGeom>
          <a:ln w="3175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20416" y="4205732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浮點數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0623" y="3739388"/>
            <a:ext cx="867410" cy="825500"/>
          </a:xfrm>
          <a:custGeom>
            <a:avLst/>
            <a:gdLst/>
            <a:ahLst/>
            <a:cxnLst/>
            <a:rect l="l" t="t" r="r" b="b"/>
            <a:pathLst>
              <a:path w="867410" h="825500">
                <a:moveTo>
                  <a:pt x="801877" y="433324"/>
                </a:moveTo>
                <a:lnTo>
                  <a:pt x="65277" y="433324"/>
                </a:lnTo>
                <a:lnTo>
                  <a:pt x="39862" y="438451"/>
                </a:lnTo>
                <a:lnTo>
                  <a:pt x="19113" y="452437"/>
                </a:lnTo>
                <a:lnTo>
                  <a:pt x="5127" y="473186"/>
                </a:lnTo>
                <a:lnTo>
                  <a:pt x="0" y="498601"/>
                </a:lnTo>
                <a:lnTo>
                  <a:pt x="0" y="759713"/>
                </a:lnTo>
                <a:lnTo>
                  <a:pt x="5127" y="785129"/>
                </a:lnTo>
                <a:lnTo>
                  <a:pt x="19113" y="805878"/>
                </a:lnTo>
                <a:lnTo>
                  <a:pt x="39862" y="819864"/>
                </a:lnTo>
                <a:lnTo>
                  <a:pt x="65277" y="824992"/>
                </a:lnTo>
                <a:lnTo>
                  <a:pt x="801877" y="824992"/>
                </a:lnTo>
                <a:lnTo>
                  <a:pt x="827293" y="819864"/>
                </a:lnTo>
                <a:lnTo>
                  <a:pt x="848042" y="805878"/>
                </a:lnTo>
                <a:lnTo>
                  <a:pt x="862028" y="785129"/>
                </a:lnTo>
                <a:lnTo>
                  <a:pt x="867155" y="759713"/>
                </a:lnTo>
                <a:lnTo>
                  <a:pt x="867155" y="498601"/>
                </a:lnTo>
                <a:lnTo>
                  <a:pt x="862028" y="473186"/>
                </a:lnTo>
                <a:lnTo>
                  <a:pt x="848042" y="452437"/>
                </a:lnTo>
                <a:lnTo>
                  <a:pt x="827293" y="438451"/>
                </a:lnTo>
                <a:lnTo>
                  <a:pt x="801877" y="433324"/>
                </a:lnTo>
                <a:close/>
              </a:path>
              <a:path w="867410" h="825500">
                <a:moveTo>
                  <a:pt x="799338" y="0"/>
                </a:moveTo>
                <a:lnTo>
                  <a:pt x="505840" y="433324"/>
                </a:lnTo>
                <a:lnTo>
                  <a:pt x="722629" y="433324"/>
                </a:lnTo>
                <a:lnTo>
                  <a:pt x="799338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0623" y="3739388"/>
            <a:ext cx="867410" cy="825500"/>
          </a:xfrm>
          <a:custGeom>
            <a:avLst/>
            <a:gdLst/>
            <a:ahLst/>
            <a:cxnLst/>
            <a:rect l="l" t="t" r="r" b="b"/>
            <a:pathLst>
              <a:path w="867410" h="825500">
                <a:moveTo>
                  <a:pt x="0" y="498601"/>
                </a:moveTo>
                <a:lnTo>
                  <a:pt x="5127" y="473186"/>
                </a:lnTo>
                <a:lnTo>
                  <a:pt x="19113" y="452437"/>
                </a:lnTo>
                <a:lnTo>
                  <a:pt x="39862" y="438451"/>
                </a:lnTo>
                <a:lnTo>
                  <a:pt x="65277" y="433324"/>
                </a:lnTo>
                <a:lnTo>
                  <a:pt x="505840" y="433324"/>
                </a:lnTo>
                <a:lnTo>
                  <a:pt x="799338" y="0"/>
                </a:lnTo>
                <a:lnTo>
                  <a:pt x="722629" y="433324"/>
                </a:lnTo>
                <a:lnTo>
                  <a:pt x="801877" y="433324"/>
                </a:lnTo>
                <a:lnTo>
                  <a:pt x="827293" y="438451"/>
                </a:lnTo>
                <a:lnTo>
                  <a:pt x="848042" y="452437"/>
                </a:lnTo>
                <a:lnTo>
                  <a:pt x="862028" y="473186"/>
                </a:lnTo>
                <a:lnTo>
                  <a:pt x="867155" y="498601"/>
                </a:lnTo>
                <a:lnTo>
                  <a:pt x="867155" y="596519"/>
                </a:lnTo>
                <a:lnTo>
                  <a:pt x="867155" y="759713"/>
                </a:lnTo>
                <a:lnTo>
                  <a:pt x="862028" y="785129"/>
                </a:lnTo>
                <a:lnTo>
                  <a:pt x="848042" y="805878"/>
                </a:lnTo>
                <a:lnTo>
                  <a:pt x="827293" y="819864"/>
                </a:lnTo>
                <a:lnTo>
                  <a:pt x="801877" y="824992"/>
                </a:lnTo>
                <a:lnTo>
                  <a:pt x="722629" y="824992"/>
                </a:lnTo>
                <a:lnTo>
                  <a:pt x="505840" y="824992"/>
                </a:lnTo>
                <a:lnTo>
                  <a:pt x="65277" y="824992"/>
                </a:lnTo>
                <a:lnTo>
                  <a:pt x="39862" y="819864"/>
                </a:lnTo>
                <a:lnTo>
                  <a:pt x="19113" y="805878"/>
                </a:lnTo>
                <a:lnTo>
                  <a:pt x="5127" y="785129"/>
                </a:lnTo>
                <a:lnTo>
                  <a:pt x="0" y="759713"/>
                </a:lnTo>
                <a:lnTo>
                  <a:pt x="0" y="596519"/>
                </a:lnTo>
                <a:lnTo>
                  <a:pt x="0" y="498601"/>
                </a:lnTo>
                <a:close/>
              </a:path>
            </a:pathLst>
          </a:custGeom>
          <a:ln w="3175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24298" y="4205732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字元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53811" y="3772661"/>
            <a:ext cx="833755" cy="791845"/>
          </a:xfrm>
          <a:custGeom>
            <a:avLst/>
            <a:gdLst/>
            <a:ahLst/>
            <a:cxnLst/>
            <a:rect l="l" t="t" r="r" b="b"/>
            <a:pathLst>
              <a:path w="833754" h="791845">
                <a:moveTo>
                  <a:pt x="768350" y="400050"/>
                </a:moveTo>
                <a:lnTo>
                  <a:pt x="65277" y="400050"/>
                </a:lnTo>
                <a:lnTo>
                  <a:pt x="39862" y="405177"/>
                </a:lnTo>
                <a:lnTo>
                  <a:pt x="19113" y="419163"/>
                </a:lnTo>
                <a:lnTo>
                  <a:pt x="5127" y="439912"/>
                </a:lnTo>
                <a:lnTo>
                  <a:pt x="0" y="465327"/>
                </a:lnTo>
                <a:lnTo>
                  <a:pt x="0" y="726439"/>
                </a:lnTo>
                <a:lnTo>
                  <a:pt x="5127" y="751855"/>
                </a:lnTo>
                <a:lnTo>
                  <a:pt x="19113" y="772604"/>
                </a:lnTo>
                <a:lnTo>
                  <a:pt x="39862" y="786590"/>
                </a:lnTo>
                <a:lnTo>
                  <a:pt x="65277" y="791718"/>
                </a:lnTo>
                <a:lnTo>
                  <a:pt x="768350" y="791718"/>
                </a:lnTo>
                <a:lnTo>
                  <a:pt x="793765" y="786590"/>
                </a:lnTo>
                <a:lnTo>
                  <a:pt x="814514" y="772604"/>
                </a:lnTo>
                <a:lnTo>
                  <a:pt x="828500" y="751855"/>
                </a:lnTo>
                <a:lnTo>
                  <a:pt x="833627" y="726439"/>
                </a:lnTo>
                <a:lnTo>
                  <a:pt x="833627" y="465327"/>
                </a:lnTo>
                <a:lnTo>
                  <a:pt x="828500" y="439912"/>
                </a:lnTo>
                <a:lnTo>
                  <a:pt x="814514" y="419163"/>
                </a:lnTo>
                <a:lnTo>
                  <a:pt x="793765" y="405177"/>
                </a:lnTo>
                <a:lnTo>
                  <a:pt x="768350" y="400050"/>
                </a:lnTo>
                <a:close/>
              </a:path>
              <a:path w="833754" h="791845">
                <a:moveTo>
                  <a:pt x="518540" y="0"/>
                </a:moveTo>
                <a:lnTo>
                  <a:pt x="486283" y="400050"/>
                </a:lnTo>
                <a:lnTo>
                  <a:pt x="694689" y="400050"/>
                </a:lnTo>
                <a:lnTo>
                  <a:pt x="51854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53811" y="3772661"/>
            <a:ext cx="833755" cy="791845"/>
          </a:xfrm>
          <a:custGeom>
            <a:avLst/>
            <a:gdLst/>
            <a:ahLst/>
            <a:cxnLst/>
            <a:rect l="l" t="t" r="r" b="b"/>
            <a:pathLst>
              <a:path w="833754" h="791845">
                <a:moveTo>
                  <a:pt x="0" y="465327"/>
                </a:moveTo>
                <a:lnTo>
                  <a:pt x="5127" y="439912"/>
                </a:lnTo>
                <a:lnTo>
                  <a:pt x="19113" y="419163"/>
                </a:lnTo>
                <a:lnTo>
                  <a:pt x="39862" y="405177"/>
                </a:lnTo>
                <a:lnTo>
                  <a:pt x="65277" y="400050"/>
                </a:lnTo>
                <a:lnTo>
                  <a:pt x="486283" y="400050"/>
                </a:lnTo>
                <a:lnTo>
                  <a:pt x="518540" y="0"/>
                </a:lnTo>
                <a:lnTo>
                  <a:pt x="694689" y="400050"/>
                </a:lnTo>
                <a:lnTo>
                  <a:pt x="768350" y="400050"/>
                </a:lnTo>
                <a:lnTo>
                  <a:pt x="793765" y="405177"/>
                </a:lnTo>
                <a:lnTo>
                  <a:pt x="814514" y="419163"/>
                </a:lnTo>
                <a:lnTo>
                  <a:pt x="828500" y="439912"/>
                </a:lnTo>
                <a:lnTo>
                  <a:pt x="833627" y="465327"/>
                </a:lnTo>
                <a:lnTo>
                  <a:pt x="833627" y="563244"/>
                </a:lnTo>
                <a:lnTo>
                  <a:pt x="833627" y="726439"/>
                </a:lnTo>
                <a:lnTo>
                  <a:pt x="828500" y="751855"/>
                </a:lnTo>
                <a:lnTo>
                  <a:pt x="814514" y="772604"/>
                </a:lnTo>
                <a:lnTo>
                  <a:pt x="793765" y="786590"/>
                </a:lnTo>
                <a:lnTo>
                  <a:pt x="768350" y="791718"/>
                </a:lnTo>
                <a:lnTo>
                  <a:pt x="694689" y="791718"/>
                </a:lnTo>
                <a:lnTo>
                  <a:pt x="486283" y="791718"/>
                </a:lnTo>
                <a:lnTo>
                  <a:pt x="65277" y="791718"/>
                </a:lnTo>
                <a:lnTo>
                  <a:pt x="39862" y="786590"/>
                </a:lnTo>
                <a:lnTo>
                  <a:pt x="19113" y="772604"/>
                </a:lnTo>
                <a:lnTo>
                  <a:pt x="5127" y="751855"/>
                </a:lnTo>
                <a:lnTo>
                  <a:pt x="0" y="726439"/>
                </a:lnTo>
                <a:lnTo>
                  <a:pt x="0" y="563244"/>
                </a:lnTo>
                <a:lnTo>
                  <a:pt x="0" y="465327"/>
                </a:lnTo>
                <a:close/>
              </a:path>
            </a:pathLst>
          </a:custGeom>
          <a:ln w="3175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30088" y="4205732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整數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94931" y="3731005"/>
            <a:ext cx="867410" cy="833755"/>
          </a:xfrm>
          <a:custGeom>
            <a:avLst/>
            <a:gdLst/>
            <a:ahLst/>
            <a:cxnLst/>
            <a:rect l="l" t="t" r="r" b="b"/>
            <a:pathLst>
              <a:path w="867409" h="833754">
                <a:moveTo>
                  <a:pt x="801877" y="441706"/>
                </a:moveTo>
                <a:lnTo>
                  <a:pt x="65277" y="441706"/>
                </a:lnTo>
                <a:lnTo>
                  <a:pt x="39862" y="446833"/>
                </a:lnTo>
                <a:lnTo>
                  <a:pt x="19113" y="460819"/>
                </a:lnTo>
                <a:lnTo>
                  <a:pt x="5127" y="481568"/>
                </a:lnTo>
                <a:lnTo>
                  <a:pt x="0" y="506984"/>
                </a:lnTo>
                <a:lnTo>
                  <a:pt x="0" y="768096"/>
                </a:lnTo>
                <a:lnTo>
                  <a:pt x="5127" y="793511"/>
                </a:lnTo>
                <a:lnTo>
                  <a:pt x="19113" y="814260"/>
                </a:lnTo>
                <a:lnTo>
                  <a:pt x="39862" y="828246"/>
                </a:lnTo>
                <a:lnTo>
                  <a:pt x="65277" y="833374"/>
                </a:lnTo>
                <a:lnTo>
                  <a:pt x="801877" y="833374"/>
                </a:lnTo>
                <a:lnTo>
                  <a:pt x="827293" y="828246"/>
                </a:lnTo>
                <a:lnTo>
                  <a:pt x="848042" y="814260"/>
                </a:lnTo>
                <a:lnTo>
                  <a:pt x="862028" y="793511"/>
                </a:lnTo>
                <a:lnTo>
                  <a:pt x="867156" y="768096"/>
                </a:lnTo>
                <a:lnTo>
                  <a:pt x="867156" y="506984"/>
                </a:lnTo>
                <a:lnTo>
                  <a:pt x="862028" y="481568"/>
                </a:lnTo>
                <a:lnTo>
                  <a:pt x="848042" y="460819"/>
                </a:lnTo>
                <a:lnTo>
                  <a:pt x="827293" y="446833"/>
                </a:lnTo>
                <a:lnTo>
                  <a:pt x="801877" y="441706"/>
                </a:lnTo>
                <a:close/>
              </a:path>
              <a:path w="867409" h="833754">
                <a:moveTo>
                  <a:pt x="350520" y="0"/>
                </a:moveTo>
                <a:lnTo>
                  <a:pt x="144525" y="441706"/>
                </a:lnTo>
                <a:lnTo>
                  <a:pt x="361315" y="441706"/>
                </a:lnTo>
                <a:lnTo>
                  <a:pt x="35052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4931" y="3731005"/>
            <a:ext cx="867410" cy="833755"/>
          </a:xfrm>
          <a:custGeom>
            <a:avLst/>
            <a:gdLst/>
            <a:ahLst/>
            <a:cxnLst/>
            <a:rect l="l" t="t" r="r" b="b"/>
            <a:pathLst>
              <a:path w="867409" h="833754">
                <a:moveTo>
                  <a:pt x="0" y="506984"/>
                </a:moveTo>
                <a:lnTo>
                  <a:pt x="5127" y="481568"/>
                </a:lnTo>
                <a:lnTo>
                  <a:pt x="19113" y="460819"/>
                </a:lnTo>
                <a:lnTo>
                  <a:pt x="39862" y="446833"/>
                </a:lnTo>
                <a:lnTo>
                  <a:pt x="65277" y="441706"/>
                </a:lnTo>
                <a:lnTo>
                  <a:pt x="144525" y="441706"/>
                </a:lnTo>
                <a:lnTo>
                  <a:pt x="350520" y="0"/>
                </a:lnTo>
                <a:lnTo>
                  <a:pt x="361315" y="441706"/>
                </a:lnTo>
                <a:lnTo>
                  <a:pt x="801877" y="441706"/>
                </a:lnTo>
                <a:lnTo>
                  <a:pt x="827293" y="446833"/>
                </a:lnTo>
                <a:lnTo>
                  <a:pt x="848042" y="460819"/>
                </a:lnTo>
                <a:lnTo>
                  <a:pt x="862028" y="481568"/>
                </a:lnTo>
                <a:lnTo>
                  <a:pt x="867156" y="506984"/>
                </a:lnTo>
                <a:lnTo>
                  <a:pt x="867156" y="604901"/>
                </a:lnTo>
                <a:lnTo>
                  <a:pt x="867156" y="768096"/>
                </a:lnTo>
                <a:lnTo>
                  <a:pt x="862028" y="793511"/>
                </a:lnTo>
                <a:lnTo>
                  <a:pt x="848042" y="814260"/>
                </a:lnTo>
                <a:lnTo>
                  <a:pt x="827293" y="828246"/>
                </a:lnTo>
                <a:lnTo>
                  <a:pt x="801877" y="833374"/>
                </a:lnTo>
                <a:lnTo>
                  <a:pt x="361315" y="833374"/>
                </a:lnTo>
                <a:lnTo>
                  <a:pt x="144525" y="833374"/>
                </a:lnTo>
                <a:lnTo>
                  <a:pt x="65277" y="833374"/>
                </a:lnTo>
                <a:lnTo>
                  <a:pt x="39862" y="828246"/>
                </a:lnTo>
                <a:lnTo>
                  <a:pt x="19113" y="814260"/>
                </a:lnTo>
                <a:lnTo>
                  <a:pt x="5127" y="793511"/>
                </a:lnTo>
                <a:lnTo>
                  <a:pt x="0" y="768096"/>
                </a:lnTo>
                <a:lnTo>
                  <a:pt x="0" y="604901"/>
                </a:lnTo>
                <a:lnTo>
                  <a:pt x="0" y="506984"/>
                </a:lnTo>
                <a:close/>
              </a:path>
            </a:pathLst>
          </a:custGeom>
          <a:ln w="3175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87971" y="4205732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新細明體"/>
                <a:cs typeface="新細明體"/>
              </a:rPr>
              <a:t>字串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81</a:t>
            </a:fld>
            <a:endParaRPr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群</a:t>
            </a:r>
            <a:r>
              <a:rPr spc="-5" dirty="0">
                <a:latin typeface="標楷體"/>
                <a:cs typeface="標楷體"/>
              </a:rPr>
              <a:t>集資</a:t>
            </a:r>
            <a:r>
              <a:rPr dirty="0">
                <a:latin typeface="標楷體"/>
                <a:cs typeface="標楷體"/>
              </a:rPr>
              <a:t>料</a:t>
            </a:r>
            <a:r>
              <a:rPr spc="-5" dirty="0">
                <a:latin typeface="標楷體"/>
                <a:cs typeface="標楷體"/>
              </a:rPr>
              <a:t>型態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62816"/>
            <a:ext cx="7806690" cy="37179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tuple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元組</a:t>
            </a:r>
            <a:r>
              <a:rPr sz="2800" spc="-10" dirty="0">
                <a:latin typeface="Consolas"/>
                <a:cs typeface="Consolas"/>
              </a:rPr>
              <a:t>)</a:t>
            </a:r>
            <a:r>
              <a:rPr sz="2800" spc="-10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697865" marR="5080" lvl="1" indent="-228600">
              <a:lnSpc>
                <a:spcPct val="89400"/>
              </a:lnSpc>
              <a:spcBef>
                <a:spcPts val="565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標楷體"/>
                <a:cs typeface="標楷體"/>
              </a:rPr>
              <a:t>和清單</a:t>
            </a:r>
            <a:r>
              <a:rPr sz="2600" spc="-15" dirty="0">
                <a:latin typeface="標楷體"/>
                <a:cs typeface="標楷體"/>
              </a:rPr>
              <a:t>相</a:t>
            </a:r>
            <a:r>
              <a:rPr sz="2600" dirty="0">
                <a:latin typeface="標楷體"/>
                <a:cs typeface="標楷體"/>
              </a:rPr>
              <a:t>似，是</a:t>
            </a:r>
            <a:r>
              <a:rPr sz="2600" spc="-15" dirty="0">
                <a:latin typeface="標楷體"/>
                <a:cs typeface="標楷體"/>
              </a:rPr>
              <a:t>一</a:t>
            </a:r>
            <a:r>
              <a:rPr sz="2600" dirty="0">
                <a:latin typeface="標楷體"/>
                <a:cs typeface="標楷體"/>
              </a:rPr>
              <a:t>些量的</a:t>
            </a:r>
            <a:r>
              <a:rPr sz="2600" spc="-15" dirty="0">
                <a:latin typeface="標楷體"/>
                <a:cs typeface="標楷體"/>
              </a:rPr>
              <a:t>有</a:t>
            </a:r>
            <a:r>
              <a:rPr sz="2600" dirty="0">
                <a:latin typeface="標楷體"/>
                <a:cs typeface="標楷體"/>
              </a:rPr>
              <a:t>序集合</a:t>
            </a:r>
            <a:r>
              <a:rPr sz="2600" spc="-15" dirty="0">
                <a:latin typeface="標楷體"/>
                <a:cs typeface="標楷體"/>
              </a:rPr>
              <a:t>。</a:t>
            </a:r>
            <a:r>
              <a:rPr sz="2600" dirty="0">
                <a:latin typeface="標楷體"/>
                <a:cs typeface="標楷體"/>
              </a:rPr>
              <a:t>和清單</a:t>
            </a:r>
            <a:r>
              <a:rPr sz="2600" spc="-15" dirty="0">
                <a:latin typeface="標楷體"/>
                <a:cs typeface="標楷體"/>
              </a:rPr>
              <a:t>最</a:t>
            </a:r>
            <a:r>
              <a:rPr sz="2600" dirty="0">
                <a:latin typeface="標楷體"/>
                <a:cs typeface="標楷體"/>
              </a:rPr>
              <a:t>大 的不同</a:t>
            </a:r>
            <a:r>
              <a:rPr sz="2600" spc="-15" dirty="0">
                <a:latin typeface="標楷體"/>
                <a:cs typeface="標楷體"/>
              </a:rPr>
              <a:t>是</a:t>
            </a:r>
            <a:r>
              <a:rPr sz="2600" dirty="0">
                <a:latin typeface="標楷體"/>
                <a:cs typeface="標楷體"/>
              </a:rPr>
              <a:t>不能改</a:t>
            </a:r>
            <a:r>
              <a:rPr sz="2600" spc="-15" dirty="0">
                <a:latin typeface="標楷體"/>
                <a:cs typeface="標楷體"/>
              </a:rPr>
              <a:t>變</a:t>
            </a:r>
            <a:r>
              <a:rPr sz="2600" dirty="0">
                <a:latin typeface="標楷體"/>
                <a:cs typeface="標楷體"/>
              </a:rPr>
              <a:t>，可以</a:t>
            </a:r>
            <a:r>
              <a:rPr sz="2600" spc="-15" dirty="0">
                <a:latin typeface="標楷體"/>
                <a:cs typeface="標楷體"/>
              </a:rPr>
              <a:t>作</a:t>
            </a:r>
            <a:r>
              <a:rPr sz="2600" spc="5" dirty="0">
                <a:latin typeface="標楷體"/>
                <a:cs typeface="標楷體"/>
              </a:rPr>
              <a:t>為</a:t>
            </a:r>
            <a:r>
              <a:rPr sz="2600" spc="-10" dirty="0">
                <a:latin typeface="Consolas"/>
                <a:cs typeface="Consolas"/>
              </a:rPr>
              <a:t>dictionary</a:t>
            </a:r>
            <a:r>
              <a:rPr sz="2600" dirty="0">
                <a:latin typeface="標楷體"/>
                <a:cs typeface="標楷體"/>
              </a:rPr>
              <a:t>的</a:t>
            </a:r>
            <a:r>
              <a:rPr sz="2600" spc="-15" dirty="0">
                <a:latin typeface="標楷體"/>
                <a:cs typeface="標楷體"/>
              </a:rPr>
              <a:t>鍵</a:t>
            </a:r>
            <a:r>
              <a:rPr sz="2600" dirty="0">
                <a:latin typeface="標楷體"/>
                <a:cs typeface="標楷體"/>
              </a:rPr>
              <a:t>、 </a:t>
            </a:r>
            <a:r>
              <a:rPr sz="2600" spc="5" dirty="0">
                <a:latin typeface="標楷體"/>
                <a:cs typeface="標楷體"/>
              </a:rPr>
              <a:t>函式回</a:t>
            </a:r>
            <a:r>
              <a:rPr sz="2600" spc="-20" dirty="0">
                <a:latin typeface="標楷體"/>
                <a:cs typeface="標楷體"/>
              </a:rPr>
              <a:t>傳</a:t>
            </a:r>
            <a:r>
              <a:rPr sz="2600" spc="5" dirty="0">
                <a:latin typeface="標楷體"/>
                <a:cs typeface="標楷體"/>
              </a:rPr>
              <a:t>、多變</a:t>
            </a:r>
            <a:r>
              <a:rPr sz="2600" spc="-20" dirty="0">
                <a:latin typeface="標楷體"/>
                <a:cs typeface="標楷體"/>
              </a:rPr>
              <a:t>數</a:t>
            </a:r>
            <a:r>
              <a:rPr sz="2600" spc="5" dirty="0">
                <a:latin typeface="標楷體"/>
                <a:cs typeface="標楷體"/>
              </a:rPr>
              <a:t>給</a:t>
            </a:r>
            <a:r>
              <a:rPr sz="2600" dirty="0">
                <a:latin typeface="標楷體"/>
                <a:cs typeface="標楷體"/>
              </a:rPr>
              <a:t>值</a:t>
            </a:r>
            <a:r>
              <a:rPr sz="2600" spc="-10" dirty="0">
                <a:latin typeface="Consolas"/>
                <a:cs typeface="Consolas"/>
              </a:rPr>
              <a:t>...</a:t>
            </a:r>
            <a:r>
              <a:rPr sz="2600" spc="-10" dirty="0">
                <a:latin typeface="標楷體"/>
                <a:cs typeface="標楷體"/>
              </a:rPr>
              <a:t>等。</a:t>
            </a:r>
            <a:endParaRPr sz="26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標楷體"/>
                <a:cs typeface="標楷體"/>
              </a:rPr>
              <a:t>以小括</a:t>
            </a:r>
            <a:r>
              <a:rPr sz="2600" spc="-15" dirty="0">
                <a:latin typeface="標楷體"/>
                <a:cs typeface="標楷體"/>
              </a:rPr>
              <a:t>號</a:t>
            </a:r>
            <a:r>
              <a:rPr sz="2600" dirty="0">
                <a:latin typeface="標楷體"/>
                <a:cs typeface="標楷體"/>
              </a:rPr>
              <a:t>加逗號</a:t>
            </a:r>
            <a:r>
              <a:rPr sz="2600" spc="-15" dirty="0">
                <a:latin typeface="標楷體"/>
                <a:cs typeface="標楷體"/>
              </a:rPr>
              <a:t>表</a:t>
            </a:r>
            <a:r>
              <a:rPr sz="2600" dirty="0">
                <a:latin typeface="標楷體"/>
                <a:cs typeface="標楷體"/>
              </a:rPr>
              <a:t>示，小</a:t>
            </a:r>
            <a:r>
              <a:rPr sz="2600" spc="-15" dirty="0">
                <a:latin typeface="標楷體"/>
                <a:cs typeface="標楷體"/>
              </a:rPr>
              <a:t>括</a:t>
            </a:r>
            <a:r>
              <a:rPr sz="2600" dirty="0">
                <a:latin typeface="標楷體"/>
                <a:cs typeface="標楷體"/>
              </a:rPr>
              <a:t>弧視情</a:t>
            </a:r>
            <a:r>
              <a:rPr sz="2600" spc="-10" dirty="0">
                <a:latin typeface="標楷體"/>
                <a:cs typeface="標楷體"/>
              </a:rPr>
              <a:t>況</a:t>
            </a:r>
            <a:r>
              <a:rPr sz="2600" dirty="0">
                <a:latin typeface="標楷體"/>
                <a:cs typeface="標楷體"/>
              </a:rPr>
              <a:t>可省略。</a:t>
            </a:r>
            <a:endParaRPr sz="26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標楷體"/>
              <a:cs typeface="標楷體"/>
            </a:endParaRPr>
          </a:p>
          <a:p>
            <a:pPr marL="1419225" marR="1917064" indent="-1087120">
              <a:lnSpc>
                <a:spcPct val="105800"/>
              </a:lnSpc>
              <a:tabLst>
                <a:tab pos="1356995" algn="l"/>
              </a:tabLst>
            </a:pPr>
            <a:r>
              <a:rPr sz="2600" dirty="0">
                <a:latin typeface="標楷體"/>
                <a:cs typeface="標楷體"/>
              </a:rPr>
              <a:t>例</a:t>
            </a:r>
            <a:r>
              <a:rPr sz="2600" spc="5" dirty="0">
                <a:latin typeface="標楷體"/>
                <a:cs typeface="標楷體"/>
              </a:rPr>
              <a:t>：	</a:t>
            </a:r>
            <a:r>
              <a:rPr sz="2600" spc="-10" dirty="0">
                <a:latin typeface="Consolas"/>
                <a:cs typeface="Consolas"/>
              </a:rPr>
              <a:t>t1 </a:t>
            </a:r>
            <a:r>
              <a:rPr sz="2600" dirty="0">
                <a:latin typeface="Consolas"/>
                <a:cs typeface="Consolas"/>
              </a:rPr>
              <a:t>= </a:t>
            </a:r>
            <a:r>
              <a:rPr sz="2600" dirty="0">
                <a:solidFill>
                  <a:srgbClr val="FF0000"/>
                </a:solidFill>
                <a:latin typeface="Consolas"/>
                <a:cs typeface="Consolas"/>
              </a:rPr>
              <a:t>( </a:t>
            </a:r>
            <a:r>
              <a:rPr sz="2600" dirty="0">
                <a:latin typeface="Consolas"/>
                <a:cs typeface="Consolas"/>
              </a:rPr>
              <a:t>-1</a:t>
            </a:r>
            <a:r>
              <a:rPr sz="2600" dirty="0">
                <a:solidFill>
                  <a:srgbClr val="FF0000"/>
                </a:solidFill>
                <a:latin typeface="Consolas"/>
                <a:cs typeface="Consolas"/>
              </a:rPr>
              <a:t>, </a:t>
            </a:r>
            <a:r>
              <a:rPr sz="2600" spc="-5" dirty="0">
                <a:latin typeface="Consolas"/>
                <a:cs typeface="Consolas"/>
              </a:rPr>
              <a:t>3.5</a:t>
            </a:r>
            <a:r>
              <a:rPr sz="2600" spc="-5" dirty="0">
                <a:solidFill>
                  <a:srgbClr val="FF0000"/>
                </a:solidFill>
                <a:latin typeface="Consolas"/>
                <a:cs typeface="Consolas"/>
              </a:rPr>
              <a:t>, </a:t>
            </a:r>
            <a:r>
              <a:rPr sz="2600" spc="-5" dirty="0">
                <a:solidFill>
                  <a:srgbClr val="00AF50"/>
                </a:solidFill>
                <a:latin typeface="Consolas"/>
                <a:cs typeface="Consolas"/>
              </a:rPr>
              <a:t>'</a:t>
            </a:r>
            <a:r>
              <a:rPr sz="2600" spc="-5" dirty="0">
                <a:latin typeface="Consolas"/>
                <a:cs typeface="Consolas"/>
              </a:rPr>
              <a:t>hello</a:t>
            </a:r>
            <a:r>
              <a:rPr sz="2600" spc="-5" dirty="0">
                <a:solidFill>
                  <a:srgbClr val="00AF50"/>
                </a:solidFill>
                <a:latin typeface="Consolas"/>
                <a:cs typeface="Consolas"/>
              </a:rPr>
              <a:t>'</a:t>
            </a:r>
            <a:r>
              <a:rPr sz="2600" spc="-145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600" dirty="0">
                <a:solidFill>
                  <a:srgbClr val="FF0000"/>
                </a:solidFill>
                <a:latin typeface="Consolas"/>
                <a:cs typeface="Consolas"/>
              </a:rPr>
              <a:t>)  </a:t>
            </a:r>
            <a:r>
              <a:rPr sz="2600" dirty="0">
                <a:latin typeface="Consolas"/>
                <a:cs typeface="Consolas"/>
              </a:rPr>
              <a:t>t2 = </a:t>
            </a:r>
            <a:r>
              <a:rPr sz="2600" spc="-5" dirty="0">
                <a:latin typeface="Consolas"/>
                <a:cs typeface="Consolas"/>
              </a:rPr>
              <a:t>1</a:t>
            </a:r>
            <a:r>
              <a:rPr sz="2600" spc="-5" dirty="0">
                <a:solidFill>
                  <a:srgbClr val="FF0000"/>
                </a:solidFill>
                <a:latin typeface="Consolas"/>
                <a:cs typeface="Consolas"/>
              </a:rPr>
              <a:t>, </a:t>
            </a:r>
            <a:r>
              <a:rPr sz="2600" spc="-5" dirty="0">
                <a:latin typeface="Consolas"/>
                <a:cs typeface="Consolas"/>
              </a:rPr>
              <a:t>2</a:t>
            </a:r>
            <a:r>
              <a:rPr sz="2600" spc="-5" dirty="0">
                <a:solidFill>
                  <a:srgbClr val="FF0000"/>
                </a:solidFill>
                <a:latin typeface="Consolas"/>
                <a:cs typeface="Consolas"/>
              </a:rPr>
              <a:t>,</a:t>
            </a:r>
            <a:r>
              <a:rPr sz="2600" spc="-8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600" dirty="0">
                <a:latin typeface="Consolas"/>
                <a:cs typeface="Consolas"/>
              </a:rPr>
              <a:t>3</a:t>
            </a:r>
            <a:endParaRPr sz="2600">
              <a:latin typeface="Consolas"/>
              <a:cs typeface="Consolas"/>
            </a:endParaRPr>
          </a:p>
          <a:p>
            <a:pPr marL="1419225">
              <a:lnSpc>
                <a:spcPct val="100000"/>
              </a:lnSpc>
              <a:spcBef>
                <a:spcPts val="180"/>
              </a:spcBef>
            </a:pPr>
            <a:r>
              <a:rPr sz="2600" dirty="0">
                <a:latin typeface="Consolas"/>
                <a:cs typeface="Consolas"/>
              </a:rPr>
              <a:t>x, </a:t>
            </a:r>
            <a:r>
              <a:rPr sz="2600" spc="-5" dirty="0">
                <a:latin typeface="Consolas"/>
                <a:cs typeface="Consolas"/>
              </a:rPr>
              <a:t>y, </a:t>
            </a:r>
            <a:r>
              <a:rPr sz="2600" dirty="0">
                <a:latin typeface="Consolas"/>
                <a:cs typeface="Consolas"/>
              </a:rPr>
              <a:t>z = 4, </a:t>
            </a:r>
            <a:r>
              <a:rPr sz="2600" spc="-5" dirty="0">
                <a:latin typeface="Consolas"/>
                <a:cs typeface="Consolas"/>
              </a:rPr>
              <a:t>5,</a:t>
            </a:r>
            <a:r>
              <a:rPr sz="2600" spc="-100" dirty="0">
                <a:latin typeface="Consolas"/>
                <a:cs typeface="Consolas"/>
              </a:rPr>
              <a:t> </a:t>
            </a:r>
            <a:r>
              <a:rPr sz="2600" dirty="0">
                <a:latin typeface="Consolas"/>
                <a:cs typeface="Consolas"/>
              </a:rPr>
              <a:t>6</a:t>
            </a:r>
            <a:endParaRPr sz="26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群</a:t>
            </a:r>
            <a:r>
              <a:rPr spc="-5" dirty="0">
                <a:latin typeface="標楷體"/>
                <a:cs typeface="標楷體"/>
              </a:rPr>
              <a:t>集資</a:t>
            </a:r>
            <a:r>
              <a:rPr dirty="0">
                <a:latin typeface="標楷體"/>
                <a:cs typeface="標楷體"/>
              </a:rPr>
              <a:t>料</a:t>
            </a:r>
            <a:r>
              <a:rPr spc="-5" dirty="0">
                <a:latin typeface="標楷體"/>
                <a:cs typeface="標楷體"/>
              </a:rPr>
              <a:t>型態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2256" y="1160117"/>
            <a:ext cx="8017509" cy="166623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65"/>
              </a:spcBef>
              <a:buClr>
                <a:srgbClr val="5B9BD4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dictionary</a:t>
            </a:r>
            <a:r>
              <a:rPr sz="2800" spc="-5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典</a:t>
            </a:r>
            <a:r>
              <a:rPr sz="2800" spc="-5" dirty="0">
                <a:latin typeface="Consolas"/>
                <a:cs typeface="Consolas"/>
              </a:rPr>
              <a:t>)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鍵</a:t>
            </a:r>
            <a:r>
              <a:rPr sz="2400" dirty="0">
                <a:latin typeface="Consolas"/>
                <a:cs typeface="Consolas"/>
              </a:rPr>
              <a:t>(key)</a:t>
            </a:r>
            <a:r>
              <a:rPr sz="2400" spc="10" dirty="0">
                <a:latin typeface="標楷體"/>
                <a:cs typeface="標楷體"/>
              </a:rPr>
              <a:t>和</a:t>
            </a:r>
            <a:r>
              <a:rPr sz="2400" dirty="0">
                <a:latin typeface="標楷體"/>
                <a:cs typeface="標楷體"/>
              </a:rPr>
              <a:t>值</a:t>
            </a:r>
            <a:r>
              <a:rPr sz="2400" spc="5" dirty="0">
                <a:latin typeface="Consolas"/>
                <a:cs typeface="Consolas"/>
              </a:rPr>
              <a:t>(value)</a:t>
            </a:r>
            <a:r>
              <a:rPr sz="2400" dirty="0">
                <a:latin typeface="標楷體"/>
                <a:cs typeface="標楷體"/>
              </a:rPr>
              <a:t>的對照表</a:t>
            </a:r>
            <a:r>
              <a:rPr sz="2400" spc="5" dirty="0">
                <a:latin typeface="Consolas"/>
                <a:cs typeface="Consolas"/>
              </a:rPr>
              <a:t>--&gt;</a:t>
            </a:r>
            <a:r>
              <a:rPr sz="2400" dirty="0">
                <a:latin typeface="標楷體"/>
                <a:cs typeface="標楷體"/>
              </a:rPr>
              <a:t>「關連式記憶」。</a:t>
            </a:r>
            <a:endParaRPr sz="24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鍵必需是不可變的型態</a:t>
            </a:r>
            <a:r>
              <a:rPr sz="2400" spc="35" dirty="0">
                <a:latin typeface="標楷體"/>
                <a:cs typeface="標楷體"/>
              </a:rPr>
              <a:t> </a:t>
            </a:r>
            <a:r>
              <a:rPr sz="2400" dirty="0">
                <a:latin typeface="Consolas"/>
                <a:cs typeface="Consolas"/>
              </a:rPr>
              <a:t>(</a:t>
            </a:r>
            <a:r>
              <a:rPr sz="2400" dirty="0">
                <a:latin typeface="標楷體"/>
                <a:cs typeface="標楷體"/>
              </a:rPr>
              <a:t>如</a:t>
            </a:r>
            <a:r>
              <a:rPr sz="2400" dirty="0">
                <a:latin typeface="Consolas"/>
                <a:cs typeface="Consolas"/>
              </a:rPr>
              <a:t>:</a:t>
            </a:r>
            <a:r>
              <a:rPr sz="2400" dirty="0">
                <a:latin typeface="標楷體"/>
                <a:cs typeface="標楷體"/>
              </a:rPr>
              <a:t>常</a:t>
            </a:r>
            <a:r>
              <a:rPr sz="2400" spc="5" dirty="0">
                <a:latin typeface="標楷體"/>
                <a:cs typeface="標楷體"/>
              </a:rPr>
              <a:t>數</a:t>
            </a:r>
            <a:r>
              <a:rPr sz="2400" dirty="0">
                <a:latin typeface="標楷體"/>
                <a:cs typeface="標楷體"/>
              </a:rPr>
              <a:t>、字</a:t>
            </a:r>
            <a:r>
              <a:rPr sz="2400" spc="5" dirty="0">
                <a:latin typeface="標楷體"/>
                <a:cs typeface="標楷體"/>
              </a:rPr>
              <a:t>串</a:t>
            </a:r>
            <a:r>
              <a:rPr sz="2400" dirty="0">
                <a:latin typeface="標楷體"/>
                <a:cs typeface="標楷體"/>
              </a:rPr>
              <a:t>、</a:t>
            </a:r>
            <a:r>
              <a:rPr sz="2400" dirty="0">
                <a:latin typeface="Consolas"/>
                <a:cs typeface="Consolas"/>
              </a:rPr>
              <a:t>Tuple</a:t>
            </a:r>
            <a:r>
              <a:rPr sz="2400" spc="10" dirty="0">
                <a:latin typeface="標楷體"/>
                <a:cs typeface="標楷體"/>
              </a:rPr>
              <a:t>等</a:t>
            </a:r>
            <a:r>
              <a:rPr sz="2400" dirty="0">
                <a:latin typeface="Consolas"/>
                <a:cs typeface="Consolas"/>
              </a:rPr>
              <a:t>)</a:t>
            </a:r>
            <a:r>
              <a:rPr sz="2400" dirty="0">
                <a:latin typeface="標楷體"/>
                <a:cs typeface="標楷體"/>
              </a:rPr>
              <a:t>。</a:t>
            </a:r>
            <a:endParaRPr sz="24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標楷體"/>
                <a:cs typeface="標楷體"/>
              </a:rPr>
              <a:t>例如</a:t>
            </a:r>
            <a:r>
              <a:rPr sz="2400" dirty="0">
                <a:latin typeface="Consolas"/>
                <a:cs typeface="Consolas"/>
              </a:rPr>
              <a:t>: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1514" y="4427601"/>
            <a:ext cx="147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olas"/>
                <a:cs typeface="Consolas"/>
              </a:rPr>
              <a:t>p</a:t>
            </a:r>
            <a:r>
              <a:rPr sz="2400" spc="10" dirty="0">
                <a:latin typeface="Consolas"/>
                <a:cs typeface="Consolas"/>
              </a:rPr>
              <a:t>ri</a:t>
            </a:r>
            <a:r>
              <a:rPr sz="2400" dirty="0">
                <a:latin typeface="Consolas"/>
                <a:cs typeface="Consolas"/>
              </a:rPr>
              <a:t>c</a:t>
            </a:r>
            <a:r>
              <a:rPr sz="2400" spc="5" dirty="0">
                <a:latin typeface="Consolas"/>
                <a:cs typeface="Consolas"/>
              </a:rPr>
              <a:t>e</a:t>
            </a:r>
            <a:r>
              <a:rPr sz="2400" dirty="0">
                <a:latin typeface="標楷體"/>
                <a:cs typeface="標楷體"/>
              </a:rPr>
              <a:t>包含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9323" y="4173346"/>
            <a:ext cx="0" cy="1597025"/>
          </a:xfrm>
          <a:custGeom>
            <a:avLst/>
            <a:gdLst/>
            <a:ahLst/>
            <a:cxnLst/>
            <a:rect l="l" t="t" r="r" b="b"/>
            <a:pathLst>
              <a:path h="1597025">
                <a:moveTo>
                  <a:pt x="0" y="0"/>
                </a:moveTo>
                <a:lnTo>
                  <a:pt x="0" y="15968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2794" y="4707763"/>
            <a:ext cx="2893060" cy="0"/>
          </a:xfrm>
          <a:custGeom>
            <a:avLst/>
            <a:gdLst/>
            <a:ahLst/>
            <a:cxnLst/>
            <a:rect l="l" t="t" r="r" b="b"/>
            <a:pathLst>
              <a:path w="2893059">
                <a:moveTo>
                  <a:pt x="0" y="0"/>
                </a:moveTo>
                <a:lnTo>
                  <a:pt x="28930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2794" y="5235828"/>
            <a:ext cx="2893060" cy="0"/>
          </a:xfrm>
          <a:custGeom>
            <a:avLst/>
            <a:gdLst/>
            <a:ahLst/>
            <a:cxnLst/>
            <a:rect l="l" t="t" r="r" b="b"/>
            <a:pathLst>
              <a:path w="2893059">
                <a:moveTo>
                  <a:pt x="0" y="0"/>
                </a:moveTo>
                <a:lnTo>
                  <a:pt x="28930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9144" y="4173346"/>
            <a:ext cx="0" cy="1597025"/>
          </a:xfrm>
          <a:custGeom>
            <a:avLst/>
            <a:gdLst/>
            <a:ahLst/>
            <a:cxnLst/>
            <a:rect l="l" t="t" r="r" b="b"/>
            <a:pathLst>
              <a:path h="1597025">
                <a:moveTo>
                  <a:pt x="0" y="0"/>
                </a:moveTo>
                <a:lnTo>
                  <a:pt x="0" y="15968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9504" y="4173346"/>
            <a:ext cx="0" cy="1597025"/>
          </a:xfrm>
          <a:custGeom>
            <a:avLst/>
            <a:gdLst/>
            <a:ahLst/>
            <a:cxnLst/>
            <a:rect l="l" t="t" r="r" b="b"/>
            <a:pathLst>
              <a:path h="1597025">
                <a:moveTo>
                  <a:pt x="0" y="0"/>
                </a:moveTo>
                <a:lnTo>
                  <a:pt x="0" y="15968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2794" y="4179696"/>
            <a:ext cx="2893060" cy="0"/>
          </a:xfrm>
          <a:custGeom>
            <a:avLst/>
            <a:gdLst/>
            <a:ahLst/>
            <a:cxnLst/>
            <a:rect l="l" t="t" r="r" b="b"/>
            <a:pathLst>
              <a:path w="2893059">
                <a:moveTo>
                  <a:pt x="0" y="0"/>
                </a:moveTo>
                <a:lnTo>
                  <a:pt x="28930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2794" y="5763895"/>
            <a:ext cx="2893060" cy="0"/>
          </a:xfrm>
          <a:custGeom>
            <a:avLst/>
            <a:gdLst/>
            <a:ahLst/>
            <a:cxnLst/>
            <a:rect l="l" t="t" r="r" b="b"/>
            <a:pathLst>
              <a:path w="2893059">
                <a:moveTo>
                  <a:pt x="0" y="0"/>
                </a:moveTo>
                <a:lnTo>
                  <a:pt x="28930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19144" y="4179696"/>
            <a:ext cx="1440180" cy="5283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9751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'apple'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9323" y="4179696"/>
            <a:ext cx="1440180" cy="5283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7.5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9144" y="4707763"/>
            <a:ext cx="1440180" cy="5283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'orange'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59323" y="4707763"/>
            <a:ext cx="1440180" cy="5283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4.5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19144" y="5235828"/>
            <a:ext cx="1440180" cy="5283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'banana'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16421" y="5264022"/>
            <a:ext cx="14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77967" y="4344923"/>
            <a:ext cx="441959" cy="215265"/>
          </a:xfrm>
          <a:custGeom>
            <a:avLst/>
            <a:gdLst/>
            <a:ahLst/>
            <a:cxnLst/>
            <a:rect l="l" t="t" r="r" b="b"/>
            <a:pathLst>
              <a:path w="441960" h="215264">
                <a:moveTo>
                  <a:pt x="285623" y="0"/>
                </a:moveTo>
                <a:lnTo>
                  <a:pt x="285623" y="53720"/>
                </a:lnTo>
                <a:lnTo>
                  <a:pt x="0" y="53720"/>
                </a:lnTo>
                <a:lnTo>
                  <a:pt x="0" y="161162"/>
                </a:lnTo>
                <a:lnTo>
                  <a:pt x="285623" y="161162"/>
                </a:lnTo>
                <a:lnTo>
                  <a:pt x="285623" y="214883"/>
                </a:lnTo>
                <a:lnTo>
                  <a:pt x="441960" y="107442"/>
                </a:lnTo>
                <a:lnTo>
                  <a:pt x="28562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77967" y="4344923"/>
            <a:ext cx="441959" cy="215265"/>
          </a:xfrm>
          <a:custGeom>
            <a:avLst/>
            <a:gdLst/>
            <a:ahLst/>
            <a:cxnLst/>
            <a:rect l="l" t="t" r="r" b="b"/>
            <a:pathLst>
              <a:path w="441960" h="215264">
                <a:moveTo>
                  <a:pt x="0" y="53720"/>
                </a:moveTo>
                <a:lnTo>
                  <a:pt x="285623" y="53720"/>
                </a:lnTo>
                <a:lnTo>
                  <a:pt x="285623" y="0"/>
                </a:lnTo>
                <a:lnTo>
                  <a:pt x="441960" y="107442"/>
                </a:lnTo>
                <a:lnTo>
                  <a:pt x="285623" y="214883"/>
                </a:lnTo>
                <a:lnTo>
                  <a:pt x="285623" y="161162"/>
                </a:lnTo>
                <a:lnTo>
                  <a:pt x="0" y="161162"/>
                </a:lnTo>
                <a:lnTo>
                  <a:pt x="0" y="5372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77967" y="4864608"/>
            <a:ext cx="441959" cy="215265"/>
          </a:xfrm>
          <a:custGeom>
            <a:avLst/>
            <a:gdLst/>
            <a:ahLst/>
            <a:cxnLst/>
            <a:rect l="l" t="t" r="r" b="b"/>
            <a:pathLst>
              <a:path w="441960" h="215264">
                <a:moveTo>
                  <a:pt x="285623" y="0"/>
                </a:moveTo>
                <a:lnTo>
                  <a:pt x="285623" y="53721"/>
                </a:lnTo>
                <a:lnTo>
                  <a:pt x="0" y="53721"/>
                </a:lnTo>
                <a:lnTo>
                  <a:pt x="0" y="161163"/>
                </a:lnTo>
                <a:lnTo>
                  <a:pt x="285623" y="161163"/>
                </a:lnTo>
                <a:lnTo>
                  <a:pt x="285623" y="214884"/>
                </a:lnTo>
                <a:lnTo>
                  <a:pt x="441960" y="107442"/>
                </a:lnTo>
                <a:lnTo>
                  <a:pt x="28562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7967" y="4864608"/>
            <a:ext cx="441959" cy="215265"/>
          </a:xfrm>
          <a:custGeom>
            <a:avLst/>
            <a:gdLst/>
            <a:ahLst/>
            <a:cxnLst/>
            <a:rect l="l" t="t" r="r" b="b"/>
            <a:pathLst>
              <a:path w="441960" h="215264">
                <a:moveTo>
                  <a:pt x="0" y="53721"/>
                </a:moveTo>
                <a:lnTo>
                  <a:pt x="285623" y="53721"/>
                </a:lnTo>
                <a:lnTo>
                  <a:pt x="285623" y="0"/>
                </a:lnTo>
                <a:lnTo>
                  <a:pt x="441960" y="107442"/>
                </a:lnTo>
                <a:lnTo>
                  <a:pt x="285623" y="214884"/>
                </a:lnTo>
                <a:lnTo>
                  <a:pt x="285623" y="161163"/>
                </a:lnTo>
                <a:lnTo>
                  <a:pt x="0" y="161163"/>
                </a:lnTo>
                <a:lnTo>
                  <a:pt x="0" y="5372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77967" y="5384291"/>
            <a:ext cx="441959" cy="215265"/>
          </a:xfrm>
          <a:custGeom>
            <a:avLst/>
            <a:gdLst/>
            <a:ahLst/>
            <a:cxnLst/>
            <a:rect l="l" t="t" r="r" b="b"/>
            <a:pathLst>
              <a:path w="441960" h="215264">
                <a:moveTo>
                  <a:pt x="285623" y="0"/>
                </a:moveTo>
                <a:lnTo>
                  <a:pt x="285623" y="53721"/>
                </a:lnTo>
                <a:lnTo>
                  <a:pt x="0" y="53721"/>
                </a:lnTo>
                <a:lnTo>
                  <a:pt x="0" y="161163"/>
                </a:lnTo>
                <a:lnTo>
                  <a:pt x="285623" y="161163"/>
                </a:lnTo>
                <a:lnTo>
                  <a:pt x="285623" y="214884"/>
                </a:lnTo>
                <a:lnTo>
                  <a:pt x="441960" y="107442"/>
                </a:lnTo>
                <a:lnTo>
                  <a:pt x="28562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77967" y="5384291"/>
            <a:ext cx="441959" cy="215265"/>
          </a:xfrm>
          <a:custGeom>
            <a:avLst/>
            <a:gdLst/>
            <a:ahLst/>
            <a:cxnLst/>
            <a:rect l="l" t="t" r="r" b="b"/>
            <a:pathLst>
              <a:path w="441960" h="215264">
                <a:moveTo>
                  <a:pt x="0" y="53721"/>
                </a:moveTo>
                <a:lnTo>
                  <a:pt x="285623" y="53721"/>
                </a:lnTo>
                <a:lnTo>
                  <a:pt x="285623" y="0"/>
                </a:lnTo>
                <a:lnTo>
                  <a:pt x="441960" y="107442"/>
                </a:lnTo>
                <a:lnTo>
                  <a:pt x="285623" y="214884"/>
                </a:lnTo>
                <a:lnTo>
                  <a:pt x="285623" y="161163"/>
                </a:lnTo>
                <a:lnTo>
                  <a:pt x="0" y="161163"/>
                </a:lnTo>
                <a:lnTo>
                  <a:pt x="0" y="5372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348988" y="3828745"/>
            <a:ext cx="18630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6675" algn="l"/>
              </a:tabLst>
            </a:pP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y	</a:t>
            </a:r>
            <a:r>
              <a:rPr sz="1800" spc="-10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83</a:t>
            </a:fld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967739" y="3028188"/>
            <a:ext cx="7574280" cy="42989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200" dirty="0">
                <a:latin typeface="Consolas"/>
                <a:cs typeface="Consolas"/>
              </a:rPr>
              <a:t>prices </a:t>
            </a:r>
            <a:r>
              <a:rPr sz="2200" spc="-5" dirty="0">
                <a:latin typeface="Consolas"/>
                <a:cs typeface="Consolas"/>
              </a:rPr>
              <a:t>= </a:t>
            </a:r>
            <a:r>
              <a:rPr sz="2200" spc="-5" dirty="0">
                <a:solidFill>
                  <a:srgbClr val="FF0000"/>
                </a:solidFill>
                <a:latin typeface="Consolas"/>
                <a:cs typeface="Consolas"/>
              </a:rPr>
              <a:t>{</a:t>
            </a:r>
            <a:r>
              <a:rPr sz="2200" spc="-5" dirty="0">
                <a:solidFill>
                  <a:srgbClr val="00AF50"/>
                </a:solidFill>
                <a:latin typeface="Consolas"/>
                <a:cs typeface="Consolas"/>
              </a:rPr>
              <a:t>'</a:t>
            </a:r>
            <a:r>
              <a:rPr sz="2200" spc="-5" dirty="0">
                <a:latin typeface="Consolas"/>
                <a:cs typeface="Consolas"/>
              </a:rPr>
              <a:t>apple</a:t>
            </a:r>
            <a:r>
              <a:rPr sz="2200" spc="-5" dirty="0">
                <a:solidFill>
                  <a:srgbClr val="00AF50"/>
                </a:solidFill>
                <a:latin typeface="Consolas"/>
                <a:cs typeface="Consolas"/>
              </a:rPr>
              <a:t>'</a:t>
            </a:r>
            <a:r>
              <a:rPr sz="22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r>
              <a:rPr sz="2200" spc="-5" dirty="0">
                <a:latin typeface="Consolas"/>
                <a:cs typeface="Consolas"/>
              </a:rPr>
              <a:t>7.5</a:t>
            </a:r>
            <a:r>
              <a:rPr sz="2200" spc="-5" dirty="0">
                <a:solidFill>
                  <a:srgbClr val="FF0000"/>
                </a:solidFill>
                <a:latin typeface="Consolas"/>
                <a:cs typeface="Consolas"/>
              </a:rPr>
              <a:t>, </a:t>
            </a:r>
            <a:r>
              <a:rPr sz="2200" spc="-5" dirty="0">
                <a:solidFill>
                  <a:srgbClr val="00AF50"/>
                </a:solidFill>
                <a:latin typeface="Consolas"/>
                <a:cs typeface="Consolas"/>
              </a:rPr>
              <a:t>'</a:t>
            </a:r>
            <a:r>
              <a:rPr sz="2200" spc="-5" dirty="0">
                <a:latin typeface="Consolas"/>
                <a:cs typeface="Consolas"/>
              </a:rPr>
              <a:t>orange</a:t>
            </a:r>
            <a:r>
              <a:rPr sz="2200" spc="-5" dirty="0">
                <a:solidFill>
                  <a:srgbClr val="00AF50"/>
                </a:solidFill>
                <a:latin typeface="Consolas"/>
                <a:cs typeface="Consolas"/>
              </a:rPr>
              <a:t>'</a:t>
            </a:r>
            <a:r>
              <a:rPr sz="22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r>
              <a:rPr sz="2200" spc="-5" dirty="0">
                <a:latin typeface="Consolas"/>
                <a:cs typeface="Consolas"/>
              </a:rPr>
              <a:t>4.5</a:t>
            </a:r>
            <a:r>
              <a:rPr sz="2200" spc="-5" dirty="0">
                <a:solidFill>
                  <a:srgbClr val="FF0000"/>
                </a:solidFill>
                <a:latin typeface="Consolas"/>
                <a:cs typeface="Consolas"/>
              </a:rPr>
              <a:t>,</a:t>
            </a:r>
            <a:r>
              <a:rPr sz="2200" spc="5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200" spc="-5" dirty="0">
                <a:solidFill>
                  <a:srgbClr val="00AF50"/>
                </a:solidFill>
                <a:latin typeface="Consolas"/>
                <a:cs typeface="Consolas"/>
              </a:rPr>
              <a:t>'</a:t>
            </a:r>
            <a:r>
              <a:rPr sz="2200" spc="-5" dirty="0">
                <a:latin typeface="Consolas"/>
                <a:cs typeface="Consolas"/>
              </a:rPr>
              <a:t>banana</a:t>
            </a:r>
            <a:r>
              <a:rPr sz="2200" spc="-5" dirty="0">
                <a:solidFill>
                  <a:srgbClr val="00AF50"/>
                </a:solidFill>
                <a:latin typeface="Consolas"/>
                <a:cs typeface="Consolas"/>
              </a:rPr>
              <a:t>'</a:t>
            </a:r>
            <a:r>
              <a:rPr sz="2200" spc="-5" dirty="0">
                <a:solidFill>
                  <a:srgbClr val="0000FF"/>
                </a:solidFill>
                <a:latin typeface="Consolas"/>
                <a:cs typeface="Consolas"/>
              </a:rPr>
              <a:t>:</a:t>
            </a:r>
            <a:r>
              <a:rPr sz="2200" spc="-5" dirty="0">
                <a:latin typeface="Consolas"/>
                <a:cs typeface="Consolas"/>
              </a:rPr>
              <a:t>2</a:t>
            </a:r>
            <a:r>
              <a:rPr sz="2200" spc="-5" dirty="0">
                <a:solidFill>
                  <a:srgbClr val="FF0000"/>
                </a:solidFill>
                <a:latin typeface="Consolas"/>
                <a:cs typeface="Consolas"/>
              </a:rPr>
              <a:t>}</a:t>
            </a:r>
            <a:endParaRPr sz="22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群</a:t>
            </a:r>
            <a:r>
              <a:rPr spc="-5" dirty="0">
                <a:latin typeface="標楷體"/>
                <a:cs typeface="標楷體"/>
              </a:rPr>
              <a:t>集資</a:t>
            </a:r>
            <a:r>
              <a:rPr dirty="0">
                <a:latin typeface="標楷體"/>
                <a:cs typeface="標楷體"/>
              </a:rPr>
              <a:t>料</a:t>
            </a:r>
            <a:r>
              <a:rPr spc="-5" dirty="0">
                <a:latin typeface="標楷體"/>
                <a:cs typeface="標楷體"/>
              </a:rPr>
              <a:t>型態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60117"/>
            <a:ext cx="7721600" cy="40760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set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spc="5" dirty="0">
                <a:latin typeface="標楷體"/>
                <a:cs typeface="標楷體"/>
              </a:rPr>
              <a:t>集</a:t>
            </a:r>
            <a:r>
              <a:rPr sz="2800" spc="-5" dirty="0">
                <a:latin typeface="標楷體"/>
                <a:cs typeface="標楷體"/>
              </a:rPr>
              <a:t>合</a:t>
            </a:r>
            <a:r>
              <a:rPr sz="2800" spc="-10" dirty="0">
                <a:latin typeface="Consolas"/>
                <a:cs typeface="Consolas"/>
              </a:rPr>
              <a:t>)</a:t>
            </a:r>
            <a:r>
              <a:rPr sz="2800" spc="-10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集合內的元素不可以重複，若有重複會自動剔除。</a:t>
            </a:r>
            <a:endParaRPr sz="2400">
              <a:latin typeface="標楷體"/>
              <a:cs typeface="標楷體"/>
            </a:endParaRPr>
          </a:p>
          <a:p>
            <a:pPr marL="697865" marR="5080" lvl="1" indent="-228600">
              <a:lnSpc>
                <a:spcPts val="256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標楷體"/>
                <a:cs typeface="標楷體"/>
              </a:rPr>
              <a:t>當我們只關心資料是否出現在其中，而不關心其位置 </a:t>
            </a:r>
            <a:r>
              <a:rPr sz="2400" spc="-5" dirty="0">
                <a:latin typeface="標楷體"/>
                <a:cs typeface="標楷體"/>
              </a:rPr>
              <a:t>時可使用。</a:t>
            </a:r>
            <a:endParaRPr sz="2400">
              <a:latin typeface="標楷體"/>
              <a:cs typeface="標楷體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3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buFont typeface="Arial"/>
              <a:buChar char="•"/>
              <a:tabLst>
                <a:tab pos="698500" algn="l"/>
                <a:tab pos="1643380" algn="l"/>
              </a:tabLst>
            </a:pPr>
            <a:r>
              <a:rPr sz="2400" dirty="0">
                <a:latin typeface="標楷體"/>
                <a:cs typeface="標楷體"/>
              </a:rPr>
              <a:t>例：	</a:t>
            </a:r>
            <a:r>
              <a:rPr sz="2400" dirty="0">
                <a:latin typeface="Consolas"/>
                <a:cs typeface="Consolas"/>
              </a:rPr>
              <a:t>s</a:t>
            </a:r>
            <a:r>
              <a:rPr sz="2400" spc="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('</a:t>
            </a:r>
            <a:r>
              <a:rPr sz="2400" dirty="0">
                <a:latin typeface="標楷體"/>
                <a:cs typeface="標楷體"/>
              </a:rPr>
              <a:t>哈</a:t>
            </a:r>
            <a:r>
              <a:rPr sz="2400" spc="10" dirty="0">
                <a:latin typeface="標楷體"/>
                <a:cs typeface="標楷體"/>
              </a:rPr>
              <a:t>囉</a:t>
            </a:r>
            <a:r>
              <a:rPr sz="2400" spc="10" dirty="0">
                <a:latin typeface="Consolas"/>
                <a:cs typeface="Consolas"/>
              </a:rPr>
              <a:t>!</a:t>
            </a:r>
            <a:r>
              <a:rPr sz="2400" dirty="0">
                <a:latin typeface="標楷體"/>
                <a:cs typeface="標楷體"/>
              </a:rPr>
              <a:t>世界</a:t>
            </a:r>
            <a:r>
              <a:rPr sz="2400" dirty="0">
                <a:latin typeface="Consolas"/>
                <a:cs typeface="Consolas"/>
              </a:rPr>
              <a:t>!!')</a:t>
            </a:r>
            <a:endParaRPr sz="2400">
              <a:latin typeface="Consolas"/>
              <a:cs typeface="Consolas"/>
            </a:endParaRPr>
          </a:p>
          <a:p>
            <a:pPr marL="1478915">
              <a:lnSpc>
                <a:spcPct val="100000"/>
              </a:lnSpc>
              <a:spcBef>
                <a:spcPts val="219"/>
              </a:spcBef>
            </a:pPr>
            <a:r>
              <a:rPr sz="2400" spc="-5" dirty="0">
                <a:solidFill>
                  <a:srgbClr val="C00000"/>
                </a:solidFill>
                <a:latin typeface="Consolas"/>
                <a:cs typeface="Consolas"/>
              </a:rPr>
              <a:t>(</a:t>
            </a:r>
            <a:r>
              <a:rPr sz="2400" spc="5" dirty="0">
                <a:solidFill>
                  <a:srgbClr val="C00000"/>
                </a:solidFill>
                <a:latin typeface="標楷體"/>
                <a:cs typeface="標楷體"/>
              </a:rPr>
              <a:t>實</a:t>
            </a:r>
            <a:r>
              <a:rPr sz="2400" dirty="0">
                <a:solidFill>
                  <a:srgbClr val="C00000"/>
                </a:solidFill>
                <a:latin typeface="標楷體"/>
                <a:cs typeface="標楷體"/>
              </a:rPr>
              <a:t>際上只</a:t>
            </a:r>
            <a:r>
              <a:rPr sz="2400" spc="-10" dirty="0">
                <a:solidFill>
                  <a:srgbClr val="C00000"/>
                </a:solidFill>
                <a:latin typeface="標楷體"/>
                <a:cs typeface="標楷體"/>
              </a:rPr>
              <a:t>會</a:t>
            </a:r>
            <a:r>
              <a:rPr sz="2400" dirty="0">
                <a:solidFill>
                  <a:srgbClr val="C00000"/>
                </a:solidFill>
                <a:latin typeface="標楷體"/>
                <a:cs typeface="標楷體"/>
              </a:rPr>
              <a:t>存</a:t>
            </a:r>
            <a:r>
              <a:rPr sz="2400" spc="-5" dirty="0">
                <a:solidFill>
                  <a:srgbClr val="C00000"/>
                </a:solidFill>
                <a:latin typeface="Consolas"/>
                <a:cs typeface="Consolas"/>
              </a:rPr>
              <a:t>'</a:t>
            </a:r>
            <a:r>
              <a:rPr sz="2400" spc="-5" dirty="0">
                <a:solidFill>
                  <a:srgbClr val="C00000"/>
                </a:solidFill>
                <a:latin typeface="標楷體"/>
                <a:cs typeface="標楷體"/>
              </a:rPr>
              <a:t>哈</a:t>
            </a:r>
            <a:r>
              <a:rPr sz="2400" dirty="0">
                <a:solidFill>
                  <a:srgbClr val="C00000"/>
                </a:solidFill>
                <a:latin typeface="Consolas"/>
                <a:cs typeface="Consolas"/>
              </a:rPr>
              <a:t>','</a:t>
            </a:r>
            <a:r>
              <a:rPr sz="2400" spc="-5" dirty="0">
                <a:solidFill>
                  <a:srgbClr val="C00000"/>
                </a:solidFill>
                <a:latin typeface="標楷體"/>
                <a:cs typeface="標楷體"/>
              </a:rPr>
              <a:t>囉</a:t>
            </a:r>
            <a:r>
              <a:rPr sz="2400" dirty="0">
                <a:solidFill>
                  <a:srgbClr val="C00000"/>
                </a:solidFill>
                <a:latin typeface="Consolas"/>
                <a:cs typeface="Consolas"/>
              </a:rPr>
              <a:t>','!','</a:t>
            </a:r>
            <a:r>
              <a:rPr sz="2400" spc="5" dirty="0">
                <a:solidFill>
                  <a:srgbClr val="C00000"/>
                </a:solidFill>
                <a:latin typeface="標楷體"/>
                <a:cs typeface="標楷體"/>
              </a:rPr>
              <a:t>世</a:t>
            </a:r>
            <a:r>
              <a:rPr sz="2400" dirty="0">
                <a:solidFill>
                  <a:srgbClr val="C00000"/>
                </a:solidFill>
                <a:latin typeface="Consolas"/>
                <a:cs typeface="Consolas"/>
              </a:rPr>
              <a:t>','</a:t>
            </a:r>
            <a:r>
              <a:rPr sz="2400" dirty="0">
                <a:solidFill>
                  <a:srgbClr val="C00000"/>
                </a:solidFill>
                <a:latin typeface="標楷體"/>
                <a:cs typeface="標楷體"/>
              </a:rPr>
              <a:t>界</a:t>
            </a:r>
            <a:r>
              <a:rPr sz="2400" spc="10" dirty="0">
                <a:solidFill>
                  <a:srgbClr val="C00000"/>
                </a:solidFill>
                <a:latin typeface="Consolas"/>
                <a:cs typeface="Consolas"/>
              </a:rPr>
              <a:t>')</a:t>
            </a:r>
            <a:endParaRPr sz="24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5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Consolas"/>
              <a:cs typeface="Consolas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我</a:t>
            </a:r>
            <a:r>
              <a:rPr sz="2800" spc="-5" dirty="0">
                <a:latin typeface="標楷體"/>
                <a:cs typeface="標楷體"/>
              </a:rPr>
              <a:t>們後面</a:t>
            </a:r>
            <a:r>
              <a:rPr sz="2800" dirty="0">
                <a:latin typeface="標楷體"/>
                <a:cs typeface="標楷體"/>
              </a:rPr>
              <a:t>會</a:t>
            </a:r>
            <a:r>
              <a:rPr sz="2800" spc="-5" dirty="0">
                <a:latin typeface="標楷體"/>
                <a:cs typeface="標楷體"/>
              </a:rPr>
              <a:t>再詳細</a:t>
            </a:r>
            <a:r>
              <a:rPr sz="2800" dirty="0">
                <a:latin typeface="標楷體"/>
                <a:cs typeface="標楷體"/>
              </a:rPr>
              <a:t>介</a:t>
            </a:r>
            <a:r>
              <a:rPr sz="2800" spc="-5" dirty="0">
                <a:latin typeface="標楷體"/>
                <a:cs typeface="標楷體"/>
              </a:rPr>
              <a:t>紹群集</a:t>
            </a:r>
            <a:r>
              <a:rPr sz="2800" dirty="0">
                <a:latin typeface="標楷體"/>
                <a:cs typeface="標楷體"/>
              </a:rPr>
              <a:t>資</a:t>
            </a:r>
            <a:r>
              <a:rPr sz="2800" spc="-5" dirty="0">
                <a:latin typeface="標楷體"/>
                <a:cs typeface="標楷體"/>
              </a:rPr>
              <a:t>料型態。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群</a:t>
            </a:r>
            <a:r>
              <a:rPr spc="-5" dirty="0">
                <a:latin typeface="標楷體"/>
                <a:cs typeface="標楷體"/>
              </a:rPr>
              <a:t>集資</a:t>
            </a:r>
            <a:r>
              <a:rPr dirty="0">
                <a:latin typeface="標楷體"/>
                <a:cs typeface="標楷體"/>
              </a:rPr>
              <a:t>料</a:t>
            </a:r>
            <a:r>
              <a:rPr spc="-5" dirty="0">
                <a:latin typeface="標楷體"/>
                <a:cs typeface="標楷體"/>
              </a:rPr>
              <a:t>型態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85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22300" y="1252727"/>
          <a:ext cx="7924165" cy="463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型態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符號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72819" marR="120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特性說明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788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應用場景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5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100" spc="-5" dirty="0">
                          <a:latin typeface="Consolas"/>
                          <a:cs typeface="Consolas"/>
                        </a:rPr>
                        <a:t>list</a:t>
                      </a:r>
                      <a:endParaRPr sz="2100">
                        <a:latin typeface="Consolas"/>
                        <a:cs typeface="Consola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100" dirty="0">
                          <a:latin typeface="Consolas"/>
                          <a:cs typeface="Consolas"/>
                        </a:rPr>
                        <a:t>[</a:t>
                      </a:r>
                      <a:r>
                        <a:rPr sz="2100" spc="-3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100" dirty="0">
                          <a:latin typeface="Consolas"/>
                          <a:cs typeface="Consolas"/>
                        </a:rPr>
                        <a:t>]</a:t>
                      </a:r>
                      <a:endParaRPr sz="2100">
                        <a:latin typeface="Consolas"/>
                        <a:cs typeface="Consola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3525" algn="just">
                        <a:lnSpc>
                          <a:spcPct val="99100"/>
                        </a:lnSpc>
                        <a:spcBef>
                          <a:spcPts val="325"/>
                        </a:spcBef>
                      </a:pPr>
                      <a:r>
                        <a:rPr sz="2100" dirty="0">
                          <a:latin typeface="微軟正黑體"/>
                          <a:cs typeface="微軟正黑體"/>
                        </a:rPr>
                        <a:t>有序，具備索引，內容 </a:t>
                      </a:r>
                      <a:r>
                        <a:rPr sz="2100" spc="-5" dirty="0">
                          <a:latin typeface="微軟正黑體"/>
                          <a:cs typeface="微軟正黑體"/>
                        </a:rPr>
                        <a:t>與長度可變，通過索引 </a:t>
                      </a:r>
                      <a:r>
                        <a:rPr sz="2100" dirty="0">
                          <a:latin typeface="微軟正黑體"/>
                          <a:cs typeface="微軟正黑體"/>
                        </a:rPr>
                        <a:t>進行查找。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5"/>
                        </a:lnSpc>
                        <a:spcBef>
                          <a:spcPts val="300"/>
                        </a:spcBef>
                      </a:pPr>
                      <a:r>
                        <a:rPr sz="2100" dirty="0">
                          <a:latin typeface="微軟正黑體"/>
                          <a:cs typeface="微軟正黑體"/>
                        </a:rPr>
                        <a:t>可以使用索引，簡單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  <a:p>
                      <a:pPr marL="92075">
                        <a:lnSpc>
                          <a:spcPts val="2495"/>
                        </a:lnSpc>
                      </a:pPr>
                      <a:r>
                        <a:rPr sz="2100" spc="-5" dirty="0">
                          <a:latin typeface="微軟正黑體"/>
                          <a:cs typeface="微軟正黑體"/>
                        </a:rPr>
                        <a:t>的資料集合。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100" spc="-5" dirty="0">
                          <a:latin typeface="Consolas"/>
                          <a:cs typeface="Consolas"/>
                        </a:rPr>
                        <a:t>tuple</a:t>
                      </a:r>
                      <a:endParaRPr sz="2100">
                        <a:latin typeface="Consolas"/>
                        <a:cs typeface="Consola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10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2100" spc="-3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100" dirty="0">
                          <a:latin typeface="Consolas"/>
                          <a:cs typeface="Consolas"/>
                        </a:rPr>
                        <a:t>)</a:t>
                      </a:r>
                      <a:endParaRPr sz="2100">
                        <a:latin typeface="Consolas"/>
                        <a:cs typeface="Consola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3525" algn="just">
                        <a:lnSpc>
                          <a:spcPct val="99000"/>
                        </a:lnSpc>
                        <a:spcBef>
                          <a:spcPts val="330"/>
                        </a:spcBef>
                      </a:pPr>
                      <a:r>
                        <a:rPr sz="2100" dirty="0">
                          <a:latin typeface="微軟正黑體"/>
                          <a:cs typeface="微軟正黑體"/>
                        </a:rPr>
                        <a:t>有序，將多樣的物件集 合到一起，不能修改， </a:t>
                      </a:r>
                      <a:r>
                        <a:rPr sz="2100" spc="-5" dirty="0">
                          <a:latin typeface="微軟正黑體"/>
                          <a:cs typeface="微軟正黑體"/>
                        </a:rPr>
                        <a:t>通過索引進行查找。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3850" algn="just">
                        <a:lnSpc>
                          <a:spcPct val="99000"/>
                        </a:lnSpc>
                        <a:spcBef>
                          <a:spcPts val="330"/>
                        </a:spcBef>
                      </a:pPr>
                      <a:r>
                        <a:rPr sz="2100" dirty="0">
                          <a:latin typeface="微軟正黑體"/>
                          <a:cs typeface="微軟正黑體"/>
                        </a:rPr>
                        <a:t>把一些資料當作一個 整體去使用，不能修 </a:t>
                      </a:r>
                      <a:r>
                        <a:rPr sz="2100" spc="-5" dirty="0">
                          <a:latin typeface="微軟正黑體"/>
                          <a:cs typeface="微軟正黑體"/>
                        </a:rPr>
                        <a:t>改。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100" spc="-5" dirty="0">
                          <a:latin typeface="Consolas"/>
                          <a:cs typeface="Consolas"/>
                        </a:rPr>
                        <a:t>dict</a:t>
                      </a:r>
                      <a:endParaRPr sz="2100">
                        <a:latin typeface="Consolas"/>
                        <a:cs typeface="Consola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100" dirty="0">
                          <a:latin typeface="Consolas"/>
                          <a:cs typeface="Consolas"/>
                        </a:rPr>
                        <a:t>{</a:t>
                      </a:r>
                      <a:r>
                        <a:rPr sz="2100" spc="-3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100" dirty="0">
                          <a:latin typeface="Consolas"/>
                          <a:cs typeface="Consolas"/>
                        </a:rPr>
                        <a:t>}</a:t>
                      </a:r>
                      <a:endParaRPr sz="2100">
                        <a:latin typeface="Consolas"/>
                        <a:cs typeface="Consola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3525" algn="just">
                        <a:lnSpc>
                          <a:spcPct val="99000"/>
                        </a:lnSpc>
                        <a:spcBef>
                          <a:spcPts val="330"/>
                        </a:spcBef>
                      </a:pPr>
                      <a:r>
                        <a:rPr sz="2100" dirty="0">
                          <a:latin typeface="微軟正黑體"/>
                          <a:cs typeface="微軟正黑體"/>
                        </a:rPr>
                        <a:t>是一組</a:t>
                      </a:r>
                      <a:r>
                        <a:rPr sz="21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微軟正黑體"/>
                          <a:cs typeface="微軟正黑體"/>
                        </a:rPr>
                        <a:t>鍵</a:t>
                      </a:r>
                      <a:r>
                        <a:rPr sz="2100" dirty="0">
                          <a:latin typeface="微軟正黑體"/>
                          <a:cs typeface="微軟正黑體"/>
                        </a:rPr>
                        <a:t>和</a:t>
                      </a:r>
                      <a:r>
                        <a:rPr sz="21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微軟正黑體"/>
                          <a:cs typeface="微軟正黑體"/>
                        </a:rPr>
                        <a:t>值</a:t>
                      </a:r>
                      <a:r>
                        <a:rPr sz="2100" dirty="0">
                          <a:latin typeface="微軟正黑體"/>
                          <a:cs typeface="微軟正黑體"/>
                        </a:rPr>
                        <a:t>的組合， 通過</a:t>
                      </a:r>
                      <a:r>
                        <a:rPr sz="21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微軟正黑體"/>
                          <a:cs typeface="微軟正黑體"/>
                        </a:rPr>
                        <a:t>鍵</a:t>
                      </a:r>
                      <a:r>
                        <a:rPr sz="2100" dirty="0">
                          <a:latin typeface="微軟正黑體"/>
                          <a:cs typeface="微軟正黑體"/>
                        </a:rPr>
                        <a:t>進行查找，沒有 順序，</a:t>
                      </a:r>
                      <a:r>
                        <a:rPr sz="21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微軟正黑體"/>
                          <a:cs typeface="微軟正黑體"/>
                        </a:rPr>
                        <a:t>鍵</a:t>
                      </a:r>
                      <a:r>
                        <a:rPr sz="2100" dirty="0">
                          <a:latin typeface="微軟正黑體"/>
                          <a:cs typeface="微軟正黑體"/>
                        </a:rPr>
                        <a:t>不能重複。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4485">
                        <a:lnSpc>
                          <a:spcPts val="2470"/>
                        </a:lnSpc>
                        <a:spcBef>
                          <a:spcPts val="430"/>
                        </a:spcBef>
                      </a:pPr>
                      <a:r>
                        <a:rPr sz="2100" dirty="0">
                          <a:latin typeface="微軟正黑體"/>
                          <a:cs typeface="微軟正黑體"/>
                        </a:rPr>
                        <a:t>使用</a:t>
                      </a:r>
                      <a:r>
                        <a:rPr sz="21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微軟正黑體"/>
                          <a:cs typeface="微軟正黑體"/>
                        </a:rPr>
                        <a:t>鍵值</a:t>
                      </a:r>
                      <a:r>
                        <a:rPr sz="2100" dirty="0">
                          <a:latin typeface="微軟正黑體"/>
                          <a:cs typeface="微軟正黑體"/>
                        </a:rPr>
                        <a:t>和</a:t>
                      </a:r>
                      <a:r>
                        <a:rPr sz="21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微軟正黑體"/>
                          <a:cs typeface="微軟正黑體"/>
                        </a:rPr>
                        <a:t>值</a:t>
                      </a:r>
                      <a:r>
                        <a:rPr sz="2100" dirty="0">
                          <a:latin typeface="微軟正黑體"/>
                          <a:cs typeface="微軟正黑體"/>
                        </a:rPr>
                        <a:t>進行關 聯的資料。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4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100" spc="-5" dirty="0">
                          <a:latin typeface="Consolas"/>
                          <a:cs typeface="Consolas"/>
                        </a:rPr>
                        <a:t>set</a:t>
                      </a:r>
                      <a:endParaRPr sz="2100">
                        <a:latin typeface="Consolas"/>
                        <a:cs typeface="Consola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515"/>
                        </a:lnSpc>
                        <a:spcBef>
                          <a:spcPts val="259"/>
                        </a:spcBef>
                      </a:pPr>
                      <a:r>
                        <a:rPr sz="210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2100" spc="-5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100" spc="-5" dirty="0">
                          <a:latin typeface="Consolas"/>
                          <a:cs typeface="Consolas"/>
                        </a:rPr>
                        <a:t>)</a:t>
                      </a:r>
                      <a:r>
                        <a:rPr sz="2100" dirty="0">
                          <a:latin typeface="微軟正黑體"/>
                          <a:cs typeface="微軟正黑體"/>
                        </a:rPr>
                        <a:t>或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  <a:p>
                      <a:pPr marL="91440">
                        <a:lnSpc>
                          <a:spcPts val="2515"/>
                        </a:lnSpc>
                      </a:pPr>
                      <a:r>
                        <a:rPr sz="2100" dirty="0">
                          <a:latin typeface="Consolas"/>
                          <a:cs typeface="Consolas"/>
                        </a:rPr>
                        <a:t>{</a:t>
                      </a:r>
                      <a:r>
                        <a:rPr sz="2100" spc="-3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100" dirty="0">
                          <a:latin typeface="Consolas"/>
                          <a:cs typeface="Consolas"/>
                        </a:rPr>
                        <a:t>}</a:t>
                      </a:r>
                      <a:endParaRPr sz="21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495"/>
                        </a:lnSpc>
                        <a:spcBef>
                          <a:spcPts val="305"/>
                        </a:spcBef>
                      </a:pPr>
                      <a:r>
                        <a:rPr sz="2100" spc="-5" dirty="0">
                          <a:latin typeface="微軟正黑體"/>
                          <a:cs typeface="微軟正黑體"/>
                        </a:rPr>
                        <a:t>無序，元素只出現一次，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  <a:p>
                      <a:pPr marL="91440" marR="12065">
                        <a:lnSpc>
                          <a:spcPts val="2495"/>
                        </a:lnSpc>
                      </a:pPr>
                      <a:r>
                        <a:rPr sz="2100" dirty="0">
                          <a:latin typeface="微軟正黑體"/>
                          <a:cs typeface="微軟正黑體"/>
                        </a:rPr>
                        <a:t>自動去除重複。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7150">
                        <a:lnSpc>
                          <a:spcPct val="99100"/>
                        </a:lnSpc>
                        <a:spcBef>
                          <a:spcPts val="330"/>
                        </a:spcBef>
                      </a:pPr>
                      <a:r>
                        <a:rPr sz="2100" spc="-5" dirty="0">
                          <a:latin typeface="微軟正黑體"/>
                          <a:cs typeface="微軟正黑體"/>
                        </a:rPr>
                        <a:t>資料只出現一次，只 </a:t>
                      </a:r>
                      <a:r>
                        <a:rPr sz="2100" dirty="0">
                          <a:latin typeface="微軟正黑體"/>
                          <a:cs typeface="微軟正黑體"/>
                        </a:rPr>
                        <a:t>關心資料是否出現，  不關心其順序與位置。</a:t>
                      </a:r>
                      <a:endParaRPr sz="2100">
                        <a:latin typeface="微軟正黑體"/>
                        <a:cs typeface="微軟正黑體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33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休</a:t>
            </a:r>
            <a:r>
              <a:rPr spc="-5" dirty="0">
                <a:latin typeface="標楷體"/>
                <a:cs typeface="標楷體"/>
              </a:rPr>
              <a:t>息一</a:t>
            </a:r>
            <a:r>
              <a:rPr spc="10" dirty="0">
                <a:latin typeface="標楷體"/>
                <a:cs typeface="標楷體"/>
              </a:rPr>
              <a:t>下</a:t>
            </a:r>
            <a:r>
              <a:rPr spc="-5" dirty="0"/>
              <a:t>~</a:t>
            </a:r>
          </a:p>
        </p:txBody>
      </p:sp>
      <p:sp>
        <p:nvSpPr>
          <p:cNvPr id="3" name="object 3"/>
          <p:cNvSpPr/>
          <p:nvPr/>
        </p:nvSpPr>
        <p:spPr>
          <a:xfrm>
            <a:off x="3419855" y="1456944"/>
            <a:ext cx="4629911" cy="4780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86</a:t>
            </a:fld>
            <a:endParaRPr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基</a:t>
            </a:r>
            <a:r>
              <a:rPr spc="-5" dirty="0">
                <a:latin typeface="標楷體"/>
                <a:cs typeface="標楷體"/>
              </a:rPr>
              <a:t>本運</a:t>
            </a:r>
            <a:r>
              <a:rPr dirty="0">
                <a:latin typeface="標楷體"/>
                <a:cs typeface="標楷體"/>
              </a:rPr>
              <a:t>算</a:t>
            </a:r>
            <a:r>
              <a:rPr spc="-5" dirty="0">
                <a:latin typeface="標楷體"/>
                <a:cs typeface="標楷體"/>
              </a:rPr>
              <a:t>式</a:t>
            </a:r>
          </a:p>
        </p:txBody>
      </p:sp>
      <p:sp>
        <p:nvSpPr>
          <p:cNvPr id="3" name="object 3"/>
          <p:cNvSpPr/>
          <p:nvPr/>
        </p:nvSpPr>
        <p:spPr>
          <a:xfrm>
            <a:off x="3522927" y="2428290"/>
            <a:ext cx="3484467" cy="2994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194561"/>
            <a:ext cx="6887209" cy="4168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運</a:t>
            </a:r>
            <a:r>
              <a:rPr sz="2800" spc="-5" dirty="0">
                <a:latin typeface="標楷體"/>
                <a:cs typeface="標楷體"/>
              </a:rPr>
              <a:t>算</a:t>
            </a:r>
            <a:r>
              <a:rPr sz="2800" spc="10" dirty="0">
                <a:latin typeface="標楷體"/>
                <a:cs typeface="標楷體"/>
              </a:rPr>
              <a:t>子</a:t>
            </a:r>
            <a:r>
              <a:rPr sz="2800" spc="-5" dirty="0">
                <a:latin typeface="Consolas"/>
                <a:cs typeface="Consolas"/>
              </a:rPr>
              <a:t>(Operator)</a:t>
            </a:r>
            <a:r>
              <a:rPr sz="2800" dirty="0">
                <a:latin typeface="標楷體"/>
                <a:cs typeface="標楷體"/>
              </a:rPr>
              <a:t>與</a:t>
            </a:r>
            <a:r>
              <a:rPr sz="2800" spc="-5" dirty="0">
                <a:latin typeface="標楷體"/>
                <a:cs typeface="標楷體"/>
              </a:rPr>
              <a:t>運算</a:t>
            </a:r>
            <a:r>
              <a:rPr sz="2800" spc="10" dirty="0">
                <a:latin typeface="標楷體"/>
                <a:cs typeface="標楷體"/>
              </a:rPr>
              <a:t>元</a:t>
            </a:r>
            <a:r>
              <a:rPr sz="2800" spc="-5" dirty="0">
                <a:latin typeface="Consolas"/>
                <a:cs typeface="Consolas"/>
              </a:rPr>
              <a:t>(Operand)</a:t>
            </a:r>
            <a:endParaRPr sz="28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3200">
              <a:latin typeface="Consolas"/>
              <a:cs typeface="Consolas"/>
            </a:endParaRPr>
          </a:p>
          <a:p>
            <a:pPr marL="5606415">
              <a:lnSpc>
                <a:spcPct val="100000"/>
              </a:lnSpc>
              <a:spcBef>
                <a:spcPts val="2175"/>
              </a:spcBef>
            </a:pPr>
            <a:r>
              <a:rPr sz="3000" dirty="0">
                <a:latin typeface="微軟正黑體"/>
                <a:cs typeface="微軟正黑體"/>
              </a:rPr>
              <a:t>運算子</a:t>
            </a:r>
            <a:endParaRPr sz="3000">
              <a:latin typeface="微軟正黑體"/>
              <a:cs typeface="微軟正黑體"/>
            </a:endParaRPr>
          </a:p>
          <a:p>
            <a:pPr marL="389255" marR="4587240">
              <a:lnSpc>
                <a:spcPct val="100000"/>
              </a:lnSpc>
              <a:spcBef>
                <a:spcPts val="3285"/>
              </a:spcBef>
            </a:pPr>
            <a:r>
              <a:rPr sz="3000" spc="-5" dirty="0">
                <a:latin typeface="微軟正黑體"/>
                <a:cs typeface="微軟正黑體"/>
              </a:rPr>
              <a:t>Exp</a:t>
            </a:r>
            <a:r>
              <a:rPr sz="3000" spc="-60" dirty="0">
                <a:latin typeface="微軟正黑體"/>
                <a:cs typeface="微軟正黑體"/>
              </a:rPr>
              <a:t>r</a:t>
            </a:r>
            <a:r>
              <a:rPr sz="3000" spc="-5" dirty="0">
                <a:latin typeface="微軟正黑體"/>
                <a:cs typeface="微軟正黑體"/>
              </a:rPr>
              <a:t>ession </a:t>
            </a:r>
            <a:r>
              <a:rPr sz="3000" dirty="0">
                <a:latin typeface="微軟正黑體"/>
                <a:cs typeface="微軟正黑體"/>
              </a:rPr>
              <a:t>運算式</a:t>
            </a:r>
            <a:endParaRPr sz="30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微軟正黑體"/>
              <a:cs typeface="微軟正黑體"/>
            </a:endParaRPr>
          </a:p>
          <a:p>
            <a:pPr marL="5730240">
              <a:lnSpc>
                <a:spcPct val="100000"/>
              </a:lnSpc>
            </a:pPr>
            <a:r>
              <a:rPr sz="3000" dirty="0">
                <a:latin typeface="微軟正黑體"/>
                <a:cs typeface="微軟正黑體"/>
              </a:rPr>
              <a:t>運算元</a:t>
            </a:r>
            <a:endParaRPr sz="300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60776" y="3512820"/>
            <a:ext cx="942340" cy="437515"/>
          </a:xfrm>
          <a:custGeom>
            <a:avLst/>
            <a:gdLst/>
            <a:ahLst/>
            <a:cxnLst/>
            <a:rect l="l" t="t" r="r" b="b"/>
            <a:pathLst>
              <a:path w="942339" h="437514">
                <a:moveTo>
                  <a:pt x="454151" y="0"/>
                </a:moveTo>
                <a:lnTo>
                  <a:pt x="454151" y="109346"/>
                </a:lnTo>
                <a:lnTo>
                  <a:pt x="0" y="109346"/>
                </a:lnTo>
                <a:lnTo>
                  <a:pt x="0" y="328040"/>
                </a:lnTo>
                <a:lnTo>
                  <a:pt x="454151" y="328040"/>
                </a:lnTo>
                <a:lnTo>
                  <a:pt x="454151" y="437387"/>
                </a:lnTo>
                <a:lnTo>
                  <a:pt x="941832" y="218693"/>
                </a:lnTo>
                <a:lnTo>
                  <a:pt x="4541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87</a:t>
            </a:fld>
            <a:endParaRPr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8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運</a:t>
            </a:r>
            <a:r>
              <a:rPr spc="-10" dirty="0">
                <a:latin typeface="標楷體"/>
                <a:cs typeface="標楷體"/>
              </a:rPr>
              <a:t>算</a:t>
            </a:r>
            <a:r>
              <a:rPr spc="-5" dirty="0">
                <a:latin typeface="標楷體"/>
                <a:cs typeface="標楷體"/>
              </a:rPr>
              <a:t>符號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7609"/>
            <a:ext cx="15773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正負號：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2981070"/>
            <a:ext cx="19062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算術運</a:t>
            </a:r>
            <a:r>
              <a:rPr sz="2600" spc="-15" dirty="0">
                <a:latin typeface="標楷體"/>
                <a:cs typeface="標楷體"/>
              </a:rPr>
              <a:t>算</a:t>
            </a:r>
            <a:r>
              <a:rPr sz="2600" dirty="0">
                <a:latin typeface="標楷體"/>
                <a:cs typeface="標楷體"/>
              </a:rPr>
              <a:t>子</a:t>
            </a:r>
            <a:endParaRPr sz="2600">
              <a:latin typeface="標楷體"/>
              <a:cs typeface="標楷體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41272" y="1694433"/>
          <a:ext cx="6096000" cy="1112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符號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779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意義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77851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範例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＋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779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正號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77851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＋ａ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－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79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負號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7851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－ａ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41272" y="3469004"/>
          <a:ext cx="6120765" cy="2926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運算子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功能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範例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+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加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3596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+</a:t>
                      </a:r>
                      <a:r>
                        <a:rPr sz="1800" spc="-105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-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減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702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-</a:t>
                      </a:r>
                      <a:r>
                        <a:rPr sz="1800" spc="-105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*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乘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6962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*</a:t>
                      </a:r>
                      <a:r>
                        <a:rPr sz="1800" spc="-11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/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除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7216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/</a:t>
                      </a:r>
                      <a:r>
                        <a:rPr sz="1800" spc="-10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%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取餘數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194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%</a:t>
                      </a:r>
                      <a:r>
                        <a:rPr sz="1800" spc="-10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**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指數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1691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**</a:t>
                      </a:r>
                      <a:r>
                        <a:rPr sz="1800" spc="-105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5" dirty="0">
                          <a:latin typeface="微軟正黑體"/>
                          <a:cs typeface="微軟正黑體"/>
                        </a:rPr>
                        <a:t>//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整除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(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向下取整數)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2517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//</a:t>
                      </a:r>
                      <a:r>
                        <a:rPr sz="1800" spc="-11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運</a:t>
            </a:r>
            <a:r>
              <a:rPr spc="-5" dirty="0">
                <a:latin typeface="標楷體"/>
                <a:cs typeface="標楷體"/>
              </a:rPr>
              <a:t>算符號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7609"/>
            <a:ext cx="22371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邏輯運</a:t>
            </a:r>
            <a:r>
              <a:rPr sz="2600" spc="-15" dirty="0">
                <a:latin typeface="標楷體"/>
                <a:cs typeface="標楷體"/>
              </a:rPr>
              <a:t>算</a:t>
            </a:r>
            <a:r>
              <a:rPr sz="2600" dirty="0">
                <a:latin typeface="標楷體"/>
                <a:cs typeface="標楷體"/>
              </a:rPr>
              <a:t>子：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3214243"/>
            <a:ext cx="22371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關係運</a:t>
            </a:r>
            <a:r>
              <a:rPr sz="2600" spc="-15" dirty="0">
                <a:latin typeface="標楷體"/>
                <a:cs typeface="標楷體"/>
              </a:rPr>
              <a:t>算</a:t>
            </a:r>
            <a:r>
              <a:rPr sz="2600" dirty="0">
                <a:latin typeface="標楷體"/>
                <a:cs typeface="標楷體"/>
              </a:rPr>
              <a:t>子：</a:t>
            </a:r>
            <a:endParaRPr sz="2600">
              <a:latin typeface="標楷體"/>
              <a:cs typeface="標楷體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41272" y="1669669"/>
          <a:ext cx="6120765" cy="1463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運算子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功能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範例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and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且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and</a:t>
                      </a:r>
                      <a:r>
                        <a:rPr sz="1800" spc="42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or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或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or</a:t>
                      </a:r>
                      <a:r>
                        <a:rPr sz="1800" spc="42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not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非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not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 a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41272" y="3733038"/>
          <a:ext cx="6120765" cy="2560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運算子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功能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範例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==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相等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521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==</a:t>
                      </a:r>
                      <a:r>
                        <a:rPr sz="1800" spc="-114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!=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不相等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70040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!=</a:t>
                      </a:r>
                      <a:r>
                        <a:rPr sz="1800" spc="-105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&gt;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大於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&gt;</a:t>
                      </a:r>
                      <a:r>
                        <a:rPr sz="1800" spc="-2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&gt;=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大於等於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521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&gt;=</a:t>
                      </a:r>
                      <a:r>
                        <a:rPr sz="1800" spc="-114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&lt;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小於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&lt;</a:t>
                      </a:r>
                      <a:r>
                        <a:rPr sz="1800" spc="-2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&lt;=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小於等於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521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&lt;=</a:t>
                      </a:r>
                      <a:r>
                        <a:rPr sz="1800" spc="-114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唯</a:t>
            </a:r>
            <a:r>
              <a:rPr spc="-5" dirty="0">
                <a:latin typeface="標楷體"/>
                <a:cs typeface="標楷體"/>
              </a:rPr>
              <a:t>一的</a:t>
            </a:r>
            <a:r>
              <a:rPr dirty="0">
                <a:latin typeface="標楷體"/>
                <a:cs typeface="標楷體"/>
              </a:rPr>
              <a:t>困</a:t>
            </a:r>
            <a:r>
              <a:rPr spc="-5" dirty="0">
                <a:latin typeface="標楷體"/>
                <a:cs typeface="標楷體"/>
              </a:rPr>
              <a:t>難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高</a:t>
            </a:r>
            <a:r>
              <a:rPr spc="-5" dirty="0"/>
              <a:t>階語言</a:t>
            </a:r>
            <a:r>
              <a:rPr dirty="0"/>
              <a:t>有</a:t>
            </a:r>
            <a:r>
              <a:rPr spc="-5" dirty="0"/>
              <a:t>很多種</a:t>
            </a:r>
            <a:r>
              <a:rPr dirty="0"/>
              <a:t>，</a:t>
            </a:r>
            <a:r>
              <a:rPr spc="-5" dirty="0"/>
              <a:t>應用的</a:t>
            </a:r>
            <a:r>
              <a:rPr dirty="0"/>
              <a:t>領</a:t>
            </a:r>
            <a:r>
              <a:rPr spc="-5" dirty="0"/>
              <a:t>域也不</a:t>
            </a:r>
            <a:r>
              <a:rPr dirty="0"/>
              <a:t>同</a:t>
            </a:r>
            <a:r>
              <a:rPr spc="-5" dirty="0"/>
              <a:t>，唯</a:t>
            </a:r>
            <a:r>
              <a:rPr spc="20" dirty="0"/>
              <a:t>一</a:t>
            </a:r>
            <a:r>
              <a:rPr spc="-5" dirty="0"/>
              <a:t>相 </a:t>
            </a:r>
            <a:r>
              <a:rPr spc="5" dirty="0"/>
              <a:t>同</a:t>
            </a:r>
            <a:r>
              <a:rPr spc="-10" dirty="0"/>
              <a:t>的</a:t>
            </a:r>
            <a:r>
              <a:rPr spc="-5" dirty="0"/>
              <a:t>是，</a:t>
            </a:r>
            <a:r>
              <a:rPr spc="10" dirty="0"/>
              <a:t>都</a:t>
            </a:r>
            <a:r>
              <a:rPr spc="-5" dirty="0"/>
              <a:t>是</a:t>
            </a:r>
            <a:r>
              <a:rPr spc="5" dirty="0"/>
              <a:t>用</a:t>
            </a:r>
            <a:r>
              <a:rPr spc="-10" dirty="0">
                <a:latin typeface="Consolas"/>
                <a:cs typeface="Consolas"/>
              </a:rPr>
              <a:t>...</a:t>
            </a:r>
          </a:p>
          <a:p>
            <a:pPr>
              <a:lnSpc>
                <a:spcPct val="100000"/>
              </a:lnSpc>
              <a:buChar char="•"/>
            </a:pPr>
            <a:endParaRPr sz="29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buChar char="•"/>
            </a:pPr>
            <a:endParaRPr sz="3500">
              <a:latin typeface="Consolas"/>
              <a:cs typeface="Consolas"/>
            </a:endParaRPr>
          </a:p>
          <a:p>
            <a:pPr marL="440055" indent="-427990">
              <a:lnSpc>
                <a:spcPct val="100000"/>
              </a:lnSpc>
              <a:buSzPct val="98958"/>
              <a:buFont typeface="Arial"/>
              <a:buChar char="•"/>
              <a:tabLst>
                <a:tab pos="440690" algn="l"/>
              </a:tabLst>
            </a:pPr>
            <a:r>
              <a:rPr sz="9600" dirty="0"/>
              <a:t>英</a:t>
            </a:r>
            <a:r>
              <a:rPr sz="9600" spc="-5" dirty="0"/>
              <a:t>文</a:t>
            </a:r>
            <a:r>
              <a:rPr sz="9600" dirty="0">
                <a:latin typeface="Consolas"/>
                <a:cs typeface="Consolas"/>
              </a:rPr>
              <a:t>!</a:t>
            </a:r>
            <a:endParaRPr sz="96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6582" y="3287462"/>
            <a:ext cx="671195" cy="121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0"/>
              </a:lnSpc>
            </a:pPr>
            <a:r>
              <a:rPr sz="9600" dirty="0">
                <a:latin typeface="Consolas"/>
                <a:cs typeface="Consolas"/>
              </a:rPr>
              <a:t>!</a:t>
            </a:r>
            <a:endParaRPr sz="9600">
              <a:latin typeface="Consolas"/>
              <a:cs typeface="Consola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4464" y="2862072"/>
            <a:ext cx="4201668" cy="315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運</a:t>
            </a:r>
            <a:r>
              <a:rPr spc="-5" dirty="0">
                <a:latin typeface="標楷體"/>
                <a:cs typeface="標楷體"/>
              </a:rPr>
              <a:t>算符號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7609"/>
            <a:ext cx="22383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位</a:t>
            </a:r>
            <a:r>
              <a:rPr sz="2600" spc="-5" dirty="0">
                <a:latin typeface="標楷體"/>
                <a:cs typeface="標楷體"/>
              </a:rPr>
              <a:t>元</a:t>
            </a:r>
            <a:r>
              <a:rPr sz="2600" dirty="0">
                <a:latin typeface="標楷體"/>
                <a:cs typeface="標楷體"/>
              </a:rPr>
              <a:t>運算子：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4500752"/>
            <a:ext cx="22383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標楷體"/>
                <a:cs typeface="標楷體"/>
              </a:rPr>
              <a:t>成</a:t>
            </a:r>
            <a:r>
              <a:rPr sz="2600" spc="-5" dirty="0">
                <a:latin typeface="標楷體"/>
                <a:cs typeface="標楷體"/>
              </a:rPr>
              <a:t>員</a:t>
            </a:r>
            <a:r>
              <a:rPr sz="2600" dirty="0">
                <a:latin typeface="標楷體"/>
                <a:cs typeface="標楷體"/>
              </a:rPr>
              <a:t>運算子：</a:t>
            </a:r>
            <a:endParaRPr sz="2600">
              <a:latin typeface="標楷體"/>
              <a:cs typeface="標楷體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41272" y="1694433"/>
          <a:ext cx="6120765" cy="2560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運算子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功能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範例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&amp;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and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&amp;</a:t>
                      </a:r>
                      <a:r>
                        <a:rPr sz="1800" spc="-25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|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or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|</a:t>
                      </a:r>
                      <a:r>
                        <a:rPr sz="1800" spc="-2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^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微軟正黑體"/>
                          <a:cs typeface="微軟正黑體"/>
                        </a:rPr>
                        <a:t>xor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^</a:t>
                      </a:r>
                      <a:r>
                        <a:rPr sz="1800" spc="-2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~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not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~</a:t>
                      </a:r>
                      <a:r>
                        <a:rPr sz="1800" spc="-15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a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&lt;&lt;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位元左移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&lt;&lt;</a:t>
                      </a:r>
                      <a:r>
                        <a:rPr sz="1800" spc="-3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2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&gt;&gt;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位元右移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&gt;&gt;</a:t>
                      </a:r>
                      <a:r>
                        <a:rPr sz="1800" spc="-3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2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7214" y="5024120"/>
          <a:ext cx="7849234" cy="1112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運算子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功能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範例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in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微軟正黑體"/>
                          <a:cs typeface="微軟正黑體"/>
                        </a:rPr>
                        <a:t>如果在指定的序列中找到值返回</a:t>
                      </a:r>
                      <a:r>
                        <a:rPr sz="1600" spc="5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600" spc="-35" dirty="0">
                          <a:latin typeface="微軟正黑體"/>
                          <a:cs typeface="微軟正黑體"/>
                        </a:rPr>
                        <a:t>True，</a:t>
                      </a:r>
                      <a:r>
                        <a:rPr sz="1600" spc="-5" dirty="0">
                          <a:latin typeface="微軟正黑體"/>
                          <a:cs typeface="微軟正黑體"/>
                        </a:rPr>
                        <a:t>否则返回</a:t>
                      </a:r>
                      <a:r>
                        <a:rPr sz="1600" spc="25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600" spc="-20" dirty="0">
                          <a:latin typeface="微軟正黑體"/>
                          <a:cs typeface="微軟正黑體"/>
                        </a:rPr>
                        <a:t>False</a:t>
                      </a:r>
                      <a:r>
                        <a:rPr sz="1600" spc="-5" dirty="0">
                          <a:latin typeface="微軟正黑體"/>
                          <a:cs typeface="微軟正黑體"/>
                        </a:rPr>
                        <a:t>。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in</a:t>
                      </a:r>
                      <a:r>
                        <a:rPr sz="1800" spc="-4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list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not</a:t>
                      </a:r>
                      <a:r>
                        <a:rPr sz="1800" spc="-25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in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微軟正黑體"/>
                          <a:cs typeface="微軟正黑體"/>
                        </a:rPr>
                        <a:t>如果在</a:t>
                      </a:r>
                      <a:r>
                        <a:rPr sz="1600" spc="5" dirty="0">
                          <a:latin typeface="微軟正黑體"/>
                          <a:cs typeface="微軟正黑體"/>
                        </a:rPr>
                        <a:t>指</a:t>
                      </a:r>
                      <a:r>
                        <a:rPr sz="1600" spc="-5" dirty="0">
                          <a:latin typeface="微軟正黑體"/>
                          <a:cs typeface="微軟正黑體"/>
                        </a:rPr>
                        <a:t>定的</a:t>
                      </a:r>
                      <a:r>
                        <a:rPr sz="1600" spc="5" dirty="0">
                          <a:latin typeface="微軟正黑體"/>
                          <a:cs typeface="微軟正黑體"/>
                        </a:rPr>
                        <a:t>序</a:t>
                      </a:r>
                      <a:r>
                        <a:rPr sz="1600" spc="-5" dirty="0">
                          <a:latin typeface="微軟正黑體"/>
                          <a:cs typeface="微軟正黑體"/>
                        </a:rPr>
                        <a:t>列中没</a:t>
                      </a:r>
                      <a:r>
                        <a:rPr sz="1600" spc="5" dirty="0">
                          <a:latin typeface="微軟正黑體"/>
                          <a:cs typeface="微軟正黑體"/>
                        </a:rPr>
                        <a:t>有</a:t>
                      </a:r>
                      <a:r>
                        <a:rPr sz="1600" spc="-5" dirty="0">
                          <a:latin typeface="微軟正黑體"/>
                          <a:cs typeface="微軟正黑體"/>
                        </a:rPr>
                        <a:t>找到</a:t>
                      </a:r>
                      <a:r>
                        <a:rPr sz="1600" spc="5" dirty="0">
                          <a:latin typeface="微軟正黑體"/>
                          <a:cs typeface="微軟正黑體"/>
                        </a:rPr>
                        <a:t>值</a:t>
                      </a:r>
                      <a:r>
                        <a:rPr sz="1600" spc="-5" dirty="0">
                          <a:latin typeface="微軟正黑體"/>
                          <a:cs typeface="微軟正黑體"/>
                        </a:rPr>
                        <a:t>返回</a:t>
                      </a:r>
                      <a:r>
                        <a:rPr sz="1600" spc="-2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600" spc="-35" dirty="0">
                          <a:latin typeface="微軟正黑體"/>
                          <a:cs typeface="微軟正黑體"/>
                        </a:rPr>
                        <a:t>True，</a:t>
                      </a:r>
                      <a:r>
                        <a:rPr sz="1600" spc="10" dirty="0">
                          <a:latin typeface="微軟正黑體"/>
                          <a:cs typeface="微軟正黑體"/>
                        </a:rPr>
                        <a:t>否</a:t>
                      </a:r>
                      <a:r>
                        <a:rPr sz="1600" spc="5" dirty="0">
                          <a:latin typeface="微軟正黑體"/>
                          <a:cs typeface="微軟正黑體"/>
                        </a:rPr>
                        <a:t>则</a:t>
                      </a:r>
                      <a:r>
                        <a:rPr sz="1600" spc="-5" dirty="0">
                          <a:latin typeface="微軟正黑體"/>
                          <a:cs typeface="微軟正黑體"/>
                        </a:rPr>
                        <a:t>返回</a:t>
                      </a:r>
                      <a:r>
                        <a:rPr sz="1600" spc="-25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600" spc="-20" dirty="0">
                          <a:latin typeface="微軟正黑體"/>
                          <a:cs typeface="微軟正黑體"/>
                        </a:rPr>
                        <a:t>False</a:t>
                      </a:r>
                      <a:r>
                        <a:rPr sz="1600" spc="-5" dirty="0">
                          <a:latin typeface="微軟正黑體"/>
                          <a:cs typeface="微軟正黑體"/>
                        </a:rPr>
                        <a:t>。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not in</a:t>
                      </a:r>
                      <a:r>
                        <a:rPr sz="1800" spc="-6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list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運</a:t>
            </a:r>
            <a:r>
              <a:rPr spc="-5" dirty="0">
                <a:latin typeface="標楷體"/>
                <a:cs typeface="標楷體"/>
              </a:rPr>
              <a:t>算符號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388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指</a:t>
            </a:r>
            <a:r>
              <a:rPr sz="2800" spc="-10" dirty="0">
                <a:latin typeface="標楷體"/>
                <a:cs typeface="標楷體"/>
              </a:rPr>
              <a:t>派</a:t>
            </a:r>
            <a:r>
              <a:rPr sz="2800" spc="-5" dirty="0">
                <a:latin typeface="標楷體"/>
                <a:cs typeface="標楷體"/>
              </a:rPr>
              <a:t>運算</a:t>
            </a:r>
            <a:r>
              <a:rPr sz="2800" spc="10" dirty="0">
                <a:latin typeface="標楷體"/>
                <a:cs typeface="標楷體"/>
              </a:rPr>
              <a:t>子</a:t>
            </a:r>
            <a:r>
              <a:rPr sz="2800" spc="-5" dirty="0">
                <a:latin typeface="標楷體"/>
                <a:cs typeface="標楷體"/>
              </a:rPr>
              <a:t>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5284419"/>
            <a:ext cx="5546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標楷體"/>
                <a:cs typeface="標楷體"/>
              </a:rPr>
              <a:t>即</a:t>
            </a:r>
            <a:r>
              <a:rPr sz="2800" spc="135" dirty="0">
                <a:latin typeface="標楷體"/>
                <a:cs typeface="標楷體"/>
              </a:rPr>
              <a:t> </a:t>
            </a:r>
            <a:r>
              <a:rPr sz="2800" spc="-5" dirty="0">
                <a:latin typeface="Consolas"/>
                <a:cs typeface="Consolas"/>
              </a:rPr>
              <a:t>a</a:t>
            </a:r>
            <a:r>
              <a:rPr sz="2800" spc="-15" dirty="0"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nsolas"/>
                <a:cs typeface="Consolas"/>
              </a:rPr>
              <a:t>=</a:t>
            </a:r>
            <a:r>
              <a:rPr sz="2800" spc="-1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a</a:t>
            </a:r>
            <a:r>
              <a:rPr sz="2800" spc="-15" dirty="0"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nsolas"/>
                <a:cs typeface="Consolas"/>
              </a:rPr>
              <a:t>+</a:t>
            </a:r>
            <a:r>
              <a:rPr sz="2800" spc="-1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b</a:t>
            </a:r>
            <a:r>
              <a:rPr sz="2800" spc="-15" dirty="0">
                <a:latin typeface="Consolas"/>
                <a:cs typeface="Consolas"/>
              </a:rPr>
              <a:t> </a:t>
            </a:r>
            <a:r>
              <a:rPr sz="2800" spc="5" dirty="0">
                <a:latin typeface="標楷體"/>
                <a:cs typeface="標楷體"/>
              </a:rPr>
              <a:t>可簡</a:t>
            </a:r>
            <a:r>
              <a:rPr sz="2800" spc="-5" dirty="0">
                <a:latin typeface="標楷體"/>
                <a:cs typeface="標楷體"/>
              </a:rPr>
              <a:t>寫成</a:t>
            </a:r>
            <a:r>
              <a:rPr sz="2800" spc="145" dirty="0">
                <a:latin typeface="標楷體"/>
                <a:cs typeface="標楷體"/>
              </a:rPr>
              <a:t> </a:t>
            </a:r>
            <a:r>
              <a:rPr sz="2800" spc="-5" dirty="0">
                <a:latin typeface="Consolas"/>
                <a:cs typeface="Consolas"/>
              </a:rPr>
              <a:t>a</a:t>
            </a:r>
            <a:r>
              <a:rPr sz="2800" spc="-30" dirty="0"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nsolas"/>
                <a:cs typeface="Consolas"/>
              </a:rPr>
              <a:t>+=</a:t>
            </a:r>
            <a:r>
              <a:rPr sz="2800" spc="-1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800" spc="-5" dirty="0">
                <a:latin typeface="Consolas"/>
                <a:cs typeface="Consolas"/>
              </a:rPr>
              <a:t>b</a:t>
            </a:r>
            <a:endParaRPr sz="2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05330" y="1799589"/>
          <a:ext cx="6120765" cy="29260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運算子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功能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範例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=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指派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=</a:t>
                      </a:r>
                      <a:r>
                        <a:rPr sz="1800" spc="-2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5" dirty="0">
                          <a:latin typeface="微軟正黑體"/>
                          <a:cs typeface="微軟正黑體"/>
                        </a:rPr>
                        <a:t>+=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相加同時指派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+=</a:t>
                      </a:r>
                      <a:r>
                        <a:rPr sz="1800" spc="-3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-=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相減同時指派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-=</a:t>
                      </a:r>
                      <a:r>
                        <a:rPr sz="1800" spc="-3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*=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相乘同時指派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*=</a:t>
                      </a:r>
                      <a:r>
                        <a:rPr sz="1800" spc="-3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5" dirty="0">
                          <a:latin typeface="微軟正黑體"/>
                          <a:cs typeface="微軟正黑體"/>
                        </a:rPr>
                        <a:t>/=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相除同時指派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/=</a:t>
                      </a:r>
                      <a:r>
                        <a:rPr sz="1800" spc="-25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%=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取餘數同時指派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%=</a:t>
                      </a:r>
                      <a:r>
                        <a:rPr sz="1800" spc="-20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微軟正黑體"/>
                          <a:cs typeface="微軟正黑體"/>
                        </a:rPr>
                        <a:t>**=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取指數同時指派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a </a:t>
                      </a:r>
                      <a:r>
                        <a:rPr sz="1800" spc="-5" dirty="0">
                          <a:latin typeface="微軟正黑體"/>
                          <a:cs typeface="微軟正黑體"/>
                        </a:rPr>
                        <a:t>**=</a:t>
                      </a:r>
                      <a:r>
                        <a:rPr sz="1800" spc="-35" dirty="0"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1800" dirty="0">
                          <a:latin typeface="微軟正黑體"/>
                          <a:cs typeface="微軟正黑體"/>
                        </a:rPr>
                        <a:t>b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4596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運</a:t>
            </a:r>
            <a:r>
              <a:rPr spc="-5" dirty="0">
                <a:latin typeface="標楷體"/>
                <a:cs typeface="標楷體"/>
              </a:rPr>
              <a:t>算符</a:t>
            </a:r>
            <a:r>
              <a:rPr dirty="0">
                <a:latin typeface="標楷體"/>
                <a:cs typeface="標楷體"/>
              </a:rPr>
              <a:t>號</a:t>
            </a:r>
            <a:r>
              <a:rPr spc="-5" dirty="0">
                <a:latin typeface="標楷體"/>
                <a:cs typeface="標楷體"/>
              </a:rPr>
              <a:t>的優</a:t>
            </a:r>
            <a:r>
              <a:rPr dirty="0">
                <a:latin typeface="標楷體"/>
                <a:cs typeface="標楷體"/>
              </a:rPr>
              <a:t>先</a:t>
            </a:r>
            <a:r>
              <a:rPr spc="-5" dirty="0">
                <a:latin typeface="標楷體"/>
                <a:cs typeface="標楷體"/>
              </a:rPr>
              <a:t>順序</a:t>
            </a:r>
          </a:p>
        </p:txBody>
      </p:sp>
      <p:sp>
        <p:nvSpPr>
          <p:cNvPr id="3" name="object 3"/>
          <p:cNvSpPr/>
          <p:nvPr/>
        </p:nvSpPr>
        <p:spPr>
          <a:xfrm>
            <a:off x="2044311" y="1222247"/>
            <a:ext cx="5169408" cy="5170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92</a:t>
            </a:fld>
            <a:endParaRPr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運</a:t>
            </a:r>
            <a:r>
              <a:rPr spc="-5" dirty="0">
                <a:latin typeface="標楷體"/>
                <a:cs typeface="標楷體"/>
              </a:rPr>
              <a:t>算符號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349910"/>
            <a:ext cx="7590790" cy="51625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6905" marR="1005205" indent="-624840">
              <a:lnSpc>
                <a:spcPct val="107200"/>
              </a:lnSpc>
              <a:spcBef>
                <a:spcPts val="130"/>
              </a:spcBef>
              <a:tabLst>
                <a:tab pos="2960370" algn="l"/>
                <a:tab pos="3129280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nsolas"/>
                <a:cs typeface="Consolas"/>
              </a:rPr>
              <a:t>+</a:t>
            </a:r>
            <a:r>
              <a:rPr sz="2800" spc="-1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800" spc="-5" dirty="0">
                <a:latin typeface="標楷體"/>
                <a:cs typeface="標楷體"/>
              </a:rPr>
              <a:t>與</a:t>
            </a:r>
            <a:r>
              <a:rPr sz="2800" spc="140" dirty="0">
                <a:latin typeface="標楷體"/>
                <a:cs typeface="標楷體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nsolas"/>
                <a:cs typeface="Consolas"/>
              </a:rPr>
              <a:t>*</a:t>
            </a:r>
            <a:r>
              <a:rPr sz="2800" spc="-1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800" dirty="0">
                <a:latin typeface="標楷體"/>
                <a:cs typeface="標楷體"/>
              </a:rPr>
              <a:t>也</a:t>
            </a:r>
            <a:r>
              <a:rPr sz="2800" spc="-5" dirty="0">
                <a:latin typeface="標楷體"/>
                <a:cs typeface="標楷體"/>
              </a:rPr>
              <a:t>可用</a:t>
            </a:r>
            <a:r>
              <a:rPr sz="2800" spc="-10" dirty="0">
                <a:latin typeface="標楷體"/>
                <a:cs typeface="標楷體"/>
              </a:rPr>
              <a:t>於</a:t>
            </a:r>
            <a:r>
              <a:rPr sz="2800" dirty="0">
                <a:latin typeface="標楷體"/>
                <a:cs typeface="標楷體"/>
              </a:rPr>
              <a:t>字</a:t>
            </a:r>
            <a:r>
              <a:rPr sz="2800" spc="5" dirty="0">
                <a:latin typeface="標楷體"/>
                <a:cs typeface="標楷體"/>
              </a:rPr>
              <a:t>串</a:t>
            </a:r>
            <a:r>
              <a:rPr sz="2800" spc="-10" dirty="0">
                <a:latin typeface="Consolas"/>
                <a:cs typeface="Consolas"/>
              </a:rPr>
              <a:t>(string)</a:t>
            </a:r>
            <a:r>
              <a:rPr sz="2800" spc="-1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例如 </a:t>
            </a:r>
            <a:r>
              <a:rPr sz="2400" dirty="0">
                <a:latin typeface="Consolas"/>
                <a:cs typeface="Consolas"/>
              </a:rPr>
              <a:t>b =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"</a:t>
            </a:r>
            <a:r>
              <a:rPr sz="2400" spc="10" dirty="0">
                <a:latin typeface="Consolas"/>
                <a:cs typeface="Consolas"/>
              </a:rPr>
              <a:t>a</a:t>
            </a:r>
            <a:r>
              <a:rPr sz="2400" dirty="0">
                <a:latin typeface="Consolas"/>
                <a:cs typeface="Consolas"/>
              </a:rPr>
              <a:t>"</a:t>
            </a:r>
            <a:r>
              <a:rPr sz="2400" spc="15" dirty="0"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FF0000"/>
                </a:solidFill>
                <a:latin typeface="Consolas"/>
                <a:cs typeface="Consolas"/>
              </a:rPr>
              <a:t>+</a:t>
            </a:r>
            <a:r>
              <a:rPr sz="2400" spc="1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"b"		</a:t>
            </a:r>
            <a:r>
              <a:rPr sz="2400" spc="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400" dirty="0">
                <a:solidFill>
                  <a:srgbClr val="00AF50"/>
                </a:solidFill>
                <a:latin typeface="標楷體"/>
                <a:cs typeface="標楷體"/>
              </a:rPr>
              <a:t>字串連接，</a:t>
            </a: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b</a:t>
            </a:r>
            <a:r>
              <a:rPr sz="2400" dirty="0">
                <a:solidFill>
                  <a:srgbClr val="00AF50"/>
                </a:solidFill>
                <a:latin typeface="標楷體"/>
                <a:cs typeface="標楷體"/>
              </a:rPr>
              <a:t>的值是</a:t>
            </a: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"</a:t>
            </a:r>
            <a:r>
              <a:rPr sz="2400" spc="10" dirty="0">
                <a:solidFill>
                  <a:srgbClr val="00AF50"/>
                </a:solidFill>
                <a:latin typeface="Consolas"/>
                <a:cs typeface="Consolas"/>
              </a:rPr>
              <a:t>a</a:t>
            </a: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b"  </a:t>
            </a:r>
            <a:r>
              <a:rPr sz="2400" dirty="0">
                <a:latin typeface="Consolas"/>
                <a:cs typeface="Consolas"/>
              </a:rPr>
              <a:t>c = "a"</a:t>
            </a:r>
            <a:r>
              <a:rPr sz="2400" spc="30" dirty="0"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FF0000"/>
                </a:solidFill>
                <a:latin typeface="Consolas"/>
                <a:cs typeface="Consolas"/>
              </a:rPr>
              <a:t>*</a:t>
            </a:r>
            <a:r>
              <a:rPr sz="2400" spc="1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2	</a:t>
            </a:r>
            <a:r>
              <a:rPr sz="2400" spc="1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400" dirty="0">
                <a:solidFill>
                  <a:srgbClr val="00AF50"/>
                </a:solidFill>
                <a:latin typeface="標楷體"/>
                <a:cs typeface="標楷體"/>
              </a:rPr>
              <a:t>字串重複，</a:t>
            </a: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c</a:t>
            </a:r>
            <a:r>
              <a:rPr sz="2400" dirty="0">
                <a:solidFill>
                  <a:srgbClr val="00AF50"/>
                </a:solidFill>
                <a:latin typeface="標楷體"/>
                <a:cs typeface="標楷體"/>
              </a:rPr>
              <a:t>的值是</a:t>
            </a: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"aa"</a:t>
            </a:r>
            <a:endParaRPr sz="2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nsolas"/>
                <a:cs typeface="Consolas"/>
              </a:rPr>
              <a:t>=</a:t>
            </a:r>
            <a:r>
              <a:rPr sz="2800" spc="-1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800" dirty="0">
                <a:latin typeface="標楷體"/>
                <a:cs typeface="標楷體"/>
              </a:rPr>
              <a:t>也</a:t>
            </a:r>
            <a:r>
              <a:rPr sz="2800" spc="-5" dirty="0">
                <a:latin typeface="標楷體"/>
                <a:cs typeface="標楷體"/>
              </a:rPr>
              <a:t>可以用平行</a:t>
            </a:r>
            <a:r>
              <a:rPr sz="2800" spc="-10" dirty="0">
                <a:latin typeface="標楷體"/>
                <a:cs typeface="標楷體"/>
              </a:rPr>
              <a:t>指</a:t>
            </a:r>
            <a:r>
              <a:rPr sz="2800" dirty="0">
                <a:latin typeface="標楷體"/>
                <a:cs typeface="標楷體"/>
              </a:rPr>
              <a:t>派</a:t>
            </a:r>
            <a:r>
              <a:rPr sz="2800" spc="-10" dirty="0">
                <a:latin typeface="Consolas"/>
                <a:cs typeface="Consolas"/>
              </a:rPr>
              <a:t>(parallel </a:t>
            </a:r>
            <a:r>
              <a:rPr sz="2800" spc="-5" dirty="0">
                <a:latin typeface="Consolas"/>
                <a:cs typeface="Consolas"/>
              </a:rPr>
              <a:t>assignment)</a:t>
            </a:r>
            <a:endParaRPr sz="2800">
              <a:latin typeface="Consolas"/>
              <a:cs typeface="Consolas"/>
            </a:endParaRPr>
          </a:p>
          <a:p>
            <a:pPr marL="597535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標楷體"/>
                <a:cs typeface="標楷體"/>
              </a:rPr>
              <a:t>例</a:t>
            </a:r>
            <a:r>
              <a:rPr sz="2800" spc="-5" dirty="0">
                <a:latin typeface="標楷體"/>
                <a:cs typeface="標楷體"/>
              </a:rPr>
              <a:t>如：</a:t>
            </a:r>
            <a:endParaRPr sz="2800">
              <a:latin typeface="標楷體"/>
              <a:cs typeface="標楷體"/>
            </a:endParaRPr>
          </a:p>
          <a:p>
            <a:pPr marL="1309370" algn="just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latin typeface="Consolas"/>
                <a:cs typeface="Consolas"/>
              </a:rPr>
              <a:t>a, b, c </a:t>
            </a:r>
            <a:r>
              <a:rPr sz="2400" dirty="0">
                <a:solidFill>
                  <a:srgbClr val="FF0000"/>
                </a:solidFill>
                <a:latin typeface="Consolas"/>
                <a:cs typeface="Consolas"/>
              </a:rPr>
              <a:t>= </a:t>
            </a:r>
            <a:r>
              <a:rPr sz="2400" spc="5" dirty="0">
                <a:latin typeface="Consolas"/>
                <a:cs typeface="Consolas"/>
              </a:rPr>
              <a:t>11, </a:t>
            </a:r>
            <a:r>
              <a:rPr sz="2400" dirty="0">
                <a:latin typeface="Consolas"/>
                <a:cs typeface="Consolas"/>
              </a:rPr>
              <a:t>22,</a:t>
            </a:r>
            <a:r>
              <a:rPr sz="2400" spc="3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33</a:t>
            </a:r>
            <a:endParaRPr sz="2400">
              <a:latin typeface="Consolas"/>
              <a:cs typeface="Consolas"/>
            </a:endParaRPr>
          </a:p>
          <a:p>
            <a:pPr marL="1309370" marR="4084320" algn="just">
              <a:lnSpc>
                <a:spcPct val="107400"/>
              </a:lnSpc>
              <a:spcBef>
                <a:spcPts val="5"/>
              </a:spcBef>
            </a:pP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400" spc="-15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a</a:t>
            </a:r>
            <a:r>
              <a:rPr sz="2400" spc="-15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標楷體"/>
                <a:cs typeface="標楷體"/>
              </a:rPr>
              <a:t>會等</a:t>
            </a:r>
            <a:r>
              <a:rPr sz="2400" dirty="0">
                <a:solidFill>
                  <a:srgbClr val="00AF50"/>
                </a:solidFill>
                <a:latin typeface="標楷體"/>
                <a:cs typeface="標楷體"/>
              </a:rPr>
              <a:t>於</a:t>
            </a:r>
            <a:r>
              <a:rPr sz="2400" spc="90" dirty="0">
                <a:solidFill>
                  <a:srgbClr val="00AF50"/>
                </a:solidFill>
                <a:latin typeface="標楷體"/>
                <a:cs typeface="標楷體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onsolas"/>
                <a:cs typeface="Consolas"/>
              </a:rPr>
              <a:t>11  </a:t>
            </a: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400" spc="-20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b</a:t>
            </a:r>
            <a:r>
              <a:rPr sz="2400" spc="-15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00AF50"/>
                </a:solidFill>
                <a:latin typeface="標楷體"/>
                <a:cs typeface="標楷體"/>
              </a:rPr>
              <a:t>會等於</a:t>
            </a:r>
            <a:r>
              <a:rPr sz="2400" spc="95" dirty="0">
                <a:solidFill>
                  <a:srgbClr val="00AF50"/>
                </a:solidFill>
                <a:latin typeface="標楷體"/>
                <a:cs typeface="標楷體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onsolas"/>
                <a:cs typeface="Consolas"/>
              </a:rPr>
              <a:t>22  </a:t>
            </a: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400" spc="-20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c</a:t>
            </a:r>
            <a:r>
              <a:rPr sz="2400" spc="-15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00AF50"/>
                </a:solidFill>
                <a:latin typeface="標楷體"/>
                <a:cs typeface="標楷體"/>
              </a:rPr>
              <a:t>會等於</a:t>
            </a:r>
            <a:r>
              <a:rPr sz="2400" spc="95" dirty="0">
                <a:solidFill>
                  <a:srgbClr val="00AF50"/>
                </a:solidFill>
                <a:latin typeface="標楷體"/>
                <a:cs typeface="標楷體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onsolas"/>
                <a:cs typeface="Consolas"/>
              </a:rPr>
              <a:t>33  </a:t>
            </a:r>
            <a:r>
              <a:rPr sz="2400" dirty="0">
                <a:latin typeface="Consolas"/>
                <a:cs typeface="Consolas"/>
              </a:rPr>
              <a:t>a </a:t>
            </a:r>
            <a:r>
              <a:rPr sz="2400" dirty="0">
                <a:solidFill>
                  <a:srgbClr val="FF0000"/>
                </a:solidFill>
                <a:latin typeface="Consolas"/>
                <a:cs typeface="Consolas"/>
              </a:rPr>
              <a:t>= </a:t>
            </a:r>
            <a:r>
              <a:rPr sz="2400" dirty="0">
                <a:latin typeface="Consolas"/>
                <a:cs typeface="Consolas"/>
              </a:rPr>
              <a:t>b </a:t>
            </a:r>
            <a:r>
              <a:rPr sz="2400" dirty="0">
                <a:solidFill>
                  <a:srgbClr val="FF0000"/>
                </a:solidFill>
                <a:latin typeface="Consolas"/>
                <a:cs typeface="Consolas"/>
              </a:rPr>
              <a:t>= </a:t>
            </a:r>
            <a:r>
              <a:rPr sz="2400" dirty="0">
                <a:latin typeface="Consolas"/>
                <a:cs typeface="Consolas"/>
              </a:rPr>
              <a:t>c </a:t>
            </a:r>
            <a:r>
              <a:rPr sz="2400" dirty="0">
                <a:solidFill>
                  <a:srgbClr val="FF0000"/>
                </a:solidFill>
                <a:latin typeface="Consolas"/>
                <a:cs typeface="Consolas"/>
              </a:rPr>
              <a:t>=</a:t>
            </a:r>
            <a:r>
              <a:rPr sz="2400" spc="-3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1</a:t>
            </a:r>
            <a:endParaRPr sz="2400">
              <a:latin typeface="Consolas"/>
              <a:cs typeface="Consolas"/>
            </a:endParaRPr>
          </a:p>
          <a:p>
            <a:pPr marL="1309370" algn="just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#</a:t>
            </a:r>
            <a:r>
              <a:rPr sz="2400" spc="5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400" spc="15" dirty="0">
                <a:solidFill>
                  <a:srgbClr val="00AF50"/>
                </a:solidFill>
                <a:latin typeface="Consolas"/>
                <a:cs typeface="Consolas"/>
              </a:rPr>
              <a:t>a</a:t>
            </a:r>
            <a:r>
              <a:rPr sz="2400" dirty="0">
                <a:solidFill>
                  <a:srgbClr val="00AF50"/>
                </a:solidFill>
                <a:latin typeface="標楷體"/>
                <a:cs typeface="標楷體"/>
              </a:rPr>
              <a:t>、</a:t>
            </a: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b</a:t>
            </a:r>
            <a:r>
              <a:rPr sz="2400" dirty="0">
                <a:solidFill>
                  <a:srgbClr val="00AF50"/>
                </a:solidFill>
                <a:latin typeface="標楷體"/>
                <a:cs typeface="標楷體"/>
              </a:rPr>
              <a:t>、</a:t>
            </a:r>
            <a:r>
              <a:rPr sz="2400" dirty="0">
                <a:solidFill>
                  <a:srgbClr val="00AF50"/>
                </a:solidFill>
                <a:latin typeface="Consolas"/>
                <a:cs typeface="Consolas"/>
              </a:rPr>
              <a:t>c</a:t>
            </a:r>
            <a:r>
              <a:rPr sz="2400" dirty="0">
                <a:solidFill>
                  <a:srgbClr val="00AF50"/>
                </a:solidFill>
                <a:latin typeface="標楷體"/>
                <a:cs typeface="標楷體"/>
              </a:rPr>
              <a:t>都</a:t>
            </a:r>
            <a:r>
              <a:rPr sz="2400" spc="5" dirty="0">
                <a:solidFill>
                  <a:srgbClr val="00AF50"/>
                </a:solidFill>
                <a:latin typeface="標楷體"/>
                <a:cs typeface="標楷體"/>
              </a:rPr>
              <a:t>等</a:t>
            </a:r>
            <a:r>
              <a:rPr sz="2400" dirty="0">
                <a:solidFill>
                  <a:srgbClr val="00AF50"/>
                </a:solidFill>
                <a:latin typeface="標楷體"/>
                <a:cs typeface="標楷體"/>
              </a:rPr>
              <a:t>於１</a:t>
            </a:r>
            <a:endParaRPr sz="2400">
              <a:latin typeface="標楷體"/>
              <a:cs typeface="標楷體"/>
            </a:endParaRPr>
          </a:p>
          <a:p>
            <a:pPr marL="514984" indent="-457834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514984" algn="l"/>
                <a:tab pos="515620" algn="l"/>
              </a:tabLst>
            </a:pPr>
            <a:r>
              <a:rPr sz="2800" dirty="0">
                <a:latin typeface="標楷體"/>
                <a:cs typeface="標楷體"/>
              </a:rPr>
              <a:t>可</a:t>
            </a:r>
            <a:r>
              <a:rPr sz="2800" spc="-5" dirty="0">
                <a:latin typeface="標楷體"/>
                <a:cs typeface="標楷體"/>
              </a:rPr>
              <a:t>適度的</a:t>
            </a:r>
            <a:r>
              <a:rPr sz="2800" spc="5" dirty="0">
                <a:latin typeface="標楷體"/>
                <a:cs typeface="標楷體"/>
              </a:rPr>
              <a:t>使</a:t>
            </a:r>
            <a:r>
              <a:rPr sz="2800" spc="-5" dirty="0">
                <a:latin typeface="標楷體"/>
                <a:cs typeface="標楷體"/>
              </a:rPr>
              <a:t>用括符</a:t>
            </a:r>
            <a:r>
              <a:rPr sz="2800" spc="-5" dirty="0">
                <a:solidFill>
                  <a:srgbClr val="FF0000"/>
                </a:solidFill>
                <a:latin typeface="標楷體"/>
                <a:cs typeface="標楷體"/>
              </a:rPr>
              <a:t>（）</a:t>
            </a:r>
            <a:r>
              <a:rPr sz="2800" spc="-5" dirty="0">
                <a:latin typeface="標楷體"/>
                <a:cs typeface="標楷體"/>
              </a:rPr>
              <a:t>來區</a:t>
            </a:r>
            <a:r>
              <a:rPr sz="2800" dirty="0">
                <a:latin typeface="標楷體"/>
                <a:cs typeface="標楷體"/>
              </a:rPr>
              <a:t>分</a:t>
            </a:r>
            <a:r>
              <a:rPr sz="2800" spc="-5" dirty="0">
                <a:latin typeface="標楷體"/>
                <a:cs typeface="標楷體"/>
              </a:rPr>
              <a:t>優先順</a:t>
            </a:r>
            <a:r>
              <a:rPr sz="2800" dirty="0">
                <a:latin typeface="標楷體"/>
                <a:cs typeface="標楷體"/>
              </a:rPr>
              <a:t>序</a:t>
            </a:r>
            <a:r>
              <a:rPr sz="2800" spc="-5" dirty="0">
                <a:latin typeface="標楷體"/>
                <a:cs typeface="標楷體"/>
              </a:rPr>
              <a:t>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043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註解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16520" cy="440880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299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好</a:t>
            </a:r>
            <a:r>
              <a:rPr sz="2800" spc="-5" dirty="0">
                <a:latin typeface="標楷體"/>
                <a:cs typeface="標楷體"/>
              </a:rPr>
              <a:t>的程式</a:t>
            </a:r>
            <a:r>
              <a:rPr sz="2800" dirty="0">
                <a:latin typeface="標楷體"/>
                <a:cs typeface="標楷體"/>
              </a:rPr>
              <a:t>需</a:t>
            </a:r>
            <a:r>
              <a:rPr sz="2800" spc="-5" dirty="0">
                <a:latin typeface="標楷體"/>
                <a:cs typeface="標楷體"/>
              </a:rPr>
              <a:t>要有好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說明，</a:t>
            </a:r>
            <a:r>
              <a:rPr sz="2800" dirty="0">
                <a:latin typeface="標楷體"/>
                <a:cs typeface="標楷體"/>
              </a:rPr>
              <a:t>這</a:t>
            </a:r>
            <a:r>
              <a:rPr sz="2800" spc="-5" dirty="0">
                <a:latin typeface="標楷體"/>
                <a:cs typeface="標楷體"/>
              </a:rPr>
              <a:t>些穿插</a:t>
            </a:r>
            <a:r>
              <a:rPr sz="2800" dirty="0">
                <a:latin typeface="標楷體"/>
                <a:cs typeface="標楷體"/>
              </a:rPr>
              <a:t>在</a:t>
            </a:r>
            <a:r>
              <a:rPr sz="2800" spc="-5" dirty="0">
                <a:latin typeface="標楷體"/>
                <a:cs typeface="標楷體"/>
              </a:rPr>
              <a:t>程式中的 </a:t>
            </a:r>
            <a:r>
              <a:rPr sz="2800" dirty="0">
                <a:latin typeface="標楷體"/>
                <a:cs typeface="標楷體"/>
              </a:rPr>
              <a:t>說</a:t>
            </a:r>
            <a:r>
              <a:rPr sz="2800" spc="-5" dirty="0">
                <a:latin typeface="標楷體"/>
                <a:cs typeface="標楷體"/>
              </a:rPr>
              <a:t>明稱為</a:t>
            </a:r>
            <a:r>
              <a:rPr sz="2800" dirty="0">
                <a:latin typeface="標楷體"/>
                <a:cs typeface="標楷體"/>
              </a:rPr>
              <a:t>註</a:t>
            </a:r>
            <a:r>
              <a:rPr sz="2800" spc="-5" dirty="0">
                <a:latin typeface="標楷體"/>
                <a:cs typeface="標楷體"/>
              </a:rPr>
              <a:t>解。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註</a:t>
            </a:r>
            <a:r>
              <a:rPr sz="2800" spc="-5" dirty="0">
                <a:latin typeface="標楷體"/>
                <a:cs typeface="標楷體"/>
              </a:rPr>
              <a:t>解是給</a:t>
            </a:r>
            <a:r>
              <a:rPr sz="2800" dirty="0">
                <a:latin typeface="標楷體"/>
                <a:cs typeface="標楷體"/>
              </a:rPr>
              <a:t>人</a:t>
            </a:r>
            <a:r>
              <a:rPr sz="2800" spc="5" dirty="0">
                <a:latin typeface="標楷體"/>
                <a:cs typeface="標楷體"/>
              </a:rPr>
              <a:t>看</a:t>
            </a:r>
            <a:r>
              <a:rPr sz="2800" spc="-5" dirty="0">
                <a:latin typeface="標楷體"/>
                <a:cs typeface="標楷體"/>
              </a:rPr>
              <a:t>的，</a:t>
            </a:r>
            <a:r>
              <a:rPr sz="2800" dirty="0">
                <a:latin typeface="標楷體"/>
                <a:cs typeface="標楷體"/>
              </a:rPr>
              <a:t>電</a:t>
            </a:r>
            <a:r>
              <a:rPr sz="2800" spc="-5" dirty="0">
                <a:latin typeface="標楷體"/>
                <a:cs typeface="標楷體"/>
              </a:rPr>
              <a:t>腦會予</a:t>
            </a:r>
            <a:r>
              <a:rPr sz="2800" dirty="0">
                <a:latin typeface="標楷體"/>
                <a:cs typeface="標楷體"/>
              </a:rPr>
              <a:t>以</a:t>
            </a:r>
            <a:r>
              <a:rPr sz="2800" spc="-5" dirty="0">
                <a:latin typeface="標楷體"/>
                <a:cs typeface="標楷體"/>
              </a:rPr>
              <a:t>忽略。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5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標楷體"/>
                <a:cs typeface="標楷體"/>
              </a:rPr>
              <a:t>單</a:t>
            </a:r>
            <a:r>
              <a:rPr sz="2800" spc="-10" dirty="0">
                <a:latin typeface="標楷體"/>
                <a:cs typeface="標楷體"/>
              </a:rPr>
              <a:t>行</a:t>
            </a:r>
            <a:r>
              <a:rPr sz="2800" spc="-5" dirty="0">
                <a:latin typeface="標楷體"/>
                <a:cs typeface="標楷體"/>
              </a:rPr>
              <a:t>註解：</a:t>
            </a:r>
            <a:endParaRPr sz="2800">
              <a:latin typeface="標楷體"/>
              <a:cs typeface="標楷體"/>
            </a:endParaRPr>
          </a:p>
          <a:p>
            <a:pPr marL="597535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標楷體"/>
                <a:cs typeface="標楷體"/>
              </a:rPr>
              <a:t>使</a:t>
            </a:r>
            <a:r>
              <a:rPr sz="2800" spc="5" dirty="0">
                <a:latin typeface="標楷體"/>
                <a:cs typeface="標楷體"/>
              </a:rPr>
              <a:t>用</a:t>
            </a:r>
            <a:r>
              <a:rPr sz="2800" spc="-20" dirty="0">
                <a:solidFill>
                  <a:srgbClr val="FF0000"/>
                </a:solidFill>
                <a:latin typeface="Consolas"/>
                <a:cs typeface="Consolas"/>
              </a:rPr>
              <a:t>#</a:t>
            </a:r>
            <a:r>
              <a:rPr sz="2800" dirty="0">
                <a:latin typeface="標楷體"/>
                <a:cs typeface="標楷體"/>
              </a:rPr>
              <a:t>符</a:t>
            </a:r>
            <a:r>
              <a:rPr sz="2800" spc="-5" dirty="0">
                <a:latin typeface="標楷體"/>
                <a:cs typeface="標楷體"/>
              </a:rPr>
              <a:t>號，</a:t>
            </a:r>
            <a:r>
              <a:rPr sz="2800" spc="-5" dirty="0">
                <a:solidFill>
                  <a:srgbClr val="FF0000"/>
                </a:solidFill>
                <a:latin typeface="Consolas"/>
                <a:cs typeface="Consolas"/>
              </a:rPr>
              <a:t>#</a:t>
            </a:r>
            <a:r>
              <a:rPr sz="2800" dirty="0">
                <a:latin typeface="標楷體"/>
                <a:cs typeface="標楷體"/>
              </a:rPr>
              <a:t>之</a:t>
            </a:r>
            <a:r>
              <a:rPr sz="2800" spc="-5" dirty="0">
                <a:latin typeface="標楷體"/>
                <a:cs typeface="標楷體"/>
              </a:rPr>
              <a:t>後的文</a:t>
            </a:r>
            <a:r>
              <a:rPr sz="2800" dirty="0">
                <a:latin typeface="標楷體"/>
                <a:cs typeface="標楷體"/>
              </a:rPr>
              <a:t>字</a:t>
            </a:r>
            <a:r>
              <a:rPr sz="2800" spc="-5" dirty="0">
                <a:latin typeface="標楷體"/>
                <a:cs typeface="標楷體"/>
              </a:rPr>
              <a:t>皆視為</a:t>
            </a:r>
            <a:r>
              <a:rPr sz="2800" dirty="0">
                <a:latin typeface="標楷體"/>
                <a:cs typeface="標楷體"/>
              </a:rPr>
              <a:t>註</a:t>
            </a:r>
            <a:r>
              <a:rPr sz="2800" spc="-5" dirty="0">
                <a:latin typeface="標楷體"/>
                <a:cs typeface="標楷體"/>
              </a:rPr>
              <a:t>解。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多</a:t>
            </a:r>
            <a:r>
              <a:rPr sz="2800" spc="-5" dirty="0">
                <a:latin typeface="標楷體"/>
                <a:cs typeface="標楷體"/>
              </a:rPr>
              <a:t>行註解：</a:t>
            </a:r>
            <a:endParaRPr sz="2800">
              <a:latin typeface="標楷體"/>
              <a:cs typeface="標楷體"/>
            </a:endParaRPr>
          </a:p>
          <a:p>
            <a:pPr marL="597535" marR="340360">
              <a:lnSpc>
                <a:spcPct val="119600"/>
              </a:lnSpc>
              <a:spcBef>
                <a:spcPts val="5"/>
              </a:spcBef>
            </a:pPr>
            <a:r>
              <a:rPr sz="2800" spc="5" dirty="0">
                <a:latin typeface="標楷體"/>
                <a:cs typeface="標楷體"/>
              </a:rPr>
              <a:t>使</a:t>
            </a:r>
            <a:r>
              <a:rPr sz="2800" spc="10" dirty="0">
                <a:latin typeface="標楷體"/>
                <a:cs typeface="標楷體"/>
              </a:rPr>
              <a:t>用</a:t>
            </a:r>
            <a:r>
              <a:rPr sz="2800" spc="-10" dirty="0">
                <a:solidFill>
                  <a:srgbClr val="FF0000"/>
                </a:solidFill>
                <a:latin typeface="Consolas"/>
                <a:cs typeface="Consolas"/>
              </a:rPr>
              <a:t>'''</a:t>
            </a:r>
            <a:r>
              <a:rPr sz="2800" spc="-10" dirty="0">
                <a:latin typeface="Consolas"/>
                <a:cs typeface="Consolas"/>
              </a:rPr>
              <a:t>...</a:t>
            </a:r>
            <a:r>
              <a:rPr sz="2800" spc="-10" dirty="0">
                <a:solidFill>
                  <a:srgbClr val="FF0000"/>
                </a:solidFill>
                <a:latin typeface="Consolas"/>
                <a:cs typeface="Consolas"/>
              </a:rPr>
              <a:t>'''</a:t>
            </a:r>
            <a:r>
              <a:rPr sz="2800" spc="-10" dirty="0">
                <a:latin typeface="Consolas"/>
                <a:cs typeface="Consolas"/>
              </a:rPr>
              <a:t>(</a:t>
            </a:r>
            <a:r>
              <a:rPr sz="2800" dirty="0">
                <a:latin typeface="標楷體"/>
                <a:cs typeface="標楷體"/>
              </a:rPr>
              <a:t>連</a:t>
            </a:r>
            <a:r>
              <a:rPr sz="2800" spc="-5" dirty="0">
                <a:latin typeface="標楷體"/>
                <a:cs typeface="標楷體"/>
              </a:rPr>
              <a:t>續三</a:t>
            </a:r>
            <a:r>
              <a:rPr sz="2800" dirty="0">
                <a:latin typeface="標楷體"/>
                <a:cs typeface="標楷體"/>
              </a:rPr>
              <a:t>個</a:t>
            </a:r>
            <a:r>
              <a:rPr sz="2800" spc="-5" dirty="0">
                <a:latin typeface="標楷體"/>
                <a:cs typeface="標楷體"/>
              </a:rPr>
              <a:t>單引</a:t>
            </a:r>
            <a:r>
              <a:rPr sz="2800" dirty="0">
                <a:latin typeface="標楷體"/>
                <a:cs typeface="標楷體"/>
              </a:rPr>
              <a:t>號</a:t>
            </a:r>
            <a:r>
              <a:rPr sz="2800" spc="-10" dirty="0">
                <a:latin typeface="Consolas"/>
                <a:cs typeface="Consolas"/>
              </a:rPr>
              <a:t>)</a:t>
            </a:r>
            <a:r>
              <a:rPr sz="2800" dirty="0">
                <a:latin typeface="標楷體"/>
                <a:cs typeface="標楷體"/>
              </a:rPr>
              <a:t>框</a:t>
            </a:r>
            <a:r>
              <a:rPr sz="2800" spc="-5" dirty="0">
                <a:latin typeface="標楷體"/>
                <a:cs typeface="標楷體"/>
              </a:rPr>
              <a:t>住的段 </a:t>
            </a:r>
            <a:r>
              <a:rPr sz="2800" dirty="0">
                <a:latin typeface="標楷體"/>
                <a:cs typeface="標楷體"/>
              </a:rPr>
              <a:t>落</a:t>
            </a:r>
            <a:r>
              <a:rPr sz="2800" spc="-5" dirty="0">
                <a:latin typeface="標楷體"/>
                <a:cs typeface="標楷體"/>
              </a:rPr>
              <a:t>，可以多行。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1043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latin typeface="標楷體"/>
                <a:cs typeface="標楷體"/>
              </a:rPr>
              <a:t>註解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67725"/>
            <a:ext cx="7410450" cy="42602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註</a:t>
            </a:r>
            <a:r>
              <a:rPr sz="2800" spc="-5" dirty="0">
                <a:latin typeface="標楷體"/>
                <a:cs typeface="標楷體"/>
              </a:rPr>
              <a:t>解範例：</a:t>
            </a:r>
            <a:endParaRPr sz="2800">
              <a:latin typeface="標楷體"/>
              <a:cs typeface="標楷體"/>
            </a:endParaRPr>
          </a:p>
          <a:p>
            <a:pPr marL="697865" lvl="1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標楷體"/>
                <a:cs typeface="標楷體"/>
              </a:rPr>
              <a:t>單行註</a:t>
            </a:r>
            <a:r>
              <a:rPr sz="2600" spc="-15" dirty="0">
                <a:latin typeface="標楷體"/>
                <a:cs typeface="標楷體"/>
              </a:rPr>
              <a:t>解</a:t>
            </a:r>
            <a:r>
              <a:rPr sz="2600" dirty="0">
                <a:latin typeface="標楷體"/>
                <a:cs typeface="標楷體"/>
              </a:rPr>
              <a:t>：用</a:t>
            </a:r>
            <a:r>
              <a:rPr sz="2600" spc="125" dirty="0">
                <a:latin typeface="標楷體"/>
                <a:cs typeface="標楷體"/>
              </a:rPr>
              <a:t> </a:t>
            </a:r>
            <a:r>
              <a:rPr sz="2600" dirty="0">
                <a:solidFill>
                  <a:srgbClr val="FF0000"/>
                </a:solidFill>
                <a:latin typeface="Consolas"/>
                <a:cs typeface="Consolas"/>
              </a:rPr>
              <a:t>#</a:t>
            </a:r>
            <a:r>
              <a:rPr sz="2600" spc="-2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2600" spc="-15" dirty="0">
                <a:latin typeface="標楷體"/>
                <a:cs typeface="標楷體"/>
              </a:rPr>
              <a:t>開</a:t>
            </a:r>
            <a:r>
              <a:rPr sz="2600" dirty="0">
                <a:latin typeface="標楷體"/>
                <a:cs typeface="標楷體"/>
              </a:rPr>
              <a:t>頭的部</a:t>
            </a:r>
            <a:r>
              <a:rPr sz="2600" spc="-15" dirty="0">
                <a:latin typeface="標楷體"/>
                <a:cs typeface="標楷體"/>
              </a:rPr>
              <a:t>分</a:t>
            </a:r>
            <a:r>
              <a:rPr sz="2600" dirty="0">
                <a:latin typeface="標楷體"/>
                <a:cs typeface="標楷體"/>
              </a:rPr>
              <a:t>至行尾</a:t>
            </a:r>
            <a:endParaRPr sz="2600">
              <a:latin typeface="標楷體"/>
              <a:cs typeface="標楷體"/>
            </a:endParaRPr>
          </a:p>
          <a:p>
            <a:pPr marL="844550">
              <a:lnSpc>
                <a:spcPct val="100000"/>
              </a:lnSpc>
              <a:spcBef>
                <a:spcPts val="180"/>
              </a:spcBef>
            </a:pPr>
            <a:r>
              <a:rPr sz="2600" i="1" dirty="0">
                <a:solidFill>
                  <a:srgbClr val="FF0000"/>
                </a:solidFill>
                <a:latin typeface="Consolas"/>
                <a:cs typeface="Consolas"/>
              </a:rPr>
              <a:t># </a:t>
            </a:r>
            <a:r>
              <a:rPr sz="2600" i="1" spc="-10" dirty="0">
                <a:solidFill>
                  <a:srgbClr val="339933"/>
                </a:solidFill>
                <a:latin typeface="Consolas"/>
                <a:cs typeface="Consolas"/>
              </a:rPr>
              <a:t>This </a:t>
            </a:r>
            <a:r>
              <a:rPr sz="2600" i="1" dirty="0">
                <a:solidFill>
                  <a:srgbClr val="339933"/>
                </a:solidFill>
                <a:latin typeface="Consolas"/>
                <a:cs typeface="Consolas"/>
              </a:rPr>
              <a:t>is a</a:t>
            </a:r>
            <a:r>
              <a:rPr sz="2600" i="1" spc="-40" dirty="0">
                <a:solidFill>
                  <a:srgbClr val="339933"/>
                </a:solidFill>
                <a:latin typeface="Consolas"/>
                <a:cs typeface="Consolas"/>
              </a:rPr>
              <a:t> </a:t>
            </a:r>
            <a:r>
              <a:rPr sz="2600" i="1" spc="-10" dirty="0">
                <a:solidFill>
                  <a:srgbClr val="339933"/>
                </a:solidFill>
                <a:latin typeface="Consolas"/>
                <a:cs typeface="Consolas"/>
              </a:rPr>
              <a:t>comment…………………</a:t>
            </a:r>
            <a:endParaRPr sz="2600">
              <a:latin typeface="Consolas"/>
              <a:cs typeface="Consolas"/>
            </a:endParaRPr>
          </a:p>
          <a:p>
            <a:pPr marL="876300">
              <a:lnSpc>
                <a:spcPct val="100000"/>
              </a:lnSpc>
              <a:spcBef>
                <a:spcPts val="180"/>
              </a:spcBef>
              <a:tabLst>
                <a:tab pos="3772535" algn="l"/>
              </a:tabLst>
            </a:pPr>
            <a:r>
              <a:rPr sz="2600" spc="-10" dirty="0">
                <a:latin typeface="Consolas"/>
                <a:cs typeface="Consolas"/>
              </a:rPr>
              <a:t>print("Hello")	</a:t>
            </a:r>
            <a:r>
              <a:rPr sz="2600" i="1" spc="-5" dirty="0">
                <a:solidFill>
                  <a:srgbClr val="FF0000"/>
                </a:solidFill>
                <a:latin typeface="Consolas"/>
                <a:cs typeface="Consolas"/>
              </a:rPr>
              <a:t>#</a:t>
            </a:r>
            <a:r>
              <a:rPr sz="2600" i="1" spc="-5" dirty="0">
                <a:solidFill>
                  <a:srgbClr val="339933"/>
                </a:solidFill>
                <a:latin typeface="Consolas"/>
                <a:cs typeface="Consolas"/>
              </a:rPr>
              <a:t>This </a:t>
            </a:r>
            <a:r>
              <a:rPr sz="2600" i="1" dirty="0">
                <a:solidFill>
                  <a:srgbClr val="339933"/>
                </a:solidFill>
                <a:latin typeface="Consolas"/>
                <a:cs typeface="Consolas"/>
              </a:rPr>
              <a:t>is a</a:t>
            </a:r>
            <a:r>
              <a:rPr sz="2600" i="1" spc="-100" dirty="0">
                <a:solidFill>
                  <a:srgbClr val="339933"/>
                </a:solidFill>
                <a:latin typeface="Consolas"/>
                <a:cs typeface="Consolas"/>
              </a:rPr>
              <a:t> </a:t>
            </a:r>
            <a:r>
              <a:rPr sz="2600" i="1" spc="-5" dirty="0">
                <a:solidFill>
                  <a:srgbClr val="339933"/>
                </a:solidFill>
                <a:latin typeface="Consolas"/>
                <a:cs typeface="Consolas"/>
              </a:rPr>
              <a:t>comment….</a:t>
            </a:r>
            <a:endParaRPr sz="26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Consolas"/>
              <a:cs typeface="Consolas"/>
            </a:endParaRPr>
          </a:p>
          <a:p>
            <a:pPr marL="697865" lvl="1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標楷體"/>
                <a:cs typeface="標楷體"/>
              </a:rPr>
              <a:t>多行註</a:t>
            </a:r>
            <a:r>
              <a:rPr sz="2600" spc="-15" dirty="0">
                <a:latin typeface="標楷體"/>
                <a:cs typeface="標楷體"/>
              </a:rPr>
              <a:t>解</a:t>
            </a:r>
            <a:r>
              <a:rPr sz="2600" dirty="0">
                <a:latin typeface="標楷體"/>
                <a:cs typeface="標楷體"/>
              </a:rPr>
              <a:t>：連續</a:t>
            </a:r>
            <a:r>
              <a:rPr sz="2600" spc="-15" dirty="0">
                <a:latin typeface="標楷體"/>
                <a:cs typeface="標楷體"/>
              </a:rPr>
              <a:t>三</a:t>
            </a:r>
            <a:r>
              <a:rPr sz="2600" spc="5" dirty="0">
                <a:latin typeface="標楷體"/>
                <a:cs typeface="標楷體"/>
              </a:rPr>
              <a:t>個</a:t>
            </a:r>
            <a:r>
              <a:rPr sz="2600" dirty="0">
                <a:latin typeface="標楷體"/>
                <a:cs typeface="標楷體"/>
              </a:rPr>
              <a:t>單引號</a:t>
            </a:r>
            <a:r>
              <a:rPr sz="2600" spc="-20" dirty="0">
                <a:solidFill>
                  <a:srgbClr val="FF0000"/>
                </a:solidFill>
                <a:latin typeface="Consolas"/>
                <a:cs typeface="Consolas"/>
              </a:rPr>
              <a:t>'''</a:t>
            </a:r>
            <a:r>
              <a:rPr sz="2600" dirty="0">
                <a:latin typeface="標楷體"/>
                <a:cs typeface="標楷體"/>
              </a:rPr>
              <a:t>框住</a:t>
            </a:r>
            <a:r>
              <a:rPr sz="2600" spc="-15" dirty="0">
                <a:latin typeface="標楷體"/>
                <a:cs typeface="標楷體"/>
              </a:rPr>
              <a:t>的</a:t>
            </a:r>
            <a:r>
              <a:rPr sz="2600" dirty="0">
                <a:latin typeface="標楷體"/>
                <a:cs typeface="標楷體"/>
              </a:rPr>
              <a:t>範圍</a:t>
            </a:r>
            <a:endParaRPr sz="2600">
              <a:latin typeface="標楷體"/>
              <a:cs typeface="標楷體"/>
            </a:endParaRPr>
          </a:p>
          <a:p>
            <a:pPr marL="1013460">
              <a:lnSpc>
                <a:spcPct val="100000"/>
              </a:lnSpc>
              <a:spcBef>
                <a:spcPts val="180"/>
              </a:spcBef>
            </a:pPr>
            <a:r>
              <a:rPr sz="2600" spc="-5" dirty="0">
                <a:solidFill>
                  <a:srgbClr val="FF0000"/>
                </a:solidFill>
                <a:latin typeface="Consolas"/>
                <a:cs typeface="Consolas"/>
              </a:rPr>
              <a:t>'''</a:t>
            </a:r>
            <a:endParaRPr sz="2600">
              <a:latin typeface="Consolas"/>
              <a:cs typeface="Consolas"/>
            </a:endParaRPr>
          </a:p>
          <a:p>
            <a:pPr marL="1375410">
              <a:lnSpc>
                <a:spcPct val="100000"/>
              </a:lnSpc>
              <a:spcBef>
                <a:spcPts val="204"/>
              </a:spcBef>
            </a:pPr>
            <a:r>
              <a:rPr sz="2600" spc="-15" dirty="0">
                <a:solidFill>
                  <a:srgbClr val="339933"/>
                </a:solidFill>
                <a:latin typeface="標楷體"/>
                <a:cs typeface="標楷體"/>
              </a:rPr>
              <a:t>這是</a:t>
            </a:r>
            <a:endParaRPr sz="2600">
              <a:latin typeface="標楷體"/>
              <a:cs typeface="標楷體"/>
            </a:endParaRPr>
          </a:p>
          <a:p>
            <a:pPr marL="1375410">
              <a:lnSpc>
                <a:spcPct val="100000"/>
              </a:lnSpc>
              <a:spcBef>
                <a:spcPts val="180"/>
              </a:spcBef>
            </a:pPr>
            <a:r>
              <a:rPr sz="2600" spc="-15" dirty="0">
                <a:solidFill>
                  <a:srgbClr val="339933"/>
                </a:solidFill>
                <a:latin typeface="標楷體"/>
                <a:cs typeface="標楷體"/>
              </a:rPr>
              <a:t>多</a:t>
            </a:r>
            <a:r>
              <a:rPr sz="2600" dirty="0">
                <a:solidFill>
                  <a:srgbClr val="339933"/>
                </a:solidFill>
                <a:latin typeface="標楷體"/>
                <a:cs typeface="標楷體"/>
              </a:rPr>
              <a:t>行註解</a:t>
            </a:r>
            <a:endParaRPr sz="2600">
              <a:latin typeface="標楷體"/>
              <a:cs typeface="標楷體"/>
            </a:endParaRPr>
          </a:p>
          <a:p>
            <a:pPr marL="1013460">
              <a:lnSpc>
                <a:spcPct val="100000"/>
              </a:lnSpc>
              <a:spcBef>
                <a:spcPts val="180"/>
              </a:spcBef>
            </a:pPr>
            <a:r>
              <a:rPr sz="2600" spc="-5" dirty="0">
                <a:solidFill>
                  <a:srgbClr val="FF0000"/>
                </a:solidFill>
                <a:latin typeface="Consolas"/>
                <a:cs typeface="Consolas"/>
              </a:rPr>
              <a:t>'''</a:t>
            </a:r>
            <a:endParaRPr sz="26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運</a:t>
            </a:r>
            <a:r>
              <a:rPr spc="-5" dirty="0">
                <a:latin typeface="標楷體"/>
                <a:cs typeface="標楷體"/>
              </a:rPr>
              <a:t>算式</a:t>
            </a:r>
            <a:r>
              <a:rPr dirty="0">
                <a:latin typeface="標楷體"/>
                <a:cs typeface="標楷體"/>
              </a:rPr>
              <a:t>寫</a:t>
            </a:r>
            <a:r>
              <a:rPr spc="-5" dirty="0">
                <a:latin typeface="標楷體"/>
                <a:cs typeface="標楷體"/>
              </a:rPr>
              <a:t>法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9134"/>
            <a:ext cx="7716520" cy="172593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marR="5080" indent="-228600" algn="just">
              <a:lnSpc>
                <a:spcPct val="8950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在</a:t>
            </a:r>
            <a:r>
              <a:rPr sz="2800" spc="-5" dirty="0">
                <a:latin typeface="標楷體"/>
                <a:cs typeface="標楷體"/>
              </a:rPr>
              <a:t>任何程</a:t>
            </a:r>
            <a:r>
              <a:rPr sz="2800" dirty="0">
                <a:latin typeface="標楷體"/>
                <a:cs typeface="標楷體"/>
              </a:rPr>
              <a:t>式</a:t>
            </a:r>
            <a:r>
              <a:rPr sz="2800" spc="-5" dirty="0">
                <a:latin typeface="標楷體"/>
                <a:cs typeface="標楷體"/>
              </a:rPr>
              <a:t>語言都</a:t>
            </a:r>
            <a:r>
              <a:rPr sz="2800" dirty="0">
                <a:latin typeface="標楷體"/>
                <a:cs typeface="標楷體"/>
              </a:rPr>
              <a:t>不</a:t>
            </a:r>
            <a:r>
              <a:rPr sz="2800" spc="-5" dirty="0">
                <a:latin typeface="標楷體"/>
                <a:cs typeface="標楷體"/>
              </a:rPr>
              <a:t>接受甚</a:t>
            </a:r>
            <a:r>
              <a:rPr sz="2800" dirty="0">
                <a:latin typeface="標楷體"/>
                <a:cs typeface="標楷體"/>
              </a:rPr>
              <a:t>麼</a:t>
            </a:r>
            <a:r>
              <a:rPr sz="2800" spc="-5" dirty="0">
                <a:latin typeface="標楷體"/>
                <a:cs typeface="標楷體"/>
              </a:rPr>
              <a:t>上標、</a:t>
            </a:r>
            <a:r>
              <a:rPr sz="2800" dirty="0">
                <a:latin typeface="標楷體"/>
                <a:cs typeface="標楷體"/>
              </a:rPr>
              <a:t>下</a:t>
            </a:r>
            <a:r>
              <a:rPr sz="2800" spc="-5" dirty="0">
                <a:latin typeface="標楷體"/>
                <a:cs typeface="標楷體"/>
              </a:rPr>
              <a:t>標、改大 </a:t>
            </a:r>
            <a:r>
              <a:rPr sz="2800" dirty="0">
                <a:latin typeface="標楷體"/>
                <a:cs typeface="標楷體"/>
              </a:rPr>
              <a:t>小</a:t>
            </a:r>
            <a:r>
              <a:rPr sz="2800" spc="-5" dirty="0">
                <a:latin typeface="標楷體"/>
                <a:cs typeface="標楷體"/>
              </a:rPr>
              <a:t>等等一</a:t>
            </a:r>
            <a:r>
              <a:rPr sz="2800" dirty="0">
                <a:latin typeface="標楷體"/>
                <a:cs typeface="標楷體"/>
              </a:rPr>
              <a:t>般</a:t>
            </a:r>
            <a:r>
              <a:rPr sz="2800" spc="-5" dirty="0">
                <a:latin typeface="標楷體"/>
                <a:cs typeface="標楷體"/>
              </a:rPr>
              <a:t>文書處</a:t>
            </a:r>
            <a:r>
              <a:rPr sz="2800" dirty="0">
                <a:latin typeface="標楷體"/>
                <a:cs typeface="標楷體"/>
              </a:rPr>
              <a:t>理</a:t>
            </a:r>
            <a:r>
              <a:rPr sz="2800" spc="-5" dirty="0">
                <a:latin typeface="標楷體"/>
                <a:cs typeface="標楷體"/>
              </a:rPr>
              <a:t>的功能</a:t>
            </a:r>
            <a:r>
              <a:rPr sz="2800" dirty="0">
                <a:latin typeface="標楷體"/>
                <a:cs typeface="標楷體"/>
              </a:rPr>
              <a:t>，</a:t>
            </a:r>
            <a:r>
              <a:rPr sz="2800" spc="-5" dirty="0">
                <a:latin typeface="標楷體"/>
                <a:cs typeface="標楷體"/>
              </a:rPr>
              <a:t>只能單</a:t>
            </a:r>
            <a:r>
              <a:rPr sz="2800" dirty="0">
                <a:latin typeface="標楷體"/>
                <a:cs typeface="標楷體"/>
              </a:rPr>
              <a:t>純</a:t>
            </a:r>
            <a:r>
              <a:rPr sz="2800" spc="-5" dirty="0">
                <a:latin typeface="標楷體"/>
                <a:cs typeface="標楷體"/>
              </a:rPr>
              <a:t>的寫成純 </a:t>
            </a:r>
            <a:r>
              <a:rPr sz="2800" dirty="0">
                <a:latin typeface="標楷體"/>
                <a:cs typeface="標楷體"/>
              </a:rPr>
              <a:t>文</a:t>
            </a:r>
            <a:r>
              <a:rPr sz="2800" spc="-5" dirty="0">
                <a:latin typeface="標楷體"/>
                <a:cs typeface="標楷體"/>
              </a:rPr>
              <a:t>字，那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標楷體"/>
                <a:cs typeface="標楷體"/>
              </a:rPr>
              <a:t>學式子</a:t>
            </a:r>
            <a:r>
              <a:rPr sz="2800" dirty="0">
                <a:latin typeface="標楷體"/>
                <a:cs typeface="標楷體"/>
              </a:rPr>
              <a:t>怎</a:t>
            </a:r>
            <a:r>
              <a:rPr sz="2800" spc="-5" dirty="0">
                <a:latin typeface="標楷體"/>
                <a:cs typeface="標楷體"/>
              </a:rPr>
              <a:t>麼寫成</a:t>
            </a:r>
            <a:r>
              <a:rPr sz="2800" dirty="0">
                <a:latin typeface="標楷體"/>
                <a:cs typeface="標楷體"/>
              </a:rPr>
              <a:t>程</a:t>
            </a:r>
            <a:r>
              <a:rPr sz="2800" spc="-5" dirty="0">
                <a:latin typeface="標楷體"/>
                <a:cs typeface="標楷體"/>
              </a:rPr>
              <a:t>式的表</a:t>
            </a:r>
            <a:r>
              <a:rPr sz="2800" dirty="0">
                <a:latin typeface="標楷體"/>
                <a:cs typeface="標楷體"/>
              </a:rPr>
              <a:t>示</a:t>
            </a:r>
            <a:r>
              <a:rPr sz="2800" spc="-5" dirty="0">
                <a:latin typeface="標楷體"/>
                <a:cs typeface="標楷體"/>
              </a:rPr>
              <a:t>方式</a:t>
            </a:r>
            <a:r>
              <a:rPr sz="2800" spc="20" dirty="0">
                <a:latin typeface="標楷體"/>
                <a:cs typeface="標楷體"/>
              </a:rPr>
              <a:t>呢</a:t>
            </a:r>
            <a:r>
              <a:rPr sz="2800" spc="-5" dirty="0">
                <a:latin typeface="Consolas"/>
                <a:cs typeface="Consolas"/>
              </a:rPr>
              <a:t>?</a:t>
            </a:r>
            <a:endParaRPr sz="2800">
              <a:latin typeface="Consolas"/>
              <a:cs typeface="Consolas"/>
            </a:endParaRPr>
          </a:p>
          <a:p>
            <a:pPr marL="241300" indent="-228600" algn="just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利</a:t>
            </a:r>
            <a:r>
              <a:rPr sz="2800" spc="-5" dirty="0">
                <a:latin typeface="標楷體"/>
                <a:cs typeface="標楷體"/>
              </a:rPr>
              <a:t>用各種運算子和</a:t>
            </a:r>
            <a:r>
              <a:rPr sz="2800" dirty="0">
                <a:latin typeface="標楷體"/>
                <a:cs typeface="標楷體"/>
              </a:rPr>
              <a:t>括</a:t>
            </a:r>
            <a:r>
              <a:rPr sz="2800" spc="5" dirty="0">
                <a:latin typeface="標楷體"/>
                <a:cs typeface="標楷體"/>
              </a:rPr>
              <a:t>符</a:t>
            </a:r>
            <a:r>
              <a:rPr sz="2800" spc="-15" dirty="0">
                <a:latin typeface="Consolas"/>
                <a:cs typeface="Consolas"/>
              </a:rPr>
              <a:t>()</a:t>
            </a:r>
            <a:r>
              <a:rPr sz="2800" spc="-5" dirty="0">
                <a:latin typeface="標楷體"/>
                <a:cs typeface="標楷體"/>
              </a:rPr>
              <a:t>來解決。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5629" y="3842511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21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2142" y="3576650"/>
            <a:ext cx="2665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66700" algn="l"/>
                <a:tab pos="1563370" algn="l"/>
              </a:tabLst>
            </a:pPr>
            <a:r>
              <a:rPr sz="2800" dirty="0">
                <a:latin typeface="標楷體"/>
                <a:cs typeface="標楷體"/>
              </a:rPr>
              <a:t>例</a:t>
            </a:r>
            <a:r>
              <a:rPr sz="2800" spc="-5" dirty="0">
                <a:latin typeface="標楷體"/>
                <a:cs typeface="標楷體"/>
              </a:rPr>
              <a:t>：	</a:t>
            </a:r>
            <a:r>
              <a:rPr sz="2800" spc="-5" dirty="0">
                <a:latin typeface="Cambria Math"/>
                <a:cs typeface="Cambria Math"/>
              </a:rPr>
              <a:t>x = 2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3075" spc="67" baseline="44715" dirty="0">
                <a:latin typeface="Cambria Math"/>
                <a:cs typeface="Cambria Math"/>
              </a:rPr>
              <a:t>1</a:t>
            </a:r>
            <a:endParaRPr sz="3075" baseline="44715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123438" y="3850969"/>
            <a:ext cx="189865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260" dirty="0">
                <a:latin typeface="Cambria Math"/>
                <a:cs typeface="Cambria Math"/>
              </a:rPr>
              <a:t>𝑦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5794" y="3576650"/>
            <a:ext cx="32689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71295" algn="l"/>
              </a:tabLst>
            </a:pPr>
            <a:r>
              <a:rPr sz="2800" spc="5" dirty="0">
                <a:latin typeface="標楷體"/>
                <a:cs typeface="標楷體"/>
              </a:rPr>
              <a:t>要</a:t>
            </a:r>
            <a:r>
              <a:rPr sz="2800" dirty="0">
                <a:latin typeface="標楷體"/>
                <a:cs typeface="標楷體"/>
              </a:rPr>
              <a:t>寫</a:t>
            </a:r>
            <a:r>
              <a:rPr sz="2800" spc="-5" dirty="0">
                <a:latin typeface="標楷體"/>
                <a:cs typeface="標楷體"/>
              </a:rPr>
              <a:t>成	</a:t>
            </a:r>
            <a:r>
              <a:rPr sz="2800" spc="-5" dirty="0">
                <a:latin typeface="Cambria Math"/>
                <a:cs typeface="Cambria Math"/>
              </a:rPr>
              <a:t>x =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2*(1/y)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0401" y="4721733"/>
            <a:ext cx="5911850" cy="1474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95"/>
              </a:spcBef>
              <a:tabLst>
                <a:tab pos="1642745" algn="l"/>
              </a:tabLst>
            </a:pPr>
            <a:r>
              <a:rPr sz="2800" spc="-5" dirty="0">
                <a:latin typeface="Cambria Math"/>
                <a:cs typeface="Cambria Math"/>
              </a:rPr>
              <a:t>y = ax+b	</a:t>
            </a:r>
            <a:r>
              <a:rPr sz="2800" spc="5" dirty="0">
                <a:latin typeface="標楷體"/>
                <a:cs typeface="標楷體"/>
              </a:rPr>
              <a:t>要寫</a:t>
            </a:r>
            <a:r>
              <a:rPr sz="2800" spc="-5" dirty="0">
                <a:latin typeface="標楷體"/>
                <a:cs typeface="標楷體"/>
              </a:rPr>
              <a:t>成</a:t>
            </a:r>
            <a:r>
              <a:rPr sz="2800" spc="-195" dirty="0">
                <a:latin typeface="標楷體"/>
                <a:cs typeface="標楷體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y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 </a:t>
            </a:r>
            <a:r>
              <a:rPr sz="2800" spc="-20" dirty="0">
                <a:latin typeface="Cambria Math"/>
                <a:cs typeface="Cambria Math"/>
              </a:rPr>
              <a:t>a*x+b</a:t>
            </a:r>
            <a:endParaRPr sz="2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>
              <a:latin typeface="Cambria Math"/>
              <a:cs typeface="Cambria Math"/>
            </a:endParaRPr>
          </a:p>
          <a:p>
            <a:pPr marL="76200">
              <a:lnSpc>
                <a:spcPct val="100000"/>
              </a:lnSpc>
              <a:tabLst>
                <a:tab pos="2031364" algn="l"/>
                <a:tab pos="3488690" algn="l"/>
              </a:tabLst>
            </a:pPr>
            <a:r>
              <a:rPr sz="2800" spc="-5" dirty="0">
                <a:latin typeface="Cambria Math"/>
                <a:cs typeface="Cambria Math"/>
              </a:rPr>
              <a:t>x = </a:t>
            </a:r>
            <a:r>
              <a:rPr sz="2800" dirty="0">
                <a:latin typeface="Cambria Math"/>
                <a:cs typeface="Cambria Math"/>
              </a:rPr>
              <a:t>a</a:t>
            </a:r>
            <a:r>
              <a:rPr sz="2775" baseline="25525" dirty="0">
                <a:latin typeface="Cambria Math"/>
                <a:cs typeface="Cambria Math"/>
              </a:rPr>
              <a:t>2</a:t>
            </a:r>
            <a:r>
              <a:rPr sz="2775" spc="284" baseline="2552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+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b</a:t>
            </a:r>
            <a:r>
              <a:rPr sz="2775" spc="7" baseline="25525" dirty="0">
                <a:latin typeface="Cambria Math"/>
                <a:cs typeface="Cambria Math"/>
              </a:rPr>
              <a:t>2	</a:t>
            </a:r>
            <a:r>
              <a:rPr sz="2800" spc="5" dirty="0">
                <a:latin typeface="標楷體"/>
                <a:cs typeface="標楷體"/>
              </a:rPr>
              <a:t>要寫</a:t>
            </a:r>
            <a:r>
              <a:rPr sz="2800" spc="-5" dirty="0">
                <a:latin typeface="標楷體"/>
                <a:cs typeface="標楷體"/>
              </a:rPr>
              <a:t>成	</a:t>
            </a:r>
            <a:r>
              <a:rPr sz="2800" spc="-5" dirty="0">
                <a:latin typeface="Cambria Math"/>
                <a:cs typeface="Cambria Math"/>
              </a:rPr>
              <a:t>x = </a:t>
            </a:r>
            <a:r>
              <a:rPr sz="2800" spc="-20" dirty="0">
                <a:latin typeface="Cambria Math"/>
                <a:cs typeface="Cambria Math"/>
              </a:rPr>
              <a:t>a**2 </a:t>
            </a:r>
            <a:r>
              <a:rPr sz="2800" spc="-5" dirty="0">
                <a:latin typeface="Cambria Math"/>
                <a:cs typeface="Cambria Math"/>
              </a:rPr>
              <a:t>+</a:t>
            </a:r>
            <a:r>
              <a:rPr sz="2800" spc="-4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b**2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運</a:t>
            </a:r>
            <a:r>
              <a:rPr spc="-5" dirty="0">
                <a:latin typeface="標楷體"/>
                <a:cs typeface="標楷體"/>
              </a:rPr>
              <a:t>算式</a:t>
            </a:r>
            <a:r>
              <a:rPr dirty="0">
                <a:latin typeface="標楷體"/>
                <a:cs typeface="標楷體"/>
              </a:rPr>
              <a:t>寫</a:t>
            </a:r>
            <a:r>
              <a:rPr spc="-5" dirty="0">
                <a:latin typeface="標楷體"/>
                <a:cs typeface="標楷體"/>
              </a:rPr>
              <a:t>法</a:t>
            </a:r>
          </a:p>
        </p:txBody>
      </p:sp>
      <p:sp>
        <p:nvSpPr>
          <p:cNvPr id="3" name="object 3"/>
          <p:cNvSpPr/>
          <p:nvPr/>
        </p:nvSpPr>
        <p:spPr>
          <a:xfrm>
            <a:off x="1899666" y="1967992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2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6514" y="2966973"/>
            <a:ext cx="1391920" cy="342900"/>
          </a:xfrm>
          <a:custGeom>
            <a:avLst/>
            <a:gdLst/>
            <a:ahLst/>
            <a:cxnLst/>
            <a:rect l="l" t="t" r="r" b="b"/>
            <a:pathLst>
              <a:path w="1391920" h="342900">
                <a:moveTo>
                  <a:pt x="68687" y="188087"/>
                </a:moveTo>
                <a:lnTo>
                  <a:pt x="34671" y="188087"/>
                </a:lnTo>
                <a:lnTo>
                  <a:pt x="106425" y="342391"/>
                </a:lnTo>
                <a:lnTo>
                  <a:pt x="123190" y="342391"/>
                </a:lnTo>
                <a:lnTo>
                  <a:pt x="136583" y="296672"/>
                </a:lnTo>
                <a:lnTo>
                  <a:pt x="118110" y="296672"/>
                </a:lnTo>
                <a:lnTo>
                  <a:pt x="68687" y="188087"/>
                </a:lnTo>
                <a:close/>
              </a:path>
              <a:path w="1391920" h="342900">
                <a:moveTo>
                  <a:pt x="1391412" y="0"/>
                </a:moveTo>
                <a:lnTo>
                  <a:pt x="227075" y="0"/>
                </a:lnTo>
                <a:lnTo>
                  <a:pt x="227075" y="762"/>
                </a:lnTo>
                <a:lnTo>
                  <a:pt x="203708" y="762"/>
                </a:lnTo>
                <a:lnTo>
                  <a:pt x="118110" y="296672"/>
                </a:lnTo>
                <a:lnTo>
                  <a:pt x="136583" y="296672"/>
                </a:lnTo>
                <a:lnTo>
                  <a:pt x="216535" y="23749"/>
                </a:lnTo>
                <a:lnTo>
                  <a:pt x="247904" y="23749"/>
                </a:lnTo>
                <a:lnTo>
                  <a:pt x="247904" y="22860"/>
                </a:lnTo>
                <a:lnTo>
                  <a:pt x="1391412" y="22860"/>
                </a:lnTo>
                <a:lnTo>
                  <a:pt x="1391412" y="0"/>
                </a:lnTo>
                <a:close/>
              </a:path>
              <a:path w="1391920" h="342900">
                <a:moveTo>
                  <a:pt x="56896" y="162178"/>
                </a:moveTo>
                <a:lnTo>
                  <a:pt x="0" y="188087"/>
                </a:lnTo>
                <a:lnTo>
                  <a:pt x="5334" y="201167"/>
                </a:lnTo>
                <a:lnTo>
                  <a:pt x="34671" y="188087"/>
                </a:lnTo>
                <a:lnTo>
                  <a:pt x="68687" y="188087"/>
                </a:lnTo>
                <a:lnTo>
                  <a:pt x="56896" y="1621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742" y="1122528"/>
            <a:ext cx="6820534" cy="22542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921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92100" algn="l"/>
              </a:tabLst>
            </a:pPr>
            <a:r>
              <a:rPr sz="2800" dirty="0">
                <a:latin typeface="標楷體"/>
                <a:cs typeface="標楷體"/>
              </a:rPr>
              <a:t>練</a:t>
            </a:r>
            <a:r>
              <a:rPr sz="2800" spc="-5" dirty="0">
                <a:latin typeface="標楷體"/>
                <a:cs typeface="標楷體"/>
              </a:rPr>
              <a:t>習：</a:t>
            </a:r>
            <a:endParaRPr sz="2800">
              <a:latin typeface="標楷體"/>
              <a:cs typeface="標楷體"/>
            </a:endParaRPr>
          </a:p>
          <a:p>
            <a:pPr marL="1243330">
              <a:lnSpc>
                <a:spcPts val="1695"/>
              </a:lnSpc>
              <a:spcBef>
                <a:spcPts val="370"/>
              </a:spcBef>
            </a:pPr>
            <a:r>
              <a:rPr sz="1650" spc="85" dirty="0">
                <a:latin typeface="Cambria Math"/>
                <a:cs typeface="Cambria Math"/>
              </a:rPr>
              <a:t>1</a:t>
            </a:r>
            <a:endParaRPr sz="1650">
              <a:latin typeface="Cambria Math"/>
              <a:cs typeface="Cambria Math"/>
            </a:endParaRPr>
          </a:p>
          <a:p>
            <a:pPr marL="453390">
              <a:lnSpc>
                <a:spcPts val="3075"/>
              </a:lnSpc>
              <a:tabLst>
                <a:tab pos="1695450" algn="l"/>
                <a:tab pos="2386330" algn="l"/>
                <a:tab pos="4577715" algn="l"/>
              </a:tabLst>
            </a:pPr>
            <a:r>
              <a:rPr sz="2800" spc="-5" dirty="0">
                <a:latin typeface="Cambria Math"/>
                <a:cs typeface="Cambria Math"/>
              </a:rPr>
              <a:t>x = </a:t>
            </a:r>
            <a:r>
              <a:rPr sz="2800" spc="40" dirty="0">
                <a:latin typeface="Cambria Math"/>
                <a:cs typeface="Cambria Math"/>
              </a:rPr>
              <a:t>2</a:t>
            </a:r>
            <a:r>
              <a:rPr sz="2475" spc="60" baseline="11784" dirty="0">
                <a:latin typeface="Cambria Math"/>
                <a:cs typeface="Cambria Math"/>
              </a:rPr>
              <a:t>2	</a:t>
            </a: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C00000"/>
                </a:solidFill>
                <a:latin typeface="Cambria Math"/>
                <a:cs typeface="Cambria Math"/>
              </a:rPr>
              <a:t>x</a:t>
            </a:r>
            <a:r>
              <a:rPr sz="280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mbria Math"/>
                <a:cs typeface="Cambria Math"/>
              </a:rPr>
              <a:t>= 2**(1/2)	</a:t>
            </a:r>
            <a:r>
              <a:rPr sz="2800" spc="-5" dirty="0">
                <a:solidFill>
                  <a:srgbClr val="C00000"/>
                </a:solidFill>
                <a:latin typeface="標楷體"/>
                <a:cs typeface="標楷體"/>
              </a:rPr>
              <a:t>或 </a:t>
            </a:r>
            <a:r>
              <a:rPr sz="2800" spc="-5" dirty="0">
                <a:solidFill>
                  <a:srgbClr val="C00000"/>
                </a:solidFill>
                <a:latin typeface="Cambria Math"/>
                <a:cs typeface="Cambria Math"/>
              </a:rPr>
              <a:t>x =</a:t>
            </a:r>
            <a:r>
              <a:rPr sz="2800" spc="38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mbria Math"/>
                <a:cs typeface="Cambria Math"/>
              </a:rPr>
              <a:t>2**0.5</a:t>
            </a:r>
            <a:endParaRPr sz="2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50">
              <a:latin typeface="Cambria Math"/>
              <a:cs typeface="Cambria Math"/>
            </a:endParaRPr>
          </a:p>
          <a:p>
            <a:pPr marL="451484">
              <a:lnSpc>
                <a:spcPct val="100000"/>
              </a:lnSpc>
              <a:tabLst>
                <a:tab pos="1398270" algn="l"/>
                <a:tab pos="2874010" algn="l"/>
                <a:tab pos="3486785" algn="l"/>
              </a:tabLst>
            </a:pPr>
            <a:r>
              <a:rPr sz="2800" spc="-5" dirty="0">
                <a:latin typeface="Cambria Math"/>
                <a:cs typeface="Cambria Math"/>
              </a:rPr>
              <a:t>x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	</a:t>
            </a:r>
            <a:r>
              <a:rPr sz="2800" spc="55" dirty="0">
                <a:latin typeface="Cambria Math"/>
                <a:cs typeface="Cambria Math"/>
              </a:rPr>
              <a:t>𝑎</a:t>
            </a:r>
            <a:r>
              <a:rPr sz="3075" spc="82" baseline="23035" dirty="0">
                <a:latin typeface="Cambria Math"/>
                <a:cs typeface="Cambria Math"/>
              </a:rPr>
              <a:t>2</a:t>
            </a:r>
            <a:r>
              <a:rPr sz="3075" spc="434" baseline="2303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60" dirty="0">
                <a:latin typeface="Cambria Math"/>
                <a:cs typeface="Cambria Math"/>
              </a:rPr>
              <a:t>𝑏</a:t>
            </a:r>
            <a:r>
              <a:rPr sz="3075" spc="89" baseline="23035" dirty="0">
                <a:latin typeface="Cambria Math"/>
                <a:cs typeface="Cambria Math"/>
              </a:rPr>
              <a:t>2	</a:t>
            </a: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C00000"/>
                </a:solidFill>
                <a:latin typeface="Cambria Math"/>
                <a:cs typeface="Cambria Math"/>
              </a:rPr>
              <a:t>x =</a:t>
            </a:r>
            <a:r>
              <a:rPr sz="2800" spc="-5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mbria Math"/>
                <a:cs typeface="Cambria Math"/>
              </a:rPr>
              <a:t>(a**2+b**2)**0.5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1545" y="4296664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683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0762" y="3822319"/>
            <a:ext cx="1181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spc="-7" baseline="-32738" dirty="0">
                <a:latin typeface="Cambria Math"/>
                <a:cs typeface="Cambria Math"/>
              </a:rPr>
              <a:t>x =</a:t>
            </a:r>
            <a:r>
              <a:rPr sz="4200" spc="-112" baseline="-32738" dirty="0">
                <a:latin typeface="Cambria Math"/>
                <a:cs typeface="Cambria Math"/>
              </a:rPr>
              <a:t> </a:t>
            </a:r>
            <a:r>
              <a:rPr sz="2050" spc="80" dirty="0">
                <a:latin typeface="Cambria Math"/>
                <a:cs typeface="Cambria Math"/>
              </a:rPr>
              <a:t>𝑎+𝑏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6592" y="4305680"/>
            <a:ext cx="52070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260" dirty="0">
                <a:latin typeface="Cambria Math"/>
                <a:cs typeface="Cambria Math"/>
              </a:rPr>
              <a:t>𝑐</a:t>
            </a:r>
            <a:r>
              <a:rPr sz="2050" spc="-50" dirty="0">
                <a:latin typeface="Cambria Math"/>
                <a:cs typeface="Cambria Math"/>
              </a:rPr>
              <a:t>−</a:t>
            </a:r>
            <a:r>
              <a:rPr sz="2050" spc="195" dirty="0">
                <a:latin typeface="Cambria Math"/>
                <a:cs typeface="Cambria Math"/>
              </a:rPr>
              <a:t>𝑑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9933" y="4031360"/>
            <a:ext cx="3100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4840" algn="l"/>
              </a:tabLst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C00000"/>
                </a:solidFill>
                <a:latin typeface="Cambria Math"/>
                <a:cs typeface="Cambria Math"/>
              </a:rPr>
              <a:t>x =</a:t>
            </a:r>
            <a:r>
              <a:rPr sz="2800" spc="-8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mbria Math"/>
                <a:cs typeface="Cambria Math"/>
              </a:rPr>
              <a:t>(a+b)/(c-d)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00705" y="548538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70762" y="5220411"/>
            <a:ext cx="1718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c =</a:t>
            </a:r>
            <a:r>
              <a:rPr sz="2800" spc="-6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(f-32)</a:t>
            </a:r>
            <a:r>
              <a:rPr sz="3075" baseline="44715" dirty="0">
                <a:latin typeface="Cambria Math"/>
                <a:cs typeface="Cambria Math"/>
              </a:rPr>
              <a:t>5</a:t>
            </a:r>
            <a:endParaRPr sz="3075" baseline="44715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97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591561" y="5494731"/>
            <a:ext cx="16827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15" dirty="0">
                <a:latin typeface="Cambria Math"/>
                <a:cs typeface="Cambria Math"/>
              </a:rPr>
              <a:t>9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9533" y="5220411"/>
            <a:ext cx="3082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58519" algn="l"/>
              </a:tabLst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C00000"/>
                </a:solidFill>
                <a:latin typeface="Cambria Math"/>
                <a:cs typeface="Cambria Math"/>
              </a:rPr>
              <a:t>c =</a:t>
            </a:r>
            <a:r>
              <a:rPr sz="2800" spc="-7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mbria Math"/>
                <a:cs typeface="Cambria Math"/>
              </a:rPr>
              <a:t>(f-32)*5/9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2565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運</a:t>
            </a:r>
            <a:r>
              <a:rPr spc="-5" dirty="0">
                <a:latin typeface="標楷體"/>
                <a:cs typeface="標楷體"/>
              </a:rPr>
              <a:t>算式</a:t>
            </a:r>
            <a:r>
              <a:rPr dirty="0">
                <a:latin typeface="標楷體"/>
                <a:cs typeface="標楷體"/>
              </a:rPr>
              <a:t>寫</a:t>
            </a:r>
            <a:r>
              <a:rPr spc="-5" dirty="0">
                <a:latin typeface="標楷體"/>
                <a:cs typeface="標楷體"/>
              </a:rPr>
              <a:t>法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203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自</a:t>
            </a:r>
            <a:r>
              <a:rPr sz="2800" spc="-5" dirty="0">
                <a:latin typeface="標楷體"/>
                <a:cs typeface="標楷體"/>
              </a:rPr>
              <a:t>己練習：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3173" y="2146300"/>
            <a:ext cx="1653539" cy="0"/>
          </a:xfrm>
          <a:custGeom>
            <a:avLst/>
            <a:gdLst/>
            <a:ahLst/>
            <a:cxnLst/>
            <a:rect l="l" t="t" r="r" b="b"/>
            <a:pathLst>
              <a:path w="1653539">
                <a:moveTo>
                  <a:pt x="0" y="0"/>
                </a:moveTo>
                <a:lnTo>
                  <a:pt x="1653539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8639" y="1793494"/>
            <a:ext cx="1108075" cy="250190"/>
          </a:xfrm>
          <a:custGeom>
            <a:avLst/>
            <a:gdLst/>
            <a:ahLst/>
            <a:cxnLst/>
            <a:rect l="l" t="t" r="r" b="b"/>
            <a:pathLst>
              <a:path w="1108075" h="250189">
                <a:moveTo>
                  <a:pt x="50179" y="137540"/>
                </a:moveTo>
                <a:lnTo>
                  <a:pt x="25273" y="137540"/>
                </a:lnTo>
                <a:lnTo>
                  <a:pt x="77597" y="250062"/>
                </a:lnTo>
                <a:lnTo>
                  <a:pt x="89916" y="250062"/>
                </a:lnTo>
                <a:lnTo>
                  <a:pt x="99693" y="216661"/>
                </a:lnTo>
                <a:lnTo>
                  <a:pt x="86106" y="216661"/>
                </a:lnTo>
                <a:lnTo>
                  <a:pt x="50179" y="137540"/>
                </a:lnTo>
                <a:close/>
              </a:path>
              <a:path w="1108075" h="250189">
                <a:moveTo>
                  <a:pt x="1108075" y="0"/>
                </a:moveTo>
                <a:lnTo>
                  <a:pt x="166243" y="0"/>
                </a:lnTo>
                <a:lnTo>
                  <a:pt x="166243" y="761"/>
                </a:lnTo>
                <a:lnTo>
                  <a:pt x="148590" y="761"/>
                </a:lnTo>
                <a:lnTo>
                  <a:pt x="86106" y="216661"/>
                </a:lnTo>
                <a:lnTo>
                  <a:pt x="99693" y="216661"/>
                </a:lnTo>
                <a:lnTo>
                  <a:pt x="157987" y="17525"/>
                </a:lnTo>
                <a:lnTo>
                  <a:pt x="180848" y="17525"/>
                </a:lnTo>
                <a:lnTo>
                  <a:pt x="180848" y="16763"/>
                </a:lnTo>
                <a:lnTo>
                  <a:pt x="1108075" y="16763"/>
                </a:lnTo>
                <a:lnTo>
                  <a:pt x="1108075" y="0"/>
                </a:lnTo>
                <a:close/>
              </a:path>
              <a:path w="1108075" h="250189">
                <a:moveTo>
                  <a:pt x="41529" y="118490"/>
                </a:moveTo>
                <a:lnTo>
                  <a:pt x="0" y="137540"/>
                </a:lnTo>
                <a:lnTo>
                  <a:pt x="3937" y="146938"/>
                </a:lnTo>
                <a:lnTo>
                  <a:pt x="25273" y="137540"/>
                </a:lnTo>
                <a:lnTo>
                  <a:pt x="50179" y="137540"/>
                </a:lnTo>
                <a:lnTo>
                  <a:pt x="41529" y="118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2286" y="1671573"/>
            <a:ext cx="2382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412875" algn="l"/>
              </a:tabLst>
            </a:pPr>
            <a:r>
              <a:rPr sz="4200" spc="-7" baseline="-32738" dirty="0">
                <a:latin typeface="Cambria Math"/>
                <a:cs typeface="Cambria Math"/>
              </a:rPr>
              <a:t>𝑥</a:t>
            </a:r>
            <a:r>
              <a:rPr sz="4200" spc="367" baseline="-32738" dirty="0">
                <a:latin typeface="Cambria Math"/>
                <a:cs typeface="Cambria Math"/>
              </a:rPr>
              <a:t> </a:t>
            </a:r>
            <a:r>
              <a:rPr sz="4200" spc="-7" baseline="-32738" dirty="0">
                <a:latin typeface="Cambria Math"/>
                <a:cs typeface="Cambria Math"/>
              </a:rPr>
              <a:t>=</a:t>
            </a:r>
            <a:r>
              <a:rPr sz="4200" spc="247" baseline="-32738" dirty="0">
                <a:latin typeface="Cambria Math"/>
                <a:cs typeface="Cambria Math"/>
              </a:rPr>
              <a:t> </a:t>
            </a:r>
            <a:r>
              <a:rPr sz="2050" spc="25" dirty="0">
                <a:latin typeface="Cambria Math"/>
                <a:cs typeface="Cambria Math"/>
              </a:rPr>
              <a:t>−𝑏+	</a:t>
            </a:r>
            <a:r>
              <a:rPr sz="2050" spc="90" dirty="0">
                <a:latin typeface="Cambria Math"/>
                <a:cs typeface="Cambria Math"/>
              </a:rPr>
              <a:t>𝑏</a:t>
            </a:r>
            <a:r>
              <a:rPr sz="2475" spc="135" baseline="20202" dirty="0">
                <a:latin typeface="Cambria Math"/>
                <a:cs typeface="Cambria Math"/>
              </a:rPr>
              <a:t>2</a:t>
            </a:r>
            <a:r>
              <a:rPr sz="2050" spc="90" dirty="0">
                <a:latin typeface="Cambria Math"/>
                <a:cs typeface="Cambria Math"/>
              </a:rPr>
              <a:t>−4𝑎𝑐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8494" y="2154682"/>
            <a:ext cx="33655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40" dirty="0">
                <a:latin typeface="Cambria Math"/>
                <a:cs typeface="Cambria Math"/>
              </a:rPr>
              <a:t>2</a:t>
            </a:r>
            <a:r>
              <a:rPr sz="2050" spc="229" dirty="0">
                <a:latin typeface="Cambria Math"/>
                <a:cs typeface="Cambria Math"/>
              </a:rPr>
              <a:t>𝑎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8070" y="1880361"/>
            <a:ext cx="404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Wingdings"/>
                <a:cs typeface="Wingdings"/>
              </a:rPr>
              <a:t>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8486" y="2985642"/>
            <a:ext cx="3348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789305" algn="l"/>
                <a:tab pos="2931160" algn="l"/>
              </a:tabLst>
            </a:pPr>
            <a:r>
              <a:rPr sz="2800" spc="-5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	</a:t>
            </a:r>
            <a:r>
              <a:rPr sz="2800" spc="65" dirty="0">
                <a:latin typeface="Cambria Math"/>
                <a:cs typeface="Cambria Math"/>
              </a:rPr>
              <a:t>𝑎𝑥</a:t>
            </a:r>
            <a:r>
              <a:rPr sz="3075" spc="97" baseline="27100" dirty="0">
                <a:latin typeface="Cambria Math"/>
                <a:cs typeface="Cambria Math"/>
              </a:rPr>
              <a:t>2  </a:t>
            </a:r>
            <a:r>
              <a:rPr sz="2800" spc="-5" dirty="0">
                <a:latin typeface="Cambria Math"/>
                <a:cs typeface="Cambria Math"/>
              </a:rPr>
              <a:t>+ 𝑏𝑥</a:t>
            </a:r>
            <a:r>
              <a:rPr sz="2800" spc="-19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+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𝑐	</a:t>
            </a:r>
            <a:r>
              <a:rPr sz="2800" spc="-5" dirty="0">
                <a:latin typeface="Wingdings"/>
                <a:cs typeface="Wingdings"/>
              </a:rPr>
              <a:t>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3886" y="4139565"/>
            <a:ext cx="1234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𝑦 = 1</a:t>
            </a:r>
            <a:r>
              <a:rPr sz="2800" spc="29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+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74214" y="4404867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544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62022" y="3950589"/>
            <a:ext cx="180340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23900"/>
              </a:lnSpc>
              <a:spcBef>
                <a:spcPts val="100"/>
              </a:spcBef>
            </a:pPr>
            <a:r>
              <a:rPr sz="2050" spc="130" dirty="0">
                <a:latin typeface="Cambria Math"/>
                <a:cs typeface="Cambria Math"/>
              </a:rPr>
              <a:t>𝑥  </a:t>
            </a:r>
            <a:r>
              <a:rPr sz="2050" spc="45" dirty="0">
                <a:latin typeface="Cambria Math"/>
                <a:cs typeface="Cambria Math"/>
              </a:rPr>
              <a:t>2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01289" y="4139565"/>
            <a:ext cx="290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+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7905" y="440486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276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21914" y="4413884"/>
            <a:ext cx="17589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45" dirty="0">
                <a:latin typeface="Cambria Math"/>
                <a:cs typeface="Cambria Math"/>
              </a:rPr>
              <a:t>3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84853" y="440486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07614" y="3932301"/>
            <a:ext cx="112077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777875" algn="l"/>
              </a:tabLst>
            </a:pPr>
            <a:r>
              <a:rPr sz="3075" spc="209" baseline="-20325" dirty="0">
                <a:latin typeface="Cambria Math"/>
                <a:cs typeface="Cambria Math"/>
              </a:rPr>
              <a:t>𝑥</a:t>
            </a:r>
            <a:r>
              <a:rPr sz="1650" spc="140" dirty="0">
                <a:latin typeface="Cambria Math"/>
                <a:cs typeface="Cambria Math"/>
              </a:rPr>
              <a:t>2	</a:t>
            </a:r>
            <a:r>
              <a:rPr sz="3075" spc="209" baseline="-20325" dirty="0">
                <a:latin typeface="Cambria Math"/>
                <a:cs typeface="Cambria Math"/>
              </a:rPr>
              <a:t>𝑥</a:t>
            </a:r>
            <a:r>
              <a:rPr sz="1650" spc="140" dirty="0">
                <a:latin typeface="Cambria Math"/>
                <a:cs typeface="Cambria Math"/>
              </a:rPr>
              <a:t>3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9115" y="4413884"/>
            <a:ext cx="17589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45" dirty="0">
                <a:latin typeface="Cambria Math"/>
                <a:cs typeface="Cambria Math"/>
              </a:rPr>
              <a:t>4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28238" y="4139565"/>
            <a:ext cx="1285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93444" algn="l"/>
              </a:tabLst>
            </a:pPr>
            <a:r>
              <a:rPr sz="2800" spc="-5" dirty="0">
                <a:latin typeface="Cambria Math"/>
                <a:cs typeface="Cambria Math"/>
              </a:rPr>
              <a:t>+	</a:t>
            </a:r>
            <a:r>
              <a:rPr sz="2800" spc="-5" dirty="0">
                <a:latin typeface="Wingdings"/>
                <a:cs typeface="Wingdings"/>
              </a:rPr>
              <a:t>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70710" y="5320029"/>
            <a:ext cx="1036319" cy="793115"/>
          </a:xfrm>
          <a:custGeom>
            <a:avLst/>
            <a:gdLst/>
            <a:ahLst/>
            <a:cxnLst/>
            <a:rect l="l" t="t" r="r" b="b"/>
            <a:pathLst>
              <a:path w="1036319" h="793114">
                <a:moveTo>
                  <a:pt x="74993" y="595934"/>
                </a:moveTo>
                <a:lnTo>
                  <a:pt x="38481" y="595934"/>
                </a:lnTo>
                <a:lnTo>
                  <a:pt x="145414" y="792556"/>
                </a:lnTo>
                <a:lnTo>
                  <a:pt x="161544" y="792556"/>
                </a:lnTo>
                <a:lnTo>
                  <a:pt x="167864" y="729615"/>
                </a:lnTo>
                <a:lnTo>
                  <a:pt x="147192" y="729615"/>
                </a:lnTo>
                <a:lnTo>
                  <a:pt x="74993" y="595934"/>
                </a:lnTo>
                <a:close/>
              </a:path>
              <a:path w="1036319" h="793114">
                <a:moveTo>
                  <a:pt x="1036319" y="0"/>
                </a:moveTo>
                <a:lnTo>
                  <a:pt x="260603" y="0"/>
                </a:lnTo>
                <a:lnTo>
                  <a:pt x="260603" y="508"/>
                </a:lnTo>
                <a:lnTo>
                  <a:pt x="219328" y="508"/>
                </a:lnTo>
                <a:lnTo>
                  <a:pt x="147192" y="729615"/>
                </a:lnTo>
                <a:lnTo>
                  <a:pt x="167864" y="729615"/>
                </a:lnTo>
                <a:lnTo>
                  <a:pt x="238759" y="23622"/>
                </a:lnTo>
                <a:lnTo>
                  <a:pt x="273431" y="23622"/>
                </a:lnTo>
                <a:lnTo>
                  <a:pt x="273431" y="22860"/>
                </a:lnTo>
                <a:lnTo>
                  <a:pt x="1036319" y="22860"/>
                </a:lnTo>
                <a:lnTo>
                  <a:pt x="1036319" y="0"/>
                </a:lnTo>
                <a:close/>
              </a:path>
              <a:path w="1036319" h="793114">
                <a:moveTo>
                  <a:pt x="60197" y="568540"/>
                </a:moveTo>
                <a:lnTo>
                  <a:pt x="0" y="600265"/>
                </a:lnTo>
                <a:lnTo>
                  <a:pt x="6731" y="612584"/>
                </a:lnTo>
                <a:lnTo>
                  <a:pt x="38481" y="595934"/>
                </a:lnTo>
                <a:lnTo>
                  <a:pt x="74993" y="595934"/>
                </a:lnTo>
                <a:lnTo>
                  <a:pt x="60197" y="568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48486" y="5415483"/>
            <a:ext cx="866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𝑧 =</a:t>
            </a:r>
            <a:r>
              <a:rPr sz="2800" spc="470" dirty="0">
                <a:latin typeface="Cambria Math"/>
                <a:cs typeface="Cambria Math"/>
              </a:rPr>
              <a:t> </a:t>
            </a:r>
            <a:r>
              <a:rPr sz="2475" spc="127" baseline="48821" dirty="0">
                <a:latin typeface="Cambria Math"/>
                <a:cs typeface="Cambria Math"/>
              </a:rPr>
              <a:t>3</a:t>
            </a:r>
            <a:endParaRPr sz="2475" baseline="48821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63773" y="5707938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304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751582" y="5686755"/>
            <a:ext cx="17272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415" dirty="0">
                <a:latin typeface="Cambria Math"/>
                <a:cs typeface="Cambria Math"/>
              </a:rPr>
              <a:t>𝑦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98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2081022" y="5415483"/>
            <a:ext cx="1556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138555" algn="l"/>
              </a:tabLst>
            </a:pPr>
            <a:r>
              <a:rPr sz="2800" spc="-5" dirty="0">
                <a:latin typeface="Cambria Math"/>
                <a:cs typeface="Cambria Math"/>
              </a:rPr>
              <a:t>𝑎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+</a:t>
            </a:r>
            <a:r>
              <a:rPr sz="2800" spc="40" dirty="0">
                <a:latin typeface="Cambria Math"/>
                <a:cs typeface="Cambria Math"/>
              </a:rPr>
              <a:t> </a:t>
            </a:r>
            <a:r>
              <a:rPr sz="2475" spc="277" baseline="40404" dirty="0">
                <a:latin typeface="Cambria Math"/>
                <a:cs typeface="Cambria Math"/>
              </a:rPr>
              <a:t>𝑥	</a:t>
            </a:r>
            <a:r>
              <a:rPr sz="2800" spc="-5" dirty="0">
                <a:latin typeface="Wingdings"/>
                <a:cs typeface="Wingdings"/>
              </a:rPr>
              <a:t>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34517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標楷體"/>
                <a:cs typeface="標楷體"/>
              </a:rPr>
              <a:t>基</a:t>
            </a:r>
            <a:r>
              <a:rPr spc="-5" dirty="0">
                <a:latin typeface="標楷體"/>
                <a:cs typeface="標楷體"/>
              </a:rPr>
              <a:t>本輸</a:t>
            </a:r>
            <a:r>
              <a:rPr dirty="0">
                <a:latin typeface="標楷體"/>
                <a:cs typeface="標楷體"/>
              </a:rPr>
              <a:t>出</a:t>
            </a:r>
            <a:r>
              <a:rPr spc="-5" dirty="0">
                <a:latin typeface="標楷體"/>
                <a:cs typeface="標楷體"/>
              </a:rPr>
              <a:t>指令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194561"/>
            <a:ext cx="7239000" cy="459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標楷體"/>
                <a:cs typeface="標楷體"/>
              </a:rPr>
              <a:t>輸</a:t>
            </a:r>
            <a:r>
              <a:rPr sz="2800" spc="-5" dirty="0">
                <a:latin typeface="標楷體"/>
                <a:cs typeface="標楷體"/>
              </a:rPr>
              <a:t>出函</a:t>
            </a:r>
            <a:r>
              <a:rPr sz="2800" dirty="0">
                <a:latin typeface="標楷體"/>
                <a:cs typeface="標楷體"/>
              </a:rPr>
              <a:t>數</a:t>
            </a:r>
            <a:r>
              <a:rPr sz="2800" spc="-5" dirty="0">
                <a:latin typeface="Consolas"/>
                <a:cs typeface="Consolas"/>
              </a:rPr>
              <a:t>print()</a:t>
            </a:r>
            <a:r>
              <a:rPr sz="2800" spc="-5" dirty="0">
                <a:latin typeface="標楷體"/>
                <a:cs typeface="標楷體"/>
              </a:rPr>
              <a:t>：輸出訊</a:t>
            </a:r>
            <a:r>
              <a:rPr sz="2800" dirty="0">
                <a:latin typeface="標楷體"/>
                <a:cs typeface="標楷體"/>
              </a:rPr>
              <a:t>息</a:t>
            </a:r>
            <a:r>
              <a:rPr sz="2800" spc="-5" dirty="0">
                <a:latin typeface="標楷體"/>
                <a:cs typeface="標楷體"/>
              </a:rPr>
              <a:t>到螢幕。</a:t>
            </a:r>
            <a:endParaRPr sz="28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65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onsolas"/>
                <a:cs typeface="Consolas"/>
              </a:rPr>
              <a:t>Ex: 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print(</a:t>
            </a:r>
            <a:r>
              <a:rPr sz="2800" spc="-5" dirty="0">
                <a:solidFill>
                  <a:srgbClr val="800000"/>
                </a:solidFill>
                <a:latin typeface="Consolas"/>
                <a:cs typeface="Consolas"/>
              </a:rPr>
              <a:t>"Hello</a:t>
            </a:r>
            <a:r>
              <a:rPr sz="2800" spc="-25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800" spc="-5" dirty="0">
                <a:solidFill>
                  <a:srgbClr val="800000"/>
                </a:solidFill>
                <a:latin typeface="Consolas"/>
                <a:cs typeface="Consolas"/>
              </a:rPr>
              <a:t>World!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")</a:t>
            </a:r>
            <a:endParaRPr sz="2800">
              <a:latin typeface="Consolas"/>
              <a:cs typeface="Consolas"/>
            </a:endParaRPr>
          </a:p>
          <a:p>
            <a:pPr marL="987425">
              <a:lnSpc>
                <a:spcPct val="100000"/>
              </a:lnSpc>
              <a:spcBef>
                <a:spcPts val="675"/>
              </a:spcBef>
            </a:pPr>
            <a:r>
              <a:rPr sz="2800" spc="5" dirty="0">
                <a:latin typeface="標楷體"/>
                <a:cs typeface="標楷體"/>
              </a:rPr>
              <a:t>輸出</a:t>
            </a:r>
            <a:r>
              <a:rPr sz="2800" spc="-10" dirty="0">
                <a:solidFill>
                  <a:srgbClr val="800000"/>
                </a:solidFill>
                <a:latin typeface="Consolas"/>
                <a:cs typeface="Consolas"/>
              </a:rPr>
              <a:t>Hello</a:t>
            </a:r>
            <a:r>
              <a:rPr sz="2800" spc="-15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sz="2800" spc="-10" dirty="0">
                <a:solidFill>
                  <a:srgbClr val="800000"/>
                </a:solidFill>
                <a:latin typeface="Consolas"/>
                <a:cs typeface="Consolas"/>
              </a:rPr>
              <a:t>World!</a:t>
            </a:r>
            <a:r>
              <a:rPr sz="2800" dirty="0">
                <a:latin typeface="標楷體"/>
                <a:cs typeface="標楷體"/>
              </a:rPr>
              <a:t>並換</a:t>
            </a:r>
            <a:r>
              <a:rPr sz="2800" spc="-5" dirty="0">
                <a:latin typeface="標楷體"/>
                <a:cs typeface="標楷體"/>
              </a:rPr>
              <a:t>行。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Ex: 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print(a, </a:t>
            </a:r>
            <a:r>
              <a:rPr sz="2800" dirty="0">
                <a:solidFill>
                  <a:srgbClr val="0000FF"/>
                </a:solidFill>
                <a:latin typeface="Consolas"/>
                <a:cs typeface="Consolas"/>
              </a:rPr>
              <a:t>b,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end=</a:t>
            </a:r>
            <a:r>
              <a:rPr sz="2800" spc="-10" dirty="0">
                <a:solidFill>
                  <a:srgbClr val="800000"/>
                </a:solidFill>
                <a:latin typeface="Consolas"/>
                <a:cs typeface="Consolas"/>
              </a:rPr>
              <a:t>''</a:t>
            </a: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)</a:t>
            </a:r>
            <a:endParaRPr sz="2800">
              <a:latin typeface="Consolas"/>
              <a:cs typeface="Consolas"/>
            </a:endParaRPr>
          </a:p>
          <a:p>
            <a:pPr marL="987425">
              <a:lnSpc>
                <a:spcPct val="100000"/>
              </a:lnSpc>
              <a:spcBef>
                <a:spcPts val="685"/>
              </a:spcBef>
            </a:pPr>
            <a:r>
              <a:rPr sz="2800" dirty="0">
                <a:latin typeface="標楷體"/>
                <a:cs typeface="標楷體"/>
              </a:rPr>
              <a:t>輸出</a:t>
            </a:r>
            <a:r>
              <a:rPr sz="2800" spc="-5" dirty="0">
                <a:latin typeface="標楷體"/>
                <a:cs typeface="標楷體"/>
              </a:rPr>
              <a:t>變</a:t>
            </a:r>
            <a:r>
              <a:rPr sz="2800" spc="5" dirty="0">
                <a:latin typeface="標楷體"/>
                <a:cs typeface="標楷體"/>
              </a:rPr>
              <a:t>數</a:t>
            </a:r>
            <a:r>
              <a:rPr sz="2800" spc="-20" dirty="0">
                <a:latin typeface="Consolas"/>
                <a:cs typeface="Consolas"/>
              </a:rPr>
              <a:t>a</a:t>
            </a:r>
            <a:r>
              <a:rPr sz="2800" dirty="0">
                <a:latin typeface="標楷體"/>
                <a:cs typeface="標楷體"/>
              </a:rPr>
              <a:t>和</a:t>
            </a:r>
            <a:r>
              <a:rPr sz="2800" spc="-10" dirty="0">
                <a:latin typeface="Consolas"/>
                <a:cs typeface="Consolas"/>
              </a:rPr>
              <a:t>b</a:t>
            </a:r>
            <a:r>
              <a:rPr sz="2800" spc="-5" dirty="0">
                <a:latin typeface="標楷體"/>
                <a:cs typeface="標楷體"/>
              </a:rPr>
              <a:t>的內容，不換行。</a:t>
            </a:r>
            <a:endParaRPr sz="2800">
              <a:latin typeface="標楷體"/>
              <a:cs typeface="標楷體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onsolas"/>
                <a:cs typeface="Consolas"/>
              </a:rPr>
              <a:t>Ex: 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print(a, </a:t>
            </a:r>
            <a:r>
              <a:rPr sz="2800" spc="-5" dirty="0">
                <a:solidFill>
                  <a:srgbClr val="800000"/>
                </a:solidFill>
                <a:latin typeface="Consolas"/>
                <a:cs typeface="Consolas"/>
              </a:rPr>
              <a:t>'\t'</a:t>
            </a:r>
            <a:r>
              <a:rPr sz="2800" spc="-5" dirty="0">
                <a:solidFill>
                  <a:srgbClr val="0000FF"/>
                </a:solidFill>
                <a:latin typeface="Consolas"/>
                <a:cs typeface="Consolas"/>
              </a:rPr>
              <a:t>,</a:t>
            </a:r>
            <a:r>
              <a:rPr sz="2800" spc="-3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Consolas"/>
                <a:cs typeface="Consolas"/>
              </a:rPr>
              <a:t>b)</a:t>
            </a:r>
            <a:endParaRPr sz="2800">
              <a:latin typeface="Consolas"/>
              <a:cs typeface="Consolas"/>
            </a:endParaRPr>
          </a:p>
          <a:p>
            <a:pPr marL="987425" marR="5080">
              <a:lnSpc>
                <a:spcPts val="4029"/>
              </a:lnSpc>
              <a:spcBef>
                <a:spcPts val="245"/>
              </a:spcBef>
            </a:pPr>
            <a:r>
              <a:rPr sz="2800" spc="5" dirty="0">
                <a:latin typeface="標楷體"/>
                <a:cs typeface="標楷體"/>
              </a:rPr>
              <a:t>輸出</a:t>
            </a:r>
            <a:r>
              <a:rPr sz="2800" spc="-5" dirty="0">
                <a:latin typeface="標楷體"/>
                <a:cs typeface="標楷體"/>
              </a:rPr>
              <a:t>變</a:t>
            </a:r>
            <a:r>
              <a:rPr sz="2800" spc="10" dirty="0">
                <a:latin typeface="標楷體"/>
                <a:cs typeface="標楷體"/>
              </a:rPr>
              <a:t>數</a:t>
            </a:r>
            <a:r>
              <a:rPr sz="2800" spc="-20" dirty="0">
                <a:latin typeface="Consolas"/>
                <a:cs typeface="Consolas"/>
              </a:rPr>
              <a:t>a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內容，</a:t>
            </a:r>
            <a:r>
              <a:rPr sz="2800" dirty="0">
                <a:latin typeface="標楷體"/>
                <a:cs typeface="標楷體"/>
              </a:rPr>
              <a:t>然</a:t>
            </a:r>
            <a:r>
              <a:rPr sz="2800" spc="-5" dirty="0">
                <a:latin typeface="標楷體"/>
                <a:cs typeface="標楷體"/>
              </a:rPr>
              <a:t>後一個</a:t>
            </a:r>
            <a:r>
              <a:rPr sz="2800" dirty="0">
                <a:latin typeface="標楷體"/>
                <a:cs typeface="標楷體"/>
              </a:rPr>
              <a:t>跳</a:t>
            </a:r>
            <a:r>
              <a:rPr sz="2800" spc="-5" dirty="0">
                <a:latin typeface="標楷體"/>
                <a:cs typeface="標楷體"/>
              </a:rPr>
              <a:t>格的跳脫 </a:t>
            </a:r>
            <a:r>
              <a:rPr sz="2800" spc="5" dirty="0">
                <a:latin typeface="標楷體"/>
                <a:cs typeface="標楷體"/>
              </a:rPr>
              <a:t>字元</a:t>
            </a:r>
            <a:r>
              <a:rPr sz="2800" spc="-5" dirty="0">
                <a:latin typeface="標楷體"/>
                <a:cs typeface="標楷體"/>
              </a:rPr>
              <a:t>，再輸</a:t>
            </a:r>
            <a:r>
              <a:rPr sz="2800" spc="10" dirty="0">
                <a:latin typeface="標楷體"/>
                <a:cs typeface="標楷體"/>
              </a:rPr>
              <a:t>出</a:t>
            </a:r>
            <a:r>
              <a:rPr sz="2800" spc="-5" dirty="0">
                <a:latin typeface="標楷體"/>
                <a:cs typeface="標楷體"/>
              </a:rPr>
              <a:t>變</a:t>
            </a:r>
            <a:r>
              <a:rPr sz="2800" spc="5" dirty="0">
                <a:latin typeface="標楷體"/>
                <a:cs typeface="標楷體"/>
              </a:rPr>
              <a:t>數</a:t>
            </a:r>
            <a:r>
              <a:rPr sz="2800" spc="-20" dirty="0">
                <a:latin typeface="Consolas"/>
                <a:cs typeface="Consolas"/>
              </a:rPr>
              <a:t>b</a:t>
            </a:r>
            <a:r>
              <a:rPr sz="2800" dirty="0">
                <a:latin typeface="標楷體"/>
                <a:cs typeface="標楷體"/>
              </a:rPr>
              <a:t>的</a:t>
            </a:r>
            <a:r>
              <a:rPr sz="2800" spc="-5" dirty="0">
                <a:latin typeface="標楷體"/>
                <a:cs typeface="標楷體"/>
              </a:rPr>
              <a:t>內容，</a:t>
            </a:r>
            <a:r>
              <a:rPr sz="2800" dirty="0">
                <a:latin typeface="標楷體"/>
                <a:cs typeface="標楷體"/>
              </a:rPr>
              <a:t>換</a:t>
            </a:r>
            <a:r>
              <a:rPr sz="2800" spc="-5" dirty="0">
                <a:latin typeface="標楷體"/>
                <a:cs typeface="標楷體"/>
              </a:rPr>
              <a:t>行。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8588</Words>
  <Application>Microsoft Office PowerPoint</Application>
  <PresentationFormat>如螢幕大小 (4:3)</PresentationFormat>
  <Paragraphs>2151</Paragraphs>
  <Slides>244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244</vt:i4>
      </vt:variant>
    </vt:vector>
  </HeadingPairs>
  <TitlesOfParts>
    <vt:vector size="254" baseType="lpstr">
      <vt:lpstr>微軟正黑體</vt:lpstr>
      <vt:lpstr>新細明體</vt:lpstr>
      <vt:lpstr>標楷體</vt:lpstr>
      <vt:lpstr>Arial</vt:lpstr>
      <vt:lpstr>Calibri</vt:lpstr>
      <vt:lpstr>Cambria Math</vt:lpstr>
      <vt:lpstr>Consolas</vt:lpstr>
      <vt:lpstr>Times New Roman</vt:lpstr>
      <vt:lpstr>Wingdings</vt:lpstr>
      <vt:lpstr>Office Theme</vt:lpstr>
      <vt:lpstr>程式語言與設計</vt:lpstr>
      <vt:lpstr>何謂程式語言</vt:lpstr>
      <vt:lpstr>何謂程式語言</vt:lpstr>
      <vt:lpstr>何謂程式語言</vt:lpstr>
      <vt:lpstr>何謂程式語言</vt:lpstr>
      <vt:lpstr>最底層的機械語言</vt:lpstr>
      <vt:lpstr>組合語言</vt:lpstr>
      <vt:lpstr>高階語言</vt:lpstr>
      <vt:lpstr>唯一的困難</vt:lpstr>
      <vt:lpstr>我們用英文，但這不是英文課</vt:lpstr>
      <vt:lpstr>程式語言發展的歷史</vt:lpstr>
      <vt:lpstr>程式語言的分類</vt:lpstr>
      <vt:lpstr>程式語言的比較</vt:lpstr>
      <vt:lpstr>其他方式與電腦溝通</vt:lpstr>
      <vt:lpstr>程式如何執行</vt:lpstr>
      <vt:lpstr>轉換我們寫的程式到可執行檔</vt:lpstr>
      <vt:lpstr>轉換我們寫的程式到可執行檔</vt:lpstr>
      <vt:lpstr>休息一下~</vt:lpstr>
      <vt:lpstr>運算思維</vt:lpstr>
      <vt:lpstr>運算思維</vt:lpstr>
      <vt:lpstr>寫程式的流程</vt:lpstr>
      <vt:lpstr>先想清楚</vt:lpstr>
      <vt:lpstr>思考過程</vt:lpstr>
      <vt:lpstr>思考過程</vt:lpstr>
      <vt:lpstr>思考過程</vt:lpstr>
      <vt:lpstr>思考過程</vt:lpstr>
      <vt:lpstr>思考過程</vt:lpstr>
      <vt:lpstr>演算法(Algorithms)</vt:lpstr>
      <vt:lpstr>演算法(Algorithms)</vt:lpstr>
      <vt:lpstr>演算法(Algorithms)</vt:lpstr>
      <vt:lpstr>演算法的工具</vt:lpstr>
      <vt:lpstr>常用流程圖</vt:lpstr>
      <vt:lpstr>常用流程圖</vt:lpstr>
      <vt:lpstr>常用流程圖</vt:lpstr>
      <vt:lpstr>流程圖範例</vt:lpstr>
      <vt:lpstr>流程圖範例</vt:lpstr>
      <vt:lpstr>畫流程圖的工具</vt:lpstr>
      <vt:lpstr>畫流程圖的工具</vt:lpstr>
      <vt:lpstr>畫流程圖的工具</vt:lpstr>
      <vt:lpstr>畫流程圖的工具</vt:lpstr>
      <vt:lpstr>畫流程圖的工具</vt:lpstr>
      <vt:lpstr>畫流程圖的工具</vt:lpstr>
      <vt:lpstr>畫流程圖的工具</vt:lpstr>
      <vt:lpstr>畫流程圖的工具</vt:lpstr>
      <vt:lpstr>畫流程圖的工具</vt:lpstr>
      <vt:lpstr>想想看</vt:lpstr>
      <vt:lpstr>這些益智遊戲可以多玩玩</vt:lpstr>
      <vt:lpstr>這些益智遊戲可以多玩玩</vt:lpstr>
      <vt:lpstr>這些益智遊戲可以多玩玩</vt:lpstr>
      <vt:lpstr>這些益智遊戲可以多玩玩</vt:lpstr>
      <vt:lpstr>這些益智遊戲可以多玩玩</vt:lpstr>
      <vt:lpstr>這些益智遊戲可以多玩玩</vt:lpstr>
      <vt:lpstr>這些益智遊戲可以多玩玩</vt:lpstr>
      <vt:lpstr>練習一下(畫出流程圖)</vt:lpstr>
      <vt:lpstr>練習一下(畫出流程圖)</vt:lpstr>
      <vt:lpstr>多練習就會了</vt:lpstr>
      <vt:lpstr>休息一下~</vt:lpstr>
      <vt:lpstr>Python簡介</vt:lpstr>
      <vt:lpstr>Python簡介</vt:lpstr>
      <vt:lpstr>Python簡介</vt:lpstr>
      <vt:lpstr>Python簡介</vt:lpstr>
      <vt:lpstr>Python簡介</vt:lpstr>
      <vt:lpstr>Python簡介</vt:lpstr>
      <vt:lpstr>Python簡介</vt:lpstr>
      <vt:lpstr>Python簡介</vt:lpstr>
      <vt:lpstr>Python簡介</vt:lpstr>
      <vt:lpstr>Python簡介</vt:lpstr>
      <vt:lpstr>休息一下~</vt:lpstr>
      <vt:lpstr>常數與變數</vt:lpstr>
      <vt:lpstr>PowerPoint 簡報</vt:lpstr>
      <vt:lpstr>常數與變數</vt:lpstr>
      <vt:lpstr>變數命名規則</vt:lpstr>
      <vt:lpstr>Python保留字</vt:lpstr>
      <vt:lpstr>變數不須宣告</vt:lpstr>
      <vt:lpstr>PowerPoint 簡報</vt:lpstr>
      <vt:lpstr>Python的資料型態</vt:lpstr>
      <vt:lpstr>基本資料型態</vt:lpstr>
      <vt:lpstr>基本資料型態</vt:lpstr>
      <vt:lpstr>基本資料型態</vt:lpstr>
      <vt:lpstr>資料型別轉換</vt:lpstr>
      <vt:lpstr>群集資料型態</vt:lpstr>
      <vt:lpstr>群集資料型態</vt:lpstr>
      <vt:lpstr>群集資料型態</vt:lpstr>
      <vt:lpstr>群集資料型態</vt:lpstr>
      <vt:lpstr>群集資料型態</vt:lpstr>
      <vt:lpstr>休息一下~</vt:lpstr>
      <vt:lpstr>基本運算式</vt:lpstr>
      <vt:lpstr>運算符號</vt:lpstr>
      <vt:lpstr>運算符號</vt:lpstr>
      <vt:lpstr>運算符號</vt:lpstr>
      <vt:lpstr>運算符號</vt:lpstr>
      <vt:lpstr>運算符號的優先順序</vt:lpstr>
      <vt:lpstr>運算符號</vt:lpstr>
      <vt:lpstr>註解</vt:lpstr>
      <vt:lpstr>註解</vt:lpstr>
      <vt:lpstr>運算式寫法</vt:lpstr>
      <vt:lpstr>運算式寫法</vt:lpstr>
      <vt:lpstr>運算式寫法</vt:lpstr>
      <vt:lpstr>基本輸出指令</vt:lpstr>
      <vt:lpstr>PowerPoint 簡報</vt:lpstr>
      <vt:lpstr>基本輸入指令</vt:lpstr>
      <vt:lpstr>基本輸入指令</vt:lpstr>
      <vt:lpstr>休息一下~</vt:lpstr>
      <vt:lpstr>簡單的程式</vt:lpstr>
      <vt:lpstr>簡單的程式</vt:lpstr>
      <vt:lpstr>簡單的程式</vt:lpstr>
      <vt:lpstr>簡單的程式</vt:lpstr>
      <vt:lpstr>簡單的程式</vt:lpstr>
      <vt:lpstr>簡單的程式</vt:lpstr>
      <vt:lpstr>簡單的程式</vt:lpstr>
      <vt:lpstr>簡單的程式</vt:lpstr>
      <vt:lpstr>簡單的程式</vt:lpstr>
      <vt:lpstr>簡單的程式</vt:lpstr>
      <vt:lpstr>簡單的程式</vt:lpstr>
      <vt:lpstr>簡單的程式</vt:lpstr>
      <vt:lpstr>簡單的程式</vt:lpstr>
      <vt:lpstr>簡單的程式</vt:lpstr>
      <vt:lpstr>簡單的程式</vt:lpstr>
      <vt:lpstr>簡單的程式</vt:lpstr>
      <vt:lpstr>簡單的程式</vt:lpstr>
      <vt:lpstr>練習題</vt:lpstr>
      <vt:lpstr>3-1流程圖：</vt:lpstr>
      <vt:lpstr>練習題</vt:lpstr>
      <vt:lpstr>3-2流程圖：</vt:lpstr>
      <vt:lpstr>練習題</vt:lpstr>
      <vt:lpstr>練習題</vt:lpstr>
      <vt:lpstr>練習題</vt:lpstr>
      <vt:lpstr>練習題</vt:lpstr>
      <vt:lpstr>3-5參考程式：</vt:lpstr>
      <vt:lpstr>休息一下~</vt:lpstr>
      <vt:lpstr>Python重要規則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選擇/判斷結構</vt:lpstr>
      <vt:lpstr>練習題</vt:lpstr>
      <vt:lpstr>4-1流程圖</vt:lpstr>
      <vt:lpstr>練習題</vt:lpstr>
      <vt:lpstr>4-2流程圖：</vt:lpstr>
      <vt:lpstr>練習題</vt:lpstr>
      <vt:lpstr>4-3流程圖</vt:lpstr>
      <vt:lpstr>4-3參考程式：</vt:lpstr>
      <vt:lpstr>練習題</vt:lpstr>
      <vt:lpstr>4-4流程圖</vt:lpstr>
      <vt:lpstr>4-4參考程式：</vt:lpstr>
      <vt:lpstr>4-5流程圖：</vt:lpstr>
      <vt:lpstr>練習題</vt:lpstr>
      <vt:lpstr>PowerPoint 簡報</vt:lpstr>
      <vt:lpstr>練習題</vt:lpstr>
      <vt:lpstr>練習題</vt:lpstr>
      <vt:lpstr>4-7.流程圖</vt:lpstr>
      <vt:lpstr>休息一下~</vt:lpstr>
      <vt:lpstr>迴圈/重複結構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for迴圈指令</vt:lpstr>
      <vt:lpstr>練習題</vt:lpstr>
      <vt:lpstr>5-1流程圖：</vt:lpstr>
      <vt:lpstr>練習題</vt:lpstr>
      <vt:lpstr>5-2流程圖：</vt:lpstr>
      <vt:lpstr>練習題</vt:lpstr>
      <vt:lpstr>5-3流程圖</vt:lpstr>
      <vt:lpstr>練習題</vt:lpstr>
      <vt:lpstr>5-4流程圖：</vt:lpstr>
      <vt:lpstr>練習題</vt:lpstr>
      <vt:lpstr>練習題</vt:lpstr>
      <vt:lpstr>5-5.流程圖：</vt:lpstr>
      <vt:lpstr>練習題</vt:lpstr>
      <vt:lpstr>5-6.流程圖</vt:lpstr>
      <vt:lpstr>練習題</vt:lpstr>
      <vt:lpstr>5-7.流程圖</vt:lpstr>
      <vt:lpstr>練習題</vt:lpstr>
      <vt:lpstr>休息一下~</vt:lpstr>
      <vt:lpstr>while迴圈指令</vt:lpstr>
      <vt:lpstr>while迴圈指令</vt:lpstr>
      <vt:lpstr>while迴圈指令</vt:lpstr>
      <vt:lpstr>while迴圈指令</vt:lpstr>
      <vt:lpstr>while迴圈指令</vt:lpstr>
      <vt:lpstr>while迴圈指令</vt:lpstr>
      <vt:lpstr>while迴圈指令</vt:lpstr>
      <vt:lpstr>while迴圈指令</vt:lpstr>
      <vt:lpstr>while迴圈指令</vt:lpstr>
      <vt:lpstr>while迴圈指令</vt:lpstr>
      <vt:lpstr>練習題</vt:lpstr>
      <vt:lpstr>5-8.流程圖</vt:lpstr>
      <vt:lpstr>練習題</vt:lpstr>
      <vt:lpstr>5-9.流程圖：</vt:lpstr>
      <vt:lpstr>練習題</vt:lpstr>
      <vt:lpstr>5-10.流程圖：</vt:lpstr>
      <vt:lpstr>練習題</vt:lpstr>
      <vt:lpstr>練習題</vt:lpstr>
      <vt:lpstr>5-11.流程圖</vt:lpstr>
      <vt:lpstr>練習題</vt:lpstr>
      <vt:lpstr>5-12.流程圖：</vt:lpstr>
      <vt:lpstr>PowerPoint 簡報</vt:lpstr>
      <vt:lpstr>迴圈補充說明</vt:lpstr>
      <vt:lpstr>迴圈補充說明</vt:lpstr>
      <vt:lpstr>綜合練習</vt:lpstr>
      <vt:lpstr>綜合練習</vt:lpstr>
      <vt:lpstr>綜合練習</vt:lpstr>
      <vt:lpstr>綜合練習</vt:lpstr>
      <vt:lpstr>綜合練習</vt:lpstr>
      <vt:lpstr>綜合練習</vt:lpstr>
      <vt:lpstr>綜合練習</vt:lpstr>
      <vt:lpstr>綜合練習</vt:lpstr>
      <vt:lpstr>綜合練習</vt:lpstr>
      <vt:lpstr>綜合練習</vt:lpstr>
      <vt:lpstr>綜合練習</vt:lpstr>
      <vt:lpstr>綜合練習</vt:lpstr>
      <vt:lpstr>綜合練習</vt:lpstr>
      <vt:lpstr>綜合練習</vt:lpstr>
      <vt:lpstr>綜合練習</vt:lpstr>
      <vt:lpstr>下課~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Orion Liu</dc:creator>
  <cp:lastModifiedBy>陳躍升</cp:lastModifiedBy>
  <cp:revision>4</cp:revision>
  <dcterms:created xsi:type="dcterms:W3CDTF">2023-08-24T04:59:26Z</dcterms:created>
  <dcterms:modified xsi:type="dcterms:W3CDTF">2023-08-24T05:18:44Z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2023-08-24T00:00:00Z</vt:filetime>
  </property>
</Properties>
</file>