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77" r:id="rId4"/>
    <p:sldId id="279" r:id="rId5"/>
    <p:sldId id="260" r:id="rId6"/>
    <p:sldId id="280" r:id="rId7"/>
    <p:sldId id="286" r:id="rId8"/>
    <p:sldId id="295" r:id="rId9"/>
    <p:sldId id="287" r:id="rId10"/>
    <p:sldId id="289" r:id="rId11"/>
    <p:sldId id="292" r:id="rId12"/>
    <p:sldId id="288" r:id="rId13"/>
    <p:sldId id="290" r:id="rId14"/>
    <p:sldId id="291" r:id="rId15"/>
    <p:sldId id="293" r:id="rId16"/>
    <p:sldId id="294" r:id="rId17"/>
    <p:sldId id="281" r:id="rId18"/>
    <p:sldId id="282" r:id="rId19"/>
    <p:sldId id="283" r:id="rId20"/>
    <p:sldId id="284" r:id="rId21"/>
    <p:sldId id="285" r:id="rId22"/>
    <p:sldId id="275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D70"/>
    <a:srgbClr val="A88670"/>
    <a:srgbClr val="F58D76"/>
    <a:srgbClr val="F0644D"/>
    <a:srgbClr val="FFFBEF"/>
    <a:srgbClr val="A37F67"/>
    <a:srgbClr val="FFDD6C"/>
    <a:srgbClr val="FFDE6F"/>
    <a:srgbClr val="595959"/>
    <a:srgbClr val="A07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29" autoAdjust="0"/>
  </p:normalViewPr>
  <p:slideViewPr>
    <p:cSldViewPr snapToGrid="0">
      <p:cViewPr varScale="1">
        <p:scale>
          <a:sx n="62" d="100"/>
          <a:sy n="62" d="100"/>
        </p:scale>
        <p:origin x="145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F463-2177-4108-8A60-F29852D01E2F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45843-A4F2-4E2F-A0F3-2C2580EA7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43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9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758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2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8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0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832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27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67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67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70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82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6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38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38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5843-A4F2-4E2F-A0F3-2C2580EA74B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84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95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58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8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95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3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2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8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8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12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37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4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0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C833-1BCE-4BB7-BBC4-0D731004E831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6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05696" y="2317775"/>
            <a:ext cx="1668074" cy="1691242"/>
          </a:xfrm>
          <a:prstGeom prst="rect">
            <a:avLst/>
          </a:prstGeom>
          <a:solidFill>
            <a:srgbClr val="A07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4473518" y="2317775"/>
            <a:ext cx="1668074" cy="1691242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6142573" y="2317775"/>
            <a:ext cx="1668074" cy="1691242"/>
          </a:xfrm>
          <a:prstGeom prst="rect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401252">
            <a:off x="7928223" y="2423436"/>
            <a:ext cx="1668074" cy="1691242"/>
          </a:xfrm>
          <a:prstGeom prst="rect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4470757" y="2221930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 smtClean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順</a:t>
            </a:r>
            <a:endParaRPr lang="zh-CN" altLang="en-US" sz="3600" b="1" dirty="0">
              <a:solidFill>
                <a:srgbClr val="FFFB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950526" y="2378566"/>
            <a:ext cx="1492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endParaRPr lang="zh-CN" altLang="en-US" sz="9600" b="1" dirty="0">
              <a:solidFill>
                <a:srgbClr val="FFFB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327212" y="243532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b="1" dirty="0" smtClean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</a:t>
            </a:r>
            <a:endParaRPr lang="zh-CN" altLang="en-US" sz="9600" b="1" dirty="0">
              <a:solidFill>
                <a:srgbClr val="FFFB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 rot="369405">
            <a:off x="8043753" y="2371047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 smtClean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zh-CN" altLang="en-US" sz="3600" b="1" dirty="0">
              <a:solidFill>
                <a:srgbClr val="FFFB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292266" y="4191927"/>
            <a:ext cx="611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109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學年度社群績優團隊分享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515083" y="5029212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和順國中    教務主任    李舒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婷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904913" y="1795538"/>
            <a:ext cx="157331" cy="157331"/>
          </a:xfrm>
          <a:prstGeom prst="ellipse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8185068" y="1810491"/>
            <a:ext cx="1339850" cy="857250"/>
          </a:xfrm>
          <a:custGeom>
            <a:avLst/>
            <a:gdLst>
              <a:gd name="connsiteX0" fmla="*/ 0 w 1339850"/>
              <a:gd name="connsiteY0" fmla="*/ 698500 h 857250"/>
              <a:gd name="connsiteX1" fmla="*/ 762000 w 1339850"/>
              <a:gd name="connsiteY1" fmla="*/ 0 h 857250"/>
              <a:gd name="connsiteX2" fmla="*/ 838200 w 1339850"/>
              <a:gd name="connsiteY2" fmla="*/ 12700 h 857250"/>
              <a:gd name="connsiteX3" fmla="*/ 1339850 w 133985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850" h="857250">
                <a:moveTo>
                  <a:pt x="0" y="698500"/>
                </a:moveTo>
                <a:lnTo>
                  <a:pt x="762000" y="0"/>
                </a:lnTo>
                <a:lnTo>
                  <a:pt x="838200" y="12700"/>
                </a:lnTo>
                <a:lnTo>
                  <a:pt x="1339850" y="857250"/>
                </a:lnTo>
              </a:path>
            </a:pathLst>
          </a:custGeom>
          <a:noFill/>
          <a:ln>
            <a:solidFill>
              <a:srgbClr val="A1B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58D76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8" y="284465"/>
            <a:ext cx="2140998" cy="669208"/>
          </a:xfrm>
          <a:prstGeom prst="rect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1BD70"/>
              </a:solidFill>
            </a:endParaRPr>
          </a:p>
        </p:txBody>
      </p:sp>
      <p:sp>
        <p:nvSpPr>
          <p:cNvPr id="31" name="文本框 60"/>
          <p:cNvSpPr txBox="1"/>
          <p:nvPr/>
        </p:nvSpPr>
        <p:spPr>
          <a:xfrm>
            <a:off x="879417" y="345735"/>
            <a:ext cx="193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專業對話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71"/>
          <p:cNvSpPr txBox="1"/>
          <p:nvPr/>
        </p:nvSpPr>
        <p:spPr>
          <a:xfrm>
            <a:off x="7925221" y="657225"/>
            <a:ext cx="3476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九年級環境議題探究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彈性課程課程內容討論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33175"/>
              </p:ext>
            </p:extLst>
          </p:nvPr>
        </p:nvGraphicFramePr>
        <p:xfrm>
          <a:off x="5078626" y="1717589"/>
          <a:ext cx="6215450" cy="459754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99508">
                  <a:extLst>
                    <a:ext uri="{9D8B030D-6E8A-4147-A177-3AD203B41FA5}">
                      <a16:colId xmlns:a16="http://schemas.microsoft.com/office/drawing/2014/main" val="1410482111"/>
                    </a:ext>
                  </a:extLst>
                </a:gridCol>
                <a:gridCol w="3476442">
                  <a:extLst>
                    <a:ext uri="{9D8B030D-6E8A-4147-A177-3AD203B41FA5}">
                      <a16:colId xmlns:a16="http://schemas.microsoft.com/office/drawing/2014/main" val="385805217"/>
                    </a:ext>
                  </a:extLst>
                </a:gridCol>
                <a:gridCol w="1939500">
                  <a:extLst>
                    <a:ext uri="{9D8B030D-6E8A-4147-A177-3AD203B41FA5}">
                      <a16:colId xmlns:a16="http://schemas.microsoft.com/office/drawing/2014/main" val="2150096851"/>
                    </a:ext>
                  </a:extLst>
                </a:gridCol>
              </a:tblGrid>
              <a:tr h="354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單</a:t>
                      </a:r>
                      <a:r>
                        <a:rPr lang="en-US" sz="1100" kern="100" dirty="0">
                          <a:effectLst/>
                        </a:rPr>
                        <a:t>  </a:t>
                      </a:r>
                      <a:r>
                        <a:rPr lang="zh-TW" sz="1100" kern="100" dirty="0">
                          <a:effectLst/>
                        </a:rPr>
                        <a:t>元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活</a:t>
                      </a:r>
                      <a:r>
                        <a:rPr lang="en-US" sz="1100" kern="100">
                          <a:effectLst/>
                        </a:rPr>
                        <a:t>   </a:t>
                      </a:r>
                      <a:r>
                        <a:rPr lang="zh-TW" sz="1100" kern="100">
                          <a:effectLst/>
                        </a:rPr>
                        <a:t>動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自編自選教材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或學習單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2658444829"/>
                  </a:ext>
                </a:extLst>
              </a:tr>
              <a:tr h="1237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氣候之子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利用網路搜尋近年來周遭天氣的變化並討論。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讓學生搜尋台灣氣候異常的相關報導並分組上台報告。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分組討論於日常生活中因應氣候變遷的適切調適方法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氣候球製作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>
                          <a:effectLst/>
                        </a:rPr>
                        <a:t>氣候變遷相關影片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>
                          <a:effectLst/>
                        </a:rPr>
                        <a:t>氣候變遷學習單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>
                          <a:effectLst/>
                        </a:rPr>
                        <a:t>氣候球材料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3617796614"/>
                  </a:ext>
                </a:extLst>
              </a:tr>
              <a:tr h="883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絕命追氣令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利用</a:t>
                      </a:r>
                      <a:r>
                        <a:rPr lang="en-US" sz="1100" kern="100" dirty="0" err="1">
                          <a:effectLst/>
                        </a:rPr>
                        <a:t>ppt</a:t>
                      </a:r>
                      <a:r>
                        <a:rPr lang="zh-TW" sz="1100" kern="100" dirty="0">
                          <a:effectLst/>
                        </a:rPr>
                        <a:t>講解</a:t>
                      </a:r>
                      <a:r>
                        <a:rPr lang="en-US" sz="1100" kern="100" dirty="0">
                          <a:effectLst/>
                        </a:rPr>
                        <a:t>pm2.5</a:t>
                      </a:r>
                      <a:r>
                        <a:rPr lang="zh-TW" sz="1100" kern="100" dirty="0">
                          <a:effectLst/>
                        </a:rPr>
                        <a:t>和空氣汙染的因果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使用海報說明校園空氣品質旗幟種類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分組使用空氣品質檢測儀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去測量校園各處的空氣品質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空氣汙染</a:t>
                      </a:r>
                      <a:r>
                        <a:rPr lang="en-US" sz="1100" kern="100" dirty="0" err="1">
                          <a:effectLst/>
                        </a:rPr>
                        <a:t>ppt</a:t>
                      </a:r>
                      <a:endParaRPr lang="zh-TW" sz="11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空氣品質旗幟海報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空氣品質檢測儀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612724204"/>
                  </a:ext>
                </a:extLst>
              </a:tr>
              <a:tr h="1062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地球在發燒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播放全球暖化相關影片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利用科學原理動畫影片介紹碳足跡並讓學生上網計算自己的碳足跡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請學生回家記錄一星期的碳排放量</a:t>
                      </a:r>
                      <a:r>
                        <a:rPr lang="en-US" sz="1100" kern="100" dirty="0">
                          <a:effectLst/>
                        </a:rPr>
                        <a:t>,</a:t>
                      </a:r>
                      <a:r>
                        <a:rPr lang="zh-TW" sz="1100" kern="100" dirty="0">
                          <a:effectLst/>
                        </a:rPr>
                        <a:t>並上台分享心得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講述碳中和的含義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全球暖化影片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全球暖化學習單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碳足跡的科學原理動畫影片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碳足跡學習單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3813836570"/>
                  </a:ext>
                </a:extLst>
              </a:tr>
              <a:tr h="1060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節能減碳心生活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引進環保署節能減碳十大宣言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請同學填寫減碳檢核表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繪製節能屋的設計圖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製作節能屋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減碳檢核表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節能減碳學習單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網路上各式節能屋的照片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100" kern="100" dirty="0">
                          <a:effectLst/>
                        </a:rPr>
                        <a:t>節能屋設計圖學習單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1231156768"/>
                  </a:ext>
                </a:extLst>
              </a:tr>
            </a:tbl>
          </a:graphicData>
        </a:graphic>
      </p:graphicFrame>
      <p:pic>
        <p:nvPicPr>
          <p:cNvPr id="3073" name="Picture 1" descr="S__401899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16" y="1093210"/>
            <a:ext cx="3055398" cy="54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71"/>
          <p:cNvSpPr txBox="1"/>
          <p:nvPr/>
        </p:nvSpPr>
        <p:spPr>
          <a:xfrm>
            <a:off x="3462794" y="677711"/>
            <a:ext cx="3476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八年級環境議題探究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彈性課程課程實施分享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0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58D76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8" y="284465"/>
            <a:ext cx="2140998" cy="669208"/>
          </a:xfrm>
          <a:prstGeom prst="rect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1BD70"/>
              </a:solidFill>
            </a:endParaRPr>
          </a:p>
        </p:txBody>
      </p:sp>
      <p:sp>
        <p:nvSpPr>
          <p:cNvPr id="31" name="文本框 60"/>
          <p:cNvSpPr txBox="1"/>
          <p:nvPr/>
        </p:nvSpPr>
        <p:spPr>
          <a:xfrm>
            <a:off x="879417" y="345735"/>
            <a:ext cx="193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專業對話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 descr="S__4019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52" y="314325"/>
            <a:ext cx="3315111" cy="347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__40190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52" y="4077728"/>
            <a:ext cx="3352064" cy="250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40197" y="1258211"/>
            <a:ext cx="58913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八年級自然</a:t>
            </a:r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理化</a:t>
            </a:r>
            <a:r>
              <a:rPr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課程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評鑑資料討論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5197" y="1758428"/>
            <a:ext cx="7128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新課綱版本的理化教材雖簡化很多，但因節數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也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變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少，很難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多加探究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活動深化學生學習。</a:t>
            </a:r>
            <a:endParaRPr lang="zh-TW" altLang="zh-TW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配合彈性課程在環境議題上，學生學習到不少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其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能力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上台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蒐集資料等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老師們可以試著調整教學方式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引導學生自學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翻轉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學生學習。</a:t>
            </a:r>
            <a:endParaRPr lang="zh-TW" altLang="zh-TW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課本內容與日常生活經驗的結合很多，也有</a:t>
            </a:r>
            <a:r>
              <a:rPr lang="zh-TW" altLang="zh-TW" sz="24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配合</a:t>
            </a:r>
            <a:endParaRPr lang="en-US" altLang="zh-TW" sz="24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24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各</a:t>
            </a:r>
            <a:r>
              <a:rPr lang="zh-TW" altLang="zh-TW" sz="2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議題融入。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85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A88670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8" y="284465"/>
            <a:ext cx="2140998" cy="669208"/>
          </a:xfrm>
          <a:prstGeom prst="rect">
            <a:avLst/>
          </a:prstGeom>
          <a:solidFill>
            <a:srgbClr val="A88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1BD70"/>
              </a:solidFill>
            </a:endParaRPr>
          </a:p>
        </p:txBody>
      </p:sp>
      <p:sp>
        <p:nvSpPr>
          <p:cNvPr id="31" name="文本框 60"/>
          <p:cNvSpPr txBox="1"/>
          <p:nvPr/>
        </p:nvSpPr>
        <p:spPr>
          <a:xfrm>
            <a:off x="879417" y="345735"/>
            <a:ext cx="1937924" cy="584775"/>
          </a:xfrm>
          <a:prstGeom prst="rect">
            <a:avLst/>
          </a:prstGeom>
          <a:solidFill>
            <a:srgbClr val="A8867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問題解決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3" y="1717490"/>
            <a:ext cx="3952574" cy="293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圖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982" y="1314558"/>
            <a:ext cx="3809662" cy="28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4724" y="1341809"/>
            <a:ext cx="3821059" cy="28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71"/>
          <p:cNvSpPr txBox="1"/>
          <p:nvPr/>
        </p:nvSpPr>
        <p:spPr>
          <a:xfrm>
            <a:off x="2593067" y="5161664"/>
            <a:ext cx="714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製作教具解決實驗室光學儀器問題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由榮坤老師指導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7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8" y="284465"/>
            <a:ext cx="2140998" cy="669208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71"/>
          <p:cNvSpPr txBox="1"/>
          <p:nvPr/>
        </p:nvSpPr>
        <p:spPr>
          <a:xfrm>
            <a:off x="644553" y="4841851"/>
            <a:ext cx="3723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學思達教學法分享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大灣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高中 劉佳容老師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0"/>
          <p:cNvSpPr txBox="1"/>
          <p:nvPr/>
        </p:nvSpPr>
        <p:spPr>
          <a:xfrm>
            <a:off x="851794" y="434403"/>
            <a:ext cx="1937924" cy="369332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教學創新</a:t>
            </a:r>
            <a:endParaRPr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0" y="1626498"/>
            <a:ext cx="4192219" cy="295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61" y="2238050"/>
            <a:ext cx="306705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61" y="4533575"/>
            <a:ext cx="3067050" cy="23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61" y="0"/>
            <a:ext cx="306705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71"/>
          <p:cNvSpPr txBox="1"/>
          <p:nvPr/>
        </p:nvSpPr>
        <p:spPr>
          <a:xfrm>
            <a:off x="8403111" y="2754870"/>
            <a:ext cx="37232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zh-TW" sz="2400" dirty="0"/>
              <a:t>提問後，個人思考</a:t>
            </a:r>
            <a:r>
              <a:rPr lang="zh-TW" altLang="zh-TW" sz="2400" dirty="0" smtClean="0"/>
              <a:t>或</a:t>
            </a:r>
            <a:endParaRPr lang="en-US" altLang="zh-TW" sz="2400" dirty="0" smtClean="0"/>
          </a:p>
          <a:p>
            <a:pPr algn="ctr"/>
            <a:r>
              <a:rPr lang="zh-TW" altLang="zh-TW" sz="2400" dirty="0" smtClean="0"/>
              <a:t>小組</a:t>
            </a:r>
            <a:r>
              <a:rPr lang="zh-TW" altLang="zh-TW" sz="2400" dirty="0"/>
              <a:t>思考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本框 71"/>
          <p:cNvSpPr txBox="1"/>
          <p:nvPr/>
        </p:nvSpPr>
        <p:spPr>
          <a:xfrm>
            <a:off x="8403111" y="585233"/>
            <a:ext cx="37232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學</a:t>
            </a:r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觀察與實驗探究、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、講解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71"/>
          <p:cNvSpPr txBox="1"/>
          <p:nvPr/>
        </p:nvSpPr>
        <p:spPr>
          <a:xfrm>
            <a:off x="8403111" y="5038584"/>
            <a:ext cx="37232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達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zh-TW" sz="2400" dirty="0"/>
              <a:t>小組討論表達、書寫</a:t>
            </a:r>
            <a:r>
              <a:rPr lang="zh-TW" altLang="zh-TW" sz="2400" dirty="0" smtClean="0"/>
              <a:t>記錄上台</a:t>
            </a:r>
            <a:r>
              <a:rPr lang="zh-TW" altLang="zh-TW" sz="2400" dirty="0"/>
              <a:t>表達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27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8" y="284465"/>
            <a:ext cx="2140998" cy="669208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71"/>
          <p:cNvSpPr txBox="1"/>
          <p:nvPr/>
        </p:nvSpPr>
        <p:spPr>
          <a:xfrm>
            <a:off x="928108" y="4967766"/>
            <a:ext cx="3723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社群召集人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參加學習吧認證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0"/>
          <p:cNvSpPr txBox="1"/>
          <p:nvPr/>
        </p:nvSpPr>
        <p:spPr>
          <a:xfrm>
            <a:off x="851794" y="434403"/>
            <a:ext cx="1937924" cy="369332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教學創新</a:t>
            </a:r>
            <a:endParaRPr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7" y="2023327"/>
            <a:ext cx="4810279" cy="27057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8" y="434403"/>
            <a:ext cx="4543166" cy="3407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32184" y="4098297"/>
            <a:ext cx="699208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330" indent="30607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從如何</a:t>
            </a:r>
            <a:r>
              <a:rPr lang="zh-TW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課程、分享課程代碼、學生如何加入課程、書籍劃記功能、新增測驗、影片連結等。萬一停課後，學習吧平台如何使用等，讓老師更清楚知道平台的優點。</a:t>
            </a:r>
          </a:p>
        </p:txBody>
      </p:sp>
    </p:spTree>
    <p:extLst>
      <p:ext uri="{BB962C8B-B14F-4D97-AF65-F5344CB8AC3E}">
        <p14:creationId xmlns:p14="http://schemas.microsoft.com/office/powerpoint/2010/main" val="23988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8" y="284465"/>
            <a:ext cx="2140998" cy="669208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60"/>
          <p:cNvSpPr txBox="1"/>
          <p:nvPr/>
        </p:nvSpPr>
        <p:spPr>
          <a:xfrm>
            <a:off x="851794" y="434403"/>
            <a:ext cx="1937924" cy="369332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教學創新</a:t>
            </a:r>
            <a:endParaRPr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S__40189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7" y="1330324"/>
            <a:ext cx="2919695" cy="519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__401899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79" y="1357285"/>
            <a:ext cx="2900664" cy="516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__401899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9" y="1330324"/>
            <a:ext cx="2911432" cy="51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3462794" y="136795"/>
            <a:ext cx="1812700" cy="1040859"/>
          </a:xfrm>
          <a:prstGeom prst="wedgeRoundRectCallout">
            <a:avLst>
              <a:gd name="adj1" fmla="val -34255"/>
              <a:gd name="adj2" fmla="val 78311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召集人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教學創新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10197003" y="2408667"/>
            <a:ext cx="1812700" cy="1040859"/>
          </a:xfrm>
          <a:prstGeom prst="wedgeRoundRectCallout">
            <a:avLst>
              <a:gd name="adj1" fmla="val -83336"/>
              <a:gd name="adj2" fmla="val 58130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引發社群成員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也想要試試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3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8" y="284465"/>
            <a:ext cx="2140998" cy="669208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60"/>
          <p:cNvSpPr txBox="1"/>
          <p:nvPr/>
        </p:nvSpPr>
        <p:spPr>
          <a:xfrm>
            <a:off x="851794" y="434403"/>
            <a:ext cx="1937924" cy="369332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教學創新</a:t>
            </a:r>
            <a:endParaRPr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S__401899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96" y="1222857"/>
            <a:ext cx="3019166" cy="537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4191843" y="1570179"/>
            <a:ext cx="1812700" cy="1040859"/>
          </a:xfrm>
          <a:prstGeom prst="wedgeRoundRectCallout">
            <a:avLst>
              <a:gd name="adj1" fmla="val -73792"/>
              <a:gd name="adj2" fmla="val 67626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大家彼此互相討論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9" name="Picture 3" descr="S__401899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97" y="1164982"/>
            <a:ext cx="3049887" cy="54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圓角矩形圖說文字 15"/>
          <p:cNvSpPr/>
          <p:nvPr/>
        </p:nvSpPr>
        <p:spPr>
          <a:xfrm>
            <a:off x="9888084" y="2371597"/>
            <a:ext cx="2036186" cy="1520781"/>
          </a:xfrm>
          <a:prstGeom prst="wedgeRoundRectCallout">
            <a:avLst>
              <a:gd name="adj1" fmla="val -105831"/>
              <a:gd name="adj2" fmla="val -51089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也開始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社群成員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分享自己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的教學成果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10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28600" y="314325"/>
            <a:ext cx="3225800" cy="685800"/>
          </a:xfrm>
          <a:prstGeom prst="rect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80"/>
          <p:cNvSpPr txBox="1"/>
          <p:nvPr/>
        </p:nvSpPr>
        <p:spPr>
          <a:xfrm>
            <a:off x="320767" y="339860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困 境 解 決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14"/>
          <p:cNvSpPr/>
          <p:nvPr/>
        </p:nvSpPr>
        <p:spPr>
          <a:xfrm>
            <a:off x="3081338" y="2000250"/>
            <a:ext cx="6072187" cy="3271838"/>
          </a:xfrm>
          <a:custGeom>
            <a:avLst/>
            <a:gdLst>
              <a:gd name="connsiteX0" fmla="*/ 200025 w 6072187"/>
              <a:gd name="connsiteY0" fmla="*/ 700088 h 3271838"/>
              <a:gd name="connsiteX1" fmla="*/ 3000375 w 6072187"/>
              <a:gd name="connsiteY1" fmla="*/ 2286000 h 3271838"/>
              <a:gd name="connsiteX2" fmla="*/ 4914900 w 6072187"/>
              <a:gd name="connsiteY2" fmla="*/ 0 h 3271838"/>
              <a:gd name="connsiteX3" fmla="*/ 6072187 w 6072187"/>
              <a:gd name="connsiteY3" fmla="*/ 3171825 h 3271838"/>
              <a:gd name="connsiteX4" fmla="*/ 3000375 w 6072187"/>
              <a:gd name="connsiteY4" fmla="*/ 2343150 h 3271838"/>
              <a:gd name="connsiteX5" fmla="*/ 0 w 6072187"/>
              <a:gd name="connsiteY5" fmla="*/ 3271838 h 3271838"/>
              <a:gd name="connsiteX6" fmla="*/ 200025 w 6072187"/>
              <a:gd name="connsiteY6" fmla="*/ 70008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2187" h="3271838">
                <a:moveTo>
                  <a:pt x="200025" y="700088"/>
                </a:moveTo>
                <a:lnTo>
                  <a:pt x="3000375" y="2286000"/>
                </a:lnTo>
                <a:lnTo>
                  <a:pt x="4914900" y="0"/>
                </a:lnTo>
                <a:lnTo>
                  <a:pt x="6072187" y="3171825"/>
                </a:lnTo>
                <a:lnTo>
                  <a:pt x="3000375" y="2343150"/>
                </a:lnTo>
                <a:lnTo>
                  <a:pt x="0" y="3271838"/>
                </a:lnTo>
                <a:lnTo>
                  <a:pt x="200025" y="700088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6"/>
          <p:cNvSpPr/>
          <p:nvPr/>
        </p:nvSpPr>
        <p:spPr>
          <a:xfrm>
            <a:off x="2289577" y="4300803"/>
            <a:ext cx="1725951" cy="1725951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7"/>
          <p:cNvSpPr/>
          <p:nvPr/>
        </p:nvSpPr>
        <p:spPr>
          <a:xfrm>
            <a:off x="2427397" y="1740857"/>
            <a:ext cx="1588131" cy="1588131"/>
          </a:xfrm>
          <a:prstGeom prst="ellipse">
            <a:avLst/>
          </a:prstGeom>
          <a:solidFill>
            <a:srgbClr val="A37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8"/>
          <p:cNvSpPr/>
          <p:nvPr/>
        </p:nvSpPr>
        <p:spPr>
          <a:xfrm>
            <a:off x="4792469" y="3058058"/>
            <a:ext cx="2485491" cy="2485491"/>
          </a:xfrm>
          <a:prstGeom prst="ellipse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9"/>
          <p:cNvSpPr/>
          <p:nvPr/>
        </p:nvSpPr>
        <p:spPr>
          <a:xfrm>
            <a:off x="6924592" y="1306115"/>
            <a:ext cx="1928895" cy="1928895"/>
          </a:xfrm>
          <a:prstGeom prst="ellipse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10"/>
          <p:cNvSpPr/>
          <p:nvPr/>
        </p:nvSpPr>
        <p:spPr>
          <a:xfrm>
            <a:off x="8276115" y="4219428"/>
            <a:ext cx="1888700" cy="1888700"/>
          </a:xfrm>
          <a:prstGeom prst="ellipse">
            <a:avLst/>
          </a:prstGeom>
          <a:solidFill>
            <a:srgbClr val="BCD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5"/>
          <p:cNvSpPr txBox="1"/>
          <p:nvPr/>
        </p:nvSpPr>
        <p:spPr>
          <a:xfrm>
            <a:off x="5237718" y="400880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行政支持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6"/>
          <p:cNvSpPr txBox="1"/>
          <p:nvPr/>
        </p:nvSpPr>
        <p:spPr>
          <a:xfrm>
            <a:off x="7129938" y="178075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教師個人</a:t>
            </a:r>
            <a:endParaRPr lang="en-US" altLang="zh-TW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或班級</a:t>
            </a:r>
            <a:r>
              <a:rPr lang="zh-TW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事務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17"/>
          <p:cNvSpPr txBox="1"/>
          <p:nvPr/>
        </p:nvSpPr>
        <p:spPr>
          <a:xfrm>
            <a:off x="2648188" y="211427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彈性</a:t>
            </a:r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</a:t>
            </a:r>
            <a:endParaRPr lang="en-US" altLang="zh-TW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配課</a:t>
            </a:r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8"/>
          <p:cNvSpPr txBox="1"/>
          <p:nvPr/>
        </p:nvSpPr>
        <p:spPr>
          <a:xfrm>
            <a:off x="2555788" y="495110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研習需求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19"/>
          <p:cNvSpPr txBox="1"/>
          <p:nvPr/>
        </p:nvSpPr>
        <p:spPr>
          <a:xfrm>
            <a:off x="8393957" y="4871978"/>
            <a:ext cx="1693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TW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TW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FB</a:t>
            </a: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社群分享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20"/>
          <p:cNvSpPr/>
          <p:nvPr/>
        </p:nvSpPr>
        <p:spPr>
          <a:xfrm>
            <a:off x="7060866" y="5605166"/>
            <a:ext cx="594220" cy="594220"/>
          </a:xfrm>
          <a:prstGeom prst="ellipse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21"/>
          <p:cNvSpPr/>
          <p:nvPr/>
        </p:nvSpPr>
        <p:spPr>
          <a:xfrm>
            <a:off x="1101817" y="3643253"/>
            <a:ext cx="791880" cy="791880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23"/>
          <p:cNvSpPr/>
          <p:nvPr/>
        </p:nvSpPr>
        <p:spPr>
          <a:xfrm>
            <a:off x="9483991" y="1956704"/>
            <a:ext cx="791880" cy="791880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25"/>
          <p:cNvSpPr/>
          <p:nvPr/>
        </p:nvSpPr>
        <p:spPr>
          <a:xfrm>
            <a:off x="10457945" y="4514698"/>
            <a:ext cx="525193" cy="525193"/>
          </a:xfrm>
          <a:prstGeom prst="ellipse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26"/>
          <p:cNvSpPr/>
          <p:nvPr/>
        </p:nvSpPr>
        <p:spPr>
          <a:xfrm>
            <a:off x="4956298" y="1525441"/>
            <a:ext cx="728108" cy="728108"/>
          </a:xfrm>
          <a:prstGeom prst="ellipse">
            <a:avLst/>
          </a:prstGeom>
          <a:solidFill>
            <a:srgbClr val="BCDFD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7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28600" y="314325"/>
            <a:ext cx="3929275" cy="671866"/>
          </a:xfrm>
          <a:prstGeom prst="rect">
            <a:avLst/>
          </a:prstGeom>
          <a:solidFill>
            <a:srgbClr val="A37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80"/>
          <p:cNvSpPr txBox="1"/>
          <p:nvPr/>
        </p:nvSpPr>
        <p:spPr>
          <a:xfrm>
            <a:off x="320767" y="339860"/>
            <a:ext cx="39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教師省思與成長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1493" y="1248032"/>
            <a:ext cx="1042665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>
              <a:lnSpc>
                <a:spcPct val="115000"/>
              </a:lnSpc>
              <a:spcAft>
                <a:spcPts val="0"/>
              </a:spcAft>
            </a:pP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    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今年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擔任社群召集人，壓力頗大，我自己又是教務主任，總是希望各社群在運作時能達到我自己心目中理想的境界，還包含完美的社群紀錄。所以當我自己擔任起社群召集人時，希望每一次社群運作都能帶給老師們滿滿的收穫。</a:t>
            </a:r>
            <a:r>
              <a:rPr lang="zh-TW" altLang="zh-TW" sz="2400" u="sng" dirty="0">
                <a:solidFill>
                  <a:srgbClr val="FFC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我自己遇到最大困難不是規劃社群運作，而是每一次的社群紀錄都讓我費時許久，尤其是段考題的分析。</a:t>
            </a:r>
            <a:r>
              <a:rPr lang="en-US" altLang="zh-TW" sz="2400" u="sng" dirty="0">
                <a:solidFill>
                  <a:srgbClr val="FFC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109</a:t>
            </a:r>
            <a:r>
              <a:rPr lang="zh-TW" altLang="zh-TW" sz="2400" u="sng" dirty="0">
                <a:solidFill>
                  <a:srgbClr val="FFC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的會考題，社群老師們也早已分析好題目與學生的答題狀況，就是沒有心力將它彙整成一份表格，清楚呈現學生的學習，提供給任課老師參考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。</a:t>
            </a:r>
            <a:endParaRPr lang="zh-TW" altLang="zh-TW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04800">
              <a:lnSpc>
                <a:spcPct val="115000"/>
              </a:lnSpc>
              <a:spcAft>
                <a:spcPts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    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另外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從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大家的心得分享中，很多老師希望能在新課綱上路後順勢改變教學方法，因此，本社群在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110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學年度的運作目標，依舊會和大家分享不同的教學方法。我自己在校外又參加了另一個學思達的社群，</a:t>
            </a:r>
            <a:r>
              <a:rPr lang="zh-TW" altLang="zh-TW" sz="2400" u="sng" dirty="0">
                <a:solidFill>
                  <a:srgbClr val="FFC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期望我自己將參加校外社群的心得帶回來與學校老師們分享，鼓勵教師勇於嘗試課堂翻轉，給學生多一些自學的空間。</a:t>
            </a:r>
            <a:endParaRPr lang="zh-TW" altLang="zh-TW" sz="2400" u="sng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</a:rPr>
              <a:t> </a:t>
            </a:r>
            <a:endParaRPr lang="zh-TW" altLang="zh-TW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7212" y="339860"/>
            <a:ext cx="447590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>
              <a:lnSpc>
                <a:spcPct val="115000"/>
              </a:lnSpc>
              <a:spcAft>
                <a:spcPts val="0"/>
              </a:spcAft>
            </a:pPr>
            <a:r>
              <a:rPr lang="zh-TW" altLang="zh-TW" sz="2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舒婷主任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社群召集人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的省</a:t>
            </a:r>
            <a:r>
              <a:rPr lang="zh-TW" altLang="zh-TW" sz="24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思</a:t>
            </a:r>
            <a:endParaRPr lang="zh-TW" altLang="zh-TW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28600" y="314325"/>
            <a:ext cx="3929275" cy="671866"/>
          </a:xfrm>
          <a:prstGeom prst="rect">
            <a:avLst/>
          </a:prstGeom>
          <a:solidFill>
            <a:srgbClr val="A37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80"/>
          <p:cNvSpPr txBox="1"/>
          <p:nvPr/>
        </p:nvSpPr>
        <p:spPr>
          <a:xfrm>
            <a:off x="320767" y="339860"/>
            <a:ext cx="39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教師省思與成長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767" y="1188239"/>
            <a:ext cx="1415772" cy="385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>
              <a:lnSpc>
                <a:spcPct val="115000"/>
              </a:lnSpc>
              <a:spcAft>
                <a:spcPts val="0"/>
              </a:spcAft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榮坤老師</a:t>
            </a:r>
            <a:endParaRPr lang="zh-TW" altLang="zh-TW" sz="1600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767" y="1574114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304800">
              <a:lnSpc>
                <a:spcPct val="115000"/>
              </a:lnSpc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參加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社群運作，讓我有充電的機會，不再只是單打獨鬥，而是在教學生涯攜伴前進，感覺更有衝勁。</a:t>
            </a:r>
            <a:r>
              <a:rPr lang="zh-TW" altLang="zh-TW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在學思達的觀課研習，讓我更相信使用探究教學對國中自然科而言，是一條該走的路，未來也期望社群安排相關探究教學法觀摩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，讓自己有更多的刺激，也能讓社群成員有更有創新且有效的教學模式產出與分享。</a:t>
            </a:r>
            <a:endParaRPr lang="zh-TW" altLang="zh-TW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2399" y="1204337"/>
            <a:ext cx="483985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15000"/>
              </a:lnSpc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育如老師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endParaRPr lang="zh-TW" altLang="zh-TW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04800" indent="304800">
              <a:lnSpc>
                <a:spcPct val="115000"/>
              </a:lnSpc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參加社群課程讓我收穫良多，如學習吧的操作及使用，剛好遇到疫情停課，正好可以使用學習吧，讓學生在家線上自學，且有學習歷程可記錄學生個別的學習狀況，也可以針對答題率較低的題目與學生討論。另外，還有ＡＩ人工智慧的介紹及體驗，讓我了解人工智慧背後運作的原理，體驗簡易的影像辨識，非常有趣，</a:t>
            </a:r>
            <a:r>
              <a:rPr lang="zh-TW" altLang="zh-TW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希望以後也能和生物課程互相結合！期待未來社群能多介紹一些有關線上直播課程時會使用到的小技巧，或是實驗的操作等相關課程。</a:t>
            </a:r>
            <a:endParaRPr lang="zh-TW" altLang="zh-TW" sz="16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767" y="3798894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>
              <a:lnSpc>
                <a:spcPct val="115000"/>
              </a:lnSpc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國財老師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endParaRPr lang="zh-TW" altLang="zh-TW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04800" indent="304800">
              <a:lnSpc>
                <a:spcPct val="115000"/>
              </a:lnSpc>
              <a:spcAft>
                <a:spcPts val="0"/>
              </a:spcAft>
            </a:pPr>
            <a:r>
              <a:rPr lang="zh-TW" altLang="zh-TW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我覺得每次社群運作的安排課程其實都很有用心，如學思達課程的觀課、或者是學習吧的課程操作介紹等，這些課程都是我平常少接觸的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，但經社群運作後，現在我會上網留意學思達的增能課程，也試著操作學習吧，期待在未來的教學上有所修正，提升教學品質，提高學生的學習意願，</a:t>
            </a:r>
            <a:r>
              <a:rPr lang="zh-TW" altLang="zh-TW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希望以後能多些類似提升教學方式的社群運作課程。</a:t>
            </a:r>
            <a:endParaRPr lang="zh-TW" altLang="zh-TW" sz="16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泪滴形 34"/>
          <p:cNvSpPr/>
          <p:nvPr/>
        </p:nvSpPr>
        <p:spPr>
          <a:xfrm rot="18935454">
            <a:off x="8606120" y="4314448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泪滴形 34"/>
          <p:cNvSpPr/>
          <p:nvPr/>
        </p:nvSpPr>
        <p:spPr>
          <a:xfrm rot="18935454">
            <a:off x="6667385" y="5871790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泪滴形 35"/>
          <p:cNvSpPr/>
          <p:nvPr/>
        </p:nvSpPr>
        <p:spPr>
          <a:xfrm rot="18935454">
            <a:off x="7660424" y="5054685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BCD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泪滴形 36"/>
          <p:cNvSpPr/>
          <p:nvPr/>
        </p:nvSpPr>
        <p:spPr>
          <a:xfrm rot="18935454">
            <a:off x="8433666" y="4314448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A37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泪滴形 37"/>
          <p:cNvSpPr/>
          <p:nvPr/>
        </p:nvSpPr>
        <p:spPr>
          <a:xfrm rot="18935454">
            <a:off x="9510475" y="3718855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945894" y="1123624"/>
            <a:ext cx="3246106" cy="1411147"/>
            <a:chOff x="8138697" y="1276539"/>
            <a:chExt cx="4053303" cy="1411147"/>
          </a:xfrm>
          <a:solidFill>
            <a:srgbClr val="F58D7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8138697" y="1276539"/>
              <a:ext cx="2479044" cy="1411147"/>
              <a:chOff x="-2176088" y="9738931"/>
              <a:chExt cx="1119199" cy="637082"/>
            </a:xfrm>
            <a:grpFill/>
          </p:grpSpPr>
          <p:sp>
            <p:nvSpPr>
              <p:cNvPr id="29" name="Freeform 1791"/>
              <p:cNvSpPr>
                <a:spLocks/>
              </p:cNvSpPr>
              <p:nvPr/>
            </p:nvSpPr>
            <p:spPr bwMode="auto">
              <a:xfrm>
                <a:off x="-2176088" y="10014426"/>
                <a:ext cx="1119199" cy="361587"/>
              </a:xfrm>
              <a:custGeom>
                <a:avLst/>
                <a:gdLst>
                  <a:gd name="T0" fmla="*/ 168 w 168"/>
                  <a:gd name="T1" fmla="*/ 8 h 54"/>
                  <a:gd name="T2" fmla="*/ 130 w 168"/>
                  <a:gd name="T3" fmla="*/ 8 h 54"/>
                  <a:gd name="T4" fmla="*/ 130 w 168"/>
                  <a:gd name="T5" fmla="*/ 0 h 54"/>
                  <a:gd name="T6" fmla="*/ 77 w 168"/>
                  <a:gd name="T7" fmla="*/ 0 h 54"/>
                  <a:gd name="T8" fmla="*/ 77 w 168"/>
                  <a:gd name="T9" fmla="*/ 8 h 54"/>
                  <a:gd name="T10" fmla="*/ 51 w 168"/>
                  <a:gd name="T11" fmla="*/ 8 h 54"/>
                  <a:gd name="T12" fmla="*/ 0 w 168"/>
                  <a:gd name="T13" fmla="*/ 54 h 54"/>
                  <a:gd name="T14" fmla="*/ 28 w 168"/>
                  <a:gd name="T15" fmla="*/ 54 h 54"/>
                  <a:gd name="T16" fmla="*/ 51 w 168"/>
                  <a:gd name="T17" fmla="*/ 35 h 54"/>
                  <a:gd name="T18" fmla="*/ 77 w 168"/>
                  <a:gd name="T19" fmla="*/ 35 h 54"/>
                  <a:gd name="T20" fmla="*/ 77 w 168"/>
                  <a:gd name="T21" fmla="*/ 43 h 54"/>
                  <a:gd name="T22" fmla="*/ 130 w 168"/>
                  <a:gd name="T23" fmla="*/ 43 h 54"/>
                  <a:gd name="T24" fmla="*/ 130 w 168"/>
                  <a:gd name="T25" fmla="*/ 35 h 54"/>
                  <a:gd name="T26" fmla="*/ 168 w 168"/>
                  <a:gd name="T27" fmla="*/ 35 h 54"/>
                  <a:gd name="T28" fmla="*/ 168 w 168"/>
                  <a:gd name="T29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54">
                    <a:moveTo>
                      <a:pt x="168" y="8"/>
                    </a:move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24" y="8"/>
                      <a:pt x="2" y="28"/>
                      <a:pt x="0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43"/>
                      <a:pt x="40" y="35"/>
                      <a:pt x="51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68" y="35"/>
                      <a:pt x="168" y="35"/>
                      <a:pt x="168" y="35"/>
                    </a:cubicBezTo>
                    <a:lnTo>
                      <a:pt x="1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1793"/>
              <p:cNvSpPr>
                <a:spLocks noChangeArrowheads="1"/>
              </p:cNvSpPr>
              <p:nvPr/>
            </p:nvSpPr>
            <p:spPr bwMode="auto">
              <a:xfrm>
                <a:off x="-1607879" y="9738931"/>
                <a:ext cx="223840" cy="22384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794"/>
              <p:cNvSpPr>
                <a:spLocks noEditPoints="1"/>
              </p:cNvSpPr>
              <p:nvPr/>
            </p:nvSpPr>
            <p:spPr bwMode="auto">
              <a:xfrm>
                <a:off x="-1814501" y="9807805"/>
                <a:ext cx="671520" cy="120529"/>
              </a:xfrm>
              <a:custGeom>
                <a:avLst/>
                <a:gdLst>
                  <a:gd name="T0" fmla="*/ 29 w 101"/>
                  <a:gd name="T1" fmla="*/ 0 h 19"/>
                  <a:gd name="T2" fmla="*/ 9 w 101"/>
                  <a:gd name="T3" fmla="*/ 0 h 19"/>
                  <a:gd name="T4" fmla="*/ 0 w 101"/>
                  <a:gd name="T5" fmla="*/ 10 h 19"/>
                  <a:gd name="T6" fmla="*/ 9 w 101"/>
                  <a:gd name="T7" fmla="*/ 19 h 19"/>
                  <a:gd name="T8" fmla="*/ 30 w 101"/>
                  <a:gd name="T9" fmla="*/ 19 h 19"/>
                  <a:gd name="T10" fmla="*/ 27 w 101"/>
                  <a:gd name="T11" fmla="*/ 8 h 19"/>
                  <a:gd name="T12" fmla="*/ 29 w 101"/>
                  <a:gd name="T13" fmla="*/ 0 h 19"/>
                  <a:gd name="T14" fmla="*/ 91 w 101"/>
                  <a:gd name="T15" fmla="*/ 0 h 19"/>
                  <a:gd name="T16" fmla="*/ 71 w 101"/>
                  <a:gd name="T17" fmla="*/ 0 h 19"/>
                  <a:gd name="T18" fmla="*/ 73 w 101"/>
                  <a:gd name="T19" fmla="*/ 8 h 19"/>
                  <a:gd name="T20" fmla="*/ 70 w 101"/>
                  <a:gd name="T21" fmla="*/ 19 h 19"/>
                  <a:gd name="T22" fmla="*/ 91 w 101"/>
                  <a:gd name="T23" fmla="*/ 19 h 19"/>
                  <a:gd name="T24" fmla="*/ 101 w 101"/>
                  <a:gd name="T25" fmla="*/ 10 h 19"/>
                  <a:gd name="T26" fmla="*/ 91 w 101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9">
                    <a:moveTo>
                      <a:pt x="2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8" y="16"/>
                      <a:pt x="27" y="12"/>
                      <a:pt x="27" y="8"/>
                    </a:cubicBezTo>
                    <a:cubicBezTo>
                      <a:pt x="27" y="5"/>
                      <a:pt x="28" y="3"/>
                      <a:pt x="29" y="0"/>
                    </a:cubicBezTo>
                    <a:close/>
                    <a:moveTo>
                      <a:pt x="9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3"/>
                      <a:pt x="73" y="5"/>
                      <a:pt x="73" y="8"/>
                    </a:cubicBezTo>
                    <a:cubicBezTo>
                      <a:pt x="73" y="12"/>
                      <a:pt x="71" y="16"/>
                      <a:pt x="70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7" y="19"/>
                      <a:pt x="101" y="15"/>
                      <a:pt x="101" y="10"/>
                    </a:cubicBezTo>
                    <a:cubicBezTo>
                      <a:pt x="101" y="4"/>
                      <a:pt x="97" y="0"/>
                      <a:pt x="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0617741" y="2001883"/>
              <a:ext cx="1574259" cy="404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76051" y="1276183"/>
            <a:ext cx="3068359" cy="2423255"/>
            <a:chOff x="970993" y="4916376"/>
            <a:chExt cx="3068359" cy="1552895"/>
          </a:xfrm>
        </p:grpSpPr>
        <p:sp>
          <p:nvSpPr>
            <p:cNvPr id="83" name="文本框 82"/>
            <p:cNvSpPr txBox="1"/>
            <p:nvPr/>
          </p:nvSpPr>
          <p:spPr>
            <a:xfrm>
              <a:off x="970993" y="5226706"/>
              <a:ext cx="2295821" cy="124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教務主任    李舒婷</a:t>
              </a:r>
              <a:endParaRPr lang="en-US" altLang="zh-TW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專任</a:t>
              </a:r>
              <a:r>
                <a:rPr lang="zh-TW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教師    張家瑜</a:t>
              </a:r>
              <a:r>
                <a:rPr lang="en-US" altLang="zh-TW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TW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TW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專任教師    宋榮坤</a:t>
              </a:r>
              <a:endParaRPr lang="en-US" altLang="zh-TW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TW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導師           陳乃綺</a:t>
              </a:r>
              <a:r>
                <a:rPr lang="en-US" altLang="zh-TW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TW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TW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導師           黃培晶</a:t>
              </a:r>
              <a:endParaRPr lang="en-US" altLang="zh-TW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TW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70993" y="4916376"/>
              <a:ext cx="3068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理化教師    </a:t>
              </a:r>
              <a:r>
                <a:rPr lang="en-US" altLang="zh-TW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76051" y="3743062"/>
            <a:ext cx="3036409" cy="2086346"/>
            <a:chOff x="970993" y="4955241"/>
            <a:chExt cx="3036409" cy="1486642"/>
          </a:xfrm>
        </p:grpSpPr>
        <p:sp>
          <p:nvSpPr>
            <p:cNvPr id="86" name="文本框 85"/>
            <p:cNvSpPr txBox="1"/>
            <p:nvPr/>
          </p:nvSpPr>
          <p:spPr>
            <a:xfrm>
              <a:off x="970993" y="5300569"/>
              <a:ext cx="2295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導師           林國財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970993" y="4955241"/>
              <a:ext cx="30364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理化</a:t>
              </a:r>
              <a:r>
                <a:rPr lang="en-US" altLang="zh-TW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TW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地科教師   </a:t>
              </a:r>
              <a:r>
                <a:rPr lang="en-US" altLang="zh-TW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TW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85"/>
            <p:cNvSpPr txBox="1"/>
            <p:nvPr/>
          </p:nvSpPr>
          <p:spPr>
            <a:xfrm>
              <a:off x="970993" y="6156782"/>
              <a:ext cx="2281394" cy="285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資訊組長    林信廷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86"/>
            <p:cNvSpPr txBox="1"/>
            <p:nvPr/>
          </p:nvSpPr>
          <p:spPr>
            <a:xfrm>
              <a:off x="970993" y="5811455"/>
              <a:ext cx="3036409" cy="328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理化</a:t>
              </a:r>
              <a:r>
                <a:rPr lang="en-US" altLang="zh-TW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TW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資訊教師   </a:t>
              </a:r>
              <a:r>
                <a:rPr lang="en-US" altLang="zh-TW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TW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6672009" y="60819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李舒婷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859997" y="429833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/>
          <p:cNvSpPr txBox="1"/>
          <p:nvPr/>
        </p:nvSpPr>
        <p:spPr>
          <a:xfrm>
            <a:off x="320767" y="33986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58D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自然領域社</a:t>
            </a:r>
            <a:r>
              <a:rPr lang="zh-TW" altLang="en-US" sz="3600" b="1" dirty="0">
                <a:solidFill>
                  <a:srgbClr val="F58D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群成員</a:t>
            </a:r>
            <a:endParaRPr lang="zh-CN" altLang="en-US" sz="3600" b="1" dirty="0">
              <a:solidFill>
                <a:srgbClr val="F58D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泪滴形 34"/>
          <p:cNvSpPr/>
          <p:nvPr/>
        </p:nvSpPr>
        <p:spPr>
          <a:xfrm rot="18935454">
            <a:off x="7925696" y="3318742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90"/>
          <p:cNvSpPr txBox="1"/>
          <p:nvPr/>
        </p:nvSpPr>
        <p:spPr>
          <a:xfrm>
            <a:off x="7957307" y="35583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宋榮坤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泪滴形 34"/>
          <p:cNvSpPr/>
          <p:nvPr/>
        </p:nvSpPr>
        <p:spPr>
          <a:xfrm rot="18935454">
            <a:off x="8761664" y="2952813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90"/>
          <p:cNvSpPr txBox="1"/>
          <p:nvPr/>
        </p:nvSpPr>
        <p:spPr>
          <a:xfrm>
            <a:off x="8766288" y="31630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黃培晶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泪滴形 34"/>
          <p:cNvSpPr/>
          <p:nvPr/>
        </p:nvSpPr>
        <p:spPr>
          <a:xfrm rot="18935454">
            <a:off x="8954083" y="5555264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90"/>
          <p:cNvSpPr txBox="1"/>
          <p:nvPr/>
        </p:nvSpPr>
        <p:spPr>
          <a:xfrm>
            <a:off x="8958707" y="57654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陳乃綺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泪滴形 34"/>
          <p:cNvSpPr/>
          <p:nvPr/>
        </p:nvSpPr>
        <p:spPr>
          <a:xfrm rot="18935454">
            <a:off x="7464630" y="5076783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90"/>
          <p:cNvSpPr txBox="1"/>
          <p:nvPr/>
        </p:nvSpPr>
        <p:spPr>
          <a:xfrm>
            <a:off x="7432142" y="53681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林信廷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90"/>
          <p:cNvSpPr txBox="1"/>
          <p:nvPr/>
        </p:nvSpPr>
        <p:spPr>
          <a:xfrm>
            <a:off x="9504017" y="40114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周育如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泪滴形 37"/>
          <p:cNvSpPr/>
          <p:nvPr/>
        </p:nvSpPr>
        <p:spPr>
          <a:xfrm rot="18935454">
            <a:off x="10098287" y="4751629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90"/>
          <p:cNvSpPr txBox="1"/>
          <p:nvPr/>
        </p:nvSpPr>
        <p:spPr>
          <a:xfrm>
            <a:off x="10091829" y="50442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吳靜慧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泪滴形 34"/>
          <p:cNvSpPr/>
          <p:nvPr/>
        </p:nvSpPr>
        <p:spPr>
          <a:xfrm rot="18935454">
            <a:off x="7067594" y="4087076"/>
            <a:ext cx="886735" cy="886735"/>
          </a:xfrm>
          <a:prstGeom prst="teardrop">
            <a:avLst>
              <a:gd name="adj" fmla="val 106595"/>
            </a:avLst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90"/>
          <p:cNvSpPr txBox="1"/>
          <p:nvPr/>
        </p:nvSpPr>
        <p:spPr>
          <a:xfrm>
            <a:off x="7099205" y="43267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張家瑜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90"/>
          <p:cNvSpPr txBox="1"/>
          <p:nvPr/>
        </p:nvSpPr>
        <p:spPr>
          <a:xfrm>
            <a:off x="8450294" y="45989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林國財</a:t>
            </a:r>
            <a:endParaRPr lang="zh-CN" altLang="en-US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85"/>
          <p:cNvSpPr txBox="1"/>
          <p:nvPr/>
        </p:nvSpPr>
        <p:spPr>
          <a:xfrm>
            <a:off x="4512527" y="1824203"/>
            <a:ext cx="2281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設備組長    吳靜慧</a:t>
            </a:r>
            <a:endParaRPr lang="en-US" altLang="zh-TW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r>
              <a:rPr lang="zh-TW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組長    周育如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86"/>
          <p:cNvSpPr txBox="1"/>
          <p:nvPr/>
        </p:nvSpPr>
        <p:spPr>
          <a:xfrm>
            <a:off x="4475328" y="129878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教師   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9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28600" y="314325"/>
            <a:ext cx="3929275" cy="671866"/>
          </a:xfrm>
          <a:prstGeom prst="rect">
            <a:avLst/>
          </a:prstGeom>
          <a:solidFill>
            <a:srgbClr val="A37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80"/>
          <p:cNvSpPr txBox="1"/>
          <p:nvPr/>
        </p:nvSpPr>
        <p:spPr>
          <a:xfrm>
            <a:off x="320767" y="339860"/>
            <a:ext cx="39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教師省思與成長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0" y="1466606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>
              <a:lnSpc>
                <a:spcPct val="115000"/>
              </a:lnSpc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乃綺</a:t>
            </a:r>
            <a:r>
              <a:rPr lang="zh-TW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老師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</a:p>
          <a:p>
            <a:pPr marL="304800" indent="304800">
              <a:lnSpc>
                <a:spcPct val="115000"/>
              </a:lnSpc>
              <a:spcAft>
                <a:spcPts val="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這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學期社群運作</a:t>
            </a:r>
            <a:r>
              <a:rPr lang="zh-TW" altLang="zh-TW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印象最深刻，是邀請大灣高中劉佳容老師分享學思達在課堂上的運作，老師帶來了許多簡單有趣的實驗。經由老師介紹，後續加入學思達群組，從中獲得許多寶貴的作法，在實際操作上也受到學生喜愛，確實引起了學習興趣。</a:t>
            </a:r>
            <a:endParaRPr lang="zh-TW" altLang="zh-TW" sz="16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23993" y="529717"/>
            <a:ext cx="4839855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15000"/>
              </a:lnSpc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家瑜老師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endParaRPr lang="zh-TW" altLang="zh-TW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04800" indent="304800">
              <a:lnSpc>
                <a:spcPct val="115000"/>
              </a:lnSpc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參加社群的活動非常有意義！一個是學思達的教學分享，用簡單的實驗讓學生學習並自己找到答案的方式</a:t>
            </a:r>
            <a:r>
              <a:rPr lang="zh-TW" altLang="zh-TW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突破現有的傳統教學，甚至加入了群組更能擴展我的視野學習更多的方式教學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；另一個是學習吧的分享，雖然還沒完全學會但是試著學習突破另一種方式教學，學習了更能試著嘗試不同的教學，感謝兩次的活動能夠讓我獲益匪淺！</a:t>
            </a:r>
            <a:r>
              <a:rPr lang="zh-TW" altLang="zh-TW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學習更多的教學方式，而能讓我教學更多元化！</a:t>
            </a:r>
            <a:endParaRPr lang="zh-TW" altLang="zh-TW" sz="1600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</a:rPr>
              <a:t> </a:t>
            </a:r>
            <a:endParaRPr lang="zh-TW" altLang="zh-TW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600" y="3966211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>
              <a:lnSpc>
                <a:spcPct val="115000"/>
              </a:lnSpc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靜慧老師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</a:rPr>
            </a:b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</a:rPr>
              <a:t>    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透過社群得運作如：</a:t>
            </a:r>
            <a:r>
              <a:rPr lang="zh-TW" altLang="zh-TW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大家一起製作光學教具與討論的過程可以讓單元的教學更清楚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。或是他校教師的教學分享可以讓自己跳脫固有的教學，做些有利於教與學改變。</a:t>
            </a:r>
            <a:endParaRPr lang="zh-TW" altLang="zh-TW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7137837" y="4473145"/>
            <a:ext cx="4226011" cy="1852035"/>
          </a:xfrm>
          <a:prstGeom prst="wedgeRoundRectCallout">
            <a:avLst>
              <a:gd name="adj1" fmla="val -23905"/>
              <a:gd name="adj2" fmla="val -68152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從老師們的分享中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能確定老師們在社群運作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中的收獲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未來社群運作的目標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84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994" y="310284"/>
            <a:ext cx="1441811" cy="689841"/>
          </a:xfrm>
          <a:prstGeom prst="rect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352403" y="3102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結論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127"/>
          <p:cNvSpPr/>
          <p:nvPr/>
        </p:nvSpPr>
        <p:spPr>
          <a:xfrm>
            <a:off x="1135770" y="1836083"/>
            <a:ext cx="2784454" cy="2784454"/>
          </a:xfrm>
          <a:prstGeom prst="ellipse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125"/>
          <p:cNvSpPr/>
          <p:nvPr/>
        </p:nvSpPr>
        <p:spPr>
          <a:xfrm>
            <a:off x="8101429" y="1905413"/>
            <a:ext cx="2715124" cy="2715124"/>
          </a:xfrm>
          <a:prstGeom prst="ellipse">
            <a:avLst/>
          </a:prstGeom>
          <a:noFill/>
          <a:ln>
            <a:solidFill>
              <a:srgbClr val="F06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11"/>
          <p:cNvSpPr/>
          <p:nvPr/>
        </p:nvSpPr>
        <p:spPr>
          <a:xfrm>
            <a:off x="3710333" y="2410318"/>
            <a:ext cx="1600518" cy="1600518"/>
          </a:xfrm>
          <a:prstGeom prst="ellipse">
            <a:avLst/>
          </a:prstGeom>
          <a:solidFill>
            <a:srgbClr val="A1BD70"/>
          </a:solidFill>
          <a:ln w="85725">
            <a:solidFill>
              <a:srgbClr val="FFF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35"/>
          <p:cNvSpPr txBox="1"/>
          <p:nvPr/>
        </p:nvSpPr>
        <p:spPr>
          <a:xfrm>
            <a:off x="3834335" y="2766645"/>
            <a:ext cx="1372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136"/>
          <p:cNvSpPr/>
          <p:nvPr/>
        </p:nvSpPr>
        <p:spPr>
          <a:xfrm>
            <a:off x="6851103" y="2362519"/>
            <a:ext cx="1600518" cy="1600518"/>
          </a:xfrm>
          <a:prstGeom prst="ellipse">
            <a:avLst/>
          </a:prstGeom>
          <a:solidFill>
            <a:srgbClr val="F0644D"/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137"/>
          <p:cNvSpPr txBox="1"/>
          <p:nvPr/>
        </p:nvSpPr>
        <p:spPr>
          <a:xfrm>
            <a:off x="6935090" y="2766645"/>
            <a:ext cx="1372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38"/>
          <p:cNvSpPr txBox="1"/>
          <p:nvPr/>
        </p:nvSpPr>
        <p:spPr>
          <a:xfrm>
            <a:off x="5583566" y="2591172"/>
            <a:ext cx="921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A37F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4400" b="1" dirty="0">
              <a:solidFill>
                <a:srgbClr val="A37F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52" y="2464194"/>
            <a:ext cx="1546786" cy="14988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75" y="2550723"/>
            <a:ext cx="1460113" cy="1460113"/>
          </a:xfrm>
          <a:prstGeom prst="rect">
            <a:avLst/>
          </a:prstGeom>
        </p:spPr>
      </p:pic>
      <p:sp>
        <p:nvSpPr>
          <p:cNvPr id="14" name="Freeform 1852"/>
          <p:cNvSpPr>
            <a:spLocks noEditPoints="1"/>
          </p:cNvSpPr>
          <p:nvPr/>
        </p:nvSpPr>
        <p:spPr bwMode="auto">
          <a:xfrm>
            <a:off x="7100448" y="2199129"/>
            <a:ext cx="1142624" cy="669814"/>
          </a:xfrm>
          <a:custGeom>
            <a:avLst/>
            <a:gdLst>
              <a:gd name="T0" fmla="*/ 17 w 58"/>
              <a:gd name="T1" fmla="*/ 13 h 34"/>
              <a:gd name="T2" fmla="*/ 17 w 58"/>
              <a:gd name="T3" fmla="*/ 34 h 34"/>
              <a:gd name="T4" fmla="*/ 26 w 58"/>
              <a:gd name="T5" fmla="*/ 34 h 34"/>
              <a:gd name="T6" fmla="*/ 26 w 58"/>
              <a:gd name="T7" fmla="*/ 13 h 34"/>
              <a:gd name="T8" fmla="*/ 21 w 58"/>
              <a:gd name="T9" fmla="*/ 9 h 34"/>
              <a:gd name="T10" fmla="*/ 17 w 58"/>
              <a:gd name="T11" fmla="*/ 13 h 34"/>
              <a:gd name="T12" fmla="*/ 0 w 58"/>
              <a:gd name="T13" fmla="*/ 34 h 34"/>
              <a:gd name="T14" fmla="*/ 10 w 58"/>
              <a:gd name="T15" fmla="*/ 34 h 34"/>
              <a:gd name="T16" fmla="*/ 10 w 58"/>
              <a:gd name="T17" fmla="*/ 18 h 34"/>
              <a:gd name="T18" fmla="*/ 0 w 58"/>
              <a:gd name="T19" fmla="*/ 26 h 34"/>
              <a:gd name="T20" fmla="*/ 0 w 58"/>
              <a:gd name="T21" fmla="*/ 34 h 34"/>
              <a:gd name="T22" fmla="*/ 49 w 58"/>
              <a:gd name="T23" fmla="*/ 8 h 34"/>
              <a:gd name="T24" fmla="*/ 49 w 58"/>
              <a:gd name="T25" fmla="*/ 34 h 34"/>
              <a:gd name="T26" fmla="*/ 58 w 58"/>
              <a:gd name="T27" fmla="*/ 34 h 34"/>
              <a:gd name="T28" fmla="*/ 58 w 58"/>
              <a:gd name="T29" fmla="*/ 0 h 34"/>
              <a:gd name="T30" fmla="*/ 49 w 58"/>
              <a:gd name="T31" fmla="*/ 8 h 34"/>
              <a:gd name="T32" fmla="*/ 32 w 58"/>
              <a:gd name="T33" fmla="*/ 18 h 34"/>
              <a:gd name="T34" fmla="*/ 32 w 58"/>
              <a:gd name="T35" fmla="*/ 34 h 34"/>
              <a:gd name="T36" fmla="*/ 42 w 58"/>
              <a:gd name="T37" fmla="*/ 34 h 34"/>
              <a:gd name="T38" fmla="*/ 42 w 58"/>
              <a:gd name="T39" fmla="*/ 13 h 34"/>
              <a:gd name="T40" fmla="*/ 34 w 58"/>
              <a:gd name="T41" fmla="*/ 20 h 34"/>
              <a:gd name="T42" fmla="*/ 32 w 58"/>
              <a:gd name="T43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" h="34">
                <a:moveTo>
                  <a:pt x="17" y="13"/>
                </a:moveTo>
                <a:lnTo>
                  <a:pt x="17" y="34"/>
                </a:lnTo>
                <a:lnTo>
                  <a:pt x="26" y="34"/>
                </a:lnTo>
                <a:lnTo>
                  <a:pt x="26" y="13"/>
                </a:lnTo>
                <a:lnTo>
                  <a:pt x="21" y="9"/>
                </a:lnTo>
                <a:lnTo>
                  <a:pt x="17" y="13"/>
                </a:lnTo>
                <a:close/>
                <a:moveTo>
                  <a:pt x="0" y="34"/>
                </a:moveTo>
                <a:lnTo>
                  <a:pt x="10" y="34"/>
                </a:lnTo>
                <a:lnTo>
                  <a:pt x="10" y="18"/>
                </a:lnTo>
                <a:lnTo>
                  <a:pt x="0" y="26"/>
                </a:lnTo>
                <a:lnTo>
                  <a:pt x="0" y="34"/>
                </a:lnTo>
                <a:close/>
                <a:moveTo>
                  <a:pt x="49" y="8"/>
                </a:moveTo>
                <a:lnTo>
                  <a:pt x="49" y="34"/>
                </a:lnTo>
                <a:lnTo>
                  <a:pt x="58" y="34"/>
                </a:lnTo>
                <a:lnTo>
                  <a:pt x="58" y="0"/>
                </a:lnTo>
                <a:lnTo>
                  <a:pt x="49" y="8"/>
                </a:lnTo>
                <a:close/>
                <a:moveTo>
                  <a:pt x="32" y="18"/>
                </a:moveTo>
                <a:lnTo>
                  <a:pt x="32" y="34"/>
                </a:lnTo>
                <a:lnTo>
                  <a:pt x="42" y="34"/>
                </a:lnTo>
                <a:lnTo>
                  <a:pt x="42" y="13"/>
                </a:lnTo>
                <a:lnTo>
                  <a:pt x="34" y="20"/>
                </a:lnTo>
                <a:lnTo>
                  <a:pt x="32" y="1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853"/>
          <p:cNvSpPr>
            <a:spLocks/>
          </p:cNvSpPr>
          <p:nvPr/>
        </p:nvSpPr>
        <p:spPr bwMode="auto">
          <a:xfrm>
            <a:off x="7100448" y="1864221"/>
            <a:ext cx="1260827" cy="728916"/>
          </a:xfrm>
          <a:custGeom>
            <a:avLst/>
            <a:gdLst>
              <a:gd name="T0" fmla="*/ 64 w 64"/>
              <a:gd name="T1" fmla="*/ 0 h 37"/>
              <a:gd name="T2" fmla="*/ 46 w 64"/>
              <a:gd name="T3" fmla="*/ 0 h 37"/>
              <a:gd name="T4" fmla="*/ 54 w 64"/>
              <a:gd name="T5" fmla="*/ 7 h 37"/>
              <a:gd name="T6" fmla="*/ 34 w 64"/>
              <a:gd name="T7" fmla="*/ 24 h 37"/>
              <a:gd name="T8" fmla="*/ 21 w 64"/>
              <a:gd name="T9" fmla="*/ 13 h 37"/>
              <a:gd name="T10" fmla="*/ 0 w 64"/>
              <a:gd name="T11" fmla="*/ 30 h 37"/>
              <a:gd name="T12" fmla="*/ 0 w 64"/>
              <a:gd name="T13" fmla="*/ 37 h 37"/>
              <a:gd name="T14" fmla="*/ 21 w 64"/>
              <a:gd name="T15" fmla="*/ 20 h 37"/>
              <a:gd name="T16" fmla="*/ 34 w 64"/>
              <a:gd name="T17" fmla="*/ 31 h 37"/>
              <a:gd name="T18" fmla="*/ 58 w 64"/>
              <a:gd name="T19" fmla="*/ 11 h 37"/>
              <a:gd name="T20" fmla="*/ 64 w 64"/>
              <a:gd name="T21" fmla="*/ 17 h 37"/>
              <a:gd name="T22" fmla="*/ 64 w 64"/>
              <a:gd name="T2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37">
                <a:moveTo>
                  <a:pt x="64" y="0"/>
                </a:moveTo>
                <a:lnTo>
                  <a:pt x="46" y="0"/>
                </a:lnTo>
                <a:lnTo>
                  <a:pt x="54" y="7"/>
                </a:lnTo>
                <a:lnTo>
                  <a:pt x="34" y="24"/>
                </a:lnTo>
                <a:lnTo>
                  <a:pt x="21" y="13"/>
                </a:lnTo>
                <a:lnTo>
                  <a:pt x="0" y="30"/>
                </a:lnTo>
                <a:lnTo>
                  <a:pt x="0" y="37"/>
                </a:lnTo>
                <a:lnTo>
                  <a:pt x="21" y="20"/>
                </a:lnTo>
                <a:lnTo>
                  <a:pt x="34" y="31"/>
                </a:lnTo>
                <a:lnTo>
                  <a:pt x="58" y="11"/>
                </a:lnTo>
                <a:lnTo>
                  <a:pt x="64" y="17"/>
                </a:lnTo>
                <a:lnTo>
                  <a:pt x="6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文本框 80"/>
          <p:cNvSpPr txBox="1"/>
          <p:nvPr/>
        </p:nvSpPr>
        <p:spPr>
          <a:xfrm>
            <a:off x="2522945" y="4783927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好的社群運作</a:t>
            </a:r>
            <a:endParaRPr lang="en-US" altLang="zh-TW" sz="3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TW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有效提升</a:t>
            </a:r>
            <a:r>
              <a:rPr lang="zh-TW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老師參與社群動機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6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29440" y="2513501"/>
            <a:ext cx="2306637" cy="720449"/>
            <a:chOff x="7950273" y="2018796"/>
            <a:chExt cx="2306637" cy="720449"/>
          </a:xfrm>
        </p:grpSpPr>
        <p:grpSp>
          <p:nvGrpSpPr>
            <p:cNvPr id="66" name="组合 65"/>
            <p:cNvGrpSpPr/>
            <p:nvPr/>
          </p:nvGrpSpPr>
          <p:grpSpPr>
            <a:xfrm>
              <a:off x="7950273" y="2018796"/>
              <a:ext cx="2306637" cy="720449"/>
              <a:chOff x="5389563" y="2838450"/>
              <a:chExt cx="3049587" cy="952500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5389563" y="2838450"/>
                <a:ext cx="2859087" cy="952500"/>
              </a:xfrm>
              <a:prstGeom prst="roundRect">
                <a:avLst>
                  <a:gd name="adj" fmla="val 10667"/>
                </a:avLst>
              </a:prstGeom>
              <a:noFill/>
              <a:ln w="635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8248650" y="3105150"/>
                <a:ext cx="190500" cy="4381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036727" y="2069228"/>
              <a:ext cx="1956018" cy="626790"/>
              <a:chOff x="7309821" y="4698131"/>
              <a:chExt cx="1956018" cy="62679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70" name="组合 69"/>
              <p:cNvGrpSpPr/>
              <p:nvPr/>
            </p:nvGrpSpPr>
            <p:grpSpPr>
              <a:xfrm>
                <a:off x="7309821" y="4698131"/>
                <a:ext cx="1392267" cy="626790"/>
                <a:chOff x="7008813" y="4762500"/>
                <a:chExt cx="1840705" cy="828675"/>
              </a:xfrm>
              <a:grpFill/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7008813" y="4772025"/>
                  <a:ext cx="287337" cy="819150"/>
                </a:xfrm>
                <a:prstGeom prst="rect">
                  <a:avLst/>
                </a:prstGeom>
                <a:solidFill>
                  <a:srgbClr val="F06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0644D"/>
                    </a:solidFill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7410450" y="4762500"/>
                  <a:ext cx="287337" cy="819150"/>
                </a:xfrm>
                <a:prstGeom prst="rect">
                  <a:avLst/>
                </a:prstGeom>
                <a:solidFill>
                  <a:srgbClr val="F06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812087" y="4762500"/>
                  <a:ext cx="287337" cy="819150"/>
                </a:xfrm>
                <a:prstGeom prst="rect">
                  <a:avLst/>
                </a:prstGeom>
                <a:solidFill>
                  <a:srgbClr val="F06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8180387" y="4762500"/>
                  <a:ext cx="287337" cy="81915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8562181" y="4762500"/>
                  <a:ext cx="287337" cy="81915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矩形 70"/>
              <p:cNvSpPr/>
              <p:nvPr/>
            </p:nvSpPr>
            <p:spPr>
              <a:xfrm>
                <a:off x="8773533" y="4698131"/>
                <a:ext cx="217335" cy="61958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9048504" y="4698131"/>
                <a:ext cx="217335" cy="61958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064084" y="2484548"/>
            <a:ext cx="2306637" cy="720449"/>
            <a:chOff x="7969323" y="3009396"/>
            <a:chExt cx="2306637" cy="720449"/>
          </a:xfrm>
        </p:grpSpPr>
        <p:grpSp>
          <p:nvGrpSpPr>
            <p:cNvPr id="78" name="组合 77"/>
            <p:cNvGrpSpPr/>
            <p:nvPr/>
          </p:nvGrpSpPr>
          <p:grpSpPr>
            <a:xfrm>
              <a:off x="7969323" y="3009396"/>
              <a:ext cx="2306637" cy="720449"/>
              <a:chOff x="5389563" y="2838450"/>
              <a:chExt cx="3049587" cy="952500"/>
            </a:xfrm>
          </p:grpSpPr>
          <p:sp>
            <p:nvSpPr>
              <p:cNvPr id="79" name="圆角矩形 78"/>
              <p:cNvSpPr/>
              <p:nvPr/>
            </p:nvSpPr>
            <p:spPr>
              <a:xfrm>
                <a:off x="5389563" y="2838450"/>
                <a:ext cx="2859087" cy="952500"/>
              </a:xfrm>
              <a:prstGeom prst="roundRect">
                <a:avLst>
                  <a:gd name="adj" fmla="val 10667"/>
                </a:avLst>
              </a:prstGeom>
              <a:noFill/>
              <a:ln w="635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8248650" y="3105150"/>
                <a:ext cx="190500" cy="4381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8055777" y="3059828"/>
              <a:ext cx="1956018" cy="626790"/>
              <a:chOff x="7309821" y="4698131"/>
              <a:chExt cx="1956018" cy="62679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82" name="组合 81"/>
              <p:cNvGrpSpPr/>
              <p:nvPr/>
            </p:nvGrpSpPr>
            <p:grpSpPr>
              <a:xfrm>
                <a:off x="7309821" y="4698131"/>
                <a:ext cx="1392267" cy="626790"/>
                <a:chOff x="7008813" y="4762500"/>
                <a:chExt cx="1840705" cy="828675"/>
              </a:xfrm>
              <a:grpFill/>
            </p:grpSpPr>
            <p:sp>
              <p:nvSpPr>
                <p:cNvPr id="85" name="矩形 84"/>
                <p:cNvSpPr/>
                <p:nvPr/>
              </p:nvSpPr>
              <p:spPr>
                <a:xfrm>
                  <a:off x="7008813" y="4772025"/>
                  <a:ext cx="287337" cy="819150"/>
                </a:xfrm>
                <a:prstGeom prst="rect">
                  <a:avLst/>
                </a:prstGeom>
                <a:solidFill>
                  <a:srgbClr val="F06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7410450" y="4762500"/>
                  <a:ext cx="287337" cy="819150"/>
                </a:xfrm>
                <a:prstGeom prst="rect">
                  <a:avLst/>
                </a:prstGeom>
                <a:solidFill>
                  <a:srgbClr val="F06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812087" y="4762500"/>
                  <a:ext cx="287337" cy="819150"/>
                </a:xfrm>
                <a:prstGeom prst="rect">
                  <a:avLst/>
                </a:prstGeom>
                <a:solidFill>
                  <a:srgbClr val="F06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8180387" y="4762500"/>
                  <a:ext cx="287337" cy="819150"/>
                </a:xfrm>
                <a:prstGeom prst="rect">
                  <a:avLst/>
                </a:prstGeom>
                <a:solidFill>
                  <a:srgbClr val="F06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8562181" y="4762500"/>
                  <a:ext cx="287337" cy="81915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3" name="矩形 82"/>
              <p:cNvSpPr/>
              <p:nvPr/>
            </p:nvSpPr>
            <p:spPr>
              <a:xfrm>
                <a:off x="8773533" y="4698131"/>
                <a:ext cx="217335" cy="61958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9048504" y="4698131"/>
                <a:ext cx="217335" cy="61958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400051" y="2513501"/>
            <a:ext cx="2306637" cy="720449"/>
            <a:chOff x="7950273" y="3980946"/>
            <a:chExt cx="2306637" cy="720449"/>
          </a:xfrm>
        </p:grpSpPr>
        <p:grpSp>
          <p:nvGrpSpPr>
            <p:cNvPr id="90" name="组合 89"/>
            <p:cNvGrpSpPr/>
            <p:nvPr/>
          </p:nvGrpSpPr>
          <p:grpSpPr>
            <a:xfrm>
              <a:off x="7950273" y="3980946"/>
              <a:ext cx="2306637" cy="720449"/>
              <a:chOff x="5389563" y="2838450"/>
              <a:chExt cx="3049587" cy="952500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5389563" y="2838450"/>
                <a:ext cx="2859087" cy="952500"/>
              </a:xfrm>
              <a:prstGeom prst="roundRect">
                <a:avLst>
                  <a:gd name="adj" fmla="val 10667"/>
                </a:avLst>
              </a:prstGeom>
              <a:noFill/>
              <a:ln w="635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8248650" y="3105150"/>
                <a:ext cx="190500" cy="4381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8036727" y="4031378"/>
              <a:ext cx="1956018" cy="626790"/>
              <a:chOff x="7309821" y="4698131"/>
              <a:chExt cx="1956018" cy="62679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4" name="组合 93"/>
              <p:cNvGrpSpPr/>
              <p:nvPr/>
            </p:nvGrpSpPr>
            <p:grpSpPr>
              <a:xfrm>
                <a:off x="7309821" y="4698131"/>
                <a:ext cx="1392267" cy="626790"/>
                <a:chOff x="7008813" y="4762500"/>
                <a:chExt cx="1840705" cy="828675"/>
              </a:xfrm>
              <a:grpFill/>
            </p:grpSpPr>
            <p:sp>
              <p:nvSpPr>
                <p:cNvPr id="97" name="矩形 96"/>
                <p:cNvSpPr/>
                <p:nvPr/>
              </p:nvSpPr>
              <p:spPr>
                <a:xfrm>
                  <a:off x="7008813" y="4772025"/>
                  <a:ext cx="287337" cy="819150"/>
                </a:xfrm>
                <a:prstGeom prst="rect">
                  <a:avLst/>
                </a:prstGeom>
                <a:solidFill>
                  <a:srgbClr val="A1BD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矩形 97"/>
                <p:cNvSpPr/>
                <p:nvPr/>
              </p:nvSpPr>
              <p:spPr>
                <a:xfrm>
                  <a:off x="7410450" y="4762500"/>
                  <a:ext cx="287337" cy="819150"/>
                </a:xfrm>
                <a:prstGeom prst="rect">
                  <a:avLst/>
                </a:prstGeom>
                <a:solidFill>
                  <a:srgbClr val="A1BD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矩形 98"/>
                <p:cNvSpPr/>
                <p:nvPr/>
              </p:nvSpPr>
              <p:spPr>
                <a:xfrm>
                  <a:off x="7812087" y="4762500"/>
                  <a:ext cx="287337" cy="819150"/>
                </a:xfrm>
                <a:prstGeom prst="rect">
                  <a:avLst/>
                </a:prstGeom>
                <a:solidFill>
                  <a:srgbClr val="A1BD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8180387" y="4762500"/>
                  <a:ext cx="287337" cy="819150"/>
                </a:xfrm>
                <a:prstGeom prst="rect">
                  <a:avLst/>
                </a:prstGeom>
                <a:solidFill>
                  <a:srgbClr val="A1BD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8562181" y="4762500"/>
                  <a:ext cx="287337" cy="819150"/>
                </a:xfrm>
                <a:prstGeom prst="rect">
                  <a:avLst/>
                </a:prstGeom>
                <a:solidFill>
                  <a:srgbClr val="A1BD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5" name="矩形 94"/>
              <p:cNvSpPr/>
              <p:nvPr/>
            </p:nvSpPr>
            <p:spPr>
              <a:xfrm>
                <a:off x="8773533" y="4698131"/>
                <a:ext cx="217335" cy="61958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9048504" y="4698131"/>
                <a:ext cx="217335" cy="61958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2" name="文本框 131"/>
          <p:cNvSpPr txBox="1"/>
          <p:nvPr/>
        </p:nvSpPr>
        <p:spPr>
          <a:xfrm>
            <a:off x="1557450" y="1630391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064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30000</a:t>
            </a:r>
            <a:endParaRPr lang="zh-CN" altLang="en-US" sz="3600" b="1" dirty="0">
              <a:solidFill>
                <a:srgbClr val="F064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8435933" y="1630391"/>
            <a:ext cx="1611339" cy="646331"/>
          </a:xfrm>
          <a:prstGeom prst="rect">
            <a:avLst/>
          </a:prstGeom>
          <a:solidFill>
            <a:srgbClr val="FFFBEF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A1BD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50000</a:t>
            </a:r>
            <a:endParaRPr lang="zh-CN" altLang="en-US" sz="3600" b="1" dirty="0">
              <a:solidFill>
                <a:srgbClr val="A1BD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4965406" y="1630391"/>
            <a:ext cx="1611339" cy="646331"/>
          </a:xfrm>
          <a:prstGeom prst="rect">
            <a:avLst/>
          </a:prstGeom>
          <a:solidFill>
            <a:srgbClr val="FFFBEF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064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3600" b="1" dirty="0" smtClean="0">
                <a:solidFill>
                  <a:srgbClr val="F064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</a:t>
            </a:r>
            <a:endParaRPr lang="zh-CN" altLang="en-US" sz="3600" b="1" dirty="0">
              <a:solidFill>
                <a:srgbClr val="F064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1888795" y="3877704"/>
            <a:ext cx="887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透過社群的運作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增加老師的動能，讓老師有持續撐下去的力量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文本框 138"/>
          <p:cNvSpPr txBox="1"/>
          <p:nvPr/>
        </p:nvSpPr>
        <p:spPr>
          <a:xfrm>
            <a:off x="320767" y="33986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A1BD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我對社群期許</a:t>
            </a:r>
            <a:endParaRPr lang="zh-CN" altLang="en-US" sz="3600" b="1" dirty="0">
              <a:solidFill>
                <a:srgbClr val="A1BD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8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0934" y="1468450"/>
            <a:ext cx="2174421" cy="1146629"/>
            <a:chOff x="4879521" y="1875338"/>
            <a:chExt cx="2174421" cy="1146629"/>
          </a:xfrm>
        </p:grpSpPr>
        <p:sp>
          <p:nvSpPr>
            <p:cNvPr id="31" name="椭圆 30"/>
            <p:cNvSpPr/>
            <p:nvPr/>
          </p:nvSpPr>
          <p:spPr>
            <a:xfrm>
              <a:off x="6139951" y="1875338"/>
              <a:ext cx="157331" cy="157331"/>
            </a:xfrm>
            <a:prstGeom prst="ellipse">
              <a:avLst/>
            </a:prstGeom>
            <a:solidFill>
              <a:srgbClr val="A1B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879521" y="1875338"/>
              <a:ext cx="2174421" cy="1146629"/>
            </a:xfrm>
            <a:custGeom>
              <a:avLst/>
              <a:gdLst>
                <a:gd name="connsiteX0" fmla="*/ 0 w 1339850"/>
                <a:gd name="connsiteY0" fmla="*/ 698500 h 857250"/>
                <a:gd name="connsiteX1" fmla="*/ 762000 w 1339850"/>
                <a:gd name="connsiteY1" fmla="*/ 0 h 857250"/>
                <a:gd name="connsiteX2" fmla="*/ 838200 w 1339850"/>
                <a:gd name="connsiteY2" fmla="*/ 12700 h 857250"/>
                <a:gd name="connsiteX3" fmla="*/ 1339850 w 1339850"/>
                <a:gd name="connsiteY3" fmla="*/ 857250 h 857250"/>
                <a:gd name="connsiteX0" fmla="*/ 0 w 1415434"/>
                <a:gd name="connsiteY0" fmla="*/ 839566 h 857250"/>
                <a:gd name="connsiteX1" fmla="*/ 837584 w 1415434"/>
                <a:gd name="connsiteY1" fmla="*/ 0 h 857250"/>
                <a:gd name="connsiteX2" fmla="*/ 913784 w 1415434"/>
                <a:gd name="connsiteY2" fmla="*/ 12700 h 857250"/>
                <a:gd name="connsiteX3" fmla="*/ 1415434 w 1415434"/>
                <a:gd name="connsiteY3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4" h="857250">
                  <a:moveTo>
                    <a:pt x="0" y="839566"/>
                  </a:moveTo>
                  <a:lnTo>
                    <a:pt x="837584" y="0"/>
                  </a:lnTo>
                  <a:lnTo>
                    <a:pt x="913784" y="12700"/>
                  </a:lnTo>
                  <a:lnTo>
                    <a:pt x="1415434" y="857250"/>
                  </a:lnTo>
                </a:path>
              </a:pathLst>
            </a:custGeom>
            <a:noFill/>
            <a:ln>
              <a:solidFill>
                <a:srgbClr val="A1BD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 rot="199097">
            <a:off x="3717699" y="2408883"/>
            <a:ext cx="4339771" cy="1785257"/>
          </a:xfrm>
          <a:prstGeom prst="rect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rot="180406">
            <a:off x="4829826" y="2965143"/>
            <a:ext cx="2856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90159" y="2309875"/>
            <a:ext cx="1000904" cy="1783504"/>
            <a:chOff x="3818746" y="3043771"/>
            <a:chExt cx="817387" cy="1456496"/>
          </a:xfrm>
        </p:grpSpPr>
        <p:sp>
          <p:nvSpPr>
            <p:cNvPr id="36" name="矩形 35"/>
            <p:cNvSpPr/>
            <p:nvPr/>
          </p:nvSpPr>
          <p:spPr>
            <a:xfrm rot="199097">
              <a:off x="3818746" y="3769820"/>
              <a:ext cx="774524" cy="730447"/>
            </a:xfrm>
            <a:prstGeom prst="rect">
              <a:avLst/>
            </a:prstGeom>
            <a:solidFill>
              <a:srgbClr val="FFD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199097">
              <a:off x="3861609" y="3043771"/>
              <a:ext cx="774524" cy="730447"/>
            </a:xfrm>
            <a:prstGeom prst="rect">
              <a:avLst/>
            </a:prstGeom>
            <a:solidFill>
              <a:srgbClr val="F06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91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07076" y="2379454"/>
            <a:ext cx="665978" cy="728709"/>
            <a:chOff x="6442543" y="2570492"/>
            <a:chExt cx="665978" cy="707887"/>
          </a:xfrm>
        </p:grpSpPr>
        <p:sp>
          <p:nvSpPr>
            <p:cNvPr id="66" name="椭圆 65"/>
            <p:cNvSpPr/>
            <p:nvPr/>
          </p:nvSpPr>
          <p:spPr>
            <a:xfrm>
              <a:off x="6442543" y="2570492"/>
              <a:ext cx="665978" cy="6659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550984" y="2570492"/>
              <a:ext cx="500458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FB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320767" y="33986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方案名稱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：和順理科作戰攻略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491888" y="161334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社群運作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動機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2277325" y="30903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b="1" dirty="0">
              <a:solidFill>
                <a:srgbClr val="FFFB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516338" y="1477953"/>
            <a:ext cx="665978" cy="720170"/>
            <a:chOff x="6453268" y="1570604"/>
            <a:chExt cx="665978" cy="720170"/>
          </a:xfrm>
        </p:grpSpPr>
        <p:sp>
          <p:nvSpPr>
            <p:cNvPr id="63" name="椭圆 62"/>
            <p:cNvSpPr/>
            <p:nvPr/>
          </p:nvSpPr>
          <p:spPr>
            <a:xfrm>
              <a:off x="6453268" y="1570604"/>
              <a:ext cx="665978" cy="665978"/>
            </a:xfrm>
            <a:prstGeom prst="ellipse">
              <a:avLst/>
            </a:prstGeom>
            <a:solidFill>
              <a:srgbClr val="A1B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552447" y="1582888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FB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07076" y="3278927"/>
            <a:ext cx="665978" cy="707886"/>
            <a:chOff x="6429253" y="3570380"/>
            <a:chExt cx="665978" cy="707886"/>
          </a:xfrm>
        </p:grpSpPr>
        <p:sp>
          <p:nvSpPr>
            <p:cNvPr id="62" name="椭圆 61"/>
            <p:cNvSpPr/>
            <p:nvPr/>
          </p:nvSpPr>
          <p:spPr>
            <a:xfrm>
              <a:off x="6429253" y="3570380"/>
              <a:ext cx="665978" cy="665978"/>
            </a:xfrm>
            <a:prstGeom prst="ellipse">
              <a:avLst/>
            </a:prstGeom>
            <a:solidFill>
              <a:srgbClr val="FFD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6561603" y="3570380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FB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16338" y="4288015"/>
            <a:ext cx="665978" cy="707886"/>
            <a:chOff x="6453268" y="4570267"/>
            <a:chExt cx="665978" cy="707886"/>
          </a:xfrm>
        </p:grpSpPr>
        <p:sp>
          <p:nvSpPr>
            <p:cNvPr id="65" name="椭圆 64"/>
            <p:cNvSpPr/>
            <p:nvPr/>
          </p:nvSpPr>
          <p:spPr>
            <a:xfrm>
              <a:off x="6453268" y="4570267"/>
              <a:ext cx="665978" cy="665978"/>
            </a:xfrm>
            <a:prstGeom prst="ellipse">
              <a:avLst/>
            </a:prstGeom>
            <a:solidFill>
              <a:srgbClr val="F58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536028" y="4570267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FB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55982" y="2369844"/>
            <a:ext cx="2227477" cy="2227477"/>
            <a:chOff x="1778466" y="2302622"/>
            <a:chExt cx="2227477" cy="2227477"/>
          </a:xfrm>
        </p:grpSpPr>
        <p:sp>
          <p:nvSpPr>
            <p:cNvPr id="104" name="椭圆 103"/>
            <p:cNvSpPr/>
            <p:nvPr/>
          </p:nvSpPr>
          <p:spPr>
            <a:xfrm>
              <a:off x="1778466" y="2302622"/>
              <a:ext cx="2227477" cy="2227477"/>
            </a:xfrm>
            <a:prstGeom prst="ellipse">
              <a:avLst/>
            </a:prstGeom>
            <a:solidFill>
              <a:srgbClr val="F58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208465" y="3594576"/>
              <a:ext cx="1476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FB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b="1" dirty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102790" y="2642319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5400" b="1" smtClean="0">
                  <a:solidFill>
                    <a:srgbClr val="FFFB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</a:t>
              </a:r>
              <a:endParaRPr lang="zh-CN" altLang="en-US" sz="2400" b="1" dirty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516338" y="5231424"/>
            <a:ext cx="665978" cy="707886"/>
            <a:chOff x="6453268" y="4570267"/>
            <a:chExt cx="665978" cy="707886"/>
          </a:xfrm>
        </p:grpSpPr>
        <p:sp>
          <p:nvSpPr>
            <p:cNvPr id="106" name="椭圆 105"/>
            <p:cNvSpPr/>
            <p:nvPr/>
          </p:nvSpPr>
          <p:spPr>
            <a:xfrm>
              <a:off x="6453268" y="4570267"/>
              <a:ext cx="665978" cy="665978"/>
            </a:xfrm>
            <a:prstGeom prst="ellipse">
              <a:avLst/>
            </a:prstGeom>
            <a:solidFill>
              <a:srgbClr val="A37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536028" y="4570267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FB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600" b="1" dirty="0">
                <a:solidFill>
                  <a:srgbClr val="FFFB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椭圆 120"/>
          <p:cNvSpPr/>
          <p:nvPr/>
        </p:nvSpPr>
        <p:spPr>
          <a:xfrm>
            <a:off x="1653075" y="4098179"/>
            <a:ext cx="778463" cy="778463"/>
          </a:xfrm>
          <a:prstGeom prst="ellipse">
            <a:avLst/>
          </a:prstGeom>
          <a:solidFill>
            <a:srgbClr val="FFD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1667937" y="2653501"/>
            <a:ext cx="584586" cy="584586"/>
          </a:xfrm>
          <a:prstGeom prst="ellipse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2608804" y="1786564"/>
            <a:ext cx="554353" cy="554353"/>
          </a:xfrm>
          <a:prstGeom prst="ellipse">
            <a:avLst/>
          </a:prstGeom>
          <a:solidFill>
            <a:srgbClr val="FFD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683459" y="2483203"/>
            <a:ext cx="570712" cy="570712"/>
          </a:xfrm>
          <a:prstGeom prst="ellipse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3954360" y="4749054"/>
            <a:ext cx="646296" cy="646296"/>
          </a:xfrm>
          <a:prstGeom prst="ellipse">
            <a:avLst/>
          </a:prstGeom>
          <a:solidFill>
            <a:srgbClr val="A37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58"/>
          <p:cNvSpPr txBox="1"/>
          <p:nvPr/>
        </p:nvSpPr>
        <p:spPr>
          <a:xfrm>
            <a:off x="7514252" y="250740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社群運作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8"/>
          <p:cNvSpPr txBox="1"/>
          <p:nvPr/>
        </p:nvSpPr>
        <p:spPr>
          <a:xfrm>
            <a:off x="7491888" y="340203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社群運作歷程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58"/>
          <p:cNvSpPr txBox="1"/>
          <p:nvPr/>
        </p:nvSpPr>
        <p:spPr>
          <a:xfrm>
            <a:off x="7514252" y="43664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困境解決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58"/>
          <p:cNvSpPr txBox="1"/>
          <p:nvPr/>
        </p:nvSpPr>
        <p:spPr>
          <a:xfrm>
            <a:off x="7491888" y="531610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教師省思與成長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65"/>
          <p:cNvSpPr/>
          <p:nvPr/>
        </p:nvSpPr>
        <p:spPr>
          <a:xfrm>
            <a:off x="4560538" y="4195396"/>
            <a:ext cx="336239" cy="3421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8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995" y="310284"/>
            <a:ext cx="3258878" cy="689841"/>
          </a:xfrm>
          <a:prstGeom prst="rect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320767" y="33986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社群運作</a:t>
            </a:r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動機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127"/>
          <p:cNvSpPr/>
          <p:nvPr/>
        </p:nvSpPr>
        <p:spPr>
          <a:xfrm>
            <a:off x="1135770" y="1836083"/>
            <a:ext cx="2784454" cy="2784454"/>
          </a:xfrm>
          <a:prstGeom prst="ellipse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125"/>
          <p:cNvSpPr/>
          <p:nvPr/>
        </p:nvSpPr>
        <p:spPr>
          <a:xfrm>
            <a:off x="8101429" y="1905413"/>
            <a:ext cx="2715124" cy="2715124"/>
          </a:xfrm>
          <a:prstGeom prst="ellipse">
            <a:avLst/>
          </a:prstGeom>
          <a:noFill/>
          <a:ln>
            <a:solidFill>
              <a:srgbClr val="F06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11"/>
          <p:cNvSpPr/>
          <p:nvPr/>
        </p:nvSpPr>
        <p:spPr>
          <a:xfrm>
            <a:off x="3710333" y="2410318"/>
            <a:ext cx="1600518" cy="1600518"/>
          </a:xfrm>
          <a:prstGeom prst="ellipse">
            <a:avLst/>
          </a:prstGeom>
          <a:solidFill>
            <a:srgbClr val="A1BD70"/>
          </a:solidFill>
          <a:ln w="85725">
            <a:solidFill>
              <a:srgbClr val="FFF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35"/>
          <p:cNvSpPr txBox="1"/>
          <p:nvPr/>
        </p:nvSpPr>
        <p:spPr>
          <a:xfrm>
            <a:off x="3834335" y="2766645"/>
            <a:ext cx="1372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136"/>
          <p:cNvSpPr/>
          <p:nvPr/>
        </p:nvSpPr>
        <p:spPr>
          <a:xfrm>
            <a:off x="6873794" y="2398406"/>
            <a:ext cx="1600518" cy="1600518"/>
          </a:xfrm>
          <a:prstGeom prst="ellipse">
            <a:avLst/>
          </a:prstGeom>
          <a:solidFill>
            <a:srgbClr val="F0644D"/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137"/>
          <p:cNvSpPr txBox="1"/>
          <p:nvPr/>
        </p:nvSpPr>
        <p:spPr>
          <a:xfrm>
            <a:off x="6935090" y="2766645"/>
            <a:ext cx="1372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38"/>
          <p:cNvSpPr txBox="1"/>
          <p:nvPr/>
        </p:nvSpPr>
        <p:spPr>
          <a:xfrm>
            <a:off x="5583566" y="2591172"/>
            <a:ext cx="921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A37F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4400" b="1" dirty="0">
              <a:solidFill>
                <a:srgbClr val="A37F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52" y="2464194"/>
            <a:ext cx="1546786" cy="14988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75" y="2550723"/>
            <a:ext cx="1460113" cy="146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13995" y="310284"/>
            <a:ext cx="3258878" cy="689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80"/>
          <p:cNvSpPr txBox="1"/>
          <p:nvPr/>
        </p:nvSpPr>
        <p:spPr>
          <a:xfrm>
            <a:off x="320767" y="33986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社群運作</a:t>
            </a:r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89691" y="1632648"/>
            <a:ext cx="1815005" cy="2590800"/>
          </a:xfrm>
          <a:prstGeom prst="rect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1BD7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00543" y="1632648"/>
            <a:ext cx="1815005" cy="2590800"/>
          </a:xfrm>
          <a:prstGeom prst="rect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499392" y="1632648"/>
            <a:ext cx="1815005" cy="2590800"/>
          </a:xfrm>
          <a:prstGeom prst="rect">
            <a:avLst/>
          </a:prstGeom>
          <a:solidFill>
            <a:srgbClr val="A37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680929" y="1632648"/>
            <a:ext cx="1815005" cy="2590800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54"/>
          <p:cNvSpPr/>
          <p:nvPr/>
        </p:nvSpPr>
        <p:spPr>
          <a:xfrm>
            <a:off x="5887041" y="3760744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A37F67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50"/>
          <p:cNvSpPr/>
          <p:nvPr/>
        </p:nvSpPr>
        <p:spPr>
          <a:xfrm>
            <a:off x="1534490" y="3760744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A1BD70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49"/>
          <p:cNvSpPr/>
          <p:nvPr/>
        </p:nvSpPr>
        <p:spPr>
          <a:xfrm>
            <a:off x="8101586" y="3760744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FDD6C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48"/>
          <p:cNvSpPr/>
          <p:nvPr/>
        </p:nvSpPr>
        <p:spPr>
          <a:xfrm>
            <a:off x="3745342" y="3760744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58D76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60"/>
          <p:cNvSpPr txBox="1"/>
          <p:nvPr/>
        </p:nvSpPr>
        <p:spPr>
          <a:xfrm>
            <a:off x="1089690" y="1977086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</a:t>
            </a:r>
            <a:r>
              <a:rPr lang="zh-TW" altLang="zh-TW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診斷</a:t>
            </a:r>
            <a:endParaRPr lang="en-US" altLang="zh-TW" sz="3200" b="1" dirty="0" smtClean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zh-TW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學力</a:t>
            </a:r>
            <a:r>
              <a:rPr lang="zh-TW" altLang="zh-TW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促進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本框 65"/>
          <p:cNvSpPr txBox="1"/>
          <p:nvPr/>
        </p:nvSpPr>
        <p:spPr>
          <a:xfrm>
            <a:off x="1762192" y="3911108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66"/>
          <p:cNvSpPr txBox="1"/>
          <p:nvPr/>
        </p:nvSpPr>
        <p:spPr>
          <a:xfrm>
            <a:off x="3973043" y="3911108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67"/>
          <p:cNvSpPr txBox="1"/>
          <p:nvPr/>
        </p:nvSpPr>
        <p:spPr>
          <a:xfrm>
            <a:off x="6125716" y="394750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68"/>
          <p:cNvSpPr txBox="1"/>
          <p:nvPr/>
        </p:nvSpPr>
        <p:spPr>
          <a:xfrm>
            <a:off x="8368538" y="3911107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71"/>
          <p:cNvSpPr txBox="1"/>
          <p:nvPr/>
        </p:nvSpPr>
        <p:spPr>
          <a:xfrm>
            <a:off x="1289306" y="483651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段考試題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會考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試題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60"/>
          <p:cNvSpPr txBox="1"/>
          <p:nvPr/>
        </p:nvSpPr>
        <p:spPr>
          <a:xfrm>
            <a:off x="3303859" y="225698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專業對話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本框 60"/>
          <p:cNvSpPr txBox="1"/>
          <p:nvPr/>
        </p:nvSpPr>
        <p:spPr>
          <a:xfrm>
            <a:off x="5517968" y="226459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問題解決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文本框 71"/>
          <p:cNvSpPr txBox="1"/>
          <p:nvPr/>
        </p:nvSpPr>
        <p:spPr>
          <a:xfrm>
            <a:off x="3207613" y="4822166"/>
            <a:ext cx="2000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新課綱課程</a:t>
            </a:r>
            <a:endParaRPr lang="en-US" altLang="zh-TW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彈性課程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課程評鑑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71"/>
          <p:cNvSpPr txBox="1"/>
          <p:nvPr/>
        </p:nvSpPr>
        <p:spPr>
          <a:xfrm>
            <a:off x="5571483" y="4814005"/>
            <a:ext cx="1693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實驗器材</a:t>
            </a:r>
            <a:endParaRPr lang="en-US" altLang="zh-TW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配課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71"/>
          <p:cNvSpPr txBox="1"/>
          <p:nvPr/>
        </p:nvSpPr>
        <p:spPr>
          <a:xfrm>
            <a:off x="7871630" y="4836512"/>
            <a:ext cx="1385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學思達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學習吧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0"/>
          <p:cNvSpPr txBox="1"/>
          <p:nvPr/>
        </p:nvSpPr>
        <p:spPr>
          <a:xfrm>
            <a:off x="7690467" y="225698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教學</a:t>
            </a:r>
            <a:r>
              <a:rPr lang="zh-TW" altLang="en-US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創新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68902" y="1632648"/>
            <a:ext cx="1815005" cy="259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49"/>
          <p:cNvSpPr/>
          <p:nvPr/>
        </p:nvSpPr>
        <p:spPr>
          <a:xfrm>
            <a:off x="10289559" y="3760744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68"/>
          <p:cNvSpPr txBox="1"/>
          <p:nvPr/>
        </p:nvSpPr>
        <p:spPr>
          <a:xfrm>
            <a:off x="10517260" y="390028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71"/>
          <p:cNvSpPr txBox="1"/>
          <p:nvPr/>
        </p:nvSpPr>
        <p:spPr>
          <a:xfrm>
            <a:off x="10198265" y="48365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全領域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60"/>
          <p:cNvSpPr txBox="1"/>
          <p:nvPr/>
        </p:nvSpPr>
        <p:spPr>
          <a:xfrm>
            <a:off x="9889576" y="2256984"/>
            <a:ext cx="181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備觀</a:t>
            </a:r>
            <a:r>
              <a:rPr lang="zh-TW" altLang="en-US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議課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4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479323" y="209668"/>
            <a:ext cx="3207327" cy="691603"/>
          </a:xfrm>
          <a:prstGeom prst="rect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80"/>
          <p:cNvSpPr txBox="1"/>
          <p:nvPr/>
        </p:nvSpPr>
        <p:spPr>
          <a:xfrm>
            <a:off x="4571491" y="24100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教師運作歷程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910860"/>
              </p:ext>
            </p:extLst>
          </p:nvPr>
        </p:nvGraphicFramePr>
        <p:xfrm>
          <a:off x="1379497" y="1031463"/>
          <a:ext cx="9451022" cy="550445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074481">
                  <a:extLst>
                    <a:ext uri="{9D8B030D-6E8A-4147-A177-3AD203B41FA5}">
                      <a16:colId xmlns:a16="http://schemas.microsoft.com/office/drawing/2014/main" val="41190079"/>
                    </a:ext>
                  </a:extLst>
                </a:gridCol>
                <a:gridCol w="2729178">
                  <a:extLst>
                    <a:ext uri="{9D8B030D-6E8A-4147-A177-3AD203B41FA5}">
                      <a16:colId xmlns:a16="http://schemas.microsoft.com/office/drawing/2014/main" val="2654585813"/>
                    </a:ext>
                  </a:extLst>
                </a:gridCol>
                <a:gridCol w="4647363">
                  <a:extLst>
                    <a:ext uri="{9D8B030D-6E8A-4147-A177-3AD203B41FA5}">
                      <a16:colId xmlns:a16="http://schemas.microsoft.com/office/drawing/2014/main" val="3502425621"/>
                    </a:ext>
                  </a:extLst>
                </a:gridCol>
              </a:tblGrid>
              <a:tr h="63080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 dirty="0">
                          <a:effectLst/>
                        </a:rPr>
                        <a:t>規劃期程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 dirty="0">
                          <a:effectLst/>
                        </a:rPr>
                        <a:t>日期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 dirty="0">
                          <a:effectLst/>
                        </a:rPr>
                        <a:t>運作方式內容或行動策略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243138"/>
                  </a:ext>
                </a:extLst>
              </a:tr>
              <a:tr h="1147864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 dirty="0">
                          <a:effectLst/>
                        </a:rPr>
                        <a:t>第一次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109.10.23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1.</a:t>
                      </a:r>
                      <a:r>
                        <a:rPr lang="zh-TW" sz="2000" kern="150" dirty="0">
                          <a:effectLst/>
                        </a:rPr>
                        <a:t>分析會考成績和第一次段考考題</a:t>
                      </a:r>
                      <a:endParaRPr lang="zh-TW" sz="20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2.</a:t>
                      </a:r>
                      <a:r>
                        <a:rPr lang="zh-TW" sz="2000" kern="150" dirty="0">
                          <a:effectLst/>
                        </a:rPr>
                        <a:t>光學實驗共備課</a:t>
                      </a:r>
                      <a:endParaRPr lang="zh-TW" sz="20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3.109</a:t>
                      </a:r>
                      <a:r>
                        <a:rPr lang="zh-TW" sz="2000" kern="150" dirty="0">
                          <a:effectLst/>
                        </a:rPr>
                        <a:t>會考學力分析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252070"/>
                  </a:ext>
                </a:extLst>
              </a:tr>
              <a:tr h="75019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>
                          <a:effectLst/>
                        </a:rPr>
                        <a:t>第二次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109.12.4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1.</a:t>
                      </a:r>
                      <a:r>
                        <a:rPr lang="zh-TW" sz="2000" kern="150" dirty="0">
                          <a:effectLst/>
                        </a:rPr>
                        <a:t>分析第二次段考考題</a:t>
                      </a:r>
                      <a:endParaRPr lang="zh-TW" sz="20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2.</a:t>
                      </a:r>
                      <a:r>
                        <a:rPr lang="zh-TW" sz="2000" kern="150" dirty="0">
                          <a:effectLst/>
                        </a:rPr>
                        <a:t>光學教具製作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336750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>
                          <a:effectLst/>
                        </a:rPr>
                        <a:t>第三次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109.12.18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000" kern="150" dirty="0">
                          <a:effectLst/>
                        </a:rPr>
                        <a:t>精進研習：學思達探究的理化課程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1428421"/>
                  </a:ext>
                </a:extLst>
              </a:tr>
              <a:tr h="535021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>
                          <a:effectLst/>
                        </a:rPr>
                        <a:t>第四次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110.2.26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000" kern="150" dirty="0">
                          <a:effectLst/>
                        </a:rPr>
                        <a:t>環境議題探究彈性課程討論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61064"/>
                  </a:ext>
                </a:extLst>
              </a:tr>
              <a:tr h="1118681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>
                          <a:effectLst/>
                        </a:rPr>
                        <a:t>第五次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110.4.9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1.AI</a:t>
                      </a:r>
                      <a:r>
                        <a:rPr lang="zh-TW" sz="2000" kern="150" dirty="0">
                          <a:effectLst/>
                        </a:rPr>
                        <a:t>人工智慧研習</a:t>
                      </a:r>
                      <a:endParaRPr lang="zh-TW" sz="20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2.</a:t>
                      </a:r>
                      <a:r>
                        <a:rPr lang="zh-TW" sz="2000" kern="150" dirty="0">
                          <a:effectLst/>
                        </a:rPr>
                        <a:t>分析第一次段考試題</a:t>
                      </a:r>
                      <a:endParaRPr lang="zh-TW" sz="20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3.</a:t>
                      </a:r>
                      <a:r>
                        <a:rPr lang="zh-TW" sz="2000" kern="150" dirty="0">
                          <a:effectLst/>
                        </a:rPr>
                        <a:t>討論第一學期課程評鑑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374561"/>
                  </a:ext>
                </a:extLst>
              </a:tr>
              <a:tr h="68959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50">
                          <a:effectLst/>
                        </a:rPr>
                        <a:t>第六次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110.5.7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1.</a:t>
                      </a:r>
                      <a:r>
                        <a:rPr lang="zh-TW" sz="2000" kern="150" dirty="0">
                          <a:effectLst/>
                        </a:rPr>
                        <a:t>化學科新舊課綱銜接教材討論</a:t>
                      </a:r>
                      <a:endParaRPr lang="zh-TW" sz="20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2.</a:t>
                      </a:r>
                      <a:r>
                        <a:rPr lang="zh-TW" sz="2000" kern="150" dirty="0">
                          <a:effectLst/>
                        </a:rPr>
                        <a:t>學習吧平台</a:t>
                      </a:r>
                      <a:r>
                        <a:rPr lang="zh-TW" sz="2000" kern="150" dirty="0" smtClean="0">
                          <a:effectLst/>
                        </a:rPr>
                        <a:t>使用</a:t>
                      </a:r>
                      <a:r>
                        <a:rPr lang="zh-TW" altLang="en-US" sz="2000" kern="150" dirty="0" smtClean="0">
                          <a:effectLst/>
                        </a:rPr>
                        <a:t>分享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902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A1BD70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7" y="284465"/>
            <a:ext cx="3649261" cy="669208"/>
          </a:xfrm>
          <a:prstGeom prst="rect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1BD70"/>
              </a:solidFill>
            </a:endParaRPr>
          </a:p>
        </p:txBody>
      </p:sp>
      <p:sp>
        <p:nvSpPr>
          <p:cNvPr id="31" name="文本框 60"/>
          <p:cNvSpPr txBox="1"/>
          <p:nvPr/>
        </p:nvSpPr>
        <p:spPr>
          <a:xfrm>
            <a:off x="879417" y="345735"/>
            <a:ext cx="393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</a:t>
            </a:r>
            <a:r>
              <a:rPr lang="zh-TW" altLang="zh-TW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診斷學力</a:t>
            </a:r>
            <a:r>
              <a:rPr lang="zh-TW" altLang="zh-TW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促進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35757"/>
              </p:ext>
            </p:extLst>
          </p:nvPr>
        </p:nvGraphicFramePr>
        <p:xfrm>
          <a:off x="540197" y="1209869"/>
          <a:ext cx="10995309" cy="525819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195197">
                  <a:extLst>
                    <a:ext uri="{9D8B030D-6E8A-4147-A177-3AD203B41FA5}">
                      <a16:colId xmlns:a16="http://schemas.microsoft.com/office/drawing/2014/main" val="4012361810"/>
                    </a:ext>
                  </a:extLst>
                </a:gridCol>
                <a:gridCol w="2195197">
                  <a:extLst>
                    <a:ext uri="{9D8B030D-6E8A-4147-A177-3AD203B41FA5}">
                      <a16:colId xmlns:a16="http://schemas.microsoft.com/office/drawing/2014/main" val="84491283"/>
                    </a:ext>
                  </a:extLst>
                </a:gridCol>
                <a:gridCol w="6604915">
                  <a:extLst>
                    <a:ext uri="{9D8B030D-6E8A-4147-A177-3AD203B41FA5}">
                      <a16:colId xmlns:a16="http://schemas.microsoft.com/office/drawing/2014/main" val="686782073"/>
                    </a:ext>
                  </a:extLst>
                </a:gridCol>
              </a:tblGrid>
              <a:tr h="652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題號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答對率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檢視題目或提出建議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860209"/>
                  </a:ext>
                </a:extLst>
              </a:tr>
              <a:tr h="2771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</a:rPr>
                        <a:t>七上生物</a:t>
                      </a: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</a:rPr>
                        <a:t>第一次段考</a:t>
                      </a: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</a:rPr>
                        <a:t>第</a:t>
                      </a:r>
                      <a:r>
                        <a:rPr lang="en-US" sz="2000" dirty="0" smtClean="0">
                          <a:effectLst/>
                        </a:rPr>
                        <a:t>49</a:t>
                      </a:r>
                      <a:r>
                        <a:rPr lang="zh-TW" sz="2000" dirty="0">
                          <a:effectLst/>
                        </a:rPr>
                        <a:t>、</a:t>
                      </a:r>
                      <a:r>
                        <a:rPr lang="en-US" sz="2000" dirty="0" smtClean="0">
                          <a:effectLst/>
                        </a:rPr>
                        <a:t>50</a:t>
                      </a:r>
                      <a:r>
                        <a:rPr lang="zh-TW" altLang="en-US" sz="2000" dirty="0" smtClean="0">
                          <a:effectLst/>
                        </a:rPr>
                        <a:t>題</a:t>
                      </a:r>
                      <a:endParaRPr lang="zh-TW" sz="2000" dirty="0">
                        <a:solidFill>
                          <a:srgbClr val="FFFBE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28.63</a:t>
                      </a:r>
                      <a:endParaRPr lang="zh-TW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34.19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閱讀題組題，答案都在文章內文中可尋找，但學生可能沒有仔細看這篇文章。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例如第二段提到，原核細胞缺乏</a:t>
                      </a:r>
                      <a:r>
                        <a:rPr lang="en-US" sz="2000" dirty="0">
                          <a:effectLst/>
                        </a:rPr>
                        <a:t>……</a:t>
                      </a:r>
                      <a:r>
                        <a:rPr lang="zh-TW" sz="2000" dirty="0">
                          <a:effectLst/>
                        </a:rPr>
                        <a:t>，特別的是</a:t>
                      </a:r>
                      <a:r>
                        <a:rPr lang="en-US" sz="2000" dirty="0">
                          <a:effectLst/>
                        </a:rPr>
                        <a:t>……</a:t>
                      </a:r>
                      <a:r>
                        <a:rPr lang="zh-TW" sz="2000" dirty="0">
                          <a:effectLst/>
                        </a:rPr>
                        <a:t>，從這裡可以知道原核細胞沒有什麼，他的特別之處在哪裡，和課本提到的真核細胞有什麼不同</a:t>
                      </a:r>
                      <a:r>
                        <a:rPr lang="zh-TW" sz="2000" dirty="0" smtClean="0">
                          <a:effectLst/>
                        </a:rPr>
                        <a:t>。</a:t>
                      </a:r>
                      <a:r>
                        <a:rPr lang="en-US" altLang="zh-TW" sz="2000" dirty="0" smtClean="0">
                          <a:effectLst/>
                        </a:rPr>
                        <a:t/>
                      </a:r>
                      <a:br>
                        <a:rPr lang="en-US" altLang="zh-TW" sz="2000" dirty="0" smtClean="0">
                          <a:effectLst/>
                        </a:rPr>
                      </a:b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建議利用閱讀策略帶學生劃記重點</a:t>
                      </a:r>
                      <a:endParaRPr lang="zh-TW" sz="20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795208"/>
                  </a:ext>
                </a:extLst>
              </a:tr>
              <a:tr h="183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</a:rPr>
                        <a:t>九上理化</a:t>
                      </a: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</a:rPr>
                        <a:t>第一次段考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14</a:t>
                      </a:r>
                      <a:endParaRPr lang="zh-TW" sz="2000" dirty="0">
                        <a:solidFill>
                          <a:srgbClr val="FFFBE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effectLst/>
                        </a:rPr>
                        <a:t>低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26.77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學生應該都忘記浮力的公式了</a:t>
                      </a:r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zh-TW" sz="2000" dirty="0">
                          <a:effectLst/>
                        </a:rPr>
                        <a:t>如果不考浮力的公式，想要考出合力為零的</a:t>
                      </a:r>
                      <a:r>
                        <a:rPr lang="zh-TW" sz="2000" dirty="0" smtClean="0">
                          <a:effectLst/>
                        </a:rPr>
                        <a:t>概念</a:t>
                      </a: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建議</a:t>
                      </a:r>
                      <a:r>
                        <a:rPr lang="zh-TW" sz="2000" dirty="0" smtClean="0">
                          <a:solidFill>
                            <a:srgbClr val="FF0000"/>
                          </a:solidFill>
                          <a:effectLst/>
                        </a:rPr>
                        <a:t>可以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</a:rPr>
                        <a:t>提供學生浮力的公式</a:t>
                      </a:r>
                      <a:endParaRPr lang="zh-TW" sz="20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202029"/>
                  </a:ext>
                </a:extLst>
              </a:tr>
            </a:tbl>
          </a:graphicData>
        </a:graphic>
      </p:graphicFrame>
      <p:sp>
        <p:nvSpPr>
          <p:cNvPr id="2" name="圓角矩形圖說文字 1"/>
          <p:cNvSpPr/>
          <p:nvPr/>
        </p:nvSpPr>
        <p:spPr>
          <a:xfrm>
            <a:off x="9144001" y="5566739"/>
            <a:ext cx="2051221" cy="1040859"/>
          </a:xfrm>
          <a:prstGeom prst="wedgeRoundRectCallout">
            <a:avLst>
              <a:gd name="adj1" fmla="val -88932"/>
              <a:gd name="adj2" fmla="val -4790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提醒老師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注意要考的概念是什麼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9295920" y="3571363"/>
            <a:ext cx="2648945" cy="1173632"/>
          </a:xfrm>
          <a:prstGeom prst="wedgeRoundRectCallout">
            <a:avLst>
              <a:gd name="adj1" fmla="val -68635"/>
              <a:gd name="adj2" fmla="val -35971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從學生段考答對率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分析學生學習弱點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並提出建議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35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A1BD70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7" y="284465"/>
            <a:ext cx="3649261" cy="669208"/>
          </a:xfrm>
          <a:prstGeom prst="rect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1BD70"/>
              </a:solidFill>
            </a:endParaRPr>
          </a:p>
        </p:txBody>
      </p:sp>
      <p:sp>
        <p:nvSpPr>
          <p:cNvPr id="31" name="文本框 60"/>
          <p:cNvSpPr txBox="1"/>
          <p:nvPr/>
        </p:nvSpPr>
        <p:spPr>
          <a:xfrm>
            <a:off x="879417" y="345735"/>
            <a:ext cx="393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</a:t>
            </a:r>
            <a:r>
              <a:rPr lang="zh-TW" altLang="zh-TW" sz="3200" b="1" dirty="0" smtClean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診斷學力</a:t>
            </a:r>
            <a:r>
              <a:rPr lang="zh-TW" altLang="zh-TW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促進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r="17117"/>
          <a:stretch/>
        </p:blipFill>
        <p:spPr>
          <a:xfrm rot="5400000">
            <a:off x="579033" y="1327766"/>
            <a:ext cx="5535827" cy="5143500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6068893" y="354530"/>
            <a:ext cx="2924912" cy="1198285"/>
          </a:xfrm>
          <a:prstGeom prst="wedgeRoundRectCallout">
            <a:avLst>
              <a:gd name="adj1" fmla="val -68167"/>
              <a:gd name="adj2" fmla="val 55033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從學生會考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成績與試題分析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發現學生學習弱點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71"/>
          <p:cNvSpPr txBox="1"/>
          <p:nvPr/>
        </p:nvSpPr>
        <p:spPr>
          <a:xfrm>
            <a:off x="6319297" y="2363171"/>
            <a:ext cx="55691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作法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出會考成績每一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題答對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率總表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全國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印出本校學生每一題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答題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如右表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請各科老師針對本校答題較全國差的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題目進行檢討分析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13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50"/>
          <p:cNvSpPr/>
          <p:nvPr/>
        </p:nvSpPr>
        <p:spPr>
          <a:xfrm>
            <a:off x="77495" y="144928"/>
            <a:ext cx="925404" cy="925404"/>
          </a:xfrm>
          <a:custGeom>
            <a:avLst/>
            <a:gdLst>
              <a:gd name="connsiteX0" fmla="*/ 462702 w 925404"/>
              <a:gd name="connsiteY0" fmla="*/ 0 h 925404"/>
              <a:gd name="connsiteX1" fmla="*/ 925404 w 925404"/>
              <a:gd name="connsiteY1" fmla="*/ 462702 h 925404"/>
              <a:gd name="connsiteX2" fmla="*/ 462702 w 925404"/>
              <a:gd name="connsiteY2" fmla="*/ 925404 h 925404"/>
              <a:gd name="connsiteX3" fmla="*/ 0 w 925404"/>
              <a:gd name="connsiteY3" fmla="*/ 462702 h 925404"/>
              <a:gd name="connsiteX4" fmla="*/ 462702 w 925404"/>
              <a:gd name="connsiteY4" fmla="*/ 0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F58D76"/>
          </a:solidFill>
          <a:ln w="69850">
            <a:solidFill>
              <a:srgbClr val="FFF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65"/>
          <p:cNvSpPr txBox="1"/>
          <p:nvPr/>
        </p:nvSpPr>
        <p:spPr>
          <a:xfrm>
            <a:off x="305197" y="28446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98" y="284465"/>
            <a:ext cx="2140998" cy="669208"/>
          </a:xfrm>
          <a:prstGeom prst="rect">
            <a:avLst/>
          </a:prstGeom>
          <a:solidFill>
            <a:srgbClr val="F58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1BD70"/>
              </a:solidFill>
            </a:endParaRPr>
          </a:p>
        </p:txBody>
      </p:sp>
      <p:sp>
        <p:nvSpPr>
          <p:cNvPr id="31" name="文本框 60"/>
          <p:cNvSpPr txBox="1"/>
          <p:nvPr/>
        </p:nvSpPr>
        <p:spPr>
          <a:xfrm>
            <a:off x="879417" y="345735"/>
            <a:ext cx="193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BE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專業對話</a:t>
            </a:r>
            <a:endParaRPr lang="zh-CN" altLang="en-US" sz="3200" b="1" dirty="0">
              <a:solidFill>
                <a:srgbClr val="FFFBE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08" y="1347798"/>
            <a:ext cx="4423719" cy="320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 descr="C:\Users\Administrator\Desktop\IMG_03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58" y="1347798"/>
            <a:ext cx="4328717" cy="320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71"/>
          <p:cNvSpPr txBox="1"/>
          <p:nvPr/>
        </p:nvSpPr>
        <p:spPr>
          <a:xfrm>
            <a:off x="1905153" y="4801884"/>
            <a:ext cx="347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共同討論教學問題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新課綱教學</a:t>
            </a:r>
            <a:endParaRPr lang="en-US" altLang="zh-TW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彈性課程教學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71"/>
          <p:cNvSpPr txBox="1"/>
          <p:nvPr/>
        </p:nvSpPr>
        <p:spPr>
          <a:xfrm>
            <a:off x="6919804" y="4940384"/>
            <a:ext cx="347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攜帶教具與大家分享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83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1902</Words>
  <Application>Microsoft Office PowerPoint</Application>
  <PresentationFormat>寬螢幕</PresentationFormat>
  <Paragraphs>290</Paragraphs>
  <Slides>23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微软雅黑</vt:lpstr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user</cp:lastModifiedBy>
  <cp:revision>87</cp:revision>
  <dcterms:created xsi:type="dcterms:W3CDTF">2014-08-16T07:30:14Z</dcterms:created>
  <dcterms:modified xsi:type="dcterms:W3CDTF">2021-07-19T09:05:55Z</dcterms:modified>
</cp:coreProperties>
</file>