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9" r:id="rId4"/>
  </p:sldMasterIdLst>
  <p:notesMasterIdLst>
    <p:notesMasterId r:id="rId36"/>
  </p:notesMasterIdLst>
  <p:handoutMasterIdLst>
    <p:handoutMasterId r:id="rId37"/>
  </p:handoutMasterIdLst>
  <p:sldIdLst>
    <p:sldId id="256" r:id="rId5"/>
    <p:sldId id="359" r:id="rId6"/>
    <p:sldId id="288" r:id="rId7"/>
    <p:sldId id="325" r:id="rId8"/>
    <p:sldId id="382" r:id="rId9"/>
    <p:sldId id="379" r:id="rId10"/>
    <p:sldId id="383" r:id="rId11"/>
    <p:sldId id="303" r:id="rId12"/>
    <p:sldId id="309" r:id="rId13"/>
    <p:sldId id="300" r:id="rId14"/>
    <p:sldId id="301" r:id="rId15"/>
    <p:sldId id="333" r:id="rId16"/>
    <p:sldId id="377" r:id="rId17"/>
    <p:sldId id="380" r:id="rId18"/>
    <p:sldId id="376" r:id="rId19"/>
    <p:sldId id="371" r:id="rId20"/>
    <p:sldId id="370" r:id="rId21"/>
    <p:sldId id="367" r:id="rId22"/>
    <p:sldId id="375" r:id="rId23"/>
    <p:sldId id="388" r:id="rId24"/>
    <p:sldId id="368" r:id="rId25"/>
    <p:sldId id="389" r:id="rId26"/>
    <p:sldId id="372" r:id="rId27"/>
    <p:sldId id="385" r:id="rId28"/>
    <p:sldId id="386" r:id="rId29"/>
    <p:sldId id="387" r:id="rId30"/>
    <p:sldId id="384" r:id="rId31"/>
    <p:sldId id="390" r:id="rId32"/>
    <p:sldId id="373" r:id="rId33"/>
    <p:sldId id="374" r:id="rId34"/>
    <p:sldId id="381" r:id="rId35"/>
  </p:sldIdLst>
  <p:sldSz cx="12192000" cy="6858000"/>
  <p:notesSz cx="6807200" cy="9939338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99"/>
    <a:srgbClr val="FFCCFF"/>
    <a:srgbClr val="800080"/>
    <a:srgbClr val="CC0000"/>
    <a:srgbClr val="AFFFAF"/>
    <a:srgbClr val="660033"/>
    <a:srgbClr val="97C1FF"/>
    <a:srgbClr val="FFFF8B"/>
    <a:srgbClr val="C6B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3" autoAdjust="0"/>
    <p:restoredTop sz="91693" autoAdjust="0"/>
  </p:normalViewPr>
  <p:slideViewPr>
    <p:cSldViewPr snapToGrid="0" showGuides="1">
      <p:cViewPr varScale="1">
        <p:scale>
          <a:sx n="88" d="100"/>
          <a:sy n="88" d="100"/>
        </p:scale>
        <p:origin x="200" y="4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3552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E66D28-73F6-45C0-AB8D-89F5274584AF}" type="doc">
      <dgm:prSet loTypeId="urn:microsoft.com/office/officeart/2005/8/layout/arrow2" loCatId="process" qsTypeId="urn:microsoft.com/office/officeart/2005/8/quickstyle/simple1" qsCatId="simple" csTypeId="urn:microsoft.com/office/officeart/2005/8/colors/accent3_2" csCatId="accent3" phldr="1"/>
      <dgm:spPr/>
    </dgm:pt>
    <dgm:pt modelId="{CC2F7767-4258-4FDF-996C-1A795C37A5B7}">
      <dgm:prSet phldrT="[文字]" custT="1"/>
      <dgm:spPr/>
      <dgm:t>
        <a:bodyPr/>
        <a:lstStyle/>
        <a:p>
          <a:r>
            <a:rPr lang="zh-TW" altLang="en-US" sz="2400" b="1" u="none" dirty="0">
              <a:latin typeface="微軟正黑體" pitchFamily="34" charset="-120"/>
              <a:ea typeface="微軟正黑體" pitchFamily="34" charset="-120"/>
            </a:rPr>
            <a:t>修法前</a:t>
          </a:r>
        </a:p>
      </dgm:t>
    </dgm:pt>
    <dgm:pt modelId="{A499D412-A8E4-4E40-8635-F96DBD2F2AEE}" type="parTrans" cxnId="{78D08392-CFC0-4969-9F9D-BCB608280C54}">
      <dgm:prSet/>
      <dgm:spPr/>
      <dgm:t>
        <a:bodyPr/>
        <a:lstStyle/>
        <a:p>
          <a:endParaRPr lang="zh-TW" altLang="en-US"/>
        </a:p>
      </dgm:t>
    </dgm:pt>
    <dgm:pt modelId="{F83B31BB-680E-4ACA-86D2-6E5F74234EA5}" type="sibTrans" cxnId="{78D08392-CFC0-4969-9F9D-BCB608280C54}">
      <dgm:prSet/>
      <dgm:spPr/>
      <dgm:t>
        <a:bodyPr/>
        <a:lstStyle/>
        <a:p>
          <a:endParaRPr lang="zh-TW" altLang="en-US"/>
        </a:p>
      </dgm:t>
    </dgm:pt>
    <dgm:pt modelId="{E317390E-CC48-4DF3-A3AD-B9C6D8FDD884}">
      <dgm:prSet phldrT="[文字]" custT="1"/>
      <dgm:spPr/>
      <dgm:t>
        <a:bodyPr/>
        <a:lstStyle/>
        <a:p>
          <a:r>
            <a:rPr lang="zh-TW" altLang="en-US" sz="2400" b="1" u="none" dirty="0">
              <a:latin typeface="微軟正黑體" pitchFamily="34" charset="-120"/>
              <a:ea typeface="微軟正黑體" pitchFamily="34" charset="-120"/>
            </a:rPr>
            <a:t>修法後</a:t>
          </a:r>
        </a:p>
      </dgm:t>
    </dgm:pt>
    <dgm:pt modelId="{46F90933-CAAB-493A-AFC1-0C9EE1A347CB}" type="parTrans" cxnId="{4C6B9D81-EAEF-4960-A07E-FE83B1F8062C}">
      <dgm:prSet/>
      <dgm:spPr/>
      <dgm:t>
        <a:bodyPr/>
        <a:lstStyle/>
        <a:p>
          <a:endParaRPr lang="zh-TW" altLang="en-US"/>
        </a:p>
      </dgm:t>
    </dgm:pt>
    <dgm:pt modelId="{18389BCF-DA62-4A54-92AA-F99F7611C1F1}" type="sibTrans" cxnId="{4C6B9D81-EAEF-4960-A07E-FE83B1F8062C}">
      <dgm:prSet/>
      <dgm:spPr/>
      <dgm:t>
        <a:bodyPr/>
        <a:lstStyle/>
        <a:p>
          <a:endParaRPr lang="zh-TW" altLang="en-US"/>
        </a:p>
      </dgm:t>
    </dgm:pt>
    <dgm:pt modelId="{157D6AC2-C8D6-4036-8E82-EE5CF7A8DCD3}">
      <dgm:prSet phldrT="[文字]" custT="1"/>
      <dgm:spPr/>
      <dgm:t>
        <a:bodyPr/>
        <a:lstStyle/>
        <a:p>
          <a:pPr algn="l">
            <a:lnSpc>
              <a:spcPts val="5000"/>
            </a:lnSpc>
            <a:spcBef>
              <a:spcPts val="600"/>
            </a:spcBef>
            <a:spcAft>
              <a:spcPts val="0"/>
            </a:spcAft>
          </a:pPr>
          <a:r>
            <a:rPr lang="zh-TW" altLang="en-US" sz="3200" b="1" u="none" dirty="0">
              <a:latin typeface="微軟正黑體" pitchFamily="34" charset="-120"/>
              <a:ea typeface="微軟正黑體" pitchFamily="34" charset="-120"/>
            </a:rPr>
            <a:t>目的</a:t>
          </a:r>
        </a:p>
      </dgm:t>
    </dgm:pt>
    <dgm:pt modelId="{1FBAB038-D83F-4AB2-8556-3C6CF44D2F9A}" type="sibTrans" cxnId="{8C02B051-D143-42DF-A5C8-D0C66FE9F6C5}">
      <dgm:prSet/>
      <dgm:spPr/>
      <dgm:t>
        <a:bodyPr/>
        <a:lstStyle/>
        <a:p>
          <a:endParaRPr lang="zh-TW" altLang="en-US"/>
        </a:p>
      </dgm:t>
    </dgm:pt>
    <dgm:pt modelId="{B079A261-D4E5-46EE-BB52-E63EFBDAEC8A}" type="parTrans" cxnId="{8C02B051-D143-42DF-A5C8-D0C66FE9F6C5}">
      <dgm:prSet/>
      <dgm:spPr/>
      <dgm:t>
        <a:bodyPr/>
        <a:lstStyle/>
        <a:p>
          <a:endParaRPr lang="zh-TW" altLang="en-US"/>
        </a:p>
      </dgm:t>
    </dgm:pt>
    <dgm:pt modelId="{8D2F1563-DE6C-49DA-AADF-62C5E753A6E8}" type="pres">
      <dgm:prSet presAssocID="{08E66D28-73F6-45C0-AB8D-89F5274584AF}" presName="arrowDiagram" presStyleCnt="0">
        <dgm:presLayoutVars>
          <dgm:chMax val="5"/>
          <dgm:dir/>
          <dgm:resizeHandles val="exact"/>
        </dgm:presLayoutVars>
      </dgm:prSet>
      <dgm:spPr/>
    </dgm:pt>
    <dgm:pt modelId="{B0B7BDF9-4E2E-41B2-970B-8597259ABAF6}" type="pres">
      <dgm:prSet presAssocID="{08E66D28-73F6-45C0-AB8D-89F5274584AF}" presName="arrow" presStyleLbl="bgShp" presStyleIdx="0" presStyleCnt="1" custScaleX="176730" custScaleY="95036" custLinFactNeighborX="5018" custLinFactNeighborY="-1615"/>
      <dgm:spPr>
        <a:solidFill>
          <a:srgbClr val="FFDCB9"/>
        </a:solidFill>
      </dgm:spPr>
    </dgm:pt>
    <dgm:pt modelId="{D19A3326-842D-4E17-9B88-28A2CB0E404D}" type="pres">
      <dgm:prSet presAssocID="{08E66D28-73F6-45C0-AB8D-89F5274584AF}" presName="arrowDiagram3" presStyleCnt="0"/>
      <dgm:spPr/>
    </dgm:pt>
    <dgm:pt modelId="{B68563B5-762B-43E5-B985-FBD42DCACD20}" type="pres">
      <dgm:prSet presAssocID="{CC2F7767-4258-4FDF-996C-1A795C37A5B7}" presName="bullet3a" presStyleLbl="node1" presStyleIdx="0" presStyleCnt="3" custLinFactX="-188507" custLinFactNeighborX="-200000" custLinFactNeighborY="-60936"/>
      <dgm:spPr/>
    </dgm:pt>
    <dgm:pt modelId="{7E2F8FE6-7AC7-45EE-BAF1-3F966D65C4A9}" type="pres">
      <dgm:prSet presAssocID="{CC2F7767-4258-4FDF-996C-1A795C37A5B7}" presName="textBox3a" presStyleLbl="revTx" presStyleIdx="0" presStyleCnt="3" custScaleX="71701" custScaleY="39958" custLinFactX="-67825" custLinFactY="-64984" custLinFactNeighborX="-100000" custLinFactNeighborY="-100000">
        <dgm:presLayoutVars>
          <dgm:bulletEnabled val="1"/>
        </dgm:presLayoutVars>
      </dgm:prSet>
      <dgm:spPr/>
    </dgm:pt>
    <dgm:pt modelId="{E246FB71-421C-47AF-BD49-CC53D841530C}" type="pres">
      <dgm:prSet presAssocID="{E317390E-CC48-4DF3-A3AD-B9C6D8FDD884}" presName="bullet3b" presStyleLbl="node1" presStyleIdx="1" presStyleCnt="3"/>
      <dgm:spPr/>
    </dgm:pt>
    <dgm:pt modelId="{26E96AA5-9AC3-4595-A456-39A4C42772AD}" type="pres">
      <dgm:prSet presAssocID="{E317390E-CC48-4DF3-A3AD-B9C6D8FDD884}" presName="textBox3b" presStyleLbl="revTx" presStyleIdx="1" presStyleCnt="3" custScaleX="90256" custScaleY="24912" custLinFactNeighborX="-47905" custLinFactNeighborY="-70528">
        <dgm:presLayoutVars>
          <dgm:bulletEnabled val="1"/>
        </dgm:presLayoutVars>
      </dgm:prSet>
      <dgm:spPr/>
    </dgm:pt>
    <dgm:pt modelId="{DE55EE51-919E-42C2-83FC-9DC1A32A343D}" type="pres">
      <dgm:prSet presAssocID="{157D6AC2-C8D6-4036-8E82-EE5CF7A8DCD3}" presName="bullet3c" presStyleLbl="node1" presStyleIdx="2" presStyleCnt="3" custScaleX="37266" custScaleY="37266" custLinFactX="100000" custLinFactNeighborX="121993" custLinFactNeighborY="-82326"/>
      <dgm:spPr/>
    </dgm:pt>
    <dgm:pt modelId="{1DBD9676-8DCB-4592-892F-E5A17CDC21B5}" type="pres">
      <dgm:prSet presAssocID="{157D6AC2-C8D6-4036-8E82-EE5CF7A8DCD3}" presName="textBox3c" presStyleLbl="revTx" presStyleIdx="2" presStyleCnt="3" custScaleX="77133" custScaleY="23370" custLinFactNeighborX="23231" custLinFactNeighborY="-34769">
        <dgm:presLayoutVars>
          <dgm:bulletEnabled val="1"/>
        </dgm:presLayoutVars>
      </dgm:prSet>
      <dgm:spPr/>
    </dgm:pt>
  </dgm:ptLst>
  <dgm:cxnLst>
    <dgm:cxn modelId="{5ACBF107-017D-4A69-B96B-701E951BF5E6}" type="presOf" srcId="{CC2F7767-4258-4FDF-996C-1A795C37A5B7}" destId="{7E2F8FE6-7AC7-45EE-BAF1-3F966D65C4A9}" srcOrd="0" destOrd="0" presId="urn:microsoft.com/office/officeart/2005/8/layout/arrow2"/>
    <dgm:cxn modelId="{8C02B051-D143-42DF-A5C8-D0C66FE9F6C5}" srcId="{08E66D28-73F6-45C0-AB8D-89F5274584AF}" destId="{157D6AC2-C8D6-4036-8E82-EE5CF7A8DCD3}" srcOrd="2" destOrd="0" parTransId="{B079A261-D4E5-46EE-BB52-E63EFBDAEC8A}" sibTransId="{1FBAB038-D83F-4AB2-8556-3C6CF44D2F9A}"/>
    <dgm:cxn modelId="{4C6B9D81-EAEF-4960-A07E-FE83B1F8062C}" srcId="{08E66D28-73F6-45C0-AB8D-89F5274584AF}" destId="{E317390E-CC48-4DF3-A3AD-B9C6D8FDD884}" srcOrd="1" destOrd="0" parTransId="{46F90933-CAAB-493A-AFC1-0C9EE1A347CB}" sibTransId="{18389BCF-DA62-4A54-92AA-F99F7611C1F1}"/>
    <dgm:cxn modelId="{13A2958B-A585-44AF-AF60-F9DB000A71CD}" type="presOf" srcId="{157D6AC2-C8D6-4036-8E82-EE5CF7A8DCD3}" destId="{1DBD9676-8DCB-4592-892F-E5A17CDC21B5}" srcOrd="0" destOrd="0" presId="urn:microsoft.com/office/officeart/2005/8/layout/arrow2"/>
    <dgm:cxn modelId="{78D08392-CFC0-4969-9F9D-BCB608280C54}" srcId="{08E66D28-73F6-45C0-AB8D-89F5274584AF}" destId="{CC2F7767-4258-4FDF-996C-1A795C37A5B7}" srcOrd="0" destOrd="0" parTransId="{A499D412-A8E4-4E40-8635-F96DBD2F2AEE}" sibTransId="{F83B31BB-680E-4ACA-86D2-6E5F74234EA5}"/>
    <dgm:cxn modelId="{175035E6-6861-419F-AF67-9903F122101B}" type="presOf" srcId="{E317390E-CC48-4DF3-A3AD-B9C6D8FDD884}" destId="{26E96AA5-9AC3-4595-A456-39A4C42772AD}" srcOrd="0" destOrd="0" presId="urn:microsoft.com/office/officeart/2005/8/layout/arrow2"/>
    <dgm:cxn modelId="{71F070E9-44F4-4C7D-8E98-9F55814ED30C}" type="presOf" srcId="{08E66D28-73F6-45C0-AB8D-89F5274584AF}" destId="{8D2F1563-DE6C-49DA-AADF-62C5E753A6E8}" srcOrd="0" destOrd="0" presId="urn:microsoft.com/office/officeart/2005/8/layout/arrow2"/>
    <dgm:cxn modelId="{BB4FF225-2414-443C-B1E1-8C61F09FF824}" type="presParOf" srcId="{8D2F1563-DE6C-49DA-AADF-62C5E753A6E8}" destId="{B0B7BDF9-4E2E-41B2-970B-8597259ABAF6}" srcOrd="0" destOrd="0" presId="urn:microsoft.com/office/officeart/2005/8/layout/arrow2"/>
    <dgm:cxn modelId="{29F76851-7729-435D-8AE1-AEBCE14A86BA}" type="presParOf" srcId="{8D2F1563-DE6C-49DA-AADF-62C5E753A6E8}" destId="{D19A3326-842D-4E17-9B88-28A2CB0E404D}" srcOrd="1" destOrd="0" presId="urn:microsoft.com/office/officeart/2005/8/layout/arrow2"/>
    <dgm:cxn modelId="{94C9F86F-4AFA-4F31-9D1E-3C2149960349}" type="presParOf" srcId="{D19A3326-842D-4E17-9B88-28A2CB0E404D}" destId="{B68563B5-762B-43E5-B985-FBD42DCACD20}" srcOrd="0" destOrd="0" presId="urn:microsoft.com/office/officeart/2005/8/layout/arrow2"/>
    <dgm:cxn modelId="{5B17FBF5-8B20-4178-B924-AEADA3ABCD26}" type="presParOf" srcId="{D19A3326-842D-4E17-9B88-28A2CB0E404D}" destId="{7E2F8FE6-7AC7-45EE-BAF1-3F966D65C4A9}" srcOrd="1" destOrd="0" presId="urn:microsoft.com/office/officeart/2005/8/layout/arrow2"/>
    <dgm:cxn modelId="{B27ECF72-96F3-4DB2-A8DF-8344823717F7}" type="presParOf" srcId="{D19A3326-842D-4E17-9B88-28A2CB0E404D}" destId="{E246FB71-421C-47AF-BD49-CC53D841530C}" srcOrd="2" destOrd="0" presId="urn:microsoft.com/office/officeart/2005/8/layout/arrow2"/>
    <dgm:cxn modelId="{0AF3F190-A7C9-4D0E-9AB9-1622A3EBBF9A}" type="presParOf" srcId="{D19A3326-842D-4E17-9B88-28A2CB0E404D}" destId="{26E96AA5-9AC3-4595-A456-39A4C42772AD}" srcOrd="3" destOrd="0" presId="urn:microsoft.com/office/officeart/2005/8/layout/arrow2"/>
    <dgm:cxn modelId="{76B2589E-9492-495B-A2B8-FD188E564404}" type="presParOf" srcId="{D19A3326-842D-4E17-9B88-28A2CB0E404D}" destId="{DE55EE51-919E-42C2-83FC-9DC1A32A343D}" srcOrd="4" destOrd="0" presId="urn:microsoft.com/office/officeart/2005/8/layout/arrow2"/>
    <dgm:cxn modelId="{EF508F40-483D-41F2-B748-CF4154C50D91}" type="presParOf" srcId="{D19A3326-842D-4E17-9B88-28A2CB0E404D}" destId="{1DBD9676-8DCB-4592-892F-E5A17CDC21B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7BDF9-4E2E-41B2-970B-8597259ABAF6}">
      <dsp:nvSpPr>
        <dsp:cNvPr id="0" name=""/>
        <dsp:cNvSpPr/>
      </dsp:nvSpPr>
      <dsp:spPr>
        <a:xfrm>
          <a:off x="556176" y="34948"/>
          <a:ext cx="11398451" cy="3830925"/>
        </a:xfrm>
        <a:prstGeom prst="swooshArrow">
          <a:avLst>
            <a:gd name="adj1" fmla="val 25000"/>
            <a:gd name="adj2" fmla="val 25000"/>
          </a:avLst>
        </a:prstGeom>
        <a:solidFill>
          <a:srgbClr val="FFDCB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563B5-762B-43E5-B985-FBD42DCACD20}">
      <dsp:nvSpPr>
        <dsp:cNvPr id="0" name=""/>
        <dsp:cNvSpPr/>
      </dsp:nvSpPr>
      <dsp:spPr>
        <a:xfrm>
          <a:off x="2920107" y="2680030"/>
          <a:ext cx="167690" cy="1676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F8FE6-7AC7-45EE-BAF1-3F966D65C4A9}">
      <dsp:nvSpPr>
        <dsp:cNvPr id="0" name=""/>
        <dsp:cNvSpPr/>
      </dsp:nvSpPr>
      <dsp:spPr>
        <a:xfrm>
          <a:off x="1346059" y="1293785"/>
          <a:ext cx="1077498" cy="465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856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u="none" kern="1200" dirty="0">
              <a:latin typeface="微軟正黑體" pitchFamily="34" charset="-120"/>
              <a:ea typeface="微軟正黑體" pitchFamily="34" charset="-120"/>
            </a:rPr>
            <a:t>修法前</a:t>
          </a:r>
        </a:p>
      </dsp:txBody>
      <dsp:txXfrm>
        <a:off x="1346059" y="1293785"/>
        <a:ext cx="1077498" cy="465497"/>
      </dsp:txXfrm>
    </dsp:sp>
    <dsp:sp modelId="{E246FB71-421C-47AF-BD49-CC53D841530C}">
      <dsp:nvSpPr>
        <dsp:cNvPr id="0" name=""/>
        <dsp:cNvSpPr/>
      </dsp:nvSpPr>
      <dsp:spPr>
        <a:xfrm>
          <a:off x="5051790" y="1686581"/>
          <a:ext cx="303133" cy="3031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96AA5-9AC3-4595-A456-39A4C42772AD}">
      <dsp:nvSpPr>
        <dsp:cNvPr id="0" name=""/>
        <dsp:cNvSpPr/>
      </dsp:nvSpPr>
      <dsp:spPr>
        <a:xfrm>
          <a:off x="4537243" y="1114848"/>
          <a:ext cx="1397085" cy="546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624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u="none" kern="1200" dirty="0">
              <a:latin typeface="微軟正黑體" pitchFamily="34" charset="-120"/>
              <a:ea typeface="微軟正黑體" pitchFamily="34" charset="-120"/>
            </a:rPr>
            <a:t>修法後</a:t>
          </a:r>
        </a:p>
      </dsp:txBody>
      <dsp:txXfrm>
        <a:off x="4537243" y="1114848"/>
        <a:ext cx="1397085" cy="546289"/>
      </dsp:txXfrm>
    </dsp:sp>
    <dsp:sp modelId="{DE55EE51-919E-42C2-83FC-9DC1A32A343D}">
      <dsp:nvSpPr>
        <dsp:cNvPr id="0" name=""/>
        <dsp:cNvSpPr/>
      </dsp:nvSpPr>
      <dsp:spPr>
        <a:xfrm>
          <a:off x="7894044" y="806215"/>
          <a:ext cx="156229" cy="1562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D9676-8DCB-4592-892F-E5A17CDC21B5}">
      <dsp:nvSpPr>
        <dsp:cNvPr id="0" name=""/>
        <dsp:cNvSpPr/>
      </dsp:nvSpPr>
      <dsp:spPr>
        <a:xfrm>
          <a:off x="7578081" y="1328806"/>
          <a:ext cx="1193952" cy="6547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140" tIns="0" rIns="0" bIns="0" numCol="1" spcCol="1270" anchor="t" anchorCtr="0">
          <a:noAutofit/>
        </a:bodyPr>
        <a:lstStyle/>
        <a:p>
          <a:pPr marL="0" lvl="0" indent="0" algn="l" defTabSz="1422400">
            <a:lnSpc>
              <a:spcPts val="5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3200" b="1" u="none" kern="1200" dirty="0">
              <a:latin typeface="微軟正黑體" pitchFamily="34" charset="-120"/>
              <a:ea typeface="微軟正黑體" pitchFamily="34" charset="-120"/>
            </a:rPr>
            <a:t>目的</a:t>
          </a:r>
        </a:p>
      </dsp:txBody>
      <dsp:txXfrm>
        <a:off x="7578081" y="1328806"/>
        <a:ext cx="1193952" cy="654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24" y="18"/>
            <a:ext cx="2949786" cy="498694"/>
          </a:xfrm>
          <a:prstGeom prst="rect">
            <a:avLst/>
          </a:prstGeom>
        </p:spPr>
        <p:txBody>
          <a:bodyPr vert="horz" lIns="91681" tIns="45841" rIns="91681" bIns="45841" rtlCol="0"/>
          <a:lstStyle>
            <a:lvl1pPr algn="l" rtl="0">
              <a:defRPr sz="13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55860" y="18"/>
            <a:ext cx="2949786" cy="498694"/>
          </a:xfrm>
          <a:prstGeom prst="rect">
            <a:avLst/>
          </a:prstGeom>
        </p:spPr>
        <p:txBody>
          <a:bodyPr vert="horz" lIns="91681" tIns="45841" rIns="91681" bIns="45841" rtlCol="0"/>
          <a:lstStyle>
            <a:lvl1pPr algn="l" rtl="0">
              <a:defRPr sz="1300"/>
            </a:lvl1pPr>
          </a:lstStyle>
          <a:p>
            <a:pPr algn="r" rtl="0"/>
            <a:fld id="{B371FDD4-1ACE-4353-829D-0505EA0F4DC5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algn="r" rtl="0"/>
              <a:t>2020/8/23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24" y="9440664"/>
            <a:ext cx="2949786" cy="498693"/>
          </a:xfrm>
          <a:prstGeom prst="rect">
            <a:avLst/>
          </a:prstGeom>
        </p:spPr>
        <p:txBody>
          <a:bodyPr vert="horz" lIns="91681" tIns="45841" rIns="91681" bIns="45841" rtlCol="0" anchor="b"/>
          <a:lstStyle>
            <a:lvl1pPr algn="l" rtl="0">
              <a:defRPr sz="13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55860" y="9440664"/>
            <a:ext cx="2949786" cy="498693"/>
          </a:xfrm>
          <a:prstGeom prst="rect">
            <a:avLst/>
          </a:prstGeom>
        </p:spPr>
        <p:txBody>
          <a:bodyPr vert="horz" lIns="91681" tIns="45841" rIns="91681" bIns="45841" rtlCol="0" anchor="b"/>
          <a:lstStyle>
            <a:lvl1pPr algn="l" rtl="0">
              <a:defRPr sz="1300"/>
            </a:lvl1pPr>
          </a:lstStyle>
          <a:p>
            <a:pPr algn="r" rtl="0"/>
            <a:fld id="{06834459-7356-44BF-850D-8B30C4FB3B6B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24" y="18"/>
            <a:ext cx="2949786" cy="498694"/>
          </a:xfrm>
          <a:prstGeom prst="rect">
            <a:avLst/>
          </a:prstGeom>
        </p:spPr>
        <p:txBody>
          <a:bodyPr vert="horz" lIns="91681" tIns="45841" rIns="91681" bIns="45841" rtlCol="0"/>
          <a:lstStyle>
            <a:lvl1pPr algn="l" rtl="0">
              <a:defRPr sz="13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55860" y="18"/>
            <a:ext cx="2949786" cy="498694"/>
          </a:xfrm>
          <a:prstGeom prst="rect">
            <a:avLst/>
          </a:prstGeom>
        </p:spPr>
        <p:txBody>
          <a:bodyPr vert="horz" lIns="91681" tIns="45841" rIns="91681" bIns="45841" rtlCol="0"/>
          <a:lstStyle>
            <a:lvl1pPr algn="r" rtl="0">
              <a:defRPr sz="13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3A96AD4-FA7B-45A4-B8C6-63FF3B17A7BB}" type="datetime1">
              <a:rPr lang="zh-TW" altLang="en-US" smtClean="0"/>
              <a:pPr/>
              <a:t>2020/8/23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1" tIns="45841" rIns="91681" bIns="45841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0721" y="4783315"/>
            <a:ext cx="5445760" cy="3913614"/>
          </a:xfrm>
          <a:prstGeom prst="rect">
            <a:avLst/>
          </a:prstGeom>
        </p:spPr>
        <p:txBody>
          <a:bodyPr vert="horz" lIns="91681" tIns="45841" rIns="91681" bIns="45841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24" y="9440664"/>
            <a:ext cx="2949786" cy="498693"/>
          </a:xfrm>
          <a:prstGeom prst="rect">
            <a:avLst/>
          </a:prstGeom>
        </p:spPr>
        <p:txBody>
          <a:bodyPr vert="horz" lIns="91681" tIns="45841" rIns="91681" bIns="45841" rtlCol="0" anchor="b"/>
          <a:lstStyle>
            <a:lvl1pPr algn="l" rtl="0">
              <a:defRPr sz="13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55860" y="9440664"/>
            <a:ext cx="2949786" cy="498693"/>
          </a:xfrm>
          <a:prstGeom prst="rect">
            <a:avLst/>
          </a:prstGeom>
        </p:spPr>
        <p:txBody>
          <a:bodyPr vert="horz" lIns="91681" tIns="45841" rIns="91681" bIns="45841" rtlCol="0" anchor="b"/>
          <a:lstStyle>
            <a:lvl1pPr algn="r" rtl="0">
              <a:defRPr sz="13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A3C37BE-C303-496D-B5CD-85F2937540F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38480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9356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1590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1347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1347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1347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1638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1347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13478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1347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7144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87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1347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1672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34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1089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7290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7422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altLang="zh-TW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3739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橢圓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FF54DE5-C571-48E8-A5BC-B369434E2F44}" type="slidenum">
              <a:rPr lang="en-US" altLang="zh-TW" noProof="0" smtClean="0"/>
              <a:pPr rtl="0"/>
              <a:t>‹#›</a:t>
            </a:fld>
            <a:endParaRPr lang="en-US" altLang="zh-TW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pPr rtl="0"/>
            <a:fld id="{0FF54DE5-C571-48E8-A5BC-B369434E2F44}" type="slidenum">
              <a:rPr lang="en-US" altLang="zh-TW" noProof="0" smtClean="0"/>
              <a:pPr rtl="0"/>
              <a:t>‹#›</a:t>
            </a:fld>
            <a:endParaRPr lang="en-US" altLang="zh-TW" noProof="0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 dirty="0"/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55200" y="304801"/>
            <a:ext cx="1930400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含圖片的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  <a:endParaRPr lang="zh-TW" altLang="en-US" noProof="0" dirty="0"/>
          </a:p>
        </p:txBody>
      </p:sp>
      <p:sp>
        <p:nvSpPr>
          <p:cNvPr id="11" name="圖片預留位置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5815584" y="1026372"/>
            <a:ext cx="609600" cy="441325"/>
          </a:xfrm>
        </p:spPr>
        <p:txBody>
          <a:bodyPr/>
          <a:lstStyle/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 noProof="0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 flipV="1">
            <a:off x="6084107" y="1575652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內容版面配置區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zh-TW" altLang="en-US" noProof="0" dirty="0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內容版面配置區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6" name="內容版面配置區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25" name="橢圓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橢圓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0FF54DE5-C571-48E8-A5BC-B369434E2F4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23" name="標題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pPr rtl="0"/>
            <a:fld id="{0FF54DE5-C571-48E8-A5BC-B369434E2F44}" type="slidenum">
              <a:rPr lang="en-US" altLang="zh-TW" noProof="0" smtClean="0"/>
              <a:pPr rtl="0"/>
              <a:t>‹#›</a:t>
            </a:fld>
            <a:endParaRPr lang="en-US" altLang="zh-TW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0FF54DE5-C571-48E8-A5BC-B369434E2F44}" type="slidenum">
              <a:rPr lang="en-US" altLang="zh-TW" noProof="0" smtClean="0"/>
              <a:pPr rtl="0"/>
              <a:t>‹#›</a:t>
            </a:fld>
            <a:endParaRPr lang="en-US" altLang="zh-TW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內容版面配置區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10" name="橢圓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橢圓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en-US" altLang="zh-TW" noProof="0" smtClean="0"/>
              <a:pPr rtl="0"/>
              <a:t>‹#›</a:t>
            </a:fld>
            <a:endParaRPr lang="en-US" altLang="zh-TW" noProof="0" dirty="0"/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pPr rtl="0"/>
            <a:endParaRPr lang="zh-TW" altLang="en-US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直線接點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橢圓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pPr rtl="0"/>
            <a:fld id="{0FF54DE5-C571-48E8-A5BC-B369434E2F44}" type="slidenum">
              <a:rPr lang="en-US" altLang="zh-TW" noProof="0" smtClean="0"/>
              <a:pPr rtl="0"/>
              <a:t>‹#›</a:t>
            </a:fld>
            <a:endParaRPr lang="en-US" altLang="zh-TW" noProof="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pPr rtl="0"/>
            <a:endParaRPr lang="zh-TW" altLang="en-US" noProof="0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70BDD36-EB86-469D-9D91-DAC7F42FAF41}" type="datetimeFigureOut">
              <a:rPr lang="zh-TW" altLang="en-US" smtClean="0"/>
              <a:pPr/>
              <a:t>2020/8/23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5791200" y="1040174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0F100F3-0038-46DC-BAAB-24E1513B77E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ransition spd="med">
    <p:fade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圖片 29">
            <a:extLst>
              <a:ext uri="{FF2B5EF4-FFF2-40B4-BE49-F238E27FC236}">
                <a16:creationId xmlns:a16="http://schemas.microsoft.com/office/drawing/2014/main" id="{C3219342-18CB-40F1-BCBE-E2DB8F8E87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14" y="1765933"/>
            <a:ext cx="1988690" cy="1988690"/>
          </a:xfrm>
          <a:prstGeom prst="rect">
            <a:avLst/>
          </a:prstGeom>
        </p:spPr>
      </p:pic>
      <p:sp>
        <p:nvSpPr>
          <p:cNvPr id="14" name="橢圓 13">
            <a:extLst>
              <a:ext uri="{FF2B5EF4-FFF2-40B4-BE49-F238E27FC236}">
                <a16:creationId xmlns:a16="http://schemas.microsoft.com/office/drawing/2014/main" id="{3191449D-E2AD-4068-BD5C-068220EFC487}"/>
              </a:ext>
            </a:extLst>
          </p:cNvPr>
          <p:cNvSpPr/>
          <p:nvPr/>
        </p:nvSpPr>
        <p:spPr>
          <a:xfrm>
            <a:off x="1122994" y="2145373"/>
            <a:ext cx="1260000" cy="1260000"/>
          </a:xfrm>
          <a:prstGeom prst="ellipse">
            <a:avLst/>
          </a:prstGeom>
          <a:solidFill>
            <a:srgbClr val="F16B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</a:p>
        </p:txBody>
      </p:sp>
      <p:sp>
        <p:nvSpPr>
          <p:cNvPr id="10" name="標題 5"/>
          <p:cNvSpPr>
            <a:spLocks noGrp="1"/>
          </p:cNvSpPr>
          <p:nvPr>
            <p:ph type="ctrTitle"/>
          </p:nvPr>
        </p:nvSpPr>
        <p:spPr>
          <a:xfrm>
            <a:off x="1999607" y="2452279"/>
            <a:ext cx="8649625" cy="2219691"/>
          </a:xfrm>
        </p:spPr>
        <p:txBody>
          <a:bodyPr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1610360" marR="5080" indent="-838200" algn="ctr">
              <a:spcBef>
                <a:spcPts val="105"/>
              </a:spcBef>
            </a:pPr>
            <a:r>
              <a:rPr lang="zh-TW" altLang="en-US" sz="6600" cap="none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  <a:cs typeface="Microsoft JhengHei"/>
              </a:rPr>
              <a:t>教師法專案報告</a:t>
            </a:r>
            <a:br>
              <a:rPr lang="en-US" altLang="zh-TW" sz="6600" cap="none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  <a:cs typeface="Microsoft JhengHei"/>
              </a:rPr>
            </a:br>
            <a:r>
              <a:rPr lang="en-US" altLang="zh-TW" sz="3600" cap="none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  <a:cs typeface="Microsoft JhengHei"/>
              </a:rPr>
              <a:t>(</a:t>
            </a:r>
            <a:r>
              <a:rPr lang="zh-CN" altLang="en-US" sz="3600" cap="none" dirty="0">
                <a:ln w="0"/>
                <a:solidFill>
                  <a:srgbClr val="00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  <a:cs typeface="Microsoft JhengHei"/>
              </a:rPr>
              <a:t>完善不適任教師處理機制）</a:t>
            </a:r>
            <a:endParaRPr lang="zh-TW" altLang="en-US" sz="3600" cap="none" dirty="0">
              <a:ln w="0"/>
              <a:solidFill>
                <a:srgbClr val="00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itchFamily="65" charset="-120"/>
              <a:ea typeface="標楷體" pitchFamily="65" charset="-120"/>
              <a:cs typeface="Microsoft JhengHei"/>
            </a:endParaRPr>
          </a:p>
        </p:txBody>
      </p:sp>
      <p:sp>
        <p:nvSpPr>
          <p:cNvPr id="11" name="副標題 7"/>
          <p:cNvSpPr>
            <a:spLocks noGrp="1"/>
          </p:cNvSpPr>
          <p:nvPr>
            <p:ph type="subTitle" idx="1"/>
          </p:nvPr>
        </p:nvSpPr>
        <p:spPr>
          <a:xfrm>
            <a:off x="5722078" y="5241256"/>
            <a:ext cx="5734050" cy="955565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報告單位：課程</a:t>
            </a:r>
            <a:r>
              <a:rPr lang="zh-TW" altLang="en-US" sz="2800" b="1" dirty="0">
                <a:solidFill>
                  <a:srgbClr val="404040"/>
                </a:solidFill>
                <a:latin typeface="標楷體" pitchFamily="65" charset="-120"/>
                <a:ea typeface="標楷體" pitchFamily="65" charset="-120"/>
              </a:rPr>
              <a:t>發展</a:t>
            </a:r>
            <a:r>
              <a:rPr lang="zh-TW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itchFamily="65" charset="-120"/>
                <a:ea typeface="標楷體" pitchFamily="65" charset="-120"/>
              </a:rPr>
              <a:t>科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dirty="0"/>
              <a:t>         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0318260" y="6429487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9</a:t>
            </a:r>
            <a:endParaRPr lang="zh-TW" altLang="en-US" sz="14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5075" y="1529429"/>
            <a:ext cx="11627224" cy="5040000"/>
          </a:xfrm>
          <a:prstGeom prst="rect">
            <a:avLst/>
          </a:prstGeom>
          <a:solidFill>
            <a:schemeClr val="bg2"/>
          </a:solidFill>
          <a:ln w="63500" cmpd="dbl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4500"/>
              </a:lnSpc>
            </a:pPr>
            <a:endParaRPr lang="en-US" altLang="zh-TW" sz="3200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1" name="圓角矩形 40"/>
          <p:cNvSpPr/>
          <p:nvPr/>
        </p:nvSpPr>
        <p:spPr>
          <a:xfrm>
            <a:off x="3117366" y="270080"/>
            <a:ext cx="6655355" cy="78809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完善不適任教師處理機制</a:t>
            </a:r>
          </a:p>
        </p:txBody>
      </p:sp>
      <p:sp>
        <p:nvSpPr>
          <p:cNvPr id="33" name="橢圓 32"/>
          <p:cNvSpPr/>
          <p:nvPr/>
        </p:nvSpPr>
        <p:spPr>
          <a:xfrm>
            <a:off x="2580495" y="196125"/>
            <a:ext cx="90000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997686" y="1230526"/>
            <a:ext cx="10548000" cy="648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3300"/>
              </a:lnSpc>
            </a:pP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增定教師專業審查會運作機制，強化不適任教師之處理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修正條文第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6" y="1084601"/>
            <a:ext cx="1408276" cy="1408276"/>
          </a:xfrm>
          <a:prstGeom prst="rect">
            <a:avLst/>
          </a:prstGeom>
        </p:spPr>
      </p:pic>
      <p:sp>
        <p:nvSpPr>
          <p:cNvPr id="14" name="橢圓 13"/>
          <p:cNvSpPr/>
          <p:nvPr/>
        </p:nvSpPr>
        <p:spPr>
          <a:xfrm>
            <a:off x="532154" y="1084601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向右箭號 21"/>
          <p:cNvSpPr/>
          <p:nvPr/>
        </p:nvSpPr>
        <p:spPr>
          <a:xfrm>
            <a:off x="6816531" y="4668460"/>
            <a:ext cx="540000" cy="540000"/>
          </a:xfrm>
          <a:prstGeom prst="rightArrow">
            <a:avLst/>
          </a:prstGeom>
          <a:solidFill>
            <a:srgbClr val="F2B092"/>
          </a:solidFill>
          <a:ln>
            <a:solidFill>
              <a:srgbClr val="85756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lt1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E534CA3C-60E5-440B-9A71-D3629D04E4D6}"/>
              </a:ext>
            </a:extLst>
          </p:cNvPr>
          <p:cNvSpPr txBox="1"/>
          <p:nvPr/>
        </p:nvSpPr>
        <p:spPr>
          <a:xfrm>
            <a:off x="1073910" y="3026934"/>
            <a:ext cx="5587298" cy="3554819"/>
          </a:xfrm>
          <a:prstGeom prst="rect">
            <a:avLst/>
          </a:prstGeom>
          <a:ln w="28575" cmpd="sng">
            <a:solidFill>
              <a:srgbClr val="85756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85750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zh-TW" sz="2000" dirty="0">
                <a:solidFill>
                  <a:schemeClr val="tx1"/>
                </a:solidFill>
              </a:rPr>
              <a:t>明定各主管機關應成立</a:t>
            </a:r>
            <a:r>
              <a:rPr lang="zh-TW" altLang="en-US" sz="2000" b="1" dirty="0">
                <a:solidFill>
                  <a:srgbClr val="000099"/>
                </a:solidFill>
              </a:rPr>
              <a:t>專審會</a:t>
            </a:r>
            <a:r>
              <a:rPr lang="zh-TW" altLang="zh-TW" sz="2000" b="1" dirty="0">
                <a:solidFill>
                  <a:schemeClr val="tx1"/>
                </a:solidFill>
              </a:rPr>
              <a:t>，協助高中以下學校處理</a:t>
            </a:r>
            <a:r>
              <a:rPr lang="zh-TW" altLang="zh-TW" sz="2000" b="1" dirty="0">
                <a:solidFill>
                  <a:srgbClr val="000099"/>
                </a:solidFill>
              </a:rPr>
              <a:t>教學不力或不能勝任工作</a:t>
            </a:r>
            <a:r>
              <a:rPr lang="zh-TW" altLang="zh-TW" sz="2000" dirty="0">
                <a:solidFill>
                  <a:schemeClr val="tx1"/>
                </a:solidFill>
              </a:rPr>
              <a:t>案件</a:t>
            </a:r>
            <a:r>
              <a:rPr lang="zh-TW" altLang="en-US" sz="2000" dirty="0">
                <a:solidFill>
                  <a:schemeClr val="tx1"/>
                </a:solidFill>
              </a:rPr>
              <a:t>。</a:t>
            </a:r>
            <a:r>
              <a:rPr lang="zh-TW" altLang="en-US" sz="2000" b="1" dirty="0">
                <a:solidFill>
                  <a:schemeClr val="tx1"/>
                </a:solidFill>
              </a:rPr>
              <a:t> </a:t>
            </a:r>
            <a:r>
              <a:rPr lang="en-US" altLang="zh-TW" sz="2000" dirty="0">
                <a:solidFill>
                  <a:schemeClr val="tx1"/>
                </a:solidFill>
              </a:rPr>
              <a:t>【§</a:t>
            </a:r>
            <a:r>
              <a:rPr lang="en-US" altLang="zh-TW" sz="2000" dirty="0">
                <a:solidFill>
                  <a:srgbClr val="000099"/>
                </a:solidFill>
              </a:rPr>
              <a:t>16</a:t>
            </a:r>
            <a:r>
              <a:rPr lang="zh-TW" altLang="zh-TW" sz="2000" dirty="0">
                <a:solidFill>
                  <a:schemeClr val="tx1"/>
                </a:solidFill>
              </a:rPr>
              <a:t>第</a:t>
            </a:r>
            <a:r>
              <a:rPr lang="en-US" altLang="zh-TW" sz="2000" dirty="0">
                <a:solidFill>
                  <a:srgbClr val="000099"/>
                </a:solidFill>
              </a:rPr>
              <a:t>1</a:t>
            </a:r>
            <a:r>
              <a:rPr lang="zh-TW" altLang="zh-TW" sz="2000" dirty="0">
                <a:solidFill>
                  <a:schemeClr val="tx1"/>
                </a:solidFill>
              </a:rPr>
              <a:t>項第</a:t>
            </a:r>
            <a:r>
              <a:rPr lang="en-US" altLang="zh-TW" sz="2000" dirty="0">
                <a:solidFill>
                  <a:srgbClr val="000099"/>
                </a:solidFill>
              </a:rPr>
              <a:t>1</a:t>
            </a:r>
            <a:r>
              <a:rPr lang="zh-TW" altLang="zh-TW" sz="2000" dirty="0">
                <a:solidFill>
                  <a:schemeClr val="tx1"/>
                </a:solidFill>
              </a:rPr>
              <a:t>款</a:t>
            </a:r>
            <a:r>
              <a:rPr lang="zh-TW" altLang="en-US" sz="2000" dirty="0">
                <a:solidFill>
                  <a:schemeClr val="tx1"/>
                </a:solidFill>
              </a:rPr>
              <a:t>（</a:t>
            </a:r>
            <a:r>
              <a:rPr lang="zh-TW" altLang="en-US" sz="2400" b="1" dirty="0">
                <a:solidFill>
                  <a:srgbClr val="000099"/>
                </a:solidFill>
              </a:rPr>
              <a:t>學校申請</a:t>
            </a:r>
            <a:r>
              <a:rPr lang="zh-TW" altLang="en-US" sz="2400" dirty="0">
                <a:solidFill>
                  <a:schemeClr val="tx1"/>
                </a:solidFill>
              </a:rPr>
              <a:t>案件</a:t>
            </a:r>
            <a:r>
              <a:rPr lang="zh-TW" altLang="en-US" sz="2000" dirty="0">
                <a:solidFill>
                  <a:schemeClr val="tx1"/>
                </a:solidFill>
              </a:rPr>
              <a:t>） </a:t>
            </a:r>
            <a:r>
              <a:rPr lang="en-US" altLang="zh-TW" sz="2000" dirty="0">
                <a:solidFill>
                  <a:schemeClr val="tx1"/>
                </a:solidFill>
              </a:rPr>
              <a:t>】</a:t>
            </a:r>
          </a:p>
          <a:p>
            <a:pPr marL="285750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zh-TW" sz="2000" dirty="0">
                <a:solidFill>
                  <a:schemeClr val="tx1"/>
                </a:solidFill>
              </a:rPr>
              <a:t>高中以下學校</a:t>
            </a:r>
            <a:r>
              <a:rPr lang="zh-TW" altLang="zh-TW" sz="2000" dirty="0">
                <a:solidFill>
                  <a:srgbClr val="C00000"/>
                </a:solidFill>
              </a:rPr>
              <a:t>教評會</a:t>
            </a:r>
            <a:r>
              <a:rPr lang="zh-TW" altLang="en-US" sz="2000" b="1" dirty="0">
                <a:solidFill>
                  <a:srgbClr val="C00000"/>
                </a:solidFill>
              </a:rPr>
              <a:t>未依規定</a:t>
            </a:r>
            <a:r>
              <a:rPr lang="zh-TW" altLang="en-US" sz="2000" dirty="0">
                <a:solidFill>
                  <a:schemeClr val="tx1"/>
                </a:solidFill>
              </a:rPr>
              <a:t>召開、審議或決議，主管機關認</a:t>
            </a:r>
            <a:r>
              <a:rPr lang="zh-TW" altLang="zh-TW" sz="2000" dirty="0">
                <a:solidFill>
                  <a:schemeClr val="tx1"/>
                </a:solidFill>
              </a:rPr>
              <a:t>有</a:t>
            </a:r>
            <a:r>
              <a:rPr lang="zh-TW" altLang="zh-TW" sz="2000" b="1" dirty="0">
                <a:solidFill>
                  <a:srgbClr val="C00000"/>
                </a:solidFill>
              </a:rPr>
              <a:t>違法之虞</a:t>
            </a:r>
            <a:r>
              <a:rPr lang="zh-TW" altLang="zh-TW" sz="2000" dirty="0">
                <a:solidFill>
                  <a:schemeClr val="tx1"/>
                </a:solidFill>
              </a:rPr>
              <a:t>，</a:t>
            </a:r>
            <a:r>
              <a:rPr lang="zh-TW" altLang="en-US" sz="2000" dirty="0">
                <a:solidFill>
                  <a:srgbClr val="C00000"/>
                </a:solidFill>
              </a:rPr>
              <a:t>交回</a:t>
            </a:r>
            <a:r>
              <a:rPr lang="zh-TW" altLang="en-US" sz="2000" dirty="0"/>
              <a:t>學校審議或復議，</a:t>
            </a:r>
            <a:r>
              <a:rPr lang="zh-TW" altLang="zh-TW" sz="2000" dirty="0"/>
              <a:t>屆期未</a:t>
            </a:r>
            <a:r>
              <a:rPr lang="zh-TW" altLang="en-US" sz="2000" dirty="0"/>
              <a:t>審議或復議者</a:t>
            </a:r>
            <a:r>
              <a:rPr lang="zh-TW" altLang="zh-TW" sz="2000" dirty="0">
                <a:solidFill>
                  <a:schemeClr val="tx1"/>
                </a:solidFill>
              </a:rPr>
              <a:t>，主管機關得</a:t>
            </a:r>
            <a:r>
              <a:rPr lang="zh-TW" altLang="zh-TW" sz="2000" dirty="0">
                <a:solidFill>
                  <a:srgbClr val="C00000"/>
                </a:solidFill>
              </a:rPr>
              <a:t>逕行</a:t>
            </a:r>
            <a:r>
              <a:rPr lang="zh-TW" altLang="zh-TW" sz="2000" b="1" dirty="0">
                <a:solidFill>
                  <a:srgbClr val="C00000"/>
                </a:solidFill>
              </a:rPr>
              <a:t>提交</a:t>
            </a:r>
            <a:r>
              <a:rPr lang="zh-TW" altLang="zh-TW" sz="2000" dirty="0">
                <a:solidFill>
                  <a:schemeClr val="tx1"/>
                </a:solidFill>
              </a:rPr>
              <a:t>專審會審議</a:t>
            </a:r>
            <a:r>
              <a:rPr lang="zh-TW" altLang="en-US" sz="2000" dirty="0">
                <a:solidFill>
                  <a:schemeClr val="tx1"/>
                </a:solidFill>
              </a:rPr>
              <a:t>。</a:t>
            </a:r>
            <a:r>
              <a:rPr lang="en-US" altLang="zh-TW" sz="2000" dirty="0"/>
              <a:t>【§</a:t>
            </a:r>
            <a:r>
              <a:rPr lang="en-US" altLang="zh-TW" sz="2000" dirty="0">
                <a:solidFill>
                  <a:srgbClr val="C00000"/>
                </a:solidFill>
              </a:rPr>
              <a:t>26</a:t>
            </a:r>
            <a:r>
              <a:rPr lang="zh-TW" altLang="zh-TW" sz="2000" dirty="0"/>
              <a:t>第</a:t>
            </a:r>
            <a:r>
              <a:rPr lang="en-US" altLang="zh-TW" sz="2000" dirty="0">
                <a:solidFill>
                  <a:srgbClr val="C00000"/>
                </a:solidFill>
              </a:rPr>
              <a:t>2</a:t>
            </a:r>
            <a:r>
              <a:rPr lang="zh-TW" altLang="zh-TW" sz="2000" dirty="0"/>
              <a:t>項</a:t>
            </a:r>
            <a:r>
              <a:rPr lang="zh-TW" altLang="en-US" sz="2000" dirty="0">
                <a:solidFill>
                  <a:srgbClr val="C00000"/>
                </a:solidFill>
              </a:rPr>
              <a:t>四種類型</a:t>
            </a:r>
            <a:r>
              <a:rPr lang="zh-TW" altLang="en-US" sz="2000" dirty="0"/>
              <a:t>案件（</a:t>
            </a:r>
            <a:r>
              <a:rPr lang="zh-TW" altLang="en-US" sz="2400" dirty="0">
                <a:solidFill>
                  <a:srgbClr val="C00000"/>
                </a:solidFill>
              </a:rPr>
              <a:t>主管機關提交</a:t>
            </a:r>
            <a:r>
              <a:rPr lang="zh-TW" altLang="en-US" sz="2400" dirty="0">
                <a:solidFill>
                  <a:schemeClr val="tx1"/>
                </a:solidFill>
              </a:rPr>
              <a:t>案件</a:t>
            </a:r>
            <a:r>
              <a:rPr lang="zh-TW" altLang="en-US" sz="2000" dirty="0"/>
              <a:t>） </a:t>
            </a:r>
            <a:r>
              <a:rPr lang="en-US" altLang="zh-TW" sz="2000" dirty="0"/>
              <a:t>】</a:t>
            </a:r>
          </a:p>
          <a:p>
            <a:pPr marL="285750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en-US" sz="2000" dirty="0"/>
              <a:t>專審會</a:t>
            </a:r>
            <a:r>
              <a:rPr lang="zh-TW" altLang="zh-TW" sz="2000" dirty="0">
                <a:solidFill>
                  <a:srgbClr val="C00000"/>
                </a:solidFill>
              </a:rPr>
              <a:t>結案</a:t>
            </a:r>
            <a:r>
              <a:rPr lang="zh-TW" altLang="zh-TW" sz="2000" dirty="0"/>
              <a:t>報告</a:t>
            </a:r>
            <a:r>
              <a:rPr lang="zh-TW" altLang="zh-TW" sz="2000" dirty="0">
                <a:solidFill>
                  <a:srgbClr val="C00000"/>
                </a:solidFill>
              </a:rPr>
              <a:t>摘要</a:t>
            </a:r>
            <a:r>
              <a:rPr lang="zh-TW" altLang="zh-TW" sz="2000" dirty="0"/>
              <a:t>應供</a:t>
            </a:r>
            <a:r>
              <a:rPr lang="zh-TW" altLang="zh-TW" sz="2000" dirty="0">
                <a:solidFill>
                  <a:srgbClr val="C00000"/>
                </a:solidFill>
              </a:rPr>
              <a:t>公眾查閱</a:t>
            </a:r>
            <a:r>
              <a:rPr lang="zh-TW" altLang="en-US" sz="2000" dirty="0"/>
              <a:t>。</a:t>
            </a:r>
            <a:endParaRPr lang="en-US" altLang="zh-TW" sz="2000" dirty="0"/>
          </a:p>
        </p:txBody>
      </p:sp>
      <p:sp>
        <p:nvSpPr>
          <p:cNvPr id="16" name="書卷 (水平) 22">
            <a:extLst>
              <a:ext uri="{FF2B5EF4-FFF2-40B4-BE49-F238E27FC236}">
                <a16:creationId xmlns:a16="http://schemas.microsoft.com/office/drawing/2014/main" id="{079F986B-8AB8-4C07-BE7C-6C1478E0AC33}"/>
              </a:ext>
            </a:extLst>
          </p:cNvPr>
          <p:cNvSpPr/>
          <p:nvPr/>
        </p:nvSpPr>
        <p:spPr>
          <a:xfrm>
            <a:off x="7525502" y="3017280"/>
            <a:ext cx="4102389" cy="3636000"/>
          </a:xfrm>
          <a:prstGeom prst="horizontalScroll">
            <a:avLst>
              <a:gd name="adj" fmla="val 10883"/>
            </a:avLst>
          </a:prstGeom>
          <a:solidFill>
            <a:schemeClr val="bg1"/>
          </a:solidFill>
          <a:ln w="3175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zh-TW" sz="2400" b="1" dirty="0">
                <a:solidFill>
                  <a:srgbClr val="FF0000"/>
                </a:solidFill>
              </a:rPr>
              <a:t>提升法</a:t>
            </a:r>
            <a:r>
              <a:rPr lang="zh-TW" altLang="en-US" sz="2400" b="1" dirty="0">
                <a:solidFill>
                  <a:srgbClr val="FF0000"/>
                </a:solidFill>
              </a:rPr>
              <a:t>律</a:t>
            </a:r>
            <a:r>
              <a:rPr lang="zh-TW" altLang="zh-TW" sz="2400" b="1" dirty="0">
                <a:solidFill>
                  <a:srgbClr val="FF0000"/>
                </a:solidFill>
              </a:rPr>
              <a:t>位階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，</a:t>
            </a:r>
            <a:r>
              <a:rPr lang="zh-TW" altLang="zh-TW" sz="2400" b="1" dirty="0">
                <a:solidFill>
                  <a:srgbClr val="FF0000"/>
                </a:solidFill>
              </a:rPr>
              <a:t>強化專審會</a:t>
            </a:r>
            <a:r>
              <a:rPr lang="zh-TW" altLang="en-US" sz="2400" b="1" dirty="0">
                <a:solidFill>
                  <a:srgbClr val="FF0000"/>
                </a:solidFill>
              </a:rPr>
              <a:t>運作</a:t>
            </a:r>
            <a:r>
              <a:rPr lang="zh-TW" altLang="zh-TW" sz="2400" b="1" dirty="0">
                <a:solidFill>
                  <a:srgbClr val="FF0000"/>
                </a:solidFill>
              </a:rPr>
              <a:t>機制</a:t>
            </a:r>
            <a:r>
              <a:rPr lang="zh-TW" altLang="en-US" sz="2000" b="1" dirty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en-US" altLang="zh-TW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zh-TW" sz="2000" b="1" dirty="0">
                <a:solidFill>
                  <a:schemeClr val="tx1"/>
                </a:solidFill>
              </a:rPr>
              <a:t>案件</a:t>
            </a:r>
            <a:r>
              <a:rPr lang="zh-TW" altLang="en-US" sz="2000" b="1" dirty="0">
                <a:solidFill>
                  <a:schemeClr val="tx1"/>
                </a:solidFill>
              </a:rPr>
              <a:t>處理更</a:t>
            </a:r>
            <a:r>
              <a:rPr lang="zh-TW" altLang="zh-TW" sz="2000" b="1" dirty="0">
                <a:solidFill>
                  <a:schemeClr val="tx1"/>
                </a:solidFill>
              </a:rPr>
              <a:t>公正，保障學生受教權及教師工作權</a:t>
            </a:r>
            <a:r>
              <a:rPr lang="zh-TW" altLang="en-US" sz="2000" b="1" dirty="0">
                <a:solidFill>
                  <a:schemeClr val="tx1"/>
                </a:solidFill>
              </a:rPr>
              <a:t>。</a:t>
            </a:r>
            <a:endParaRPr lang="en-US" altLang="zh-TW" sz="2000" b="1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zh-TW" altLang="zh-TW" sz="2000" b="1" dirty="0">
                <a:solidFill>
                  <a:schemeClr val="tx1"/>
                </a:solidFill>
              </a:rPr>
              <a:t>敦促</a:t>
            </a:r>
            <a:r>
              <a:rPr lang="zh-TW" altLang="zh-TW" sz="2000" b="1" dirty="0">
                <a:solidFill>
                  <a:srgbClr val="C00000"/>
                </a:solidFill>
              </a:rPr>
              <a:t>教評會依法審議</a:t>
            </a:r>
            <a:r>
              <a:rPr lang="zh-TW" altLang="zh-TW" sz="2000" b="1" dirty="0">
                <a:solidFill>
                  <a:schemeClr val="tx1"/>
                </a:solidFill>
              </a:rPr>
              <a:t>，</a:t>
            </a:r>
            <a:r>
              <a:rPr lang="zh-TW" altLang="en-US" sz="2000" b="1" dirty="0">
                <a:solidFill>
                  <a:schemeClr val="tx1"/>
                </a:solidFill>
              </a:rPr>
              <a:t>善盡權責，兼顧相關人員權益。</a:t>
            </a:r>
            <a:endParaRPr lang="en-US" altLang="zh-TW" sz="2000" b="1" dirty="0">
              <a:solidFill>
                <a:schemeClr val="tx1"/>
              </a:solidFill>
            </a:endParaRPr>
          </a:p>
        </p:txBody>
      </p:sp>
      <p:sp>
        <p:nvSpPr>
          <p:cNvPr id="17" name="object 28"/>
          <p:cNvSpPr/>
          <p:nvPr/>
        </p:nvSpPr>
        <p:spPr>
          <a:xfrm>
            <a:off x="2402006" y="1860827"/>
            <a:ext cx="9335069" cy="1335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0"/>
          <p:cNvSpPr txBox="1"/>
          <p:nvPr/>
        </p:nvSpPr>
        <p:spPr>
          <a:xfrm>
            <a:off x="2634018" y="2103735"/>
            <a:ext cx="8816453" cy="78867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50"/>
              </a:spcBef>
            </a:pPr>
            <a:r>
              <a:rPr lang="zh-TW" altLang="en-US" sz="2000" b="1" dirty="0">
                <a:latin typeface="+mj-ea"/>
                <a:ea typeface="+mj-ea"/>
                <a:cs typeface="Microsoft JhengHei"/>
              </a:rPr>
              <a:t>「</a:t>
            </a:r>
            <a:r>
              <a:rPr lang="zh-TW" altLang="en-US" sz="2400" b="1" dirty="0">
                <a:latin typeface="+mj-ea"/>
                <a:ea typeface="+mj-ea"/>
                <a:cs typeface="Microsoft JhengHei"/>
              </a:rPr>
              <a:t>處理高級中等以下學校不適任教師應行注意事項</a:t>
            </a:r>
            <a:r>
              <a:rPr lang="zh-TW" altLang="en-US" sz="2000" b="1" dirty="0">
                <a:latin typeface="+mj-ea"/>
                <a:ea typeface="+mj-ea"/>
                <a:cs typeface="Microsoft JhengHei"/>
              </a:rPr>
              <a:t>」明定各主管機</a:t>
            </a:r>
            <a:r>
              <a:rPr sz="2000" b="1" dirty="0">
                <a:latin typeface="+mj-ea"/>
                <a:ea typeface="+mj-ea"/>
                <a:cs typeface="Microsoft JhengHei"/>
              </a:rPr>
              <a:t>關</a:t>
            </a:r>
            <a:r>
              <a:rPr lang="zh-TW" altLang="en-US" sz="2000" b="1" dirty="0">
                <a:latin typeface="+mj-ea"/>
                <a:ea typeface="+mj-ea"/>
                <a:cs typeface="Microsoft JhengHei"/>
              </a:rPr>
              <a:t> </a:t>
            </a:r>
            <a:endParaRPr lang="en-US" altLang="zh-TW" sz="2000" b="1" dirty="0">
              <a:latin typeface="+mj-ea"/>
              <a:ea typeface="+mj-ea"/>
              <a:cs typeface="Microsoft JhengHei"/>
            </a:endParaRPr>
          </a:p>
          <a:p>
            <a:pPr marL="12700" marR="5080">
              <a:lnSpc>
                <a:spcPts val="3000"/>
              </a:lnSpc>
              <a:spcBef>
                <a:spcPts val="50"/>
              </a:spcBef>
            </a:pPr>
            <a:r>
              <a:rPr lang="zh-TW" altLang="en-US" sz="2000" b="1" dirty="0">
                <a:latin typeface="+mj-ea"/>
                <a:ea typeface="+mj-ea"/>
                <a:cs typeface="Microsoft JhengHei"/>
              </a:rPr>
              <a:t>    </a:t>
            </a:r>
            <a:r>
              <a:rPr sz="2000" b="1" dirty="0">
                <a:latin typeface="+mj-ea"/>
                <a:ea typeface="+mj-ea"/>
                <a:cs typeface="Microsoft JhengHei"/>
              </a:rPr>
              <a:t>應</a:t>
            </a:r>
            <a:r>
              <a:rPr lang="zh-TW" altLang="en-US" sz="2000" b="1" dirty="0">
                <a:latin typeface="+mj-ea"/>
                <a:ea typeface="+mj-ea"/>
                <a:cs typeface="Microsoft JhengHei"/>
              </a:rPr>
              <a:t>成立</a:t>
            </a:r>
            <a:r>
              <a:rPr lang="zh-TW" altLang="en-US" sz="2400" b="1" dirty="0">
                <a:solidFill>
                  <a:srgbClr val="C00000"/>
                </a:solidFill>
                <a:latin typeface="+mj-ea"/>
                <a:ea typeface="+mj-ea"/>
                <a:cs typeface="Microsoft JhengHei"/>
              </a:rPr>
              <a:t>專審會</a:t>
            </a:r>
            <a:r>
              <a:rPr lang="zh-TW" altLang="en-US" sz="2000" b="1" dirty="0">
                <a:latin typeface="+mj-ea"/>
                <a:ea typeface="+mj-ea"/>
                <a:cs typeface="Microsoft JhengHei"/>
              </a:rPr>
              <a:t>，</a:t>
            </a:r>
            <a:r>
              <a:rPr sz="2000" b="1" spc="265" dirty="0" err="1">
                <a:latin typeface="+mj-ea"/>
                <a:ea typeface="+mj-ea"/>
                <a:cs typeface="Microsoft JhengHei"/>
              </a:rPr>
              <a:t>屬</a:t>
            </a:r>
            <a:r>
              <a:rPr sz="2000" spc="265" dirty="0" err="1">
                <a:solidFill>
                  <a:srgbClr val="C00000"/>
                </a:solidFill>
                <a:latin typeface="+mj-ea"/>
                <a:ea typeface="+mj-ea"/>
                <a:cs typeface="Microsoft JhengHei"/>
              </a:rPr>
              <a:t>行政指導</a:t>
            </a:r>
            <a:r>
              <a:rPr sz="2000" b="1" spc="265" dirty="0" err="1">
                <a:latin typeface="+mj-ea"/>
                <a:ea typeface="+mj-ea"/>
                <a:cs typeface="Microsoft JhengHei"/>
              </a:rPr>
              <a:t>性質</a:t>
            </a:r>
            <a:r>
              <a:rPr lang="zh-TW" altLang="en-US" sz="2000" b="1" dirty="0">
                <a:latin typeface="+mj-ea"/>
                <a:ea typeface="+mj-ea"/>
                <a:cs typeface="Microsoft JhengHei"/>
              </a:rPr>
              <a:t>， </a:t>
            </a:r>
            <a:r>
              <a:rPr lang="zh-TW" altLang="en-US" sz="2000" dirty="0">
                <a:solidFill>
                  <a:srgbClr val="C00000"/>
                </a:solidFill>
                <a:latin typeface="+mj-ea"/>
                <a:ea typeface="+mj-ea"/>
                <a:cs typeface="Microsoft JhengHei"/>
              </a:rPr>
              <a:t>無強制性</a:t>
            </a:r>
            <a:r>
              <a:rPr lang="zh-TW" altLang="en-US" sz="2000" b="1" dirty="0">
                <a:latin typeface="+mj-ea"/>
                <a:ea typeface="+mj-ea"/>
                <a:cs typeface="Microsoft JhengHei"/>
              </a:rPr>
              <a:t>。</a:t>
            </a:r>
          </a:p>
        </p:txBody>
      </p:sp>
      <p:grpSp>
        <p:nvGrpSpPr>
          <p:cNvPr id="20" name="群組 19"/>
          <p:cNvGrpSpPr/>
          <p:nvPr/>
        </p:nvGrpSpPr>
        <p:grpSpPr>
          <a:xfrm>
            <a:off x="1386211" y="2125660"/>
            <a:ext cx="1200328" cy="588330"/>
            <a:chOff x="1223229" y="1293785"/>
            <a:chExt cx="1200328" cy="588330"/>
          </a:xfrm>
        </p:grpSpPr>
        <p:sp>
          <p:nvSpPr>
            <p:cNvPr id="25" name="矩形 24"/>
            <p:cNvSpPr/>
            <p:nvPr/>
          </p:nvSpPr>
          <p:spPr>
            <a:xfrm>
              <a:off x="1346059" y="1293785"/>
              <a:ext cx="1077498" cy="46549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矩形 25"/>
            <p:cNvSpPr/>
            <p:nvPr/>
          </p:nvSpPr>
          <p:spPr>
            <a:xfrm>
              <a:off x="1223229" y="1416618"/>
              <a:ext cx="1077498" cy="4654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856" tIns="0" rIns="0" bIns="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u="none" kern="1200" dirty="0">
                  <a:latin typeface="微軟正黑體" pitchFamily="34" charset="-120"/>
                  <a:ea typeface="微軟正黑體" pitchFamily="34" charset="-120"/>
                </a:rPr>
                <a:t>修法前</a:t>
              </a: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341193" y="3912001"/>
            <a:ext cx="723331" cy="1601695"/>
            <a:chOff x="4537243" y="1114848"/>
            <a:chExt cx="1397085" cy="546289"/>
          </a:xfrm>
        </p:grpSpPr>
        <p:sp>
          <p:nvSpPr>
            <p:cNvPr id="23" name="矩形 22"/>
            <p:cNvSpPr/>
            <p:nvPr/>
          </p:nvSpPr>
          <p:spPr>
            <a:xfrm>
              <a:off x="4537243" y="1114848"/>
              <a:ext cx="1397085" cy="54628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矩形 23"/>
            <p:cNvSpPr/>
            <p:nvPr/>
          </p:nvSpPr>
          <p:spPr>
            <a:xfrm>
              <a:off x="4537243" y="1114848"/>
              <a:ext cx="1397085" cy="546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624" tIns="0" rIns="0" bIns="0" numCol="1" spcCol="1270" anchor="t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b="1" u="none" kern="1200" dirty="0">
                  <a:latin typeface="微軟正黑體" pitchFamily="34" charset="-120"/>
                  <a:ea typeface="微軟正黑體" pitchFamily="34" charset="-120"/>
                </a:rPr>
                <a:t>修法後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05060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5" grpId="0" animBg="1"/>
      <p:bldP spid="16" grpId="0" animBg="1"/>
      <p:bldP spid="17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dirty="0"/>
              <a:t>         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0325364" y="6555935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10</a:t>
            </a:r>
            <a:endParaRPr lang="zh-TW" altLang="en-US" sz="14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4999" y="1496077"/>
            <a:ext cx="11752725" cy="5112000"/>
          </a:xfrm>
          <a:prstGeom prst="rect">
            <a:avLst/>
          </a:prstGeom>
          <a:solidFill>
            <a:schemeClr val="bg2"/>
          </a:solidFill>
          <a:ln w="63500" cmpd="dbl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4500"/>
              </a:lnSpc>
            </a:pPr>
            <a:endParaRPr lang="en-US" altLang="zh-TW" sz="3200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1" name="圓角矩形 40"/>
          <p:cNvSpPr/>
          <p:nvPr/>
        </p:nvSpPr>
        <p:spPr>
          <a:xfrm>
            <a:off x="2956748" y="255648"/>
            <a:ext cx="6655355" cy="78809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完善不適任教師處理機制</a:t>
            </a:r>
          </a:p>
        </p:txBody>
      </p:sp>
      <p:sp>
        <p:nvSpPr>
          <p:cNvPr id="33" name="橢圓 32"/>
          <p:cNvSpPr/>
          <p:nvPr/>
        </p:nvSpPr>
        <p:spPr>
          <a:xfrm>
            <a:off x="2419877" y="181693"/>
            <a:ext cx="90000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1399312" y="1726103"/>
            <a:ext cx="10321636" cy="648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3300"/>
              </a:lnSpc>
            </a:pPr>
            <a:r>
              <a:rPr lang="zh-TW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增定學校</a:t>
            </a:r>
            <a:r>
              <a:rPr lang="zh-TW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教評會違法</a:t>
            </a:r>
            <a:r>
              <a:rPr lang="zh-TW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時，主管機關之處理方式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修正條文第</a:t>
            </a:r>
            <a:r>
              <a:rPr lang="en-US" altLang="zh-TW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7" y="1520498"/>
            <a:ext cx="1408276" cy="1408276"/>
          </a:xfrm>
          <a:prstGeom prst="rect">
            <a:avLst/>
          </a:prstGeom>
        </p:spPr>
      </p:pic>
      <p:sp>
        <p:nvSpPr>
          <p:cNvPr id="14" name="橢圓 13"/>
          <p:cNvSpPr/>
          <p:nvPr/>
        </p:nvSpPr>
        <p:spPr>
          <a:xfrm>
            <a:off x="402478" y="1592098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:a16="http://schemas.microsoft.com/office/drawing/2014/main" id="{A232635C-5368-4146-85AB-7008AFCB0F0A}"/>
              </a:ext>
            </a:extLst>
          </p:cNvPr>
          <p:cNvSpPr txBox="1"/>
          <p:nvPr/>
        </p:nvSpPr>
        <p:spPr>
          <a:xfrm>
            <a:off x="2295266" y="3349717"/>
            <a:ext cx="7128000" cy="2916000"/>
          </a:xfrm>
          <a:prstGeom prst="rect">
            <a:avLst/>
          </a:prstGeom>
          <a:ln cmpd="sng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endParaRPr lang="zh-TW" altLang="en-US" sz="2400" b="1" dirty="0"/>
          </a:p>
        </p:txBody>
      </p:sp>
      <p:sp>
        <p:nvSpPr>
          <p:cNvPr id="48" name="向右箭號 15">
            <a:extLst>
              <a:ext uri="{FF2B5EF4-FFF2-40B4-BE49-F238E27FC236}">
                <a16:creationId xmlns:a16="http://schemas.microsoft.com/office/drawing/2014/main" id="{FEF25BAE-08A8-43A4-AA76-A26246A2B95E}"/>
              </a:ext>
            </a:extLst>
          </p:cNvPr>
          <p:cNvSpPr/>
          <p:nvPr/>
        </p:nvSpPr>
        <p:spPr>
          <a:xfrm>
            <a:off x="1944871" y="4456827"/>
            <a:ext cx="360000" cy="360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9" name="肘形接點 20">
            <a:extLst>
              <a:ext uri="{FF2B5EF4-FFF2-40B4-BE49-F238E27FC236}">
                <a16:creationId xmlns:a16="http://schemas.microsoft.com/office/drawing/2014/main" id="{C33A733D-B8C5-4C58-B5D4-CE5464739441}"/>
              </a:ext>
            </a:extLst>
          </p:cNvPr>
          <p:cNvCxnSpPr/>
          <p:nvPr/>
        </p:nvCxnSpPr>
        <p:spPr>
          <a:xfrm flipV="1">
            <a:off x="4059901" y="4183812"/>
            <a:ext cx="432000" cy="612000"/>
          </a:xfrm>
          <a:prstGeom prst="bentConnector3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肘形接點 21">
            <a:extLst>
              <a:ext uri="{FF2B5EF4-FFF2-40B4-BE49-F238E27FC236}">
                <a16:creationId xmlns:a16="http://schemas.microsoft.com/office/drawing/2014/main" id="{5C9268A8-7715-4261-B057-1D9B284D1638}"/>
              </a:ext>
            </a:extLst>
          </p:cNvPr>
          <p:cNvCxnSpPr/>
          <p:nvPr/>
        </p:nvCxnSpPr>
        <p:spPr>
          <a:xfrm>
            <a:off x="4064120" y="4805355"/>
            <a:ext cx="432000" cy="612000"/>
          </a:xfrm>
          <a:prstGeom prst="bentConnector3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向右箭號 22">
            <a:extLst>
              <a:ext uri="{FF2B5EF4-FFF2-40B4-BE49-F238E27FC236}">
                <a16:creationId xmlns:a16="http://schemas.microsoft.com/office/drawing/2014/main" id="{747B96BD-BEBE-4AF8-BAE9-BD3653EF1C19}"/>
              </a:ext>
            </a:extLst>
          </p:cNvPr>
          <p:cNvSpPr/>
          <p:nvPr/>
        </p:nvSpPr>
        <p:spPr>
          <a:xfrm>
            <a:off x="9469718" y="4456827"/>
            <a:ext cx="360000" cy="3600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1C7C8C65-FE1E-44D1-BBCD-E4E6C8DAB9A5}"/>
              </a:ext>
            </a:extLst>
          </p:cNvPr>
          <p:cNvSpPr txBox="1"/>
          <p:nvPr/>
        </p:nvSpPr>
        <p:spPr>
          <a:xfrm>
            <a:off x="2295265" y="2868868"/>
            <a:ext cx="7128000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</a:rPr>
              <a:t>修法後</a:t>
            </a:r>
            <a:r>
              <a:rPr lang="zh-TW" altLang="en-US" b="1" dirty="0">
                <a:solidFill>
                  <a:schemeClr val="bg1"/>
                </a:solidFill>
              </a:rPr>
              <a:t>（</a:t>
            </a:r>
            <a:r>
              <a:rPr lang="en-US" altLang="zh-TW" b="1" dirty="0">
                <a:solidFill>
                  <a:schemeClr val="bg1"/>
                </a:solidFill>
              </a:rPr>
              <a:t>109.06.30 </a:t>
            </a:r>
            <a:r>
              <a:rPr lang="zh-CN" altLang="en-US" b="1" dirty="0">
                <a:solidFill>
                  <a:schemeClr val="bg1"/>
                </a:solidFill>
              </a:rPr>
              <a:t>生效施行）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32795816-4B33-4833-AAEE-2AF89BDD1B11}"/>
              </a:ext>
            </a:extLst>
          </p:cNvPr>
          <p:cNvCxnSpPr/>
          <p:nvPr/>
        </p:nvCxnSpPr>
        <p:spPr>
          <a:xfrm>
            <a:off x="6092977" y="5412649"/>
            <a:ext cx="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>
            <a:extLst>
              <a:ext uri="{FF2B5EF4-FFF2-40B4-BE49-F238E27FC236}">
                <a16:creationId xmlns:a16="http://schemas.microsoft.com/office/drawing/2014/main" id="{6412E0FD-0864-4448-8CDE-BA87BAEB1B9E}"/>
              </a:ext>
            </a:extLst>
          </p:cNvPr>
          <p:cNvSpPr/>
          <p:nvPr/>
        </p:nvSpPr>
        <p:spPr>
          <a:xfrm>
            <a:off x="6234829" y="4866288"/>
            <a:ext cx="2974992" cy="1296000"/>
          </a:xfrm>
          <a:prstGeom prst="rect">
            <a:avLst/>
          </a:prstGeom>
          <a:solidFill>
            <a:srgbClr val="F0D5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zh-TW" altLang="zh-TW" b="1" dirty="0">
                <a:solidFill>
                  <a:schemeClr val="tx1"/>
                </a:solidFill>
              </a:rPr>
              <a:t>主管機關得交回學校</a:t>
            </a:r>
            <a:r>
              <a:rPr lang="zh-TW" altLang="en-US" b="1" dirty="0">
                <a:solidFill>
                  <a:schemeClr val="tx1"/>
                </a:solidFill>
              </a:rPr>
              <a:t>審議或</a:t>
            </a:r>
            <a:r>
              <a:rPr lang="zh-TW" altLang="zh-TW" b="1" dirty="0">
                <a:solidFill>
                  <a:schemeClr val="tx1"/>
                </a:solidFill>
              </a:rPr>
              <a:t>復議；屆期未</a:t>
            </a:r>
            <a:r>
              <a:rPr lang="zh-TW" altLang="en-US" b="1" dirty="0">
                <a:solidFill>
                  <a:schemeClr val="tx1"/>
                </a:solidFill>
              </a:rPr>
              <a:t>審議或</a:t>
            </a:r>
            <a:r>
              <a:rPr lang="zh-TW" altLang="zh-TW" b="1" dirty="0">
                <a:solidFill>
                  <a:schemeClr val="tx1"/>
                </a:solidFill>
              </a:rPr>
              <a:t>復議者，得追究學校相關人員之責任</a:t>
            </a:r>
            <a:r>
              <a:rPr lang="zh-TW" altLang="en-US" b="1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58" name="圓角矩形 26">
            <a:extLst>
              <a:ext uri="{FF2B5EF4-FFF2-40B4-BE49-F238E27FC236}">
                <a16:creationId xmlns:a16="http://schemas.microsoft.com/office/drawing/2014/main" id="{1EDF30D6-344F-4B65-9A7A-FABD38886A8C}"/>
              </a:ext>
            </a:extLst>
          </p:cNvPr>
          <p:cNvSpPr/>
          <p:nvPr/>
        </p:nvSpPr>
        <p:spPr>
          <a:xfrm>
            <a:off x="4497697" y="4940620"/>
            <a:ext cx="1605600" cy="9357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專科以上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§26</a:t>
            </a:r>
            <a:r>
              <a:rPr lang="zh-TW" altLang="zh-TW" dirty="0">
                <a:solidFill>
                  <a:schemeClr val="accent4">
                    <a:lumMod val="50000"/>
                  </a:schemeClr>
                </a:solidFill>
              </a:rPr>
              <a:t>第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4</a:t>
            </a:r>
            <a:r>
              <a:rPr lang="zh-TW" altLang="zh-TW" dirty="0">
                <a:solidFill>
                  <a:schemeClr val="accent4">
                    <a:lumMod val="50000"/>
                  </a:schemeClr>
                </a:solidFill>
              </a:rPr>
              <a:t>項</a:t>
            </a:r>
            <a:endParaRPr lang="zh-TW" alt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9" name="文字方塊 58">
            <a:extLst>
              <a:ext uri="{FF2B5EF4-FFF2-40B4-BE49-F238E27FC236}">
                <a16:creationId xmlns:a16="http://schemas.microsoft.com/office/drawing/2014/main" id="{61DEFCFF-CF4B-4F6B-B475-BEACB80CF961}"/>
              </a:ext>
            </a:extLst>
          </p:cNvPr>
          <p:cNvSpPr txBox="1"/>
          <p:nvPr/>
        </p:nvSpPr>
        <p:spPr>
          <a:xfrm>
            <a:off x="2447374" y="3842274"/>
            <a:ext cx="1692000" cy="1920198"/>
          </a:xfrm>
          <a:prstGeom prst="roundRect">
            <a:avLst/>
          </a:prstGeom>
          <a:solidFill>
            <a:srgbClr val="ECF1C5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ts val="2800"/>
              </a:lnSpc>
            </a:pPr>
            <a:r>
              <a:rPr lang="zh-TW" altLang="zh-TW" sz="2000" b="1" dirty="0">
                <a:solidFill>
                  <a:schemeClr val="tx1"/>
                </a:solidFill>
              </a:rPr>
              <a:t>教評會</a:t>
            </a:r>
            <a:r>
              <a:rPr lang="zh-TW" altLang="zh-TW" sz="2000" b="1" dirty="0">
                <a:solidFill>
                  <a:srgbClr val="C00000"/>
                </a:solidFill>
              </a:rPr>
              <a:t>未依規定</a:t>
            </a:r>
            <a:r>
              <a:rPr lang="zh-TW" altLang="zh-TW" sz="2000" b="1" dirty="0">
                <a:solidFill>
                  <a:schemeClr val="tx1"/>
                </a:solidFill>
              </a:rPr>
              <a:t>召開、審議或決議，有</a:t>
            </a:r>
            <a:r>
              <a:rPr lang="zh-TW" altLang="zh-TW" sz="2000" b="1" dirty="0">
                <a:solidFill>
                  <a:srgbClr val="C00000"/>
                </a:solidFill>
              </a:rPr>
              <a:t>違法之虞</a:t>
            </a:r>
            <a:r>
              <a:rPr lang="zh-TW" altLang="zh-TW" sz="2000" b="1" dirty="0">
                <a:solidFill>
                  <a:schemeClr val="tx1"/>
                </a:solidFill>
              </a:rPr>
              <a:t>且</a:t>
            </a:r>
            <a:r>
              <a:rPr lang="zh-TW" altLang="zh-TW" sz="2000" b="1" dirty="0">
                <a:solidFill>
                  <a:srgbClr val="C00000"/>
                </a:solidFill>
              </a:rPr>
              <a:t>屆期未改善</a:t>
            </a:r>
            <a:r>
              <a:rPr lang="zh-TW" altLang="en-US" sz="2000" b="1" dirty="0">
                <a:solidFill>
                  <a:schemeClr val="tx1"/>
                </a:solidFill>
              </a:rPr>
              <a:t>。</a:t>
            </a:r>
          </a:p>
        </p:txBody>
      </p:sp>
      <p:cxnSp>
        <p:nvCxnSpPr>
          <p:cNvPr id="60" name="直線接點 59">
            <a:extLst>
              <a:ext uri="{FF2B5EF4-FFF2-40B4-BE49-F238E27FC236}">
                <a16:creationId xmlns:a16="http://schemas.microsoft.com/office/drawing/2014/main" id="{EAA10D79-395B-4C01-A3CE-56486F9B90A4}"/>
              </a:ext>
            </a:extLst>
          </p:cNvPr>
          <p:cNvCxnSpPr/>
          <p:nvPr/>
        </p:nvCxnSpPr>
        <p:spPr>
          <a:xfrm>
            <a:off x="6106835" y="4170350"/>
            <a:ext cx="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圓角矩形 2">
            <a:extLst>
              <a:ext uri="{FF2B5EF4-FFF2-40B4-BE49-F238E27FC236}">
                <a16:creationId xmlns:a16="http://schemas.microsoft.com/office/drawing/2014/main" id="{77975631-112F-4E8B-A18F-A4FDF47DA6D7}"/>
              </a:ext>
            </a:extLst>
          </p:cNvPr>
          <p:cNvSpPr/>
          <p:nvPr/>
        </p:nvSpPr>
        <p:spPr>
          <a:xfrm>
            <a:off x="4492172" y="3723863"/>
            <a:ext cx="1604857" cy="9357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高中以下</a:t>
            </a:r>
            <a:r>
              <a:rPr lang="en-US" altLang="zh-TW" dirty="0">
                <a:solidFill>
                  <a:schemeClr val="accent4">
                    <a:lumMod val="50000"/>
                  </a:schemeClr>
                </a:solidFill>
              </a:rPr>
              <a:t>§</a:t>
            </a:r>
            <a:r>
              <a:rPr lang="en-US" altLang="zh-TW" dirty="0">
                <a:solidFill>
                  <a:srgbClr val="C00000"/>
                </a:solidFill>
              </a:rPr>
              <a:t>26</a:t>
            </a:r>
            <a:r>
              <a:rPr lang="zh-TW" altLang="zh-TW" dirty="0">
                <a:solidFill>
                  <a:schemeClr val="accent4">
                    <a:lumMod val="50000"/>
                  </a:schemeClr>
                </a:solidFill>
              </a:rPr>
              <a:t>第</a:t>
            </a:r>
            <a:r>
              <a:rPr lang="en-US" altLang="zh-TW" dirty="0">
                <a:solidFill>
                  <a:srgbClr val="C00000"/>
                </a:solidFill>
              </a:rPr>
              <a:t>2</a:t>
            </a:r>
            <a:r>
              <a:rPr lang="zh-TW" altLang="zh-TW" dirty="0">
                <a:solidFill>
                  <a:schemeClr val="accent4">
                    <a:lumMod val="50000"/>
                  </a:schemeClr>
                </a:solidFill>
              </a:rPr>
              <a:t>項</a:t>
            </a:r>
            <a:endParaRPr lang="zh-TW" altLang="en-US" dirty="0"/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60E65838-E96F-4DD0-A9CD-2B939DDDF445}"/>
              </a:ext>
            </a:extLst>
          </p:cNvPr>
          <p:cNvSpPr/>
          <p:nvPr/>
        </p:nvSpPr>
        <p:spPr>
          <a:xfrm>
            <a:off x="6236977" y="3458098"/>
            <a:ext cx="2974992" cy="1296000"/>
          </a:xfrm>
          <a:prstGeom prst="rect">
            <a:avLst/>
          </a:prstGeom>
          <a:solidFill>
            <a:srgbClr val="F0D5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zh-TW" altLang="zh-TW" b="1" dirty="0">
                <a:solidFill>
                  <a:schemeClr val="tx1"/>
                </a:solidFill>
              </a:rPr>
              <a:t>主管機關得</a:t>
            </a:r>
            <a:r>
              <a:rPr lang="zh-TW" altLang="zh-TW" b="1" dirty="0">
                <a:solidFill>
                  <a:srgbClr val="C00000"/>
                </a:solidFill>
              </a:rPr>
              <a:t>交回學校</a:t>
            </a:r>
            <a:r>
              <a:rPr lang="zh-TW" altLang="en-US" b="1" dirty="0">
                <a:solidFill>
                  <a:schemeClr val="tx1"/>
                </a:solidFill>
              </a:rPr>
              <a:t>審議或</a:t>
            </a:r>
            <a:r>
              <a:rPr lang="zh-TW" altLang="zh-TW" b="1" dirty="0">
                <a:solidFill>
                  <a:schemeClr val="tx1"/>
                </a:solidFill>
              </a:rPr>
              <a:t>復議；屆期未</a:t>
            </a:r>
            <a:r>
              <a:rPr lang="zh-TW" altLang="en-US" b="1" dirty="0">
                <a:solidFill>
                  <a:schemeClr val="tx1"/>
                </a:solidFill>
              </a:rPr>
              <a:t>審議或</a:t>
            </a:r>
            <a:r>
              <a:rPr lang="zh-TW" altLang="zh-TW" b="1" dirty="0">
                <a:solidFill>
                  <a:schemeClr val="tx1"/>
                </a:solidFill>
              </a:rPr>
              <a:t>復議者，</a:t>
            </a:r>
            <a:r>
              <a:rPr lang="zh-TW" altLang="en-US" b="1" dirty="0">
                <a:solidFill>
                  <a:srgbClr val="C00000"/>
                </a:solidFill>
              </a:rPr>
              <a:t>得</a:t>
            </a:r>
            <a:r>
              <a:rPr lang="zh-TW" altLang="zh-TW" b="1" dirty="0">
                <a:solidFill>
                  <a:srgbClr val="C00000"/>
                </a:solidFill>
              </a:rPr>
              <a:t>逕行提交專審會</a:t>
            </a:r>
            <a:r>
              <a:rPr lang="zh-TW" altLang="zh-TW" b="1" dirty="0">
                <a:solidFill>
                  <a:schemeClr val="tx1"/>
                </a:solidFill>
              </a:rPr>
              <a:t>審議，</a:t>
            </a:r>
            <a:r>
              <a:rPr lang="zh-TW" altLang="zh-TW" b="1" dirty="0">
                <a:solidFill>
                  <a:srgbClr val="C00000"/>
                </a:solidFill>
              </a:rPr>
              <a:t>並追究學校相關人員之責任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</a:rPr>
              <a:t>。</a:t>
            </a:r>
          </a:p>
        </p:txBody>
      </p:sp>
      <p:sp>
        <p:nvSpPr>
          <p:cNvPr id="28" name="object 47"/>
          <p:cNvSpPr/>
          <p:nvPr/>
        </p:nvSpPr>
        <p:spPr>
          <a:xfrm>
            <a:off x="183431" y="3880850"/>
            <a:ext cx="1756205" cy="15119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48"/>
          <p:cNvSpPr txBox="1"/>
          <p:nvPr/>
        </p:nvSpPr>
        <p:spPr>
          <a:xfrm>
            <a:off x="475118" y="3991394"/>
            <a:ext cx="1132006" cy="13348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ts val="2600"/>
              </a:lnSpc>
              <a:spcBef>
                <a:spcPts val="100"/>
              </a:spcBef>
            </a:pPr>
            <a:r>
              <a:rPr lang="zh-CN" altLang="en-US"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原教師法</a:t>
            </a:r>
            <a:r>
              <a:rPr lang="zh-TW" altLang="en-US"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（</a:t>
            </a:r>
            <a:r>
              <a:rPr lang="en-US" altLang="zh-TW" sz="1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103.06.18)</a:t>
            </a:r>
            <a:r>
              <a:rPr sz="2000" b="1" spc="-5" dirty="0" err="1">
                <a:solidFill>
                  <a:srgbClr val="FFFFFF"/>
                </a:solidFill>
                <a:latin typeface="Microsoft JhengHei"/>
                <a:cs typeface="Microsoft JhengHei"/>
              </a:rPr>
              <a:t>無相</a:t>
            </a:r>
            <a:r>
              <a:rPr sz="2000" b="1" dirty="0" err="1">
                <a:solidFill>
                  <a:srgbClr val="FFFFFF"/>
                </a:solidFill>
                <a:latin typeface="Microsoft JhengHei"/>
                <a:cs typeface="Microsoft JhengHei"/>
              </a:rPr>
              <a:t>關</a:t>
            </a:r>
            <a:endParaRPr lang="en-US" sz="2000" b="1" dirty="0">
              <a:solidFill>
                <a:srgbClr val="FFFFFF"/>
              </a:solidFill>
              <a:latin typeface="Microsoft JhengHei"/>
              <a:cs typeface="Microsoft JhengHei"/>
            </a:endParaRPr>
          </a:p>
          <a:p>
            <a:pPr marL="12065" marR="5080" algn="ctr">
              <a:lnSpc>
                <a:spcPts val="26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 規定</a:t>
            </a:r>
            <a:endParaRPr sz="2000" dirty="0">
              <a:latin typeface="Microsoft JhengHei"/>
              <a:cs typeface="Microsoft JhengHei"/>
            </a:endParaRPr>
          </a:p>
        </p:txBody>
      </p:sp>
      <p:sp>
        <p:nvSpPr>
          <p:cNvPr id="32" name="object 47"/>
          <p:cNvSpPr/>
          <p:nvPr/>
        </p:nvSpPr>
        <p:spPr>
          <a:xfrm>
            <a:off x="9834673" y="3684896"/>
            <a:ext cx="2038879" cy="19038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矩形 33"/>
          <p:cNvSpPr/>
          <p:nvPr/>
        </p:nvSpPr>
        <p:spPr>
          <a:xfrm>
            <a:off x="10211054" y="3885779"/>
            <a:ext cx="1307657" cy="1395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65" marR="5080" algn="ctr">
              <a:lnSpc>
                <a:spcPts val="2600"/>
              </a:lnSpc>
              <a:spcBef>
                <a:spcPts val="100"/>
              </a:spcBef>
            </a:pPr>
            <a:r>
              <a:rPr lang="zh-TW" altLang="en-US"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避免教評會怠於處理不適任教師案件</a:t>
            </a:r>
          </a:p>
        </p:txBody>
      </p:sp>
    </p:spTree>
    <p:extLst>
      <p:ext uri="{BB962C8B-B14F-4D97-AF65-F5344CB8AC3E}">
        <p14:creationId xmlns:p14="http://schemas.microsoft.com/office/powerpoint/2010/main" val="28085521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51" grpId="0" animBg="1"/>
      <p:bldP spid="52" grpId="0" animBg="1"/>
      <p:bldP spid="56" grpId="0" animBg="1"/>
      <p:bldP spid="58" grpId="0" animBg="1"/>
      <p:bldP spid="59" grpId="0" animBg="1"/>
      <p:bldP spid="57" grpId="0" animBg="1"/>
      <p:bldP spid="55" grpId="0" animBg="1"/>
      <p:bldP spid="28" grpId="0" animBg="1"/>
      <p:bldP spid="29" grpId="0"/>
      <p:bldP spid="32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dirty="0"/>
              <a:t>         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0336190" y="6546090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11</a:t>
            </a:r>
            <a:endParaRPr lang="zh-TW" altLang="en-US" sz="14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2503" y="1529424"/>
            <a:ext cx="11683660" cy="5076000"/>
          </a:xfrm>
          <a:prstGeom prst="rect">
            <a:avLst/>
          </a:prstGeom>
          <a:solidFill>
            <a:schemeClr val="bg2"/>
          </a:solidFill>
          <a:ln w="63500" cmpd="dbl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4500"/>
              </a:lnSpc>
            </a:pPr>
            <a:endParaRPr lang="en-US" altLang="zh-TW" sz="3200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1" name="圓角矩形 40"/>
          <p:cNvSpPr/>
          <p:nvPr/>
        </p:nvSpPr>
        <p:spPr>
          <a:xfrm>
            <a:off x="2988492" y="257806"/>
            <a:ext cx="6655355" cy="788092"/>
          </a:xfrm>
          <a:prstGeom prst="roundRect">
            <a:avLst/>
          </a:prstGeom>
          <a:solidFill>
            <a:srgbClr val="95867D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完善不適任教師處理機制</a:t>
            </a:r>
          </a:p>
        </p:txBody>
      </p:sp>
      <p:sp>
        <p:nvSpPr>
          <p:cNvPr id="33" name="橢圓 32"/>
          <p:cNvSpPr/>
          <p:nvPr/>
        </p:nvSpPr>
        <p:spPr>
          <a:xfrm>
            <a:off x="2451621" y="183851"/>
            <a:ext cx="90000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1238556" y="1859387"/>
            <a:ext cx="9576000" cy="648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3300"/>
              </a:lnSpc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明定不得退休、資遣、介聘情形 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修正條文第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en-US" altLang="zh-TW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4" y="1667376"/>
            <a:ext cx="1408276" cy="1408276"/>
          </a:xfrm>
          <a:prstGeom prst="rect">
            <a:avLst/>
          </a:prstGeom>
        </p:spPr>
      </p:pic>
      <p:sp>
        <p:nvSpPr>
          <p:cNvPr id="14" name="橢圓 13"/>
          <p:cNvSpPr/>
          <p:nvPr/>
        </p:nvSpPr>
        <p:spPr>
          <a:xfrm>
            <a:off x="524922" y="1667376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1155410" y="2815077"/>
            <a:ext cx="5040000" cy="349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0" cmpd="sng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endParaRPr lang="zh-TW" altLang="en-US" sz="2400" b="1" dirty="0">
              <a:solidFill>
                <a:srgbClr val="824E4A"/>
              </a:solidFill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6666219" y="2818844"/>
            <a:ext cx="4860000" cy="349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0" cmpd="sng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>
            <a:defPPr rtl="0">
              <a:defRPr lang="zh-TW"/>
            </a:defPPr>
            <a:lvl1pPr>
              <a:defRPr sz="2400" b="1">
                <a:solidFill>
                  <a:srgbClr val="824E4A"/>
                </a:solidFill>
              </a:defRPr>
            </a:lvl1pPr>
          </a:lstStyle>
          <a:p>
            <a:r>
              <a:rPr lang="zh-TW" altLang="en-US" dirty="0"/>
              <a:t> 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1629056" y="3011907"/>
            <a:ext cx="4368514" cy="428763"/>
          </a:xfrm>
          <a:prstGeom prst="roundRect">
            <a:avLst/>
          </a:prstGeom>
          <a:solidFill>
            <a:schemeClr val="bg1"/>
          </a:solidFill>
          <a:ln cmpd="sng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不得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退休</a:t>
            </a: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資遣</a:t>
            </a: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情形</a:t>
            </a:r>
            <a:r>
              <a:rPr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28</a:t>
            </a:r>
            <a:r>
              <a:rPr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en-US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7078104" y="3009397"/>
            <a:ext cx="4448115" cy="428763"/>
          </a:xfrm>
          <a:prstGeom prst="roundRect">
            <a:avLst/>
          </a:prstGeom>
          <a:solidFill>
            <a:schemeClr val="bg1"/>
          </a:solidFill>
          <a:ln cmpd="sng">
            <a:solidFill>
              <a:srgbClr val="824E4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不得申請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介聘</a:t>
            </a: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情形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30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en-US" altLang="zh-TW" sz="2000" dirty="0">
                <a:solidFill>
                  <a:schemeClr val="accent4">
                    <a:lumMod val="50000"/>
                  </a:schemeClr>
                </a:solidFill>
              </a:rPr>
              <a:t>)</a:t>
            </a:r>
            <a:endParaRPr lang="zh-TW" altLang="en-US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4829829" y="3529066"/>
            <a:ext cx="1044000" cy="324000"/>
          </a:xfrm>
          <a:prstGeom prst="roundRect">
            <a:avLst/>
          </a:prstGeom>
          <a:solidFill>
            <a:schemeClr val="bg1"/>
          </a:solidFill>
          <a:ln cmpd="sng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1389570" y="3862315"/>
            <a:ext cx="4608000" cy="2412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 indent="-271463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zh-TW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學校於知悉教師涉有第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zh-TW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條所定情形之日起，</a:t>
            </a:r>
            <a:r>
              <a:rPr lang="zh-TW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不得同意其退休或資遣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indent="-271463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zh-TW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教師</a:t>
            </a:r>
            <a:r>
              <a:rPr lang="zh-TW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離職後，</a:t>
            </a:r>
            <a:r>
              <a:rPr lang="zh-TW" altLang="zh-TW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學校</a:t>
            </a:r>
            <a:r>
              <a:rPr lang="zh-TW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始知悉</a:t>
            </a:r>
            <a:r>
              <a:rPr lang="zh-TW" altLang="zh-TW" sz="2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該教師於聘任期間</a:t>
            </a:r>
            <a:r>
              <a:rPr lang="zh-TW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涉有第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條或第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條所定情形者，學校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仍應</a:t>
            </a:r>
            <a:r>
              <a:rPr lang="zh-TW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予以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解聘</a:t>
            </a:r>
            <a:r>
              <a:rPr lang="zh-TW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並</a:t>
            </a:r>
            <a:r>
              <a:rPr lang="zh-TW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依第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條規定辦理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通報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30" name="圓角矩形 29"/>
          <p:cNvSpPr/>
          <p:nvPr/>
        </p:nvSpPr>
        <p:spPr>
          <a:xfrm>
            <a:off x="6893962" y="3862315"/>
            <a:ext cx="4464000" cy="241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 indent="-271463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zh-TW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有第</a:t>
            </a:r>
            <a:r>
              <a:rPr lang="en-US" altLang="zh-TW" sz="2000" b="1" u="sng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zh-TW" sz="2000" b="1" u="sng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b="1" u="sng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zh-TW" sz="2000" b="1" u="sng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sz="2000" b="1" u="sng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條情形，尚在調查、解聘或不續聘處理</a:t>
            </a:r>
            <a:r>
              <a:rPr lang="zh-TW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程序中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indent="-271463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zh-TW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有第</a:t>
            </a:r>
            <a:r>
              <a:rPr lang="en-US" altLang="zh-TW" sz="2000" b="1" u="sng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zh-TW" sz="2000" b="1" u="sng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b="1" u="sng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en-US" sz="2000" b="1" u="sng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sz="2000" b="1" u="sng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條情形，尚在調查、停聘處理</a:t>
            </a:r>
            <a:r>
              <a:rPr lang="zh-TW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程序中或停聘期間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71463" indent="-271463">
              <a:lnSpc>
                <a:spcPts val="2500"/>
              </a:lnSpc>
              <a:buFont typeface="Wingdings" panose="05000000000000000000" pitchFamily="2" charset="2"/>
              <a:buChar char="l"/>
            </a:pPr>
            <a:r>
              <a:rPr lang="zh-TW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有</a:t>
            </a:r>
            <a:r>
              <a:rPr lang="zh-TW" altLang="zh-TW" sz="2000" b="1" u="sng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000" b="1" u="sng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27</a:t>
            </a:r>
            <a:r>
              <a:rPr lang="zh-TW" altLang="zh-TW" sz="2000" b="1" u="sng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條第</a:t>
            </a:r>
            <a:r>
              <a:rPr lang="en-US" altLang="zh-TW" sz="2000" b="1" u="sng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zh-TW" sz="2000" b="1" u="sng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項第</a:t>
            </a:r>
            <a:r>
              <a:rPr lang="en-US" altLang="zh-TW" sz="2000" b="1" u="sng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zh-TW" sz="2000" b="1" u="sng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款</a:t>
            </a:r>
            <a:r>
              <a:rPr lang="zh-TW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zh-TW" sz="2000" b="1" u="sng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000" b="1" u="sng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zh-TW" sz="2000" b="1" u="sng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款</a:t>
            </a:r>
            <a:r>
              <a:rPr lang="zh-TW" altLang="zh-TW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情形，尚在調查、資遣處理</a:t>
            </a:r>
            <a:r>
              <a:rPr lang="zh-TW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程序中</a:t>
            </a:r>
            <a:r>
              <a:rPr lang="zh-TW" altLang="en-US" sz="2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57917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604911" y="1997619"/>
            <a:ext cx="10550769" cy="1673225"/>
          </a:xfrm>
        </p:spPr>
        <p:txBody>
          <a:bodyPr>
            <a:noAutofit/>
          </a:bodyPr>
          <a:lstStyle/>
          <a:p>
            <a:pPr marL="1610360" marR="5080" indent="-838200">
              <a:spcBef>
                <a:spcPts val="105"/>
              </a:spcBef>
            </a:pPr>
            <a:r>
              <a:rPr lang="zh-TW" altLang="zh-TW" sz="5400" b="0" cap="none" spc="0" dirty="0">
                <a:ln w="0">
                  <a:solidFill>
                    <a:srgbClr val="000099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itchFamily="65" charset="-120"/>
                <a:ea typeface="標楷體" pitchFamily="65" charset="-120"/>
                <a:cs typeface="Microsoft JhengHei"/>
              </a:rPr>
              <a:t>新教師法處理不適任教師機制</a:t>
            </a:r>
            <a:endParaRPr lang="zh-TW" altLang="en-US" sz="5400" b="0" cap="none" spc="0" dirty="0">
              <a:ln w="0">
                <a:solidFill>
                  <a:srgbClr val="000099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標楷體" pitchFamily="65" charset="-120"/>
              <a:ea typeface="標楷體" pitchFamily="65" charset="-120"/>
              <a:cs typeface="Microsoft JhengHei"/>
            </a:endParaRPr>
          </a:p>
        </p:txBody>
      </p:sp>
      <p:pic>
        <p:nvPicPr>
          <p:cNvPr id="4" name="圖片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3733" y="4813935"/>
            <a:ext cx="2819400" cy="16192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263794" y="6428069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6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0EFC349-7E18-48E1-B757-F92F5B1874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" t="3232" r="1026" b="1952"/>
          <a:stretch/>
        </p:blipFill>
        <p:spPr>
          <a:xfrm>
            <a:off x="9236" y="18472"/>
            <a:ext cx="11961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61713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l"/>
            <a:r>
              <a:rPr lang="zh-TW" altLang="zh-TW" sz="4000" spc="5" dirty="0">
                <a:solidFill>
                  <a:srgbClr val="812B50"/>
                </a:solidFill>
                <a:effectLst/>
                <a:latin typeface="標楷體" pitchFamily="65" charset="-120"/>
                <a:ea typeface="標楷體" pitchFamily="65" charset="-120"/>
                <a:cs typeface="MingLiU"/>
              </a:rPr>
              <a:t>新教師法處理不適任教師機制：</a:t>
            </a:r>
            <a:endParaRPr lang="zh-TW" altLang="en-US" sz="4000" spc="5" dirty="0">
              <a:solidFill>
                <a:srgbClr val="812B50"/>
              </a:solidFill>
              <a:effectLst/>
              <a:latin typeface="標楷體" pitchFamily="65" charset="-120"/>
              <a:ea typeface="標楷體" pitchFamily="65" charset="-120"/>
              <a:cs typeface="MingLiU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494185" y="1346393"/>
            <a:ext cx="10980000" cy="72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ts val="4500"/>
              </a:lnSpc>
              <a:buFont typeface="+mj-lt"/>
              <a:buAutoNum type="arabicPeriod"/>
            </a:pPr>
            <a:r>
              <a:rPr lang="zh-TW" altLang="zh-TW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依</a:t>
            </a: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程度區分</a:t>
            </a:r>
            <a:r>
              <a:rPr lang="zh-TW" altLang="zh-TW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不適任教師處理之</a:t>
            </a: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法律效果</a:t>
            </a:r>
            <a:endParaRPr lang="zh-TW" altLang="en-US" sz="28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494185" y="2230307"/>
            <a:ext cx="10980000" cy="72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1" indent="-514350">
              <a:lnSpc>
                <a:spcPts val="4500"/>
              </a:lnSpc>
              <a:buFont typeface="+mj-lt"/>
              <a:buAutoNum type="arabicPeriod" startAt="2"/>
            </a:pPr>
            <a:r>
              <a:rPr lang="zh-TW" altLang="en-US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依</a:t>
            </a:r>
            <a:r>
              <a:rPr lang="zh-TW" altLang="zh-TW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處理</a:t>
            </a: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審議機制</a:t>
            </a:r>
            <a:r>
              <a:rPr lang="zh-TW" altLang="zh-TW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概分為</a:t>
            </a: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四類</a:t>
            </a:r>
            <a:r>
              <a:rPr lang="zh-TW" altLang="en-US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案件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494185" y="3142360"/>
            <a:ext cx="10980000" cy="17531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1" indent="-514350">
              <a:lnSpc>
                <a:spcPts val="4500"/>
              </a:lnSpc>
              <a:buFont typeface="+mj-lt"/>
              <a:buAutoNum type="arabicPeriod" startAt="3"/>
            </a:pPr>
            <a:r>
              <a:rPr lang="zh-TW" altLang="zh-TW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學校教師評審委員會</a:t>
            </a:r>
            <a:r>
              <a:rPr lang="zh-TW" altLang="en-US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於</a:t>
            </a:r>
            <a:r>
              <a:rPr lang="zh-TW" altLang="zh-TW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處理</a:t>
            </a: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性平</a:t>
            </a:r>
            <a:r>
              <a:rPr lang="zh-TW" altLang="zh-TW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兒少體罰</a:t>
            </a:r>
            <a:r>
              <a:rPr lang="zh-TW" altLang="zh-TW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霸凌</a:t>
            </a:r>
            <a:r>
              <a:rPr lang="zh-TW" altLang="zh-TW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案件時，應增聘校外學者專家，至未兼行政或董事之教師代表少於</a:t>
            </a:r>
            <a:r>
              <a:rPr lang="zh-CN" altLang="en-US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委員總額</a:t>
            </a:r>
            <a:r>
              <a:rPr lang="en-US" altLang="zh-TW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1/2</a:t>
            </a: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為止</a:t>
            </a:r>
            <a:endParaRPr lang="zh-TW" altLang="en-US" sz="32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494185" y="5897298"/>
            <a:ext cx="10980000" cy="72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1" indent="-514350">
              <a:lnSpc>
                <a:spcPts val="4500"/>
              </a:lnSpc>
              <a:buFont typeface="+mj-lt"/>
              <a:buAutoNum type="arabicPeriod" startAt="5"/>
            </a:pPr>
            <a:r>
              <a:rPr lang="zh-TW" altLang="zh-TW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增訂學校</a:t>
            </a: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教</a:t>
            </a:r>
            <a:r>
              <a:rPr lang="zh-TW" altLang="zh-TW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師</a:t>
            </a: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評</a:t>
            </a:r>
            <a:r>
              <a:rPr lang="zh-TW" altLang="zh-TW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審委員</a:t>
            </a: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會違法</a:t>
            </a:r>
            <a:r>
              <a:rPr lang="zh-TW" altLang="en-US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處理方式</a:t>
            </a:r>
            <a:endParaRPr lang="zh-TW" altLang="en-US" sz="32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494185" y="5022743"/>
            <a:ext cx="10980000" cy="72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lvl="1" indent="-514350">
              <a:lnSpc>
                <a:spcPts val="4500"/>
              </a:lnSpc>
              <a:buFont typeface="+mj-lt"/>
              <a:buAutoNum type="arabicPeriod" startAt="4"/>
            </a:pPr>
            <a:r>
              <a:rPr lang="zh-TW" altLang="zh-TW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增訂教師專業審查會運作機制</a:t>
            </a:r>
            <a:endParaRPr lang="zh-TW" altLang="en-US" sz="32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1669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2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l"/>
            <a:r>
              <a:rPr lang="zh-TW" altLang="zh-TW" sz="4000" spc="5" dirty="0">
                <a:solidFill>
                  <a:srgbClr val="812B50"/>
                </a:solidFill>
                <a:effectLst/>
                <a:latin typeface="標楷體" pitchFamily="65" charset="-120"/>
                <a:ea typeface="標楷體" pitchFamily="65" charset="-120"/>
                <a:cs typeface="MingLiU"/>
              </a:rPr>
              <a:t>新教師法處理不適任教師機制：</a:t>
            </a:r>
            <a:endParaRPr lang="zh-TW" altLang="en-US" sz="4000" spc="5" dirty="0">
              <a:solidFill>
                <a:srgbClr val="812B50"/>
              </a:solidFill>
              <a:effectLst/>
              <a:latin typeface="標楷體" pitchFamily="65" charset="-120"/>
              <a:ea typeface="標楷體" pitchFamily="65" charset="-120"/>
              <a:cs typeface="MingLiU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1</a:t>
            </a:r>
            <a:endParaRPr lang="zh-TW" altLang="en-US" sz="14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5330952"/>
          </a:xfrm>
        </p:spPr>
        <p:txBody>
          <a:bodyPr>
            <a:normAutofit/>
          </a:bodyPr>
          <a:lstStyle/>
          <a:p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依</a:t>
            </a: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程度區分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不適任教師處理之</a:t>
            </a: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法律效果</a:t>
            </a:r>
            <a:endParaRPr lang="zh-TW" altLang="en-US" sz="3200" dirty="0">
              <a:solidFill>
                <a:srgbClr val="C00000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845889" y="2204509"/>
            <a:ext cx="8874897" cy="433696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lnSpc>
                <a:spcPts val="4500"/>
              </a:lnSpc>
              <a:buFont typeface="+mj-lt"/>
              <a:buAutoNum type="arabicPeriod"/>
            </a:pP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終身解聘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項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1-11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款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 </a:t>
            </a:r>
          </a:p>
          <a:p>
            <a:pPr marL="514350" indent="-514350">
              <a:lnSpc>
                <a:spcPts val="4500"/>
              </a:lnSpc>
              <a:buFont typeface="+mj-lt"/>
              <a:buAutoNum type="arabicPeriod"/>
            </a:pP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解聘</a:t>
            </a:r>
            <a:r>
              <a:rPr lang="en-US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1-4</a:t>
            </a: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項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1-5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款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514350" indent="-514350">
              <a:lnSpc>
                <a:spcPts val="4500"/>
              </a:lnSpc>
              <a:buFont typeface="+mj-lt"/>
              <a:buAutoNum type="arabicPeriod"/>
            </a:pP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原校解聘不續聘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項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1-2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款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514350" indent="-514350">
              <a:lnSpc>
                <a:spcPts val="4500"/>
              </a:lnSpc>
              <a:buFont typeface="+mj-lt"/>
              <a:buAutoNum type="arabicPeriod"/>
            </a:pP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終局停聘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項</a:t>
            </a:r>
            <a:endParaRPr lang="en-US" altLang="zh-TW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lnSpc>
                <a:spcPts val="4500"/>
              </a:lnSpc>
              <a:buFont typeface="+mj-lt"/>
              <a:buAutoNum type="arabicPeriod"/>
            </a:pP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當然暫時停聘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條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1-3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款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514350" indent="-514350">
              <a:lnSpc>
                <a:spcPts val="4500"/>
              </a:lnSpc>
              <a:buFont typeface="+mj-lt"/>
              <a:buAutoNum type="arabicPeriod"/>
            </a:pP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暫時停聘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22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項、第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項</a:t>
            </a:r>
            <a:endParaRPr lang="en-US" altLang="zh-TW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marL="514350" indent="-514350">
              <a:lnSpc>
                <a:spcPts val="4500"/>
              </a:lnSpc>
              <a:buFont typeface="+mj-lt"/>
              <a:buAutoNum type="arabicPeriod"/>
            </a:pP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資遣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27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條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項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1-3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款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1669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0263794" y="6428069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6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0EFC349-7E18-48E1-B757-F92F5B1874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" t="20304" r="1026" b="5908"/>
          <a:stretch/>
        </p:blipFill>
        <p:spPr>
          <a:xfrm>
            <a:off x="0" y="368300"/>
            <a:ext cx="12182764" cy="6857999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203200" y="589360"/>
            <a:ext cx="2781300" cy="46938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3111500" y="589362"/>
            <a:ext cx="2170866" cy="384882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5448300" y="589362"/>
            <a:ext cx="1422400" cy="17474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7023100" y="589362"/>
            <a:ext cx="1117600" cy="283963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8267701" y="622138"/>
            <a:ext cx="1079500" cy="437428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9430051" y="597015"/>
            <a:ext cx="1250649" cy="303518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10782744" y="368300"/>
            <a:ext cx="1296938" cy="36449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>
            <a:extLst>
              <a:ext uri="{FF2B5EF4-FFF2-40B4-BE49-F238E27FC236}">
                <a16:creationId xmlns:a16="http://schemas.microsoft.com/office/drawing/2014/main" id="{743D75FC-EF01-F04F-8B85-EC06D7F7085B}"/>
              </a:ext>
            </a:extLst>
          </p:cNvPr>
          <p:cNvSpPr/>
          <p:nvPr/>
        </p:nvSpPr>
        <p:spPr>
          <a:xfrm>
            <a:off x="9491360" y="1689099"/>
            <a:ext cx="514049" cy="1854201"/>
          </a:xfrm>
          <a:prstGeom prst="round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>
            <a:extLst>
              <a:ext uri="{FF2B5EF4-FFF2-40B4-BE49-F238E27FC236}">
                <a16:creationId xmlns:a16="http://schemas.microsoft.com/office/drawing/2014/main" id="{E25D0F10-5697-DE4F-A168-2DA7E19407FA}"/>
              </a:ext>
            </a:extLst>
          </p:cNvPr>
          <p:cNvSpPr/>
          <p:nvPr/>
        </p:nvSpPr>
        <p:spPr>
          <a:xfrm>
            <a:off x="10086030" y="1689099"/>
            <a:ext cx="569270" cy="1854201"/>
          </a:xfrm>
          <a:prstGeom prst="round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428409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l"/>
            <a:r>
              <a:rPr lang="zh-TW" altLang="zh-TW" sz="4000" spc="5" dirty="0">
                <a:solidFill>
                  <a:srgbClr val="812B50"/>
                </a:solidFill>
                <a:effectLst/>
                <a:latin typeface="標楷體" pitchFamily="65" charset="-120"/>
                <a:ea typeface="標楷體" pitchFamily="65" charset="-120"/>
                <a:cs typeface="MingLiU"/>
              </a:rPr>
              <a:t>新教師法處理不適任教師機制：</a:t>
            </a:r>
            <a:endParaRPr lang="zh-TW" altLang="en-US" sz="4000" spc="5" dirty="0">
              <a:solidFill>
                <a:srgbClr val="812B50"/>
              </a:solidFill>
              <a:effectLst/>
              <a:latin typeface="標楷體" pitchFamily="65" charset="-120"/>
              <a:ea typeface="標楷體" pitchFamily="65" charset="-120"/>
              <a:cs typeface="MingLiU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2</a:t>
            </a:r>
            <a:endParaRPr lang="zh-TW" altLang="en-US" sz="14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依</a:t>
            </a:r>
            <a:r>
              <a:rPr lang="zh-TW" altLang="zh-TW" sz="32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處理審議機制概分為四類</a:t>
            </a:r>
            <a:r>
              <a:rPr lang="zh-TW" altLang="en-US" sz="32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案件</a:t>
            </a:r>
            <a:r>
              <a:rPr lang="zh-TW" altLang="zh-TW" sz="32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：</a:t>
            </a:r>
            <a:endParaRPr lang="zh-TW" altLang="en-US" sz="3200" b="1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402336" y="2218594"/>
            <a:ext cx="11338559" cy="90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涉及</a:t>
            </a:r>
            <a:r>
              <a:rPr lang="zh-TW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性平案件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4-6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款；第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款。</a:t>
            </a:r>
            <a:endParaRPr lang="zh-TW" altLang="en-US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402336" y="3355731"/>
            <a:ext cx="11338559" cy="90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涉及</a:t>
            </a:r>
            <a:r>
              <a:rPr lang="zh-TW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兒少</a:t>
            </a:r>
            <a:r>
              <a:rPr lang="zh-TW" altLang="en-US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體罰及霸凌案件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款；第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款</a:t>
            </a:r>
            <a:r>
              <a:rPr lang="zh-TW" altLang="zh-TW" sz="28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b="1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402336" y="4492871"/>
            <a:ext cx="11338559" cy="90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有</a:t>
            </a:r>
            <a:r>
              <a:rPr lang="zh-TW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教學不力或不能勝任工作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之具體情事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款。</a:t>
            </a:r>
            <a:endParaRPr lang="zh-TW" altLang="en-US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402336" y="5601870"/>
            <a:ext cx="11338559" cy="90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其他案件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款；第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款；第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條。</a:t>
            </a:r>
            <a:endParaRPr lang="zh-TW" altLang="en-US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1669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zh-TW" smtClean="0"/>
              <a:pPr/>
              <a:t>19</a:t>
            </a:fld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" t="8406" r="3227" b="1699"/>
          <a:stretch/>
        </p:blipFill>
        <p:spPr>
          <a:xfrm>
            <a:off x="-2340" y="15498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272" y="225083"/>
            <a:ext cx="540000" cy="54930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52398" y="5922498"/>
            <a:ext cx="6048000" cy="216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9D253BEB-A66E-8242-8CDA-553805AC4953}"/>
              </a:ext>
            </a:extLst>
          </p:cNvPr>
          <p:cNvSpPr txBox="1"/>
          <p:nvPr/>
        </p:nvSpPr>
        <p:spPr>
          <a:xfrm>
            <a:off x="2451100" y="2513310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b="1" dirty="0">
                <a:solidFill>
                  <a:srgbClr val="C00000"/>
                </a:solidFill>
              </a:rPr>
              <a:t>增聘校外專家</a:t>
            </a:r>
          </a:p>
        </p:txBody>
      </p:sp>
      <p:sp>
        <p:nvSpPr>
          <p:cNvPr id="9" name="向上箭號 8">
            <a:extLst>
              <a:ext uri="{FF2B5EF4-FFF2-40B4-BE49-F238E27FC236}">
                <a16:creationId xmlns:a16="http://schemas.microsoft.com/office/drawing/2014/main" id="{DE5AF36D-A109-154B-A9EB-D20866E9838A}"/>
              </a:ext>
            </a:extLst>
          </p:cNvPr>
          <p:cNvSpPr/>
          <p:nvPr/>
        </p:nvSpPr>
        <p:spPr>
          <a:xfrm>
            <a:off x="2214314" y="2486866"/>
            <a:ext cx="274885" cy="383334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0309295" y="6429487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2</a:t>
            </a:r>
            <a:endParaRPr lang="zh-TW" altLang="en-US" sz="14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689118" y="188844"/>
            <a:ext cx="10720654" cy="990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zh-TW" altLang="en-US" sz="4800" spc="5" dirty="0">
                <a:solidFill>
                  <a:srgbClr val="812B50"/>
                </a:solidFill>
                <a:effectLst/>
                <a:latin typeface="標楷體" pitchFamily="65" charset="-120"/>
                <a:ea typeface="標楷體" pitchFamily="65" charset="-120"/>
                <a:cs typeface="MingLiU"/>
              </a:rPr>
              <a:t>教師法</a:t>
            </a:r>
            <a:r>
              <a:rPr lang="zh-TW" altLang="zh-TW" sz="4800" spc="5" dirty="0">
                <a:solidFill>
                  <a:srgbClr val="812B50"/>
                </a:solidFill>
                <a:latin typeface="標楷體" pitchFamily="65" charset="-120"/>
                <a:ea typeface="標楷體" pitchFamily="65" charset="-120"/>
                <a:cs typeface="MingLiU"/>
              </a:rPr>
              <a:t>立法目的</a:t>
            </a:r>
            <a:r>
              <a:rPr lang="en-US" altLang="zh-TW" sz="4800" spc="5" dirty="0">
                <a:solidFill>
                  <a:srgbClr val="812B50"/>
                </a:solidFill>
                <a:latin typeface="標楷體" pitchFamily="65" charset="-120"/>
                <a:ea typeface="標楷體" pitchFamily="65" charset="-120"/>
                <a:cs typeface="MingLiU"/>
              </a:rPr>
              <a:t>(</a:t>
            </a:r>
            <a:r>
              <a:rPr lang="zh-CN" altLang="en-US" sz="4000" spc="5" dirty="0">
                <a:solidFill>
                  <a:srgbClr val="812B50"/>
                </a:solidFill>
                <a:latin typeface="標楷體" pitchFamily="65" charset="-120"/>
                <a:ea typeface="標楷體" pitchFamily="65" charset="-120"/>
                <a:cs typeface="MingLiU"/>
              </a:rPr>
              <a:t>第</a:t>
            </a:r>
            <a:r>
              <a:rPr lang="en-US" altLang="zh-TW" sz="4000" spc="5" dirty="0">
                <a:solidFill>
                  <a:srgbClr val="812B50"/>
                </a:solidFill>
                <a:latin typeface="標楷體" pitchFamily="65" charset="-120"/>
                <a:ea typeface="標楷體" pitchFamily="65" charset="-120"/>
                <a:cs typeface="MingLiU"/>
              </a:rPr>
              <a:t>1</a:t>
            </a:r>
            <a:r>
              <a:rPr lang="zh-CN" altLang="en-US" sz="4000" spc="5" dirty="0">
                <a:solidFill>
                  <a:srgbClr val="812B50"/>
                </a:solidFill>
                <a:latin typeface="標楷體" pitchFamily="65" charset="-120"/>
                <a:ea typeface="標楷體" pitchFamily="65" charset="-120"/>
                <a:cs typeface="MingLiU"/>
              </a:rPr>
              <a:t>條</a:t>
            </a:r>
            <a:r>
              <a:rPr lang="en-US" altLang="zh-TW" sz="4800" spc="5" dirty="0">
                <a:solidFill>
                  <a:srgbClr val="812B50"/>
                </a:solidFill>
                <a:latin typeface="標楷體" pitchFamily="65" charset="-120"/>
                <a:ea typeface="標楷體" pitchFamily="65" charset="-120"/>
                <a:cs typeface="MingLiU"/>
              </a:rPr>
              <a:t>)</a:t>
            </a:r>
            <a:endParaRPr lang="zh-TW" altLang="en-US" sz="4800" spc="5" dirty="0">
              <a:solidFill>
                <a:srgbClr val="812B50"/>
              </a:solidFill>
              <a:latin typeface="標楷體" pitchFamily="65" charset="-120"/>
              <a:ea typeface="標楷體" pitchFamily="65" charset="-120"/>
              <a:cs typeface="MingLiU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214779" y="2085278"/>
            <a:ext cx="4500000" cy="1260000"/>
            <a:chOff x="1214779" y="2085278"/>
            <a:chExt cx="4500000" cy="1260000"/>
          </a:xfrm>
        </p:grpSpPr>
        <p:sp>
          <p:nvSpPr>
            <p:cNvPr id="6" name="圓角矩形 5"/>
            <p:cNvSpPr/>
            <p:nvPr/>
          </p:nvSpPr>
          <p:spPr>
            <a:xfrm>
              <a:off x="1214779" y="2085278"/>
              <a:ext cx="4500000" cy="1260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mpd="sng"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zh-TW" altLang="en-US" sz="3200" b="1" dirty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為明定</a:t>
              </a:r>
              <a:r>
                <a:rPr lang="zh-TW" altLang="en-US" sz="3200" b="1" u="sng" dirty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教師</a:t>
              </a:r>
              <a:r>
                <a:rPr lang="zh-TW" altLang="en-US" sz="3200" b="1" dirty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權利義務</a:t>
              </a:r>
            </a:p>
          </p:txBody>
        </p:sp>
        <p:pic>
          <p:nvPicPr>
            <p:cNvPr id="14" name="圖片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6" r="26936" b="42427"/>
            <a:stretch/>
          </p:blipFill>
          <p:spPr bwMode="auto">
            <a:xfrm>
              <a:off x="1214779" y="2320069"/>
              <a:ext cx="775375" cy="790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群組 2"/>
          <p:cNvGrpSpPr/>
          <p:nvPr/>
        </p:nvGrpSpPr>
        <p:grpSpPr>
          <a:xfrm>
            <a:off x="6434779" y="2085278"/>
            <a:ext cx="4500000" cy="1260000"/>
            <a:chOff x="6434779" y="2085278"/>
            <a:chExt cx="4500000" cy="1260000"/>
          </a:xfrm>
        </p:grpSpPr>
        <p:sp>
          <p:nvSpPr>
            <p:cNvPr id="10" name="圓角矩形 9"/>
            <p:cNvSpPr/>
            <p:nvPr/>
          </p:nvSpPr>
          <p:spPr>
            <a:xfrm>
              <a:off x="6434779" y="2085278"/>
              <a:ext cx="4500000" cy="1260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mpd="sng"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zh-TW" altLang="en-US" sz="3200" b="1" dirty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保障</a:t>
              </a:r>
              <a:r>
                <a:rPr lang="zh-TW" altLang="en-US" sz="3200" b="1" u="sng" dirty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教師</a:t>
              </a:r>
              <a:r>
                <a:rPr lang="zh-TW" altLang="en-US" sz="3200" b="1" dirty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工作及生活</a:t>
              </a:r>
              <a:endParaRPr lang="en-US" altLang="zh-TW" sz="32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pic>
          <p:nvPicPr>
            <p:cNvPr id="15" name="圖片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6" r="26936" b="42427"/>
            <a:stretch/>
          </p:blipFill>
          <p:spPr bwMode="auto">
            <a:xfrm>
              <a:off x="6434779" y="2320069"/>
              <a:ext cx="775375" cy="790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群組 3"/>
          <p:cNvGrpSpPr/>
          <p:nvPr/>
        </p:nvGrpSpPr>
        <p:grpSpPr>
          <a:xfrm>
            <a:off x="1214778" y="3945571"/>
            <a:ext cx="4500001" cy="1260000"/>
            <a:chOff x="1214778" y="3945571"/>
            <a:chExt cx="4500001" cy="1260000"/>
          </a:xfrm>
        </p:grpSpPr>
        <p:sp>
          <p:nvSpPr>
            <p:cNvPr id="12" name="圓角矩形 11"/>
            <p:cNvSpPr/>
            <p:nvPr/>
          </p:nvSpPr>
          <p:spPr>
            <a:xfrm>
              <a:off x="1214779" y="3945571"/>
              <a:ext cx="4500000" cy="1260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mpd="sng"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zh-TW" altLang="en-US" sz="3200" b="1" dirty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提升</a:t>
              </a:r>
              <a:r>
                <a:rPr lang="zh-TW" altLang="en-US" sz="3200" b="1" u="sng" dirty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教師</a:t>
              </a:r>
              <a:r>
                <a:rPr lang="zh-TW" altLang="en-US" sz="3200" b="1" dirty="0">
                  <a:solidFill>
                    <a:schemeClr val="accent5">
                      <a:lumMod val="50000"/>
                    </a:schemeClr>
                  </a:solidFill>
                  <a:latin typeface="標楷體" pitchFamily="65" charset="-120"/>
                  <a:ea typeface="標楷體" pitchFamily="65" charset="-120"/>
                </a:rPr>
                <a:t>專業地位</a:t>
              </a:r>
            </a:p>
          </p:txBody>
        </p:sp>
        <p:pic>
          <p:nvPicPr>
            <p:cNvPr id="16" name="圖片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6" r="26936" b="42427"/>
            <a:stretch/>
          </p:blipFill>
          <p:spPr bwMode="auto">
            <a:xfrm>
              <a:off x="1214778" y="4180362"/>
              <a:ext cx="775375" cy="790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群組 4"/>
          <p:cNvGrpSpPr/>
          <p:nvPr/>
        </p:nvGrpSpPr>
        <p:grpSpPr>
          <a:xfrm>
            <a:off x="6434779" y="3934420"/>
            <a:ext cx="4500000" cy="1260000"/>
            <a:chOff x="6434779" y="3934420"/>
            <a:chExt cx="4500000" cy="1260000"/>
          </a:xfrm>
        </p:grpSpPr>
        <p:sp>
          <p:nvSpPr>
            <p:cNvPr id="9" name="圓角矩形 8"/>
            <p:cNvSpPr/>
            <p:nvPr/>
          </p:nvSpPr>
          <p:spPr>
            <a:xfrm>
              <a:off x="6434779" y="3934420"/>
              <a:ext cx="4500000" cy="1260000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 cmpd="sng"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zh-TW" altLang="en-US" sz="3200" b="1" dirty="0">
                  <a:solidFill>
                    <a:srgbClr val="000099"/>
                  </a:solidFill>
                  <a:latin typeface="標楷體" pitchFamily="65" charset="-120"/>
                  <a:ea typeface="標楷體" pitchFamily="65" charset="-120"/>
                </a:rPr>
                <a:t>並</a:t>
              </a:r>
              <a:r>
                <a:rPr lang="zh-TW" altLang="en-US" sz="3200" dirty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維護</a:t>
              </a:r>
              <a:r>
                <a:rPr lang="zh-TW" altLang="en-US" sz="3200" u="sng" dirty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學生</a:t>
              </a:r>
              <a:r>
                <a:rPr lang="zh-TW" altLang="en-US" sz="3200" dirty="0">
                  <a:ln w="0"/>
                  <a:solidFill>
                    <a:srgbClr val="000099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標楷體" pitchFamily="65" charset="-120"/>
                  <a:ea typeface="標楷體" pitchFamily="65" charset="-120"/>
                </a:rPr>
                <a:t>學習權</a:t>
              </a:r>
              <a:endParaRPr lang="zh-TW" altLang="en-US" sz="3200" dirty="0">
                <a:solidFill>
                  <a:srgbClr val="000099"/>
                </a:solidFill>
                <a:effectLst>
                  <a:reflection blurRad="6350" stA="60000" endA="900" endPos="58000" dir="5400000" sy="-100000" algn="bl" rotWithShape="0"/>
                </a:effectLst>
                <a:latin typeface="標楷體" pitchFamily="65" charset="-120"/>
                <a:ea typeface="標楷體" pitchFamily="65" charset="-120"/>
              </a:endParaRPr>
            </a:p>
          </p:txBody>
        </p:sp>
        <p:pic>
          <p:nvPicPr>
            <p:cNvPr id="17" name="圖片 1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6" r="26936" b="42427"/>
            <a:stretch/>
          </p:blipFill>
          <p:spPr bwMode="auto">
            <a:xfrm>
              <a:off x="6440015" y="4169211"/>
              <a:ext cx="775375" cy="7904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05727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9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" t="8801" r="3227" b="16205"/>
          <a:stretch/>
        </p:blipFill>
        <p:spPr>
          <a:xfrm>
            <a:off x="25400" y="-8803"/>
            <a:ext cx="12192000" cy="6858000"/>
          </a:xfrm>
          <a:prstGeom prst="rect">
            <a:avLst/>
          </a:prstGeom>
        </p:spPr>
      </p:pic>
      <p:sp>
        <p:nvSpPr>
          <p:cNvPr id="6" name="投影片編號版面配置區 6"/>
          <p:cNvSpPr txBox="1">
            <a:spLocks/>
          </p:cNvSpPr>
          <p:nvPr/>
        </p:nvSpPr>
        <p:spPr>
          <a:xfrm>
            <a:off x="10263794" y="6428069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rtl="0"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7</a:t>
            </a:r>
          </a:p>
        </p:txBody>
      </p:sp>
      <p:sp>
        <p:nvSpPr>
          <p:cNvPr id="7" name="矩形 6"/>
          <p:cNvSpPr/>
          <p:nvPr/>
        </p:nvSpPr>
        <p:spPr>
          <a:xfrm>
            <a:off x="749170" y="314949"/>
            <a:ext cx="1135913" cy="11621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308340" y="228196"/>
            <a:ext cx="1968238" cy="12629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18690" y="1972592"/>
            <a:ext cx="1135913" cy="1162159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32757" y="5292567"/>
            <a:ext cx="1135913" cy="1162159"/>
          </a:xfrm>
          <a:prstGeom prst="rect">
            <a:avLst/>
          </a:prstGeom>
          <a:noFill/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522909" y="1756282"/>
            <a:ext cx="2506291" cy="957421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2770228" y="5149546"/>
            <a:ext cx="2547360" cy="1012104"/>
          </a:xfrm>
          <a:prstGeom prst="rect">
            <a:avLst/>
          </a:prstGeom>
          <a:noFill/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F60F38B-92B0-594C-9E95-52D534DD1B77}"/>
              </a:ext>
            </a:extLst>
          </p:cNvPr>
          <p:cNvSpPr/>
          <p:nvPr/>
        </p:nvSpPr>
        <p:spPr>
          <a:xfrm>
            <a:off x="749170" y="6161650"/>
            <a:ext cx="1105433" cy="26641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EAE24248-5241-4E42-BBF1-D6FF4DC76012}"/>
              </a:ext>
            </a:extLst>
          </p:cNvPr>
          <p:cNvSpPr txBox="1"/>
          <p:nvPr/>
        </p:nvSpPr>
        <p:spPr>
          <a:xfrm>
            <a:off x="4789714" y="2945557"/>
            <a:ext cx="7155540" cy="193899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zh-TW" altLang="en-US" sz="4400" dirty="0">
                <a:latin typeface="Kaiti SC" panose="02010600040101010101" pitchFamily="2" charset="-122"/>
                <a:ea typeface="Kaiti SC" panose="02010600040101010101" pitchFamily="2" charset="-122"/>
              </a:rPr>
              <a:t>暫時停聘由教評會直接審議，免報主管機關核准。</a:t>
            </a:r>
            <a:endParaRPr kumimoji="1" lang="en-US" altLang="zh-TW" sz="4400" dirty="0">
              <a:latin typeface="Kaiti SC" panose="02010600040101010101" pitchFamily="2" charset="-122"/>
              <a:ea typeface="Kaiti SC" panose="02010600040101010101" pitchFamily="2" charset="-122"/>
            </a:endParaRPr>
          </a:p>
          <a:p>
            <a:r>
              <a:rPr kumimoji="1" lang="zh-TW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（第</a:t>
            </a:r>
            <a:r>
              <a:rPr kumimoji="1" lang="en-US" altLang="zh-TW" sz="3200" dirty="0">
                <a:latin typeface="Kaiti SC" panose="02010600040101010101" pitchFamily="2" charset="-122"/>
                <a:ea typeface="Kaiti SC" panose="02010600040101010101" pitchFamily="2" charset="-122"/>
              </a:rPr>
              <a:t>18</a:t>
            </a:r>
            <a:r>
              <a:rPr kumimoji="1" lang="zh-CN" altLang="en-US" sz="3200" dirty="0">
                <a:latin typeface="Kaiti SC" panose="02010600040101010101" pitchFamily="2" charset="-122"/>
                <a:ea typeface="Kaiti SC" panose="02010600040101010101" pitchFamily="2" charset="-122"/>
              </a:rPr>
              <a:t>條終局停聘仍須報主管機關）</a:t>
            </a:r>
            <a:endParaRPr kumimoji="1"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05388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20" grpId="0" animBg="1"/>
      <p:bldP spid="29" grpId="0" animBg="1"/>
      <p:bldP spid="8" grpId="1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9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" t="8801" r="3227" b="162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投影片編號版面配置區 6"/>
          <p:cNvSpPr txBox="1">
            <a:spLocks/>
          </p:cNvSpPr>
          <p:nvPr/>
        </p:nvSpPr>
        <p:spPr>
          <a:xfrm>
            <a:off x="10263794" y="6428069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rtl="0"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7</a:t>
            </a:r>
          </a:p>
        </p:txBody>
      </p:sp>
      <p:sp>
        <p:nvSpPr>
          <p:cNvPr id="7" name="矩形 6"/>
          <p:cNvSpPr/>
          <p:nvPr/>
        </p:nvSpPr>
        <p:spPr>
          <a:xfrm>
            <a:off x="749170" y="314949"/>
            <a:ext cx="1135913" cy="11621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308340" y="228196"/>
            <a:ext cx="1968238" cy="12629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18690" y="1972592"/>
            <a:ext cx="1135913" cy="1162159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718690" y="3674783"/>
            <a:ext cx="1135913" cy="1162159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732757" y="5292567"/>
            <a:ext cx="1135913" cy="1162159"/>
          </a:xfrm>
          <a:prstGeom prst="rect">
            <a:avLst/>
          </a:prstGeom>
          <a:noFill/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542758" y="267286"/>
            <a:ext cx="1843974" cy="12215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6692770" y="194603"/>
            <a:ext cx="1353950" cy="8182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8032652" y="206326"/>
            <a:ext cx="2813539" cy="3985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10838050" y="0"/>
            <a:ext cx="880338" cy="10128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676358" y="1092591"/>
            <a:ext cx="1353950" cy="8182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8488745" y="977705"/>
            <a:ext cx="1893211" cy="9917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0680960" y="1144172"/>
            <a:ext cx="1088253" cy="86160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2522909" y="1756282"/>
            <a:ext cx="2506291" cy="957421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5713477" y="2188901"/>
            <a:ext cx="2294898" cy="957421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9071195" y="2193817"/>
            <a:ext cx="2717684" cy="460893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9071195" y="2803417"/>
            <a:ext cx="2717684" cy="460893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2446672" y="3658371"/>
            <a:ext cx="6908343" cy="618208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5539220" y="4417256"/>
            <a:ext cx="1635303" cy="703384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7393810" y="4400844"/>
            <a:ext cx="1961205" cy="703384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10230795" y="3821724"/>
            <a:ext cx="1543863" cy="1284848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2770228" y="5149546"/>
            <a:ext cx="2547360" cy="1012104"/>
          </a:xfrm>
          <a:prstGeom prst="rect">
            <a:avLst/>
          </a:prstGeom>
          <a:noFill/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5862776" y="5569232"/>
            <a:ext cx="2310553" cy="1012104"/>
          </a:xfrm>
          <a:prstGeom prst="rect">
            <a:avLst/>
          </a:prstGeom>
          <a:noFill/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9144001" y="5566887"/>
            <a:ext cx="2644726" cy="313408"/>
          </a:xfrm>
          <a:prstGeom prst="rect">
            <a:avLst/>
          </a:prstGeom>
          <a:noFill/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9144001" y="6000641"/>
            <a:ext cx="2644726" cy="313408"/>
          </a:xfrm>
          <a:prstGeom prst="rect">
            <a:avLst/>
          </a:prstGeom>
          <a:noFill/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9144001" y="6335925"/>
            <a:ext cx="2644726" cy="313408"/>
          </a:xfrm>
          <a:prstGeom prst="rect">
            <a:avLst/>
          </a:prstGeom>
          <a:noFill/>
          <a:ln w="57150">
            <a:solidFill>
              <a:srgbClr val="80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3384519" y="4403188"/>
            <a:ext cx="2101881" cy="309489"/>
          </a:xfrm>
          <a:prstGeom prst="rect">
            <a:avLst/>
          </a:pr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左-右雙向箭號 35"/>
          <p:cNvSpPr/>
          <p:nvPr/>
        </p:nvSpPr>
        <p:spPr>
          <a:xfrm>
            <a:off x="20652" y="3207429"/>
            <a:ext cx="12060000" cy="3600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上箭號 36"/>
          <p:cNvSpPr/>
          <p:nvPr/>
        </p:nvSpPr>
        <p:spPr>
          <a:xfrm>
            <a:off x="176983" y="2123758"/>
            <a:ext cx="360000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618978" y="225083"/>
            <a:ext cx="1350499" cy="6372665"/>
          </a:xfrm>
          <a:prstGeom prst="rect">
            <a:avLst/>
          </a:prstGeom>
          <a:noFill/>
          <a:ln w="76200">
            <a:solidFill>
              <a:srgbClr val="CC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2093741" y="6400748"/>
            <a:ext cx="1260000" cy="396000"/>
          </a:xfrm>
          <a:prstGeom prst="rect">
            <a:avLst/>
          </a:prstGeom>
          <a:noFill/>
          <a:ln w="76200">
            <a:solidFill>
              <a:srgbClr val="CC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/>
          <p:cNvSpPr/>
          <p:nvPr/>
        </p:nvSpPr>
        <p:spPr>
          <a:xfrm>
            <a:off x="7943556" y="5146379"/>
            <a:ext cx="2100776" cy="269683"/>
          </a:xfrm>
          <a:prstGeom prst="rect">
            <a:avLst/>
          </a:prstGeom>
          <a:noFill/>
          <a:ln w="76200">
            <a:solidFill>
              <a:srgbClr val="CC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矩形 44"/>
          <p:cNvSpPr/>
          <p:nvPr/>
        </p:nvSpPr>
        <p:spPr>
          <a:xfrm rot="5400000">
            <a:off x="1628249" y="5455980"/>
            <a:ext cx="1520627" cy="259107"/>
          </a:xfrm>
          <a:prstGeom prst="rect">
            <a:avLst/>
          </a:prstGeom>
          <a:noFill/>
          <a:ln w="76200">
            <a:solidFill>
              <a:srgbClr val="CC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621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3" animBg="1"/>
      <p:bldP spid="30" grpId="0" animBg="1"/>
      <p:bldP spid="30" grpId="3" animBg="1"/>
      <p:bldP spid="32" grpId="0" animBg="1"/>
      <p:bldP spid="32" grpId="3" animBg="1"/>
      <p:bldP spid="33" grpId="0" animBg="1"/>
      <p:bldP spid="33" grpId="3" animBg="1"/>
      <p:bldP spid="34" grpId="0" animBg="1"/>
      <p:bldP spid="34" grpId="3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40" grpId="0" animBg="1"/>
      <p:bldP spid="41" grpId="0" animBg="1"/>
      <p:bldP spid="44" grpId="0" animBg="1"/>
      <p:bldP spid="4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9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" t="8801" r="3227" b="1620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投影片編號版面配置區 6"/>
          <p:cNvSpPr txBox="1">
            <a:spLocks/>
          </p:cNvSpPr>
          <p:nvPr/>
        </p:nvSpPr>
        <p:spPr>
          <a:xfrm>
            <a:off x="10263794" y="6428069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 rtl="0"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60000"/>
                    <a:lumOff val="4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7</a:t>
            </a:r>
          </a:p>
        </p:txBody>
      </p:sp>
      <p:sp>
        <p:nvSpPr>
          <p:cNvPr id="7" name="矩形 6"/>
          <p:cNvSpPr/>
          <p:nvPr/>
        </p:nvSpPr>
        <p:spPr>
          <a:xfrm>
            <a:off x="749170" y="314949"/>
            <a:ext cx="1135913" cy="116215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18690" y="1972592"/>
            <a:ext cx="1135913" cy="1162159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676358" y="1092591"/>
            <a:ext cx="1353950" cy="8182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8445203" y="992219"/>
            <a:ext cx="1893211" cy="9917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5713477" y="2188901"/>
            <a:ext cx="2294898" cy="957421"/>
          </a:xfrm>
          <a:prstGeom prst="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左-右雙向箭號 35"/>
          <p:cNvSpPr/>
          <p:nvPr/>
        </p:nvSpPr>
        <p:spPr>
          <a:xfrm>
            <a:off x="20652" y="3207429"/>
            <a:ext cx="12060000" cy="3600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向上箭號 36"/>
          <p:cNvSpPr/>
          <p:nvPr/>
        </p:nvSpPr>
        <p:spPr>
          <a:xfrm>
            <a:off x="176983" y="2123758"/>
            <a:ext cx="360000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橢圓 37"/>
          <p:cNvSpPr/>
          <p:nvPr/>
        </p:nvSpPr>
        <p:spPr>
          <a:xfrm>
            <a:off x="5248785" y="840264"/>
            <a:ext cx="5869156" cy="2521897"/>
          </a:xfrm>
          <a:prstGeom prst="ellipse">
            <a:avLst/>
          </a:prstGeom>
          <a:noFill/>
          <a:ln w="1270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8CC43D47-097A-1241-8C5D-B7F5F3D021AA}"/>
              </a:ext>
            </a:extLst>
          </p:cNvPr>
          <p:cNvSpPr txBox="1"/>
          <p:nvPr/>
        </p:nvSpPr>
        <p:spPr>
          <a:xfrm>
            <a:off x="6685955" y="3467424"/>
            <a:ext cx="2994816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zh-TW" altLang="en-US" sz="2800" dirty="0"/>
              <a:t>非重大性平案及兒少體罰霸凌案，仍須教評會審議。</a:t>
            </a:r>
          </a:p>
        </p:txBody>
      </p:sp>
    </p:spTree>
    <p:extLst>
      <p:ext uri="{BB962C8B-B14F-4D97-AF65-F5344CB8AC3E}">
        <p14:creationId xmlns:p14="http://schemas.microsoft.com/office/powerpoint/2010/main" val="305145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7" grpId="1" animBg="1"/>
      <p:bldP spid="21" grpId="0" animBg="1"/>
      <p:bldP spid="38" grpId="3" animBg="1"/>
      <p:bldP spid="2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l"/>
            <a:r>
              <a:rPr lang="zh-TW" altLang="zh-TW" sz="4000" spc="5" dirty="0">
                <a:solidFill>
                  <a:srgbClr val="812B50"/>
                </a:solidFill>
                <a:effectLst/>
                <a:latin typeface="標楷體" pitchFamily="65" charset="-120"/>
                <a:ea typeface="標楷體" pitchFamily="65" charset="-120"/>
                <a:cs typeface="MingLiU"/>
              </a:rPr>
              <a:t>新教師法處理不適任教師機制：</a:t>
            </a:r>
            <a:endParaRPr lang="zh-TW" altLang="en-US" sz="4000" spc="5" dirty="0">
              <a:solidFill>
                <a:srgbClr val="812B50"/>
              </a:solidFill>
              <a:effectLst/>
              <a:latin typeface="標楷體" pitchFamily="65" charset="-120"/>
              <a:ea typeface="標楷體" pitchFamily="65" charset="-120"/>
              <a:cs typeface="MingLiU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3</a:t>
            </a:r>
            <a:endParaRPr lang="zh-TW" altLang="en-US" sz="14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zh-TW" altLang="zh-TW" sz="32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學校教師評審委員會處理</a:t>
            </a:r>
            <a:r>
              <a:rPr lang="zh-TW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性平</a:t>
            </a:r>
            <a:r>
              <a:rPr lang="zh-TW" altLang="zh-TW" sz="32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32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兒少體罰及霸凌</a:t>
            </a:r>
            <a:r>
              <a:rPr lang="zh-TW" altLang="zh-TW" sz="32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案件時，應增聘校外學者專家，至未兼行政或董事之教師代表少於</a:t>
            </a:r>
            <a:r>
              <a:rPr lang="en-US" altLang="zh-TW" sz="32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1/2</a:t>
            </a:r>
            <a:r>
              <a:rPr lang="zh-TW" altLang="zh-TW" sz="3200" b="1" dirty="0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為止</a:t>
            </a:r>
            <a:endParaRPr lang="zh-TW" altLang="en-US" sz="3200" b="1" dirty="0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662998" y="3151164"/>
            <a:ext cx="10980000" cy="270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項規定：「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高級中等以下學校教師評審委員會於處理</a:t>
            </a:r>
            <a:r>
              <a:rPr lang="zh-TW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第十四條第一項第七款及第十款</a:t>
            </a:r>
            <a:r>
              <a:rPr lang="zh-TW" altLang="zh-TW" sz="2800" b="1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第十五條第一項第一款至第四款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時，學校</a:t>
            </a: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應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另行</a:t>
            </a: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增聘校外學者專家</a:t>
            </a:r>
            <a:r>
              <a:rPr lang="zh-TW" altLang="zh-TW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擔任委員</a:t>
            </a:r>
            <a:r>
              <a:rPr lang="zh-TW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未兼行政或董事之教師代表人數</a:t>
            </a:r>
            <a:r>
              <a:rPr lang="zh-TW" altLang="zh-T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少於委員總額</a:t>
            </a:r>
            <a:r>
              <a:rPr lang="zh-TW" altLang="zh-TW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二分之一</a:t>
            </a:r>
            <a:r>
              <a:rPr lang="zh-TW" altLang="zh-T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為止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2041669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45243F-49AC-3749-A719-DDEBC4874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FF0000"/>
                </a:solidFill>
              </a:rPr>
              <a:t>一般案件</a:t>
            </a:r>
            <a:r>
              <a:rPr lang="en-US" altLang="zh-TW" sz="3600" b="1" dirty="0">
                <a:solidFill>
                  <a:schemeClr val="tx1"/>
                </a:solidFill>
              </a:rPr>
              <a:t>-</a:t>
            </a:r>
            <a:r>
              <a:rPr lang="zh-TW" altLang="en-US" sz="3600" b="1" dirty="0">
                <a:solidFill>
                  <a:schemeClr val="tx1"/>
                </a:solidFill>
              </a:rPr>
              <a:t>試算說明（一）</a:t>
            </a:r>
            <a:r>
              <a:rPr lang="en-US" altLang="zh-TW" sz="3600" b="1" dirty="0">
                <a:solidFill>
                  <a:schemeClr val="tx1"/>
                </a:solidFill>
              </a:rPr>
              <a:t>-</a:t>
            </a:r>
            <a:r>
              <a:rPr lang="zh-CN" altLang="en-US" sz="2800" b="1" dirty="0">
                <a:solidFill>
                  <a:srgbClr val="FF0000"/>
                </a:solidFill>
              </a:rPr>
              <a:t>未兼行政教師不得少於</a:t>
            </a:r>
            <a:r>
              <a:rPr lang="en-US" altLang="zh-CN" sz="2800" b="1" dirty="0">
                <a:solidFill>
                  <a:srgbClr val="FF0000"/>
                </a:solidFill>
              </a:rPr>
              <a:t>1/2</a:t>
            </a:r>
            <a:endParaRPr kumimoji="1" lang="zh-TW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54E4016-4109-8345-9600-BBBD046C5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zh-TW" smtClean="0"/>
              <a:pPr/>
              <a:t>24</a:t>
            </a:fld>
            <a:endParaRPr lang="zh-TW" altLang="en-US" dirty="0"/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46889C59-C2AE-B242-B541-55B75865EBA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76826654"/>
              </p:ext>
            </p:extLst>
          </p:nvPr>
        </p:nvGraphicFramePr>
        <p:xfrm>
          <a:off x="164479" y="1026372"/>
          <a:ext cx="11825960" cy="5776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076">
                  <a:extLst>
                    <a:ext uri="{9D8B030D-6E8A-4147-A177-3AD203B41FA5}">
                      <a16:colId xmlns:a16="http://schemas.microsoft.com/office/drawing/2014/main" val="3858836571"/>
                    </a:ext>
                  </a:extLst>
                </a:gridCol>
                <a:gridCol w="3093912">
                  <a:extLst>
                    <a:ext uri="{9D8B030D-6E8A-4147-A177-3AD203B41FA5}">
                      <a16:colId xmlns:a16="http://schemas.microsoft.com/office/drawing/2014/main" val="1104746462"/>
                    </a:ext>
                  </a:extLst>
                </a:gridCol>
                <a:gridCol w="1970993">
                  <a:extLst>
                    <a:ext uri="{9D8B030D-6E8A-4147-A177-3AD203B41FA5}">
                      <a16:colId xmlns:a16="http://schemas.microsoft.com/office/drawing/2014/main" val="2307296897"/>
                    </a:ext>
                  </a:extLst>
                </a:gridCol>
                <a:gridCol w="1970993">
                  <a:extLst>
                    <a:ext uri="{9D8B030D-6E8A-4147-A177-3AD203B41FA5}">
                      <a16:colId xmlns:a16="http://schemas.microsoft.com/office/drawing/2014/main" val="1629812419"/>
                    </a:ext>
                  </a:extLst>
                </a:gridCol>
                <a:gridCol w="1970993">
                  <a:extLst>
                    <a:ext uri="{9D8B030D-6E8A-4147-A177-3AD203B41FA5}">
                      <a16:colId xmlns:a16="http://schemas.microsoft.com/office/drawing/2014/main" val="2508086330"/>
                    </a:ext>
                  </a:extLst>
                </a:gridCol>
                <a:gridCol w="1970993">
                  <a:extLst>
                    <a:ext uri="{9D8B030D-6E8A-4147-A177-3AD203B41FA5}">
                      <a16:colId xmlns:a16="http://schemas.microsoft.com/office/drawing/2014/main" val="2242892785"/>
                    </a:ext>
                  </a:extLst>
                </a:gridCol>
              </a:tblGrid>
              <a:tr h="1656400">
                <a:tc gridSpan="2"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                     委員總數</a:t>
                      </a:r>
                    </a:p>
                    <a:p>
                      <a:endParaRPr lang="en-US" altLang="zh-TW" dirty="0"/>
                    </a:p>
                    <a:p>
                      <a:endParaRPr lang="en-US" altLang="zh-TW" dirty="0"/>
                    </a:p>
                    <a:p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各類身分代表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3940636"/>
                  </a:ext>
                </a:extLst>
              </a:tr>
              <a:tr h="656306">
                <a:tc rowSpan="5">
                  <a:txBody>
                    <a:bodyPr/>
                    <a:lstStyle/>
                    <a:p>
                      <a:r>
                        <a:rPr lang="zh-TW" altLang="en-US" sz="2800" dirty="0"/>
                        <a:t>教評會</a:t>
                      </a:r>
                    </a:p>
                    <a:p>
                      <a:r>
                        <a:rPr lang="zh-TW" altLang="en-US" sz="2800" dirty="0"/>
                        <a:t>委員</a:t>
                      </a:r>
                    </a:p>
                    <a:p>
                      <a:endParaRPr lang="zh-TW" altLang="en-US" sz="2800" dirty="0"/>
                    </a:p>
                    <a:p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校長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7568862"/>
                  </a:ext>
                </a:extLst>
              </a:tr>
              <a:tr h="65630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家長會代表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4529453"/>
                  </a:ext>
                </a:extLst>
              </a:tr>
              <a:tr h="89148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教師會代表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（兼行政）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8127690"/>
                  </a:ext>
                </a:extLst>
              </a:tr>
              <a:tr h="107702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未兼行政或</a:t>
                      </a:r>
                      <a:br>
                        <a:rPr lang="zh-TW" altLang="en-US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</a:br>
                      <a:r>
                        <a:rPr lang="zh-TW" altLang="en-US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董事之教師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4684926"/>
                  </a:ext>
                </a:extLst>
              </a:tr>
              <a:tr h="839036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兼行政教師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4533973"/>
                  </a:ext>
                </a:extLst>
              </a:tr>
            </a:tbl>
          </a:graphicData>
        </a:graphic>
      </p:graphicFrame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795D1554-332A-B548-ACF5-4B1DE85F6FF7}"/>
              </a:ext>
            </a:extLst>
          </p:cNvPr>
          <p:cNvCxnSpPr>
            <a:cxnSpLocks/>
          </p:cNvCxnSpPr>
          <p:nvPr/>
        </p:nvCxnSpPr>
        <p:spPr>
          <a:xfrm>
            <a:off x="165340" y="1026372"/>
            <a:ext cx="3978957" cy="16430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圓角矩形 12">
            <a:extLst>
              <a:ext uri="{FF2B5EF4-FFF2-40B4-BE49-F238E27FC236}">
                <a16:creationId xmlns:a16="http://schemas.microsoft.com/office/drawing/2014/main" id="{F414D2D4-560F-C848-A750-5019E167885E}"/>
              </a:ext>
            </a:extLst>
          </p:cNvPr>
          <p:cNvSpPr/>
          <p:nvPr/>
        </p:nvSpPr>
        <p:spPr>
          <a:xfrm>
            <a:off x="4144297" y="1026373"/>
            <a:ext cx="1873047" cy="5757884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82815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45243F-49AC-3749-A719-DDEBC4874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3600" b="1" dirty="0">
                <a:solidFill>
                  <a:srgbClr val="000099"/>
                </a:solidFill>
              </a:rPr>
              <a:t>增聘校外學者專家</a:t>
            </a:r>
            <a:r>
              <a:rPr lang="en-US" altLang="zh-TW" sz="3600" b="1" dirty="0">
                <a:solidFill>
                  <a:srgbClr val="000099"/>
                </a:solidFill>
              </a:rPr>
              <a:t>-</a:t>
            </a:r>
            <a:r>
              <a:rPr lang="zh-TW" altLang="en-US" sz="3600" b="1" dirty="0">
                <a:solidFill>
                  <a:schemeClr val="tx1"/>
                </a:solidFill>
              </a:rPr>
              <a:t>試算說明（二）</a:t>
            </a:r>
            <a:r>
              <a:rPr lang="zh-TW" altLang="en-US" sz="3600" b="1" dirty="0">
                <a:solidFill>
                  <a:srgbClr val="000099"/>
                </a:solidFill>
              </a:rPr>
              <a:t>性平案、兒少體罰霸凌案</a:t>
            </a:r>
            <a:endParaRPr kumimoji="1" lang="zh-TW" altLang="en-US" dirty="0">
              <a:solidFill>
                <a:srgbClr val="000099"/>
              </a:solidFill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54E4016-4109-8345-9600-BBBD046C5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zh-TW" smtClean="0"/>
              <a:pPr/>
              <a:t>25</a:t>
            </a:fld>
            <a:endParaRPr lang="zh-TW" altLang="en-US" dirty="0"/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46889C59-C2AE-B242-B541-55B75865EBA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47699302"/>
              </p:ext>
            </p:extLst>
          </p:nvPr>
        </p:nvGraphicFramePr>
        <p:xfrm>
          <a:off x="46495" y="1007397"/>
          <a:ext cx="9402303" cy="6058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944">
                  <a:extLst>
                    <a:ext uri="{9D8B030D-6E8A-4147-A177-3AD203B41FA5}">
                      <a16:colId xmlns:a16="http://schemas.microsoft.com/office/drawing/2014/main" val="3858836571"/>
                    </a:ext>
                  </a:extLst>
                </a:gridCol>
                <a:gridCol w="2108429">
                  <a:extLst>
                    <a:ext uri="{9D8B030D-6E8A-4147-A177-3AD203B41FA5}">
                      <a16:colId xmlns:a16="http://schemas.microsoft.com/office/drawing/2014/main" val="1104746462"/>
                    </a:ext>
                  </a:extLst>
                </a:gridCol>
                <a:gridCol w="1343186">
                  <a:extLst>
                    <a:ext uri="{9D8B030D-6E8A-4147-A177-3AD203B41FA5}">
                      <a16:colId xmlns:a16="http://schemas.microsoft.com/office/drawing/2014/main" val="3057576388"/>
                    </a:ext>
                  </a:extLst>
                </a:gridCol>
                <a:gridCol w="1343186">
                  <a:extLst>
                    <a:ext uri="{9D8B030D-6E8A-4147-A177-3AD203B41FA5}">
                      <a16:colId xmlns:a16="http://schemas.microsoft.com/office/drawing/2014/main" val="2307296897"/>
                    </a:ext>
                  </a:extLst>
                </a:gridCol>
                <a:gridCol w="1343186">
                  <a:extLst>
                    <a:ext uri="{9D8B030D-6E8A-4147-A177-3AD203B41FA5}">
                      <a16:colId xmlns:a16="http://schemas.microsoft.com/office/drawing/2014/main" val="1629812419"/>
                    </a:ext>
                  </a:extLst>
                </a:gridCol>
                <a:gridCol w="1343186">
                  <a:extLst>
                    <a:ext uri="{9D8B030D-6E8A-4147-A177-3AD203B41FA5}">
                      <a16:colId xmlns:a16="http://schemas.microsoft.com/office/drawing/2014/main" val="2508086330"/>
                    </a:ext>
                  </a:extLst>
                </a:gridCol>
                <a:gridCol w="1343186">
                  <a:extLst>
                    <a:ext uri="{9D8B030D-6E8A-4147-A177-3AD203B41FA5}">
                      <a16:colId xmlns:a16="http://schemas.microsoft.com/office/drawing/2014/main" val="2242892785"/>
                    </a:ext>
                  </a:extLst>
                </a:gridCol>
              </a:tblGrid>
              <a:tr h="1322006">
                <a:tc gridSpan="2"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                     委員總數</a:t>
                      </a:r>
                    </a:p>
                    <a:p>
                      <a:endParaRPr lang="en-US" altLang="zh-TW" dirty="0"/>
                    </a:p>
                    <a:p>
                      <a:endParaRPr lang="en-US" altLang="zh-TW" dirty="0"/>
                    </a:p>
                    <a:p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各類身分代表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</a:t>
                      </a:r>
                    </a:p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 </a:t>
                      </a:r>
                      <a:endParaRPr lang="en-US" alt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</a:t>
                      </a:r>
                    </a:p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(9)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+mn-ea"/>
                        </a:rPr>
                        <a:t>(11)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+mn-ea"/>
                        </a:rPr>
                        <a:t>(13)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+mn-ea"/>
                        </a:rPr>
                        <a:t>(21)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3940636"/>
                  </a:ext>
                </a:extLst>
              </a:tr>
              <a:tr h="523811">
                <a:tc rowSpan="5">
                  <a:txBody>
                    <a:bodyPr/>
                    <a:lstStyle/>
                    <a:p>
                      <a:r>
                        <a:rPr lang="zh-TW" altLang="en-US" sz="2800" dirty="0"/>
                        <a:t>教評會</a:t>
                      </a:r>
                    </a:p>
                    <a:p>
                      <a:r>
                        <a:rPr lang="zh-TW" altLang="en-US" sz="2800" dirty="0"/>
                        <a:t>委員</a:t>
                      </a:r>
                    </a:p>
                    <a:p>
                      <a:endParaRPr lang="zh-TW" altLang="en-US" sz="2800" dirty="0"/>
                    </a:p>
                    <a:p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校長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7568862"/>
                  </a:ext>
                </a:extLst>
              </a:tr>
              <a:tr h="52381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家長會代表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4529453"/>
                  </a:ext>
                </a:extLst>
              </a:tr>
              <a:tr h="52381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教師會代表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（兼行政）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8127690"/>
                  </a:ext>
                </a:extLst>
              </a:tr>
              <a:tr h="85959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未兼行政或</a:t>
                      </a:r>
                      <a:br>
                        <a:rPr lang="zh-TW" altLang="en-US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</a:br>
                      <a:r>
                        <a:rPr lang="zh-TW" altLang="en-US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董事之教師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4684926"/>
                  </a:ext>
                </a:extLst>
              </a:tr>
              <a:tr h="66965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兼行政教師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4533973"/>
                  </a:ext>
                </a:extLst>
              </a:tr>
              <a:tr h="523811">
                <a:tc gridSpan="2"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99"/>
                          </a:solidFill>
                        </a:rPr>
                        <a:t>增聘校外學者專家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 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2531868"/>
                  </a:ext>
                </a:extLst>
              </a:tr>
              <a:tr h="904110">
                <a:tc gridSpan="7">
                  <a:txBody>
                    <a:bodyPr/>
                    <a:lstStyle/>
                    <a:p>
                      <a:r>
                        <a:rPr lang="zh-TW" altLang="en-US" dirty="0"/>
                        <a:t>本說明內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紅色字體</a:t>
                      </a:r>
                      <a:r>
                        <a:rPr lang="zh-TW" altLang="en-US" dirty="0"/>
                        <a:t>為未兼行政或董事之教師；委員總數</a:t>
                      </a:r>
                      <a:r>
                        <a:rPr lang="en-US" altLang="zh-TW" dirty="0"/>
                        <a:t>7</a:t>
                      </a:r>
                      <a:r>
                        <a:rPr lang="zh-TW" altLang="en-US" dirty="0"/>
                        <a:t>人以上部分，係假設教師會代表為兼行政或董事之教師 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79845"/>
                  </a:ext>
                </a:extLst>
              </a:tr>
            </a:tbl>
          </a:graphicData>
        </a:graphic>
      </p:graphicFrame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795D1554-332A-B548-ACF5-4B1DE85F6FF7}"/>
              </a:ext>
            </a:extLst>
          </p:cNvPr>
          <p:cNvCxnSpPr>
            <a:cxnSpLocks/>
          </p:cNvCxnSpPr>
          <p:nvPr/>
        </p:nvCxnSpPr>
        <p:spPr>
          <a:xfrm>
            <a:off x="121096" y="1026372"/>
            <a:ext cx="2588217" cy="1255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圓角矩形 9">
            <a:extLst>
              <a:ext uri="{FF2B5EF4-FFF2-40B4-BE49-F238E27FC236}">
                <a16:creationId xmlns:a16="http://schemas.microsoft.com/office/drawing/2014/main" id="{4D52335B-4847-C745-82BF-A8D0BF5B7458}"/>
              </a:ext>
            </a:extLst>
          </p:cNvPr>
          <p:cNvSpPr/>
          <p:nvPr/>
        </p:nvSpPr>
        <p:spPr>
          <a:xfrm>
            <a:off x="619933" y="4085303"/>
            <a:ext cx="8813368" cy="874471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01C15B3-EBFC-D04D-BB4F-6939C399906B}"/>
              </a:ext>
            </a:extLst>
          </p:cNvPr>
          <p:cNvSpPr txBox="1"/>
          <p:nvPr/>
        </p:nvSpPr>
        <p:spPr>
          <a:xfrm>
            <a:off x="9448798" y="1007397"/>
            <a:ext cx="2856856" cy="61247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sz="2400" dirty="0"/>
              <a:t>教評會置委員</a:t>
            </a:r>
            <a:r>
              <a:rPr kumimoji="1" lang="en-US" altLang="zh-CN" sz="2400" dirty="0"/>
              <a:t>5</a:t>
            </a:r>
            <a:r>
              <a:rPr kumimoji="1" lang="zh-CN" altLang="en-US" sz="2400" dirty="0"/>
              <a:t>人至</a:t>
            </a:r>
            <a:r>
              <a:rPr kumimoji="1" lang="en-US" altLang="zh-CN" sz="2400" dirty="0"/>
              <a:t>19</a:t>
            </a:r>
            <a:r>
              <a:rPr kumimoji="1" lang="zh-CN" altLang="en-US" sz="2400" dirty="0"/>
              <a:t>人</a:t>
            </a:r>
            <a:endParaRPr kumimoji="1" lang="en-US" altLang="zh-CN" sz="2400" dirty="0"/>
          </a:p>
          <a:p>
            <a:endParaRPr kumimoji="1" lang="en-US" altLang="zh-TW" sz="2400" dirty="0"/>
          </a:p>
          <a:p>
            <a:r>
              <a:rPr kumimoji="1" lang="zh-CN" altLang="en-US" sz="2400" dirty="0"/>
              <a:t>教評會另行增聘校外學者專家擔任委員，至</a:t>
            </a:r>
            <a:r>
              <a:rPr lang="zh-TW" altLang="en-US" sz="2400" dirty="0">
                <a:solidFill>
                  <a:srgbClr val="FF0000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未兼行政或董事之教師代表人數少於委員總額</a:t>
            </a:r>
            <a:r>
              <a:rPr lang="en-US" altLang="zh-TW" sz="2400" dirty="0">
                <a:solidFill>
                  <a:srgbClr val="FF0000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1/2</a:t>
            </a:r>
            <a:r>
              <a:rPr lang="zh-CN" altLang="en-US" sz="3200" b="1" dirty="0">
                <a:solidFill>
                  <a:srgbClr val="C00000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為止</a:t>
            </a:r>
            <a:endParaRPr lang="en-US" altLang="zh-TW" sz="3200" b="1" dirty="0">
              <a:solidFill>
                <a:srgbClr val="C00000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endParaRPr lang="en-US" altLang="zh-TW" dirty="0">
              <a:solidFill>
                <a:srgbClr val="FF0000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endParaRPr lang="en-US" altLang="zh-TW" dirty="0">
              <a:solidFill>
                <a:srgbClr val="FF0000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r>
              <a:rPr lang="zh-TW" altLang="en-US" sz="2400" b="1" dirty="0">
                <a:solidFill>
                  <a:srgbClr val="000099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    </a:t>
            </a:r>
            <a:endParaRPr lang="en-US" altLang="zh-TW" dirty="0">
              <a:solidFill>
                <a:srgbClr val="FF0000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endParaRPr lang="en-US" altLang="zh-TW" dirty="0">
              <a:solidFill>
                <a:srgbClr val="FF0000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endParaRPr lang="en-US" altLang="zh-TW" dirty="0">
              <a:solidFill>
                <a:srgbClr val="FF0000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endParaRPr lang="zh-TW" altLang="en-US" dirty="0">
              <a:solidFill>
                <a:srgbClr val="FF0000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endParaRPr kumimoji="1" lang="zh-TW" altLang="en-US" dirty="0"/>
          </a:p>
        </p:txBody>
      </p:sp>
      <p:sp>
        <p:nvSpPr>
          <p:cNvPr id="11" name="向左箭號圖說文字 10">
            <a:extLst>
              <a:ext uri="{FF2B5EF4-FFF2-40B4-BE49-F238E27FC236}">
                <a16:creationId xmlns:a16="http://schemas.microsoft.com/office/drawing/2014/main" id="{3FFDC93C-A700-1145-BB5E-B658E98A1E42}"/>
              </a:ext>
            </a:extLst>
          </p:cNvPr>
          <p:cNvSpPr/>
          <p:nvPr/>
        </p:nvSpPr>
        <p:spPr>
          <a:xfrm>
            <a:off x="9107258" y="5367408"/>
            <a:ext cx="3139404" cy="991891"/>
          </a:xfrm>
          <a:prstGeom prst="leftArrowCallout">
            <a:avLst>
              <a:gd name="adj1" fmla="val 0"/>
              <a:gd name="adj2" fmla="val 7339"/>
              <a:gd name="adj3" fmla="val 78125"/>
              <a:gd name="adj4" fmla="val 75316"/>
            </a:avLst>
          </a:prstGeom>
          <a:noFill/>
          <a:ln w="38100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000099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增聘不受</a:t>
            </a:r>
            <a:endParaRPr lang="en-US" altLang="zh-CN" sz="2800" b="1" dirty="0">
              <a:solidFill>
                <a:srgbClr val="000099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 algn="ctr"/>
            <a:r>
              <a:rPr lang="zh-CN" altLang="en-US" sz="2800" b="1" dirty="0">
                <a:solidFill>
                  <a:srgbClr val="000099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委員總數限制</a:t>
            </a:r>
            <a:endParaRPr lang="en-US" altLang="zh-TW" sz="2800" b="1" dirty="0">
              <a:solidFill>
                <a:srgbClr val="000099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1F9E2A9-B9FF-B846-97BE-E09C77A7BBB2}"/>
              </a:ext>
            </a:extLst>
          </p:cNvPr>
          <p:cNvSpPr txBox="1"/>
          <p:nvPr/>
        </p:nvSpPr>
        <p:spPr>
          <a:xfrm>
            <a:off x="89350" y="5616900"/>
            <a:ext cx="9327702" cy="526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13" name="圓角矩形 12">
            <a:extLst>
              <a:ext uri="{FF2B5EF4-FFF2-40B4-BE49-F238E27FC236}">
                <a16:creationId xmlns:a16="http://schemas.microsoft.com/office/drawing/2014/main" id="{F414D2D4-560F-C848-A750-5019E167885E}"/>
              </a:ext>
            </a:extLst>
          </p:cNvPr>
          <p:cNvSpPr/>
          <p:nvPr/>
        </p:nvSpPr>
        <p:spPr>
          <a:xfrm>
            <a:off x="4041060" y="1026372"/>
            <a:ext cx="1404346" cy="5126455"/>
          </a:xfrm>
          <a:prstGeom prst="roundRect">
            <a:avLst/>
          </a:prstGeom>
          <a:noFill/>
          <a:ln w="57150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CB580320-F5C7-A447-92EE-352E6FB4742D}"/>
              </a:ext>
            </a:extLst>
          </p:cNvPr>
          <p:cNvSpPr txBox="1"/>
          <p:nvPr/>
        </p:nvSpPr>
        <p:spPr>
          <a:xfrm>
            <a:off x="2754418" y="1754796"/>
            <a:ext cx="6664884" cy="526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717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2" grpId="0" animBg="1"/>
      <p:bldP spid="13" grpId="0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45243F-49AC-3749-A719-DDEBC4874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3600" b="1" dirty="0">
                <a:solidFill>
                  <a:srgbClr val="000099"/>
                </a:solidFill>
              </a:rPr>
              <a:t>增聘校外學者專家</a:t>
            </a:r>
            <a:r>
              <a:rPr lang="en-US" altLang="zh-TW" sz="3600" b="1" dirty="0">
                <a:solidFill>
                  <a:srgbClr val="000099"/>
                </a:solidFill>
              </a:rPr>
              <a:t>-</a:t>
            </a:r>
            <a:r>
              <a:rPr lang="zh-TW" altLang="en-US" sz="3600" b="1" dirty="0">
                <a:solidFill>
                  <a:schemeClr val="tx1"/>
                </a:solidFill>
              </a:rPr>
              <a:t>試算說明（三）</a:t>
            </a:r>
            <a:r>
              <a:rPr lang="zh-TW" altLang="en-US" sz="3600" b="1" dirty="0">
                <a:solidFill>
                  <a:srgbClr val="000099"/>
                </a:solidFill>
              </a:rPr>
              <a:t>性平案、兒少體罰霸凌案</a:t>
            </a:r>
            <a:endParaRPr kumimoji="1" lang="zh-TW" altLang="en-US" dirty="0">
              <a:solidFill>
                <a:srgbClr val="000099"/>
              </a:solidFill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54E4016-4109-8345-9600-BBBD046C5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zh-TW" smtClean="0"/>
              <a:pPr/>
              <a:t>26</a:t>
            </a:fld>
            <a:endParaRPr lang="zh-TW" altLang="en-US" dirty="0"/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46889C59-C2AE-B242-B541-55B75865EBA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56617923"/>
              </p:ext>
            </p:extLst>
          </p:nvPr>
        </p:nvGraphicFramePr>
        <p:xfrm>
          <a:off x="46495" y="1007397"/>
          <a:ext cx="9402303" cy="6058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944">
                  <a:extLst>
                    <a:ext uri="{9D8B030D-6E8A-4147-A177-3AD203B41FA5}">
                      <a16:colId xmlns:a16="http://schemas.microsoft.com/office/drawing/2014/main" val="3858836571"/>
                    </a:ext>
                  </a:extLst>
                </a:gridCol>
                <a:gridCol w="2108429">
                  <a:extLst>
                    <a:ext uri="{9D8B030D-6E8A-4147-A177-3AD203B41FA5}">
                      <a16:colId xmlns:a16="http://schemas.microsoft.com/office/drawing/2014/main" val="1104746462"/>
                    </a:ext>
                  </a:extLst>
                </a:gridCol>
                <a:gridCol w="1343186">
                  <a:extLst>
                    <a:ext uri="{9D8B030D-6E8A-4147-A177-3AD203B41FA5}">
                      <a16:colId xmlns:a16="http://schemas.microsoft.com/office/drawing/2014/main" val="3057576388"/>
                    </a:ext>
                  </a:extLst>
                </a:gridCol>
                <a:gridCol w="1343186">
                  <a:extLst>
                    <a:ext uri="{9D8B030D-6E8A-4147-A177-3AD203B41FA5}">
                      <a16:colId xmlns:a16="http://schemas.microsoft.com/office/drawing/2014/main" val="2307296897"/>
                    </a:ext>
                  </a:extLst>
                </a:gridCol>
                <a:gridCol w="1343186">
                  <a:extLst>
                    <a:ext uri="{9D8B030D-6E8A-4147-A177-3AD203B41FA5}">
                      <a16:colId xmlns:a16="http://schemas.microsoft.com/office/drawing/2014/main" val="1629812419"/>
                    </a:ext>
                  </a:extLst>
                </a:gridCol>
                <a:gridCol w="1343186">
                  <a:extLst>
                    <a:ext uri="{9D8B030D-6E8A-4147-A177-3AD203B41FA5}">
                      <a16:colId xmlns:a16="http://schemas.microsoft.com/office/drawing/2014/main" val="2508086330"/>
                    </a:ext>
                  </a:extLst>
                </a:gridCol>
                <a:gridCol w="1343186">
                  <a:extLst>
                    <a:ext uri="{9D8B030D-6E8A-4147-A177-3AD203B41FA5}">
                      <a16:colId xmlns:a16="http://schemas.microsoft.com/office/drawing/2014/main" val="2242892785"/>
                    </a:ext>
                  </a:extLst>
                </a:gridCol>
              </a:tblGrid>
              <a:tr h="1322006">
                <a:tc gridSpan="2"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                     委員總數</a:t>
                      </a:r>
                    </a:p>
                    <a:p>
                      <a:endParaRPr lang="en-US" altLang="zh-TW" dirty="0"/>
                    </a:p>
                    <a:p>
                      <a:endParaRPr lang="en-US" altLang="zh-TW" dirty="0"/>
                    </a:p>
                    <a:p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各類身分代表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</a:t>
                      </a:r>
                    </a:p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7</a:t>
                      </a:r>
                    </a:p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(11)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+mn-ea"/>
                        </a:rPr>
                        <a:t>（</a:t>
                      </a:r>
                      <a:r>
                        <a:rPr lang="en-US" altLang="zh-TW" sz="20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+mn-ea"/>
                        </a:rPr>
                        <a:t>13</a:t>
                      </a:r>
                      <a:r>
                        <a:rPr lang="zh-TW" altLang="en-US" sz="20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+mn-ea"/>
                        </a:rPr>
                        <a:t>）</a:t>
                      </a:r>
                      <a:endParaRPr lang="en-US" altLang="zh-TW" sz="2000" b="1" i="0" u="none" strike="noStrike" dirty="0">
                        <a:solidFill>
                          <a:srgbClr val="000099"/>
                        </a:solidFill>
                        <a:effectLst/>
                        <a:latin typeface="新細明體" panose="02020500000000000000" pitchFamily="18" charset="-120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15</a:t>
                      </a:r>
                    </a:p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(19)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19</a:t>
                      </a:r>
                    </a:p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(23)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3940636"/>
                  </a:ext>
                </a:extLst>
              </a:tr>
              <a:tr h="523811">
                <a:tc rowSpan="5">
                  <a:txBody>
                    <a:bodyPr/>
                    <a:lstStyle/>
                    <a:p>
                      <a:r>
                        <a:rPr lang="zh-TW" altLang="en-US" sz="2800" dirty="0"/>
                        <a:t>教評會</a:t>
                      </a:r>
                    </a:p>
                    <a:p>
                      <a:r>
                        <a:rPr lang="zh-TW" altLang="en-US" sz="2800" dirty="0"/>
                        <a:t>委員</a:t>
                      </a:r>
                    </a:p>
                    <a:p>
                      <a:endParaRPr lang="zh-TW" altLang="en-US" sz="2800" dirty="0"/>
                    </a:p>
                    <a:p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校長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7568862"/>
                  </a:ext>
                </a:extLst>
              </a:tr>
              <a:tr h="52381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家長會代表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4529453"/>
                  </a:ext>
                </a:extLst>
              </a:tr>
              <a:tr h="52381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C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教師會代表</a:t>
                      </a:r>
                      <a:endParaRPr lang="en-US" altLang="zh-TW" sz="2800" b="0" i="0" u="none" strike="noStrike" dirty="0">
                        <a:solidFill>
                          <a:srgbClr val="C00000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  <a:p>
                      <a:pPr algn="ctr" fontAlgn="ctr"/>
                      <a:r>
                        <a:rPr lang="zh-TW" altLang="en-US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（未兼行政）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C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C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C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C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C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8127690"/>
                  </a:ext>
                </a:extLst>
              </a:tr>
              <a:tr h="859593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未兼行政或</a:t>
                      </a:r>
                      <a:br>
                        <a:rPr lang="zh-TW" altLang="en-US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</a:br>
                      <a:r>
                        <a:rPr lang="zh-TW" altLang="en-US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董事之教師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4684926"/>
                  </a:ext>
                </a:extLst>
              </a:tr>
              <a:tr h="66965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兼行政教師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4533973"/>
                  </a:ext>
                </a:extLst>
              </a:tr>
              <a:tr h="523811">
                <a:tc gridSpan="2"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99"/>
                          </a:solidFill>
                        </a:rPr>
                        <a:t>增聘校外學者專家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 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 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 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2531868"/>
                  </a:ext>
                </a:extLst>
              </a:tr>
              <a:tr h="904110">
                <a:tc gridSpan="7">
                  <a:txBody>
                    <a:bodyPr/>
                    <a:lstStyle/>
                    <a:p>
                      <a:r>
                        <a:rPr lang="zh-TW" altLang="en-US" dirty="0"/>
                        <a:t>本說明內</a:t>
                      </a:r>
                      <a:r>
                        <a:rPr lang="zh-TW" altLang="en-US" dirty="0">
                          <a:solidFill>
                            <a:schemeClr val="tx1"/>
                          </a:solidFill>
                        </a:rPr>
                        <a:t>紅色字體</a:t>
                      </a:r>
                      <a:r>
                        <a:rPr lang="zh-TW" altLang="en-US" dirty="0"/>
                        <a:t>為未兼行政或董事之教師；委員總數</a:t>
                      </a:r>
                      <a:r>
                        <a:rPr lang="en-US" altLang="zh-TW" dirty="0"/>
                        <a:t>7</a:t>
                      </a:r>
                      <a:r>
                        <a:rPr lang="zh-TW" altLang="en-US" dirty="0"/>
                        <a:t>人以上部分，若其為</a:t>
                      </a:r>
                      <a:r>
                        <a:rPr lang="zh-TW" altLang="en-US" dirty="0">
                          <a:solidFill>
                            <a:srgbClr val="000099"/>
                          </a:solidFill>
                        </a:rPr>
                        <a:t>未兼行政</a:t>
                      </a:r>
                      <a:r>
                        <a:rPr lang="zh-TW" altLang="en-US" dirty="0"/>
                        <a:t>或董事之教師，則增聘校外學者專家，</a:t>
                      </a:r>
                      <a:r>
                        <a:rPr lang="zh-TW" altLang="en-US" b="1" dirty="0">
                          <a:solidFill>
                            <a:srgbClr val="000099"/>
                          </a:solidFill>
                        </a:rPr>
                        <a:t>須將</a:t>
                      </a:r>
                      <a:r>
                        <a:rPr lang="en-US" altLang="zh-TW" dirty="0"/>
                        <a:t>(</a:t>
                      </a:r>
                      <a:r>
                        <a:rPr lang="zh-CN" altLang="en-US" dirty="0"/>
                        <a:t>括弧內）</a:t>
                      </a:r>
                      <a:r>
                        <a:rPr lang="zh-TW" altLang="en-US" b="1" dirty="0">
                          <a:solidFill>
                            <a:srgbClr val="000099"/>
                          </a:solidFill>
                        </a:rPr>
                        <a:t>再增加</a:t>
                      </a:r>
                      <a:r>
                        <a:rPr lang="en-US" altLang="zh-TW" b="1" dirty="0">
                          <a:solidFill>
                            <a:srgbClr val="000099"/>
                          </a:solidFill>
                        </a:rPr>
                        <a:t>2</a:t>
                      </a:r>
                      <a:r>
                        <a:rPr lang="zh-TW" altLang="en-US" b="1" dirty="0">
                          <a:solidFill>
                            <a:srgbClr val="000099"/>
                          </a:solidFill>
                        </a:rPr>
                        <a:t>人</a:t>
                      </a:r>
                      <a:r>
                        <a:rPr lang="zh-TW" altLang="en-US" dirty="0"/>
                        <a:t>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79845"/>
                  </a:ext>
                </a:extLst>
              </a:tr>
            </a:tbl>
          </a:graphicData>
        </a:graphic>
      </p:graphicFrame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795D1554-332A-B548-ACF5-4B1DE85F6FF7}"/>
              </a:ext>
            </a:extLst>
          </p:cNvPr>
          <p:cNvCxnSpPr>
            <a:cxnSpLocks/>
          </p:cNvCxnSpPr>
          <p:nvPr/>
        </p:nvCxnSpPr>
        <p:spPr>
          <a:xfrm>
            <a:off x="121096" y="1026372"/>
            <a:ext cx="2588217" cy="1255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圓角矩形 9">
            <a:extLst>
              <a:ext uri="{FF2B5EF4-FFF2-40B4-BE49-F238E27FC236}">
                <a16:creationId xmlns:a16="http://schemas.microsoft.com/office/drawing/2014/main" id="{4D52335B-4847-C745-82BF-A8D0BF5B7458}"/>
              </a:ext>
            </a:extLst>
          </p:cNvPr>
          <p:cNvSpPr/>
          <p:nvPr/>
        </p:nvSpPr>
        <p:spPr>
          <a:xfrm>
            <a:off x="619933" y="3394129"/>
            <a:ext cx="8813368" cy="1565646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C01C15B3-EBFC-D04D-BB4F-6939C399906B}"/>
              </a:ext>
            </a:extLst>
          </p:cNvPr>
          <p:cNvSpPr txBox="1"/>
          <p:nvPr/>
        </p:nvSpPr>
        <p:spPr>
          <a:xfrm>
            <a:off x="9448798" y="1007397"/>
            <a:ext cx="2856856" cy="60016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sz="2400" dirty="0"/>
              <a:t>教評會置委員</a:t>
            </a:r>
            <a:r>
              <a:rPr kumimoji="1" lang="en-US" altLang="zh-CN" sz="2400" dirty="0"/>
              <a:t>5</a:t>
            </a:r>
            <a:r>
              <a:rPr kumimoji="1" lang="zh-CN" altLang="en-US" sz="2400" dirty="0"/>
              <a:t>人至</a:t>
            </a:r>
            <a:r>
              <a:rPr kumimoji="1" lang="en-US" altLang="zh-CN" sz="2400" dirty="0"/>
              <a:t>19</a:t>
            </a:r>
            <a:r>
              <a:rPr kumimoji="1" lang="zh-CN" altLang="en-US" sz="2400" dirty="0"/>
              <a:t>人</a:t>
            </a:r>
            <a:endParaRPr kumimoji="1" lang="en-US" altLang="zh-CN" sz="2400" dirty="0"/>
          </a:p>
          <a:p>
            <a:endParaRPr kumimoji="1" lang="en-US" altLang="zh-TW" sz="2400" dirty="0"/>
          </a:p>
          <a:p>
            <a:r>
              <a:rPr kumimoji="1" lang="zh-CN" altLang="en-US" sz="2400" dirty="0"/>
              <a:t>教評會另行增聘校外學者專家擔任委員，至</a:t>
            </a:r>
            <a:r>
              <a:rPr lang="zh-TW" altLang="en-US" sz="2400" dirty="0">
                <a:solidFill>
                  <a:srgbClr val="FF0000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未兼行政或董事之教師代表人數少於委員總額</a:t>
            </a:r>
            <a:r>
              <a:rPr lang="en-US" altLang="zh-TW" sz="2400" dirty="0">
                <a:solidFill>
                  <a:srgbClr val="FF0000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1/2</a:t>
            </a:r>
            <a:r>
              <a:rPr lang="zh-CN" altLang="en-US" sz="2400" b="1" dirty="0">
                <a:solidFill>
                  <a:srgbClr val="C00000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為止</a:t>
            </a:r>
            <a:endParaRPr lang="en-US" altLang="zh-TW" b="1" dirty="0">
              <a:solidFill>
                <a:srgbClr val="C00000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endParaRPr lang="en-US" altLang="zh-TW" dirty="0">
              <a:solidFill>
                <a:srgbClr val="FF0000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endParaRPr lang="en-US" altLang="zh-TW" dirty="0">
              <a:solidFill>
                <a:srgbClr val="FF0000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r>
              <a:rPr lang="zh-TW" altLang="en-US" sz="2400" b="1" dirty="0">
                <a:solidFill>
                  <a:srgbClr val="000099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    </a:t>
            </a:r>
            <a:endParaRPr lang="en-US" altLang="zh-TW" dirty="0">
              <a:solidFill>
                <a:srgbClr val="FF0000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endParaRPr lang="en-US" altLang="zh-TW" dirty="0">
              <a:solidFill>
                <a:srgbClr val="FF0000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endParaRPr lang="en-US" altLang="zh-TW" dirty="0">
              <a:solidFill>
                <a:srgbClr val="FF0000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endParaRPr lang="zh-TW" altLang="en-US" dirty="0">
              <a:solidFill>
                <a:srgbClr val="FF0000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endParaRPr kumimoji="1" lang="zh-TW" altLang="en-US" dirty="0"/>
          </a:p>
        </p:txBody>
      </p:sp>
      <p:sp>
        <p:nvSpPr>
          <p:cNvPr id="11" name="向左箭號圖說文字 10">
            <a:extLst>
              <a:ext uri="{FF2B5EF4-FFF2-40B4-BE49-F238E27FC236}">
                <a16:creationId xmlns:a16="http://schemas.microsoft.com/office/drawing/2014/main" id="{3FFDC93C-A700-1145-BB5E-B658E98A1E42}"/>
              </a:ext>
            </a:extLst>
          </p:cNvPr>
          <p:cNvSpPr/>
          <p:nvPr/>
        </p:nvSpPr>
        <p:spPr>
          <a:xfrm>
            <a:off x="9063014" y="5470644"/>
            <a:ext cx="3128986" cy="991891"/>
          </a:xfrm>
          <a:prstGeom prst="leftArrowCallout">
            <a:avLst>
              <a:gd name="adj1" fmla="val 0"/>
              <a:gd name="adj2" fmla="val 7339"/>
              <a:gd name="adj3" fmla="val 78125"/>
              <a:gd name="adj4" fmla="val 75842"/>
            </a:avLst>
          </a:prstGeom>
          <a:noFill/>
          <a:ln w="38100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rgbClr val="000099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增聘不受</a:t>
            </a:r>
            <a:endParaRPr lang="en-US" altLang="zh-CN" sz="2800" b="1" dirty="0">
              <a:solidFill>
                <a:srgbClr val="000099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  <a:p>
            <a:pPr algn="ctr"/>
            <a:r>
              <a:rPr lang="zh-CN" altLang="en-US" sz="2800" b="1" dirty="0">
                <a:solidFill>
                  <a:srgbClr val="000099"/>
                </a:solidFill>
                <a:latin typeface="標楷體" panose="02010601000101010101" pitchFamily="2" charset="-120"/>
                <a:ea typeface="標楷體" panose="02010601000101010101" pitchFamily="2" charset="-120"/>
              </a:rPr>
              <a:t>委員總數限制</a:t>
            </a:r>
            <a:endParaRPr lang="en-US" altLang="zh-TW" sz="2800" b="1" dirty="0">
              <a:solidFill>
                <a:srgbClr val="000099"/>
              </a:solidFill>
              <a:latin typeface="標楷體" panose="02010601000101010101" pitchFamily="2" charset="-120"/>
              <a:ea typeface="標楷體" panose="02010601000101010101" pitchFamily="2" charset="-120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01F9E2A9-B9FF-B846-97BE-E09C77A7BBB2}"/>
              </a:ext>
            </a:extLst>
          </p:cNvPr>
          <p:cNvSpPr txBox="1"/>
          <p:nvPr/>
        </p:nvSpPr>
        <p:spPr>
          <a:xfrm>
            <a:off x="74602" y="5646398"/>
            <a:ext cx="9327702" cy="526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13" name="圓角矩形 12">
            <a:extLst>
              <a:ext uri="{FF2B5EF4-FFF2-40B4-BE49-F238E27FC236}">
                <a16:creationId xmlns:a16="http://schemas.microsoft.com/office/drawing/2014/main" id="{F414D2D4-560F-C848-A750-5019E167885E}"/>
              </a:ext>
            </a:extLst>
          </p:cNvPr>
          <p:cNvSpPr/>
          <p:nvPr/>
        </p:nvSpPr>
        <p:spPr>
          <a:xfrm>
            <a:off x="4055811" y="1026372"/>
            <a:ext cx="1404346" cy="5126455"/>
          </a:xfrm>
          <a:prstGeom prst="roundRect">
            <a:avLst/>
          </a:prstGeom>
          <a:noFill/>
          <a:ln w="57150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955EF0EC-6331-F646-853C-498E0D1C6F39}"/>
              </a:ext>
            </a:extLst>
          </p:cNvPr>
          <p:cNvSpPr txBox="1"/>
          <p:nvPr/>
        </p:nvSpPr>
        <p:spPr>
          <a:xfrm>
            <a:off x="2743199" y="1759019"/>
            <a:ext cx="6690101" cy="5269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4" name="圓角矩形 3">
            <a:extLst>
              <a:ext uri="{FF2B5EF4-FFF2-40B4-BE49-F238E27FC236}">
                <a16:creationId xmlns:a16="http://schemas.microsoft.com/office/drawing/2014/main" id="{201F380A-DADA-EF43-9AFF-30E86C9B0580}"/>
              </a:ext>
            </a:extLst>
          </p:cNvPr>
          <p:cNvSpPr/>
          <p:nvPr/>
        </p:nvSpPr>
        <p:spPr>
          <a:xfrm>
            <a:off x="4055811" y="3394129"/>
            <a:ext cx="1404346" cy="1565646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4800" dirty="0">
                <a:solidFill>
                  <a:schemeClr val="bg1"/>
                </a:solidFill>
              </a:rPr>
              <a:t>5</a:t>
            </a:r>
            <a:endParaRPr kumimoji="1" lang="zh-TW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0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" grpId="0" animBg="1"/>
      <p:bldP spid="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45243F-49AC-3749-A719-DDEBC4874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000099"/>
                </a:solidFill>
              </a:rPr>
              <a:t>增聘校外學者專家</a:t>
            </a:r>
            <a:r>
              <a:rPr lang="en-US" altLang="zh-TW" sz="3600" b="1" dirty="0">
                <a:solidFill>
                  <a:srgbClr val="000099"/>
                </a:solidFill>
              </a:rPr>
              <a:t>-</a:t>
            </a:r>
            <a:r>
              <a:rPr lang="zh-TW" altLang="en-US" sz="3600" b="1" dirty="0">
                <a:solidFill>
                  <a:srgbClr val="000099"/>
                </a:solidFill>
              </a:rPr>
              <a:t>試算說明</a:t>
            </a:r>
            <a:r>
              <a:rPr lang="zh-TW" altLang="en-US" sz="3200" b="1" dirty="0">
                <a:solidFill>
                  <a:srgbClr val="000099"/>
                </a:solidFill>
              </a:rPr>
              <a:t>（四）</a:t>
            </a:r>
            <a:r>
              <a:rPr lang="zh-TW" altLang="en-US" sz="3200" b="1" dirty="0">
                <a:solidFill>
                  <a:srgbClr val="FF0000"/>
                </a:solidFill>
              </a:rPr>
              <a:t>教師會代表</a:t>
            </a:r>
            <a:r>
              <a:rPr lang="zh-CN" altLang="en-US" sz="3200" b="1" dirty="0">
                <a:solidFill>
                  <a:srgbClr val="FF0000"/>
                </a:solidFill>
              </a:rPr>
              <a:t>是否兼行政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54E4016-4109-8345-9600-BBBD046C5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zh-TW" smtClean="0"/>
              <a:pPr/>
              <a:t>27</a:t>
            </a:fld>
            <a:endParaRPr lang="zh-TW" altLang="en-US" dirty="0"/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46889C59-C2AE-B242-B541-55B75865EBA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83820901"/>
              </p:ext>
            </p:extLst>
          </p:nvPr>
        </p:nvGraphicFramePr>
        <p:xfrm>
          <a:off x="43697" y="981997"/>
          <a:ext cx="12088675" cy="5875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944">
                  <a:extLst>
                    <a:ext uri="{9D8B030D-6E8A-4147-A177-3AD203B41FA5}">
                      <a16:colId xmlns:a16="http://schemas.microsoft.com/office/drawing/2014/main" val="3858836571"/>
                    </a:ext>
                  </a:extLst>
                </a:gridCol>
                <a:gridCol w="2108429">
                  <a:extLst>
                    <a:ext uri="{9D8B030D-6E8A-4147-A177-3AD203B41FA5}">
                      <a16:colId xmlns:a16="http://schemas.microsoft.com/office/drawing/2014/main" val="1104746462"/>
                    </a:ext>
                  </a:extLst>
                </a:gridCol>
                <a:gridCol w="1343186">
                  <a:extLst>
                    <a:ext uri="{9D8B030D-6E8A-4147-A177-3AD203B41FA5}">
                      <a16:colId xmlns:a16="http://schemas.microsoft.com/office/drawing/2014/main" val="3057576388"/>
                    </a:ext>
                  </a:extLst>
                </a:gridCol>
                <a:gridCol w="1343186">
                  <a:extLst>
                    <a:ext uri="{9D8B030D-6E8A-4147-A177-3AD203B41FA5}">
                      <a16:colId xmlns:a16="http://schemas.microsoft.com/office/drawing/2014/main" val="2307296897"/>
                    </a:ext>
                  </a:extLst>
                </a:gridCol>
                <a:gridCol w="1343186">
                  <a:extLst>
                    <a:ext uri="{9D8B030D-6E8A-4147-A177-3AD203B41FA5}">
                      <a16:colId xmlns:a16="http://schemas.microsoft.com/office/drawing/2014/main" val="1629812419"/>
                    </a:ext>
                  </a:extLst>
                </a:gridCol>
                <a:gridCol w="1343186">
                  <a:extLst>
                    <a:ext uri="{9D8B030D-6E8A-4147-A177-3AD203B41FA5}">
                      <a16:colId xmlns:a16="http://schemas.microsoft.com/office/drawing/2014/main" val="2508086330"/>
                    </a:ext>
                  </a:extLst>
                </a:gridCol>
                <a:gridCol w="1343186">
                  <a:extLst>
                    <a:ext uri="{9D8B030D-6E8A-4147-A177-3AD203B41FA5}">
                      <a16:colId xmlns:a16="http://schemas.microsoft.com/office/drawing/2014/main" val="2242892785"/>
                    </a:ext>
                  </a:extLst>
                </a:gridCol>
                <a:gridCol w="1343186">
                  <a:extLst>
                    <a:ext uri="{9D8B030D-6E8A-4147-A177-3AD203B41FA5}">
                      <a16:colId xmlns:a16="http://schemas.microsoft.com/office/drawing/2014/main" val="2020686655"/>
                    </a:ext>
                  </a:extLst>
                </a:gridCol>
                <a:gridCol w="1343186">
                  <a:extLst>
                    <a:ext uri="{9D8B030D-6E8A-4147-A177-3AD203B41FA5}">
                      <a16:colId xmlns:a16="http://schemas.microsoft.com/office/drawing/2014/main" val="505731213"/>
                    </a:ext>
                  </a:extLst>
                </a:gridCol>
              </a:tblGrid>
              <a:tr h="1312542">
                <a:tc gridSpan="2"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                     委員總數</a:t>
                      </a:r>
                    </a:p>
                    <a:p>
                      <a:endParaRPr lang="en-US" altLang="zh-TW" dirty="0"/>
                    </a:p>
                    <a:p>
                      <a:endParaRPr lang="en-US" altLang="zh-TW" dirty="0"/>
                    </a:p>
                    <a:p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各類身分代表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+mn-ea"/>
                        </a:rPr>
                        <a:t>(13)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+mn-ea"/>
                        </a:rPr>
                        <a:t> </a:t>
                      </a:r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+mn-ea"/>
                        </a:rPr>
                        <a:t>(23)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19</a:t>
                      </a:r>
                    </a:p>
                    <a:p>
                      <a:pPr algn="ctr" fontAlgn="ctr"/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+mn-ea"/>
                        </a:rPr>
                        <a:t>(25)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+mn-ea"/>
                        </a:rPr>
                        <a:t>(27)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+mn-ea"/>
                        </a:rPr>
                        <a:t>(29)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+mn-ea"/>
                        </a:rPr>
                        <a:t>(31)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新細明體" panose="02020500000000000000" pitchFamily="18" charset="-120"/>
                          <a:ea typeface="+mn-ea"/>
                        </a:rPr>
                        <a:t>(33)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3940636"/>
                  </a:ext>
                </a:extLst>
              </a:tr>
              <a:tr h="520061">
                <a:tc rowSpan="5">
                  <a:txBody>
                    <a:bodyPr/>
                    <a:lstStyle/>
                    <a:p>
                      <a:r>
                        <a:rPr lang="zh-TW" altLang="en-US" sz="2800" dirty="0"/>
                        <a:t>教評會</a:t>
                      </a:r>
                    </a:p>
                    <a:p>
                      <a:r>
                        <a:rPr lang="zh-TW" altLang="en-US" sz="2800" dirty="0"/>
                        <a:t>委員</a:t>
                      </a:r>
                    </a:p>
                    <a:p>
                      <a:endParaRPr lang="zh-TW" altLang="en-US" sz="2800" dirty="0"/>
                    </a:p>
                    <a:p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校長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7568862"/>
                  </a:ext>
                </a:extLst>
              </a:tr>
              <a:tr h="52006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家長會代表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4529453"/>
                  </a:ext>
                </a:extLst>
              </a:tr>
              <a:tr h="52006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教師會代表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(</a:t>
                      </a:r>
                      <a:r>
                        <a:rPr lang="zh-CN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兼行政</a:t>
                      </a:r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8127690"/>
                  </a:ext>
                </a:extLst>
              </a:tr>
              <a:tr h="59842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未兼行政或</a:t>
                      </a:r>
                      <a:br>
                        <a:rPr lang="zh-TW" altLang="en-US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</a:br>
                      <a:r>
                        <a:rPr lang="zh-TW" altLang="en-US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董事之教師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4684926"/>
                  </a:ext>
                </a:extLst>
              </a:tr>
              <a:tr h="52006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兼行政教師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4533973"/>
                  </a:ext>
                </a:extLst>
              </a:tr>
              <a:tr h="520061">
                <a:tc gridSpan="2"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99"/>
                          </a:solidFill>
                        </a:rPr>
                        <a:t>增聘校外學者專家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+mn-ea"/>
                        </a:rPr>
                        <a:t>4</a:t>
                      </a:r>
                      <a:endParaRPr lang="en-US" altLang="zh-TW" sz="2800" b="1" i="0" u="none" strike="noStrike" dirty="0">
                        <a:solidFill>
                          <a:srgbClr val="000099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+mn-ea"/>
                        </a:rPr>
                        <a:t>6</a:t>
                      </a:r>
                      <a:endParaRPr lang="en-US" altLang="zh-TW" sz="2800" b="1" i="0" u="none" strike="noStrike" dirty="0">
                        <a:solidFill>
                          <a:srgbClr val="000099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+mn-ea"/>
                        </a:rPr>
                        <a:t>8</a:t>
                      </a:r>
                      <a:endParaRPr lang="en-US" altLang="zh-TW" sz="2800" b="1" i="0" u="none" strike="noStrike" dirty="0">
                        <a:solidFill>
                          <a:srgbClr val="000099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+mn-ea"/>
                        </a:rPr>
                        <a:t>10</a:t>
                      </a:r>
                      <a:endParaRPr lang="en-US" altLang="zh-TW" sz="2800" b="1" i="0" u="none" strike="noStrike" dirty="0">
                        <a:solidFill>
                          <a:srgbClr val="000099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+mn-ea"/>
                        </a:rPr>
                        <a:t>12</a:t>
                      </a:r>
                      <a:endParaRPr lang="en-US" altLang="zh-TW" sz="2800" b="1" i="0" u="none" strike="noStrike" dirty="0">
                        <a:solidFill>
                          <a:srgbClr val="000099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+mn-ea"/>
                        </a:rPr>
                        <a:t>14</a:t>
                      </a:r>
                      <a:endParaRPr lang="en-US" altLang="zh-TW" sz="2800" b="1" i="0" u="none" strike="noStrike" dirty="0">
                        <a:solidFill>
                          <a:srgbClr val="000099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2531868"/>
                  </a:ext>
                </a:extLst>
              </a:tr>
              <a:tr h="897638">
                <a:tc gridSpan="9">
                  <a:txBody>
                    <a:bodyPr/>
                    <a:lstStyle/>
                    <a:p>
                      <a:r>
                        <a:rPr lang="zh-TW" altLang="en-US" dirty="0"/>
                        <a:t>本說明內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</a:rPr>
                        <a:t>紅色字體</a:t>
                      </a:r>
                      <a:r>
                        <a:rPr lang="zh-TW" altLang="en-US" dirty="0"/>
                        <a:t>為未兼行政或董事之教師；委員總數</a:t>
                      </a:r>
                      <a:r>
                        <a:rPr lang="en-US" altLang="zh-TW" dirty="0"/>
                        <a:t>7</a:t>
                      </a:r>
                      <a:r>
                        <a:rPr lang="zh-TW" altLang="en-US" dirty="0"/>
                        <a:t>人以上部分，係假設教師會代表為兼行政或董事之教師；若其為</a:t>
                      </a:r>
                      <a:r>
                        <a:rPr lang="zh-TW" altLang="en-US" dirty="0">
                          <a:solidFill>
                            <a:srgbClr val="000099"/>
                          </a:solidFill>
                        </a:rPr>
                        <a:t>未兼行政</a:t>
                      </a:r>
                      <a:r>
                        <a:rPr lang="zh-TW" altLang="en-US" dirty="0"/>
                        <a:t>或董事之教師，則增聘校外學者專家，</a:t>
                      </a:r>
                      <a:r>
                        <a:rPr lang="zh-TW" altLang="en-US" b="1" dirty="0">
                          <a:solidFill>
                            <a:srgbClr val="000099"/>
                          </a:solidFill>
                        </a:rPr>
                        <a:t>須將</a:t>
                      </a:r>
                      <a:r>
                        <a:rPr lang="en-US" altLang="zh-TW" dirty="0"/>
                        <a:t>(</a:t>
                      </a:r>
                      <a:r>
                        <a:rPr lang="zh-CN" altLang="en-US" dirty="0"/>
                        <a:t>括弧內）</a:t>
                      </a:r>
                      <a:r>
                        <a:rPr lang="zh-TW" altLang="en-US" b="1" dirty="0">
                          <a:solidFill>
                            <a:srgbClr val="000099"/>
                          </a:solidFill>
                        </a:rPr>
                        <a:t>再增加</a:t>
                      </a:r>
                      <a:r>
                        <a:rPr lang="en-US" altLang="zh-TW" b="1" dirty="0">
                          <a:solidFill>
                            <a:srgbClr val="000099"/>
                          </a:solidFill>
                        </a:rPr>
                        <a:t>2</a:t>
                      </a:r>
                      <a:r>
                        <a:rPr lang="zh-TW" altLang="en-US" b="1" dirty="0">
                          <a:solidFill>
                            <a:srgbClr val="000099"/>
                          </a:solidFill>
                        </a:rPr>
                        <a:t>人</a:t>
                      </a:r>
                      <a:r>
                        <a:rPr lang="zh-TW" altLang="en-US" dirty="0"/>
                        <a:t>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79845"/>
                  </a:ext>
                </a:extLst>
              </a:tr>
            </a:tbl>
          </a:graphicData>
        </a:graphic>
      </p:graphicFrame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795D1554-332A-B548-ACF5-4B1DE85F6FF7}"/>
              </a:ext>
            </a:extLst>
          </p:cNvPr>
          <p:cNvCxnSpPr>
            <a:cxnSpLocks/>
          </p:cNvCxnSpPr>
          <p:nvPr/>
        </p:nvCxnSpPr>
        <p:spPr>
          <a:xfrm>
            <a:off x="121096" y="1026372"/>
            <a:ext cx="2588217" cy="1255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0D426A2-EEB7-0B43-A1E5-3E075BED0F80}"/>
              </a:ext>
            </a:extLst>
          </p:cNvPr>
          <p:cNvSpPr txBox="1"/>
          <p:nvPr/>
        </p:nvSpPr>
        <p:spPr>
          <a:xfrm>
            <a:off x="16483" y="5427887"/>
            <a:ext cx="12088675" cy="5114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152FE82-B6A0-9C49-97C8-DA4260B86128}"/>
              </a:ext>
            </a:extLst>
          </p:cNvPr>
          <p:cNvSpPr txBox="1"/>
          <p:nvPr/>
        </p:nvSpPr>
        <p:spPr>
          <a:xfrm>
            <a:off x="2709313" y="1744890"/>
            <a:ext cx="9413861" cy="5114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9" name="圓角矩形 8">
            <a:extLst>
              <a:ext uri="{FF2B5EF4-FFF2-40B4-BE49-F238E27FC236}">
                <a16:creationId xmlns:a16="http://schemas.microsoft.com/office/drawing/2014/main" id="{BB6AE9DB-B5A5-FE49-9E26-419FB9095E2F}"/>
              </a:ext>
            </a:extLst>
          </p:cNvPr>
          <p:cNvSpPr/>
          <p:nvPr/>
        </p:nvSpPr>
        <p:spPr>
          <a:xfrm>
            <a:off x="624852" y="4929414"/>
            <a:ext cx="11437749" cy="525687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0EAEFCB3-F350-0141-A2A9-1EC3C341A48F}"/>
              </a:ext>
            </a:extLst>
          </p:cNvPr>
          <p:cNvSpPr/>
          <p:nvPr/>
        </p:nvSpPr>
        <p:spPr>
          <a:xfrm>
            <a:off x="4041060" y="1026373"/>
            <a:ext cx="1404346" cy="4893982"/>
          </a:xfrm>
          <a:prstGeom prst="roundRect">
            <a:avLst/>
          </a:prstGeom>
          <a:noFill/>
          <a:ln w="57150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83D46D76-3EC5-2049-8D97-A87233596076}"/>
              </a:ext>
            </a:extLst>
          </p:cNvPr>
          <p:cNvSpPr/>
          <p:nvPr/>
        </p:nvSpPr>
        <p:spPr>
          <a:xfrm>
            <a:off x="631921" y="3355902"/>
            <a:ext cx="11437749" cy="70686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3" name="圓角矩形 12">
            <a:extLst>
              <a:ext uri="{FF2B5EF4-FFF2-40B4-BE49-F238E27FC236}">
                <a16:creationId xmlns:a16="http://schemas.microsoft.com/office/drawing/2014/main" id="{139A23B0-0BF7-D544-B43D-0299275699C9}"/>
              </a:ext>
            </a:extLst>
          </p:cNvPr>
          <p:cNvSpPr/>
          <p:nvPr/>
        </p:nvSpPr>
        <p:spPr>
          <a:xfrm>
            <a:off x="624665" y="4049486"/>
            <a:ext cx="11437749" cy="856344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36290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2" grpId="0" animBg="1"/>
      <p:bldP spid="10" grpId="1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45243F-49AC-3749-A719-DDEBC4874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000099"/>
                </a:solidFill>
              </a:rPr>
              <a:t>增聘校外學者專家</a:t>
            </a:r>
            <a:r>
              <a:rPr lang="en-US" altLang="zh-TW" sz="3600" b="1" dirty="0">
                <a:solidFill>
                  <a:srgbClr val="000099"/>
                </a:solidFill>
              </a:rPr>
              <a:t>-</a:t>
            </a:r>
            <a:r>
              <a:rPr lang="zh-TW" altLang="en-US" sz="3600" b="1" dirty="0">
                <a:solidFill>
                  <a:srgbClr val="000099"/>
                </a:solidFill>
              </a:rPr>
              <a:t>試算說明</a:t>
            </a:r>
            <a:r>
              <a:rPr lang="zh-TW" altLang="en-US" sz="3200" b="1" dirty="0">
                <a:solidFill>
                  <a:srgbClr val="000099"/>
                </a:solidFill>
              </a:rPr>
              <a:t>（四）</a:t>
            </a:r>
            <a:r>
              <a:rPr lang="zh-TW" altLang="en-US" sz="3200" b="1" dirty="0">
                <a:solidFill>
                  <a:srgbClr val="FF0000"/>
                </a:solidFill>
              </a:rPr>
              <a:t>教師會代表</a:t>
            </a:r>
            <a:r>
              <a:rPr lang="zh-CN" altLang="en-US" sz="3200" b="1" dirty="0">
                <a:solidFill>
                  <a:srgbClr val="FF0000"/>
                </a:solidFill>
              </a:rPr>
              <a:t>是否兼行政</a:t>
            </a:r>
            <a:endParaRPr kumimoji="1"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54E4016-4109-8345-9600-BBBD046C5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altLang="zh-TW" smtClean="0"/>
              <a:pPr/>
              <a:t>28</a:t>
            </a:fld>
            <a:endParaRPr lang="zh-TW" altLang="en-US" dirty="0"/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46889C59-C2AE-B242-B541-55B75865EBA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70580541"/>
              </p:ext>
            </p:extLst>
          </p:nvPr>
        </p:nvGraphicFramePr>
        <p:xfrm>
          <a:off x="30997" y="1007397"/>
          <a:ext cx="12088675" cy="5875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944">
                  <a:extLst>
                    <a:ext uri="{9D8B030D-6E8A-4147-A177-3AD203B41FA5}">
                      <a16:colId xmlns:a16="http://schemas.microsoft.com/office/drawing/2014/main" val="3858836571"/>
                    </a:ext>
                  </a:extLst>
                </a:gridCol>
                <a:gridCol w="2108429">
                  <a:extLst>
                    <a:ext uri="{9D8B030D-6E8A-4147-A177-3AD203B41FA5}">
                      <a16:colId xmlns:a16="http://schemas.microsoft.com/office/drawing/2014/main" val="1104746462"/>
                    </a:ext>
                  </a:extLst>
                </a:gridCol>
                <a:gridCol w="1343186">
                  <a:extLst>
                    <a:ext uri="{9D8B030D-6E8A-4147-A177-3AD203B41FA5}">
                      <a16:colId xmlns:a16="http://schemas.microsoft.com/office/drawing/2014/main" val="3057576388"/>
                    </a:ext>
                  </a:extLst>
                </a:gridCol>
                <a:gridCol w="1343186">
                  <a:extLst>
                    <a:ext uri="{9D8B030D-6E8A-4147-A177-3AD203B41FA5}">
                      <a16:colId xmlns:a16="http://schemas.microsoft.com/office/drawing/2014/main" val="2307296897"/>
                    </a:ext>
                  </a:extLst>
                </a:gridCol>
                <a:gridCol w="1343186">
                  <a:extLst>
                    <a:ext uri="{9D8B030D-6E8A-4147-A177-3AD203B41FA5}">
                      <a16:colId xmlns:a16="http://schemas.microsoft.com/office/drawing/2014/main" val="1629812419"/>
                    </a:ext>
                  </a:extLst>
                </a:gridCol>
                <a:gridCol w="1343186">
                  <a:extLst>
                    <a:ext uri="{9D8B030D-6E8A-4147-A177-3AD203B41FA5}">
                      <a16:colId xmlns:a16="http://schemas.microsoft.com/office/drawing/2014/main" val="2508086330"/>
                    </a:ext>
                  </a:extLst>
                </a:gridCol>
                <a:gridCol w="1343186">
                  <a:extLst>
                    <a:ext uri="{9D8B030D-6E8A-4147-A177-3AD203B41FA5}">
                      <a16:colId xmlns:a16="http://schemas.microsoft.com/office/drawing/2014/main" val="2242892785"/>
                    </a:ext>
                  </a:extLst>
                </a:gridCol>
                <a:gridCol w="1343186">
                  <a:extLst>
                    <a:ext uri="{9D8B030D-6E8A-4147-A177-3AD203B41FA5}">
                      <a16:colId xmlns:a16="http://schemas.microsoft.com/office/drawing/2014/main" val="2020686655"/>
                    </a:ext>
                  </a:extLst>
                </a:gridCol>
                <a:gridCol w="1343186">
                  <a:extLst>
                    <a:ext uri="{9D8B030D-6E8A-4147-A177-3AD203B41FA5}">
                      <a16:colId xmlns:a16="http://schemas.microsoft.com/office/drawing/2014/main" val="505731213"/>
                    </a:ext>
                  </a:extLst>
                </a:gridCol>
              </a:tblGrid>
              <a:tr h="1312542">
                <a:tc gridSpan="2">
                  <a:txBody>
                    <a:bodyPr/>
                    <a:lstStyle/>
                    <a:p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                     委員總數</a:t>
                      </a:r>
                    </a:p>
                    <a:p>
                      <a:endParaRPr lang="en-US" altLang="zh-TW" dirty="0"/>
                    </a:p>
                    <a:p>
                      <a:endParaRPr lang="en-US" altLang="zh-TW" dirty="0"/>
                    </a:p>
                    <a:p>
                      <a:r>
                        <a:rPr lang="zh-TW" altLang="en-US" sz="2000" dirty="0">
                          <a:solidFill>
                            <a:schemeClr val="tx1"/>
                          </a:solidFill>
                        </a:rPr>
                        <a:t>各類身分代表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+mn-ea"/>
                        </a:rPr>
                        <a:t>(15)</a:t>
                      </a:r>
                      <a:endParaRPr lang="en-US" altLang="zh-TW" sz="20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+mn-ea"/>
                        </a:rPr>
                        <a:t>(25)</a:t>
                      </a:r>
                      <a:endParaRPr lang="en-US" altLang="zh-TW" sz="20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+mn-ea"/>
                        </a:rPr>
                        <a:t>(27)</a:t>
                      </a:r>
                      <a:endParaRPr lang="en-US" altLang="zh-TW" sz="20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+mn-ea"/>
                        </a:rPr>
                        <a:t>(29)</a:t>
                      </a:r>
                      <a:endParaRPr lang="en-US" altLang="zh-TW" sz="20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+mn-ea"/>
                        </a:rPr>
                        <a:t>(31)</a:t>
                      </a:r>
                      <a:endParaRPr lang="en-US" altLang="zh-TW" sz="20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+mn-ea"/>
                        </a:rPr>
                        <a:t>(33)</a:t>
                      </a:r>
                      <a:endParaRPr lang="en-US" altLang="zh-TW" sz="20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19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+mn-ea"/>
                        </a:rPr>
                        <a:t>(35)</a:t>
                      </a:r>
                      <a:endParaRPr lang="en-US" altLang="zh-TW" sz="20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3940636"/>
                  </a:ext>
                </a:extLst>
              </a:tr>
              <a:tr h="520061">
                <a:tc rowSpan="5">
                  <a:txBody>
                    <a:bodyPr/>
                    <a:lstStyle/>
                    <a:p>
                      <a:r>
                        <a:rPr lang="zh-TW" altLang="en-US" sz="2800" dirty="0"/>
                        <a:t>教評會</a:t>
                      </a:r>
                    </a:p>
                    <a:p>
                      <a:r>
                        <a:rPr lang="zh-TW" altLang="en-US" sz="2800" dirty="0"/>
                        <a:t>委員</a:t>
                      </a:r>
                    </a:p>
                    <a:p>
                      <a:endParaRPr lang="zh-TW" altLang="en-US" sz="2800" dirty="0"/>
                    </a:p>
                    <a:p>
                      <a:endParaRPr lang="zh-TW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校長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67568862"/>
                  </a:ext>
                </a:extLst>
              </a:tr>
              <a:tr h="52006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家長會代表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34529453"/>
                  </a:ext>
                </a:extLst>
              </a:tr>
              <a:tr h="52006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教師會代表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(</a:t>
                      </a:r>
                      <a:r>
                        <a:rPr lang="zh-CN" alt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未兼行政</a:t>
                      </a:r>
                      <a:r>
                        <a:rPr lang="en-US" altLang="zh-CN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)</a:t>
                      </a:r>
                      <a:endParaRPr lang="zh-TW" alt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2010601000101010101" pitchFamily="2" charset="-120"/>
                        <a:ea typeface="標楷體" panose="02010601000101010101" pitchFamily="2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8127690"/>
                  </a:ext>
                </a:extLst>
              </a:tr>
              <a:tr h="598425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未兼行政或</a:t>
                      </a:r>
                      <a:br>
                        <a:rPr lang="zh-TW" altLang="en-US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</a:br>
                      <a:r>
                        <a:rPr lang="zh-TW" altLang="en-US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董事之教師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FF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4684926"/>
                  </a:ext>
                </a:extLst>
              </a:tr>
              <a:tr h="52006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標楷體" panose="02010601000101010101" pitchFamily="2" charset="-120"/>
                          <a:ea typeface="標楷體" panose="02010601000101010101" pitchFamily="2" charset="-120"/>
                        </a:rPr>
                        <a:t>兼行政教師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14533973"/>
                  </a:ext>
                </a:extLst>
              </a:tr>
              <a:tr h="520061">
                <a:tc gridSpan="2">
                  <a:txBody>
                    <a:bodyPr/>
                    <a:lstStyle/>
                    <a:p>
                      <a:r>
                        <a:rPr lang="zh-TW" altLang="en-US" sz="2400" b="1" dirty="0">
                          <a:solidFill>
                            <a:srgbClr val="000099"/>
                          </a:solidFill>
                        </a:rPr>
                        <a:t>增聘校外學者專家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4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6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8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10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12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14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b="1" i="0" u="none" strike="noStrike" dirty="0">
                          <a:solidFill>
                            <a:srgbClr val="000099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16</a:t>
                      </a:r>
                      <a:endParaRPr lang="en-US" altLang="zh-TW" sz="1800" b="1" i="0" u="none" strike="noStrike" dirty="0">
                        <a:solidFill>
                          <a:schemeClr val="tx1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2531868"/>
                  </a:ext>
                </a:extLst>
              </a:tr>
              <a:tr h="897638">
                <a:tc gridSpan="9">
                  <a:txBody>
                    <a:bodyPr/>
                    <a:lstStyle/>
                    <a:p>
                      <a:r>
                        <a:rPr lang="zh-TW" altLang="en-US" dirty="0"/>
                        <a:t>本說明內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</a:rPr>
                        <a:t>紅色字體</a:t>
                      </a:r>
                      <a:r>
                        <a:rPr lang="zh-TW" altLang="en-US" dirty="0"/>
                        <a:t>為未兼行政或董事之教師；委員總數</a:t>
                      </a:r>
                      <a:r>
                        <a:rPr lang="en-US" altLang="zh-TW" dirty="0"/>
                        <a:t>7</a:t>
                      </a:r>
                      <a:r>
                        <a:rPr lang="zh-TW" altLang="en-US" dirty="0"/>
                        <a:t>人以上部分，係假設教師會代表為兼行政或董事之教師；若其為</a:t>
                      </a:r>
                      <a:r>
                        <a:rPr lang="zh-TW" altLang="en-US" dirty="0">
                          <a:solidFill>
                            <a:srgbClr val="000099"/>
                          </a:solidFill>
                        </a:rPr>
                        <a:t>未兼行政</a:t>
                      </a:r>
                      <a:r>
                        <a:rPr lang="zh-TW" altLang="en-US" dirty="0"/>
                        <a:t>或董事之教師，則增聘校外學者專家，</a:t>
                      </a:r>
                      <a:r>
                        <a:rPr lang="zh-TW" altLang="en-US" b="1" dirty="0">
                          <a:solidFill>
                            <a:srgbClr val="000099"/>
                          </a:solidFill>
                        </a:rPr>
                        <a:t>須將</a:t>
                      </a:r>
                      <a:r>
                        <a:rPr lang="en-US" altLang="zh-TW" dirty="0"/>
                        <a:t>(</a:t>
                      </a:r>
                      <a:r>
                        <a:rPr lang="zh-CN" altLang="en-US" dirty="0"/>
                        <a:t>括弧內）</a:t>
                      </a:r>
                      <a:r>
                        <a:rPr lang="zh-TW" altLang="en-US" b="1" dirty="0">
                          <a:solidFill>
                            <a:srgbClr val="000099"/>
                          </a:solidFill>
                        </a:rPr>
                        <a:t>再增加</a:t>
                      </a:r>
                      <a:r>
                        <a:rPr lang="en-US" altLang="zh-TW" b="1" dirty="0">
                          <a:solidFill>
                            <a:srgbClr val="000099"/>
                          </a:solidFill>
                        </a:rPr>
                        <a:t>2</a:t>
                      </a:r>
                      <a:r>
                        <a:rPr lang="zh-TW" altLang="en-US" b="1" dirty="0">
                          <a:solidFill>
                            <a:srgbClr val="000099"/>
                          </a:solidFill>
                        </a:rPr>
                        <a:t>人</a:t>
                      </a:r>
                      <a:r>
                        <a:rPr lang="zh-TW" altLang="en-US" dirty="0"/>
                        <a:t>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79845"/>
                  </a:ext>
                </a:extLst>
              </a:tr>
            </a:tbl>
          </a:graphicData>
        </a:graphic>
      </p:graphicFrame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795D1554-332A-B548-ACF5-4B1DE85F6FF7}"/>
              </a:ext>
            </a:extLst>
          </p:cNvPr>
          <p:cNvCxnSpPr>
            <a:cxnSpLocks/>
          </p:cNvCxnSpPr>
          <p:nvPr/>
        </p:nvCxnSpPr>
        <p:spPr>
          <a:xfrm>
            <a:off x="121096" y="1026372"/>
            <a:ext cx="2588217" cy="12553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圓角矩形 9">
            <a:extLst>
              <a:ext uri="{FF2B5EF4-FFF2-40B4-BE49-F238E27FC236}">
                <a16:creationId xmlns:a16="http://schemas.microsoft.com/office/drawing/2014/main" id="{4D52335B-4847-C745-82BF-A8D0BF5B7458}"/>
              </a:ext>
            </a:extLst>
          </p:cNvPr>
          <p:cNvSpPr/>
          <p:nvPr/>
        </p:nvSpPr>
        <p:spPr>
          <a:xfrm>
            <a:off x="619932" y="3364633"/>
            <a:ext cx="11437749" cy="1584737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0D426A2-EEB7-0B43-A1E5-3E075BED0F80}"/>
              </a:ext>
            </a:extLst>
          </p:cNvPr>
          <p:cNvSpPr txBox="1"/>
          <p:nvPr/>
        </p:nvSpPr>
        <p:spPr>
          <a:xfrm>
            <a:off x="47018" y="5470893"/>
            <a:ext cx="12088675" cy="5114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152FE82-B6A0-9C49-97C8-DA4260B86128}"/>
              </a:ext>
            </a:extLst>
          </p:cNvPr>
          <p:cNvSpPr txBox="1"/>
          <p:nvPr/>
        </p:nvSpPr>
        <p:spPr>
          <a:xfrm>
            <a:off x="2705811" y="1784804"/>
            <a:ext cx="9413861" cy="5114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0EAEFCB3-F350-0141-A2A9-1EC3C341A48F}"/>
              </a:ext>
            </a:extLst>
          </p:cNvPr>
          <p:cNvSpPr/>
          <p:nvPr/>
        </p:nvSpPr>
        <p:spPr>
          <a:xfrm>
            <a:off x="4041060" y="1026373"/>
            <a:ext cx="1404346" cy="4893982"/>
          </a:xfrm>
          <a:prstGeom prst="roundRect">
            <a:avLst/>
          </a:prstGeom>
          <a:noFill/>
          <a:ln w="57150">
            <a:solidFill>
              <a:srgbClr val="00009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" name="圓角矩形 3">
            <a:extLst>
              <a:ext uri="{FF2B5EF4-FFF2-40B4-BE49-F238E27FC236}">
                <a16:creationId xmlns:a16="http://schemas.microsoft.com/office/drawing/2014/main" id="{9052F4DD-1692-2A46-8135-C170C7001DAF}"/>
              </a:ext>
            </a:extLst>
          </p:cNvPr>
          <p:cNvSpPr/>
          <p:nvPr/>
        </p:nvSpPr>
        <p:spPr>
          <a:xfrm>
            <a:off x="4041060" y="3379153"/>
            <a:ext cx="1404346" cy="1584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4000" dirty="0"/>
              <a:t>12</a:t>
            </a:r>
            <a:endParaRPr kumimoji="1"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41409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  <p:bldP spid="12" grpId="0" animBg="1"/>
      <p:bldP spid="4" grpId="0" animBg="1"/>
      <p:bldP spid="4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l"/>
            <a:r>
              <a:rPr lang="zh-TW" altLang="zh-TW" sz="4000" spc="5" dirty="0">
                <a:solidFill>
                  <a:srgbClr val="812B50"/>
                </a:solidFill>
                <a:effectLst/>
                <a:latin typeface="標楷體" pitchFamily="65" charset="-120"/>
                <a:ea typeface="標楷體" pitchFamily="65" charset="-120"/>
                <a:cs typeface="MingLiU"/>
              </a:rPr>
              <a:t>新教師法處理不適任教師機制：</a:t>
            </a:r>
            <a:endParaRPr lang="zh-TW" altLang="en-US" sz="4000" spc="5" dirty="0">
              <a:solidFill>
                <a:srgbClr val="812B50"/>
              </a:solidFill>
              <a:effectLst/>
              <a:latin typeface="標楷體" pitchFamily="65" charset="-120"/>
              <a:ea typeface="標楷體" pitchFamily="65" charset="-120"/>
              <a:cs typeface="MingLiU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4</a:t>
            </a:r>
            <a:endParaRPr lang="zh-TW" altLang="en-US" sz="14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增訂教師</a:t>
            </a: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專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業</a:t>
            </a: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審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查</a:t>
            </a: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會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運作機制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423847" y="2461847"/>
            <a:ext cx="10980000" cy="3060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17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項規定：「主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管機關為協助高級中等以下學校處理</a:t>
            </a:r>
            <a:r>
              <a:rPr lang="zh-TW" altLang="zh-TW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前條</a:t>
            </a:r>
            <a:r>
              <a:rPr lang="en-US" altLang="zh-TW" sz="2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zh-TW" sz="2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第十六條</a:t>
            </a:r>
            <a:r>
              <a:rPr lang="en-US" altLang="zh-TW" sz="20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zh-TW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項第</a:t>
            </a:r>
            <a:r>
              <a:rPr lang="en-US" altLang="zh-TW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款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zh-TW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26</a:t>
            </a:r>
            <a:r>
              <a:rPr lang="zh-TW" altLang="zh-TW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altLang="zh-TW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項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情形之案件，應成立教師專業審查會，</a:t>
            </a:r>
            <a:r>
              <a:rPr lang="zh-TW" altLang="zh-TW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受理學校申請案件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或依第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26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項</a:t>
            </a:r>
            <a:r>
              <a:rPr lang="zh-TW" altLang="zh-TW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提交教師專業審查會審議之案件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en-US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」</a:t>
            </a:r>
          </a:p>
        </p:txBody>
      </p:sp>
    </p:spTree>
    <p:extLst>
      <p:ext uri="{BB962C8B-B14F-4D97-AF65-F5344CB8AC3E}">
        <p14:creationId xmlns:p14="http://schemas.microsoft.com/office/powerpoint/2010/main" val="2041669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直線接點 51"/>
          <p:cNvCxnSpPr/>
          <p:nvPr/>
        </p:nvCxnSpPr>
        <p:spPr>
          <a:xfrm>
            <a:off x="10043295" y="3082513"/>
            <a:ext cx="0" cy="235485"/>
          </a:xfrm>
          <a:prstGeom prst="line">
            <a:avLst/>
          </a:prstGeom>
          <a:ln w="28575" cmpd="sng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>
            <a:off x="2098597" y="3065938"/>
            <a:ext cx="0" cy="235485"/>
          </a:xfrm>
          <a:prstGeom prst="line">
            <a:avLst/>
          </a:prstGeom>
          <a:ln w="28575" cmpd="sng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>
            <a:off x="6123911" y="3065938"/>
            <a:ext cx="0" cy="235485"/>
          </a:xfrm>
          <a:prstGeom prst="line">
            <a:avLst/>
          </a:prstGeom>
          <a:ln w="28575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0327767" y="6429487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3</a:t>
            </a:r>
            <a:endParaRPr lang="zh-TW" altLang="en-US" sz="14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88760" y="3335926"/>
            <a:ext cx="3780000" cy="3439403"/>
          </a:xfrm>
          <a:prstGeom prst="rect">
            <a:avLst/>
          </a:prstGeom>
          <a:solidFill>
            <a:srgbClr val="F3F2F1"/>
          </a:solidFill>
          <a:ln w="63500" cmpd="dbl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保障教師工作權，明定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教師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除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有第</a:t>
            </a:r>
            <a:r>
              <a:rPr lang="en-US" altLang="zh-TW" sz="2000" b="1" u="sng" dirty="0"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en-US" sz="2000" b="1" u="sng" dirty="0">
                <a:latin typeface="微軟正黑體" pitchFamily="34" charset="-120"/>
                <a:ea typeface="微軟正黑體" pitchFamily="34" charset="-120"/>
              </a:rPr>
              <a:t>～</a:t>
            </a:r>
            <a:r>
              <a:rPr lang="en-US" altLang="zh-TW" sz="2000" b="1" u="sng" dirty="0"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b="1" u="sng" dirty="0"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b="1" u="sng" dirty="0">
                <a:latin typeface="微軟正黑體" pitchFamily="34" charset="-120"/>
                <a:ea typeface="微軟正黑體" pitchFamily="34" charset="-120"/>
              </a:rPr>
              <a:t>19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b="1" u="sng" dirty="0"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sz="2000" b="1" u="sng" dirty="0"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條情形之一者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外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不得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解聘、不續聘或停聘</a:t>
            </a:r>
            <a:endParaRPr lang="en-US" altLang="zh-TW" sz="2000" b="1" kern="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賦予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訂定</a:t>
            </a:r>
            <a:r>
              <a:rPr lang="zh-TW" altLang="zh-TW" sz="2000" b="1" kern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教</a:t>
            </a:r>
            <a:r>
              <a:rPr lang="zh-TW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師</a:t>
            </a:r>
            <a:r>
              <a:rPr lang="zh-TW" altLang="en-US" sz="2000" b="1" kern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專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業發展及</a:t>
            </a:r>
            <a:r>
              <a:rPr lang="zh-TW" altLang="en-US" sz="2000" b="1" kern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獎勵</a:t>
            </a:r>
            <a:r>
              <a:rPr lang="zh-TW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辦法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之</a:t>
            </a:r>
            <a:r>
              <a:rPr lang="zh-TW" altLang="en-US" sz="2000" b="1" kern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法源</a:t>
            </a:r>
            <a:endParaRPr lang="en-US" altLang="zh-TW" sz="2000" b="1" kern="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明定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高級中等以下學校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各主管機關應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建立教師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諮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商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輔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導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支持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體系</a:t>
            </a:r>
            <a:endParaRPr lang="en-US" altLang="zh-TW" sz="2000" b="1" kern="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42" name="橢圓 41"/>
          <p:cNvSpPr/>
          <p:nvPr/>
        </p:nvSpPr>
        <p:spPr>
          <a:xfrm>
            <a:off x="8197126" y="1808359"/>
            <a:ext cx="3816000" cy="1296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zh-TW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強化教師申訴及救濟制度</a:t>
            </a:r>
            <a:endParaRPr lang="zh-TW" altLang="en-US" sz="2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</p:txBody>
      </p:sp>
      <p:sp>
        <p:nvSpPr>
          <p:cNvPr id="43" name="圓角矩形 42"/>
          <p:cNvSpPr/>
          <p:nvPr/>
        </p:nvSpPr>
        <p:spPr>
          <a:xfrm>
            <a:off x="9610631" y="1378208"/>
            <a:ext cx="900000" cy="612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</a:p>
        </p:txBody>
      </p:sp>
      <p:sp>
        <p:nvSpPr>
          <p:cNvPr id="44" name="橢圓 43"/>
          <p:cNvSpPr/>
          <p:nvPr/>
        </p:nvSpPr>
        <p:spPr>
          <a:xfrm>
            <a:off x="187467" y="1804443"/>
            <a:ext cx="3816000" cy="1296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教師專業發展</a:t>
            </a:r>
            <a:endParaRPr lang="en-US" altLang="zh-TW" sz="2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與支持</a:t>
            </a:r>
          </a:p>
        </p:txBody>
      </p:sp>
      <p:sp>
        <p:nvSpPr>
          <p:cNvPr id="45" name="圓角矩形 44"/>
          <p:cNvSpPr/>
          <p:nvPr/>
        </p:nvSpPr>
        <p:spPr>
          <a:xfrm>
            <a:off x="1604148" y="1374292"/>
            <a:ext cx="900000" cy="6120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</a:p>
        </p:txBody>
      </p:sp>
      <p:sp>
        <p:nvSpPr>
          <p:cNvPr id="13" name="矩形 12"/>
          <p:cNvSpPr/>
          <p:nvPr/>
        </p:nvSpPr>
        <p:spPr>
          <a:xfrm>
            <a:off x="4199469" y="3340152"/>
            <a:ext cx="3780000" cy="3068661"/>
          </a:xfrm>
          <a:prstGeom prst="rect">
            <a:avLst/>
          </a:prstGeom>
          <a:solidFill>
            <a:schemeClr val="bg2"/>
          </a:solidFill>
          <a:ln w="63500" cmpd="dbl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依程度區分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不適任教師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處理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之法律效果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教評會處理</a:t>
            </a:r>
            <a:r>
              <a:rPr lang="zh-TW" altLang="zh-TW" sz="2000" b="1" u="sng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性平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2000" b="1" u="sng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兒</a:t>
            </a:r>
            <a:r>
              <a:rPr lang="zh-TW" altLang="en-US" sz="2000" b="1" u="sng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少</a:t>
            </a:r>
            <a:r>
              <a:rPr lang="zh-TW" altLang="zh-TW" sz="2000" b="1" u="sng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體罰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zh-TW" sz="2000" b="1" u="sng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霸凌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案件時，</a:t>
            </a:r>
            <a:r>
              <a:rPr lang="zh-TW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增邀校外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學者專家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教師</a:t>
            </a:r>
            <a:r>
              <a:rPr lang="zh-TW" altLang="en-US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少於</a:t>
            </a:r>
            <a:r>
              <a:rPr lang="en-US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1/2</a:t>
            </a:r>
            <a:r>
              <a:rPr lang="zh-TW" altLang="en-US" sz="2200" b="1" u="sng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為止</a:t>
            </a:r>
            <a:endParaRPr lang="en-US" altLang="zh-TW" sz="2200" b="1" u="sng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增訂教師</a:t>
            </a:r>
            <a:r>
              <a:rPr lang="zh-TW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業</a:t>
            </a:r>
            <a:r>
              <a:rPr lang="zh-TW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審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查</a:t>
            </a:r>
            <a:r>
              <a:rPr lang="zh-TW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會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運作機制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增訂學校</a:t>
            </a:r>
            <a:r>
              <a:rPr lang="zh-TW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教評</a:t>
            </a:r>
            <a:r>
              <a:rPr lang="zh-TW" altLang="en-US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會</a:t>
            </a:r>
            <a:r>
              <a:rPr lang="zh-TW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違法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處理方式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明定</a:t>
            </a:r>
            <a:r>
              <a:rPr lang="zh-TW" altLang="en-US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不得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退休、資遣、介聘情形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1" name="橢圓 40"/>
          <p:cNvSpPr/>
          <p:nvPr/>
        </p:nvSpPr>
        <p:spPr>
          <a:xfrm>
            <a:off x="4205025" y="1808359"/>
            <a:ext cx="3816000" cy="1296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完善不適任教師處理機制</a:t>
            </a:r>
          </a:p>
        </p:txBody>
      </p:sp>
      <p:sp>
        <p:nvSpPr>
          <p:cNvPr id="33" name="圓角矩形 32"/>
          <p:cNvSpPr/>
          <p:nvPr/>
        </p:nvSpPr>
        <p:spPr>
          <a:xfrm>
            <a:off x="5628069" y="1383560"/>
            <a:ext cx="900000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</a:p>
        </p:txBody>
      </p:sp>
      <p:sp>
        <p:nvSpPr>
          <p:cNvPr id="46" name="矩形 45"/>
          <p:cNvSpPr/>
          <p:nvPr/>
        </p:nvSpPr>
        <p:spPr>
          <a:xfrm>
            <a:off x="8201623" y="3340153"/>
            <a:ext cx="3780000" cy="2695610"/>
          </a:xfrm>
          <a:prstGeom prst="rect">
            <a:avLst/>
          </a:prstGeom>
          <a:solidFill>
            <a:srgbClr val="EDFDDF"/>
          </a:solidFill>
          <a:ln w="63500" cmpd="dbl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修正教師</a:t>
            </a:r>
            <a:r>
              <a:rPr lang="zh-TW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申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訴</a:t>
            </a:r>
            <a:r>
              <a:rPr lang="zh-TW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評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議委員</a:t>
            </a:r>
            <a:r>
              <a:rPr lang="zh-TW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會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的組成，包括社會公正人士、學者專家等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，增加</a:t>
            </a:r>
            <a:r>
              <a:rPr lang="zh-TW" altLang="en-US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委員多元性</a:t>
            </a:r>
            <a:endParaRPr lang="en-US" altLang="zh-TW" sz="2000" b="1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配合省政府組織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之精簡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，修正教師申訴案件之管轄層級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救濟制度採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訴願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申訴</a:t>
            </a:r>
            <a:r>
              <a:rPr lang="zh-TW" altLang="zh-TW" sz="2000" b="1" u="sng" dirty="0">
                <a:latin typeface="微軟正黑體" pitchFamily="34" charset="-120"/>
                <a:ea typeface="微軟正黑體" pitchFamily="34" charset="-120"/>
              </a:rPr>
              <a:t>擇一</a:t>
            </a:r>
            <a:endParaRPr lang="en-US" altLang="zh-TW" sz="2000" b="1" u="sng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" name="標題 1"/>
          <p:cNvSpPr>
            <a:spLocks noGrp="1"/>
          </p:cNvSpPr>
          <p:nvPr>
            <p:ph type="title"/>
          </p:nvPr>
        </p:nvSpPr>
        <p:spPr>
          <a:xfrm>
            <a:off x="689118" y="188844"/>
            <a:ext cx="10720654" cy="990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zh-TW" altLang="en-US" sz="4800" spc="5" dirty="0">
                <a:solidFill>
                  <a:srgbClr val="812B50"/>
                </a:solidFill>
                <a:effectLst/>
                <a:latin typeface="標楷體" pitchFamily="65" charset="-120"/>
                <a:ea typeface="標楷體" pitchFamily="65" charset="-120"/>
                <a:cs typeface="MingLiU"/>
              </a:rPr>
              <a:t>教師法</a:t>
            </a:r>
            <a:r>
              <a:rPr lang="zh-TW" altLang="zh-TW" sz="4800" spc="5" dirty="0">
                <a:solidFill>
                  <a:srgbClr val="812B50"/>
                </a:solidFill>
                <a:effectLst/>
                <a:latin typeface="標楷體" pitchFamily="65" charset="-120"/>
                <a:ea typeface="標楷體" pitchFamily="65" charset="-120"/>
                <a:cs typeface="MingLiU"/>
              </a:rPr>
              <a:t>修</a:t>
            </a:r>
            <a:r>
              <a:rPr lang="zh-TW" altLang="en-US" sz="4800" spc="5" dirty="0">
                <a:solidFill>
                  <a:srgbClr val="812B50"/>
                </a:solidFill>
                <a:effectLst/>
                <a:latin typeface="標楷體" pitchFamily="65" charset="-120"/>
                <a:ea typeface="標楷體" pitchFamily="65" charset="-120"/>
                <a:cs typeface="MingLiU"/>
              </a:rPr>
              <a:t>正重點</a:t>
            </a:r>
          </a:p>
        </p:txBody>
      </p:sp>
    </p:spTree>
    <p:extLst>
      <p:ext uri="{BB962C8B-B14F-4D97-AF65-F5344CB8AC3E}">
        <p14:creationId xmlns:p14="http://schemas.microsoft.com/office/powerpoint/2010/main" val="2041669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5" grpId="0" animBg="1"/>
      <p:bldP spid="13" grpId="0" animBg="1"/>
      <p:bldP spid="13" grpId="1" animBg="1"/>
      <p:bldP spid="41" grpId="0" animBg="1"/>
      <p:bldP spid="41" grpId="1" animBg="1"/>
      <p:bldP spid="33" grpId="0" animBg="1"/>
      <p:bldP spid="33" grpId="1" animBg="1"/>
      <p:bldP spid="46" grpId="0" animBg="1"/>
      <p:bldP spid="4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l"/>
            <a:r>
              <a:rPr lang="zh-TW" altLang="zh-TW" sz="4000" spc="5" dirty="0">
                <a:solidFill>
                  <a:srgbClr val="812B50"/>
                </a:solidFill>
                <a:effectLst/>
                <a:latin typeface="標楷體" pitchFamily="65" charset="-120"/>
                <a:ea typeface="標楷體" pitchFamily="65" charset="-120"/>
                <a:cs typeface="MingLiU"/>
              </a:rPr>
              <a:t>新教師法處理不適任教師機制：</a:t>
            </a:r>
            <a:endParaRPr lang="zh-TW" altLang="en-US" sz="4000" spc="5" dirty="0">
              <a:solidFill>
                <a:srgbClr val="812B50"/>
              </a:solidFill>
              <a:effectLst/>
              <a:latin typeface="標楷體" pitchFamily="65" charset="-120"/>
              <a:ea typeface="標楷體" pitchFamily="65" charset="-120"/>
              <a:cs typeface="MingLiU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5</a:t>
            </a:r>
            <a:endParaRPr lang="zh-TW" altLang="en-US" sz="14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增訂學校</a:t>
            </a: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教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師</a:t>
            </a: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評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審委員</a:t>
            </a: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會違法</a:t>
            </a:r>
            <a:r>
              <a:rPr lang="zh-TW" altLang="en-US" sz="3200" b="1" dirty="0">
                <a:latin typeface="標楷體" pitchFamily="65" charset="-120"/>
                <a:ea typeface="標楷體" pitchFamily="65" charset="-120"/>
              </a:rPr>
              <a:t>之</a:t>
            </a:r>
            <a:r>
              <a:rPr lang="zh-TW" altLang="zh-TW" sz="3200" b="1" dirty="0">
                <a:latin typeface="標楷體" pitchFamily="65" charset="-120"/>
                <a:ea typeface="標楷體" pitchFamily="65" charset="-120"/>
              </a:rPr>
              <a:t>處理方式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423847" y="2461846"/>
            <a:ext cx="10980000" cy="36716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9050" cmpd="sng"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ts val="4500"/>
              </a:lnSpc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26</a:t>
            </a: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條第</a:t>
            </a:r>
            <a:r>
              <a:rPr lang="en-US" altLang="zh-TW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項規定：「</a:t>
            </a:r>
            <a:r>
              <a:rPr lang="zh-TW" altLang="zh-TW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高級中等以下學校教師涉有第</a:t>
            </a:r>
            <a:r>
              <a:rPr lang="en-US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14</a:t>
            </a:r>
            <a:r>
              <a:rPr lang="zh-TW" altLang="zh-TW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條</a:t>
            </a: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zh-TW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zh-TW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條</a:t>
            </a: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或</a:t>
            </a:r>
            <a:r>
              <a:rPr lang="zh-TW" altLang="zh-TW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zh-TW" sz="28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條規定之情形，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學校教師評審委員會</a:t>
            </a:r>
            <a:r>
              <a:rPr lang="zh-TW" altLang="zh-TW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未依規定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召開、審議或決議，</a:t>
            </a:r>
            <a:r>
              <a:rPr lang="zh-TW" altLang="zh-TW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主管機關認有</a:t>
            </a: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違法之虞</a:t>
            </a:r>
            <a:r>
              <a:rPr lang="zh-TW" altLang="zh-TW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時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，應敘明理由交回學校審議或復議；屆期</a:t>
            </a:r>
            <a:r>
              <a:rPr lang="zh-TW" altLang="zh-TW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未依法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審議或復議者</a:t>
            </a:r>
            <a:r>
              <a:rPr lang="zh-TW" altLang="zh-TW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主管機關</a:t>
            </a:r>
            <a:r>
              <a:rPr lang="zh-TW" altLang="zh-TW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得敘明理由</a:t>
            </a: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逕行提交</a:t>
            </a:r>
            <a:r>
              <a:rPr lang="zh-TW" altLang="zh-TW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教師</a:t>
            </a: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專</a:t>
            </a:r>
            <a:r>
              <a:rPr lang="zh-TW" altLang="zh-TW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業</a:t>
            </a: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審</a:t>
            </a:r>
            <a:r>
              <a:rPr lang="zh-TW" altLang="zh-TW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查</a:t>
            </a:r>
            <a:r>
              <a:rPr lang="zh-TW" altLang="zh-TW" sz="32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會</a:t>
            </a:r>
            <a:r>
              <a:rPr lang="zh-TW" altLang="zh-TW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審議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，並得</a:t>
            </a:r>
            <a:r>
              <a:rPr lang="zh-TW" altLang="zh-TW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追究學校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相關人員</a:t>
            </a:r>
            <a:r>
              <a:rPr lang="zh-TW" altLang="zh-TW" sz="28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責任</a:t>
            </a:r>
            <a:r>
              <a:rPr lang="zh-TW" altLang="zh-TW" sz="28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800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16695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感謝聆聽</a:t>
            </a:r>
            <a:endParaRPr lang="zh-TW" altLang="en-US" b="1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3" name="內容版面配置區 4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31404" y="4021435"/>
            <a:ext cx="2867277" cy="233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85137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dirty="0"/>
              <a:t>         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0309295" y="6429487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4</a:t>
            </a:r>
            <a:endParaRPr lang="zh-TW" altLang="en-US" sz="14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72428" y="1495504"/>
            <a:ext cx="11568207" cy="5112000"/>
          </a:xfrm>
          <a:prstGeom prst="rect">
            <a:avLst/>
          </a:prstGeom>
          <a:solidFill>
            <a:srgbClr val="F3F2F1"/>
          </a:solidFill>
          <a:ln w="63500" cmpd="dbl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4000"/>
              </a:lnSpc>
              <a:buFont typeface="Arial" panose="020B0604020202020204" pitchFamily="34" charset="0"/>
              <a:buChar char="•"/>
            </a:pPr>
            <a:endParaRPr lang="zh-TW" altLang="en-US" sz="2400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4472147" y="1854317"/>
            <a:ext cx="3420000" cy="4140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3000"/>
              </a:lnSpc>
            </a:pPr>
            <a:r>
              <a:rPr lang="zh-TW" altLang="en-US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 賦予訂定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教師專業發展及獎勵辦法法源</a:t>
            </a:r>
            <a:r>
              <a:rPr lang="zh-TW" altLang="en-US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明確規範教師專業發展制度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之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內容、方式、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中央地方及學校之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分工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獎勵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措施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等事項，強化教師專業發展</a:t>
            </a:r>
            <a:r>
              <a:rPr lang="zh-TW" altLang="en-US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，鼓勵教師終身學習，以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提升教育品質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維護學生學習權益</a:t>
            </a:r>
            <a:r>
              <a:rPr lang="zh-TW" altLang="en-US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kern="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3300"/>
              </a:lnSpc>
            </a:pP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（修正條文第</a:t>
            </a:r>
            <a:r>
              <a:rPr lang="en-US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33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條第</a:t>
            </a:r>
            <a:r>
              <a:rPr lang="en-US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項）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60" y="1484529"/>
            <a:ext cx="1105308" cy="1105308"/>
          </a:xfrm>
          <a:prstGeom prst="rect">
            <a:avLst/>
          </a:prstGeom>
        </p:spPr>
      </p:pic>
      <p:sp>
        <p:nvSpPr>
          <p:cNvPr id="22" name="橢圓 21"/>
          <p:cNvSpPr/>
          <p:nvPr/>
        </p:nvSpPr>
        <p:spPr>
          <a:xfrm>
            <a:off x="4097447" y="1427933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橢圓 23"/>
          <p:cNvSpPr/>
          <p:nvPr/>
        </p:nvSpPr>
        <p:spPr>
          <a:xfrm>
            <a:off x="7981112" y="4620245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8227116" y="1854317"/>
            <a:ext cx="3420000" cy="4140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3300"/>
              </a:lnSpc>
            </a:pP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 明定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高級中等以下學校各</a:t>
            </a:r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主管機關應建立教師諮商輔導支持體系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，並</a:t>
            </a:r>
            <a:r>
              <a:rPr lang="zh-TW" altLang="zh-TW" sz="2000" b="1" u="sng" dirty="0">
                <a:latin typeface="微軟正黑體" pitchFamily="34" charset="-120"/>
                <a:ea typeface="微軟正黑體" pitchFamily="34" charset="-120"/>
              </a:rPr>
              <a:t>授權各該主管機關訂定辦法</a:t>
            </a:r>
            <a:r>
              <a:rPr lang="zh-TW" altLang="en-US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，協助教師輔導諮商。</a:t>
            </a:r>
            <a:endParaRPr lang="en-US" altLang="zh-TW" sz="2000" kern="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3300"/>
              </a:lnSpc>
            </a:pP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（修正條文第</a:t>
            </a:r>
            <a:r>
              <a:rPr lang="en-US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33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條第</a:t>
            </a:r>
            <a:r>
              <a:rPr lang="en-US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4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項）</a:t>
            </a:r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572" y="1493223"/>
            <a:ext cx="1105308" cy="1105308"/>
          </a:xfrm>
          <a:prstGeom prst="rect">
            <a:avLst/>
          </a:prstGeom>
        </p:spPr>
      </p:pic>
      <p:sp>
        <p:nvSpPr>
          <p:cNvPr id="27" name="橢圓 26"/>
          <p:cNvSpPr/>
          <p:nvPr/>
        </p:nvSpPr>
        <p:spPr>
          <a:xfrm>
            <a:off x="7920054" y="1436627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3283063" y="300764"/>
            <a:ext cx="6655355" cy="78809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教師專業發展與支持</a:t>
            </a:r>
          </a:p>
        </p:txBody>
      </p:sp>
      <p:sp>
        <p:nvSpPr>
          <p:cNvPr id="17" name="橢圓 16"/>
          <p:cNvSpPr/>
          <p:nvPr/>
        </p:nvSpPr>
        <p:spPr>
          <a:xfrm>
            <a:off x="2746192" y="226809"/>
            <a:ext cx="90000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677040" y="1854317"/>
            <a:ext cx="3420000" cy="4140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3300"/>
              </a:lnSpc>
            </a:pPr>
            <a:r>
              <a:rPr lang="zh-TW" altLang="en-US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  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保障教師工作權</a:t>
            </a:r>
            <a:r>
              <a:rPr lang="zh-TW" altLang="en-US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，明定</a:t>
            </a:r>
            <a:r>
              <a:rPr lang="zh-TW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教師</a:t>
            </a:r>
            <a:r>
              <a:rPr lang="zh-TW" altLang="zh-TW" sz="20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除</a:t>
            </a:r>
            <a:r>
              <a:rPr lang="zh-TW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有第</a:t>
            </a:r>
            <a:r>
              <a:rPr lang="en-US" altLang="zh-TW" sz="2000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14</a:t>
            </a:r>
            <a:r>
              <a:rPr lang="zh-TW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</a:t>
            </a:r>
            <a:r>
              <a:rPr lang="zh-TW" altLang="zh-TW" sz="2000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至</a:t>
            </a:r>
            <a:r>
              <a:rPr lang="zh-TW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第</a:t>
            </a:r>
            <a:r>
              <a:rPr lang="en-US" altLang="zh-TW" sz="2000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16</a:t>
            </a:r>
            <a:r>
              <a:rPr lang="zh-TW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條、第</a:t>
            </a:r>
            <a:r>
              <a:rPr lang="en-US" altLang="zh-TW" sz="2000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18</a:t>
            </a:r>
            <a:r>
              <a:rPr lang="zh-TW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條、第</a:t>
            </a:r>
            <a:r>
              <a:rPr lang="en-US" altLang="zh-TW" sz="2000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19</a:t>
            </a:r>
            <a:r>
              <a:rPr lang="zh-TW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條、第</a:t>
            </a:r>
            <a:r>
              <a:rPr lang="en-US" altLang="zh-TW" sz="2000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21</a:t>
            </a:r>
            <a:r>
              <a:rPr lang="zh-TW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條及第</a:t>
            </a:r>
            <a:r>
              <a:rPr lang="en-US" altLang="zh-TW" sz="2000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22</a:t>
            </a:r>
            <a:r>
              <a:rPr lang="zh-TW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條情形之一者</a:t>
            </a:r>
            <a:r>
              <a:rPr lang="zh-TW" altLang="zh-TW" sz="2000" b="1" kern="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外</a:t>
            </a:r>
            <a:r>
              <a:rPr lang="zh-TW" altLang="zh-TW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不得解聘、不續聘或停聘</a:t>
            </a:r>
            <a:r>
              <a:rPr lang="zh-TW" altLang="en-US" sz="2000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。</a:t>
            </a:r>
            <a:endParaRPr lang="en-US" altLang="zh-TW" sz="2000" kern="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algn="just">
              <a:lnSpc>
                <a:spcPts val="3300"/>
              </a:lnSpc>
            </a:pP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（修正條文第</a:t>
            </a:r>
            <a:r>
              <a:rPr lang="en-US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13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條）</a:t>
            </a: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7" y="1474751"/>
            <a:ext cx="1105308" cy="1105308"/>
          </a:xfrm>
          <a:prstGeom prst="rect">
            <a:avLst/>
          </a:prstGeom>
        </p:spPr>
      </p:pic>
      <p:sp>
        <p:nvSpPr>
          <p:cNvPr id="23" name="橢圓 22"/>
          <p:cNvSpPr/>
          <p:nvPr/>
        </p:nvSpPr>
        <p:spPr>
          <a:xfrm>
            <a:off x="364824" y="1418155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48858" y="5837436"/>
            <a:ext cx="2889714" cy="830997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【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教師進修研究等</a:t>
            </a:r>
            <a:b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 專業發展辦法</a:t>
            </a:r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】</a:t>
            </a:r>
            <a:endParaRPr lang="zh-TW" altLang="en-US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981112" y="5185622"/>
            <a:ext cx="4003463" cy="830997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【高級中等以下學校教師諮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商輔導支持體系設立辦法】</a:t>
            </a:r>
            <a:endParaRPr lang="zh-TW" altLang="en-US" sz="2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3664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  <p:bldP spid="25" grpId="0" animBg="1"/>
      <p:bldP spid="27" grpId="0"/>
      <p:bldP spid="19" grpId="0" animBg="1"/>
      <p:bldP spid="23" grpId="0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直線接點 51"/>
          <p:cNvCxnSpPr/>
          <p:nvPr/>
        </p:nvCxnSpPr>
        <p:spPr>
          <a:xfrm>
            <a:off x="10043295" y="3082513"/>
            <a:ext cx="0" cy="235485"/>
          </a:xfrm>
          <a:prstGeom prst="line">
            <a:avLst/>
          </a:prstGeom>
          <a:ln w="28575" cmpd="sng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>
            <a:off x="2098597" y="3065938"/>
            <a:ext cx="0" cy="235485"/>
          </a:xfrm>
          <a:prstGeom prst="line">
            <a:avLst/>
          </a:prstGeom>
          <a:ln w="28575" cmpd="sng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>
            <a:off x="6123911" y="3065938"/>
            <a:ext cx="0" cy="235485"/>
          </a:xfrm>
          <a:prstGeom prst="line">
            <a:avLst/>
          </a:prstGeom>
          <a:ln w="28575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0327767" y="6429487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3</a:t>
            </a:r>
            <a:endParaRPr lang="zh-TW" altLang="en-US" sz="14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88760" y="3335926"/>
            <a:ext cx="3780000" cy="3439403"/>
          </a:xfrm>
          <a:prstGeom prst="rect">
            <a:avLst/>
          </a:prstGeom>
          <a:solidFill>
            <a:srgbClr val="F3F2F1"/>
          </a:solidFill>
          <a:ln w="63500" cmpd="dbl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保障教師工作權，明定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教師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除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有第</a:t>
            </a:r>
            <a:r>
              <a:rPr lang="en-US" altLang="zh-TW" sz="2000" b="1" u="sng" dirty="0"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en-US" sz="2000" b="1" u="sng" dirty="0">
                <a:latin typeface="微軟正黑體" pitchFamily="34" charset="-120"/>
                <a:ea typeface="微軟正黑體" pitchFamily="34" charset="-120"/>
              </a:rPr>
              <a:t>～</a:t>
            </a:r>
            <a:r>
              <a:rPr lang="en-US" altLang="zh-TW" sz="2000" b="1" u="sng" dirty="0"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b="1" u="sng" dirty="0"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b="1" u="sng" dirty="0">
                <a:latin typeface="微軟正黑體" pitchFamily="34" charset="-120"/>
                <a:ea typeface="微軟正黑體" pitchFamily="34" charset="-120"/>
              </a:rPr>
              <a:t>19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b="1" u="sng" dirty="0"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sz="2000" b="1" u="sng" dirty="0"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條情形之一者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外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不得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解聘、不續聘或停聘</a:t>
            </a:r>
            <a:endParaRPr lang="en-US" altLang="zh-TW" sz="2000" b="1" kern="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賦予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訂定</a:t>
            </a:r>
            <a:r>
              <a:rPr lang="zh-TW" altLang="zh-TW" sz="2000" b="1" kern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教</a:t>
            </a:r>
            <a:r>
              <a:rPr lang="zh-TW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師</a:t>
            </a:r>
            <a:r>
              <a:rPr lang="zh-TW" altLang="en-US" sz="2000" b="1" kern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專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業發展及</a:t>
            </a:r>
            <a:r>
              <a:rPr lang="zh-TW" altLang="en-US" sz="2000" b="1" kern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獎勵</a:t>
            </a:r>
            <a:r>
              <a:rPr lang="zh-TW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辦法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之</a:t>
            </a:r>
            <a:r>
              <a:rPr lang="zh-TW" altLang="en-US" sz="2000" b="1" kern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法源</a:t>
            </a:r>
            <a:endParaRPr lang="en-US" altLang="zh-TW" sz="2000" b="1" kern="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明定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高級中等以下學校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各主管機關應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建立教師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諮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商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輔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導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支持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體系</a:t>
            </a:r>
            <a:endParaRPr lang="en-US" altLang="zh-TW" sz="2000" b="1" kern="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42" name="橢圓 41"/>
          <p:cNvSpPr/>
          <p:nvPr/>
        </p:nvSpPr>
        <p:spPr>
          <a:xfrm>
            <a:off x="8197126" y="1808359"/>
            <a:ext cx="3816000" cy="1296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zh-TW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強化教師申訴及救濟制度</a:t>
            </a:r>
            <a:endParaRPr lang="zh-TW" altLang="en-US" sz="2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</p:txBody>
      </p:sp>
      <p:sp>
        <p:nvSpPr>
          <p:cNvPr id="43" name="圓角矩形 42"/>
          <p:cNvSpPr/>
          <p:nvPr/>
        </p:nvSpPr>
        <p:spPr>
          <a:xfrm>
            <a:off x="9610631" y="1378208"/>
            <a:ext cx="900000" cy="612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</a:p>
        </p:txBody>
      </p:sp>
      <p:sp>
        <p:nvSpPr>
          <p:cNvPr id="44" name="橢圓 43"/>
          <p:cNvSpPr/>
          <p:nvPr/>
        </p:nvSpPr>
        <p:spPr>
          <a:xfrm>
            <a:off x="187467" y="1804443"/>
            <a:ext cx="3816000" cy="1296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教師專業發展</a:t>
            </a:r>
            <a:endParaRPr lang="en-US" altLang="zh-TW" sz="2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與支持</a:t>
            </a:r>
          </a:p>
        </p:txBody>
      </p:sp>
      <p:sp>
        <p:nvSpPr>
          <p:cNvPr id="45" name="圓角矩形 44"/>
          <p:cNvSpPr/>
          <p:nvPr/>
        </p:nvSpPr>
        <p:spPr>
          <a:xfrm>
            <a:off x="1604148" y="1374292"/>
            <a:ext cx="900000" cy="6120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</a:p>
        </p:txBody>
      </p:sp>
      <p:sp>
        <p:nvSpPr>
          <p:cNvPr id="13" name="矩形 12"/>
          <p:cNvSpPr/>
          <p:nvPr/>
        </p:nvSpPr>
        <p:spPr>
          <a:xfrm>
            <a:off x="4199469" y="3340152"/>
            <a:ext cx="3780000" cy="3068661"/>
          </a:xfrm>
          <a:prstGeom prst="rect">
            <a:avLst/>
          </a:prstGeom>
          <a:solidFill>
            <a:schemeClr val="bg2"/>
          </a:solidFill>
          <a:ln w="63500" cmpd="dbl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依程度區分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不適任教師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處理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之法律效果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教評會處理</a:t>
            </a:r>
            <a:r>
              <a:rPr lang="zh-TW" altLang="zh-TW" sz="2000" b="1" u="sng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性平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2000" b="1" u="sng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兒</a:t>
            </a:r>
            <a:r>
              <a:rPr lang="zh-TW" altLang="en-US" sz="2000" b="1" u="sng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少</a:t>
            </a:r>
            <a:r>
              <a:rPr lang="zh-TW" altLang="zh-TW" sz="2000" b="1" u="sng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體罰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zh-TW" sz="2000" b="1" u="sng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霸凌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案件時，</a:t>
            </a:r>
            <a:r>
              <a:rPr lang="zh-TW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增邀校外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學者專家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教師</a:t>
            </a:r>
            <a:r>
              <a:rPr lang="zh-TW" altLang="en-US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少於</a:t>
            </a:r>
            <a:r>
              <a:rPr lang="en-US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1/2</a:t>
            </a:r>
            <a:r>
              <a:rPr lang="zh-TW" altLang="en-US" sz="2200" b="1" u="sng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為止</a:t>
            </a:r>
            <a:endParaRPr lang="en-US" altLang="zh-TW" sz="2200" b="1" u="sng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增訂教師</a:t>
            </a:r>
            <a:r>
              <a:rPr lang="zh-TW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業</a:t>
            </a:r>
            <a:r>
              <a:rPr lang="zh-TW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審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查</a:t>
            </a:r>
            <a:r>
              <a:rPr lang="zh-TW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會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運作機制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增訂學校</a:t>
            </a:r>
            <a:r>
              <a:rPr lang="zh-TW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教評</a:t>
            </a:r>
            <a:r>
              <a:rPr lang="zh-TW" altLang="en-US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會</a:t>
            </a:r>
            <a:r>
              <a:rPr lang="zh-TW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違法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處理方式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明定</a:t>
            </a:r>
            <a:r>
              <a:rPr lang="zh-TW" altLang="en-US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不得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退休、資遣、介聘情形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1" name="橢圓 40"/>
          <p:cNvSpPr/>
          <p:nvPr/>
        </p:nvSpPr>
        <p:spPr>
          <a:xfrm>
            <a:off x="4205025" y="1808359"/>
            <a:ext cx="3816000" cy="1296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完善不適任教師處理機制</a:t>
            </a:r>
          </a:p>
        </p:txBody>
      </p:sp>
      <p:sp>
        <p:nvSpPr>
          <p:cNvPr id="33" name="圓角矩形 32"/>
          <p:cNvSpPr/>
          <p:nvPr/>
        </p:nvSpPr>
        <p:spPr>
          <a:xfrm>
            <a:off x="5628069" y="1383560"/>
            <a:ext cx="900000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</a:p>
        </p:txBody>
      </p:sp>
      <p:sp>
        <p:nvSpPr>
          <p:cNvPr id="46" name="矩形 45"/>
          <p:cNvSpPr/>
          <p:nvPr/>
        </p:nvSpPr>
        <p:spPr>
          <a:xfrm>
            <a:off x="8201623" y="3340153"/>
            <a:ext cx="3780000" cy="2695610"/>
          </a:xfrm>
          <a:prstGeom prst="rect">
            <a:avLst/>
          </a:prstGeom>
          <a:solidFill>
            <a:srgbClr val="EDFDDF"/>
          </a:solidFill>
          <a:ln w="63500" cmpd="dbl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修正教師</a:t>
            </a:r>
            <a:r>
              <a:rPr lang="zh-TW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申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訴</a:t>
            </a:r>
            <a:r>
              <a:rPr lang="zh-TW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評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議委員</a:t>
            </a:r>
            <a:r>
              <a:rPr lang="zh-TW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會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的組成，包括社會公正人士、學者專家等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，增加</a:t>
            </a:r>
            <a:r>
              <a:rPr lang="zh-TW" altLang="en-US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委員多元性</a:t>
            </a:r>
            <a:endParaRPr lang="en-US" altLang="zh-TW" sz="2000" b="1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配合省政府組織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之精簡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，修正教師申訴案件之管轄層級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救濟制度採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訴願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申訴</a:t>
            </a:r>
            <a:r>
              <a:rPr lang="zh-TW" altLang="zh-TW" sz="2000" b="1" u="sng" dirty="0">
                <a:latin typeface="微軟正黑體" pitchFamily="34" charset="-120"/>
                <a:ea typeface="微軟正黑體" pitchFamily="34" charset="-120"/>
              </a:rPr>
              <a:t>擇一</a:t>
            </a:r>
            <a:endParaRPr lang="en-US" altLang="zh-TW" sz="2000" b="1" u="sng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" name="標題 1"/>
          <p:cNvSpPr>
            <a:spLocks noGrp="1"/>
          </p:cNvSpPr>
          <p:nvPr>
            <p:ph type="title"/>
          </p:nvPr>
        </p:nvSpPr>
        <p:spPr>
          <a:xfrm>
            <a:off x="689118" y="188844"/>
            <a:ext cx="10720654" cy="990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zh-TW" altLang="en-US" sz="4800" spc="5" dirty="0">
                <a:solidFill>
                  <a:srgbClr val="812B50"/>
                </a:solidFill>
                <a:effectLst/>
                <a:latin typeface="標楷體" pitchFamily="65" charset="-120"/>
                <a:ea typeface="標楷體" pitchFamily="65" charset="-120"/>
                <a:cs typeface="MingLiU"/>
              </a:rPr>
              <a:t>教師法</a:t>
            </a:r>
            <a:r>
              <a:rPr lang="zh-TW" altLang="zh-TW" sz="4800" spc="5" dirty="0">
                <a:solidFill>
                  <a:srgbClr val="812B50"/>
                </a:solidFill>
                <a:effectLst/>
                <a:latin typeface="標楷體" pitchFamily="65" charset="-120"/>
                <a:ea typeface="標楷體" pitchFamily="65" charset="-120"/>
                <a:cs typeface="MingLiU"/>
              </a:rPr>
              <a:t>修</a:t>
            </a:r>
            <a:r>
              <a:rPr lang="zh-TW" altLang="en-US" sz="4800" spc="5" dirty="0">
                <a:solidFill>
                  <a:srgbClr val="812B50"/>
                </a:solidFill>
                <a:effectLst/>
                <a:latin typeface="標楷體" pitchFamily="65" charset="-120"/>
                <a:ea typeface="標楷體" pitchFamily="65" charset="-120"/>
                <a:cs typeface="MingLiU"/>
              </a:rPr>
              <a:t>正重點</a:t>
            </a:r>
          </a:p>
        </p:txBody>
      </p:sp>
    </p:spTree>
    <p:extLst>
      <p:ext uri="{BB962C8B-B14F-4D97-AF65-F5344CB8AC3E}">
        <p14:creationId xmlns:p14="http://schemas.microsoft.com/office/powerpoint/2010/main" val="36767834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1" animBg="1"/>
      <p:bldP spid="44" grpId="1" animBg="1"/>
      <p:bldP spid="45" grpId="1" animBg="1"/>
      <p:bldP spid="13" grpId="1" animBg="1"/>
      <p:bldP spid="41" grpId="1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dirty="0"/>
              <a:t>         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0327225" y="6429487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12</a:t>
            </a:r>
            <a:endParaRPr lang="zh-TW" altLang="en-US" sz="14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29685" y="1516787"/>
            <a:ext cx="11700000" cy="5076000"/>
          </a:xfrm>
          <a:prstGeom prst="rect">
            <a:avLst/>
          </a:prstGeom>
          <a:solidFill>
            <a:srgbClr val="EDFDDF"/>
          </a:solidFill>
          <a:ln w="63500" cmpd="dbl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4500"/>
              </a:lnSpc>
            </a:pPr>
            <a:endParaRPr lang="en-US" altLang="zh-TW" sz="3200" dirty="0"/>
          </a:p>
        </p:txBody>
      </p:sp>
      <p:sp>
        <p:nvSpPr>
          <p:cNvPr id="42" name="圓角矩形 41"/>
          <p:cNvSpPr/>
          <p:nvPr/>
        </p:nvSpPr>
        <p:spPr>
          <a:xfrm>
            <a:off x="2949743" y="261415"/>
            <a:ext cx="6656400" cy="788400"/>
          </a:xfrm>
          <a:prstGeom prst="roundRect">
            <a:avLst/>
          </a:prstGeom>
          <a:solidFill>
            <a:srgbClr val="95867D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強化教師申訴及救濟制度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</p:txBody>
      </p:sp>
      <p:sp>
        <p:nvSpPr>
          <p:cNvPr id="43" name="橢圓 42"/>
          <p:cNvSpPr/>
          <p:nvPr/>
        </p:nvSpPr>
        <p:spPr>
          <a:xfrm>
            <a:off x="2668919" y="261415"/>
            <a:ext cx="900000" cy="8640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</a:p>
        </p:txBody>
      </p:sp>
      <p:sp>
        <p:nvSpPr>
          <p:cNvPr id="9" name="圓角矩形 8"/>
          <p:cNvSpPr/>
          <p:nvPr/>
        </p:nvSpPr>
        <p:spPr>
          <a:xfrm>
            <a:off x="664812" y="2078851"/>
            <a:ext cx="3276000" cy="4068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修正教師</a:t>
            </a:r>
            <a:r>
              <a:rPr lang="zh-TW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申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訴</a:t>
            </a:r>
            <a:r>
              <a:rPr lang="zh-TW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評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議委員</a:t>
            </a:r>
            <a:r>
              <a:rPr lang="zh-TW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會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zh-TW" sz="2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組成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，包括教師、社會公正人士、學者專家、該地區教師組織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代表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等，以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增加委員組成的多元性及專業性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ts val="3500"/>
              </a:lnSpc>
            </a:pPr>
            <a:r>
              <a:rPr lang="zh-TW" altLang="en-US" sz="2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（修正條文第</a:t>
            </a:r>
            <a:r>
              <a:rPr lang="en-US" altLang="zh-TW" sz="2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43</a:t>
            </a:r>
            <a:r>
              <a:rPr lang="zh-TW" altLang="en-US" sz="24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條）</a:t>
            </a:r>
            <a:endParaRPr lang="en-US" altLang="zh-TW" sz="2400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1" y="1912845"/>
            <a:ext cx="1105308" cy="1105308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291703" y="1856249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4505954" y="2092871"/>
            <a:ext cx="3276000" cy="4068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4000"/>
              </a:lnSpc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配合省政府行政組織調整，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取消省申評會層級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ts val="4000"/>
              </a:lnSpc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（修正條文第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44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條）</a:t>
            </a: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41" y="1961435"/>
            <a:ext cx="1105308" cy="1105308"/>
          </a:xfrm>
          <a:prstGeom prst="rect">
            <a:avLst/>
          </a:prstGeom>
        </p:spPr>
      </p:pic>
      <p:sp>
        <p:nvSpPr>
          <p:cNvPr id="15" name="橢圓 14"/>
          <p:cNvSpPr/>
          <p:nvPr/>
        </p:nvSpPr>
        <p:spPr>
          <a:xfrm>
            <a:off x="4151923" y="1904839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8338850" y="2035677"/>
            <a:ext cx="3276000" cy="4068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ts val="3500"/>
              </a:lnSpc>
            </a:pP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明定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教師救濟制度採訴願或申訴擇一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，以</a:t>
            </a:r>
            <a:r>
              <a:rPr lang="zh-TW" altLang="zh-TW" sz="2400" b="1" dirty="0">
                <a:latin typeface="微軟正黑體" pitchFamily="34" charset="-120"/>
                <a:ea typeface="微軟正黑體" pitchFamily="34" charset="-120"/>
              </a:rPr>
              <a:t>使教師救濟制度單純化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，有利教師迅速獲得救濟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ts val="3500"/>
              </a:lnSpc>
            </a:pP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（修正條文第</a:t>
            </a: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44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條）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510" y="1920958"/>
            <a:ext cx="1105308" cy="1105308"/>
          </a:xfrm>
          <a:prstGeom prst="rect">
            <a:avLst/>
          </a:prstGeom>
        </p:spPr>
      </p:pic>
      <p:sp>
        <p:nvSpPr>
          <p:cNvPr id="19" name="橢圓 18"/>
          <p:cNvSpPr/>
          <p:nvPr/>
        </p:nvSpPr>
        <p:spPr>
          <a:xfrm>
            <a:off x="7976992" y="1864362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28533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 animBg="1"/>
      <p:bldP spid="15" grpId="0"/>
      <p:bldP spid="16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直線接點 51"/>
          <p:cNvCxnSpPr/>
          <p:nvPr/>
        </p:nvCxnSpPr>
        <p:spPr>
          <a:xfrm>
            <a:off x="10043295" y="3082513"/>
            <a:ext cx="0" cy="235485"/>
          </a:xfrm>
          <a:prstGeom prst="line">
            <a:avLst/>
          </a:prstGeom>
          <a:ln w="28575" cmpd="sng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>
            <a:off x="2098597" y="3065938"/>
            <a:ext cx="0" cy="235485"/>
          </a:xfrm>
          <a:prstGeom prst="line">
            <a:avLst/>
          </a:prstGeom>
          <a:ln w="28575" cmpd="sng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>
          <a:xfrm>
            <a:off x="6123911" y="3065938"/>
            <a:ext cx="0" cy="235485"/>
          </a:xfrm>
          <a:prstGeom prst="line">
            <a:avLst/>
          </a:prstGeom>
          <a:ln w="28575" cmpd="sng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0327767" y="6429487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3</a:t>
            </a:r>
            <a:endParaRPr lang="zh-TW" altLang="en-US" sz="14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88760" y="3335926"/>
            <a:ext cx="3780000" cy="3439403"/>
          </a:xfrm>
          <a:prstGeom prst="rect">
            <a:avLst/>
          </a:prstGeom>
          <a:solidFill>
            <a:srgbClr val="F3F2F1"/>
          </a:solidFill>
          <a:ln w="63500" cmpd="dbl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保障教師工作權，明定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教師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除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有第</a:t>
            </a:r>
            <a:r>
              <a:rPr lang="en-US" altLang="zh-TW" sz="2000" b="1" u="sng" dirty="0"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en-US" sz="2000" b="1" u="sng" dirty="0">
                <a:latin typeface="微軟正黑體" pitchFamily="34" charset="-120"/>
                <a:ea typeface="微軟正黑體" pitchFamily="34" charset="-120"/>
              </a:rPr>
              <a:t>～</a:t>
            </a:r>
            <a:r>
              <a:rPr lang="en-US" altLang="zh-TW" sz="2000" b="1" u="sng" dirty="0"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b="1" u="sng" dirty="0"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b="1" u="sng" dirty="0">
                <a:latin typeface="微軟正黑體" pitchFamily="34" charset="-120"/>
                <a:ea typeface="微軟正黑體" pitchFamily="34" charset="-120"/>
              </a:rPr>
              <a:t>19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000" b="1" u="sng" dirty="0"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sz="2000" b="1" u="sng" dirty="0"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條情形之一者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外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不得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解聘、不續聘或停聘</a:t>
            </a:r>
            <a:endParaRPr lang="en-US" altLang="zh-TW" sz="2000" b="1" kern="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賦予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訂定</a:t>
            </a:r>
            <a:r>
              <a:rPr lang="zh-TW" altLang="zh-TW" sz="2000" b="1" kern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教</a:t>
            </a:r>
            <a:r>
              <a:rPr lang="zh-TW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師</a:t>
            </a:r>
            <a:r>
              <a:rPr lang="zh-TW" altLang="en-US" sz="2000" b="1" kern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專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業發展及</a:t>
            </a:r>
            <a:r>
              <a:rPr lang="zh-TW" altLang="en-US" sz="2000" b="1" kern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獎勵</a:t>
            </a:r>
            <a:r>
              <a:rPr lang="zh-TW" altLang="zh-TW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辦法</a:t>
            </a:r>
            <a:r>
              <a:rPr lang="zh-TW" altLang="en-US" sz="2000" b="1" kern="0" dirty="0"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之</a:t>
            </a:r>
            <a:r>
              <a:rPr lang="zh-TW" altLang="en-US" sz="2000" b="1" kern="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cs typeface="Times New Roman" panose="02020603050405020304" pitchFamily="18" charset="0"/>
              </a:rPr>
              <a:t>法源</a:t>
            </a:r>
            <a:endParaRPr lang="en-US" altLang="zh-TW" sz="2000" b="1" kern="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明定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高級中等以下學校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各主管機關應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建立教師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諮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商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輔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導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支持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體系</a:t>
            </a:r>
            <a:endParaRPr lang="en-US" altLang="zh-TW" sz="2000" b="1" kern="0" dirty="0">
              <a:latin typeface="微軟正黑體" pitchFamily="34" charset="-120"/>
              <a:ea typeface="微軟正黑體" pitchFamily="34" charset="-120"/>
              <a:cs typeface="Times New Roman" panose="02020603050405020304" pitchFamily="18" charset="0"/>
            </a:endParaRPr>
          </a:p>
        </p:txBody>
      </p:sp>
      <p:sp>
        <p:nvSpPr>
          <p:cNvPr id="42" name="橢圓 41"/>
          <p:cNvSpPr/>
          <p:nvPr/>
        </p:nvSpPr>
        <p:spPr>
          <a:xfrm>
            <a:off x="8197126" y="1808359"/>
            <a:ext cx="3816000" cy="1296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zh-TW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強化教師申訴及救濟制度</a:t>
            </a:r>
            <a:endParaRPr lang="zh-TW" altLang="en-US" sz="2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</p:txBody>
      </p:sp>
      <p:sp>
        <p:nvSpPr>
          <p:cNvPr id="43" name="圓角矩形 42"/>
          <p:cNvSpPr/>
          <p:nvPr/>
        </p:nvSpPr>
        <p:spPr>
          <a:xfrm>
            <a:off x="9610631" y="1378208"/>
            <a:ext cx="900000" cy="61200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</a:p>
        </p:txBody>
      </p:sp>
      <p:sp>
        <p:nvSpPr>
          <p:cNvPr id="44" name="橢圓 43"/>
          <p:cNvSpPr/>
          <p:nvPr/>
        </p:nvSpPr>
        <p:spPr>
          <a:xfrm>
            <a:off x="187467" y="1804443"/>
            <a:ext cx="3816000" cy="1296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教師專業發展</a:t>
            </a:r>
            <a:endParaRPr lang="en-US" altLang="zh-TW" sz="28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zh-TW" altLang="en-US" sz="28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與支持</a:t>
            </a:r>
          </a:p>
        </p:txBody>
      </p:sp>
      <p:sp>
        <p:nvSpPr>
          <p:cNvPr id="45" name="圓角矩形 44"/>
          <p:cNvSpPr/>
          <p:nvPr/>
        </p:nvSpPr>
        <p:spPr>
          <a:xfrm>
            <a:off x="1604148" y="1374292"/>
            <a:ext cx="900000" cy="61200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</a:p>
        </p:txBody>
      </p:sp>
      <p:sp>
        <p:nvSpPr>
          <p:cNvPr id="13" name="矩形 12"/>
          <p:cNvSpPr/>
          <p:nvPr/>
        </p:nvSpPr>
        <p:spPr>
          <a:xfrm>
            <a:off x="4199469" y="3340152"/>
            <a:ext cx="3780000" cy="3068661"/>
          </a:xfrm>
          <a:prstGeom prst="rect">
            <a:avLst/>
          </a:prstGeom>
          <a:solidFill>
            <a:schemeClr val="bg2"/>
          </a:solidFill>
          <a:ln w="63500" cmpd="dbl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依程度區分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不適任教師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處理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之法律效果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教評會處理</a:t>
            </a:r>
            <a:r>
              <a:rPr lang="zh-TW" altLang="zh-TW" sz="2000" b="1" u="sng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性平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zh-TW" sz="2000" b="1" u="sng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兒</a:t>
            </a:r>
            <a:r>
              <a:rPr lang="zh-TW" altLang="en-US" sz="2000" b="1" u="sng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少</a:t>
            </a:r>
            <a:r>
              <a:rPr lang="zh-TW" altLang="zh-TW" sz="2000" b="1" u="sng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體罰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</a:t>
            </a:r>
            <a:r>
              <a:rPr lang="zh-TW" altLang="zh-TW" sz="2000" b="1" u="sng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霸凌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案件時，</a:t>
            </a:r>
            <a:r>
              <a:rPr lang="zh-TW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增邀校外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學者專家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教師</a:t>
            </a:r>
            <a:r>
              <a:rPr lang="zh-TW" altLang="en-US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少於</a:t>
            </a:r>
            <a:r>
              <a:rPr lang="en-US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1/2</a:t>
            </a:r>
            <a:r>
              <a:rPr lang="zh-TW" altLang="en-US" sz="2200" b="1" u="sng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為止</a:t>
            </a:r>
            <a:endParaRPr lang="en-US" altLang="zh-TW" sz="2200" b="1" u="sng" kern="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增訂教師</a:t>
            </a:r>
            <a:r>
              <a:rPr lang="zh-TW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業</a:t>
            </a:r>
            <a:r>
              <a:rPr lang="zh-TW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審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查</a:t>
            </a:r>
            <a:r>
              <a:rPr lang="zh-TW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會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運作機制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增訂學校</a:t>
            </a:r>
            <a:r>
              <a:rPr lang="zh-TW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教評</a:t>
            </a:r>
            <a:r>
              <a:rPr lang="zh-TW" altLang="en-US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會</a:t>
            </a:r>
            <a:r>
              <a:rPr lang="zh-TW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違法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處理方式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明定</a:t>
            </a:r>
            <a:r>
              <a:rPr lang="zh-TW" altLang="en-US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不得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退休、資遣、介聘情形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1" name="橢圓 40"/>
          <p:cNvSpPr/>
          <p:nvPr/>
        </p:nvSpPr>
        <p:spPr>
          <a:xfrm>
            <a:off x="4205025" y="1808359"/>
            <a:ext cx="3816000" cy="12960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完善不適任教師處理機制</a:t>
            </a:r>
          </a:p>
        </p:txBody>
      </p:sp>
      <p:sp>
        <p:nvSpPr>
          <p:cNvPr id="33" name="圓角矩形 32"/>
          <p:cNvSpPr/>
          <p:nvPr/>
        </p:nvSpPr>
        <p:spPr>
          <a:xfrm>
            <a:off x="5628069" y="1383560"/>
            <a:ext cx="900000" cy="612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</a:p>
        </p:txBody>
      </p:sp>
      <p:sp>
        <p:nvSpPr>
          <p:cNvPr id="46" name="矩形 45"/>
          <p:cNvSpPr/>
          <p:nvPr/>
        </p:nvSpPr>
        <p:spPr>
          <a:xfrm>
            <a:off x="8201623" y="3340153"/>
            <a:ext cx="3780000" cy="2695610"/>
          </a:xfrm>
          <a:prstGeom prst="rect">
            <a:avLst/>
          </a:prstGeom>
          <a:solidFill>
            <a:srgbClr val="EDFDDF"/>
          </a:solidFill>
          <a:ln w="63500" cmpd="dbl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修正教師</a:t>
            </a:r>
            <a:r>
              <a:rPr lang="zh-TW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申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訴</a:t>
            </a:r>
            <a:r>
              <a:rPr lang="zh-TW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評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議委員</a:t>
            </a:r>
            <a:r>
              <a:rPr lang="zh-TW" altLang="zh-TW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會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的組成，包括社會公正人士、學者專家等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，增加</a:t>
            </a:r>
            <a:r>
              <a:rPr lang="zh-TW" altLang="en-US" sz="20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委員多元性</a:t>
            </a:r>
            <a:endParaRPr lang="en-US" altLang="zh-TW" sz="2000" b="1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配合省政府組織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之精簡</a:t>
            </a: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，修正教師申訴案件之管轄層級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救濟制度採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訴願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zh-TW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申訴</a:t>
            </a:r>
            <a:r>
              <a:rPr lang="zh-TW" altLang="zh-TW" sz="2000" b="1" u="sng" dirty="0">
                <a:latin typeface="微軟正黑體" pitchFamily="34" charset="-120"/>
                <a:ea typeface="微軟正黑體" pitchFamily="34" charset="-120"/>
              </a:rPr>
              <a:t>擇一</a:t>
            </a:r>
            <a:endParaRPr lang="en-US" altLang="zh-TW" sz="2000" b="1" u="sng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ts val="2900"/>
              </a:lnSpc>
              <a:buFont typeface="Arial" panose="020B0604020202020204" pitchFamily="34" charset="0"/>
              <a:buChar char="•"/>
            </a:pPr>
            <a:endParaRPr lang="zh-TW" altLang="en-US" sz="2000" b="1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" name="標題 1"/>
          <p:cNvSpPr>
            <a:spLocks noGrp="1"/>
          </p:cNvSpPr>
          <p:nvPr>
            <p:ph type="title"/>
          </p:nvPr>
        </p:nvSpPr>
        <p:spPr>
          <a:xfrm>
            <a:off x="689118" y="188844"/>
            <a:ext cx="10720654" cy="990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zh-TW" altLang="en-US" sz="4800" spc="5" dirty="0">
                <a:solidFill>
                  <a:srgbClr val="812B50"/>
                </a:solidFill>
                <a:effectLst/>
                <a:latin typeface="標楷體" pitchFamily="65" charset="-120"/>
                <a:ea typeface="標楷體" pitchFamily="65" charset="-120"/>
                <a:cs typeface="MingLiU"/>
              </a:rPr>
              <a:t>教師法</a:t>
            </a:r>
            <a:r>
              <a:rPr lang="zh-TW" altLang="zh-TW" sz="4800" spc="5" dirty="0">
                <a:solidFill>
                  <a:srgbClr val="812B50"/>
                </a:solidFill>
                <a:effectLst/>
                <a:latin typeface="標楷體" pitchFamily="65" charset="-120"/>
                <a:ea typeface="標楷體" pitchFamily="65" charset="-120"/>
                <a:cs typeface="MingLiU"/>
              </a:rPr>
              <a:t>修</a:t>
            </a:r>
            <a:r>
              <a:rPr lang="zh-TW" altLang="en-US" sz="4800" spc="5" dirty="0">
                <a:solidFill>
                  <a:srgbClr val="812B50"/>
                </a:solidFill>
                <a:effectLst/>
                <a:latin typeface="標楷體" pitchFamily="65" charset="-120"/>
                <a:ea typeface="標楷體" pitchFamily="65" charset="-120"/>
                <a:cs typeface="MingLiU"/>
              </a:rPr>
              <a:t>正重點</a:t>
            </a:r>
          </a:p>
        </p:txBody>
      </p:sp>
    </p:spTree>
    <p:extLst>
      <p:ext uri="{BB962C8B-B14F-4D97-AF65-F5344CB8AC3E}">
        <p14:creationId xmlns:p14="http://schemas.microsoft.com/office/powerpoint/2010/main" val="29572820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1" animBg="1"/>
      <p:bldP spid="42" grpId="1" animBg="1"/>
      <p:bldP spid="43" grpId="1" animBg="1"/>
      <p:bldP spid="44" grpId="1" animBg="1"/>
      <p:bldP spid="45" grpId="1" animBg="1"/>
      <p:bldP spid="4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/>
          <p:cNvSpPr/>
          <p:nvPr/>
        </p:nvSpPr>
        <p:spPr>
          <a:xfrm>
            <a:off x="80683" y="1450184"/>
            <a:ext cx="11916000" cy="5328000"/>
          </a:xfrm>
          <a:prstGeom prst="rect">
            <a:avLst/>
          </a:prstGeom>
          <a:solidFill>
            <a:schemeClr val="bg2"/>
          </a:solidFill>
          <a:ln w="63500" cmpd="dbl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4500"/>
              </a:lnSpc>
            </a:pPr>
            <a:endParaRPr lang="en-US" altLang="zh-TW" sz="3200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561577755"/>
              </p:ext>
            </p:extLst>
          </p:nvPr>
        </p:nvGraphicFramePr>
        <p:xfrm>
          <a:off x="-76393" y="1450184"/>
          <a:ext cx="11954628" cy="4031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10331632" y="6415837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5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dirty="0"/>
              <a:t>         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086285" y="3196911"/>
            <a:ext cx="3037111" cy="15388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教師</a:t>
            </a:r>
            <a:r>
              <a:rPr lang="zh-TW" altLang="zh-TW" b="1" u="sng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解聘、停聘或不續聘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之程序要件及法律效果</a:t>
            </a:r>
            <a:r>
              <a:rPr lang="zh-TW" altLang="zh-TW" b="1" u="sng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同時規範於</a:t>
            </a:r>
            <a:r>
              <a:rPr lang="zh-TW" altLang="en-US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教師</a:t>
            </a:r>
            <a:r>
              <a:rPr lang="zh-TW" altLang="zh-TW" sz="2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法</a:t>
            </a:r>
            <a:r>
              <a:rPr lang="en-US" altLang="zh-TW" sz="1400" dirty="0">
                <a:latin typeface="微軟正黑體" pitchFamily="34" charset="-120"/>
                <a:ea typeface="微軟正黑體" pitchFamily="34" charset="-120"/>
              </a:rPr>
              <a:t>(103.6.18)</a:t>
            </a:r>
            <a:r>
              <a:rPr lang="zh-TW" altLang="zh-TW" sz="20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0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zh-TW" sz="20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，致主管教育行政機關及學校</a:t>
            </a:r>
            <a:r>
              <a:rPr lang="zh-TW" altLang="zh-TW" b="1" u="sng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屢生適用疑義</a:t>
            </a:r>
            <a:r>
              <a:rPr lang="zh-TW" altLang="en-US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>
            <a:off x="1073751" y="5015417"/>
            <a:ext cx="10008000" cy="0"/>
          </a:xfrm>
          <a:prstGeom prst="line">
            <a:avLst/>
          </a:prstGeom>
          <a:ln w="28575" cmpd="thickThin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1073751" y="5015423"/>
            <a:ext cx="0" cy="216000"/>
          </a:xfrm>
          <a:prstGeom prst="line">
            <a:avLst/>
          </a:prstGeom>
          <a:ln w="28575" cmpd="thickThin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4085885" y="5015569"/>
            <a:ext cx="0" cy="216000"/>
          </a:xfrm>
          <a:prstGeom prst="line">
            <a:avLst/>
          </a:prstGeom>
          <a:ln w="28575" cmpd="thickThin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2519596" y="5014479"/>
            <a:ext cx="0" cy="216000"/>
          </a:xfrm>
          <a:prstGeom prst="line">
            <a:avLst/>
          </a:prstGeom>
          <a:ln w="28575" cmpd="thickThin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11093471" y="5015423"/>
            <a:ext cx="0" cy="216000"/>
          </a:xfrm>
          <a:prstGeom prst="line">
            <a:avLst/>
          </a:prstGeom>
          <a:ln w="28575" cmpd="thickThin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5879991" y="5015423"/>
            <a:ext cx="0" cy="216000"/>
          </a:xfrm>
          <a:prstGeom prst="line">
            <a:avLst/>
          </a:prstGeom>
          <a:ln w="28575" cmpd="thickThin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>
            <a:off x="7555480" y="5015423"/>
            <a:ext cx="0" cy="216000"/>
          </a:xfrm>
          <a:prstGeom prst="line">
            <a:avLst/>
          </a:prstGeom>
          <a:ln w="28575" cmpd="thickThin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4338114" y="3008307"/>
            <a:ext cx="3127516" cy="14773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將</a:t>
            </a:r>
            <a:r>
              <a:rPr lang="zh-CN" altLang="en-US" dirty="0">
                <a:latin typeface="微軟正黑體" pitchFamily="34" charset="-120"/>
                <a:ea typeface="微軟正黑體" pitchFamily="34" charset="-120"/>
              </a:rPr>
              <a:t>原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教師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法</a:t>
            </a:r>
            <a:r>
              <a:rPr lang="en-US" altLang="zh-TW" sz="1400" dirty="0">
                <a:latin typeface="微軟正黑體" pitchFamily="34" charset="-120"/>
                <a:ea typeface="微軟正黑體" pitchFamily="34" charset="-120"/>
              </a:rPr>
              <a:t>(103.6.18)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條有關教師解聘、不續聘、停聘及第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條有關資遣之規定，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b="1" u="sng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按其</a:t>
            </a:r>
            <a:r>
              <a:rPr lang="zh-TW" altLang="zh-TW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情節嚴重程度不同</a:t>
            </a:r>
            <a:endParaRPr lang="en-US" altLang="zh-TW" b="1" u="sng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b="1" u="sng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區分</a:t>
            </a:r>
            <a:r>
              <a:rPr lang="zh-TW" altLang="en-US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不同</a:t>
            </a:r>
            <a:r>
              <a:rPr lang="zh-TW" altLang="zh-TW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法律效果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36" name="直線接點 35"/>
          <p:cNvCxnSpPr/>
          <p:nvPr/>
        </p:nvCxnSpPr>
        <p:spPr>
          <a:xfrm>
            <a:off x="9265544" y="5014479"/>
            <a:ext cx="0" cy="216000"/>
          </a:xfrm>
          <a:prstGeom prst="line">
            <a:avLst/>
          </a:prstGeom>
          <a:ln w="28575" cmpd="thickThin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向下箭號 37"/>
          <p:cNvSpPr/>
          <p:nvPr/>
        </p:nvSpPr>
        <p:spPr>
          <a:xfrm>
            <a:off x="5691006" y="4679277"/>
            <a:ext cx="360000" cy="324000"/>
          </a:xfrm>
          <a:prstGeom prst="downArrow">
            <a:avLst/>
          </a:prstGeom>
          <a:solidFill>
            <a:srgbClr val="F2B092"/>
          </a:solidFill>
          <a:ln>
            <a:solidFill>
              <a:srgbClr val="85756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接點 40"/>
          <p:cNvCxnSpPr/>
          <p:nvPr/>
        </p:nvCxnSpPr>
        <p:spPr>
          <a:xfrm>
            <a:off x="1086285" y="5626076"/>
            <a:ext cx="0" cy="39560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圓角矩形 41"/>
          <p:cNvSpPr/>
          <p:nvPr/>
        </p:nvSpPr>
        <p:spPr>
          <a:xfrm>
            <a:off x="201361" y="5944363"/>
            <a:ext cx="1476000" cy="68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69850" algn="ctr">
              <a:lnSpc>
                <a:spcPts val="1700"/>
              </a:lnSpc>
              <a:spcAft>
                <a:spcPts val="0"/>
              </a:spcAft>
            </a:pPr>
            <a:r>
              <a: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終身</a:t>
            </a:r>
            <a:endParaRPr lang="en-US" altLang="zh-TW" sz="14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-69850" algn="ctr">
              <a:lnSpc>
                <a:spcPts val="1700"/>
              </a:lnSpc>
              <a:spcAft>
                <a:spcPts val="0"/>
              </a:spcAft>
            </a:pPr>
            <a:r>
              <a:rPr lang="zh-TW" sz="1400" kern="10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不得任教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342586" y="5139543"/>
            <a:ext cx="1296000" cy="642411"/>
          </a:xfrm>
          <a:prstGeom prst="roundRect">
            <a:avLst/>
          </a:prstGeom>
          <a:solidFill>
            <a:srgbClr val="FFCCCC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終身解聘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55" name="直線接點 54"/>
          <p:cNvCxnSpPr/>
          <p:nvPr/>
        </p:nvCxnSpPr>
        <p:spPr>
          <a:xfrm>
            <a:off x="2497018" y="5619634"/>
            <a:ext cx="0" cy="39560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圓角矩形 55"/>
          <p:cNvSpPr/>
          <p:nvPr/>
        </p:nvSpPr>
        <p:spPr>
          <a:xfrm>
            <a:off x="1782422" y="5937921"/>
            <a:ext cx="1476000" cy="68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69850" algn="ctr">
              <a:lnSpc>
                <a:spcPts val="1700"/>
              </a:lnSpc>
            </a:pP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1-4</a:t>
            </a: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年間</a:t>
            </a:r>
            <a:endParaRPr lang="en-US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indent="-69850" algn="ctr">
              <a:lnSpc>
                <a:spcPts val="1700"/>
              </a:lnSpc>
            </a:pPr>
            <a:r>
              <a:rPr 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不得任教</a:t>
            </a:r>
          </a:p>
        </p:txBody>
      </p:sp>
      <p:sp>
        <p:nvSpPr>
          <p:cNvPr id="29" name="圓角矩形 28"/>
          <p:cNvSpPr/>
          <p:nvPr/>
        </p:nvSpPr>
        <p:spPr>
          <a:xfrm>
            <a:off x="1842217" y="5147564"/>
            <a:ext cx="1332000" cy="642411"/>
          </a:xfrm>
          <a:prstGeom prst="roundRect">
            <a:avLst/>
          </a:prstGeom>
          <a:solidFill>
            <a:srgbClr val="FFCCCC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解聘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1-4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年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57" name="直線接點 56"/>
          <p:cNvCxnSpPr/>
          <p:nvPr/>
        </p:nvCxnSpPr>
        <p:spPr>
          <a:xfrm>
            <a:off x="4068813" y="5601074"/>
            <a:ext cx="0" cy="39560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圓角矩形 57"/>
          <p:cNvSpPr/>
          <p:nvPr/>
        </p:nvSpPr>
        <p:spPr>
          <a:xfrm>
            <a:off x="3354220" y="5946256"/>
            <a:ext cx="1476000" cy="68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 cmpd="sng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69850" algn="ctr">
              <a:lnSpc>
                <a:spcPts val="1700"/>
              </a:lnSpc>
              <a:spcAft>
                <a:spcPts val="0"/>
              </a:spcAft>
            </a:pP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得他校應聘</a:t>
            </a:r>
            <a:endParaRPr 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3345749" y="5148654"/>
            <a:ext cx="1512000" cy="642411"/>
          </a:xfrm>
          <a:prstGeom prst="roundRect">
            <a:avLst/>
          </a:prstGeom>
          <a:solidFill>
            <a:srgbClr val="FFCCCC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原校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解聘不續聘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59" name="直線接點 58"/>
          <p:cNvCxnSpPr/>
          <p:nvPr/>
        </p:nvCxnSpPr>
        <p:spPr>
          <a:xfrm>
            <a:off x="5871006" y="5601074"/>
            <a:ext cx="0" cy="39560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圓角矩形 59"/>
          <p:cNvSpPr/>
          <p:nvPr/>
        </p:nvSpPr>
        <p:spPr>
          <a:xfrm>
            <a:off x="4950214" y="5946256"/>
            <a:ext cx="1692000" cy="6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 cmpd="sng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69850" algn="ctr">
              <a:lnSpc>
                <a:spcPts val="1700"/>
              </a:lnSpc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停聘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個月至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年，期間</a:t>
            </a:r>
            <a:r>
              <a:rPr lang="zh-TW" altLang="zh-TW" sz="1400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不得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支領薪水</a:t>
            </a:r>
          </a:p>
          <a:p>
            <a:pPr indent="-69850" algn="ctr">
              <a:lnSpc>
                <a:spcPts val="1700"/>
              </a:lnSpc>
            </a:pP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保留底缺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5193652" y="5157473"/>
            <a:ext cx="1296000" cy="642411"/>
          </a:xfrm>
          <a:prstGeom prst="roundRect">
            <a:avLst/>
          </a:prstGeom>
          <a:solidFill>
            <a:srgbClr val="FFCE85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終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局停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聘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61" name="直線接點 60"/>
          <p:cNvCxnSpPr/>
          <p:nvPr/>
        </p:nvCxnSpPr>
        <p:spPr>
          <a:xfrm>
            <a:off x="7558667" y="5610148"/>
            <a:ext cx="0" cy="39560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圓角矩形 61"/>
          <p:cNvSpPr/>
          <p:nvPr/>
        </p:nvSpPr>
        <p:spPr>
          <a:xfrm>
            <a:off x="6718562" y="5928435"/>
            <a:ext cx="1692000" cy="684000"/>
          </a:xfrm>
          <a:prstGeom prst="roundRect">
            <a:avLst>
              <a:gd name="adj" fmla="val 21123"/>
            </a:avLst>
          </a:prstGeom>
          <a:solidFill>
            <a:schemeClr val="accent6">
              <a:lumMod val="60000"/>
              <a:lumOff val="40000"/>
            </a:schemeClr>
          </a:solidFill>
          <a:ln w="28575" cmpd="sng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69850" algn="ctr">
              <a:lnSpc>
                <a:spcPts val="1700"/>
              </a:lnSpc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涉本條情事</a:t>
            </a:r>
            <a:r>
              <a:rPr lang="zh-TW" altLang="en-US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規定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即發生效力，</a:t>
            </a:r>
            <a:r>
              <a:rPr lang="zh-TW" altLang="zh-TW" sz="1400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不得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支領薪水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保留底缺</a:t>
            </a:r>
            <a:r>
              <a:rPr lang="en-US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zh-TW" sz="14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5" name="圓角矩形 34"/>
          <p:cNvSpPr/>
          <p:nvPr/>
        </p:nvSpPr>
        <p:spPr>
          <a:xfrm>
            <a:off x="6806379" y="5139543"/>
            <a:ext cx="1512000" cy="642411"/>
          </a:xfrm>
          <a:prstGeom prst="roundRect">
            <a:avLst/>
          </a:prstGeom>
          <a:solidFill>
            <a:srgbClr val="FFCE85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當然暫時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停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聘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63" name="直線接點 62"/>
          <p:cNvCxnSpPr/>
          <p:nvPr/>
        </p:nvCxnSpPr>
        <p:spPr>
          <a:xfrm>
            <a:off x="9293112" y="5564650"/>
            <a:ext cx="0" cy="39560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4" name="圓角矩形 63"/>
          <p:cNvSpPr/>
          <p:nvPr/>
        </p:nvSpPr>
        <p:spPr>
          <a:xfrm>
            <a:off x="8483852" y="5945692"/>
            <a:ext cx="1692000" cy="684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 cmpd="sng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zh-TW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調查必要</a:t>
            </a:r>
            <a:r>
              <a:rPr lang="zh-TW" altLang="en-US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暫時</a:t>
            </a:r>
            <a:r>
              <a:rPr lang="zh-TW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停聘</a:t>
            </a:r>
            <a:r>
              <a:rPr lang="en-US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或</a:t>
            </a:r>
            <a:r>
              <a:rPr lang="en-US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個月以下，</a:t>
            </a:r>
            <a:r>
              <a:rPr lang="zh-TW" altLang="zh-TW" sz="1200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除性平案件外</a:t>
            </a:r>
            <a:r>
              <a:rPr lang="zh-TW" altLang="en-US" sz="1200" kern="1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停聘期間可支領</a:t>
            </a:r>
            <a:r>
              <a:rPr lang="zh-TW" altLang="en-US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半</a:t>
            </a:r>
            <a:r>
              <a:rPr lang="zh-TW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薪</a:t>
            </a:r>
            <a:r>
              <a:rPr lang="en-US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保留底缺</a:t>
            </a:r>
            <a:r>
              <a:rPr lang="en-US" altLang="zh-TW" sz="12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zh-TW" altLang="zh-TW" sz="12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7" name="圓角矩形 36"/>
          <p:cNvSpPr/>
          <p:nvPr/>
        </p:nvSpPr>
        <p:spPr>
          <a:xfrm>
            <a:off x="8615065" y="5147564"/>
            <a:ext cx="1296000" cy="642411"/>
          </a:xfrm>
          <a:prstGeom prst="roundRect">
            <a:avLst/>
          </a:prstGeom>
          <a:solidFill>
            <a:srgbClr val="FFCE85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暫時停</a:t>
            </a:r>
            <a:r>
              <a:rPr lang="zh-TW" altLang="zh-TW" b="1" dirty="0">
                <a:latin typeface="微軟正黑體" pitchFamily="34" charset="-120"/>
                <a:ea typeface="微軟正黑體" pitchFamily="34" charset="-120"/>
              </a:rPr>
              <a:t>聘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65" name="直線接點 64"/>
          <p:cNvCxnSpPr/>
          <p:nvPr/>
        </p:nvCxnSpPr>
        <p:spPr>
          <a:xfrm>
            <a:off x="11085840" y="5547306"/>
            <a:ext cx="0" cy="395605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6" name="圓角矩形 65"/>
          <p:cNvSpPr/>
          <p:nvPr/>
        </p:nvSpPr>
        <p:spPr>
          <a:xfrm>
            <a:off x="10249679" y="5946276"/>
            <a:ext cx="1692000" cy="684000"/>
          </a:xfrm>
          <a:prstGeom prst="roundRect">
            <a:avLst/>
          </a:prstGeom>
          <a:solidFill>
            <a:srgbClr val="C6BFBA"/>
          </a:solidFill>
          <a:ln w="28575" cmpd="sng">
            <a:solidFill>
              <a:schemeClr val="accent4">
                <a:lumMod val="50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-69850" algn="ctr">
              <a:lnSpc>
                <a:spcPts val="1700"/>
              </a:lnSpc>
              <a:spcAft>
                <a:spcPts val="0"/>
              </a:spcAft>
            </a:pPr>
            <a:r>
              <a:rPr lang="zh-TW" altLang="zh-TW" sz="14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可支領資遣費</a:t>
            </a:r>
          </a:p>
        </p:txBody>
      </p:sp>
      <p:sp>
        <p:nvSpPr>
          <p:cNvPr id="31" name="圓角矩形 30"/>
          <p:cNvSpPr/>
          <p:nvPr/>
        </p:nvSpPr>
        <p:spPr>
          <a:xfrm>
            <a:off x="10362302" y="5148508"/>
            <a:ext cx="1296000" cy="642411"/>
          </a:xfrm>
          <a:prstGeom prst="roundRect">
            <a:avLst/>
          </a:prstGeom>
          <a:solidFill>
            <a:srgbClr val="C6BFBA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資遣</a:t>
            </a:r>
            <a:endParaRPr lang="en-US" altLang="zh-TW" b="1" dirty="0"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27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7693668" y="2185681"/>
            <a:ext cx="198000" cy="198000"/>
          </a:xfrm>
          <a:prstGeom prst="ellipse">
            <a:avLst/>
          </a:prstGeom>
          <a:solidFill>
            <a:srgbClr val="F3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圓角矩形 44"/>
          <p:cNvSpPr/>
          <p:nvPr/>
        </p:nvSpPr>
        <p:spPr>
          <a:xfrm>
            <a:off x="3295338" y="306902"/>
            <a:ext cx="6655355" cy="78809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完善不適任教師處理機制</a:t>
            </a:r>
          </a:p>
        </p:txBody>
      </p:sp>
      <p:sp>
        <p:nvSpPr>
          <p:cNvPr id="46" name="橢圓 45"/>
          <p:cNvSpPr/>
          <p:nvPr/>
        </p:nvSpPr>
        <p:spPr>
          <a:xfrm>
            <a:off x="2758467" y="232947"/>
            <a:ext cx="90000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</a:p>
        </p:txBody>
      </p:sp>
      <p:sp>
        <p:nvSpPr>
          <p:cNvPr id="47" name="圓角矩形 46"/>
          <p:cNvSpPr/>
          <p:nvPr/>
        </p:nvSpPr>
        <p:spPr>
          <a:xfrm>
            <a:off x="937183" y="1850090"/>
            <a:ext cx="10324799" cy="648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ts val="3300"/>
              </a:lnSpc>
            </a:pP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依程度區分不適任教師之法律效果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14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21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27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條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7" name="雲朵形 6"/>
          <p:cNvSpPr/>
          <p:nvPr/>
        </p:nvSpPr>
        <p:spPr>
          <a:xfrm>
            <a:off x="7659015" y="3157796"/>
            <a:ext cx="3904323" cy="1708851"/>
          </a:xfrm>
          <a:prstGeom prst="cloud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6888"/>
            <a:ext cx="1408276" cy="1408276"/>
          </a:xfrm>
          <a:prstGeom prst="rect">
            <a:avLst/>
          </a:prstGeom>
        </p:spPr>
      </p:pic>
      <p:sp>
        <p:nvSpPr>
          <p:cNvPr id="49" name="橢圓 48"/>
          <p:cNvSpPr/>
          <p:nvPr/>
        </p:nvSpPr>
        <p:spPr>
          <a:xfrm>
            <a:off x="326138" y="1646888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018285" y="3412056"/>
            <a:ext cx="3666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使教評會審議結果更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zh-TW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一致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加快不適任教師案件處理速度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961350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0" grpId="0" animBg="1"/>
      <p:bldP spid="12" grpId="0" animBg="1"/>
      <p:bldP spid="38" grpId="0" animBg="1"/>
      <p:bldP spid="42" grpId="0" animBg="1"/>
      <p:bldP spid="20" grpId="0" animBg="1"/>
      <p:bldP spid="56" grpId="0" animBg="1"/>
      <p:bldP spid="29" grpId="0" animBg="1"/>
      <p:bldP spid="58" grpId="0" animBg="1"/>
      <p:bldP spid="27" grpId="0" animBg="1"/>
      <p:bldP spid="60" grpId="0" animBg="1"/>
      <p:bldP spid="33" grpId="0" animBg="1"/>
      <p:bldP spid="62" grpId="0" animBg="1"/>
      <p:bldP spid="35" grpId="0" animBg="1"/>
      <p:bldP spid="64" grpId="0" animBg="1"/>
      <p:bldP spid="37" grpId="0" animBg="1"/>
      <p:bldP spid="66" grpId="0" animBg="1"/>
      <p:bldP spid="31" grpId="0" animBg="1"/>
      <p:bldP spid="47" grpId="0" animBg="1"/>
      <p:bldP spid="7" grpId="0" animBg="1"/>
      <p:bldP spid="49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400" dirty="0"/>
              <a:t>         </a:t>
            </a: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0309295" y="6429487"/>
            <a:ext cx="1828800" cy="365125"/>
          </a:xfrm>
        </p:spPr>
        <p:txBody>
          <a:bodyPr vert="horz" lIns="0" tIns="45720" rIns="0" bIns="45720" rtlCol="0" anchor="ctr"/>
          <a:lstStyle/>
          <a:p>
            <a:r>
              <a:rPr lang="en-US" altLang="zh-TW" sz="1400" b="1" dirty="0">
                <a:latin typeface="Microsoft YaHei UI" panose="020B0503020204020204" pitchFamily="34" charset="-122"/>
                <a:ea typeface="Microsoft YaHei UI" panose="020B0503020204020204" pitchFamily="34" charset="-122"/>
                <a:cs typeface="Liberation Mono" panose="02070409020205020404" pitchFamily="49" charset="0"/>
              </a:rPr>
              <a:t>8</a:t>
            </a:r>
            <a:endParaRPr lang="zh-TW" altLang="en-US" sz="1400" b="1" dirty="0">
              <a:latin typeface="Microsoft YaHei UI" panose="020B0503020204020204" pitchFamily="34" charset="-122"/>
              <a:ea typeface="Microsoft YaHei UI" panose="020B0503020204020204" pitchFamily="34" charset="-122"/>
              <a:cs typeface="Liberation Mono" panose="020704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0256" y="1519948"/>
            <a:ext cx="11340352" cy="5076000"/>
          </a:xfrm>
          <a:prstGeom prst="rect">
            <a:avLst/>
          </a:prstGeom>
          <a:solidFill>
            <a:schemeClr val="bg2"/>
          </a:solidFill>
          <a:ln w="63500" cmpd="dbl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4500"/>
              </a:lnSpc>
            </a:pPr>
            <a:endParaRPr lang="en-US" altLang="zh-TW" sz="3200" kern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1" name="圓角矩形 40"/>
          <p:cNvSpPr/>
          <p:nvPr/>
        </p:nvSpPr>
        <p:spPr>
          <a:xfrm>
            <a:off x="3190078" y="287179"/>
            <a:ext cx="6655355" cy="78809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0"/>
              </a:spcBef>
            </a:pP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完善不適任教師處理機制</a:t>
            </a:r>
          </a:p>
        </p:txBody>
      </p:sp>
      <p:sp>
        <p:nvSpPr>
          <p:cNvPr id="33" name="橢圓 32"/>
          <p:cNvSpPr/>
          <p:nvPr/>
        </p:nvSpPr>
        <p:spPr>
          <a:xfrm>
            <a:off x="2653207" y="213224"/>
            <a:ext cx="900000" cy="86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937946" y="1963046"/>
            <a:ext cx="9472249" cy="4380998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lnSpc>
                <a:spcPts val="4000"/>
              </a:lnSpc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教評會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組成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修正條文第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r>
              <a:rPr lang="en-US" altLang="zh-TW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8163" indent="-358775" algn="just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</a:t>
            </a:r>
            <a:r>
              <a:rPr lang="zh-TW" altLang="zh-TW" sz="24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性平、兒</a:t>
            </a:r>
            <a:r>
              <a:rPr lang="zh-TW" altLang="en-US" sz="24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</a:t>
            </a:r>
            <a:r>
              <a:rPr lang="zh-TW" altLang="zh-TW" sz="24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體罰及霸凌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相關案件時，</a:t>
            </a:r>
            <a:r>
              <a:rPr lang="zh-TW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</a:t>
            </a:r>
            <a:r>
              <a:rPr lang="zh-TW" altLang="zh-TW" sz="24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增邀校外學者專家</a:t>
            </a:r>
            <a:r>
              <a:rPr lang="zh-TW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4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未兼行政或董事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zh-TW" sz="24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TW" altLang="zh-TW" sz="24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人數</a:t>
            </a:r>
            <a:r>
              <a:rPr lang="zh-TW" altLang="zh-TW" sz="24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少於委員</a:t>
            </a:r>
            <a:r>
              <a:rPr lang="zh-TW" altLang="zh-TW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總額</a:t>
            </a:r>
            <a:r>
              <a:rPr lang="zh-TW" altLang="en-US" sz="24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二分之一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為止</a:t>
            </a:r>
            <a:r>
              <a:rPr lang="zh-TW" altLang="en-US" sz="2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8163" indent="-358775" algn="just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en-US" sz="24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一般任務組成維持不變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，處理</a:t>
            </a:r>
            <a:r>
              <a:rPr lang="zh-TW" altLang="en-US" sz="24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教學不力</a:t>
            </a:r>
            <a:r>
              <a:rPr lang="zh-TW" altLang="zh-TW" sz="24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或不能勝任工作案件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，尊重教師專業認定，</a:t>
            </a:r>
            <a:r>
              <a:rPr lang="zh-TW" altLang="zh-TW" sz="24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維持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未兼行政及董事之</a:t>
            </a:r>
            <a:r>
              <a:rPr lang="zh-TW" altLang="zh-TW" sz="24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</a:t>
            </a:r>
            <a:r>
              <a:rPr lang="zh-TW" altLang="en-US" sz="2400" b="1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人數</a:t>
            </a:r>
            <a:r>
              <a:rPr lang="zh-TW" altLang="en-US" sz="2400" b="1" u="sng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不得少於二分之一</a:t>
            </a:r>
            <a:r>
              <a: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8163" indent="-358775" algn="just">
              <a:lnSpc>
                <a:spcPts val="4000"/>
              </a:lnSpc>
              <a:buFont typeface="Wingdings" panose="05000000000000000000" pitchFamily="2" charset="2"/>
              <a:buChar char="l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授權子法：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高級中等以下學校</a:t>
            </a:r>
            <a:r>
              <a:rPr lang="zh-TW" altLang="zh-TW" sz="24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r>
              <a:rPr lang="zh-TW" altLang="zh-TW" sz="24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師</a:t>
            </a:r>
            <a:r>
              <a:rPr lang="zh-TW" altLang="zh-TW" sz="24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</a:t>
            </a:r>
            <a:r>
              <a:rPr lang="zh-TW" altLang="zh-TW" sz="24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審委員</a:t>
            </a:r>
            <a:r>
              <a:rPr lang="zh-TW" altLang="zh-TW" sz="24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zh-TW" altLang="zh-TW" sz="2400" u="sng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設置辦法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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明定審議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各類型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案件之</a:t>
            </a:r>
            <a:r>
              <a:rPr lang="zh-TW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出席</a:t>
            </a:r>
            <a:r>
              <a:rPr lang="en-US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zh-TW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表決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門檻</a:t>
            </a:r>
            <a:endParaRPr lang="en-US" altLang="zh-TW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35" y="1756479"/>
            <a:ext cx="1408276" cy="1408276"/>
          </a:xfrm>
          <a:prstGeom prst="rect">
            <a:avLst/>
          </a:prstGeom>
        </p:spPr>
      </p:pic>
      <p:sp>
        <p:nvSpPr>
          <p:cNvPr id="14" name="橢圓 13"/>
          <p:cNvSpPr/>
          <p:nvPr/>
        </p:nvSpPr>
        <p:spPr>
          <a:xfrm>
            <a:off x="616404" y="1804008"/>
            <a:ext cx="756000" cy="575687"/>
          </a:xfrm>
          <a:prstGeom prst="ellipse">
            <a:avLst/>
          </a:prstGeom>
          <a:noFill/>
          <a:ln cmpd="sng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3600" b="1" dirty="0">
                <a:solidFill>
                  <a:srgbClr val="8575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3600" b="1" dirty="0">
              <a:solidFill>
                <a:srgbClr val="8575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4043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4873beb7-5857-4685-be1f-d57550cc96cc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3328</Words>
  <Application>Microsoft Macintosh PowerPoint</Application>
  <PresentationFormat>寬螢幕</PresentationFormat>
  <Paragraphs>577</Paragraphs>
  <Slides>31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8" baseType="lpstr">
      <vt:lpstr>MingLiU</vt:lpstr>
      <vt:lpstr>微軟正黑體</vt:lpstr>
      <vt:lpstr>微軟正黑體</vt:lpstr>
      <vt:lpstr>新細明體</vt:lpstr>
      <vt:lpstr>標楷體</vt:lpstr>
      <vt:lpstr>方正舒体</vt:lpstr>
      <vt:lpstr>Kaiti SC</vt:lpstr>
      <vt:lpstr>Liberation Mono</vt:lpstr>
      <vt:lpstr>Meiryo UI</vt:lpstr>
      <vt:lpstr>Microsoft JhengHei UI</vt:lpstr>
      <vt:lpstr>Microsoft YaHei UI</vt:lpstr>
      <vt:lpstr>Arial</vt:lpstr>
      <vt:lpstr>Georgia</vt:lpstr>
      <vt:lpstr>Times New Roman</vt:lpstr>
      <vt:lpstr>Wingdings</vt:lpstr>
      <vt:lpstr>Wingdings 2</vt:lpstr>
      <vt:lpstr>市鎮</vt:lpstr>
      <vt:lpstr>教師法專案報告 (完善不適任教師處理機制）</vt:lpstr>
      <vt:lpstr>教師法立法目的(第1條)</vt:lpstr>
      <vt:lpstr>教師法修正重點</vt:lpstr>
      <vt:lpstr>         </vt:lpstr>
      <vt:lpstr>教師法修正重點</vt:lpstr>
      <vt:lpstr>         </vt:lpstr>
      <vt:lpstr>教師法修正重點</vt:lpstr>
      <vt:lpstr>         </vt:lpstr>
      <vt:lpstr>         </vt:lpstr>
      <vt:lpstr>         </vt:lpstr>
      <vt:lpstr>         </vt:lpstr>
      <vt:lpstr>         </vt:lpstr>
      <vt:lpstr>PowerPoint 簡報</vt:lpstr>
      <vt:lpstr>PowerPoint 簡報</vt:lpstr>
      <vt:lpstr>新教師法處理不適任教師機制：</vt:lpstr>
      <vt:lpstr>新教師法處理不適任教師機制：</vt:lpstr>
      <vt:lpstr>PowerPoint 簡報</vt:lpstr>
      <vt:lpstr>新教師法處理不適任教師機制：</vt:lpstr>
      <vt:lpstr>PowerPoint 簡報</vt:lpstr>
      <vt:lpstr>PowerPoint 簡報</vt:lpstr>
      <vt:lpstr>PowerPoint 簡報</vt:lpstr>
      <vt:lpstr>PowerPoint 簡報</vt:lpstr>
      <vt:lpstr>新教師法處理不適任教師機制：</vt:lpstr>
      <vt:lpstr>一般案件-試算說明（一）-未兼行政教師不得少於1/2</vt:lpstr>
      <vt:lpstr>增聘校外學者專家-試算說明（二）性平案、兒少體罰霸凌案</vt:lpstr>
      <vt:lpstr>增聘校外學者專家-試算說明（三）性平案、兒少體罰霸凌案</vt:lpstr>
      <vt:lpstr>增聘校外學者專家-試算說明（四）教師會代表是否兼行政</vt:lpstr>
      <vt:lpstr>增聘校外學者專家-試算說明（四）教師會代表是否兼行政</vt:lpstr>
      <vt:lpstr>新教師法處理不適任教師機制：</vt:lpstr>
      <vt:lpstr>新教師法處理不適任教師機制：</vt:lpstr>
      <vt:lpstr>感謝聆聽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2018-01-02T06:17:54Z</dcterms:created>
  <dcterms:modified xsi:type="dcterms:W3CDTF">2020-08-23T01:20:37Z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