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90" r:id="rId2"/>
    <p:sldMasterId id="2147483807" r:id="rId3"/>
  </p:sldMasterIdLst>
  <p:notesMasterIdLst>
    <p:notesMasterId r:id="rId112"/>
  </p:notesMasterIdLst>
  <p:handoutMasterIdLst>
    <p:handoutMasterId r:id="rId113"/>
  </p:handoutMasterIdLst>
  <p:sldIdLst>
    <p:sldId id="342" r:id="rId4"/>
    <p:sldId id="443" r:id="rId5"/>
    <p:sldId id="442" r:id="rId6"/>
    <p:sldId id="785" r:id="rId7"/>
    <p:sldId id="786" r:id="rId8"/>
    <p:sldId id="787" r:id="rId9"/>
    <p:sldId id="788" r:id="rId10"/>
    <p:sldId id="789" r:id="rId11"/>
    <p:sldId id="344" r:id="rId12"/>
    <p:sldId id="790" r:id="rId13"/>
    <p:sldId id="422" r:id="rId14"/>
    <p:sldId id="399" r:id="rId15"/>
    <p:sldId id="791" r:id="rId16"/>
    <p:sldId id="398" r:id="rId17"/>
    <p:sldId id="793" r:id="rId18"/>
    <p:sldId id="646" r:id="rId19"/>
    <p:sldId id="411" r:id="rId20"/>
    <p:sldId id="346" r:id="rId21"/>
    <p:sldId id="650" r:id="rId22"/>
    <p:sldId id="651" r:id="rId23"/>
    <p:sldId id="701" r:id="rId24"/>
    <p:sldId id="652" r:id="rId25"/>
    <p:sldId id="653" r:id="rId26"/>
    <p:sldId id="702" r:id="rId27"/>
    <p:sldId id="703" r:id="rId28"/>
    <p:sldId id="704" r:id="rId29"/>
    <p:sldId id="794" r:id="rId30"/>
    <p:sldId id="574" r:id="rId31"/>
    <p:sldId id="795" r:id="rId32"/>
    <p:sldId id="796" r:id="rId33"/>
    <p:sldId id="797" r:id="rId34"/>
    <p:sldId id="798" r:id="rId35"/>
    <p:sldId id="799" r:id="rId36"/>
    <p:sldId id="800" r:id="rId37"/>
    <p:sldId id="801" r:id="rId38"/>
    <p:sldId id="802" r:id="rId39"/>
    <p:sldId id="804" r:id="rId40"/>
    <p:sldId id="712" r:id="rId41"/>
    <p:sldId id="805" r:id="rId42"/>
    <p:sldId id="806" r:id="rId43"/>
    <p:sldId id="807" r:id="rId44"/>
    <p:sldId id="808" r:id="rId45"/>
    <p:sldId id="809" r:id="rId46"/>
    <p:sldId id="810" r:id="rId47"/>
    <p:sldId id="811" r:id="rId48"/>
    <p:sldId id="812" r:id="rId49"/>
    <p:sldId id="813" r:id="rId50"/>
    <p:sldId id="814" r:id="rId51"/>
    <p:sldId id="815" r:id="rId52"/>
    <p:sldId id="816" r:id="rId53"/>
    <p:sldId id="817" r:id="rId54"/>
    <p:sldId id="818" r:id="rId55"/>
    <p:sldId id="819" r:id="rId56"/>
    <p:sldId id="820" r:id="rId57"/>
    <p:sldId id="821" r:id="rId58"/>
    <p:sldId id="822" r:id="rId59"/>
    <p:sldId id="823" r:id="rId60"/>
    <p:sldId id="824" r:id="rId61"/>
    <p:sldId id="825" r:id="rId62"/>
    <p:sldId id="826" r:id="rId63"/>
    <p:sldId id="827" r:id="rId64"/>
    <p:sldId id="828" r:id="rId65"/>
    <p:sldId id="829" r:id="rId66"/>
    <p:sldId id="830" r:id="rId67"/>
    <p:sldId id="831" r:id="rId68"/>
    <p:sldId id="867" r:id="rId69"/>
    <p:sldId id="868" r:id="rId70"/>
    <p:sldId id="869" r:id="rId71"/>
    <p:sldId id="870" r:id="rId72"/>
    <p:sldId id="832" r:id="rId73"/>
    <p:sldId id="833" r:id="rId74"/>
    <p:sldId id="873" r:id="rId75"/>
    <p:sldId id="872" r:id="rId76"/>
    <p:sldId id="874" r:id="rId77"/>
    <p:sldId id="875" r:id="rId78"/>
    <p:sldId id="834" r:id="rId79"/>
    <p:sldId id="835" r:id="rId80"/>
    <p:sldId id="836" r:id="rId81"/>
    <p:sldId id="837" r:id="rId82"/>
    <p:sldId id="838" r:id="rId83"/>
    <p:sldId id="839" r:id="rId84"/>
    <p:sldId id="840" r:id="rId85"/>
    <p:sldId id="841" r:id="rId86"/>
    <p:sldId id="842" r:id="rId87"/>
    <p:sldId id="843" r:id="rId88"/>
    <p:sldId id="844" r:id="rId89"/>
    <p:sldId id="845" r:id="rId90"/>
    <p:sldId id="846" r:id="rId91"/>
    <p:sldId id="847" r:id="rId92"/>
    <p:sldId id="848" r:id="rId93"/>
    <p:sldId id="849" r:id="rId94"/>
    <p:sldId id="850" r:id="rId95"/>
    <p:sldId id="851" r:id="rId96"/>
    <p:sldId id="852" r:id="rId97"/>
    <p:sldId id="853" r:id="rId98"/>
    <p:sldId id="854" r:id="rId99"/>
    <p:sldId id="855" r:id="rId100"/>
    <p:sldId id="856" r:id="rId101"/>
    <p:sldId id="857" r:id="rId102"/>
    <p:sldId id="858" r:id="rId103"/>
    <p:sldId id="859" r:id="rId104"/>
    <p:sldId id="860" r:id="rId105"/>
    <p:sldId id="861" r:id="rId106"/>
    <p:sldId id="862" r:id="rId107"/>
    <p:sldId id="863" r:id="rId108"/>
    <p:sldId id="864" r:id="rId109"/>
    <p:sldId id="865" r:id="rId110"/>
    <p:sldId id="866" r:id="rId111"/>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itchFamily="34" charset="0"/>
        <a:ea typeface="微軟正黑體" pitchFamily="34"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微軟正黑體" pitchFamily="34"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微軟正黑體" pitchFamily="34"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微軟正黑體" pitchFamily="34"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微軟正黑體" pitchFamily="34" charset="-120"/>
        <a:cs typeface="+mn-cs"/>
      </a:defRPr>
    </a:lvl5pPr>
    <a:lvl6pPr marL="2286000" algn="l" defTabSz="914400" rtl="0" eaLnBrk="1" latinLnBrk="0" hangingPunct="1">
      <a:defRPr kumimoji="1" kern="1200">
        <a:solidFill>
          <a:schemeClr val="tx1"/>
        </a:solidFill>
        <a:latin typeface="Arial" pitchFamily="34" charset="0"/>
        <a:ea typeface="微軟正黑體" pitchFamily="34" charset="-120"/>
        <a:cs typeface="+mn-cs"/>
      </a:defRPr>
    </a:lvl6pPr>
    <a:lvl7pPr marL="2743200" algn="l" defTabSz="914400" rtl="0" eaLnBrk="1" latinLnBrk="0" hangingPunct="1">
      <a:defRPr kumimoji="1" kern="1200">
        <a:solidFill>
          <a:schemeClr val="tx1"/>
        </a:solidFill>
        <a:latin typeface="Arial" pitchFamily="34" charset="0"/>
        <a:ea typeface="微軟正黑體" pitchFamily="34" charset="-120"/>
        <a:cs typeface="+mn-cs"/>
      </a:defRPr>
    </a:lvl7pPr>
    <a:lvl8pPr marL="3200400" algn="l" defTabSz="914400" rtl="0" eaLnBrk="1" latinLnBrk="0" hangingPunct="1">
      <a:defRPr kumimoji="1" kern="1200">
        <a:solidFill>
          <a:schemeClr val="tx1"/>
        </a:solidFill>
        <a:latin typeface="Arial" pitchFamily="34" charset="0"/>
        <a:ea typeface="微軟正黑體" pitchFamily="34" charset="-120"/>
        <a:cs typeface="+mn-cs"/>
      </a:defRPr>
    </a:lvl8pPr>
    <a:lvl9pPr marL="3657600" algn="l" defTabSz="914400" rtl="0" eaLnBrk="1" latinLnBrk="0" hangingPunct="1">
      <a:defRPr kumimoji="1" kern="1200">
        <a:solidFill>
          <a:schemeClr val="tx1"/>
        </a:solidFill>
        <a:latin typeface="Arial" pitchFamily="34" charset="0"/>
        <a:ea typeface="微軟正黑體" pitchFamily="34"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AEDE7"/>
    <a:srgbClr val="F6D9CC"/>
    <a:srgbClr val="E78712"/>
    <a:srgbClr val="3939FF"/>
    <a:srgbClr val="3D79C2"/>
    <a:srgbClr val="366CAC"/>
    <a:srgbClr val="4181CD"/>
    <a:srgbClr val="3333FF"/>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79" autoAdjust="0"/>
    <p:restoredTop sz="85017" autoAdjust="0"/>
  </p:normalViewPr>
  <p:slideViewPr>
    <p:cSldViewPr snapToGrid="0">
      <p:cViewPr varScale="1">
        <p:scale>
          <a:sx n="58" d="100"/>
          <a:sy n="58" d="100"/>
        </p:scale>
        <p:origin x="-440" y="-5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ableStyles" Target="tableStyle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notesMaster" Target="notesMasters/notes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tats.moe.gov.tw/files/important/OVERVIEW_Y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TW"/>
  <c:chart>
    <c:plotArea>
      <c:layout>
        <c:manualLayout>
          <c:layoutTarget val="inner"/>
          <c:xMode val="edge"/>
          <c:yMode val="edge"/>
          <c:x val="4.9815846189957956E-2"/>
          <c:y val="7.7517810273715834E-2"/>
          <c:w val="0.91145735190561172"/>
          <c:h val="0.86200798429608061"/>
        </c:manualLayout>
      </c:layout>
      <c:barChart>
        <c:barDir val="col"/>
        <c:grouping val="clustered"/>
        <c:ser>
          <c:idx val="1"/>
          <c:order val="0"/>
          <c:spPr>
            <a:pattFill prst="pct40">
              <a:fgClr>
                <a:srgbClr val="FF99CC"/>
              </a:fgClr>
              <a:bgClr>
                <a:srgbClr val="FFFFFF"/>
              </a:bgClr>
            </a:pattFill>
            <a:ln w="12700">
              <a:solidFill>
                <a:srgbClr val="FF99CC"/>
              </a:solidFill>
              <a:prstDash val="solid"/>
            </a:ln>
          </c:spPr>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'[OVERVIEW_Y01.XLS]75'!$C$5:$C$38</c:f>
              <c:numCache>
                <c:formatCode>#,##0</c:formatCode>
                <c:ptCount val="34"/>
                <c:pt idx="0">
                  <c:v>414069</c:v>
                </c:pt>
                <c:pt idx="1">
                  <c:v>405263</c:v>
                </c:pt>
                <c:pt idx="2">
                  <c:v>383439</c:v>
                </c:pt>
                <c:pt idx="3">
                  <c:v>371008</c:v>
                </c:pt>
                <c:pt idx="4">
                  <c:v>346208</c:v>
                </c:pt>
                <c:pt idx="5">
                  <c:v>309230</c:v>
                </c:pt>
                <c:pt idx="6">
                  <c:v>314024</c:v>
                </c:pt>
                <c:pt idx="7">
                  <c:v>342031</c:v>
                </c:pt>
                <c:pt idx="8">
                  <c:v>315299</c:v>
                </c:pt>
                <c:pt idx="9">
                  <c:v>335618</c:v>
                </c:pt>
                <c:pt idx="10">
                  <c:v>321932</c:v>
                </c:pt>
                <c:pt idx="11">
                  <c:v>321632</c:v>
                </c:pt>
                <c:pt idx="12">
                  <c:v>325613</c:v>
                </c:pt>
                <c:pt idx="13">
                  <c:v>322938</c:v>
                </c:pt>
                <c:pt idx="14">
                  <c:v>329581</c:v>
                </c:pt>
                <c:pt idx="15">
                  <c:v>325545</c:v>
                </c:pt>
                <c:pt idx="16">
                  <c:v>326002</c:v>
                </c:pt>
                <c:pt idx="17">
                  <c:v>271450</c:v>
                </c:pt>
                <c:pt idx="18">
                  <c:v>283661</c:v>
                </c:pt>
                <c:pt idx="19">
                  <c:v>305312</c:v>
                </c:pt>
                <c:pt idx="20">
                  <c:v>260354</c:v>
                </c:pt>
                <c:pt idx="21">
                  <c:v>247530</c:v>
                </c:pt>
                <c:pt idx="22">
                  <c:v>227070</c:v>
                </c:pt>
                <c:pt idx="23">
                  <c:v>216419</c:v>
                </c:pt>
                <c:pt idx="24">
                  <c:v>205854</c:v>
                </c:pt>
                <c:pt idx="25">
                  <c:v>204459</c:v>
                </c:pt>
                <c:pt idx="26">
                  <c:v>204414</c:v>
                </c:pt>
                <c:pt idx="27">
                  <c:v>198733</c:v>
                </c:pt>
                <c:pt idx="28">
                  <c:v>191310</c:v>
                </c:pt>
                <c:pt idx="29">
                  <c:v>166886</c:v>
                </c:pt>
                <c:pt idx="30">
                  <c:v>196627</c:v>
                </c:pt>
                <c:pt idx="31">
                  <c:v>229481</c:v>
                </c:pt>
                <c:pt idx="32">
                  <c:v>199113</c:v>
                </c:pt>
                <c:pt idx="33">
                  <c:v>210383</c:v>
                </c:pt>
              </c:numCache>
            </c:numRef>
          </c:val>
          <c:extLst xmlns:c16r2="http://schemas.microsoft.com/office/drawing/2015/06/chart">
            <c:ext xmlns:c16="http://schemas.microsoft.com/office/drawing/2014/chart" uri="{C3380CC4-5D6E-409C-BE32-E72D297353CC}">
              <c16:uniqueId val="{00000000-EFD2-445C-94D7-4ACA12367F59}"/>
            </c:ext>
          </c:extLst>
        </c:ser>
        <c:dLbls/>
        <c:axId val="89006848"/>
        <c:axId val="89008768"/>
      </c:barChart>
      <c:lineChart>
        <c:grouping val="standard"/>
        <c:ser>
          <c:idx val="0"/>
          <c:order val="1"/>
          <c:spPr>
            <a:ln w="12700">
              <a:solidFill>
                <a:srgbClr val="000080"/>
              </a:solidFill>
              <a:prstDash val="solid"/>
            </a:ln>
          </c:spPr>
          <c:marker>
            <c:symbol val="diamond"/>
            <c:size val="5"/>
            <c:spPr>
              <a:solidFill>
                <a:srgbClr val="000080"/>
              </a:solidFill>
              <a:ln>
                <a:solidFill>
                  <a:srgbClr val="000080"/>
                </a:solidFill>
                <a:prstDash val="solid"/>
              </a:ln>
            </c:spPr>
          </c:marker>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'[OVERVIEW_Y01.XLS]75'!$F$5:$F$38</c:f>
              <c:numCache>
                <c:formatCode>#,##0.00</c:formatCode>
                <c:ptCount val="34"/>
                <c:pt idx="0">
                  <c:v>22.97</c:v>
                </c:pt>
                <c:pt idx="1">
                  <c:v>22.08</c:v>
                </c:pt>
                <c:pt idx="2">
                  <c:v>20.56</c:v>
                </c:pt>
                <c:pt idx="3">
                  <c:v>19.600000000000001</c:v>
                </c:pt>
                <c:pt idx="4">
                  <c:v>18.04</c:v>
                </c:pt>
                <c:pt idx="5">
                  <c:v>15.93</c:v>
                </c:pt>
                <c:pt idx="6">
                  <c:v>16.010000000000005</c:v>
                </c:pt>
                <c:pt idx="7">
                  <c:v>17.239999999999988</c:v>
                </c:pt>
                <c:pt idx="8">
                  <c:v>15.72</c:v>
                </c:pt>
                <c:pt idx="9">
                  <c:v>16.55</c:v>
                </c:pt>
                <c:pt idx="10">
                  <c:v>15.7</c:v>
                </c:pt>
                <c:pt idx="11">
                  <c:v>15.53</c:v>
                </c:pt>
                <c:pt idx="12">
                  <c:v>15.58</c:v>
                </c:pt>
                <c:pt idx="13">
                  <c:v>15.31</c:v>
                </c:pt>
                <c:pt idx="14">
                  <c:v>15.5</c:v>
                </c:pt>
                <c:pt idx="15">
                  <c:v>15.18</c:v>
                </c:pt>
                <c:pt idx="16">
                  <c:v>15.07</c:v>
                </c:pt>
                <c:pt idx="17">
                  <c:v>12.43</c:v>
                </c:pt>
                <c:pt idx="18">
                  <c:v>12.89</c:v>
                </c:pt>
                <c:pt idx="19">
                  <c:v>13.76</c:v>
                </c:pt>
                <c:pt idx="20">
                  <c:v>11.65</c:v>
                </c:pt>
                <c:pt idx="21">
                  <c:v>11.02</c:v>
                </c:pt>
                <c:pt idx="22">
                  <c:v>10.06</c:v>
                </c:pt>
                <c:pt idx="23">
                  <c:v>9.56</c:v>
                </c:pt>
                <c:pt idx="24">
                  <c:v>9.06</c:v>
                </c:pt>
                <c:pt idx="25">
                  <c:v>8.9600000000000026</c:v>
                </c:pt>
                <c:pt idx="26">
                  <c:v>8.92</c:v>
                </c:pt>
                <c:pt idx="27">
                  <c:v>8.64</c:v>
                </c:pt>
                <c:pt idx="28">
                  <c:v>8.2900000000000009</c:v>
                </c:pt>
                <c:pt idx="29">
                  <c:v>7.21</c:v>
                </c:pt>
                <c:pt idx="30">
                  <c:v>8.48</c:v>
                </c:pt>
                <c:pt idx="31">
                  <c:v>9.8600000000000048</c:v>
                </c:pt>
                <c:pt idx="32">
                  <c:v>8.5300000000000011</c:v>
                </c:pt>
                <c:pt idx="33">
                  <c:v>8.99</c:v>
                </c:pt>
              </c:numCache>
            </c:numRef>
          </c:val>
          <c:extLst xmlns:c16r2="http://schemas.microsoft.com/office/drawing/2015/06/chart">
            <c:ext xmlns:c16="http://schemas.microsoft.com/office/drawing/2014/chart" uri="{C3380CC4-5D6E-409C-BE32-E72D297353CC}">
              <c16:uniqueId val="{00000001-EFD2-445C-94D7-4ACA12367F59}"/>
            </c:ext>
          </c:extLst>
        </c:ser>
        <c:dLbls/>
        <c:marker val="1"/>
        <c:axId val="89019520"/>
        <c:axId val="89021056"/>
      </c:lineChart>
      <c:catAx>
        <c:axId val="89006848"/>
        <c:scaling>
          <c:orientation val="minMax"/>
        </c:scaling>
        <c:axPos val="b"/>
        <c:title>
          <c:tx>
            <c:rich>
              <a:bodyPr/>
              <a:lstStyle/>
              <a:p>
                <a:pPr>
                  <a:defRPr sz="875" b="0" i="0" u="none" strike="noStrike" baseline="0">
                    <a:solidFill>
                      <a:srgbClr val="000000"/>
                    </a:solidFill>
                    <a:latin typeface="Arial"/>
                    <a:ea typeface="Arial"/>
                    <a:cs typeface="Arial"/>
                  </a:defRPr>
                </a:pPr>
                <a:r>
                  <a:rPr lang="zh-TW" altLang="en-US"/>
                  <a:t>年</a:t>
                </a:r>
              </a:p>
            </c:rich>
          </c:tx>
          <c:layout>
            <c:manualLayout>
              <c:xMode val="edge"/>
              <c:yMode val="edge"/>
              <c:x val="0.97014276468447769"/>
              <c:y val="0.95221568601761719"/>
            </c:manualLayout>
          </c:layout>
          <c:spPr>
            <a:noFill/>
            <a:ln w="25400">
              <a:noFill/>
            </a:ln>
          </c:spPr>
        </c:title>
        <c:numFmt formatCode="General" sourceLinked="1"/>
        <c:majorTickMark val="in"/>
        <c:tickLblPos val="nextTo"/>
        <c:spPr>
          <a:ln w="3175">
            <a:solidFill>
              <a:srgbClr val="000000"/>
            </a:solidFill>
            <a:prstDash val="solid"/>
          </a:ln>
        </c:spPr>
        <c:txPr>
          <a:bodyPr rot="0" vert="horz"/>
          <a:lstStyle/>
          <a:p>
            <a:pPr>
              <a:defRPr sz="800" b="0" i="0" u="none" strike="noStrike" baseline="0">
                <a:solidFill>
                  <a:srgbClr val="000000"/>
                </a:solidFill>
                <a:latin typeface="Times New Roman" pitchFamily="18" charset="0"/>
                <a:ea typeface="+mn-ea"/>
                <a:cs typeface="Times New Roman" pitchFamily="18" charset="0"/>
              </a:defRPr>
            </a:pPr>
            <a:endParaRPr lang="zh-TW"/>
          </a:p>
        </c:txPr>
        <c:crossAx val="89008768"/>
        <c:crosses val="autoZero"/>
        <c:lblAlgn val="ctr"/>
        <c:lblOffset val="100"/>
        <c:tickLblSkip val="1"/>
        <c:tickMarkSkip val="1"/>
      </c:catAx>
      <c:valAx>
        <c:axId val="89008768"/>
        <c:scaling>
          <c:orientation val="minMax"/>
        </c:scaling>
        <c:axPos val="l"/>
        <c:majorGridlines>
          <c:spPr>
            <a:ln w="3175">
              <a:solidFill>
                <a:srgbClr val="969696"/>
              </a:solidFill>
              <a:prstDash val="sysDash"/>
            </a:ln>
          </c:spPr>
        </c:majorGridlines>
        <c:title>
          <c:tx>
            <c:rich>
              <a:bodyPr rot="0" vert="horz"/>
              <a:lstStyle/>
              <a:p>
                <a:pPr algn="ctr">
                  <a:defRPr sz="1000" b="0" i="0" u="none" strike="noStrike" baseline="0">
                    <a:solidFill>
                      <a:srgbClr val="000000"/>
                    </a:solidFill>
                    <a:latin typeface="Arial"/>
                    <a:ea typeface="Arial"/>
                    <a:cs typeface="Arial"/>
                  </a:defRPr>
                </a:pPr>
                <a:r>
                  <a:rPr lang="zh-TW" altLang="en-US"/>
                  <a:t>千人</a:t>
                </a:r>
              </a:p>
            </c:rich>
          </c:tx>
          <c:layout>
            <c:manualLayout>
              <c:xMode val="edge"/>
              <c:yMode val="edge"/>
              <c:x val="7.3721272645797436E-3"/>
              <c:y val="1.0799091290059341E-2"/>
            </c:manualLayout>
          </c:layout>
          <c:spPr>
            <a:noFill/>
            <a:ln w="25400">
              <a:noFill/>
            </a:ln>
          </c:spPr>
        </c:title>
        <c:numFmt formatCode="#,##0" sourceLinked="1"/>
        <c:majorTickMark val="in"/>
        <c:tickLblPos val="nextTo"/>
        <c:spPr>
          <a:ln w="3175">
            <a:solidFill>
              <a:srgbClr val="000000"/>
            </a:solidFill>
            <a:prstDash val="solid"/>
          </a:ln>
        </c:spPr>
        <c:txPr>
          <a:bodyPr rot="0" vert="horz"/>
          <a:lstStyle/>
          <a:p>
            <a:pPr>
              <a:defRPr sz="800" b="0" i="0" u="none" strike="noStrike" baseline="0">
                <a:solidFill>
                  <a:srgbClr val="000000"/>
                </a:solidFill>
                <a:latin typeface="細明體"/>
                <a:ea typeface="細明體"/>
                <a:cs typeface="細明體"/>
              </a:defRPr>
            </a:pPr>
            <a:endParaRPr lang="zh-TW"/>
          </a:p>
        </c:txPr>
        <c:crossAx val="89006848"/>
        <c:crosses val="autoZero"/>
        <c:crossBetween val="between"/>
        <c:dispUnits>
          <c:builtInUnit val="thousands"/>
        </c:dispUnits>
      </c:valAx>
      <c:catAx>
        <c:axId val="89019520"/>
        <c:scaling>
          <c:orientation val="minMax"/>
        </c:scaling>
        <c:delete val="1"/>
        <c:axPos val="b"/>
        <c:numFmt formatCode="General" sourceLinked="1"/>
        <c:tickLblPos val="none"/>
        <c:crossAx val="89021056"/>
        <c:crosses val="autoZero"/>
        <c:lblAlgn val="ctr"/>
        <c:lblOffset val="100"/>
      </c:catAx>
      <c:valAx>
        <c:axId val="89021056"/>
        <c:scaling>
          <c:orientation val="minMax"/>
        </c:scaling>
        <c:axPos val="r"/>
        <c:numFmt formatCode="#,##0" sourceLinked="0"/>
        <c:majorTickMark val="in"/>
        <c:tickLblPos val="nextTo"/>
        <c:spPr>
          <a:ln w="3175">
            <a:solidFill>
              <a:srgbClr val="000000"/>
            </a:solidFill>
            <a:prstDash val="solid"/>
          </a:ln>
        </c:spPr>
        <c:txPr>
          <a:bodyPr rot="0" vert="horz"/>
          <a:lstStyle/>
          <a:p>
            <a:pPr>
              <a:defRPr sz="800" b="0" i="0" u="none" strike="noStrike" baseline="0">
                <a:solidFill>
                  <a:srgbClr val="000000"/>
                </a:solidFill>
                <a:latin typeface="細明體"/>
                <a:ea typeface="細明體"/>
                <a:cs typeface="細明體"/>
              </a:defRPr>
            </a:pPr>
            <a:endParaRPr lang="zh-TW"/>
          </a:p>
        </c:txPr>
        <c:crossAx val="89019520"/>
        <c:crosses val="max"/>
        <c:crossBetween val="between"/>
      </c:valAx>
      <c:spPr>
        <a:solidFill>
          <a:srgbClr val="CCCCFF"/>
        </a:solidFill>
        <a:ln w="25400">
          <a:noFill/>
        </a:ln>
      </c:spPr>
    </c:plotArea>
    <c:plotVisOnly val="1"/>
    <c:dispBlanksAs val="gap"/>
  </c:chart>
  <c:spPr>
    <a:solidFill>
      <a:schemeClr val="bg1"/>
    </a:solidFill>
    <a:ln w="9525">
      <a:noFill/>
    </a:ln>
  </c:spPr>
  <c:txPr>
    <a:bodyPr/>
    <a:lstStyle/>
    <a:p>
      <a:pPr>
        <a:defRPr sz="1000" b="0" i="0" u="none" strike="noStrike" baseline="0">
          <a:solidFill>
            <a:srgbClr val="000000"/>
          </a:solidFill>
          <a:latin typeface="Arial"/>
          <a:ea typeface="Arial"/>
          <a:cs typeface="Arial"/>
        </a:defRPr>
      </a:pPr>
      <a:endParaRPr lang="zh-TW"/>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BDC71-60E5-48A4-A1CC-4E2418740628}" type="doc">
      <dgm:prSet loTypeId="urn:microsoft.com/office/officeart/2008/layout/VerticalCurvedList" loCatId="list" qsTypeId="urn:microsoft.com/office/officeart/2005/8/quickstyle/3d3" qsCatId="3D" csTypeId="urn:microsoft.com/office/officeart/2005/8/colors/colorful3" csCatId="colorful" phldr="1"/>
      <dgm:spPr/>
      <dgm:t>
        <a:bodyPr/>
        <a:lstStyle/>
        <a:p>
          <a:endParaRPr lang="zh-TW" altLang="en-US"/>
        </a:p>
      </dgm:t>
    </dgm:pt>
    <dgm:pt modelId="{BA22A4BE-5BF5-4AA5-B5AD-5CF8054C1455}">
      <dgm:prSet phldrT="[文字]" custT="1"/>
      <dgm:spPr/>
      <dgm:t>
        <a:bodyPr/>
        <a:lstStyle/>
        <a:p>
          <a:pPr algn="l"/>
          <a:r>
            <a:rPr lang="zh-TW" altLang="en-US" sz="3600" b="1" dirty="0" smtClean="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rPr>
            <a:t>五育均衡，學科表現不需分分計較</a:t>
          </a:r>
          <a:endParaRPr lang="zh-TW" altLang="en-US" sz="3200" b="1" dirty="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endParaRPr>
        </a:p>
      </dgm:t>
    </dgm:pt>
    <dgm:pt modelId="{D4AC3AA3-8D5C-4925-9B68-E51138B11F3A}" type="parTrans" cxnId="{13124230-6E6F-44C5-91E0-3C6A57CE03FD}">
      <dgm:prSet/>
      <dgm:spPr/>
      <dgm:t>
        <a:bodyPr/>
        <a:lstStyle/>
        <a:p>
          <a:endParaRPr lang="zh-TW" altLang="en-US"/>
        </a:p>
      </dgm:t>
    </dgm:pt>
    <dgm:pt modelId="{9667B0A1-0CE2-465F-9AE6-A496C61FF8B7}" type="sibTrans" cxnId="{13124230-6E6F-44C5-91E0-3C6A57CE03FD}">
      <dgm:prSet/>
      <dgm:spPr/>
      <dgm:t>
        <a:bodyPr/>
        <a:lstStyle/>
        <a:p>
          <a:endParaRPr lang="zh-TW" altLang="en-US"/>
        </a:p>
      </dgm:t>
    </dgm:pt>
    <dgm:pt modelId="{C0AFE37B-CF43-48C0-B41B-47883C8FCF7D}">
      <dgm:prSet custT="1"/>
      <dgm:spPr/>
      <dgm:t>
        <a:bodyPr/>
        <a:lstStyle/>
        <a:p>
          <a:pPr algn="l"/>
          <a:r>
            <a:rPr lang="zh-TW" altLang="en-US" sz="3600" b="1" dirty="0" smtClean="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rPr>
            <a:t>適性揚才，合理引導學生分流發展</a:t>
          </a:r>
          <a:endParaRPr lang="en-US" altLang="zh-TW" sz="3600" b="1" dirty="0" smtClean="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endParaRPr>
        </a:p>
      </dgm:t>
    </dgm:pt>
    <dgm:pt modelId="{434FD9DA-4505-425F-B108-743C8F4EBF80}" type="parTrans" cxnId="{26F21A5D-7632-4DCC-9690-9EBF5D12889C}">
      <dgm:prSet/>
      <dgm:spPr/>
      <dgm:t>
        <a:bodyPr/>
        <a:lstStyle/>
        <a:p>
          <a:endParaRPr lang="zh-TW" altLang="en-US"/>
        </a:p>
      </dgm:t>
    </dgm:pt>
    <dgm:pt modelId="{A44873BB-5A64-4059-8ED7-D6E6EE677CF8}" type="sibTrans" cxnId="{26F21A5D-7632-4DCC-9690-9EBF5D12889C}">
      <dgm:prSet/>
      <dgm:spPr/>
      <dgm:t>
        <a:bodyPr/>
        <a:lstStyle/>
        <a:p>
          <a:endParaRPr lang="zh-TW" altLang="en-US"/>
        </a:p>
      </dgm:t>
    </dgm:pt>
    <dgm:pt modelId="{5E271979-4BE1-4528-ABD2-57655C5F9CEE}">
      <dgm:prSet custT="1"/>
      <dgm:spPr/>
      <dgm:t>
        <a:bodyPr/>
        <a:lstStyle/>
        <a:p>
          <a:pPr algn="l"/>
          <a:r>
            <a:rPr lang="zh-TW" altLang="en-US" sz="3600" b="1" dirty="0" smtClean="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rPr>
            <a:t>高中職均優質化，每一所學校都是學生心目中的好學校</a:t>
          </a:r>
          <a:endParaRPr lang="zh-TW" altLang="en-US" sz="3600" b="1" dirty="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endParaRPr>
        </a:p>
      </dgm:t>
    </dgm:pt>
    <dgm:pt modelId="{2CCDB7AF-444D-4071-99E1-A42B8E405085}" type="parTrans" cxnId="{CD9C7EB1-E638-4C86-9072-FF5DA76A4CD6}">
      <dgm:prSet/>
      <dgm:spPr/>
      <dgm:t>
        <a:bodyPr/>
        <a:lstStyle/>
        <a:p>
          <a:endParaRPr lang="zh-TW" altLang="en-US"/>
        </a:p>
      </dgm:t>
    </dgm:pt>
    <dgm:pt modelId="{71A0085D-E40A-4459-8D34-0CC89DC4F8FF}" type="sibTrans" cxnId="{CD9C7EB1-E638-4C86-9072-FF5DA76A4CD6}">
      <dgm:prSet/>
      <dgm:spPr/>
      <dgm:t>
        <a:bodyPr/>
        <a:lstStyle/>
        <a:p>
          <a:endParaRPr lang="zh-TW" altLang="en-US"/>
        </a:p>
      </dgm:t>
    </dgm:pt>
    <dgm:pt modelId="{08794BD5-2B8B-4FC3-B40C-402109736ADA}" type="pres">
      <dgm:prSet presAssocID="{EE1BDC71-60E5-48A4-A1CC-4E2418740628}" presName="Name0" presStyleCnt="0">
        <dgm:presLayoutVars>
          <dgm:chMax val="7"/>
          <dgm:chPref val="7"/>
          <dgm:dir/>
        </dgm:presLayoutVars>
      </dgm:prSet>
      <dgm:spPr/>
      <dgm:t>
        <a:bodyPr/>
        <a:lstStyle/>
        <a:p>
          <a:endParaRPr lang="zh-TW" altLang="en-US"/>
        </a:p>
      </dgm:t>
    </dgm:pt>
    <dgm:pt modelId="{D2D2EFFA-6105-4D95-AD8A-BB6A9772D696}" type="pres">
      <dgm:prSet presAssocID="{EE1BDC71-60E5-48A4-A1CC-4E2418740628}" presName="Name1" presStyleCnt="0"/>
      <dgm:spPr/>
      <dgm:t>
        <a:bodyPr/>
        <a:lstStyle/>
        <a:p>
          <a:endParaRPr lang="zh-TW" altLang="en-US"/>
        </a:p>
      </dgm:t>
    </dgm:pt>
    <dgm:pt modelId="{8DDDF8C3-FF55-49EC-9A54-69EC0345E304}" type="pres">
      <dgm:prSet presAssocID="{EE1BDC71-60E5-48A4-A1CC-4E2418740628}" presName="cycle" presStyleCnt="0"/>
      <dgm:spPr/>
      <dgm:t>
        <a:bodyPr/>
        <a:lstStyle/>
        <a:p>
          <a:endParaRPr lang="zh-TW" altLang="en-US"/>
        </a:p>
      </dgm:t>
    </dgm:pt>
    <dgm:pt modelId="{5088F539-9BCB-41C9-8D95-FC4ACC8AAD5A}" type="pres">
      <dgm:prSet presAssocID="{EE1BDC71-60E5-48A4-A1CC-4E2418740628}" presName="srcNode" presStyleLbl="node1" presStyleIdx="0" presStyleCnt="3"/>
      <dgm:spPr/>
      <dgm:t>
        <a:bodyPr/>
        <a:lstStyle/>
        <a:p>
          <a:endParaRPr lang="zh-TW" altLang="en-US"/>
        </a:p>
      </dgm:t>
    </dgm:pt>
    <dgm:pt modelId="{D16736D0-84DD-42F5-86A8-2900BEA2BC13}" type="pres">
      <dgm:prSet presAssocID="{EE1BDC71-60E5-48A4-A1CC-4E2418740628}" presName="conn" presStyleLbl="parChTrans1D2" presStyleIdx="0" presStyleCnt="1"/>
      <dgm:spPr/>
      <dgm:t>
        <a:bodyPr/>
        <a:lstStyle/>
        <a:p>
          <a:endParaRPr lang="zh-TW" altLang="en-US"/>
        </a:p>
      </dgm:t>
    </dgm:pt>
    <dgm:pt modelId="{6BF70D8B-5727-41E1-A9F1-B22C706606FB}" type="pres">
      <dgm:prSet presAssocID="{EE1BDC71-60E5-48A4-A1CC-4E2418740628}" presName="extraNode" presStyleLbl="node1" presStyleIdx="0" presStyleCnt="3"/>
      <dgm:spPr/>
      <dgm:t>
        <a:bodyPr/>
        <a:lstStyle/>
        <a:p>
          <a:endParaRPr lang="zh-TW" altLang="en-US"/>
        </a:p>
      </dgm:t>
    </dgm:pt>
    <dgm:pt modelId="{4B075462-A86B-46F9-AC5F-79BC226604E1}" type="pres">
      <dgm:prSet presAssocID="{EE1BDC71-60E5-48A4-A1CC-4E2418740628}" presName="dstNode" presStyleLbl="node1" presStyleIdx="0" presStyleCnt="3"/>
      <dgm:spPr/>
      <dgm:t>
        <a:bodyPr/>
        <a:lstStyle/>
        <a:p>
          <a:endParaRPr lang="zh-TW" altLang="en-US"/>
        </a:p>
      </dgm:t>
    </dgm:pt>
    <dgm:pt modelId="{DFF4AD23-32A9-4AFB-A212-7074F1736A7F}" type="pres">
      <dgm:prSet presAssocID="{BA22A4BE-5BF5-4AA5-B5AD-5CF8054C1455}" presName="text_1" presStyleLbl="node1" presStyleIdx="0" presStyleCnt="3">
        <dgm:presLayoutVars>
          <dgm:bulletEnabled val="1"/>
        </dgm:presLayoutVars>
      </dgm:prSet>
      <dgm:spPr/>
      <dgm:t>
        <a:bodyPr/>
        <a:lstStyle/>
        <a:p>
          <a:endParaRPr lang="zh-TW" altLang="en-US"/>
        </a:p>
      </dgm:t>
    </dgm:pt>
    <dgm:pt modelId="{115AE354-D019-4BD5-899E-5BAD230FAA71}" type="pres">
      <dgm:prSet presAssocID="{BA22A4BE-5BF5-4AA5-B5AD-5CF8054C1455}" presName="accent_1" presStyleCnt="0"/>
      <dgm:spPr/>
      <dgm:t>
        <a:bodyPr/>
        <a:lstStyle/>
        <a:p>
          <a:endParaRPr lang="zh-TW" altLang="en-US"/>
        </a:p>
      </dgm:t>
    </dgm:pt>
    <dgm:pt modelId="{94279C75-ECBD-40D0-B252-087B1D7B6233}" type="pres">
      <dgm:prSet presAssocID="{BA22A4BE-5BF5-4AA5-B5AD-5CF8054C1455}" presName="accentRepeatNode" presStyleLbl="solidFgAcc1" presStyleIdx="0" presStyleCnt="3"/>
      <dgm:spPr/>
      <dgm:t>
        <a:bodyPr/>
        <a:lstStyle/>
        <a:p>
          <a:endParaRPr lang="zh-TW" altLang="en-US"/>
        </a:p>
      </dgm:t>
    </dgm:pt>
    <dgm:pt modelId="{A94040F8-0D54-442F-B8A5-F459594B8D1B}" type="pres">
      <dgm:prSet presAssocID="{C0AFE37B-CF43-48C0-B41B-47883C8FCF7D}" presName="text_2" presStyleLbl="node1" presStyleIdx="1" presStyleCnt="3">
        <dgm:presLayoutVars>
          <dgm:bulletEnabled val="1"/>
        </dgm:presLayoutVars>
      </dgm:prSet>
      <dgm:spPr/>
      <dgm:t>
        <a:bodyPr/>
        <a:lstStyle/>
        <a:p>
          <a:endParaRPr lang="zh-TW" altLang="en-US"/>
        </a:p>
      </dgm:t>
    </dgm:pt>
    <dgm:pt modelId="{AAD656EE-1D07-47A5-9D23-EB942E1E673F}" type="pres">
      <dgm:prSet presAssocID="{C0AFE37B-CF43-48C0-B41B-47883C8FCF7D}" presName="accent_2" presStyleCnt="0"/>
      <dgm:spPr/>
      <dgm:t>
        <a:bodyPr/>
        <a:lstStyle/>
        <a:p>
          <a:endParaRPr lang="zh-TW" altLang="en-US"/>
        </a:p>
      </dgm:t>
    </dgm:pt>
    <dgm:pt modelId="{716090D8-BD51-4F17-A810-0CA68465B20E}" type="pres">
      <dgm:prSet presAssocID="{C0AFE37B-CF43-48C0-B41B-47883C8FCF7D}" presName="accentRepeatNode" presStyleLbl="solidFgAcc1" presStyleIdx="1" presStyleCnt="3"/>
      <dgm:spPr/>
      <dgm:t>
        <a:bodyPr/>
        <a:lstStyle/>
        <a:p>
          <a:endParaRPr lang="zh-TW" altLang="en-US"/>
        </a:p>
      </dgm:t>
    </dgm:pt>
    <dgm:pt modelId="{22AC118A-9919-42A8-B22B-E99D9F6A9608}" type="pres">
      <dgm:prSet presAssocID="{5E271979-4BE1-4528-ABD2-57655C5F9CEE}" presName="text_3" presStyleLbl="node1" presStyleIdx="2" presStyleCnt="3" custScaleY="136360">
        <dgm:presLayoutVars>
          <dgm:bulletEnabled val="1"/>
        </dgm:presLayoutVars>
      </dgm:prSet>
      <dgm:spPr/>
      <dgm:t>
        <a:bodyPr/>
        <a:lstStyle/>
        <a:p>
          <a:endParaRPr lang="zh-TW" altLang="en-US"/>
        </a:p>
      </dgm:t>
    </dgm:pt>
    <dgm:pt modelId="{E226F84D-9BA5-4363-9446-4FB34CED389C}" type="pres">
      <dgm:prSet presAssocID="{5E271979-4BE1-4528-ABD2-57655C5F9CEE}" presName="accent_3" presStyleCnt="0"/>
      <dgm:spPr/>
      <dgm:t>
        <a:bodyPr/>
        <a:lstStyle/>
        <a:p>
          <a:endParaRPr lang="zh-TW" altLang="en-US"/>
        </a:p>
      </dgm:t>
    </dgm:pt>
    <dgm:pt modelId="{1C94BE33-5102-4F19-83A6-220C88F6990A}" type="pres">
      <dgm:prSet presAssocID="{5E271979-4BE1-4528-ABD2-57655C5F9CEE}" presName="accentRepeatNode" presStyleLbl="solidFgAcc1" presStyleIdx="2" presStyleCnt="3"/>
      <dgm:spPr/>
      <dgm:t>
        <a:bodyPr/>
        <a:lstStyle/>
        <a:p>
          <a:endParaRPr lang="zh-TW" altLang="en-US"/>
        </a:p>
      </dgm:t>
    </dgm:pt>
  </dgm:ptLst>
  <dgm:cxnLst>
    <dgm:cxn modelId="{13124230-6E6F-44C5-91E0-3C6A57CE03FD}" srcId="{EE1BDC71-60E5-48A4-A1CC-4E2418740628}" destId="{BA22A4BE-5BF5-4AA5-B5AD-5CF8054C1455}" srcOrd="0" destOrd="0" parTransId="{D4AC3AA3-8D5C-4925-9B68-E51138B11F3A}" sibTransId="{9667B0A1-0CE2-465F-9AE6-A496C61FF8B7}"/>
    <dgm:cxn modelId="{13F2A446-BB51-4EB5-A098-6BD138ED2F84}" type="presOf" srcId="{5E271979-4BE1-4528-ABD2-57655C5F9CEE}" destId="{22AC118A-9919-42A8-B22B-E99D9F6A9608}" srcOrd="0" destOrd="0" presId="urn:microsoft.com/office/officeart/2008/layout/VerticalCurvedList"/>
    <dgm:cxn modelId="{1A7DB7A8-7B04-4B0D-A4BB-0E32E89A71F9}" type="presOf" srcId="{EE1BDC71-60E5-48A4-A1CC-4E2418740628}" destId="{08794BD5-2B8B-4FC3-B40C-402109736ADA}" srcOrd="0" destOrd="0" presId="urn:microsoft.com/office/officeart/2008/layout/VerticalCurvedList"/>
    <dgm:cxn modelId="{C56F67F2-7B25-453B-B963-3AF0ABF6B3BD}" type="presOf" srcId="{BA22A4BE-5BF5-4AA5-B5AD-5CF8054C1455}" destId="{DFF4AD23-32A9-4AFB-A212-7074F1736A7F}" srcOrd="0" destOrd="0" presId="urn:microsoft.com/office/officeart/2008/layout/VerticalCurvedList"/>
    <dgm:cxn modelId="{26F21A5D-7632-4DCC-9690-9EBF5D12889C}" srcId="{EE1BDC71-60E5-48A4-A1CC-4E2418740628}" destId="{C0AFE37B-CF43-48C0-B41B-47883C8FCF7D}" srcOrd="1" destOrd="0" parTransId="{434FD9DA-4505-425F-B108-743C8F4EBF80}" sibTransId="{A44873BB-5A64-4059-8ED7-D6E6EE677CF8}"/>
    <dgm:cxn modelId="{ABB1985A-C0CC-417D-8D83-D901970D5966}" type="presOf" srcId="{9667B0A1-0CE2-465F-9AE6-A496C61FF8B7}" destId="{D16736D0-84DD-42F5-86A8-2900BEA2BC13}" srcOrd="0" destOrd="0" presId="urn:microsoft.com/office/officeart/2008/layout/VerticalCurvedList"/>
    <dgm:cxn modelId="{CD9C7EB1-E638-4C86-9072-FF5DA76A4CD6}" srcId="{EE1BDC71-60E5-48A4-A1CC-4E2418740628}" destId="{5E271979-4BE1-4528-ABD2-57655C5F9CEE}" srcOrd="2" destOrd="0" parTransId="{2CCDB7AF-444D-4071-99E1-A42B8E405085}" sibTransId="{71A0085D-E40A-4459-8D34-0CC89DC4F8FF}"/>
    <dgm:cxn modelId="{17089D91-6073-4504-BD2E-7A4392CFE7AB}" type="presOf" srcId="{C0AFE37B-CF43-48C0-B41B-47883C8FCF7D}" destId="{A94040F8-0D54-442F-B8A5-F459594B8D1B}" srcOrd="0" destOrd="0" presId="urn:microsoft.com/office/officeart/2008/layout/VerticalCurvedList"/>
    <dgm:cxn modelId="{52104EDC-601C-46A0-BADE-EFDBF9122F19}" type="presParOf" srcId="{08794BD5-2B8B-4FC3-B40C-402109736ADA}" destId="{D2D2EFFA-6105-4D95-AD8A-BB6A9772D696}" srcOrd="0" destOrd="0" presId="urn:microsoft.com/office/officeart/2008/layout/VerticalCurvedList"/>
    <dgm:cxn modelId="{604E1752-EB90-46E7-8510-93DA37B1F2B2}" type="presParOf" srcId="{D2D2EFFA-6105-4D95-AD8A-BB6A9772D696}" destId="{8DDDF8C3-FF55-49EC-9A54-69EC0345E304}" srcOrd="0" destOrd="0" presId="urn:microsoft.com/office/officeart/2008/layout/VerticalCurvedList"/>
    <dgm:cxn modelId="{2836DFEC-D3A8-46FA-885B-E0EFB9CA8381}" type="presParOf" srcId="{8DDDF8C3-FF55-49EC-9A54-69EC0345E304}" destId="{5088F539-9BCB-41C9-8D95-FC4ACC8AAD5A}" srcOrd="0" destOrd="0" presId="urn:microsoft.com/office/officeart/2008/layout/VerticalCurvedList"/>
    <dgm:cxn modelId="{25A7195E-7F51-4BA1-BA68-AFB3A5614E3E}" type="presParOf" srcId="{8DDDF8C3-FF55-49EC-9A54-69EC0345E304}" destId="{D16736D0-84DD-42F5-86A8-2900BEA2BC13}" srcOrd="1" destOrd="0" presId="urn:microsoft.com/office/officeart/2008/layout/VerticalCurvedList"/>
    <dgm:cxn modelId="{02BB59E5-895E-4797-9E78-4B6878B84B49}" type="presParOf" srcId="{8DDDF8C3-FF55-49EC-9A54-69EC0345E304}" destId="{6BF70D8B-5727-41E1-A9F1-B22C706606FB}" srcOrd="2" destOrd="0" presId="urn:microsoft.com/office/officeart/2008/layout/VerticalCurvedList"/>
    <dgm:cxn modelId="{666DB0F1-F5C3-40B3-B4E2-0220B2F515DA}" type="presParOf" srcId="{8DDDF8C3-FF55-49EC-9A54-69EC0345E304}" destId="{4B075462-A86B-46F9-AC5F-79BC226604E1}" srcOrd="3" destOrd="0" presId="urn:microsoft.com/office/officeart/2008/layout/VerticalCurvedList"/>
    <dgm:cxn modelId="{309E1AC4-48DA-4F73-A8A1-F90403D28083}" type="presParOf" srcId="{D2D2EFFA-6105-4D95-AD8A-BB6A9772D696}" destId="{DFF4AD23-32A9-4AFB-A212-7074F1736A7F}" srcOrd="1" destOrd="0" presId="urn:microsoft.com/office/officeart/2008/layout/VerticalCurvedList"/>
    <dgm:cxn modelId="{DF0AB67B-BF2F-4950-B8E8-D385F7B19824}" type="presParOf" srcId="{D2D2EFFA-6105-4D95-AD8A-BB6A9772D696}" destId="{115AE354-D019-4BD5-899E-5BAD230FAA71}" srcOrd="2" destOrd="0" presId="urn:microsoft.com/office/officeart/2008/layout/VerticalCurvedList"/>
    <dgm:cxn modelId="{C0DCD7A4-C028-48A9-8CEC-2ED6DD76900C}" type="presParOf" srcId="{115AE354-D019-4BD5-899E-5BAD230FAA71}" destId="{94279C75-ECBD-40D0-B252-087B1D7B6233}" srcOrd="0" destOrd="0" presId="urn:microsoft.com/office/officeart/2008/layout/VerticalCurvedList"/>
    <dgm:cxn modelId="{F972962B-A078-4372-8CEF-150040D1842F}" type="presParOf" srcId="{D2D2EFFA-6105-4D95-AD8A-BB6A9772D696}" destId="{A94040F8-0D54-442F-B8A5-F459594B8D1B}" srcOrd="3" destOrd="0" presId="urn:microsoft.com/office/officeart/2008/layout/VerticalCurvedList"/>
    <dgm:cxn modelId="{E831D106-E4A0-402C-8916-900B7AFB08A6}" type="presParOf" srcId="{D2D2EFFA-6105-4D95-AD8A-BB6A9772D696}" destId="{AAD656EE-1D07-47A5-9D23-EB942E1E673F}" srcOrd="4" destOrd="0" presId="urn:microsoft.com/office/officeart/2008/layout/VerticalCurvedList"/>
    <dgm:cxn modelId="{B8F0EE84-DC9B-456E-87D4-0C7B9193D5B7}" type="presParOf" srcId="{AAD656EE-1D07-47A5-9D23-EB942E1E673F}" destId="{716090D8-BD51-4F17-A810-0CA68465B20E}" srcOrd="0" destOrd="0" presId="urn:microsoft.com/office/officeart/2008/layout/VerticalCurvedList"/>
    <dgm:cxn modelId="{5D8F9B83-4D2D-4353-BB28-7B83ED643033}" type="presParOf" srcId="{D2D2EFFA-6105-4D95-AD8A-BB6A9772D696}" destId="{22AC118A-9919-42A8-B22B-E99D9F6A9608}" srcOrd="5" destOrd="0" presId="urn:microsoft.com/office/officeart/2008/layout/VerticalCurvedList"/>
    <dgm:cxn modelId="{743B6E63-5E95-4B2F-BB03-F0586A420D11}" type="presParOf" srcId="{D2D2EFFA-6105-4D95-AD8A-BB6A9772D696}" destId="{E226F84D-9BA5-4363-9446-4FB34CED389C}" srcOrd="6" destOrd="0" presId="urn:microsoft.com/office/officeart/2008/layout/VerticalCurvedList"/>
    <dgm:cxn modelId="{5B756B13-71D4-4220-92D2-C59513112DF1}" type="presParOf" srcId="{E226F84D-9BA5-4363-9446-4FB34CED389C}" destId="{1C94BE33-5102-4F19-83A6-220C88F6990A}"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6736D0-84DD-42F5-86A8-2900BEA2BC13}">
      <dsp:nvSpPr>
        <dsp:cNvPr id="0" name=""/>
        <dsp:cNvSpPr/>
      </dsp:nvSpPr>
      <dsp:spPr>
        <a:xfrm>
          <a:off x="-5585895" y="-855280"/>
          <a:ext cx="6651729" cy="6651729"/>
        </a:xfrm>
        <a:prstGeom prst="blockArc">
          <a:avLst>
            <a:gd name="adj1" fmla="val 18900000"/>
            <a:gd name="adj2" fmla="val 2700000"/>
            <a:gd name="adj3" fmla="val 325"/>
          </a:avLst>
        </a:prstGeom>
        <a:noFill/>
        <a:ln w="15875"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FF4AD23-32A9-4AFB-A212-7074F1736A7F}">
      <dsp:nvSpPr>
        <dsp:cNvPr id="0" name=""/>
        <dsp:cNvSpPr/>
      </dsp:nvSpPr>
      <dsp:spPr>
        <a:xfrm>
          <a:off x="685834" y="494116"/>
          <a:ext cx="8180785" cy="988233"/>
        </a:xfrm>
        <a:prstGeom prst="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4410" tIns="91440" rIns="91440" bIns="91440" numCol="1" spcCol="1270" anchor="ctr" anchorCtr="0">
          <a:noAutofit/>
        </a:bodyPr>
        <a:lstStyle/>
        <a:p>
          <a:pPr lvl="0" algn="l"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rPr>
            <a:t>五育均衡，學科表現不需分分計較</a:t>
          </a:r>
          <a:endParaRPr lang="zh-TW" altLang="en-US" sz="3200" b="1" kern="1200" dirty="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endParaRPr>
        </a:p>
      </dsp:txBody>
      <dsp:txXfrm>
        <a:off x="685834" y="494116"/>
        <a:ext cx="8180785" cy="988233"/>
      </dsp:txXfrm>
    </dsp:sp>
    <dsp:sp modelId="{94279C75-ECBD-40D0-B252-087B1D7B6233}">
      <dsp:nvSpPr>
        <dsp:cNvPr id="0" name=""/>
        <dsp:cNvSpPr/>
      </dsp:nvSpPr>
      <dsp:spPr>
        <a:xfrm>
          <a:off x="68188" y="370587"/>
          <a:ext cx="1235292" cy="123529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94040F8-0D54-442F-B8A5-F459594B8D1B}">
      <dsp:nvSpPr>
        <dsp:cNvPr id="0" name=""/>
        <dsp:cNvSpPr/>
      </dsp:nvSpPr>
      <dsp:spPr>
        <a:xfrm>
          <a:off x="1045057" y="1976467"/>
          <a:ext cx="7821562" cy="988233"/>
        </a:xfrm>
        <a:prstGeom prst="rect">
          <a:avLst/>
        </a:prstGeom>
        <a:solidFill>
          <a:schemeClr val="accent3">
            <a:hueOff val="322979"/>
            <a:satOff val="-1910"/>
            <a:lumOff val="6667"/>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4410" tIns="91440" rIns="91440" bIns="91440" numCol="1" spcCol="1270" anchor="ctr" anchorCtr="0">
          <a:noAutofit/>
        </a:bodyPr>
        <a:lstStyle/>
        <a:p>
          <a:pPr lvl="0" algn="l"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rPr>
            <a:t>適性揚才，合理引導學生分流發展</a:t>
          </a:r>
          <a:endParaRPr lang="en-US" altLang="zh-TW" sz="3600" b="1" kern="1200" dirty="0" smtClean="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endParaRPr>
        </a:p>
      </dsp:txBody>
      <dsp:txXfrm>
        <a:off x="1045057" y="1976467"/>
        <a:ext cx="7821562" cy="988233"/>
      </dsp:txXfrm>
    </dsp:sp>
    <dsp:sp modelId="{716090D8-BD51-4F17-A810-0CA68465B20E}">
      <dsp:nvSpPr>
        <dsp:cNvPr id="0" name=""/>
        <dsp:cNvSpPr/>
      </dsp:nvSpPr>
      <dsp:spPr>
        <a:xfrm>
          <a:off x="427411" y="1852938"/>
          <a:ext cx="1235292" cy="123529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2AC118A-9919-42A8-B22B-E99D9F6A9608}">
      <dsp:nvSpPr>
        <dsp:cNvPr id="0" name=""/>
        <dsp:cNvSpPr/>
      </dsp:nvSpPr>
      <dsp:spPr>
        <a:xfrm>
          <a:off x="685834" y="3279156"/>
          <a:ext cx="8180785" cy="1347555"/>
        </a:xfrm>
        <a:prstGeom prst="rect">
          <a:avLst/>
        </a:prstGeom>
        <a:solidFill>
          <a:schemeClr val="accent3">
            <a:hueOff val="645959"/>
            <a:satOff val="-3820"/>
            <a:lumOff val="13333"/>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4410" tIns="91440" rIns="91440" bIns="91440" numCol="1" spcCol="1270" anchor="ctr" anchorCtr="0">
          <a:noAutofit/>
        </a:bodyPr>
        <a:lstStyle/>
        <a:p>
          <a:pPr lvl="0" algn="l" defTabSz="1600200">
            <a:lnSpc>
              <a:spcPct val="90000"/>
            </a:lnSpc>
            <a:spcBef>
              <a:spcPct val="0"/>
            </a:spcBef>
            <a:spcAft>
              <a:spcPct val="35000"/>
            </a:spcAft>
          </a:pPr>
          <a:r>
            <a:rPr lang="zh-TW" altLang="en-US" sz="3600" b="1" kern="1200" dirty="0" smtClean="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rPr>
            <a:t>高中職均優質化，每一所學校都是學生心目中的好學校</a:t>
          </a:r>
          <a:endParaRPr lang="zh-TW" altLang="en-US" sz="3600" b="1" kern="1200" dirty="0">
            <a:effectLst>
              <a:outerShdw blurRad="38100" dist="38100" dir="2700000" algn="tl">
                <a:srgbClr val="000000">
                  <a:alpha val="43137"/>
                </a:srgbClr>
              </a:outerShdw>
            </a:effectLst>
            <a:latin typeface="華康魏碑體" panose="03000709000000000000" pitchFamily="65" charset="-120"/>
            <a:ea typeface="華康魏碑體" panose="03000709000000000000" pitchFamily="65" charset="-120"/>
          </a:endParaRPr>
        </a:p>
      </dsp:txBody>
      <dsp:txXfrm>
        <a:off x="685834" y="3279156"/>
        <a:ext cx="8180785" cy="1347555"/>
      </dsp:txXfrm>
    </dsp:sp>
    <dsp:sp modelId="{1C94BE33-5102-4F19-83A6-220C88F6990A}">
      <dsp:nvSpPr>
        <dsp:cNvPr id="0" name=""/>
        <dsp:cNvSpPr/>
      </dsp:nvSpPr>
      <dsp:spPr>
        <a:xfrm>
          <a:off x="68188" y="3335288"/>
          <a:ext cx="1235292" cy="123529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0.963</cdr:x>
      <cdr:y>0</cdr:y>
    </cdr:from>
    <cdr:to>
      <cdr:x>0.96349</cdr:x>
      <cdr:y>0.00043</cdr:y>
    </cdr:to>
    <cdr:sp macro="" textlink="">
      <cdr:nvSpPr>
        <cdr:cNvPr id="12289" name="Text Box 1"/>
        <cdr:cNvSpPr txBox="1">
          <a:spLocks xmlns:a="http://schemas.openxmlformats.org/drawingml/2006/main" noChangeArrowheads="1"/>
        </cdr:cNvSpPr>
      </cdr:nvSpPr>
      <cdr:spPr bwMode="auto">
        <a:xfrm xmlns:a="http://schemas.openxmlformats.org/drawingml/2006/main">
          <a:off x="6362700" y="39350"/>
          <a:ext cx="276225" cy="217825"/>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US" altLang="zh-TW" sz="1150" b="0" i="0" u="none" strike="noStrike" baseline="0">
              <a:solidFill>
                <a:srgbClr val="000000"/>
              </a:solidFill>
              <a:latin typeface="Times New Roman"/>
              <a:cs typeface="Times New Roman"/>
            </a:rPr>
            <a:t>‰</a:t>
          </a:r>
        </a:p>
      </cdr:txBody>
    </cdr:sp>
  </cdr:relSizeAnchor>
  <cdr:relSizeAnchor xmlns:cdr="http://schemas.openxmlformats.org/drawingml/2006/chartDrawing">
    <cdr:from>
      <cdr:x>0.33333</cdr:x>
      <cdr:y>0.21922</cdr:y>
    </cdr:from>
    <cdr:to>
      <cdr:x>0.4434</cdr:x>
      <cdr:y>0.28244</cdr:y>
    </cdr:to>
    <cdr:sp macro="" textlink="">
      <cdr:nvSpPr>
        <cdr:cNvPr id="3" name="Text Box 8"/>
        <cdr:cNvSpPr txBox="1">
          <a:spLocks xmlns:a="http://schemas.openxmlformats.org/drawingml/2006/main" noChangeArrowheads="1"/>
        </cdr:cNvSpPr>
      </cdr:nvSpPr>
      <cdr:spPr bwMode="auto">
        <a:xfrm xmlns:a="http://schemas.openxmlformats.org/drawingml/2006/main">
          <a:off x="2428892" y="1003926"/>
          <a:ext cx="801987" cy="2895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TW" altLang="en-US" sz="1400" b="1" i="0" u="none" strike="noStrike" baseline="0" dirty="0">
              <a:solidFill>
                <a:srgbClr val="000080"/>
              </a:solidFill>
              <a:latin typeface="標楷體" panose="03000509000000000000" pitchFamily="65" charset="-120"/>
              <a:ea typeface="標楷體" panose="03000509000000000000" pitchFamily="65" charset="-120"/>
            </a:rPr>
            <a:t>出生率</a:t>
          </a:r>
        </a:p>
      </cdr:txBody>
    </cdr:sp>
  </cdr:relSizeAnchor>
  <cdr:relSizeAnchor xmlns:cdr="http://schemas.openxmlformats.org/drawingml/2006/chartDrawing">
    <cdr:from>
      <cdr:x>0.31373</cdr:x>
      <cdr:y>0.28161</cdr:y>
    </cdr:from>
    <cdr:to>
      <cdr:x>0.35346</cdr:x>
      <cdr:y>0.37978</cdr:y>
    </cdr:to>
    <cdr:sp macro="" textlink="">
      <cdr:nvSpPr>
        <cdr:cNvPr id="4" name="Line 7"/>
        <cdr:cNvSpPr>
          <a:spLocks xmlns:a="http://schemas.openxmlformats.org/drawingml/2006/main" noChangeShapeType="1"/>
        </cdr:cNvSpPr>
      </cdr:nvSpPr>
      <cdr:spPr bwMode="auto">
        <a:xfrm xmlns:a="http://schemas.openxmlformats.org/drawingml/2006/main" flipH="1">
          <a:off x="2286016" y="1289678"/>
          <a:ext cx="289560" cy="449580"/>
        </a:xfrm>
        <a:prstGeom xmlns:a="http://schemas.openxmlformats.org/drawingml/2006/main" prst="line">
          <a:avLst/>
        </a:prstGeom>
        <a:noFill xmlns:a="http://schemas.openxmlformats.org/drawingml/2006/main"/>
        <a:ln xmlns:a="http://schemas.openxmlformats.org/drawingml/2006/main" w="9525">
          <a:solidFill>
            <a:srgbClr val="000080"/>
          </a:solidFill>
          <a:round/>
          <a:headEnd/>
          <a:tailEnd type="triangle" w="med" len="med"/>
        </a:ln>
      </cdr:spPr>
    </cdr:sp>
  </cdr:relSizeAnchor>
  <cdr:relSizeAnchor xmlns:cdr="http://schemas.openxmlformats.org/drawingml/2006/chartDrawing">
    <cdr:from>
      <cdr:x>0.12745</cdr:x>
      <cdr:y>0.09442</cdr:y>
    </cdr:from>
    <cdr:to>
      <cdr:x>0.28431</cdr:x>
      <cdr:y>0.17242</cdr:y>
    </cdr:to>
    <cdr:sp macro="" textlink="">
      <cdr:nvSpPr>
        <cdr:cNvPr id="8" name="直線圖說文字 2 7"/>
        <cdr:cNvSpPr/>
      </cdr:nvSpPr>
      <cdr:spPr>
        <a:xfrm xmlns:a="http://schemas.openxmlformats.org/drawingml/2006/main">
          <a:off x="928694" y="432422"/>
          <a:ext cx="1143008" cy="357190"/>
        </a:xfrm>
        <a:prstGeom xmlns:a="http://schemas.openxmlformats.org/drawingml/2006/main" prst="borderCallout2">
          <a:avLst>
            <a:gd name="adj1" fmla="val 18750"/>
            <a:gd name="adj2" fmla="val -8333"/>
            <a:gd name="adj3" fmla="val 18750"/>
            <a:gd name="adj4" fmla="val -16667"/>
            <a:gd name="adj5" fmla="val 56237"/>
            <a:gd name="adj6" fmla="val -39927"/>
          </a:avLst>
        </a:prstGeom>
        <a:solidFill xmlns:a="http://schemas.openxmlformats.org/drawingml/2006/main">
          <a:srgbClr val="920000"/>
        </a:solidFill>
        <a:ln xmlns:a="http://schemas.openxmlformats.org/drawingml/2006/main">
          <a:solidFill>
            <a:srgbClr val="92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41.4</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萬</a:t>
          </a:r>
        </a:p>
      </cdr:txBody>
    </cdr:sp>
  </cdr:relSizeAnchor>
  <cdr:relSizeAnchor xmlns:cdr="http://schemas.openxmlformats.org/drawingml/2006/chartDrawing">
    <cdr:from>
      <cdr:x>0</cdr:x>
      <cdr:y>0</cdr:y>
    </cdr:from>
    <cdr:to>
      <cdr:x>0.00335</cdr:x>
      <cdr:y>0.00532</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0.55882</cdr:x>
      <cdr:y>0.25041</cdr:y>
    </cdr:from>
    <cdr:to>
      <cdr:x>0.69608</cdr:x>
      <cdr:y>0.32841</cdr:y>
    </cdr:to>
    <cdr:sp macro="" textlink="">
      <cdr:nvSpPr>
        <cdr:cNvPr id="10" name="直線圖說文字 2 9"/>
        <cdr:cNvSpPr/>
      </cdr:nvSpPr>
      <cdr:spPr>
        <a:xfrm xmlns:a="http://schemas.openxmlformats.org/drawingml/2006/main">
          <a:off x="4071966" y="1146802"/>
          <a:ext cx="1000132" cy="357190"/>
        </a:xfrm>
        <a:prstGeom xmlns:a="http://schemas.openxmlformats.org/drawingml/2006/main" prst="borderCallout2">
          <a:avLst>
            <a:gd name="adj1" fmla="val 46882"/>
            <a:gd name="adj2" fmla="val -4817"/>
            <a:gd name="adj3" fmla="val 52508"/>
            <a:gd name="adj4" fmla="val -19942"/>
            <a:gd name="adj5" fmla="val 179313"/>
            <a:gd name="adj6" fmla="val -29340"/>
          </a:avLst>
        </a:prstGeom>
        <a:solidFill xmlns:a="http://schemas.openxmlformats.org/drawingml/2006/main">
          <a:srgbClr val="920000"/>
        </a:solidFill>
        <a:ln xmlns:a="http://schemas.openxmlformats.org/drawingml/2006/main" w="25400" cap="flat" cmpd="sng" algn="ctr">
          <a:solidFill>
            <a:srgbClr val="92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27.1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萬</a:t>
          </a:r>
        </a:p>
      </cdr:txBody>
    </cdr:sp>
  </cdr:relSizeAnchor>
  <cdr:relSizeAnchor xmlns:cdr="http://schemas.openxmlformats.org/drawingml/2006/chartDrawing">
    <cdr:from>
      <cdr:x>0.67647</cdr:x>
      <cdr:y>0.422</cdr:y>
    </cdr:from>
    <cdr:to>
      <cdr:x>0.82353</cdr:x>
      <cdr:y>0.5</cdr:y>
    </cdr:to>
    <cdr:sp macro="" textlink="">
      <cdr:nvSpPr>
        <cdr:cNvPr id="11" name="直線圖說文字 2 10"/>
        <cdr:cNvSpPr/>
      </cdr:nvSpPr>
      <cdr:spPr>
        <a:xfrm xmlns:a="http://schemas.openxmlformats.org/drawingml/2006/main">
          <a:off x="4929222" y="1932620"/>
          <a:ext cx="1071570" cy="357190"/>
        </a:xfrm>
        <a:prstGeom xmlns:a="http://schemas.openxmlformats.org/drawingml/2006/main" prst="borderCallout2">
          <a:avLst>
            <a:gd name="adj1" fmla="val 58135"/>
            <a:gd name="adj2" fmla="val 104696"/>
            <a:gd name="adj3" fmla="val 58134"/>
            <a:gd name="adj4" fmla="val 117870"/>
            <a:gd name="adj5" fmla="val 229949"/>
            <a:gd name="adj6" fmla="val 112491"/>
          </a:avLst>
        </a:prstGeom>
        <a:solidFill xmlns:a="http://schemas.openxmlformats.org/drawingml/2006/main">
          <a:srgbClr val="920000"/>
        </a:solidFill>
        <a:ln xmlns:a="http://schemas.openxmlformats.org/drawingml/2006/main" w="25400" cap="flat" cmpd="sng" algn="ctr">
          <a:solidFill>
            <a:srgbClr val="92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16.7</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萬</a:t>
          </a:r>
        </a:p>
      </cdr:txBody>
    </cdr:sp>
  </cdr:relSizeAnchor>
  <cdr:relSizeAnchor xmlns:cdr="http://schemas.openxmlformats.org/drawingml/2006/chartDrawing">
    <cdr:from>
      <cdr:x>0.51961</cdr:x>
      <cdr:y>0.03203</cdr:y>
    </cdr:from>
    <cdr:to>
      <cdr:x>0.95446</cdr:x>
      <cdr:y>0.1738</cdr:y>
    </cdr:to>
    <cdr:sp macro="" textlink="">
      <cdr:nvSpPr>
        <cdr:cNvPr id="12" name="AutoShape 16"/>
        <cdr:cNvSpPr>
          <a:spLocks xmlns:a="http://schemas.openxmlformats.org/drawingml/2006/main" noChangeArrowheads="1"/>
        </cdr:cNvSpPr>
      </cdr:nvSpPr>
      <cdr:spPr bwMode="auto">
        <a:xfrm xmlns:a="http://schemas.openxmlformats.org/drawingml/2006/main">
          <a:off x="3786214" y="146670"/>
          <a:ext cx="3168650" cy="649286"/>
        </a:xfrm>
        <a:prstGeom xmlns:a="http://schemas.openxmlformats.org/drawingml/2006/main" prst="wedgeEllipseCallout">
          <a:avLst>
            <a:gd name="adj1" fmla="val 5514"/>
            <a:gd name="adj2" fmla="val 32352"/>
          </a:avLst>
        </a:prstGeom>
        <a:solidFill xmlns:a="http://schemas.openxmlformats.org/drawingml/2006/main">
          <a:srgbClr val="FF6600">
            <a:alpha val="49804"/>
          </a:srgbClr>
        </a:solidFill>
        <a:ln xmlns:a="http://schemas.openxmlformats.org/drawingml/2006/main" w="9525" algn="ctr">
          <a:solidFill>
            <a:sysClr val="windowText" lastClr="000000"/>
          </a:solidFill>
          <a:miter lim="800000"/>
          <a:headEnd/>
          <a:tailEnd/>
        </a:ln>
      </cdr:spPr>
      <cdr:txBody>
        <a:bodyPr xmlns:a="http://schemas.openxmlformats.org/drawingml/2006/main" lIns="90000" tIns="46800" rIns="90000" bIns="46800" anchor="ctr"/>
        <a:lstStyle xmlns:a="http://schemas.openxmlformats.org/drawingml/2006/main">
          <a:defPPr>
            <a:defRPr lang="zh-TW"/>
          </a:defPPr>
          <a:lvl1pPr algn="l" rtl="0" fontAlgn="base">
            <a:spcBef>
              <a:spcPct val="0"/>
            </a:spcBef>
            <a:spcAft>
              <a:spcPct val="0"/>
            </a:spcAft>
            <a:defRPr kumimoji="1" kern="1200">
              <a:solidFill>
                <a:sysClr val="windowText" lastClr="000000"/>
              </a:solidFill>
              <a:latin typeface="Arial" pitchFamily="34" charset="0"/>
              <a:ea typeface="新細明體" pitchFamily="18" charset="-120"/>
            </a:defRPr>
          </a:lvl1pPr>
          <a:lvl2pPr marL="457200" algn="l" rtl="0" fontAlgn="base">
            <a:spcBef>
              <a:spcPct val="0"/>
            </a:spcBef>
            <a:spcAft>
              <a:spcPct val="0"/>
            </a:spcAft>
            <a:defRPr kumimoji="1" kern="1200">
              <a:solidFill>
                <a:sysClr val="windowText" lastClr="000000"/>
              </a:solidFill>
              <a:latin typeface="Arial" pitchFamily="34" charset="0"/>
              <a:ea typeface="新細明體" pitchFamily="18" charset="-120"/>
            </a:defRPr>
          </a:lvl2pPr>
          <a:lvl3pPr marL="914400" algn="l" rtl="0" fontAlgn="base">
            <a:spcBef>
              <a:spcPct val="0"/>
            </a:spcBef>
            <a:spcAft>
              <a:spcPct val="0"/>
            </a:spcAft>
            <a:defRPr kumimoji="1" kern="1200">
              <a:solidFill>
                <a:sysClr val="windowText" lastClr="000000"/>
              </a:solidFill>
              <a:latin typeface="Arial" pitchFamily="34" charset="0"/>
              <a:ea typeface="新細明體" pitchFamily="18" charset="-120"/>
            </a:defRPr>
          </a:lvl3pPr>
          <a:lvl4pPr marL="1371600" algn="l" rtl="0" fontAlgn="base">
            <a:spcBef>
              <a:spcPct val="0"/>
            </a:spcBef>
            <a:spcAft>
              <a:spcPct val="0"/>
            </a:spcAft>
            <a:defRPr kumimoji="1" kern="1200">
              <a:solidFill>
                <a:sysClr val="windowText" lastClr="000000"/>
              </a:solidFill>
              <a:latin typeface="Arial" pitchFamily="34" charset="0"/>
              <a:ea typeface="新細明體" pitchFamily="18" charset="-120"/>
            </a:defRPr>
          </a:lvl4pPr>
          <a:lvl5pPr marL="1828800" algn="l" rtl="0" fontAlgn="base">
            <a:spcBef>
              <a:spcPct val="0"/>
            </a:spcBef>
            <a:spcAft>
              <a:spcPct val="0"/>
            </a:spcAft>
            <a:defRPr kumimoji="1" kern="1200">
              <a:solidFill>
                <a:sysClr val="windowText" lastClr="000000"/>
              </a:solidFill>
              <a:latin typeface="Arial" pitchFamily="34" charset="0"/>
              <a:ea typeface="新細明體" pitchFamily="18" charset="-120"/>
            </a:defRPr>
          </a:lvl5pPr>
          <a:lvl6pPr marL="2286000" algn="l" defTabSz="914400" rtl="0" eaLnBrk="1" latinLnBrk="0" hangingPunct="1">
            <a:defRPr kumimoji="1" kern="1200">
              <a:solidFill>
                <a:sysClr val="windowText" lastClr="000000"/>
              </a:solidFill>
              <a:latin typeface="Arial" pitchFamily="34" charset="0"/>
              <a:ea typeface="新細明體" pitchFamily="18" charset="-120"/>
            </a:defRPr>
          </a:lvl6pPr>
          <a:lvl7pPr marL="2743200" algn="l" defTabSz="914400" rtl="0" eaLnBrk="1" latinLnBrk="0" hangingPunct="1">
            <a:defRPr kumimoji="1" kern="1200">
              <a:solidFill>
                <a:sysClr val="windowText" lastClr="000000"/>
              </a:solidFill>
              <a:latin typeface="Arial" pitchFamily="34" charset="0"/>
              <a:ea typeface="新細明體" pitchFamily="18" charset="-120"/>
            </a:defRPr>
          </a:lvl7pPr>
          <a:lvl8pPr marL="3200400" algn="l" defTabSz="914400" rtl="0" eaLnBrk="1" latinLnBrk="0" hangingPunct="1">
            <a:defRPr kumimoji="1" kern="1200">
              <a:solidFill>
                <a:sysClr val="windowText" lastClr="000000"/>
              </a:solidFill>
              <a:latin typeface="Arial" pitchFamily="34" charset="0"/>
              <a:ea typeface="新細明體" pitchFamily="18" charset="-120"/>
            </a:defRPr>
          </a:lvl8pPr>
          <a:lvl9pPr marL="3657600" algn="l" defTabSz="914400" rtl="0" eaLnBrk="1" latinLnBrk="0" hangingPunct="1">
            <a:defRPr kumimoji="1" kern="1200">
              <a:solidFill>
                <a:sysClr val="windowText" lastClr="000000"/>
              </a:solidFill>
              <a:latin typeface="Arial" pitchFamily="34" charset="0"/>
              <a:ea typeface="新細明體" pitchFamily="18" charset="-120"/>
            </a:defRPr>
          </a:lvl9pPr>
        </a:lstStyle>
        <a:p xmlns:a="http://schemas.openxmlformats.org/drawingml/2006/main">
          <a:pPr algn="ctr" eaLnBrk="1" hangingPunct="1">
            <a:spcBef>
              <a:spcPct val="50000"/>
            </a:spcBef>
          </a:pPr>
          <a:r>
            <a:rPr lang="zh-TW" altLang="en-US" sz="1800" b="1" dirty="0">
              <a:latin typeface="標楷體" panose="03000509000000000000" pitchFamily="65" charset="-120"/>
              <a:ea typeface="標楷體" panose="03000509000000000000" pitchFamily="65" charset="-120"/>
            </a:rPr>
            <a:t>一定要成就每個孩子</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6CD21167-798E-4159-9F92-4A1110E923DE}" type="datetimeFigureOut">
              <a:rPr lang="zh-TW" altLang="en-US"/>
              <a:pPr>
                <a:defRPr/>
              </a:pPr>
              <a:t>2016/11/29</a:t>
            </a:fld>
            <a:endParaRPr lang="en-US" altLang="zh-TW"/>
          </a:p>
        </p:txBody>
      </p:sp>
      <p:sp>
        <p:nvSpPr>
          <p:cNvPr id="155652" name="Rectangle 4"/>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060655A-71B9-4DEE-88BE-E5873A7555FB}" type="slidenum">
              <a:rPr lang="zh-TW" altLang="en-US"/>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1ACE0585-B39B-413A-A12A-6C8ED293442F}" type="datetimeFigureOut">
              <a:rPr lang="zh-TW" altLang="en-US"/>
              <a:pPr>
                <a:defRPr/>
              </a:pPr>
              <a:t>2016/11/29</a:t>
            </a:fld>
            <a:endParaRPr lang="zh-TW" altLang="en-US"/>
          </a:p>
        </p:txBody>
      </p:sp>
      <p:sp>
        <p:nvSpPr>
          <p:cNvPr id="4" name="投影片圖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itchFamily="34" charset="0"/>
                <a:ea typeface="新細明體" pitchFamily="18" charset="-120"/>
              </a:defRPr>
            </a:lvl1pPr>
          </a:lstStyle>
          <a:p>
            <a:fld id="{CE7DF85C-D588-4EE9-B885-F87F270BF25C}"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2462213" y="554038"/>
            <a:ext cx="4919662" cy="2767012"/>
          </a:xfrm>
          <a:noFill/>
          <a:ln>
            <a:solidFill>
              <a:srgbClr val="000000"/>
            </a:solidFill>
            <a:miter lim="800000"/>
            <a:headEnd/>
            <a:tailEnd/>
          </a:ln>
        </p:spPr>
      </p:sp>
      <p:sp>
        <p:nvSpPr>
          <p:cNvPr id="56323" name="Rectangle 3"/>
          <p:cNvSpPr>
            <a:spLocks noGrp="1" noChangeArrowheads="1"/>
          </p:cNvSpPr>
          <p:nvPr>
            <p:ph type="body" idx="1"/>
          </p:nvPr>
        </p:nvSpPr>
        <p:spPr bwMode="auto">
          <a:xfrm>
            <a:off x="981075" y="3505200"/>
            <a:ext cx="7877175" cy="3321050"/>
          </a:xfrm>
          <a:noFill/>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649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6500" name="投影片編號版面配置區 3"/>
          <p:cNvSpPr>
            <a:spLocks noGrp="1"/>
          </p:cNvSpPr>
          <p:nvPr>
            <p:ph type="sldNum" sz="quarter" idx="5"/>
          </p:nvPr>
        </p:nvSpPr>
        <p:spPr bwMode="auto">
          <a:noFill/>
          <a:ln>
            <a:miter lim="800000"/>
            <a:headEnd/>
            <a:tailEnd/>
          </a:ln>
        </p:spPr>
        <p:txBody>
          <a:bodyPr/>
          <a:lstStyle/>
          <a:p>
            <a:fld id="{69CB52B6-F934-4D1F-B6D0-098797FAA54B}" type="slidenum">
              <a:rPr lang="en-US" altLang="zh-TW">
                <a:solidFill>
                  <a:srgbClr val="000000"/>
                </a:solidFill>
              </a:rPr>
              <a:pPr/>
              <a:t>41</a:t>
            </a:fld>
            <a:endParaRPr lang="en-US" altLang="zh-TW">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414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34148" name="投影片編號版面配置區 3"/>
          <p:cNvSpPr>
            <a:spLocks noGrp="1"/>
          </p:cNvSpPr>
          <p:nvPr>
            <p:ph type="sldNum" sz="quarter" idx="5"/>
          </p:nvPr>
        </p:nvSpPr>
        <p:spPr bwMode="auto">
          <a:noFill/>
          <a:ln>
            <a:miter lim="800000"/>
            <a:headEnd/>
            <a:tailEnd/>
          </a:ln>
        </p:spPr>
        <p:txBody>
          <a:bodyPr/>
          <a:lstStyle/>
          <a:p>
            <a:fld id="{61F9A2EA-AE9D-445D-A2A7-B2C4ED0F2FCA}" type="slidenum">
              <a:rPr lang="zh-TW" altLang="en-US">
                <a:solidFill>
                  <a:srgbClr val="000000"/>
                </a:solidFill>
              </a:rPr>
              <a:pPr/>
              <a:t>67</a:t>
            </a:fld>
            <a:endParaRPr lang="zh-TW"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6195"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36196" name="投影片編號版面配置區 3"/>
          <p:cNvSpPr>
            <a:spLocks noGrp="1"/>
          </p:cNvSpPr>
          <p:nvPr>
            <p:ph type="sldNum" sz="quarter" idx="5"/>
          </p:nvPr>
        </p:nvSpPr>
        <p:spPr bwMode="auto">
          <a:noFill/>
          <a:ln>
            <a:miter lim="800000"/>
            <a:headEnd/>
            <a:tailEnd/>
          </a:ln>
        </p:spPr>
        <p:txBody>
          <a:bodyPr/>
          <a:lstStyle/>
          <a:p>
            <a:fld id="{F6E747A9-8F71-4867-BF6C-8FAFFE6C6B51}" type="slidenum">
              <a:rPr lang="zh-TW" altLang="en-US">
                <a:solidFill>
                  <a:srgbClr val="000000"/>
                </a:solidFill>
              </a:rPr>
              <a:pPr/>
              <a:t>68</a:t>
            </a:fld>
            <a:endParaRPr lang="zh-TW"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3824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38244" name="投影片編號版面配置區 3"/>
          <p:cNvSpPr>
            <a:spLocks noGrp="1"/>
          </p:cNvSpPr>
          <p:nvPr>
            <p:ph type="sldNum" sz="quarter" idx="5"/>
          </p:nvPr>
        </p:nvSpPr>
        <p:spPr bwMode="auto">
          <a:noFill/>
          <a:ln>
            <a:miter lim="800000"/>
            <a:headEnd/>
            <a:tailEnd/>
          </a:ln>
        </p:spPr>
        <p:txBody>
          <a:bodyPr/>
          <a:lstStyle/>
          <a:p>
            <a:fld id="{5AE71E76-1510-44AB-A03A-C37B6516DF82}" type="slidenum">
              <a:rPr lang="zh-TW" altLang="en-US">
                <a:solidFill>
                  <a:srgbClr val="000000"/>
                </a:solidFill>
              </a:rPr>
              <a:pPr/>
              <a:t>69</a:t>
            </a:fld>
            <a:endParaRPr lang="zh-TW"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6435"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46436" name="投影片編號版面配置區 3"/>
          <p:cNvSpPr>
            <a:spLocks noGrp="1"/>
          </p:cNvSpPr>
          <p:nvPr>
            <p:ph type="sldNum" sz="quarter" idx="5"/>
          </p:nvPr>
        </p:nvSpPr>
        <p:spPr bwMode="auto">
          <a:noFill/>
          <a:ln>
            <a:miter lim="800000"/>
            <a:headEnd/>
            <a:tailEnd/>
          </a:ln>
        </p:spPr>
        <p:txBody>
          <a:bodyPr/>
          <a:lstStyle/>
          <a:p>
            <a:fld id="{AECCBE59-8827-4406-B997-2A23B90A9C53}" type="slidenum">
              <a:rPr lang="zh-TW" altLang="en-US"/>
              <a:pPr/>
              <a:t>76</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848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48484" name="投影片編號版面配置區 3"/>
          <p:cNvSpPr>
            <a:spLocks noGrp="1"/>
          </p:cNvSpPr>
          <p:nvPr>
            <p:ph type="sldNum" sz="quarter" idx="5"/>
          </p:nvPr>
        </p:nvSpPr>
        <p:spPr bwMode="auto">
          <a:noFill/>
          <a:ln>
            <a:miter lim="800000"/>
            <a:headEnd/>
            <a:tailEnd/>
          </a:ln>
        </p:spPr>
        <p:txBody>
          <a:bodyPr/>
          <a:lstStyle/>
          <a:p>
            <a:fld id="{B55F7608-ABE9-4815-8D23-F49A21C47249}" type="slidenum">
              <a:rPr kumimoji="1" lang="zh-TW" altLang="en-US">
                <a:solidFill>
                  <a:srgbClr val="000000"/>
                </a:solidFill>
                <a:latin typeface="Arial" pitchFamily="34" charset="0"/>
              </a:rPr>
              <a:pPr/>
              <a:t>77</a:t>
            </a:fld>
            <a:endParaRPr kumimoji="1" lang="zh-TW" altLang="en-US">
              <a:solidFill>
                <a:srgbClr val="000000"/>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462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54628" name="投影片編號版面配置區 3"/>
          <p:cNvSpPr>
            <a:spLocks noGrp="1"/>
          </p:cNvSpPr>
          <p:nvPr>
            <p:ph type="sldNum" sz="quarter" idx="5"/>
          </p:nvPr>
        </p:nvSpPr>
        <p:spPr bwMode="auto">
          <a:noFill/>
          <a:ln>
            <a:miter lim="800000"/>
            <a:headEnd/>
            <a:tailEnd/>
          </a:ln>
        </p:spPr>
        <p:txBody>
          <a:bodyPr/>
          <a:lstStyle/>
          <a:p>
            <a:fld id="{E0B5F2E4-80F3-430B-BD1A-13B5CF5BB9C1}" type="slidenum">
              <a:rPr lang="zh-TW" altLang="en-US"/>
              <a:pPr/>
              <a:t>82</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5872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58724" name="投影片編號版面配置區 3"/>
          <p:cNvSpPr>
            <a:spLocks noGrp="1"/>
          </p:cNvSpPr>
          <p:nvPr>
            <p:ph type="sldNum" sz="quarter" idx="5"/>
          </p:nvPr>
        </p:nvSpPr>
        <p:spPr bwMode="auto">
          <a:noFill/>
          <a:ln>
            <a:miter lim="800000"/>
            <a:headEnd/>
            <a:tailEnd/>
          </a:ln>
        </p:spPr>
        <p:txBody>
          <a:bodyPr/>
          <a:lstStyle/>
          <a:p>
            <a:fld id="{4ACD9B5F-FF07-4138-B40A-62C43267F89F}" type="slidenum">
              <a:rPr lang="zh-TW" altLang="en-US">
                <a:solidFill>
                  <a:srgbClr val="000000"/>
                </a:solidFill>
              </a:rPr>
              <a:pPr/>
              <a:t>85</a:t>
            </a:fld>
            <a:endParaRPr lang="zh-TW"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281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62820" name="投影片編號版面配置區 3"/>
          <p:cNvSpPr>
            <a:spLocks noGrp="1"/>
          </p:cNvSpPr>
          <p:nvPr>
            <p:ph type="sldNum" sz="quarter" idx="5"/>
          </p:nvPr>
        </p:nvSpPr>
        <p:spPr bwMode="auto">
          <a:noFill/>
          <a:ln>
            <a:miter lim="800000"/>
            <a:headEnd/>
            <a:tailEnd/>
          </a:ln>
        </p:spPr>
        <p:txBody>
          <a:bodyPr/>
          <a:lstStyle/>
          <a:p>
            <a:fld id="{158B201E-6790-4F71-8813-97F32D7EF1F7}" type="slidenum">
              <a:rPr lang="zh-TW" altLang="en-US"/>
              <a:pPr/>
              <a:t>88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77155"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0419"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此頁先說明何以實施</a:t>
            </a:r>
            <a:r>
              <a:rPr lang="en-US" altLang="zh-TW" smtClean="0"/>
              <a:t>12</a:t>
            </a:r>
            <a:r>
              <a:rPr lang="zh-TW" altLang="en-US" smtClean="0"/>
              <a:t>年國教</a:t>
            </a:r>
            <a:r>
              <a:rPr lang="zh-TW" altLang="en-US" b="1" smtClean="0"/>
              <a:t>，</a:t>
            </a:r>
            <a:r>
              <a:rPr lang="zh-TW" altLang="en-US" smtClean="0"/>
              <a:t>因此會有新課綱</a:t>
            </a:r>
            <a:r>
              <a:rPr lang="zh-TW" altLang="en-US" b="1" smtClean="0"/>
              <a:t>：</a:t>
            </a:r>
            <a:endParaRPr lang="en-US" altLang="zh-TW" smtClean="0"/>
          </a:p>
          <a:p>
            <a:pPr>
              <a:buFont typeface="Calibri" pitchFamily="34" charset="0"/>
              <a:buAutoNum type="arabicPeriod"/>
            </a:pPr>
            <a:r>
              <a:rPr lang="zh-TW" altLang="en-US" smtClean="0"/>
              <a:t>根據統計，近三年國中學生升學率已達</a:t>
            </a:r>
            <a:r>
              <a:rPr lang="en-US" altLang="zh-TW" smtClean="0"/>
              <a:t>99%</a:t>
            </a:r>
            <a:r>
              <a:rPr lang="zh-TW" altLang="en-US" smtClean="0"/>
              <a:t>，在量方面實質上已具備</a:t>
            </a:r>
            <a:r>
              <a:rPr lang="en-US" altLang="zh-TW" smtClean="0"/>
              <a:t>12</a:t>
            </a:r>
            <a:r>
              <a:rPr lang="zh-TW" altLang="en-US" smtClean="0"/>
              <a:t>國教的目標</a:t>
            </a:r>
            <a:r>
              <a:rPr lang="zh-TW" altLang="en-US" smtClean="0">
                <a:latin typeface="新細明體" pitchFamily="18" charset="-120"/>
              </a:rPr>
              <a:t>。</a:t>
            </a:r>
            <a:endParaRPr lang="en-US" altLang="zh-TW" smtClean="0"/>
          </a:p>
          <a:p>
            <a:pPr>
              <a:buFont typeface="Calibri" pitchFamily="34" charset="0"/>
              <a:buAutoNum type="arabicPeriod"/>
            </a:pPr>
            <a:r>
              <a:rPr lang="zh-TW" altLang="en-US" smtClean="0"/>
              <a:t>隨著少子化、族群的多樣性、３Ｃ產業的快速發展，我們的生活世界有了很大的改變，教育的內容和方式也應有所不同才能因應個人和社會需要</a:t>
            </a:r>
            <a:r>
              <a:rPr lang="zh-TW" altLang="en-US" smtClean="0">
                <a:latin typeface="新細明體" pitchFamily="18" charset="-120"/>
              </a:rPr>
              <a:t>。</a:t>
            </a:r>
            <a:endParaRPr lang="en-US" altLang="zh-TW" smtClean="0"/>
          </a:p>
          <a:p>
            <a:pPr>
              <a:buFont typeface="Calibri" pitchFamily="34" charset="0"/>
              <a:buAutoNum type="arabicPeriod"/>
            </a:pPr>
            <a:r>
              <a:rPr lang="zh-TW" altLang="en-US" smtClean="0"/>
              <a:t>政府可以說是在社會大眾的期待下，而加快推動的腳步</a:t>
            </a:r>
            <a:r>
              <a:rPr lang="zh-TW" altLang="en-US" smtClean="0">
                <a:latin typeface="新細明體" pitchFamily="18" charset="-120"/>
              </a:rPr>
              <a:t>。</a:t>
            </a:r>
            <a:endParaRPr lang="zh-TW" altLang="en-US" smtClean="0"/>
          </a:p>
        </p:txBody>
      </p:sp>
      <p:sp>
        <p:nvSpPr>
          <p:cNvPr id="60420" name="投影片編號版面配置區 3"/>
          <p:cNvSpPr>
            <a:spLocks noGrp="1"/>
          </p:cNvSpPr>
          <p:nvPr>
            <p:ph type="sldNum" sz="quarter" idx="5"/>
          </p:nvPr>
        </p:nvSpPr>
        <p:spPr bwMode="auto">
          <a:noFill/>
          <a:ln>
            <a:miter lim="800000"/>
            <a:headEnd/>
            <a:tailEnd/>
          </a:ln>
        </p:spPr>
        <p:txBody>
          <a:bodyPr/>
          <a:lstStyle/>
          <a:p>
            <a:fld id="{EE32130A-524D-4CF7-958C-C0168058B879}" type="slidenum">
              <a:rPr lang="zh-TW" altLang="en-US"/>
              <a:pPr/>
              <a:t>4</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9922" name="備忘稿版面配置區 2"/>
          <p:cNvSpPr>
            <a:spLocks noGrp="1"/>
          </p:cNvSpPr>
          <p:nvPr>
            <p:ph type="body" idx="1"/>
          </p:nvPr>
        </p:nvSpPr>
        <p:spPr/>
        <p:txBody>
          <a:bodyPr/>
          <a:lstStyle/>
          <a:p>
            <a:pPr>
              <a:defRPr/>
            </a:pPr>
            <a:r>
              <a:rPr lang="zh-TW" altLang="en-US" dirty="0">
                <a:latin typeface="+mj-ea"/>
                <a:ea typeface="+mj-ea"/>
              </a:rPr>
              <a:t>以數據喚起受教年限的知覺：</a:t>
            </a:r>
            <a:endParaRPr lang="en-US" altLang="zh-TW" dirty="0">
              <a:latin typeface="+mj-ea"/>
              <a:ea typeface="+mj-ea"/>
            </a:endParaRPr>
          </a:p>
          <a:p>
            <a:pPr>
              <a:buFont typeface="Calibri" pitchFamily="34" charset="0"/>
              <a:buAutoNum type="arabicPeriod"/>
              <a:defRPr/>
            </a:pPr>
            <a:r>
              <a:rPr lang="en-US" altLang="zh-TW" dirty="0">
                <a:latin typeface="+mj-ea"/>
                <a:ea typeface="+mj-ea"/>
              </a:rPr>
              <a:t>99.52 </a:t>
            </a:r>
            <a:r>
              <a:rPr lang="en-US" altLang="zh-TW" sz="1600" dirty="0">
                <a:solidFill>
                  <a:srgbClr val="000000"/>
                </a:solidFill>
                <a:latin typeface="+mj-ea"/>
                <a:ea typeface="+mj-ea"/>
                <a:cs typeface="Times New Roman" pitchFamily="18" charset="0"/>
              </a:rPr>
              <a:t>%</a:t>
            </a:r>
            <a:r>
              <a:rPr lang="zh-TW" altLang="en-US" dirty="0">
                <a:latin typeface="+mj-ea"/>
                <a:ea typeface="+mj-ea"/>
              </a:rPr>
              <a:t>的學生會</a:t>
            </a:r>
            <a:r>
              <a:rPr lang="zh-TW" altLang="en-US" dirty="0">
                <a:solidFill>
                  <a:srgbClr val="FF0000"/>
                </a:solidFill>
                <a:latin typeface="+mj-ea"/>
                <a:ea typeface="+mj-ea"/>
              </a:rPr>
              <a:t>繼續完成</a:t>
            </a:r>
            <a:r>
              <a:rPr lang="zh-TW" altLang="en-US" dirty="0" smtClean="0">
                <a:solidFill>
                  <a:srgbClr val="FF0000"/>
                </a:solidFill>
                <a:latin typeface="+mj-ea"/>
                <a:ea typeface="+mj-ea"/>
              </a:rPr>
              <a:t>十二年教育</a:t>
            </a:r>
            <a:r>
              <a:rPr lang="zh-TW" altLang="en-US" dirty="0">
                <a:latin typeface="+mj-ea"/>
                <a:ea typeface="+mj-ea"/>
              </a:rPr>
              <a:t>。</a:t>
            </a:r>
            <a:endParaRPr lang="en-US" altLang="zh-TW" dirty="0">
              <a:latin typeface="+mj-ea"/>
              <a:ea typeface="+mj-ea"/>
            </a:endParaRPr>
          </a:p>
          <a:p>
            <a:pPr>
              <a:buFont typeface="Calibri" pitchFamily="34" charset="0"/>
              <a:buAutoNum type="arabicPeriod"/>
              <a:defRPr/>
            </a:pPr>
            <a:r>
              <a:rPr lang="zh-TW" altLang="en-US" dirty="0">
                <a:latin typeface="+mj-ea"/>
                <a:ea typeface="+mj-ea"/>
              </a:rPr>
              <a:t>超過</a:t>
            </a:r>
            <a:r>
              <a:rPr lang="en-US" altLang="zh-TW" dirty="0">
                <a:latin typeface="+mj-ea"/>
                <a:ea typeface="+mj-ea"/>
              </a:rPr>
              <a:t>80%</a:t>
            </a:r>
            <a:r>
              <a:rPr lang="zh-TW" altLang="en-US" dirty="0">
                <a:latin typeface="+mj-ea"/>
                <a:ea typeface="+mj-ea"/>
              </a:rPr>
              <a:t>的學生會繼續接受大學四年的教育（高中職升學率分別為</a:t>
            </a:r>
            <a:r>
              <a:rPr lang="en-US" altLang="zh-TW" dirty="0">
                <a:solidFill>
                  <a:srgbClr val="000000"/>
                </a:solidFill>
                <a:latin typeface="+mj-ea"/>
                <a:ea typeface="+mj-ea"/>
              </a:rPr>
              <a:t>95.70%</a:t>
            </a:r>
            <a:r>
              <a:rPr lang="zh-TW" altLang="en-US" dirty="0">
                <a:solidFill>
                  <a:srgbClr val="000000"/>
                </a:solidFill>
                <a:latin typeface="+mj-ea"/>
                <a:ea typeface="+mj-ea"/>
              </a:rPr>
              <a:t>、</a:t>
            </a:r>
            <a:r>
              <a:rPr lang="en-US" altLang="zh-TW" dirty="0">
                <a:solidFill>
                  <a:srgbClr val="000000"/>
                </a:solidFill>
                <a:latin typeface="+mj-ea"/>
                <a:ea typeface="+mj-ea"/>
              </a:rPr>
              <a:t>81.01%</a:t>
            </a:r>
            <a:r>
              <a:rPr lang="zh-TW" altLang="en-US" dirty="0">
                <a:solidFill>
                  <a:srgbClr val="000000"/>
                </a:solidFill>
                <a:latin typeface="+mj-ea"/>
                <a:ea typeface="+mj-ea"/>
              </a:rPr>
              <a:t>，故言</a:t>
            </a:r>
            <a:r>
              <a:rPr lang="zh-TW" altLang="en-US" dirty="0">
                <a:latin typeface="+mj-ea"/>
                <a:ea typeface="+mj-ea"/>
              </a:rPr>
              <a:t>超過</a:t>
            </a:r>
            <a:r>
              <a:rPr lang="en-US" altLang="zh-TW" dirty="0">
                <a:latin typeface="+mj-ea"/>
                <a:ea typeface="+mj-ea"/>
              </a:rPr>
              <a:t>80%</a:t>
            </a:r>
            <a:r>
              <a:rPr lang="zh-TW" altLang="en-US" dirty="0">
                <a:latin typeface="+mj-ea"/>
                <a:ea typeface="+mj-ea"/>
              </a:rPr>
              <a:t>）。</a:t>
            </a:r>
            <a:endParaRPr lang="en-US" altLang="zh-TW" dirty="0">
              <a:solidFill>
                <a:srgbClr val="000000"/>
              </a:solidFill>
              <a:latin typeface="+mj-ea"/>
              <a:ea typeface="+mj-ea"/>
            </a:endParaRPr>
          </a:p>
          <a:p>
            <a:pPr>
              <a:buFont typeface="Calibri" pitchFamily="34" charset="0"/>
              <a:buAutoNum type="arabicPeriod"/>
              <a:defRPr/>
            </a:pPr>
            <a:r>
              <a:rPr lang="zh-TW" altLang="en-US" dirty="0">
                <a:latin typeface="+mj-ea"/>
                <a:ea typeface="+mj-ea"/>
              </a:rPr>
              <a:t>實質上我國已達</a:t>
            </a:r>
            <a:r>
              <a:rPr lang="en-US" altLang="zh-TW" dirty="0" smtClean="0">
                <a:latin typeface="+mj-ea"/>
                <a:ea typeface="+mj-ea"/>
              </a:rPr>
              <a:t>12</a:t>
            </a:r>
            <a:r>
              <a:rPr lang="zh-TW" altLang="en-US" dirty="0" smtClean="0">
                <a:latin typeface="+mj-ea"/>
                <a:ea typeface="+mj-ea"/>
              </a:rPr>
              <a:t>年國教</a:t>
            </a:r>
            <a:r>
              <a:rPr lang="zh-TW" altLang="en-US" dirty="0">
                <a:latin typeface="+mj-ea"/>
                <a:ea typeface="+mj-ea"/>
              </a:rPr>
              <a:t>的目標。</a:t>
            </a:r>
          </a:p>
        </p:txBody>
      </p:sp>
      <p:sp>
        <p:nvSpPr>
          <p:cNvPr id="62468" name="投影片編號版面配置區 3"/>
          <p:cNvSpPr>
            <a:spLocks noGrp="1"/>
          </p:cNvSpPr>
          <p:nvPr>
            <p:ph type="sldNum" sz="quarter" idx="5"/>
          </p:nvPr>
        </p:nvSpPr>
        <p:spPr bwMode="auto">
          <a:noFill/>
          <a:ln>
            <a:miter lim="800000"/>
            <a:headEnd/>
            <a:tailEnd/>
          </a:ln>
        </p:spPr>
        <p:txBody>
          <a:bodyPr/>
          <a:lstStyle/>
          <a:p>
            <a:fld id="{FB757AC4-D2FF-4D38-844F-5DB3EA70E5CD}" type="slidenum">
              <a:rPr lang="zh-TW" altLang="en-US"/>
              <a:pPr/>
              <a:t>5</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5"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smtClean="0">
                <a:solidFill>
                  <a:srgbClr val="A50021"/>
                </a:solidFill>
                <a:latin typeface="Times New Roman" pitchFamily="18" charset="0"/>
                <a:ea typeface="標楷體" pitchFamily="65" charset="-120"/>
                <a:cs typeface="Times New Roman" pitchFamily="18" charset="0"/>
              </a:rPr>
              <a:t>社會變遷帶來的教育挑戰：</a:t>
            </a:r>
            <a:endParaRPr lang="en-US" altLang="zh-TW" smtClean="0">
              <a:solidFill>
                <a:srgbClr val="A50021"/>
              </a:solidFill>
              <a:latin typeface="Times New Roman" pitchFamily="18" charset="0"/>
              <a:ea typeface="標楷體" pitchFamily="65" charset="-120"/>
              <a:cs typeface="Times New Roman" pitchFamily="18" charset="0"/>
            </a:endParaRPr>
          </a:p>
          <a:p>
            <a:r>
              <a:rPr lang="en-US" altLang="zh-TW" smtClean="0">
                <a:solidFill>
                  <a:srgbClr val="A50021"/>
                </a:solidFill>
                <a:latin typeface="Times New Roman" pitchFamily="18" charset="0"/>
                <a:ea typeface="標楷體" pitchFamily="65" charset="-120"/>
                <a:cs typeface="Times New Roman" pitchFamily="18" charset="0"/>
              </a:rPr>
              <a:t>1.</a:t>
            </a:r>
            <a:r>
              <a:rPr lang="zh-TW" altLang="en-US" smtClean="0">
                <a:solidFill>
                  <a:srgbClr val="A50021"/>
                </a:solidFill>
                <a:latin typeface="Times New Roman" pitchFamily="18" charset="0"/>
                <a:ea typeface="標楷體" pitchFamily="65" charset="-120"/>
                <a:cs typeface="Times New Roman" pitchFamily="18" charset="0"/>
              </a:rPr>
              <a:t>新住民人數增加、出生率降低、變動不斷的環境等等的衝擊。</a:t>
            </a:r>
            <a:endParaRPr lang="en-US" altLang="zh-TW" smtClean="0">
              <a:solidFill>
                <a:srgbClr val="A50021"/>
              </a:solidFill>
              <a:latin typeface="Times New Roman" pitchFamily="18" charset="0"/>
              <a:ea typeface="標楷體" pitchFamily="65" charset="-120"/>
              <a:cs typeface="Times New Roman" pitchFamily="18" charset="0"/>
            </a:endParaRPr>
          </a:p>
          <a:p>
            <a:r>
              <a:rPr lang="en-US" altLang="zh-TW" smtClean="0">
                <a:solidFill>
                  <a:srgbClr val="A50021"/>
                </a:solidFill>
                <a:latin typeface="Times New Roman" pitchFamily="18" charset="0"/>
                <a:ea typeface="標楷體" pitchFamily="65" charset="-120"/>
                <a:cs typeface="Times New Roman" pitchFamily="18" charset="0"/>
              </a:rPr>
              <a:t>2.</a:t>
            </a:r>
            <a:r>
              <a:rPr lang="zh-TW" altLang="en-US" smtClean="0">
                <a:latin typeface="新細明體" pitchFamily="18" charset="-120"/>
                <a:ea typeface="標楷體" pitchFamily="65" charset="-120"/>
                <a:cs typeface="Times New Roman" pitchFamily="18" charset="0"/>
              </a:rPr>
              <a:t>現行課程實施至今已超過</a:t>
            </a:r>
            <a:r>
              <a:rPr lang="en-US" altLang="zh-TW" smtClean="0">
                <a:latin typeface="新細明體" pitchFamily="18" charset="-120"/>
                <a:ea typeface="標楷體" pitchFamily="65" charset="-120"/>
                <a:cs typeface="Times New Roman" pitchFamily="18" charset="0"/>
              </a:rPr>
              <a:t>10</a:t>
            </a:r>
            <a:r>
              <a:rPr lang="zh-TW" altLang="en-US" smtClean="0">
                <a:latin typeface="新細明體" pitchFamily="18" charset="-120"/>
                <a:ea typeface="標楷體" pitchFamily="65" charset="-120"/>
                <a:cs typeface="Times New Roman" pitchFamily="18" charset="0"/>
              </a:rPr>
              <a:t>年，面對巨大的挑戰，以及因應十二年國教的銜接，是該做調整的時刻了。</a:t>
            </a:r>
            <a:endParaRPr lang="en-US" altLang="zh-TW" smtClean="0">
              <a:latin typeface="新細明體" pitchFamily="18" charset="-120"/>
              <a:ea typeface="標楷體" pitchFamily="65" charset="-120"/>
              <a:cs typeface="Times New Roman" pitchFamily="18" charset="0"/>
            </a:endParaRPr>
          </a:p>
          <a:p>
            <a:endParaRPr lang="zh-TW" altLang="en-US" smtClean="0">
              <a:ea typeface="標楷體" pitchFamily="65" charset="-120"/>
              <a:cs typeface="Times New Roman" pitchFamily="18" charset="0"/>
            </a:endParaRPr>
          </a:p>
        </p:txBody>
      </p:sp>
      <p:sp>
        <p:nvSpPr>
          <p:cNvPr id="64516" name="投影片編號版面配置區 3"/>
          <p:cNvSpPr>
            <a:spLocks noGrp="1"/>
          </p:cNvSpPr>
          <p:nvPr>
            <p:ph type="sldNum" sz="quarter" idx="5"/>
          </p:nvPr>
        </p:nvSpPr>
        <p:spPr bwMode="auto">
          <a:noFill/>
          <a:ln>
            <a:miter lim="800000"/>
            <a:headEnd/>
            <a:tailEnd/>
          </a:ln>
        </p:spPr>
        <p:txBody>
          <a:bodyPr/>
          <a:lstStyle/>
          <a:p>
            <a:fld id="{065B90C0-9EB3-4454-AEB0-D7E1530B145E}" type="slidenum">
              <a:rPr lang="zh-TW" altLang="en-US"/>
              <a:pPr/>
              <a:t>6</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1683"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71684" name="投影片編號版面配置區 3"/>
          <p:cNvSpPr>
            <a:spLocks noGrp="1"/>
          </p:cNvSpPr>
          <p:nvPr>
            <p:ph type="sldNum" sz="quarter" idx="5"/>
          </p:nvPr>
        </p:nvSpPr>
        <p:spPr bwMode="auto">
          <a:noFill/>
          <a:ln>
            <a:miter lim="800000"/>
            <a:headEnd/>
            <a:tailEnd/>
          </a:ln>
        </p:spPr>
        <p:txBody>
          <a:bodyPr/>
          <a:lstStyle/>
          <a:p>
            <a:fld id="{1C2EBB67-FA63-4D0B-B01C-DA94C11F5DE4}" type="slidenum">
              <a:rPr lang="zh-TW" altLang="en-US"/>
              <a:pPr/>
              <a:t>12</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782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77828" name="投影片編號版面配置區 3"/>
          <p:cNvSpPr>
            <a:spLocks noGrp="1"/>
          </p:cNvSpPr>
          <p:nvPr>
            <p:ph type="sldNum" sz="quarter" idx="5"/>
          </p:nvPr>
        </p:nvSpPr>
        <p:spPr bwMode="auto">
          <a:noFill/>
          <a:ln>
            <a:miter lim="800000"/>
            <a:headEnd/>
            <a:tailEnd/>
          </a:ln>
        </p:spPr>
        <p:txBody>
          <a:bodyPr/>
          <a:lstStyle/>
          <a:p>
            <a:fld id="{AD90184A-8D41-4592-B03D-EE6498A1E882}" type="slidenum">
              <a:rPr lang="zh-TW" altLang="en-US"/>
              <a:pPr/>
              <a:t>17</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806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8068" name="投影片編號版面配置區 3"/>
          <p:cNvSpPr>
            <a:spLocks noGrp="1"/>
          </p:cNvSpPr>
          <p:nvPr>
            <p:ph type="sldNum" sz="quarter" idx="5"/>
          </p:nvPr>
        </p:nvSpPr>
        <p:spPr bwMode="auto">
          <a:noFill/>
          <a:ln>
            <a:miter lim="800000"/>
            <a:headEnd/>
            <a:tailEnd/>
          </a:ln>
        </p:spPr>
        <p:txBody>
          <a:bodyPr/>
          <a:lstStyle/>
          <a:p>
            <a:fld id="{DC3E33A0-7E65-483F-9348-F8D643B67928}" type="slidenum">
              <a:rPr lang="zh-TW" altLang="en-US"/>
              <a:pPr/>
              <a:t>26</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6260" name="投影片編號版面配置區 3"/>
          <p:cNvSpPr>
            <a:spLocks noGrp="1"/>
          </p:cNvSpPr>
          <p:nvPr>
            <p:ph type="sldNum" sz="quarter" idx="5"/>
          </p:nvPr>
        </p:nvSpPr>
        <p:spPr bwMode="auto">
          <a:noFill/>
          <a:ln>
            <a:miter lim="800000"/>
            <a:headEnd/>
            <a:tailEnd/>
          </a:ln>
        </p:spPr>
        <p:txBody>
          <a:bodyPr/>
          <a:lstStyle/>
          <a:p>
            <a:fld id="{22A36ADC-953C-4BD4-8652-F7205173C915}" type="slidenum">
              <a:rPr lang="zh-TW" altLang="en-US"/>
              <a:pPr/>
              <a:t>33</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830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8308" name="投影片編號版面配置區 3"/>
          <p:cNvSpPr>
            <a:spLocks noGrp="1"/>
          </p:cNvSpPr>
          <p:nvPr>
            <p:ph type="sldNum" sz="quarter" idx="5"/>
          </p:nvPr>
        </p:nvSpPr>
        <p:spPr bwMode="auto">
          <a:noFill/>
          <a:ln>
            <a:miter lim="800000"/>
            <a:headEnd/>
            <a:tailEnd/>
          </a:ln>
        </p:spPr>
        <p:txBody>
          <a:bodyPr/>
          <a:lstStyle/>
          <a:p>
            <a:fld id="{6539B694-AE9A-4B40-92FC-7913B6206AC1}" type="slidenum">
              <a:rPr lang="zh-TW" altLang="en-US"/>
              <a:pPr/>
              <a:t>34</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fld id="{E964A235-6F48-4C95-9E97-34A57DE2BEC1}"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fld id="{6BBC5EA2-D002-45B3-83E4-B9473B2D1850}" type="slidenum">
              <a:rPr lang="zh-TW" altLang="en-US"/>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0E8B176D-1C70-42E8-9C27-1AB0E0C1A951}"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fld id="{3F614735-89FB-4EF3-B7F0-039FC76D8C79}" type="slidenum">
              <a:rPr lang="zh-TW" altLang="en-US"/>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6" name="TextBox 13"/>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smtClean="0">
                <a:solidFill>
                  <a:schemeClr val="accent1"/>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smtClean="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a:lvl1pPr>
          </a:lstStyle>
          <a:p>
            <a:pPr>
              <a:defRPr/>
            </a:pPr>
            <a:fld id="{B920366F-96FD-46C6-BF62-CFFA3C9DB536}" type="datetime1">
              <a:rPr lang="zh-TW" altLang="en-US"/>
              <a:pPr>
                <a:defRPr/>
              </a:pPr>
              <a:t>2016/11/29</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fld id="{BABD55BE-4E0B-4B9E-99CF-C79B5BA38C8F}" type="slidenum">
              <a:rPr lang="zh-TW" altLang="en-US"/>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ABB1D3AD-E4F1-4EBA-AB05-9C3ED4973C98}" type="datetime1">
              <a:rPr lang="zh-TW" altLang="en-US"/>
              <a:pPr>
                <a:defRPr/>
              </a:pPr>
              <a:t>2016/11/29</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fld id="{F67BFCEE-0D10-4096-B451-DFD62DCD3B1D}" type="slidenum">
              <a:rPr lang="zh-TW" altLang="en-US"/>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6" name="TextBox 16"/>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smtClean="0">
                <a:solidFill>
                  <a:schemeClr val="accent1"/>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smtClean="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a:lvl1pPr>
          </a:lstStyle>
          <a:p>
            <a:pPr>
              <a:defRPr/>
            </a:pPr>
            <a:fld id="{A4248B61-A3A1-484C-AF46-6E2B79687D82}" type="datetime1">
              <a:rPr lang="zh-TW" altLang="en-US"/>
              <a:pPr>
                <a:defRPr/>
              </a:pPr>
              <a:t>2016/11/29</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fld id="{A42B0552-C1BD-45D9-AF6D-AEBFF5ECA1D4}" type="slidenum">
              <a:rPr lang="zh-TW" altLang="en-US"/>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a:lvl1pPr>
          </a:lstStyle>
          <a:p>
            <a:pPr>
              <a:defRPr/>
            </a:pPr>
            <a:fld id="{7CDA410F-45B7-4405-B44E-35685690F086}" type="datetime1">
              <a:rPr lang="zh-TW" altLang="en-US"/>
              <a:pPr>
                <a:defRPr/>
              </a:pPr>
              <a:t>2016/11/29</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fld id="{60603716-4FFA-4FCF-8D3A-3FF3495EA970}" type="slidenum">
              <a:rPr lang="zh-TW" altLang="en-US"/>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305E583A-8A27-4FA5-A9ED-05C61A1F8989}"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D9E9AF39-8E9C-4163-AB5C-589D02406056}" type="slidenum">
              <a:rPr lang="zh-TW" altLang="en-US"/>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0207A70A-7D52-436B-8771-AD70C73A2257}"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1BA8BF9B-8650-4B0A-B1AE-2EEF6C2AE690}" type="slidenum">
              <a:rPr lang="zh-TW" altLang="en-US"/>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fld id="{F66319EA-B263-4633-840D-2E648F02BDD6}"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fld id="{8C6880FA-39D5-4BE2-9AE2-53C27B38C13D}" type="slidenum">
              <a:rPr lang="zh-TW" altLang="en-US"/>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70F43CD9-ED54-41C6-B1E1-4B7F32988235}"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C5CC1015-6C1E-4169-9DF9-F5D3CA369F0A}" type="slidenum">
              <a:rPr lang="zh-TW" altLang="en-US"/>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0BAAE102-3E0C-46DE-9D5E-5C807DEEEFE5}"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fld id="{EE23FADD-4B1A-4CA3-A56C-9C7E91610374}" type="slidenum">
              <a:rPr lang="zh-TW" altLang="en-US"/>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F348E656-75F1-4CDD-8E4C-582F75301CDB}"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FA8F1254-5E86-4D08-A2A3-E34562650A46}" type="slidenum">
              <a:rPr lang="zh-TW" altLang="en-US"/>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a:lvl1pPr>
          </a:lstStyle>
          <a:p>
            <a:pPr>
              <a:defRPr/>
            </a:pPr>
            <a:fld id="{9241117D-4174-4877-897D-AD75BECD99E1}" type="datetime1">
              <a:rPr lang="zh-TW" altLang="en-US"/>
              <a:pPr>
                <a:defRPr/>
              </a:pPr>
              <a:t>2016/11/29</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fld id="{AC074973-C760-4014-8C7A-32CD142292BE}" type="slidenum">
              <a:rPr lang="zh-TW" altLang="en-US"/>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a:lvl1pPr>
          </a:lstStyle>
          <a:p>
            <a:pPr>
              <a:defRPr/>
            </a:pPr>
            <a:fld id="{E4DC3B63-86E2-4AAD-BBF6-37C0FB7EB693}" type="datetime1">
              <a:rPr lang="zh-TW" altLang="en-US"/>
              <a:pPr>
                <a:defRPr/>
              </a:pPr>
              <a:t>2016/11/29</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fld id="{C5F0A72D-1E5C-426B-A4EF-589AB44AC48C}" type="slidenum">
              <a:rPr lang="zh-TW" altLang="en-US"/>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a:defRPr/>
            </a:pPr>
            <a:fld id="{36747CB3-81AF-4AE8-9570-3449925C9E5A}" type="datetime1">
              <a:rPr lang="zh-TW" altLang="en-US"/>
              <a:pPr>
                <a:defRPr/>
              </a:pPr>
              <a:t>2016/11/29</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fld id="{7A4018CF-FD0F-462F-A269-36A4452DACA1}" type="slidenum">
              <a:rPr lang="zh-TW" altLang="en-US"/>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a:lvl1pPr>
          </a:lstStyle>
          <a:p>
            <a:pPr>
              <a:defRPr/>
            </a:pPr>
            <a:fld id="{A11D00E0-AB16-413D-8E5F-39DBA65C26B9}" type="datetime1">
              <a:rPr lang="zh-TW" altLang="en-US"/>
              <a:pPr>
                <a:defRPr/>
              </a:pPr>
              <a:t>2016/11/29</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fld id="{0DD62FDC-AAFC-4082-BF92-1CF4B292B13E}" type="slidenum">
              <a:rPr lang="zh-TW" altLang="en-US"/>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B7CAC7D7-238D-49D6-BDD6-6C5F0A22817D}" type="datetime1">
              <a:rPr lang="zh-TW" altLang="en-US"/>
              <a:pPr>
                <a:defRPr/>
              </a:pPr>
              <a:t>2016/11/29</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fld id="{28B4BF3B-F33C-4653-81BE-6C9C9363B97C}" type="slidenum">
              <a:rPr lang="zh-TW" altLang="en-US"/>
              <a:pPr/>
              <a:t>‹#›</a:t>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1DFAC2BD-4D5E-4131-BAB7-4AEA0C120C0B}" type="datetime1">
              <a:rPr lang="zh-TW" altLang="en-US"/>
              <a:pPr>
                <a:defRPr/>
              </a:pPr>
              <a:t>2016/11/29</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fld id="{1C6FDA96-D7BB-41EA-AA8F-C15E26D71299}" type="slidenum">
              <a:rPr lang="zh-TW" altLang="en-US"/>
              <a:pPr/>
              <a:t>‹#›</a:t>
            </a:fld>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69A1A222-F573-4A32-8A79-853DEE069F6A}"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fld id="{5D785EA7-250E-4BDD-BA59-C74C7F7171CE}" type="slidenum">
              <a:rPr lang="zh-TW" altLang="en-US"/>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a:lvl1pPr>
          </a:lstStyle>
          <a:p>
            <a:pPr>
              <a:defRPr/>
            </a:pPr>
            <a:fld id="{A3F99467-0362-4572-934E-6F6C3523A02C}" type="datetime1">
              <a:rPr lang="zh-TW" altLang="en-US"/>
              <a:pPr>
                <a:defRPr/>
              </a:pPr>
              <a:t>2016/11/29</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fld id="{689DC891-77DA-4D4A-8D34-E5E101E00DF6}" type="slidenum">
              <a:rPr lang="zh-TW" altLang="en-US"/>
              <a:pPr/>
              <a:t>‹#›</a:t>
            </a:fld>
            <a:endParaRPr lang="zh-TW"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CF93B44E-F025-4B0C-A959-E6E379814532}" type="datetime1">
              <a:rPr lang="zh-TW" altLang="en-US"/>
              <a:pPr>
                <a:defRPr/>
              </a:pPr>
              <a:t>2016/11/29</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fld id="{98B8F685-D308-4F76-A8A4-7DA37C4113AA}" type="slidenum">
              <a:rPr lang="zh-TW" altLang="en-US"/>
              <a:pPr/>
              <a:t>‹#›</a:t>
            </a:fld>
            <a:endParaRPr lang="zh-TW"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a:lvl1pPr>
          </a:lstStyle>
          <a:p>
            <a:pPr>
              <a:defRPr/>
            </a:pPr>
            <a:fld id="{9CA569B1-0239-4C6E-AA1B-5677E5725A37}" type="datetime1">
              <a:rPr lang="zh-TW" altLang="en-US"/>
              <a:pPr>
                <a:defRPr/>
              </a:pPr>
              <a:t>2016/11/29</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fld id="{9EBD5A17-94EE-433A-9FF0-57FA5DF905AA}" type="slidenum">
              <a:rPr lang="zh-TW" altLang="en-US"/>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672B9EA9-F153-454B-B7ED-F45DA84A6CBD}"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fld id="{9E3D2D39-DEF5-44AB-B496-DA248307C907}" type="slidenum">
              <a:rPr lang="zh-TW" altLang="en-US"/>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a:lvl1pPr>
          </a:lstStyle>
          <a:p>
            <a:pPr>
              <a:defRPr/>
            </a:pPr>
            <a:fld id="{6CD1A22C-1B26-4FEE-A223-12A70727618B}" type="datetime1">
              <a:rPr lang="zh-TW" altLang="en-US"/>
              <a:pPr>
                <a:defRPr/>
              </a:pPr>
              <a:t>2016/11/29</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fld id="{441F05DA-674C-413F-AFBC-8BAA9C48536E}" type="slidenum">
              <a:rPr lang="zh-TW" altLang="en-US"/>
              <a:pPr/>
              <a:t>‹#›</a:t>
            </a:fld>
            <a:endParaRPr lang="zh-TW"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E81D6D1A-C5A0-4D29-A554-6EF84D2B61B4}"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EBF975B7-6FC1-4217-884E-56EE87A43158}" type="slidenum">
              <a:rPr lang="zh-TW" altLang="en-US"/>
              <a:pPr/>
              <a:t>‹#›</a:t>
            </a:fld>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99F0D8A9-FCB5-44AB-91BD-AAC7077F1822}"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1238CD59-0168-49D2-A0E4-F8442952C53E}" type="slidenum">
              <a:rPr lang="zh-TW" altLang="en-US"/>
              <a:pPr/>
              <a:t>‹#›</a:t>
            </a:fld>
            <a:endParaRPr lang="zh-TW"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fld id="{01FD8C78-8F35-4BE4-8C7A-3C9292379661}"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fld id="{2D79DB68-9EB9-4895-BF08-161CF1612BD3}" type="slidenum">
              <a:rPr lang="zh-TW" altLang="en-US"/>
              <a:pPr/>
              <a:t>‹#›</a:t>
            </a:fld>
            <a:endParaRPr lang="zh-TW"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39412CCA-DA0E-4B15-8D3A-8A0266052BB2}"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E539FE54-CA62-48BF-901C-64ABAA773EE4}" type="slidenum">
              <a:rPr lang="zh-TW" altLang="en-US"/>
              <a:pPr/>
              <a:t>‹#›</a:t>
            </a:fld>
            <a:endParaRPr lang="zh-TW"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664E2A87-E484-450F-9B66-1EBF37694DBB}"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fld id="{0D76F948-44F1-4E93-AF97-F12E6B1DDAA3}" type="slidenum">
              <a:rPr lang="zh-TW" altLang="en-US"/>
              <a:pPr/>
              <a:t>‹#›</a:t>
            </a:fld>
            <a:endParaRPr lang="zh-TW"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a:lvl1pPr>
          </a:lstStyle>
          <a:p>
            <a:pPr>
              <a:defRPr/>
            </a:pPr>
            <a:fld id="{BBCF58D0-51A8-4C23-9C0D-B01E66BCA51E}" type="datetime1">
              <a:rPr lang="zh-TW" altLang="en-US"/>
              <a:pPr>
                <a:defRPr/>
              </a:pPr>
              <a:t>2016/11/29</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fld id="{F33C8DF4-2D97-4A5D-88E0-03272869A5B3}" type="slidenum">
              <a:rPr lang="zh-TW" altLang="en-US"/>
              <a:pPr/>
              <a:t>‹#›</a:t>
            </a:fld>
            <a:endParaRPr lang="zh-TW"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a:lvl1pPr>
          </a:lstStyle>
          <a:p>
            <a:pPr>
              <a:defRPr/>
            </a:pPr>
            <a:fld id="{BFEE18F9-1110-4695-A8E8-F2B12B7F403E}" type="datetime1">
              <a:rPr lang="zh-TW" altLang="en-US"/>
              <a:pPr>
                <a:defRPr/>
              </a:pPr>
              <a:t>2016/11/29</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fld id="{72358B6C-5D7B-4A5A-82C9-C90769024657}" type="slidenum">
              <a:rPr lang="zh-TW" altLang="en-US"/>
              <a:pPr/>
              <a:t>‹#›</a:t>
            </a:fld>
            <a:endParaRPr lang="zh-TW"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a:defRPr/>
            </a:pPr>
            <a:fld id="{21EB0019-7217-490D-892F-8E26A009689C}" type="datetime1">
              <a:rPr lang="zh-TW" altLang="en-US"/>
              <a:pPr>
                <a:defRPr/>
              </a:pPr>
              <a:t>2016/11/29</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fld id="{AF086D7B-5341-45BD-B179-50C29E44BF4A}" type="slidenum">
              <a:rPr lang="zh-TW" altLang="en-US"/>
              <a:pPr/>
              <a:t>‹#›</a:t>
            </a:fld>
            <a:endParaRPr lang="zh-TW"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a:lvl1pPr>
          </a:lstStyle>
          <a:p>
            <a:pPr>
              <a:defRPr/>
            </a:pPr>
            <a:fld id="{D7000408-A347-422A-8DEF-BCD411B5DCFD}" type="datetime1">
              <a:rPr lang="zh-TW" altLang="en-US"/>
              <a:pPr>
                <a:defRPr/>
              </a:pPr>
              <a:t>2016/11/29</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fld id="{F9F61600-2901-4ABA-8744-239969EF004B}" type="slidenum">
              <a:rPr lang="zh-TW" altLang="en-US"/>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a:lvl1pPr>
          </a:lstStyle>
          <a:p>
            <a:pPr>
              <a:defRPr/>
            </a:pPr>
            <a:fld id="{D08A4DE1-13E6-4742-B5F8-8EEA74DDD23D}" type="datetime1">
              <a:rPr lang="zh-TW" altLang="en-US"/>
              <a:pPr>
                <a:defRPr/>
              </a:pPr>
              <a:t>2016/11/29</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fld id="{9244B57C-78A7-4349-8490-3361E3B2981C}" type="slidenum">
              <a:rPr lang="zh-TW" altLang="en-US"/>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DEEEB4EA-9E80-4F7A-A388-AF07CA73C1BD}" type="datetime1">
              <a:rPr lang="zh-TW" altLang="en-US"/>
              <a:pPr>
                <a:defRPr/>
              </a:pPr>
              <a:t>2016/11/29</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fld id="{38209E4B-C3BF-451B-A4D8-D4050C19A941}" type="slidenum">
              <a:rPr lang="zh-TW" altLang="en-US"/>
              <a:pPr/>
              <a:t>‹#›</a:t>
            </a:fld>
            <a:endParaRPr lang="zh-TW"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CF6DD5D5-DF7F-4F97-822D-0FD3AB8F18C9}" type="datetime1">
              <a:rPr lang="zh-TW" altLang="en-US"/>
              <a:pPr>
                <a:defRPr/>
              </a:pPr>
              <a:t>2016/11/29</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fld id="{F84F499E-2C07-42AC-AF5D-02201493D20D}" type="slidenum">
              <a:rPr lang="zh-TW" altLang="en-US"/>
              <a:pPr/>
              <a:t>‹#›</a:t>
            </a:fld>
            <a:endParaRPr lang="zh-TW"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C75BC878-48AA-4180-AE8C-8328DACFB634}"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fld id="{81CC43AC-5CE0-4565-BE83-B4CB1BA823A0}" type="slidenum">
              <a:rPr lang="zh-TW" altLang="en-US"/>
              <a:pPr/>
              <a:t>‹#›</a:t>
            </a:fld>
            <a:endParaRPr lang="zh-TW"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a:lvl1pPr>
          </a:lstStyle>
          <a:p>
            <a:pPr>
              <a:defRPr/>
            </a:pPr>
            <a:fld id="{F6B650A7-3F4A-4301-9437-9A86499E3C11}" type="datetime1">
              <a:rPr lang="zh-TW" altLang="en-US"/>
              <a:pPr>
                <a:defRPr/>
              </a:pPr>
              <a:t>2016/11/29</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fld id="{CAC4004D-6B8E-42CA-86A7-16B13B1B023F}" type="slidenum">
              <a:rPr lang="zh-TW" altLang="en-US"/>
              <a:pPr/>
              <a:t>‹#›</a:t>
            </a:fld>
            <a:endParaRPr lang="zh-TW"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495395B0-9E99-4279-8999-F65B75746C0F}" type="datetime1">
              <a:rPr lang="zh-TW" altLang="en-US"/>
              <a:pPr>
                <a:defRPr/>
              </a:pPr>
              <a:t>2016/11/29</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fld id="{53BB678A-8533-4865-8DF7-FF9161DBE59C}" type="slidenum">
              <a:rPr lang="zh-TW" altLang="en-US"/>
              <a:pPr/>
              <a:t>‹#›</a:t>
            </a:fld>
            <a:endParaRPr lang="zh-TW"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smtClean="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a:lvl1pPr>
          </a:lstStyle>
          <a:p>
            <a:pPr>
              <a:defRPr/>
            </a:pPr>
            <a:fld id="{B74CD3FE-3D02-4045-ABA4-5BF7C7B6C442}" type="datetime1">
              <a:rPr lang="zh-TW" altLang="en-US"/>
              <a:pPr>
                <a:defRPr/>
              </a:pPr>
              <a:t>2016/11/29</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fld id="{E2BE9C28-1C87-47B9-A8DF-8156AE3CA0E3}" type="slidenum">
              <a:rPr lang="zh-TW" altLang="en-US"/>
              <a:pPr/>
              <a:t>‹#›</a:t>
            </a:fld>
            <a:endParaRPr lang="zh-TW"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a:lvl1pPr>
          </a:lstStyle>
          <a:p>
            <a:pPr>
              <a:defRPr/>
            </a:pPr>
            <a:fld id="{6C553815-3436-4888-8EB5-E751CB322549}" type="datetime1">
              <a:rPr lang="zh-TW" altLang="en-US"/>
              <a:pPr>
                <a:defRPr/>
              </a:pPr>
              <a:t>2016/11/29</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fld id="{A4E1D79A-1601-4D4F-A5DF-28611FD193A4}" type="slidenum">
              <a:rPr lang="zh-TW" altLang="en-US"/>
              <a:pPr/>
              <a:t>‹#›</a:t>
            </a:fld>
            <a:endParaRPr lang="zh-TW"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3CAB4F52-9ADA-4480-A4F9-A3B328EF1DB2}"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293E6EFC-EECF-49F3-9313-59F95173297B}" type="slidenum">
              <a:rPr lang="zh-TW" altLang="en-US"/>
              <a:pPr/>
              <a:t>‹#›</a:t>
            </a:fld>
            <a:endParaRPr lang="zh-TW"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E55638F9-E3CB-427F-87EA-93C2FEAC4CB3}" type="datetime1">
              <a:rPr lang="zh-TW" altLang="en-US"/>
              <a:pPr>
                <a:defRPr/>
              </a:pPr>
              <a:t>2016/11/29</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1C21C87E-8D9A-493C-B50B-68B0F7AF237A}" type="slidenum">
              <a:rPr lang="zh-TW" altLang="en-US"/>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a:lvl1pPr>
          </a:lstStyle>
          <a:p>
            <a:pPr>
              <a:defRPr/>
            </a:pPr>
            <a:fld id="{8F72FE14-E2A7-4841-B234-942AFFFDE53A}" type="datetime1">
              <a:rPr lang="zh-TW" altLang="en-US"/>
              <a:pPr>
                <a:defRPr/>
              </a:pPr>
              <a:t>2016/11/29</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fld id="{DF2F78B2-F52D-418B-A879-F7BD9612137D}" type="slidenum">
              <a:rPr lang="zh-TW" altLang="en-US"/>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a:defRPr/>
            </a:pPr>
            <a:fld id="{E45503E2-A18C-4496-9758-ACFC6367E1DF}" type="datetime1">
              <a:rPr lang="zh-TW" altLang="en-US"/>
              <a:pPr>
                <a:defRPr/>
              </a:pPr>
              <a:t>2016/11/29</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fld id="{885E5194-2C09-4326-96DB-FC17B8EBED1D}" type="slidenum">
              <a:rPr lang="zh-TW" altLang="en-US"/>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3" name="Date Placeholder 1"/>
          <p:cNvSpPr>
            <a:spLocks noGrp="1"/>
          </p:cNvSpPr>
          <p:nvPr>
            <p:ph type="dt" sz="half" idx="10"/>
          </p:nvPr>
        </p:nvSpPr>
        <p:spPr/>
        <p:txBody>
          <a:bodyPr/>
          <a:lstStyle>
            <a:lvl1pPr>
              <a:defRPr/>
            </a:lvl1pPr>
          </a:lstStyle>
          <a:p>
            <a:pPr>
              <a:defRPr/>
            </a:pPr>
            <a:fld id="{FB8431FA-16D2-4C8E-ABF1-6EBC573F299E}" type="datetime1">
              <a:rPr lang="zh-TW" altLang="en-US"/>
              <a:pPr>
                <a:defRPr/>
              </a:pPr>
              <a:t>2016/11/29</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fld id="{DB4FC5E7-70FB-4BF2-B92C-6DC3C4B22F47}" type="slidenum">
              <a:rPr lang="zh-TW" altLang="en-US"/>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1A620A65-FEC2-48C2-A37B-84622D799039}" type="datetime1">
              <a:rPr lang="zh-TW" altLang="en-US"/>
              <a:pPr>
                <a:defRPr/>
              </a:pPr>
              <a:t>2016/11/29</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fld id="{FF513D19-0AA8-44AE-BA34-AA8BF1DC0BE7}" type="slidenum">
              <a:rPr lang="zh-TW" altLang="en-US"/>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99811870-F646-4C0F-91D2-1240E663DD3F}" type="datetime1">
              <a:rPr lang="zh-TW" altLang="en-US"/>
              <a:pPr>
                <a:defRPr/>
              </a:pPr>
              <a:t>2016/11/29</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fld id="{640A8040-8023-43D4-897C-0B727843228F}" type="slidenum">
              <a:rPr lang="zh-TW" altLang="en-US"/>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endParaRPr lang="zh-TW" altLang="en-US"/>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zh-TW" smtClean="0"/>
          </a:p>
        </p:txBody>
      </p:sp>
      <p:sp>
        <p:nvSpPr>
          <p:cNvPr id="1030"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fld id="{2EAC71F6-45F9-48F3-848F-5E2A696C38EB}" type="datetime1">
              <a:rPr lang="zh-TW" altLang="en-US"/>
              <a:pPr>
                <a:defRPr/>
              </a:pPr>
              <a:t>2016/11/29</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itchFamily="34" charset="0"/>
              </a:defRPr>
            </a:lvl1pPr>
          </a:lstStyle>
          <a:p>
            <a:fld id="{0D827387-E08C-4FBB-BBFA-4719C9BE69A4}"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6005" r:id="rId1"/>
    <p:sldLayoutId id="2147486006" r:id="rId2"/>
    <p:sldLayoutId id="2147486007" r:id="rId3"/>
    <p:sldLayoutId id="2147486008" r:id="rId4"/>
    <p:sldLayoutId id="2147486009" r:id="rId5"/>
    <p:sldLayoutId id="2147486010" r:id="rId6"/>
    <p:sldLayoutId id="2147486011" r:id="rId7"/>
    <p:sldLayoutId id="2147486012" r:id="rId8"/>
    <p:sldLayoutId id="2147486013" r:id="rId9"/>
    <p:sldLayoutId id="2147486014" r:id="rId10"/>
    <p:sldLayoutId id="2147486015" r:id="rId11"/>
    <p:sldLayoutId id="2147486016" r:id="rId12"/>
    <p:sldLayoutId id="2147486017" r:id="rId13"/>
    <p:sldLayoutId id="2147486018" r:id="rId14"/>
    <p:sldLayoutId id="2147486019" r:id="rId15"/>
    <p:sldLayoutId id="2147486020"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zh-TW" smtClean="0"/>
          </a:p>
        </p:txBody>
      </p:sp>
      <p:sp>
        <p:nvSpPr>
          <p:cNvPr id="2054"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1C7C798A-F131-4FB9-B0EE-522F5784423D}" type="datetime1">
              <a:rPr lang="zh-TW" altLang="en-US"/>
              <a:pPr>
                <a:defRPr/>
              </a:pPr>
              <a:t>2016/11/29</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itchFamily="34" charset="0"/>
              </a:defRPr>
            </a:lvl1pPr>
          </a:lstStyle>
          <a:p>
            <a:fld id="{3E33CD4F-A628-4FD3-B55E-0B1E7DDDFE1D}"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6021" r:id="rId1"/>
    <p:sldLayoutId id="2147486022" r:id="rId2"/>
    <p:sldLayoutId id="2147486023" r:id="rId3"/>
    <p:sldLayoutId id="2147486024" r:id="rId4"/>
    <p:sldLayoutId id="2147486025" r:id="rId5"/>
    <p:sldLayoutId id="2147486026" r:id="rId6"/>
    <p:sldLayoutId id="2147486027" r:id="rId7"/>
    <p:sldLayoutId id="2147486028" r:id="rId8"/>
    <p:sldLayoutId id="2147486029" r:id="rId9"/>
    <p:sldLayoutId id="2147486030" r:id="rId10"/>
    <p:sldLayoutId id="2147486031" r:id="rId11"/>
    <p:sldLayoutId id="2147486032" r:id="rId12"/>
    <p:sldLayoutId id="2147486033" r:id="rId13"/>
    <p:sldLayoutId id="2147486034" r:id="rId14"/>
    <p:sldLayoutId id="2147486035" r:id="rId15"/>
    <p:sldLayoutId id="2147486036"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3075"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p:cNvSpPr>
          <p:nvPr>
            <p:ph type="title"/>
          </p:nvPr>
        </p:nvSpPr>
        <p:spPr bwMode="auto">
          <a:xfrm>
            <a:off x="2592388" y="623888"/>
            <a:ext cx="8912225"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endParaRPr lang="en-US" altLang="zh-TW" smtClean="0"/>
          </a:p>
        </p:txBody>
      </p:sp>
      <p:sp>
        <p:nvSpPr>
          <p:cNvPr id="3078" name="Text Placeholder 2"/>
          <p:cNvSpPr>
            <a:spLocks noGrp="1"/>
          </p:cNvSpPr>
          <p:nvPr>
            <p:ph type="body" idx="1"/>
          </p:nvPr>
        </p:nvSpPr>
        <p:spPr bwMode="auto">
          <a:xfrm>
            <a:off x="2589213" y="2133600"/>
            <a:ext cx="8915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74923FB4-4655-4564-A210-B0FC0AF302DC}" type="datetime1">
              <a:rPr lang="zh-TW" altLang="en-US"/>
              <a:pPr>
                <a:defRPr/>
              </a:pPr>
              <a:t>2016/11/29</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itchFamily="34" charset="0"/>
              </a:defRPr>
            </a:lvl1pPr>
          </a:lstStyle>
          <a:p>
            <a:fld id="{C8DD8DEA-C86C-41E6-858F-993783C8C943}"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6037" r:id="rId1"/>
    <p:sldLayoutId id="2147486038" r:id="rId2"/>
    <p:sldLayoutId id="2147486039" r:id="rId3"/>
    <p:sldLayoutId id="2147486040" r:id="rId4"/>
    <p:sldLayoutId id="2147486041" r:id="rId5"/>
    <p:sldLayoutId id="2147486042" r:id="rId6"/>
    <p:sldLayoutId id="2147486043" r:id="rId7"/>
    <p:sldLayoutId id="2147486044" r:id="rId8"/>
    <p:sldLayoutId id="2147486045" r:id="rId9"/>
    <p:sldLayoutId id="2147486046" r:id="rId10"/>
    <p:sldLayoutId id="2147486047" r:id="rId11"/>
    <p:sldLayoutId id="2147486048" r:id="rId12"/>
    <p:sldLayoutId id="2147486049" r:id="rId13"/>
    <p:sldLayoutId id="2147486050" r:id="rId14"/>
    <p:sldLayoutId id="2147486051" r:id="rId15"/>
    <p:sldLayoutId id="214748605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adapt.k12ea.gov.tw/" TargetMode="External"/><Relationship Id="rId1" Type="http://schemas.openxmlformats.org/officeDocument/2006/relationships/slideLayout" Target="../slideLayouts/slideLayout33.xml"/></Relationships>
</file>

<file path=ppt/slides/_rels/slide103.xml.rels><?xml version="1.0" encoding="UTF-8" standalone="yes"?>
<Relationships xmlns="http://schemas.openxmlformats.org/package/2006/relationships"><Relationship Id="rId3" Type="http://schemas.openxmlformats.org/officeDocument/2006/relationships/hyperlink" Target="http://adapt.k12ea.gov.tw/" TargetMode="External"/><Relationship Id="rId7" Type="http://schemas.openxmlformats.org/officeDocument/2006/relationships/hyperlink" Target="http://course.tchcvs.tc.edu.tw/" TargetMode="External"/><Relationship Id="rId2" Type="http://schemas.openxmlformats.org/officeDocument/2006/relationships/hyperlink" Target="http://12basic.edu.tw/" TargetMode="External"/><Relationship Id="rId1" Type="http://schemas.openxmlformats.org/officeDocument/2006/relationships/slideLayout" Target="../slideLayouts/slideLayout34.xml"/><Relationship Id="rId6" Type="http://schemas.openxmlformats.org/officeDocument/2006/relationships/hyperlink" Target="http://vtedu.mt.ntnu.edu.tw/vtedu/" TargetMode="External"/><Relationship Id="rId5" Type="http://schemas.openxmlformats.org/officeDocument/2006/relationships/hyperlink" Target="http://www.tech-12.ntut.edu.tw/files/14-1131-40901,r654-1.php" TargetMode="External"/><Relationship Id="rId4" Type="http://schemas.openxmlformats.org/officeDocument/2006/relationships/hyperlink" Target="http://www.tech-12.ntut.edu.tw/bin/home.php" TargetMode="External"/></Relationships>
</file>

<file path=ppt/slides/_rels/slide1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10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9.xml"/></Relationships>
</file>

<file path=ppt/slides/_rels/slide1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9.xml"/><Relationship Id="rId5" Type="http://schemas.openxmlformats.org/officeDocument/2006/relationships/image" Target="../media/image36.gif"/><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package" Target="../embeddings/Microsoft_Office_Word___1.docx"/></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Office_Word___2.docx"/><Relationship Id="rId2" Type="http://schemas.openxmlformats.org/officeDocument/2006/relationships/slideLayout" Target="../slideLayouts/slideLayout18.xml"/><Relationship Id="rId1" Type="http://schemas.openxmlformats.org/officeDocument/2006/relationships/vmlDrawing" Target="../drawings/vmlDrawing4.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5.v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Office_Word___3.docx"/><Relationship Id="rId2" Type="http://schemas.openxmlformats.org/officeDocument/2006/relationships/slideLayout" Target="../slideLayouts/slideLayout18.xml"/><Relationship Id="rId1" Type="http://schemas.openxmlformats.org/officeDocument/2006/relationships/vmlDrawing" Target="../drawings/vmlDrawing6.v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4.xml"/><Relationship Id="rId1" Type="http://schemas.openxmlformats.org/officeDocument/2006/relationships/vmlDrawing" Target="../drawings/vmlDrawing7.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chart" Target="../charts/char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9.xml"/></Relationships>
</file>

<file path=ppt/slides/_rels/slide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圖片 4" descr="人"/>
          <p:cNvPicPr>
            <a:picLocks noGrp="1" noChangeAspect="1"/>
          </p:cNvPicPr>
          <p:nvPr isPhoto="1"/>
        </p:nvPicPr>
        <p:blipFill>
          <a:blip r:embed="rId3" cstate="print"/>
          <a:srcRect/>
          <a:stretch>
            <a:fillRect/>
          </a:stretch>
        </p:blipFill>
        <p:spPr bwMode="auto">
          <a:xfrm>
            <a:off x="1628775" y="3175"/>
            <a:ext cx="9144000" cy="6854825"/>
          </a:xfrm>
          <a:prstGeom prst="rect">
            <a:avLst/>
          </a:prstGeom>
          <a:noFill/>
          <a:ln w="9525">
            <a:noFill/>
            <a:miter lim="800000"/>
            <a:headEnd/>
            <a:tailEnd/>
          </a:ln>
        </p:spPr>
      </p:pic>
      <p:sp>
        <p:nvSpPr>
          <p:cNvPr id="4" name="文字方塊 3"/>
          <p:cNvSpPr txBox="1">
            <a:spLocks noChangeArrowheads="1"/>
          </p:cNvSpPr>
          <p:nvPr/>
        </p:nvSpPr>
        <p:spPr bwMode="auto">
          <a:xfrm>
            <a:off x="1628775" y="1133475"/>
            <a:ext cx="8907463" cy="1446213"/>
          </a:xfrm>
          <a:prstGeom prst="rect">
            <a:avLst/>
          </a:prstGeom>
          <a:noFill/>
          <a:ln w="9525">
            <a:noFill/>
            <a:miter lim="800000"/>
            <a:headEnd/>
            <a:tailEnd/>
          </a:ln>
        </p:spPr>
        <p:txBody>
          <a:bodyPr>
            <a:spAutoFit/>
          </a:bodyPr>
          <a:lstStyle/>
          <a:p>
            <a:pPr algn="ctr" eaLnBrk="1" hangingPunct="1"/>
            <a:r>
              <a:rPr kumimoji="0" lang="zh-TW" altLang="en-US" sz="4400">
                <a:solidFill>
                  <a:srgbClr val="FF3300"/>
                </a:solidFill>
                <a:latin typeface="華康華綜體W5" pitchFamily="49" charset="-120"/>
                <a:ea typeface="華康華綜體W5" pitchFamily="49" charset="-120"/>
              </a:rPr>
              <a:t>臺南區十二年國民基本教育</a:t>
            </a:r>
            <a:endParaRPr kumimoji="0" lang="en-US" altLang="zh-TW" sz="4400">
              <a:solidFill>
                <a:srgbClr val="FF3300"/>
              </a:solidFill>
              <a:latin typeface="華康華綜體W5" pitchFamily="49" charset="-120"/>
              <a:ea typeface="華康華綜體W5" pitchFamily="49" charset="-120"/>
            </a:endParaRPr>
          </a:p>
          <a:p>
            <a:pPr algn="ctr" eaLnBrk="1" hangingPunct="1"/>
            <a:r>
              <a:rPr kumimoji="0" lang="zh-TW" altLang="en-US" sz="4400">
                <a:solidFill>
                  <a:srgbClr val="FF3300"/>
                </a:solidFill>
                <a:latin typeface="華康華綜體W5" pitchFamily="49" charset="-120"/>
                <a:ea typeface="華康華綜體W5" pitchFamily="49" charset="-120"/>
              </a:rPr>
              <a:t>適性入學宣導 </a:t>
            </a:r>
          </a:p>
        </p:txBody>
      </p:sp>
      <p:sp>
        <p:nvSpPr>
          <p:cNvPr id="55300" name="投影片編號版面配置區 6"/>
          <p:cNvSpPr>
            <a:spLocks noGrp="1"/>
          </p:cNvSpPr>
          <p:nvPr>
            <p:ph type="sldNum" sz="quarter" idx="12"/>
          </p:nvPr>
        </p:nvSpPr>
        <p:spPr bwMode="auto">
          <a:noFill/>
          <a:ln>
            <a:miter lim="800000"/>
            <a:headEnd/>
            <a:tailEnd/>
          </a:ln>
        </p:spPr>
        <p:txBody>
          <a:bodyPr/>
          <a:lstStyle/>
          <a:p>
            <a:fld id="{5153D5F2-0CEB-4598-9EA8-04FBBF7AAE01}" type="slidenum">
              <a:rPr lang="zh-TW" altLang="en-US"/>
              <a:pPr/>
              <a:t>1</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1"/>
          <p:cNvSpPr>
            <a:spLocks noGrp="1"/>
          </p:cNvSpPr>
          <p:nvPr>
            <p:ph type="sldNum" sz="quarter" idx="12"/>
          </p:nvPr>
        </p:nvSpPr>
        <p:spPr bwMode="auto">
          <a:noFill/>
          <a:ln>
            <a:miter lim="800000"/>
            <a:headEnd/>
            <a:tailEnd/>
          </a:ln>
        </p:spPr>
        <p:txBody>
          <a:bodyPr/>
          <a:lstStyle/>
          <a:p>
            <a:fld id="{0B686DDC-5FB2-4E66-8503-875525058840}" type="slidenum">
              <a:rPr lang="zh-TW" altLang="en-US"/>
              <a:pPr/>
              <a:t>10</a:t>
            </a:fld>
            <a:endParaRPr lang="zh-TW" altLang="en-US"/>
          </a:p>
        </p:txBody>
      </p:sp>
      <p:pic>
        <p:nvPicPr>
          <p:cNvPr id="68611" name="Picture 2"/>
          <p:cNvPicPr>
            <a:picLocks noChangeAspect="1" noChangeArrowheads="1"/>
          </p:cNvPicPr>
          <p:nvPr/>
        </p:nvPicPr>
        <p:blipFill>
          <a:blip r:embed="rId2" cstate="print"/>
          <a:srcRect/>
          <a:stretch>
            <a:fillRect/>
          </a:stretch>
        </p:blipFill>
        <p:spPr bwMode="auto">
          <a:xfrm>
            <a:off x="2286000" y="0"/>
            <a:ext cx="9906000" cy="6858000"/>
          </a:xfrm>
          <a:prstGeom prst="rect">
            <a:avLst/>
          </a:prstGeom>
          <a:noFill/>
          <a:ln w="9525">
            <a:noFill/>
            <a:miter lim="800000"/>
            <a:headEnd/>
            <a:tailEnd/>
          </a:ln>
          <a:effectLst/>
        </p:spPr>
      </p:pic>
      <p:sp>
        <p:nvSpPr>
          <p:cNvPr id="3" name="文字方塊 2"/>
          <p:cNvSpPr txBox="1"/>
          <p:nvPr/>
        </p:nvSpPr>
        <p:spPr>
          <a:xfrm>
            <a:off x="819150" y="1471613"/>
            <a:ext cx="1303338" cy="3538537"/>
          </a:xfrm>
          <a:prstGeom prst="rect">
            <a:avLst/>
          </a:prstGeom>
          <a:solidFill>
            <a:srgbClr val="0000CC"/>
          </a:solidFill>
          <a:ln>
            <a:solidFill>
              <a:srgbClr val="002060"/>
            </a:solidFill>
          </a:ln>
        </p:spPr>
        <p:txBody>
          <a:bodyPr>
            <a:spAutoFit/>
          </a:bodyPr>
          <a:lstStyle/>
          <a:p>
            <a:pPr>
              <a:defRPr/>
            </a:pPr>
            <a:r>
              <a:rPr lang="zh-TW" altLang="en-US" sz="3733" dirty="0">
                <a:solidFill>
                  <a:schemeClr val="bg1"/>
                </a:solidFill>
                <a:latin typeface="標楷體" panose="03000509000000000000" pitchFamily="65" charset="-120"/>
                <a:ea typeface="標楷體" panose="03000509000000000000" pitchFamily="65" charset="-120"/>
              </a:rPr>
              <a:t>十二年國教規劃與配套措施</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標題 1"/>
          <p:cNvSpPr>
            <a:spLocks noGrp="1"/>
          </p:cNvSpPr>
          <p:nvPr>
            <p:ph type="title"/>
          </p:nvPr>
        </p:nvSpPr>
        <p:spPr>
          <a:xfrm>
            <a:off x="2592388" y="623888"/>
            <a:ext cx="8912225" cy="1281112"/>
          </a:xfrm>
        </p:spPr>
        <p:txBody>
          <a:bodyPr/>
          <a:lstStyle/>
          <a:p>
            <a:endParaRPr lang="zh-TW" altLang="en-US" smtClean="0"/>
          </a:p>
        </p:txBody>
      </p:sp>
      <p:sp>
        <p:nvSpPr>
          <p:cNvPr id="175107" name="內容版面配置區 2"/>
          <p:cNvSpPr>
            <a:spLocks noGrp="1"/>
          </p:cNvSpPr>
          <p:nvPr>
            <p:ph idx="1"/>
          </p:nvPr>
        </p:nvSpPr>
        <p:spPr>
          <a:xfrm>
            <a:off x="2589213" y="2133600"/>
            <a:ext cx="8915400" cy="3778250"/>
          </a:xfrm>
        </p:spPr>
        <p:txBody>
          <a:bodyPr/>
          <a:lstStyle/>
          <a:p>
            <a:endParaRPr lang="zh-TW" altLang="en-US" smtClean="0"/>
          </a:p>
        </p:txBody>
      </p:sp>
      <p:pic>
        <p:nvPicPr>
          <p:cNvPr id="175108" name="圖片 4"/>
          <p:cNvPicPr>
            <a:picLocks noChangeAspect="1"/>
          </p:cNvPicPr>
          <p:nvPr/>
        </p:nvPicPr>
        <p:blipFill>
          <a:blip r:embed="rId2" cstate="print"/>
          <a:srcRect/>
          <a:stretch>
            <a:fillRect/>
          </a:stretch>
        </p:blipFill>
        <p:spPr bwMode="auto">
          <a:xfrm>
            <a:off x="2513013" y="0"/>
            <a:ext cx="7048500" cy="6702425"/>
          </a:xfrm>
          <a:prstGeom prst="rect">
            <a:avLst/>
          </a:prstGeom>
          <a:noFill/>
          <a:ln w="9525">
            <a:noFill/>
            <a:miter lim="800000"/>
            <a:headEnd/>
            <a:tailEnd/>
          </a:ln>
        </p:spPr>
      </p:pic>
      <p:sp>
        <p:nvSpPr>
          <p:cNvPr id="175109" name="投影片編號版面配置區 3"/>
          <p:cNvSpPr>
            <a:spLocks noGrp="1"/>
          </p:cNvSpPr>
          <p:nvPr>
            <p:ph type="sldNum" sz="quarter" idx="12"/>
          </p:nvPr>
        </p:nvSpPr>
        <p:spPr bwMode="auto">
          <a:noFill/>
          <a:ln>
            <a:miter lim="800000"/>
            <a:headEnd/>
            <a:tailEnd/>
          </a:ln>
        </p:spPr>
        <p:txBody>
          <a:bodyPr/>
          <a:lstStyle/>
          <a:p>
            <a:r>
              <a:rPr lang="en-US" altLang="zh-TW" sz="2000"/>
              <a:t>99</a:t>
            </a:r>
            <a:endParaRPr lang="zh-TW" altLang="en-US" sz="2000"/>
          </a:p>
        </p:txBody>
      </p:sp>
      <p:sp>
        <p:nvSpPr>
          <p:cNvPr id="7" name="標題 1"/>
          <p:cNvSpPr txBox="1">
            <a:spLocks/>
          </p:cNvSpPr>
          <p:nvPr/>
        </p:nvSpPr>
        <p:spPr bwMode="auto">
          <a:xfrm>
            <a:off x="9832975" y="523875"/>
            <a:ext cx="1362075" cy="463550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mn-ea"/>
                <a:ea typeface="+mn-ea"/>
              </a:rPr>
              <a:t>(</a:t>
            </a:r>
            <a:r>
              <a:rPr kumimoji="0" lang="zh-TW" altLang="en-US" sz="4000" dirty="0">
                <a:latin typeface="+mn-ea"/>
                <a:ea typeface="+mn-ea"/>
              </a:rPr>
              <a:t>三</a:t>
            </a:r>
            <a:r>
              <a:rPr kumimoji="0" lang="en-US" altLang="zh-TW" sz="4000" dirty="0">
                <a:latin typeface="+mn-ea"/>
                <a:ea typeface="+mn-ea"/>
              </a:rPr>
              <a:t>)</a:t>
            </a:r>
            <a:r>
              <a:rPr kumimoji="0" lang="zh-TW" altLang="en-US" sz="4000" dirty="0">
                <a:latin typeface="+mn-ea"/>
                <a:ea typeface="+mn-ea"/>
              </a:rPr>
              <a:t>五專招生超額比序項目積分範例</a:t>
            </a:r>
          </a:p>
        </p:txBody>
      </p:sp>
      <p:sp>
        <p:nvSpPr>
          <p:cNvPr id="175111" name="文字方塊 1"/>
          <p:cNvSpPr txBox="1">
            <a:spLocks noChangeArrowheads="1"/>
          </p:cNvSpPr>
          <p:nvPr/>
        </p:nvSpPr>
        <p:spPr bwMode="auto">
          <a:xfrm>
            <a:off x="9561513" y="5956300"/>
            <a:ext cx="1724025" cy="368300"/>
          </a:xfrm>
          <a:prstGeom prst="rect">
            <a:avLst/>
          </a:prstGeom>
          <a:noFill/>
          <a:ln w="9525">
            <a:noFill/>
            <a:miter lim="800000"/>
            <a:headEnd/>
            <a:tailEnd/>
          </a:ln>
        </p:spPr>
        <p:txBody>
          <a:bodyPr wrap="none">
            <a:spAutoFit/>
          </a:bodyPr>
          <a:lstStyle/>
          <a:p>
            <a:r>
              <a:rPr lang="en-US" altLang="zh-TW">
                <a:solidFill>
                  <a:srgbClr val="FF0000"/>
                </a:solidFill>
              </a:rPr>
              <a:t>105</a:t>
            </a:r>
            <a:r>
              <a:rPr lang="zh-TW" altLang="en-US">
                <a:solidFill>
                  <a:srgbClr val="FF0000"/>
                </a:solidFill>
              </a:rPr>
              <a:t>年簡章範例</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矩形 6"/>
          <p:cNvSpPr>
            <a:spLocks noChangeArrowheads="1"/>
          </p:cNvSpPr>
          <p:nvPr/>
        </p:nvSpPr>
        <p:spPr bwMode="auto">
          <a:xfrm>
            <a:off x="1651000" y="431800"/>
            <a:ext cx="9144000" cy="863600"/>
          </a:xfrm>
          <a:prstGeom prst="rect">
            <a:avLst/>
          </a:prstGeom>
          <a:solidFill>
            <a:srgbClr val="FFC000"/>
          </a:solidFill>
          <a:ln w="25400" algn="ctr">
            <a:solidFill>
              <a:srgbClr val="FF33CC"/>
            </a:solidFill>
            <a:round/>
            <a:headEnd/>
            <a:tailEnd/>
          </a:ln>
        </p:spPr>
        <p:txBody>
          <a:bodyPr anchor="ctr"/>
          <a:lstStyle/>
          <a:p>
            <a:pPr eaLnBrk="1" hangingPunct="1">
              <a:lnSpc>
                <a:spcPts val="2600"/>
              </a:lnSpc>
            </a:pPr>
            <a:r>
              <a:rPr lang="zh-TW" altLang="en-US" sz="4800">
                <a:solidFill>
                  <a:srgbClr val="FF0000"/>
                </a:solidFill>
                <a:latin typeface="華康新儷粗黑"/>
                <a:ea typeface="華康新儷粗黑"/>
                <a:cs typeface="華康新儷粗黑"/>
              </a:rPr>
              <a:t>肆、十二年國教及適性入學資源</a:t>
            </a:r>
          </a:p>
        </p:txBody>
      </p:sp>
      <p:sp>
        <p:nvSpPr>
          <p:cNvPr id="14" name="剪去對角線角落矩形 13"/>
          <p:cNvSpPr/>
          <p:nvPr/>
        </p:nvSpPr>
        <p:spPr bwMode="auto">
          <a:xfrm>
            <a:off x="1592263" y="5519738"/>
            <a:ext cx="8305800"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2800">
                <a:solidFill>
                  <a:srgbClr val="CCFFFF"/>
                </a:solidFill>
                <a:latin typeface="微軟正黑體" pitchFamily="34" charset="-120"/>
              </a:rPr>
              <a:t>教育部諮詢專線： </a:t>
            </a:r>
            <a:r>
              <a:rPr lang="en-US" altLang="zh-TW" sz="2800">
                <a:solidFill>
                  <a:srgbClr val="CCFFFF"/>
                </a:solidFill>
                <a:latin typeface="Cataneo BT"/>
                <a:ea typeface="標楷體" pitchFamily="65" charset="-120"/>
                <a:cs typeface="微軟正黑體" pitchFamily="34" charset="-120"/>
              </a:rPr>
              <a:t>0800-012580</a:t>
            </a:r>
            <a:r>
              <a:rPr lang="zh-TW" altLang="en-US" sz="2800">
                <a:solidFill>
                  <a:srgbClr val="CCFFFF"/>
                </a:solidFill>
                <a:latin typeface="Cataneo BT"/>
                <a:ea typeface="標楷體" pitchFamily="65" charset="-120"/>
                <a:cs typeface="微軟正黑體" pitchFamily="34" charset="-120"/>
              </a:rPr>
              <a:t>  （十二  我幫你）</a:t>
            </a:r>
          </a:p>
        </p:txBody>
      </p:sp>
      <p:sp>
        <p:nvSpPr>
          <p:cNvPr id="15" name="五邊形 14"/>
          <p:cNvSpPr/>
          <p:nvPr/>
        </p:nvSpPr>
        <p:spPr bwMode="auto">
          <a:xfrm rot="7740605">
            <a:off x="10015538" y="2054225"/>
            <a:ext cx="693737"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p:cNvSpPr/>
          <p:nvPr/>
        </p:nvSpPr>
        <p:spPr bwMode="auto">
          <a:xfrm>
            <a:off x="1601788" y="4232275"/>
            <a:ext cx="8305800" cy="114141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dirty="0">
                <a:solidFill>
                  <a:srgbClr val="CCFFCC"/>
                </a:solidFill>
                <a:latin typeface="微軟正黑體" pitchFamily="34" charset="-120"/>
              </a:rPr>
              <a:t>地方宣導團講師</a:t>
            </a:r>
            <a:endParaRPr lang="en-US" altLang="zh-TW" sz="2800" dirty="0">
              <a:solidFill>
                <a:srgbClr val="CCFFCC"/>
              </a:solidFill>
              <a:latin typeface="Cataneo BT"/>
              <a:ea typeface="標楷體" pitchFamily="65" charset="-120"/>
              <a:cs typeface="微軟正黑體" pitchFamily="34" charset="-120"/>
            </a:endParaRPr>
          </a:p>
        </p:txBody>
      </p:sp>
      <p:sp>
        <p:nvSpPr>
          <p:cNvPr id="137223" name="五邊形 17"/>
          <p:cNvSpPr>
            <a:spLocks noChangeArrowheads="1"/>
          </p:cNvSpPr>
          <p:nvPr/>
        </p:nvSpPr>
        <p:spPr bwMode="auto">
          <a:xfrm rot="7740605">
            <a:off x="9940925" y="4454526"/>
            <a:ext cx="693737" cy="290512"/>
          </a:xfrm>
          <a:prstGeom prst="homePlate">
            <a:avLst>
              <a:gd name="adj" fmla="val 50004"/>
            </a:avLst>
          </a:prstGeom>
          <a:solidFill>
            <a:srgbClr val="00CC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9" name="剪去對角線角落矩形 18"/>
          <p:cNvSpPr/>
          <p:nvPr/>
        </p:nvSpPr>
        <p:spPr bwMode="auto">
          <a:xfrm>
            <a:off x="1701800" y="1636713"/>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b="1" dirty="0">
                <a:solidFill>
                  <a:prstClr val="black"/>
                </a:solidFill>
                <a:latin typeface="Cataneo BT"/>
                <a:ea typeface="標楷體" pitchFamily="65" charset="-120"/>
                <a:cs typeface="微軟正黑體" pitchFamily="34" charset="-120"/>
              </a:rPr>
              <a:t>     </a:t>
            </a:r>
            <a:r>
              <a:rPr lang="zh-TW" altLang="en-US" sz="3600" b="1" dirty="0">
                <a:solidFill>
                  <a:prstClr val="black"/>
                </a:solidFill>
                <a:latin typeface="微軟正黑體" pitchFamily="34" charset="-120"/>
                <a:ea typeface="標楷體" pitchFamily="65" charset="-120"/>
                <a:cs typeface="微軟正黑體" pitchFamily="34" charset="-120"/>
              </a:rPr>
              <a:t>各國中電話諮詢：</a:t>
            </a:r>
            <a:endParaRPr lang="en-US" altLang="zh-TW" sz="36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     可電詢教務主任及輔導主任</a:t>
            </a:r>
            <a:endParaRPr lang="en-US" altLang="zh-TW" sz="36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pic>
        <p:nvPicPr>
          <p:cNvPr id="176137" name="圖片 20"/>
          <p:cNvPicPr>
            <a:picLocks noChangeAspect="1"/>
          </p:cNvPicPr>
          <p:nvPr/>
        </p:nvPicPr>
        <p:blipFill>
          <a:blip r:embed="rId3" cstate="print"/>
          <a:srcRect/>
          <a:stretch>
            <a:fillRect/>
          </a:stretch>
        </p:blipFill>
        <p:spPr bwMode="auto">
          <a:xfrm>
            <a:off x="147638" y="4503738"/>
            <a:ext cx="1163637" cy="2030412"/>
          </a:xfrm>
          <a:prstGeom prst="rect">
            <a:avLst/>
          </a:prstGeom>
          <a:noFill/>
          <a:ln w="9525">
            <a:noFill/>
            <a:miter lim="800000"/>
            <a:headEnd/>
            <a:tailEnd/>
          </a:ln>
        </p:spPr>
      </p:pic>
      <p:sp>
        <p:nvSpPr>
          <p:cNvPr id="2" name="剪去對角線角落矩形 13"/>
          <p:cNvSpPr>
            <a:spLocks noChangeArrowheads="1"/>
          </p:cNvSpPr>
          <p:nvPr/>
        </p:nvSpPr>
        <p:spPr bwMode="auto">
          <a:xfrm>
            <a:off x="1689100" y="2998788"/>
            <a:ext cx="8208963" cy="1117600"/>
          </a:xfrm>
          <a:custGeom>
            <a:avLst/>
            <a:gdLst>
              <a:gd name="T0" fmla="*/ 5075360 w 8305800"/>
              <a:gd name="T1" fmla="*/ 596 h 1439862"/>
              <a:gd name="T2" fmla="*/ 2537686 w 8305800"/>
              <a:gd name="T3" fmla="*/ 1192 h 1439862"/>
              <a:gd name="T4" fmla="*/ 0 w 8305800"/>
              <a:gd name="T5" fmla="*/ 596 h 1439862"/>
              <a:gd name="T6" fmla="*/ 2537686 w 8305800"/>
              <a:gd name="T7" fmla="*/ 0 h 1439862"/>
              <a:gd name="T8" fmla="*/ 0 60000 65536"/>
              <a:gd name="T9" fmla="*/ 5898240 60000 65536"/>
              <a:gd name="T10" fmla="*/ 11796480 60000 65536"/>
              <a:gd name="T11" fmla="*/ 17694720 60000 65536"/>
              <a:gd name="T12" fmla="*/ 119991 w 8305800"/>
              <a:gd name="T13" fmla="*/ 119992 h 1439862"/>
              <a:gd name="T14" fmla="*/ 8185808 w 8305800"/>
              <a:gd name="T15" fmla="*/ 1319870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p>
            <a:pPr eaLnBrk="1" hangingPunct="1"/>
            <a:r>
              <a:rPr lang="zh-TW" altLang="en-US" sz="3600">
                <a:solidFill>
                  <a:srgbClr val="FF0000"/>
                </a:solidFill>
                <a:latin typeface="微軟正黑體" pitchFamily="34" charset="-120"/>
              </a:rPr>
              <a:t>臺南市教育局諮詢專線：</a:t>
            </a:r>
            <a:r>
              <a:rPr lang="en-US" altLang="zh-TW" sz="3600">
                <a:solidFill>
                  <a:srgbClr val="FF0000"/>
                </a:solidFill>
                <a:latin typeface="標楷體" pitchFamily="65" charset="-120"/>
                <a:ea typeface="標楷體" pitchFamily="65" charset="-120"/>
              </a:rPr>
              <a:t>06-2982586</a:t>
            </a:r>
          </a:p>
        </p:txBody>
      </p:sp>
      <p:sp>
        <p:nvSpPr>
          <p:cNvPr id="137228" name="五邊形 17"/>
          <p:cNvSpPr>
            <a:spLocks noChangeArrowheads="1"/>
          </p:cNvSpPr>
          <p:nvPr/>
        </p:nvSpPr>
        <p:spPr bwMode="auto">
          <a:xfrm rot="7740605">
            <a:off x="9906000" y="3195638"/>
            <a:ext cx="693738" cy="290512"/>
          </a:xfrm>
          <a:prstGeom prst="homePlate">
            <a:avLst>
              <a:gd name="adj" fmla="val 50004"/>
            </a:avLst>
          </a:prstGeom>
          <a:solidFill>
            <a:srgbClr val="FF66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76140" name="投影片編號版面配置區 3"/>
          <p:cNvSpPr>
            <a:spLocks noGrp="1"/>
          </p:cNvSpPr>
          <p:nvPr>
            <p:ph type="sldNum" sz="quarter" idx="12"/>
          </p:nvPr>
        </p:nvSpPr>
        <p:spPr bwMode="auto">
          <a:noFill/>
          <a:ln>
            <a:miter lim="800000"/>
            <a:headEnd/>
            <a:tailEnd/>
          </a:ln>
        </p:spPr>
        <p:txBody>
          <a:bodyPr/>
          <a:lstStyle/>
          <a:p>
            <a:r>
              <a:rPr lang="en-US" altLang="zh-TW"/>
              <a:t>100</a:t>
            </a:r>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873375" y="1828800"/>
            <a:ext cx="7789863" cy="4733925"/>
          </a:xfrm>
        </p:spPr>
        <p:txBody>
          <a:bodyPr rtlCol="0">
            <a:normAutofit fontScale="90000"/>
          </a:bodyPr>
          <a:lstStyle/>
          <a:p>
            <a:pPr eaLnBrk="1" fontAlgn="auto" hangingPunct="1">
              <a:spcAft>
                <a:spcPts val="0"/>
              </a:spcAft>
              <a:defRPr/>
            </a:pP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a:solidFill>
                  <a:srgbClr val="0000FF"/>
                </a:solidFill>
                <a:effectLst>
                  <a:outerShdw blurRad="38100" dist="38100" dir="2700000" algn="tl">
                    <a:srgbClr val="000000">
                      <a:alpha val="43137"/>
                    </a:srgbClr>
                  </a:outerShdw>
                </a:effectLst>
              </a:rPr>
              <a:t/>
            </a:r>
            <a:br>
              <a:rPr lang="en-US" altLang="zh-TW" b="1" dirty="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a:solidFill>
                  <a:srgbClr val="0000FF"/>
                </a:solidFill>
                <a:effectLst>
                  <a:outerShdw blurRad="38100" dist="38100" dir="2700000" algn="tl">
                    <a:srgbClr val="000000">
                      <a:alpha val="43137"/>
                    </a:srgbClr>
                  </a:outerShdw>
                </a:effectLst>
              </a:rPr>
              <a:t/>
            </a:r>
            <a:br>
              <a:rPr lang="en-US" altLang="zh-TW" b="1" dirty="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a:solidFill>
                  <a:srgbClr val="0000FF"/>
                </a:solidFill>
                <a:effectLst>
                  <a:outerShdw blurRad="38100" dist="38100" dir="2700000" algn="tl">
                    <a:srgbClr val="000000">
                      <a:alpha val="43137"/>
                    </a:srgbClr>
                  </a:outerShdw>
                </a:effectLst>
              </a:rPr>
              <a:t/>
            </a:r>
            <a:br>
              <a:rPr lang="en-US" altLang="zh-TW" b="1" dirty="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sz="3600" b="1" dirty="0">
                <a:solidFill>
                  <a:srgbClr val="0000FF"/>
                </a:solidFill>
                <a:effectLst>
                  <a:outerShdw blurRad="38100" dist="38100" dir="2700000" algn="tl">
                    <a:srgbClr val="000000">
                      <a:alpha val="43137"/>
                    </a:srgbClr>
                  </a:outerShdw>
                </a:effectLst>
              </a:rPr>
              <a:t>(http://</a:t>
            </a:r>
            <a:r>
              <a:rPr lang="en-US" altLang="zh-TW" sz="3600" b="1" dirty="0">
                <a:solidFill>
                  <a:srgbClr val="0000FF"/>
                </a:solidFill>
                <a:effectLst>
                  <a:outerShdw blurRad="38100" dist="38100" dir="2700000" algn="tl">
                    <a:srgbClr val="000000">
                      <a:alpha val="43137"/>
                    </a:srgbClr>
                  </a:outerShdw>
                </a:effectLst>
                <a:hlinkClick r:id="rId2"/>
              </a:rPr>
              <a:t>adapt.k12ea.gov.tw</a:t>
            </a:r>
            <a:r>
              <a:rPr lang="en-US" altLang="zh-TW" sz="3600" b="1" dirty="0">
                <a:solidFill>
                  <a:srgbClr val="0000FF"/>
                </a:solidFill>
                <a:effectLst>
                  <a:outerShdw blurRad="38100" dist="38100" dir="2700000" algn="tl">
                    <a:srgbClr val="000000">
                      <a:alpha val="43137"/>
                    </a:srgbClr>
                  </a:outerShdw>
                </a:effectLst>
              </a:rPr>
              <a:t>/)</a:t>
            </a:r>
            <a:endParaRPr lang="zh-TW" altLang="en-US" sz="3600" dirty="0"/>
          </a:p>
        </p:txBody>
      </p:sp>
      <p:sp>
        <p:nvSpPr>
          <p:cNvPr id="178179" name="標題 1"/>
          <p:cNvSpPr txBox="1">
            <a:spLocks/>
          </p:cNvSpPr>
          <p:nvPr/>
        </p:nvSpPr>
        <p:spPr bwMode="auto">
          <a:xfrm>
            <a:off x="1776413" y="234950"/>
            <a:ext cx="7789862" cy="863600"/>
          </a:xfrm>
          <a:prstGeom prst="rect">
            <a:avLst/>
          </a:prstGeom>
          <a:solidFill>
            <a:srgbClr val="00FFFF"/>
          </a:solidFill>
          <a:ln w="9525">
            <a:noFill/>
            <a:miter lim="800000"/>
            <a:headEnd/>
            <a:tailEnd/>
          </a:ln>
        </p:spPr>
        <p:txBody>
          <a:bodyPr anchor="b"/>
          <a:lstStyle/>
          <a:p>
            <a:pPr defTabSz="457200" eaLnBrk="1" hangingPunct="1"/>
            <a:r>
              <a:rPr kumimoji="0" lang="en-US" altLang="zh-TW" sz="4000">
                <a:solidFill>
                  <a:srgbClr val="0000FF"/>
                </a:solidFill>
                <a:latin typeface="標楷體" pitchFamily="65" charset="-120"/>
                <a:ea typeface="標楷體" pitchFamily="65" charset="-120"/>
              </a:rPr>
              <a:t/>
            </a:r>
            <a:br>
              <a:rPr kumimoji="0" lang="en-US" altLang="zh-TW" sz="4000">
                <a:solidFill>
                  <a:srgbClr val="0000FF"/>
                </a:solidFill>
                <a:latin typeface="標楷體" pitchFamily="65" charset="-120"/>
                <a:ea typeface="標楷體" pitchFamily="65" charset="-120"/>
              </a:rPr>
            </a:br>
            <a:r>
              <a:rPr kumimoji="0" lang="en-US" altLang="zh-TW" sz="4000">
                <a:solidFill>
                  <a:srgbClr val="0000FF"/>
                </a:solidFill>
                <a:latin typeface="標楷體" pitchFamily="65" charset="-120"/>
                <a:ea typeface="標楷體" pitchFamily="65" charset="-120"/>
              </a:rPr>
              <a:t/>
            </a:r>
            <a:br>
              <a:rPr kumimoji="0" lang="en-US" altLang="zh-TW" sz="4000">
                <a:solidFill>
                  <a:srgbClr val="0000FF"/>
                </a:solidFill>
                <a:latin typeface="標楷體" pitchFamily="65" charset="-120"/>
                <a:ea typeface="標楷體" pitchFamily="65" charset="-120"/>
              </a:rPr>
            </a:br>
            <a:r>
              <a:rPr kumimoji="0" lang="en-US" altLang="zh-TW" sz="4000">
                <a:solidFill>
                  <a:srgbClr val="0000FF"/>
                </a:solidFill>
                <a:latin typeface="標楷體" pitchFamily="65" charset="-120"/>
                <a:ea typeface="標楷體" pitchFamily="65" charset="-120"/>
              </a:rPr>
              <a:t/>
            </a:r>
            <a:br>
              <a:rPr kumimoji="0" lang="en-US" altLang="zh-TW" sz="4000">
                <a:solidFill>
                  <a:srgbClr val="0000FF"/>
                </a:solidFill>
                <a:latin typeface="標楷體" pitchFamily="65" charset="-120"/>
                <a:ea typeface="標楷體" pitchFamily="65" charset="-120"/>
              </a:rPr>
            </a:br>
            <a:r>
              <a:rPr kumimoji="0" lang="en-US" altLang="zh-TW" sz="4000">
                <a:solidFill>
                  <a:srgbClr val="0000FF"/>
                </a:solidFill>
                <a:latin typeface="標楷體" pitchFamily="65" charset="-120"/>
                <a:ea typeface="標楷體" pitchFamily="65" charset="-120"/>
              </a:rPr>
              <a:t/>
            </a:r>
            <a:br>
              <a:rPr kumimoji="0" lang="en-US" altLang="zh-TW" sz="4000">
                <a:solidFill>
                  <a:srgbClr val="0000FF"/>
                </a:solidFill>
                <a:latin typeface="標楷體" pitchFamily="65" charset="-120"/>
                <a:ea typeface="標楷體" pitchFamily="65" charset="-120"/>
              </a:rPr>
            </a:br>
            <a:r>
              <a:rPr kumimoji="0" lang="en-US" altLang="zh-TW" sz="4000">
                <a:solidFill>
                  <a:srgbClr val="0000FF"/>
                </a:solidFill>
                <a:latin typeface="標楷體" pitchFamily="65" charset="-120"/>
                <a:ea typeface="標楷體" pitchFamily="65" charset="-120"/>
              </a:rPr>
              <a:t/>
            </a:r>
            <a:br>
              <a:rPr kumimoji="0" lang="en-US" altLang="zh-TW" sz="4000">
                <a:solidFill>
                  <a:srgbClr val="0000FF"/>
                </a:solidFill>
                <a:latin typeface="標楷體" pitchFamily="65" charset="-120"/>
                <a:ea typeface="標楷體" pitchFamily="65" charset="-120"/>
              </a:rPr>
            </a:br>
            <a:r>
              <a:rPr kumimoji="0" lang="en-US" altLang="zh-TW" sz="4000">
                <a:solidFill>
                  <a:srgbClr val="0000FF"/>
                </a:solidFill>
                <a:latin typeface="標楷體" pitchFamily="65" charset="-120"/>
                <a:ea typeface="標楷體" pitchFamily="65" charset="-120"/>
              </a:rPr>
              <a:t/>
            </a:r>
            <a:br>
              <a:rPr kumimoji="0" lang="en-US" altLang="zh-TW" sz="4000">
                <a:solidFill>
                  <a:srgbClr val="0000FF"/>
                </a:solidFill>
                <a:latin typeface="標楷體" pitchFamily="65" charset="-120"/>
                <a:ea typeface="標楷體" pitchFamily="65" charset="-120"/>
              </a:rPr>
            </a:br>
            <a:r>
              <a:rPr kumimoji="0" lang="en-US" altLang="zh-TW" sz="4000">
                <a:solidFill>
                  <a:srgbClr val="0000FF"/>
                </a:solidFill>
                <a:latin typeface="標楷體" pitchFamily="65" charset="-120"/>
                <a:ea typeface="標楷體" pitchFamily="65" charset="-120"/>
              </a:rPr>
              <a:t/>
            </a:r>
            <a:br>
              <a:rPr kumimoji="0" lang="en-US" altLang="zh-TW" sz="4000">
                <a:solidFill>
                  <a:srgbClr val="0000FF"/>
                </a:solidFill>
                <a:latin typeface="標楷體" pitchFamily="65" charset="-120"/>
                <a:ea typeface="標楷體" pitchFamily="65" charset="-120"/>
              </a:rPr>
            </a:br>
            <a:r>
              <a:rPr kumimoji="0" lang="zh-TW" altLang="en-US" sz="4000">
                <a:solidFill>
                  <a:srgbClr val="0000FF"/>
                </a:solidFill>
                <a:latin typeface="標楷體" pitchFamily="65" charset="-120"/>
                <a:ea typeface="標楷體" pitchFamily="65" charset="-120"/>
              </a:rPr>
              <a:t>一、適性入學宣導網</a:t>
            </a:r>
            <a:endParaRPr kumimoji="0" lang="zh-TW" altLang="en-US" sz="4000">
              <a:solidFill>
                <a:srgbClr val="262626"/>
              </a:solidFill>
              <a:latin typeface="標楷體" pitchFamily="65" charset="-120"/>
              <a:ea typeface="標楷體" pitchFamily="65" charset="-120"/>
            </a:endParaRPr>
          </a:p>
        </p:txBody>
      </p:sp>
      <p:sp>
        <p:nvSpPr>
          <p:cNvPr id="178180" name="投影片編號版面配置區 4"/>
          <p:cNvSpPr>
            <a:spLocks noGrp="1"/>
          </p:cNvSpPr>
          <p:nvPr>
            <p:ph type="sldNum" sz="quarter" idx="12"/>
          </p:nvPr>
        </p:nvSpPr>
        <p:spPr bwMode="auto">
          <a:noFill/>
          <a:ln>
            <a:miter lim="800000"/>
            <a:headEnd/>
            <a:tailEnd/>
          </a:ln>
        </p:spPr>
        <p:txBody>
          <a:bodyPr/>
          <a:lstStyle/>
          <a:p>
            <a:r>
              <a:rPr lang="en-US" altLang="zh-TW"/>
              <a:t>101</a:t>
            </a:r>
            <a:endParaRPr lang="zh-TW" altLang="en-US"/>
          </a:p>
        </p:txBody>
      </p:sp>
      <p:pic>
        <p:nvPicPr>
          <p:cNvPr id="178181" name="圖片 2"/>
          <p:cNvPicPr>
            <a:picLocks noChangeAspect="1"/>
          </p:cNvPicPr>
          <p:nvPr/>
        </p:nvPicPr>
        <p:blipFill>
          <a:blip r:embed="rId3" cstate="print"/>
          <a:srcRect/>
          <a:stretch>
            <a:fillRect/>
          </a:stretch>
        </p:blipFill>
        <p:spPr bwMode="auto">
          <a:xfrm>
            <a:off x="1776413" y="1128713"/>
            <a:ext cx="8958262" cy="503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標題 1"/>
          <p:cNvSpPr>
            <a:spLocks noGrp="1"/>
          </p:cNvSpPr>
          <p:nvPr>
            <p:ph type="title"/>
          </p:nvPr>
        </p:nvSpPr>
        <p:spPr>
          <a:xfrm>
            <a:off x="2101850" y="552450"/>
            <a:ext cx="8912225" cy="865188"/>
          </a:xfrm>
          <a:solidFill>
            <a:srgbClr val="00FFFF"/>
          </a:solidFill>
        </p:spPr>
        <p:txBody>
          <a:bodyPr anchor="b"/>
          <a:lstStyle/>
          <a:p>
            <a:pPr defTabSz="608013" eaLnBrk="1" hangingPunct="1"/>
            <a:r>
              <a:rPr lang="zh-TW" altLang="en-US" sz="4000" smtClean="0">
                <a:solidFill>
                  <a:srgbClr val="0000FF"/>
                </a:solidFill>
                <a:latin typeface="標楷體" pitchFamily="65" charset="-120"/>
                <a:ea typeface="標楷體" pitchFamily="65" charset="-120"/>
              </a:rPr>
              <a:t>二</a:t>
            </a:r>
            <a:r>
              <a:rPr lang="zh-TW" altLang="en-US" sz="4000" smtClean="0">
                <a:solidFill>
                  <a:srgbClr val="0000FF"/>
                </a:solidFill>
                <a:latin typeface="新細明體" pitchFamily="18" charset="-120"/>
                <a:ea typeface="新細明體" pitchFamily="18" charset="-120"/>
              </a:rPr>
              <a:t>、</a:t>
            </a:r>
            <a:r>
              <a:rPr lang="zh-TW" altLang="en-US" sz="4000" smtClean="0">
                <a:solidFill>
                  <a:srgbClr val="0000FF"/>
                </a:solidFill>
                <a:latin typeface="標楷體" pitchFamily="65" charset="-120"/>
                <a:ea typeface="標楷體" pitchFamily="65" charset="-120"/>
              </a:rPr>
              <a:t>技職教育相關資訊</a:t>
            </a:r>
          </a:p>
        </p:txBody>
      </p:sp>
      <p:sp>
        <p:nvSpPr>
          <p:cNvPr id="16387" name="內容版面配置區 2"/>
          <p:cNvSpPr>
            <a:spLocks noGrp="1"/>
          </p:cNvSpPr>
          <p:nvPr>
            <p:ph idx="1"/>
          </p:nvPr>
        </p:nvSpPr>
        <p:spPr>
          <a:xfrm>
            <a:off x="1981200" y="1600200"/>
            <a:ext cx="8362950" cy="4525963"/>
          </a:xfrm>
        </p:spPr>
        <p:txBody>
          <a:bodyPr/>
          <a:lstStyle/>
          <a:p>
            <a:pPr>
              <a:defRPr/>
            </a:pPr>
            <a:r>
              <a:rPr lang="zh-TW" altLang="en-US" sz="3200" dirty="0">
                <a:latin typeface="Times New Roman" panose="02020603050405020304" pitchFamily="18" charset="0"/>
                <a:ea typeface="超研澤粗黑" panose="02010609010101010101" pitchFamily="49" charset="-120"/>
                <a:cs typeface="Times New Roman" panose="02020603050405020304" pitchFamily="18" charset="0"/>
                <a:hlinkClick r:id="rId2"/>
              </a:rPr>
              <a:t>十二年國教資訊網</a:t>
            </a:r>
            <a:endParaRPr lang="en-US" altLang="zh-TW" sz="3200" dirty="0">
              <a:latin typeface="Times New Roman" panose="02020603050405020304" pitchFamily="18" charset="0"/>
              <a:ea typeface="超研澤粗黑" panose="02010609010101010101" pitchFamily="49" charset="-120"/>
              <a:cs typeface="Times New Roman" panose="02020603050405020304" pitchFamily="18" charset="0"/>
              <a:hlinkClick r:id="rId3"/>
            </a:endParaRPr>
          </a:p>
          <a:p>
            <a:pPr>
              <a:defRPr/>
            </a:pPr>
            <a:r>
              <a:rPr lang="zh-TW" altLang="en-US" sz="3200" dirty="0">
                <a:latin typeface="Times New Roman" panose="02020603050405020304" pitchFamily="18" charset="0"/>
                <a:ea typeface="超研澤粗黑" panose="02010609010101010101" pitchFamily="49" charset="-120"/>
                <a:cs typeface="Times New Roman" panose="02020603050405020304" pitchFamily="18" charset="0"/>
                <a:hlinkClick r:id="rId4"/>
              </a:rPr>
              <a:t>技職教育宣導網</a:t>
            </a:r>
            <a:r>
              <a:rPr lang="zh-TW" altLang="en-US" sz="3200" dirty="0">
                <a:latin typeface="Times New Roman" panose="02020603050405020304" pitchFamily="18" charset="0"/>
                <a:ea typeface="超研澤粗黑" panose="02010609010101010101" pitchFamily="49" charset="-120"/>
                <a:cs typeface="Times New Roman" panose="02020603050405020304" pitchFamily="18" charset="0"/>
              </a:rPr>
              <a:t> </a:t>
            </a:r>
            <a:r>
              <a:rPr lang="en-US" altLang="zh-TW" sz="3200" dirty="0">
                <a:latin typeface="Times New Roman" panose="02020603050405020304" pitchFamily="18" charset="0"/>
                <a:ea typeface="超研澤粗黑" panose="02010609010101010101" pitchFamily="49" charset="-120"/>
                <a:cs typeface="Times New Roman" panose="02020603050405020304" pitchFamily="18" charset="0"/>
              </a:rPr>
              <a:t>(</a:t>
            </a:r>
            <a:r>
              <a:rPr lang="zh-TW" altLang="en-US" sz="3200" dirty="0">
                <a:latin typeface="Times New Roman" panose="02020603050405020304" pitchFamily="18" charset="0"/>
                <a:ea typeface="超研澤粗黑" panose="02010609010101010101" pitchFamily="49" charset="-120"/>
                <a:cs typeface="Times New Roman" panose="02020603050405020304" pitchFamily="18" charset="0"/>
                <a:hlinkClick r:id="rId5"/>
              </a:rPr>
              <a:t>技職教育宣導影片</a:t>
            </a:r>
            <a:r>
              <a:rPr lang="en-US" altLang="zh-TW" sz="3200" dirty="0">
                <a:latin typeface="Times New Roman" panose="02020603050405020304" pitchFamily="18" charset="0"/>
                <a:ea typeface="超研澤粗黑" panose="02010609010101010101" pitchFamily="49" charset="-120"/>
                <a:cs typeface="Times New Roman" panose="02020603050405020304" pitchFamily="18" charset="0"/>
              </a:rPr>
              <a:t>)</a:t>
            </a:r>
          </a:p>
          <a:p>
            <a:pPr>
              <a:defRPr/>
            </a:pPr>
            <a:r>
              <a:rPr lang="zh-TW" altLang="en-US" sz="3200" dirty="0">
                <a:latin typeface="Times New Roman" panose="02020603050405020304" pitchFamily="18" charset="0"/>
                <a:ea typeface="超研澤粗黑" panose="02010609010101010101" pitchFamily="49" charset="-120"/>
                <a:cs typeface="Times New Roman" panose="02020603050405020304" pitchFamily="18" charset="0"/>
              </a:rPr>
              <a:t>高職</a:t>
            </a:r>
            <a:r>
              <a:rPr lang="en-US" altLang="zh-TW" sz="3200" b="1" dirty="0">
                <a:latin typeface="Times New Roman" panose="02020603050405020304" pitchFamily="18" charset="0"/>
                <a:ea typeface="超研澤粗黑" panose="02010609010101010101" pitchFamily="49" charset="-120"/>
                <a:cs typeface="Times New Roman" panose="02020603050405020304" pitchFamily="18" charset="0"/>
              </a:rPr>
              <a:t>15</a:t>
            </a:r>
            <a:r>
              <a:rPr lang="zh-TW" altLang="en-US" sz="3200" dirty="0">
                <a:latin typeface="Times New Roman" panose="02020603050405020304" pitchFamily="18" charset="0"/>
                <a:ea typeface="超研澤粗黑" panose="02010609010101010101" pitchFamily="49" charset="-120"/>
                <a:cs typeface="Times New Roman" panose="02020603050405020304" pitchFamily="18" charset="0"/>
              </a:rPr>
              <a:t>群科中心網站</a:t>
            </a:r>
            <a:r>
              <a:rPr lang="zh-TW" altLang="en-US" sz="3200" dirty="0">
                <a:latin typeface="Times New Roman" panose="02020603050405020304" pitchFamily="18" charset="0"/>
                <a:ea typeface="超研澤粗黑" panose="02010609010101010101" pitchFamily="49" charset="-120"/>
                <a:cs typeface="Times New Roman" panose="02020603050405020304" pitchFamily="18" charset="0"/>
                <a:sym typeface="Wingdings" panose="05000000000000000000" pitchFamily="2" charset="2"/>
              </a:rPr>
              <a:t></a:t>
            </a:r>
            <a:r>
              <a:rPr lang="zh-TW" altLang="en-US" sz="3200" dirty="0">
                <a:latin typeface="Times New Roman" panose="02020603050405020304" pitchFamily="18" charset="0"/>
                <a:ea typeface="超研澤粗黑" panose="02010609010101010101" pitchFamily="49" charset="-120"/>
                <a:cs typeface="Times New Roman" panose="02020603050405020304" pitchFamily="18" charset="0"/>
                <a:hlinkClick r:id="rId6"/>
              </a:rPr>
              <a:t>群科課程推動工作圈</a:t>
            </a:r>
            <a:endParaRPr lang="en-US" altLang="zh-TW" sz="3200" dirty="0">
              <a:latin typeface="Times New Roman" panose="02020603050405020304" pitchFamily="18" charset="0"/>
              <a:ea typeface="超研澤粗黑" panose="02010609010101010101" pitchFamily="49" charset="-120"/>
              <a:cs typeface="Times New Roman" panose="02020603050405020304" pitchFamily="18" charset="0"/>
            </a:endParaRPr>
          </a:p>
          <a:p>
            <a:pPr>
              <a:defRPr/>
            </a:pPr>
            <a:r>
              <a:rPr lang="zh-TW" altLang="en-US" sz="3200" dirty="0">
                <a:latin typeface="Times New Roman" panose="02020603050405020304" pitchFamily="18" charset="0"/>
                <a:ea typeface="超研澤粗黑" panose="02010609010101010101" pitchFamily="49" charset="-120"/>
                <a:cs typeface="Times New Roman" panose="02020603050405020304" pitchFamily="18" charset="0"/>
                <a:hlinkClick r:id="rId7"/>
              </a:rPr>
              <a:t>高職群科課程資訊網</a:t>
            </a:r>
            <a:endParaRPr lang="en-US" altLang="zh-TW" sz="3200" dirty="0">
              <a:latin typeface="Times New Roman" panose="02020603050405020304" pitchFamily="18" charset="0"/>
              <a:ea typeface="超研澤粗黑" panose="02010609010101010101" pitchFamily="49" charset="-120"/>
              <a:cs typeface="Times New Roman" panose="02020603050405020304" pitchFamily="18" charset="0"/>
            </a:endParaRPr>
          </a:p>
          <a:p>
            <a:pPr>
              <a:defRPr/>
            </a:pPr>
            <a:r>
              <a:rPr lang="zh-TW" altLang="en-US" sz="3200" dirty="0">
                <a:latin typeface="Times New Roman" panose="02020603050405020304" pitchFamily="18" charset="0"/>
                <a:ea typeface="超研澤粗黑" panose="02010609010101010101" pitchFamily="49" charset="-120"/>
                <a:cs typeface="Times New Roman" panose="02020603050405020304" pitchFamily="18" charset="0"/>
                <a:sym typeface="Wingdings"/>
              </a:rPr>
              <a:t>技專校院招生策進總會</a:t>
            </a:r>
            <a:endParaRPr lang="en-US" altLang="zh-TW" sz="3200" dirty="0">
              <a:latin typeface="Times New Roman" panose="02020603050405020304" pitchFamily="18" charset="0"/>
              <a:ea typeface="超研澤粗黑" panose="02010609010101010101" pitchFamily="49" charset="-120"/>
              <a:cs typeface="Times New Roman" panose="02020603050405020304" pitchFamily="18" charset="0"/>
              <a:sym typeface="Wingdings"/>
            </a:endParaRPr>
          </a:p>
          <a:p>
            <a:pPr>
              <a:defRPr/>
            </a:pPr>
            <a:r>
              <a:rPr lang="zh-TW" altLang="en-US" sz="3200" dirty="0">
                <a:latin typeface="Times New Roman" panose="02020603050405020304" pitchFamily="18" charset="0"/>
                <a:ea typeface="超研澤粗黑" panose="02010609010101010101" pitchFamily="49" charset="-120"/>
                <a:cs typeface="Times New Roman" panose="02020603050405020304" pitchFamily="18" charset="0"/>
                <a:sym typeface="Wingdings"/>
              </a:rPr>
              <a:t>各校網站或宣導資料</a:t>
            </a:r>
            <a:endParaRPr lang="en-US" altLang="zh-TW" sz="3200" b="1" spc="51" dirty="0">
              <a:ln w="11430"/>
              <a:solidFill>
                <a:srgbClr val="006600"/>
              </a:solidFill>
              <a:effectLst>
                <a:outerShdw blurRad="76200" dist="50800" dir="5400000" algn="tl" rotWithShape="0">
                  <a:srgbClr val="000000">
                    <a:alpha val="65000"/>
                  </a:srgbClr>
                </a:outerShdw>
              </a:effectLst>
              <a:latin typeface="標楷體" pitchFamily="65" charset="-120"/>
              <a:ea typeface="超研澤粗黑" panose="02010609010101010101" pitchFamily="49" charset="-120"/>
              <a:cs typeface="Segoe UI" pitchFamily="34" charset="0"/>
              <a:sym typeface="Wingdings"/>
            </a:endParaRPr>
          </a:p>
          <a:p>
            <a:pPr>
              <a:defRPr/>
            </a:pPr>
            <a:endParaRPr lang="zh-TW" altLang="en-US" sz="3200" dirty="0">
              <a:latin typeface="Times New Roman" panose="02020603050405020304" pitchFamily="18" charset="0"/>
              <a:ea typeface="超研澤粗黑" panose="02010609010101010101" pitchFamily="49" charset="-120"/>
              <a:cs typeface="Times New Roman" panose="02020603050405020304" pitchFamily="18" charset="0"/>
            </a:endParaRPr>
          </a:p>
        </p:txBody>
      </p:sp>
      <p:sp>
        <p:nvSpPr>
          <p:cNvPr id="179204" name="投影片編號版面配置區 3"/>
          <p:cNvSpPr>
            <a:spLocks noGrp="1"/>
          </p:cNvSpPr>
          <p:nvPr>
            <p:ph type="sldNum" sz="quarter" idx="12"/>
          </p:nvPr>
        </p:nvSpPr>
        <p:spPr bwMode="auto">
          <a:noFill/>
          <a:ln>
            <a:miter lim="800000"/>
            <a:headEnd/>
            <a:tailEnd/>
          </a:ln>
        </p:spPr>
        <p:txBody>
          <a:bodyPr/>
          <a:lstStyle/>
          <a:p>
            <a:r>
              <a:rPr lang="en-US" altLang="zh-TW"/>
              <a:t>102</a:t>
            </a:r>
            <a:endParaRPr lang="zh-TW" alt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投影片編號版面配置區 1"/>
          <p:cNvSpPr>
            <a:spLocks noGrp="1"/>
          </p:cNvSpPr>
          <p:nvPr>
            <p:ph type="sldNum" sz="quarter" idx="12"/>
          </p:nvPr>
        </p:nvSpPr>
        <p:spPr bwMode="auto">
          <a:noFill/>
          <a:ln>
            <a:miter lim="800000"/>
            <a:headEnd/>
            <a:tailEnd/>
          </a:ln>
        </p:spPr>
        <p:txBody>
          <a:bodyPr/>
          <a:lstStyle/>
          <a:p>
            <a:r>
              <a:rPr lang="en-US" altLang="zh-TW"/>
              <a:t>103</a:t>
            </a:r>
            <a:endParaRPr lang="zh-TW" altLang="en-US"/>
          </a:p>
        </p:txBody>
      </p:sp>
      <p:pic>
        <p:nvPicPr>
          <p:cNvPr id="180227" name="圖片 2" descr="(六) 五專免試入學政策及管道介紹_管延愷處長.pdf (已保全) - Adobe Reader"/>
          <p:cNvPicPr>
            <a:picLocks noChangeAspect="1"/>
          </p:cNvPicPr>
          <p:nvPr/>
        </p:nvPicPr>
        <p:blipFill>
          <a:blip r:embed="rId2" cstate="print"/>
          <a:srcRect l="21375" t="21904" r="36501" b="5652"/>
          <a:stretch>
            <a:fillRect/>
          </a:stretch>
        </p:blipFill>
        <p:spPr bwMode="auto">
          <a:xfrm>
            <a:off x="2454275" y="414338"/>
            <a:ext cx="8640763" cy="6122987"/>
          </a:xfrm>
          <a:prstGeom prst="rect">
            <a:avLst/>
          </a:prstGeom>
          <a:noFill/>
          <a:ln w="9525">
            <a:noFill/>
            <a:miter lim="800000"/>
            <a:headEnd/>
            <a:tailEnd/>
          </a:ln>
        </p:spPr>
      </p:pic>
      <p:sp>
        <p:nvSpPr>
          <p:cNvPr id="180228" name="標題 1"/>
          <p:cNvSpPr txBox="1">
            <a:spLocks/>
          </p:cNvSpPr>
          <p:nvPr/>
        </p:nvSpPr>
        <p:spPr bwMode="auto">
          <a:xfrm>
            <a:off x="2454275" y="142875"/>
            <a:ext cx="8640763" cy="863600"/>
          </a:xfrm>
          <a:prstGeom prst="rect">
            <a:avLst/>
          </a:prstGeom>
          <a:solidFill>
            <a:srgbClr val="00FFFF"/>
          </a:solidFill>
          <a:ln w="9525">
            <a:noFill/>
            <a:miter lim="800000"/>
            <a:headEnd/>
            <a:tailEnd/>
          </a:ln>
        </p:spPr>
        <p:txBody>
          <a:bodyPr anchor="b"/>
          <a:lstStyle/>
          <a:p>
            <a:pPr defTabSz="608013" eaLnBrk="1" hangingPunct="1"/>
            <a:r>
              <a:rPr kumimoji="0" lang="zh-TW" altLang="en-US" sz="4000">
                <a:solidFill>
                  <a:srgbClr val="0000FF"/>
                </a:solidFill>
                <a:latin typeface="標楷體" pitchFamily="65" charset="-120"/>
                <a:ea typeface="標楷體" pitchFamily="65" charset="-120"/>
              </a:rPr>
              <a:t>三、技專校院招生策進總會網站</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編號版面配置區 1"/>
          <p:cNvSpPr>
            <a:spLocks noGrp="1"/>
          </p:cNvSpPr>
          <p:nvPr>
            <p:ph type="sldNum" sz="quarter" idx="12"/>
          </p:nvPr>
        </p:nvSpPr>
        <p:spPr bwMode="auto">
          <a:noFill/>
          <a:ln>
            <a:miter lim="800000"/>
            <a:headEnd/>
            <a:tailEnd/>
          </a:ln>
        </p:spPr>
        <p:txBody>
          <a:bodyPr/>
          <a:lstStyle/>
          <a:p>
            <a:r>
              <a:rPr lang="en-US" altLang="zh-TW"/>
              <a:t>104</a:t>
            </a:r>
            <a:endParaRPr lang="zh-TW" altLang="en-US"/>
          </a:p>
        </p:txBody>
      </p:sp>
      <p:pic>
        <p:nvPicPr>
          <p:cNvPr id="181251" name="圖片 2" descr="(六) 五專免試入學政策及管道介紹_管延愷處長.pdf (已保全) - Adobe Reader"/>
          <p:cNvPicPr>
            <a:picLocks noChangeAspect="1"/>
          </p:cNvPicPr>
          <p:nvPr/>
        </p:nvPicPr>
        <p:blipFill>
          <a:blip r:embed="rId2" cstate="print"/>
          <a:srcRect l="21249" t="27477" r="35875" b="5652"/>
          <a:stretch>
            <a:fillRect/>
          </a:stretch>
        </p:blipFill>
        <p:spPr bwMode="auto">
          <a:xfrm>
            <a:off x="2103438" y="222250"/>
            <a:ext cx="9342437" cy="6330950"/>
          </a:xfrm>
          <a:prstGeom prst="rect">
            <a:avLst/>
          </a:prstGeom>
          <a:noFill/>
          <a:ln w="9525">
            <a:noFill/>
            <a:miter lim="800000"/>
            <a:headEnd/>
            <a:tailEnd/>
          </a:ln>
        </p:spPr>
      </p:pic>
      <p:sp>
        <p:nvSpPr>
          <p:cNvPr id="181252" name="標題 1"/>
          <p:cNvSpPr txBox="1">
            <a:spLocks/>
          </p:cNvSpPr>
          <p:nvPr/>
        </p:nvSpPr>
        <p:spPr bwMode="auto">
          <a:xfrm>
            <a:off x="893763" y="1595438"/>
            <a:ext cx="1209675" cy="3349625"/>
          </a:xfrm>
          <a:prstGeom prst="rect">
            <a:avLst/>
          </a:prstGeom>
          <a:solidFill>
            <a:srgbClr val="00FFFF"/>
          </a:solidFill>
          <a:ln w="9525">
            <a:noFill/>
            <a:miter lim="800000"/>
            <a:headEnd/>
            <a:tailEnd/>
          </a:ln>
        </p:spPr>
        <p:txBody>
          <a:bodyPr anchor="b"/>
          <a:lstStyle/>
          <a:p>
            <a:pPr defTabSz="608013" eaLnBrk="1" hangingPunct="1"/>
            <a:r>
              <a:rPr kumimoji="0" lang="zh-TW" altLang="en-US" sz="4000">
                <a:solidFill>
                  <a:srgbClr val="0000FF"/>
                </a:solidFill>
                <a:latin typeface="標楷體" pitchFamily="65" charset="-120"/>
                <a:ea typeface="標楷體" pitchFamily="65" charset="-120"/>
              </a:rPr>
              <a:t>四、五專招生委員會網站</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7525" y="147638"/>
            <a:ext cx="8912225" cy="1279525"/>
          </a:xfrm>
          <a:solidFill>
            <a:srgbClr val="00FFFF"/>
          </a:solidFill>
        </p:spPr>
        <p:txBody>
          <a:bodyPr/>
          <a:lstStyle/>
          <a:p>
            <a:pPr>
              <a:defRPr/>
            </a:pPr>
            <a:r>
              <a:rPr lang="zh-TW" altLang="en-US" sz="4267" dirty="0"/>
              <a:t>五</a:t>
            </a:r>
            <a:r>
              <a:rPr lang="zh-TW" altLang="en-US" sz="4267" dirty="0">
                <a:latin typeface="新細明體"/>
                <a:ea typeface="新細明體"/>
              </a:rPr>
              <a:t>、</a:t>
            </a:r>
            <a:r>
              <a:rPr lang="zh-TW" altLang="en-US" sz="4267" dirty="0"/>
              <a:t>臺南區高級中等學校免試入學暨特色招生考試分發入學志願選填網站</a:t>
            </a:r>
            <a:r>
              <a:rPr lang="en-US" altLang="zh-TW" sz="4267" dirty="0"/>
              <a:t/>
            </a:r>
            <a:br>
              <a:rPr lang="en-US" altLang="zh-TW" sz="4267" dirty="0"/>
            </a:br>
            <a:r>
              <a:rPr lang="en-US" altLang="zh-TW" sz="4267" dirty="0"/>
              <a:t>http://12noexam.tn.edu.tw</a:t>
            </a:r>
            <a:endParaRPr lang="zh-TW" altLang="en-US" sz="4267" dirty="0"/>
          </a:p>
        </p:txBody>
      </p:sp>
      <p:sp>
        <p:nvSpPr>
          <p:cNvPr id="182275" name="內容版面配置區 2"/>
          <p:cNvSpPr>
            <a:spLocks noGrp="1"/>
          </p:cNvSpPr>
          <p:nvPr>
            <p:ph idx="1"/>
          </p:nvPr>
        </p:nvSpPr>
        <p:spPr>
          <a:xfrm>
            <a:off x="2589213" y="2133600"/>
            <a:ext cx="8915400" cy="3778250"/>
          </a:xfrm>
        </p:spPr>
        <p:txBody>
          <a:bodyPr/>
          <a:lstStyle/>
          <a:p>
            <a:endParaRPr lang="zh-TW" altLang="en-US" smtClean="0"/>
          </a:p>
        </p:txBody>
      </p:sp>
      <p:sp>
        <p:nvSpPr>
          <p:cNvPr id="182276" name="投影片編號版面配置區 3"/>
          <p:cNvSpPr>
            <a:spLocks noGrp="1"/>
          </p:cNvSpPr>
          <p:nvPr>
            <p:ph type="sldNum" sz="quarter" idx="12"/>
          </p:nvPr>
        </p:nvSpPr>
        <p:spPr bwMode="auto">
          <a:noFill/>
          <a:ln>
            <a:miter lim="800000"/>
            <a:headEnd/>
            <a:tailEnd/>
          </a:ln>
        </p:spPr>
        <p:txBody>
          <a:bodyPr/>
          <a:lstStyle/>
          <a:p>
            <a:r>
              <a:rPr lang="en-US" altLang="zh-TW"/>
              <a:t>105</a:t>
            </a:r>
            <a:endParaRPr lang="zh-TW" altLang="en-US"/>
          </a:p>
        </p:txBody>
      </p:sp>
      <p:pic>
        <p:nvPicPr>
          <p:cNvPr id="182277" name="圖片 4"/>
          <p:cNvPicPr>
            <a:picLocks noChangeAspect="1"/>
          </p:cNvPicPr>
          <p:nvPr/>
        </p:nvPicPr>
        <p:blipFill>
          <a:blip r:embed="rId2" cstate="print"/>
          <a:srcRect/>
          <a:stretch>
            <a:fillRect/>
          </a:stretch>
        </p:blipFill>
        <p:spPr bwMode="auto">
          <a:xfrm>
            <a:off x="1987550" y="2336800"/>
            <a:ext cx="8855075" cy="411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投影片編號版面配置區 3"/>
          <p:cNvSpPr>
            <a:spLocks noGrp="1"/>
          </p:cNvSpPr>
          <p:nvPr>
            <p:ph type="sldNum" sz="quarter" idx="12"/>
          </p:nvPr>
        </p:nvSpPr>
        <p:spPr bwMode="auto">
          <a:noFill/>
          <a:ln>
            <a:miter lim="800000"/>
            <a:headEnd/>
            <a:tailEnd/>
          </a:ln>
        </p:spPr>
        <p:txBody>
          <a:bodyPr/>
          <a:lstStyle/>
          <a:p>
            <a:r>
              <a:rPr lang="en-US" altLang="zh-TW"/>
              <a:t>106</a:t>
            </a:r>
            <a:endParaRPr lang="zh-TW" altLang="en-US"/>
          </a:p>
        </p:txBody>
      </p:sp>
      <p:sp>
        <p:nvSpPr>
          <p:cNvPr id="5" name="Rectangle 1"/>
          <p:cNvSpPr>
            <a:spLocks noChangeArrowheads="1"/>
          </p:cNvSpPr>
          <p:nvPr/>
        </p:nvSpPr>
        <p:spPr bwMode="auto">
          <a:xfrm>
            <a:off x="3494088" y="439738"/>
            <a:ext cx="5514975" cy="1028700"/>
          </a:xfrm>
          <a:prstGeom prst="rect">
            <a:avLst/>
          </a:pr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20000" tIns="62400" rIns="120000" bIns="62400">
            <a:spAutoFit/>
          </a:bodyPr>
          <a:lstStyle/>
          <a:p>
            <a:pPr algn="ctr" eaLnBrk="1" hangingPunct="1">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5867" b="1">
                <a:solidFill>
                  <a:srgbClr val="FFC000"/>
                </a:solidFill>
                <a:ea typeface="標楷體" pitchFamily="65" charset="-120"/>
              </a:rPr>
              <a:t>成就每一個孩子</a:t>
            </a:r>
          </a:p>
        </p:txBody>
      </p:sp>
      <p:sp>
        <p:nvSpPr>
          <p:cNvPr id="6" name="Rectangle 2"/>
          <p:cNvSpPr>
            <a:spLocks noChangeArrowheads="1"/>
          </p:cNvSpPr>
          <p:nvPr/>
        </p:nvSpPr>
        <p:spPr bwMode="auto">
          <a:xfrm>
            <a:off x="1116013" y="1771650"/>
            <a:ext cx="10271125" cy="421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120000" tIns="62400" rIns="120000" bIns="62400">
            <a:spAutoFit/>
          </a:bodyPr>
          <a:lstStyle/>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7030A0"/>
                </a:solidFill>
                <a:latin typeface="標楷體" pitchFamily="65" charset="-120"/>
                <a:ea typeface="標楷體" pitchFamily="65" charset="-120"/>
              </a:rPr>
              <a:t>教育成功的秘訣無他，就是公平善待每個孩子。</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4800" b="1" dirty="0">
              <a:solidFill>
                <a:srgbClr val="0099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3733" b="1" dirty="0">
              <a:solidFill>
                <a:srgbClr val="FF00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b="1" dirty="0">
              <a:solidFill>
                <a:srgbClr val="FF0000"/>
              </a:solidFill>
              <a:latin typeface="標楷體" pitchFamily="65" charset="-120"/>
              <a:ea typeface="標楷體" pitchFamily="65" charset="-120"/>
            </a:endParaRPr>
          </a:p>
        </p:txBody>
      </p:sp>
      <p:sp>
        <p:nvSpPr>
          <p:cNvPr id="183301" name="Text Box 3"/>
          <p:cNvSpPr txBox="1">
            <a:spLocks noChangeArrowheads="1"/>
          </p:cNvSpPr>
          <p:nvPr/>
        </p:nvSpPr>
        <p:spPr bwMode="auto">
          <a:xfrm>
            <a:off x="8737600" y="7627938"/>
            <a:ext cx="2844800" cy="438150"/>
          </a:xfrm>
          <a:prstGeom prst="rect">
            <a:avLst/>
          </a:prstGeom>
          <a:noFill/>
          <a:ln w="9525">
            <a:noFill/>
            <a:round/>
            <a:headEnd/>
            <a:tailEnd/>
          </a:ln>
        </p:spPr>
        <p:txBody>
          <a:bodyPr lIns="120000" tIns="62400" rIns="120000" bIns="62400"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3E31A3F-74EF-4C60-853F-95ECED00E000}" type="slidenum">
              <a:rPr lang="en-US" altLang="zh-TW" sz="1600">
                <a:solidFill>
                  <a:srgbClr val="898989"/>
                </a:solidFill>
                <a:ea typeface="新細明體" pitchFamily="18" charset="-12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107</a:t>
            </a:fld>
            <a:endParaRPr lang="en-US" altLang="zh-TW" sz="1600">
              <a:solidFill>
                <a:srgbClr val="898989"/>
              </a:solidFill>
              <a:ea typeface="新細明體" pitchFamily="18" charset="-120"/>
            </a:endParaRPr>
          </a:p>
        </p:txBody>
      </p:sp>
      <p:sp>
        <p:nvSpPr>
          <p:cNvPr id="183302" name="投影片編號版面配置區 1"/>
          <p:cNvSpPr txBox="1">
            <a:spLocks/>
          </p:cNvSpPr>
          <p:nvPr/>
        </p:nvSpPr>
        <p:spPr bwMode="auto">
          <a:xfrm>
            <a:off x="8737600" y="7627938"/>
            <a:ext cx="2844800" cy="438150"/>
          </a:xfrm>
          <a:prstGeom prst="rect">
            <a:avLst/>
          </a:prstGeom>
          <a:noFill/>
          <a:ln w="9525">
            <a:noFill/>
            <a:miter lim="800000"/>
            <a:headEnd/>
            <a:tailEnd/>
          </a:ln>
        </p:spPr>
        <p:txBody>
          <a:bodyPr anchor="ctr"/>
          <a:lstStyle/>
          <a:p>
            <a:pPr algn="r"/>
            <a:fld id="{C168B232-C994-4E55-A906-0AF620C443D6}" type="slidenum">
              <a:rPr kumimoji="0" lang="zh-TW" altLang="en-US" sz="2000">
                <a:solidFill>
                  <a:srgbClr val="FEFFFF"/>
                </a:solidFill>
                <a:latin typeface="Century Gothic" pitchFamily="34" charset="0"/>
              </a:rPr>
              <a:pPr algn="r"/>
              <a:t>107</a:t>
            </a:fld>
            <a:endParaRPr kumimoji="0" lang="zh-TW" altLang="en-US" sz="2000">
              <a:solidFill>
                <a:srgbClr val="FEFFFF"/>
              </a:solidFill>
              <a:latin typeface="Century Gothic"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1524000" y="0"/>
            <a:ext cx="9210675" cy="6858000"/>
          </a:xfrm>
          <a:prstGeom prst="rect">
            <a:avLst/>
          </a:prstGeom>
          <a:blipFill>
            <a:blip r:embed="rId3"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4" name="內容版面配置區 2"/>
          <p:cNvSpPr txBox="1">
            <a:spLocks/>
          </p:cNvSpPr>
          <p:nvPr/>
        </p:nvSpPr>
        <p:spPr>
          <a:xfrm>
            <a:off x="5445125" y="4203700"/>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184324" name="投影片編號版面配置區 5"/>
          <p:cNvSpPr>
            <a:spLocks noGrp="1"/>
          </p:cNvSpPr>
          <p:nvPr>
            <p:ph type="sldNum" sz="quarter" idx="12"/>
          </p:nvPr>
        </p:nvSpPr>
        <p:spPr bwMode="auto">
          <a:noFill/>
          <a:ln>
            <a:miter lim="800000"/>
            <a:headEnd/>
            <a:tailEnd/>
          </a:ln>
        </p:spPr>
        <p:txBody>
          <a:bodyPr/>
          <a:lstStyle/>
          <a:p>
            <a:r>
              <a:rPr lang="en-US" altLang="zh-TW"/>
              <a:t>107</a:t>
            </a:r>
            <a:endParaRPr lang="zh-TW" alt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65238" y="2006600"/>
            <a:ext cx="9661525" cy="3970338"/>
          </a:xfrm>
          <a:prstGeom prst="rect">
            <a:avLst/>
          </a:prstGeom>
        </p:spPr>
        <p:txBody>
          <a:bodyPr>
            <a:spAutoFit/>
          </a:bodyPr>
          <a:lstStyle/>
          <a:p>
            <a:pPr marL="1028700" lvl="1" indent="-571500" eaLnBrk="1" hangingPunct="1">
              <a:buFont typeface="Wingdings" panose="05000000000000000000" pitchFamily="2" charset="2"/>
              <a:buChar char="u"/>
              <a:defRPr/>
            </a:pPr>
            <a:r>
              <a:rPr lang="zh-TW" altLang="en-US" sz="3600" b="1" dirty="0">
                <a:solidFill>
                  <a:srgbClr val="FF0000"/>
                </a:solidFill>
                <a:latin typeface="華康魏碑體" panose="03000709000000000000" pitchFamily="65" charset="-120"/>
                <a:ea typeface="華康魏碑體" panose="03000709000000000000" pitchFamily="65" charset="-120"/>
                <a:cs typeface="微軟正黑體"/>
              </a:rPr>
              <a:t>少子女化的浪潮─學生才是學習的主體</a:t>
            </a:r>
            <a:endParaRPr lang="en-US" altLang="zh-TW" sz="3600" b="1" dirty="0">
              <a:solidFill>
                <a:srgbClr val="FF0000"/>
              </a:solidFill>
              <a:latin typeface="華康魏碑體" panose="03000709000000000000" pitchFamily="65" charset="-120"/>
              <a:ea typeface="華康魏碑體" panose="03000709000000000000" pitchFamily="65" charset="-120"/>
              <a:cs typeface="微軟正黑體"/>
            </a:endParaRPr>
          </a:p>
          <a:p>
            <a:pPr marL="1028700" lvl="1" indent="-571500" eaLnBrk="1" hangingPunct="1">
              <a:buFont typeface="Wingdings" panose="05000000000000000000" pitchFamily="2" charset="2"/>
              <a:buChar char="u"/>
              <a:defRPr/>
            </a:pPr>
            <a:r>
              <a:rPr lang="zh-TW" altLang="en-US" sz="3600" b="1" dirty="0">
                <a:solidFill>
                  <a:srgbClr val="008000"/>
                </a:solidFill>
                <a:latin typeface="華康魏碑體" panose="03000709000000000000" pitchFamily="65" charset="-120"/>
                <a:ea typeface="華康魏碑體" panose="03000709000000000000" pitchFamily="65" charset="-120"/>
                <a:cs typeface="微軟正黑體"/>
              </a:rPr>
              <a:t>義務教育的內涵─引導國中小教學正常化及分數的意涵</a:t>
            </a:r>
            <a:endParaRPr lang="en-US" altLang="zh-TW" sz="3600" b="1" dirty="0">
              <a:solidFill>
                <a:srgbClr val="008000"/>
              </a:solidFill>
              <a:latin typeface="華康魏碑體" panose="03000709000000000000" pitchFamily="65" charset="-120"/>
              <a:ea typeface="華康魏碑體" panose="03000709000000000000" pitchFamily="65" charset="-120"/>
              <a:cs typeface="微軟正黑體"/>
            </a:endParaRPr>
          </a:p>
          <a:p>
            <a:pPr marL="1028700" lvl="1" indent="-571500" eaLnBrk="1" hangingPunct="1">
              <a:buFont typeface="Wingdings" panose="05000000000000000000" pitchFamily="2" charset="2"/>
              <a:buChar char="u"/>
              <a:defRPr/>
            </a:pPr>
            <a:r>
              <a:rPr lang="zh-TW" altLang="en-US" sz="3600" b="1" dirty="0">
                <a:solidFill>
                  <a:srgbClr val="0070C0"/>
                </a:solidFill>
                <a:latin typeface="華康魏碑體" panose="03000709000000000000" pitchFamily="65" charset="-120"/>
                <a:ea typeface="華康魏碑體" panose="03000709000000000000" pitchFamily="65" charset="-120"/>
                <a:cs typeface="微軟正黑體"/>
              </a:rPr>
              <a:t>提昇國民素養的國民基本教育─自願入學非強迫</a:t>
            </a:r>
            <a:endParaRPr lang="en-US" altLang="zh-TW" sz="3600" b="1" dirty="0">
              <a:solidFill>
                <a:srgbClr val="0070C0"/>
              </a:solidFill>
              <a:latin typeface="華康魏碑體" panose="03000709000000000000" pitchFamily="65" charset="-120"/>
              <a:ea typeface="華康魏碑體" panose="03000709000000000000" pitchFamily="65" charset="-120"/>
              <a:cs typeface="微軟正黑體"/>
            </a:endParaRPr>
          </a:p>
          <a:p>
            <a:pPr marL="1028700" lvl="1" indent="-571500" eaLnBrk="1" hangingPunct="1">
              <a:buFont typeface="Wingdings" panose="05000000000000000000" pitchFamily="2" charset="2"/>
              <a:buChar char="u"/>
              <a:defRPr/>
            </a:pPr>
            <a:r>
              <a:rPr lang="zh-TW" altLang="en-US" sz="3600" b="1" dirty="0">
                <a:solidFill>
                  <a:srgbClr val="C00000"/>
                </a:solidFill>
                <a:latin typeface="華康魏碑體" panose="03000709000000000000" pitchFamily="65" charset="-120"/>
                <a:ea typeface="華康魏碑體" panose="03000709000000000000" pitchFamily="65" charset="-120"/>
                <a:cs typeface="微軟正黑體"/>
              </a:rPr>
              <a:t>成就每一個孩子─適性、揚才</a:t>
            </a:r>
            <a:endParaRPr lang="en-US" altLang="zh-TW" sz="3600" b="1" dirty="0">
              <a:solidFill>
                <a:srgbClr val="C00000"/>
              </a:solidFill>
              <a:latin typeface="華康魏碑體" panose="03000709000000000000" pitchFamily="65" charset="-120"/>
              <a:ea typeface="華康魏碑體" panose="03000709000000000000" pitchFamily="65" charset="-120"/>
              <a:cs typeface="微軟正黑體"/>
            </a:endParaRPr>
          </a:p>
          <a:p>
            <a:pPr lvl="1" indent="530225" eaLnBrk="1" hangingPunct="1">
              <a:defRPr/>
            </a:pPr>
            <a:r>
              <a:rPr lang="en-US" altLang="zh-TW" sz="3600" b="1" dirty="0">
                <a:solidFill>
                  <a:srgbClr val="C00000"/>
                </a:solidFill>
                <a:latin typeface="華康魏碑體" panose="03000709000000000000" pitchFamily="65" charset="-120"/>
                <a:ea typeface="華康魏碑體" panose="03000709000000000000" pitchFamily="65" charset="-120"/>
                <a:cs typeface="微軟正黑體"/>
              </a:rPr>
              <a:t>【</a:t>
            </a:r>
            <a:r>
              <a:rPr lang="zh-TW" altLang="en-US" sz="3600" b="1" dirty="0">
                <a:solidFill>
                  <a:srgbClr val="C00000"/>
                </a:solidFill>
                <a:latin typeface="華康魏碑體" panose="03000709000000000000" pitchFamily="65" charset="-120"/>
                <a:ea typeface="華康魏碑體" panose="03000709000000000000" pitchFamily="65" charset="-120"/>
                <a:cs typeface="微軟正黑體"/>
              </a:rPr>
              <a:t>愛其所選、選其所愛</a:t>
            </a:r>
            <a:r>
              <a:rPr lang="en-US" altLang="zh-TW" sz="3600" b="1" dirty="0">
                <a:solidFill>
                  <a:srgbClr val="C00000"/>
                </a:solidFill>
                <a:latin typeface="華康魏碑體" panose="03000709000000000000" pitchFamily="65" charset="-120"/>
                <a:ea typeface="華康魏碑體" panose="03000709000000000000" pitchFamily="65" charset="-120"/>
                <a:cs typeface="微軟正黑體"/>
              </a:rPr>
              <a:t>】</a:t>
            </a:r>
            <a:endParaRPr lang="zh-TW" altLang="en-US" sz="3600" b="1" dirty="0">
              <a:solidFill>
                <a:srgbClr val="C00000"/>
              </a:solidFill>
              <a:latin typeface="華康魏碑體" panose="03000709000000000000" pitchFamily="65" charset="-120"/>
              <a:ea typeface="華康魏碑體" panose="03000709000000000000" pitchFamily="65" charset="-120"/>
              <a:cs typeface="微軟正黑體"/>
            </a:endParaRPr>
          </a:p>
        </p:txBody>
      </p:sp>
      <p:sp>
        <p:nvSpPr>
          <p:cNvPr id="4" name="矩形 3"/>
          <p:cNvSpPr/>
          <p:nvPr/>
        </p:nvSpPr>
        <p:spPr>
          <a:xfrm>
            <a:off x="1782763" y="573088"/>
            <a:ext cx="9144000"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4800" b="1" dirty="0">
                <a:latin typeface="微軟正黑體" panose="020B0604030504040204" pitchFamily="34" charset="-120"/>
              </a:rPr>
              <a:t>十二年國民基本教育的理念</a:t>
            </a:r>
            <a:endParaRPr lang="en-US" altLang="zh-TW" sz="4800" b="1" dirty="0">
              <a:latin typeface="微軟正黑體" panose="020B0604030504040204" pitchFamily="34" charset="-120"/>
            </a:endParaRPr>
          </a:p>
        </p:txBody>
      </p:sp>
      <p:sp>
        <p:nvSpPr>
          <p:cNvPr id="69636" name="投影片編號版面配置區 5"/>
          <p:cNvSpPr>
            <a:spLocks noGrp="1"/>
          </p:cNvSpPr>
          <p:nvPr>
            <p:ph type="sldNum" sz="quarter" idx="12"/>
          </p:nvPr>
        </p:nvSpPr>
        <p:spPr bwMode="auto">
          <a:noFill/>
          <a:ln>
            <a:miter lim="800000"/>
            <a:headEnd/>
            <a:tailEnd/>
          </a:ln>
        </p:spPr>
        <p:txBody>
          <a:bodyPr/>
          <a:lstStyle/>
          <a:p>
            <a:fld id="{EB2FDE53-99F6-41A6-B793-D71558AFB448}" type="slidenum">
              <a:rPr lang="zh-TW" altLang="en-US"/>
              <a:pPr/>
              <a:t>11</a:t>
            </a:fld>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nvPr>
        </p:nvGraphicFramePr>
        <p:xfrm>
          <a:off x="1603260" y="1451992"/>
          <a:ext cx="8934808" cy="49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1524000" y="9525"/>
            <a:ext cx="9144000" cy="9096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solidFill>
                  <a:schemeClr val="bg1"/>
                </a:solidFill>
                <a:effectLst>
                  <a:outerShdw blurRad="38100" dist="38100" dir="2700000" algn="tl">
                    <a:srgbClr val="000000">
                      <a:alpha val="43137"/>
                    </a:srgbClr>
                  </a:outerShdw>
                </a:effectLst>
                <a:latin typeface="微軟正黑體" panose="020B0604030504040204" pitchFamily="34" charset="-120"/>
              </a:rPr>
              <a:t>十二年國民基本教育重點</a:t>
            </a:r>
          </a:p>
        </p:txBody>
      </p:sp>
      <p:pic>
        <p:nvPicPr>
          <p:cNvPr id="70660" name="Picture 2" descr="http://case.ntu.edu.tw/CASEDU/wordpress/wp-content/uploads/2014/12/1201.png"/>
          <p:cNvPicPr>
            <a:picLocks noChangeAspect="1" noChangeArrowheads="1"/>
          </p:cNvPicPr>
          <p:nvPr/>
        </p:nvPicPr>
        <p:blipFill>
          <a:blip r:embed="rId8" cstate="print"/>
          <a:srcRect b="10043"/>
          <a:stretch>
            <a:fillRect/>
          </a:stretch>
        </p:blipFill>
        <p:spPr bwMode="auto">
          <a:xfrm>
            <a:off x="1698625" y="1922463"/>
            <a:ext cx="1022350" cy="1008062"/>
          </a:xfrm>
          <a:prstGeom prst="rect">
            <a:avLst/>
          </a:prstGeom>
          <a:noFill/>
          <a:ln w="9525">
            <a:noFill/>
            <a:miter lim="800000"/>
            <a:headEnd/>
            <a:tailEnd/>
          </a:ln>
        </p:spPr>
      </p:pic>
      <p:pic>
        <p:nvPicPr>
          <p:cNvPr id="70661" name="Picture 2" descr="http://case.ntu.edu.tw/CASEDU/wordpress/wp-content/uploads/2014/12/1201.png"/>
          <p:cNvPicPr>
            <a:picLocks noChangeAspect="1" noChangeArrowheads="1"/>
          </p:cNvPicPr>
          <p:nvPr/>
        </p:nvPicPr>
        <p:blipFill>
          <a:blip r:embed="rId8" cstate="print"/>
          <a:srcRect b="10043"/>
          <a:stretch>
            <a:fillRect/>
          </a:stretch>
        </p:blipFill>
        <p:spPr bwMode="auto">
          <a:xfrm>
            <a:off x="2046288" y="3405188"/>
            <a:ext cx="1020762" cy="1008062"/>
          </a:xfrm>
          <a:prstGeom prst="rect">
            <a:avLst/>
          </a:prstGeom>
          <a:noFill/>
          <a:ln w="9525">
            <a:noFill/>
            <a:miter lim="800000"/>
            <a:headEnd/>
            <a:tailEnd/>
          </a:ln>
        </p:spPr>
      </p:pic>
      <p:pic>
        <p:nvPicPr>
          <p:cNvPr id="70662" name="Picture 2" descr="http://case.ntu.edu.tw/CASEDU/wordpress/wp-content/uploads/2014/12/1201.png"/>
          <p:cNvPicPr>
            <a:picLocks noChangeAspect="1" noChangeArrowheads="1"/>
          </p:cNvPicPr>
          <p:nvPr/>
        </p:nvPicPr>
        <p:blipFill>
          <a:blip r:embed="rId8" cstate="print"/>
          <a:srcRect b="10043"/>
          <a:stretch>
            <a:fillRect/>
          </a:stretch>
        </p:blipFill>
        <p:spPr bwMode="auto">
          <a:xfrm>
            <a:off x="1689100" y="4867275"/>
            <a:ext cx="1020763" cy="1008063"/>
          </a:xfrm>
          <a:prstGeom prst="rect">
            <a:avLst/>
          </a:prstGeom>
          <a:noFill/>
          <a:ln w="9525">
            <a:noFill/>
            <a:miter lim="800000"/>
            <a:headEnd/>
            <a:tailEnd/>
          </a:ln>
        </p:spPr>
      </p:pic>
      <p:sp>
        <p:nvSpPr>
          <p:cNvPr id="70663" name="投影片編號版面配置區 5"/>
          <p:cNvSpPr>
            <a:spLocks noGrp="1"/>
          </p:cNvSpPr>
          <p:nvPr>
            <p:ph type="sldNum" sz="quarter" idx="12"/>
          </p:nvPr>
        </p:nvSpPr>
        <p:spPr bwMode="auto">
          <a:noFill/>
          <a:ln>
            <a:miter lim="800000"/>
            <a:headEnd/>
            <a:tailEnd/>
          </a:ln>
        </p:spPr>
        <p:txBody>
          <a:bodyPr/>
          <a:lstStyle/>
          <a:p>
            <a:fld id="{C69B55C5-4001-4710-A68A-22557FFF36AF}" type="slidenum">
              <a:rPr lang="zh-TW" altLang="en-US"/>
              <a:pPr/>
              <a:t>12</a:t>
            </a:fld>
            <a:endParaRPr lang="zh-TW" altLang="en-US"/>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p:cNvSpPr/>
          <p:nvPr/>
        </p:nvSpPr>
        <p:spPr>
          <a:xfrm>
            <a:off x="1919537" y="1412781"/>
            <a:ext cx="2457811" cy="63864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67" b="1" dirty="0">
                <a:solidFill>
                  <a:srgbClr val="0000FF"/>
                </a:solidFill>
                <a:latin typeface="微軟正黑體" panose="020B0604030504040204" pitchFamily="34" charset="-120"/>
              </a:rPr>
              <a:t>珍視</a:t>
            </a:r>
            <a:r>
              <a:rPr lang="zh-TW" altLang="zh-TW" sz="2667" b="1" dirty="0">
                <a:solidFill>
                  <a:srgbClr val="0000FF"/>
                </a:solidFill>
                <a:latin typeface="微軟正黑體" panose="020B0604030504040204" pitchFamily="34" charset="-120"/>
              </a:rPr>
              <a:t>菁英教育</a:t>
            </a:r>
            <a:endParaRPr lang="zh-TW" altLang="en-US" sz="2667" b="1" dirty="0">
              <a:solidFill>
                <a:srgbClr val="0000FF"/>
              </a:solidFill>
              <a:latin typeface="微軟正黑體" panose="020B0604030504040204" pitchFamily="34" charset="-120"/>
            </a:endParaRPr>
          </a:p>
        </p:txBody>
      </p:sp>
      <p:sp>
        <p:nvSpPr>
          <p:cNvPr id="6" name="上-下雙向箭號 5"/>
          <p:cNvSpPr/>
          <p:nvPr/>
        </p:nvSpPr>
        <p:spPr>
          <a:xfrm>
            <a:off x="2024422" y="2236247"/>
            <a:ext cx="1146228" cy="2176591"/>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p:cNvSpPr/>
          <p:nvPr/>
        </p:nvSpPr>
        <p:spPr>
          <a:xfrm flipH="1">
            <a:off x="6061261" y="1585597"/>
            <a:ext cx="1656184" cy="526351"/>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1600" b="1" dirty="0">
                <a:latin typeface="微軟正黑體" panose="020B0604030504040204" pitchFamily="34" charset="-120"/>
              </a:rPr>
              <a:t>發展多元特色</a:t>
            </a:r>
          </a:p>
        </p:txBody>
      </p:sp>
      <p:sp>
        <p:nvSpPr>
          <p:cNvPr id="8" name="文字方塊 7"/>
          <p:cNvSpPr txBox="1"/>
          <p:nvPr/>
        </p:nvSpPr>
        <p:spPr>
          <a:xfrm>
            <a:off x="8797084" y="2175064"/>
            <a:ext cx="1233483" cy="646331"/>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p:cNvSpPr/>
          <p:nvPr/>
        </p:nvSpPr>
        <p:spPr>
          <a:xfrm>
            <a:off x="8423275" y="2120900"/>
            <a:ext cx="433388" cy="3222625"/>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0" name="文字方塊 9"/>
          <p:cNvSpPr txBox="1"/>
          <p:nvPr/>
        </p:nvSpPr>
        <p:spPr>
          <a:xfrm>
            <a:off x="9172527" y="2999808"/>
            <a:ext cx="571927" cy="1815882"/>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28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1" name="右大括弧 10"/>
          <p:cNvSpPr/>
          <p:nvPr/>
        </p:nvSpPr>
        <p:spPr>
          <a:xfrm>
            <a:off x="10528300" y="2084388"/>
            <a:ext cx="271463" cy="2071687"/>
          </a:xfrm>
          <a:prstGeom prst="rightBrace">
            <a:avLst>
              <a:gd name="adj1" fmla="val 38095"/>
              <a:gd name="adj2" fmla="val 50245"/>
            </a:avLst>
          </a:prstGeom>
          <a:ln w="38100">
            <a:solidFill>
              <a:srgbClr val="FF0000"/>
            </a:solidFill>
          </a:ln>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2" name="文字方塊 11"/>
          <p:cNvSpPr txBox="1"/>
          <p:nvPr/>
        </p:nvSpPr>
        <p:spPr>
          <a:xfrm>
            <a:off x="11087468" y="1659841"/>
            <a:ext cx="576064" cy="3046988"/>
          </a:xfrm>
          <a:prstGeom prst="rect">
            <a:avLst/>
          </a:prstGeom>
          <a:solidFill>
            <a:srgbClr val="00B0F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一</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次</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分</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發</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到</a:t>
            </a:r>
            <a:endParaRPr lang="en-US" altLang="zh-TW" sz="32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3200" b="1" dirty="0">
                <a:effectLst>
                  <a:outerShdw blurRad="38100" dist="38100" dir="2700000" algn="tl">
                    <a:srgbClr val="000000">
                      <a:alpha val="43137"/>
                    </a:srgbClr>
                  </a:outerShdw>
                </a:effectLst>
                <a:latin typeface="微軟正黑體" panose="020B0604030504040204" pitchFamily="34" charset="-120"/>
              </a:rPr>
              <a:t>位</a:t>
            </a:r>
          </a:p>
        </p:txBody>
      </p:sp>
      <p:sp>
        <p:nvSpPr>
          <p:cNvPr id="13" name="文字方塊 12"/>
          <p:cNvSpPr txBox="1"/>
          <p:nvPr/>
        </p:nvSpPr>
        <p:spPr>
          <a:xfrm>
            <a:off x="9575800" y="646113"/>
            <a:ext cx="141287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p:cNvSpPr txBox="1"/>
          <p:nvPr/>
        </p:nvSpPr>
        <p:spPr>
          <a:xfrm>
            <a:off x="9548813" y="1319213"/>
            <a:ext cx="143192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p:cNvCxnSpPr/>
          <p:nvPr/>
        </p:nvCxnSpPr>
        <p:spPr>
          <a:xfrm>
            <a:off x="9172575" y="941388"/>
            <a:ext cx="0" cy="119538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p:cNvCxnSpPr/>
          <p:nvPr/>
        </p:nvCxnSpPr>
        <p:spPr>
          <a:xfrm flipV="1">
            <a:off x="9172575" y="941388"/>
            <a:ext cx="40322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p:cNvCxnSpPr>
            <a:endCxn id="14" idx="1"/>
          </p:cNvCxnSpPr>
          <p:nvPr/>
        </p:nvCxnSpPr>
        <p:spPr>
          <a:xfrm flipV="1">
            <a:off x="9228138" y="1550988"/>
            <a:ext cx="320675" cy="952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p:cNvSpPr txBox="1"/>
          <p:nvPr/>
        </p:nvSpPr>
        <p:spPr>
          <a:xfrm>
            <a:off x="9718675" y="4856163"/>
            <a:ext cx="2074863"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完全免試入學</a:t>
            </a:r>
          </a:p>
        </p:txBody>
      </p:sp>
      <p:sp>
        <p:nvSpPr>
          <p:cNvPr id="25" name="橢圓 24"/>
          <p:cNvSpPr/>
          <p:nvPr/>
        </p:nvSpPr>
        <p:spPr>
          <a:xfrm>
            <a:off x="3838575" y="2438400"/>
            <a:ext cx="3736975" cy="372745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p:cNvCxnSpPr/>
          <p:nvPr/>
        </p:nvCxnSpPr>
        <p:spPr>
          <a:xfrm>
            <a:off x="9345613" y="4633913"/>
            <a:ext cx="0" cy="140176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p:cNvCxnSpPr/>
          <p:nvPr/>
        </p:nvCxnSpPr>
        <p:spPr>
          <a:xfrm>
            <a:off x="9432925" y="5148263"/>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p:cNvCxnSpPr>
            <a:endCxn id="24" idx="1"/>
          </p:cNvCxnSpPr>
          <p:nvPr/>
        </p:nvCxnSpPr>
        <p:spPr>
          <a:xfrm>
            <a:off x="9432925" y="6122988"/>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p:cNvSpPr/>
          <p:nvPr/>
        </p:nvSpPr>
        <p:spPr>
          <a:xfrm>
            <a:off x="1959862" y="4653138"/>
            <a:ext cx="1841503" cy="811924"/>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2400" b="1" dirty="0">
                <a:solidFill>
                  <a:srgbClr val="0000FF"/>
                </a:solidFill>
                <a:latin typeface="微軟正黑體" panose="020B0604030504040204" pitchFamily="34" charset="-120"/>
              </a:rPr>
              <a:t>適性揚才</a:t>
            </a:r>
            <a:endParaRPr lang="en-US" altLang="zh-TW" sz="2400" b="1" dirty="0">
              <a:solidFill>
                <a:srgbClr val="0000FF"/>
              </a:solidFill>
              <a:latin typeface="微軟正黑體" panose="020B0604030504040204" pitchFamily="34" charset="-120"/>
            </a:endParaRPr>
          </a:p>
          <a:p>
            <a:pPr algn="ctr" eaLnBrk="1" hangingPunct="1">
              <a:defRPr/>
            </a:pPr>
            <a:r>
              <a:rPr lang="zh-TW" altLang="zh-TW" sz="2400" b="1" dirty="0">
                <a:solidFill>
                  <a:srgbClr val="0000FF"/>
                </a:solidFill>
                <a:latin typeface="微軟正黑體" panose="020B0604030504040204" pitchFamily="34" charset="-120"/>
              </a:rPr>
              <a:t>多元發展</a:t>
            </a:r>
            <a:endParaRPr lang="zh-TW" altLang="en-US" sz="2400" b="1" dirty="0">
              <a:solidFill>
                <a:srgbClr val="0000FF"/>
              </a:solidFill>
              <a:latin typeface="微軟正黑體" panose="020B0604030504040204" pitchFamily="34" charset="-120"/>
            </a:endParaRPr>
          </a:p>
        </p:txBody>
      </p:sp>
      <p:cxnSp>
        <p:nvCxnSpPr>
          <p:cNvPr id="33" name="直線單箭頭接點 32"/>
          <p:cNvCxnSpPr/>
          <p:nvPr/>
        </p:nvCxnSpPr>
        <p:spPr>
          <a:xfrm flipH="1">
            <a:off x="5707063" y="2149475"/>
            <a:ext cx="2206625"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p:cNvSpPr txBox="1"/>
          <p:nvPr/>
        </p:nvSpPr>
        <p:spPr>
          <a:xfrm>
            <a:off x="9718675" y="5892800"/>
            <a:ext cx="2090738"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p:cNvSpPr/>
          <p:nvPr/>
        </p:nvSpPr>
        <p:spPr>
          <a:xfrm>
            <a:off x="1919288" y="211138"/>
            <a:ext cx="5602287"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latin typeface="微軟正黑體" panose="020B0604030504040204" pitchFamily="34" charset="-120"/>
              </a:rPr>
              <a:t>政策目標</a:t>
            </a:r>
            <a:endParaRPr lang="zh-TW" altLang="en-US" sz="4800" dirty="0">
              <a:latin typeface="微軟正黑體" panose="020B0604030504040204" pitchFamily="34" charset="-120"/>
            </a:endParaRPr>
          </a:p>
        </p:txBody>
      </p:sp>
      <p:sp>
        <p:nvSpPr>
          <p:cNvPr id="72742" name="投影片編號版面配置區 14"/>
          <p:cNvSpPr>
            <a:spLocks noGrp="1"/>
          </p:cNvSpPr>
          <p:nvPr>
            <p:ph type="sldNum" sz="quarter" idx="12"/>
          </p:nvPr>
        </p:nvSpPr>
        <p:spPr bwMode="auto">
          <a:noFill/>
          <a:ln>
            <a:miter lim="800000"/>
            <a:headEnd/>
            <a:tailEnd/>
          </a:ln>
        </p:spPr>
        <p:txBody>
          <a:bodyPr/>
          <a:lstStyle/>
          <a:p>
            <a:fld id="{42BDFA39-611A-4539-AB11-838DEA2B015E}" type="slidenum">
              <a:rPr lang="zh-TW" altLang="en-US"/>
              <a:pPr/>
              <a:t>13</a:t>
            </a:fld>
            <a:endParaRPr lang="zh-TW" altLang="en-US"/>
          </a:p>
        </p:txBody>
      </p:sp>
      <p:pic>
        <p:nvPicPr>
          <p:cNvPr id="72743" name="圖表 2"/>
          <p:cNvPicPr>
            <a:picLocks noChangeArrowheads="1"/>
          </p:cNvPicPr>
          <p:nvPr/>
        </p:nvPicPr>
        <p:blipFill>
          <a:blip r:embed="rId2" cstate="print"/>
          <a:srcRect/>
          <a:stretch>
            <a:fillRect/>
          </a:stretch>
        </p:blipFill>
        <p:spPr bwMode="auto">
          <a:xfrm>
            <a:off x="2876550" y="1379538"/>
            <a:ext cx="6184900" cy="5029200"/>
          </a:xfrm>
          <a:prstGeom prst="rect">
            <a:avLst/>
          </a:prstGeom>
          <a:noFill/>
          <a:ln w="9525">
            <a:noFill/>
            <a:miter lim="800000"/>
            <a:headEnd/>
            <a:tailEnd/>
          </a:ln>
        </p:spPr>
      </p:pic>
      <p:sp>
        <p:nvSpPr>
          <p:cNvPr id="31" name="文字方塊 30"/>
          <p:cNvSpPr txBox="1"/>
          <p:nvPr/>
        </p:nvSpPr>
        <p:spPr>
          <a:xfrm>
            <a:off x="9704388" y="5365750"/>
            <a:ext cx="2074862"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優先免試入學</a:t>
            </a:r>
          </a:p>
        </p:txBody>
      </p:sp>
      <p:cxnSp>
        <p:nvCxnSpPr>
          <p:cNvPr id="32" name="直線接點 31"/>
          <p:cNvCxnSpPr/>
          <p:nvPr/>
        </p:nvCxnSpPr>
        <p:spPr>
          <a:xfrm>
            <a:off x="9458325" y="5638800"/>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nvPr>
        </p:nvGraphicFramePr>
        <p:xfrm>
          <a:off x="1775520" y="1340769"/>
          <a:ext cx="8640960" cy="4896543"/>
        </p:xfrm>
        <a:graphic>
          <a:graphicData uri="http://schemas.openxmlformats.org/drawingml/2006/table">
            <a:tbl>
              <a:tblPr firstRow="1" bandRow="1">
                <a:tableStyleId>{5C22544A-7EE6-4342-B048-85BDC9FD1C3A}</a:tableStyleId>
              </a:tblPr>
              <a:tblGrid>
                <a:gridCol w="1598615">
                  <a:extLst>
                    <a:ext uri="{9D8B030D-6E8A-4147-A177-3AD203B41FA5}">
                      <a16:colId xmlns:a16="http://schemas.microsoft.com/office/drawing/2014/main" xmlns="" val="20000"/>
                    </a:ext>
                  </a:extLst>
                </a:gridCol>
                <a:gridCol w="3251116">
                  <a:extLst>
                    <a:ext uri="{9D8B030D-6E8A-4147-A177-3AD203B41FA5}">
                      <a16:colId xmlns:a16="http://schemas.microsoft.com/office/drawing/2014/main" xmlns="" val="20001"/>
                    </a:ext>
                  </a:extLst>
                </a:gridCol>
                <a:gridCol w="3791229">
                  <a:extLst>
                    <a:ext uri="{9D8B030D-6E8A-4147-A177-3AD203B41FA5}">
                      <a16:colId xmlns:a16="http://schemas.microsoft.com/office/drawing/2014/main" xmlns="" val="20002"/>
                    </a:ext>
                  </a:extLst>
                </a:gridCol>
              </a:tblGrid>
              <a:tr h="15368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4000" b="0" dirty="0" smtClean="0">
                          <a:solidFill>
                            <a:srgbClr val="FFFF00"/>
                          </a:solidFill>
                          <a:latin typeface="華康魏碑體" panose="03000709000000000000" pitchFamily="65" charset="-120"/>
                          <a:ea typeface="華康魏碑體" panose="03000709000000000000" pitchFamily="65" charset="-120"/>
                        </a:rPr>
                        <a:t>入學方式</a:t>
                      </a:r>
                      <a:endParaRPr lang="zh-TW" altLang="en-US" sz="4000" b="0" dirty="0">
                        <a:solidFill>
                          <a:srgbClr val="FFFF00"/>
                        </a:solidFill>
                        <a:latin typeface="華康魏碑體" panose="03000709000000000000" pitchFamily="65" charset="-120"/>
                        <a:ea typeface="華康魏碑體" panose="03000709000000000000" pitchFamily="65" charset="-120"/>
                      </a:endParaRPr>
                    </a:p>
                  </a:txBody>
                  <a:tcPr anchor="ctr">
                    <a:cell3D prstMaterial="dkEdge">
                      <a:bevel prst="slope"/>
                      <a:lightRig rig="flood" dir="t"/>
                    </a:cell3D>
                  </a:tcPr>
                </a:tc>
                <a:tc>
                  <a:txBody>
                    <a:bodyPr/>
                    <a:lstStyle/>
                    <a:p>
                      <a:pPr algn="ctr"/>
                      <a:r>
                        <a:rPr lang="zh-TW" altLang="en-US" sz="4000" b="0" dirty="0" smtClean="0">
                          <a:solidFill>
                            <a:srgbClr val="FFFF00"/>
                          </a:solidFill>
                          <a:latin typeface="華康魏碑體" panose="03000709000000000000" pitchFamily="65" charset="-120"/>
                          <a:ea typeface="華康魏碑體" panose="03000709000000000000" pitchFamily="65" charset="-120"/>
                        </a:rPr>
                        <a:t>內  涵</a:t>
                      </a:r>
                      <a:endParaRPr lang="zh-TW" altLang="en-US" sz="4000" b="0" dirty="0">
                        <a:solidFill>
                          <a:srgbClr val="FFFF00"/>
                        </a:solidFill>
                        <a:latin typeface="華康魏碑體" panose="03000709000000000000" pitchFamily="65" charset="-120"/>
                        <a:ea typeface="華康魏碑體" panose="03000709000000000000" pitchFamily="65" charset="-120"/>
                      </a:endParaRPr>
                    </a:p>
                  </a:txBody>
                  <a:tcPr anchor="ctr">
                    <a:cell3D prstMaterial="dkEdge">
                      <a:bevel prst="slope"/>
                      <a:lightRig rig="flood" dir="t"/>
                    </a:cell3D>
                  </a:tcPr>
                </a:tc>
                <a:tc>
                  <a:txBody>
                    <a:bodyPr/>
                    <a:lstStyle/>
                    <a:p>
                      <a:pPr algn="ctr"/>
                      <a:r>
                        <a:rPr lang="zh-TW" altLang="en-US" sz="4000" b="0" dirty="0" smtClean="0">
                          <a:solidFill>
                            <a:srgbClr val="FFFF00"/>
                          </a:solidFill>
                          <a:latin typeface="華康魏碑體" panose="03000709000000000000" pitchFamily="65" charset="-120"/>
                          <a:ea typeface="華康魏碑體" panose="03000709000000000000" pitchFamily="65" charset="-120"/>
                        </a:rPr>
                        <a:t>操作策略</a:t>
                      </a:r>
                      <a:endParaRPr lang="zh-TW" altLang="en-US" sz="4000" b="0" dirty="0">
                        <a:solidFill>
                          <a:srgbClr val="FFFF00"/>
                        </a:solidFill>
                        <a:latin typeface="華康魏碑體" panose="03000709000000000000" pitchFamily="65" charset="-120"/>
                        <a:ea typeface="華康魏碑體" panose="03000709000000000000" pitchFamily="65" charset="-120"/>
                      </a:endParaRPr>
                    </a:p>
                  </a:txBody>
                  <a:tcPr anchor="ctr">
                    <a:cell3D prstMaterial="dkEdge">
                      <a:bevel prst="slope"/>
                      <a:lightRig rig="flood" dir="t"/>
                    </a:cell3D>
                  </a:tcPr>
                </a:tc>
                <a:extLst>
                  <a:ext uri="{0D108BD9-81ED-4DB2-BD59-A6C34878D82A}">
                    <a16:rowId xmlns:a16="http://schemas.microsoft.com/office/drawing/2014/main" xmlns="" val="10000"/>
                  </a:ext>
                </a:extLst>
              </a:tr>
              <a:tr h="1679836">
                <a:tc>
                  <a:txBody>
                    <a:bodyPr/>
                    <a:lstStyle/>
                    <a:p>
                      <a:pPr algn="ctr"/>
                      <a:r>
                        <a:rPr lang="zh-TW" altLang="en-US" sz="4400" b="0" dirty="0" smtClean="0">
                          <a:solidFill>
                            <a:srgbClr val="008000"/>
                          </a:solidFill>
                          <a:latin typeface="華康魏碑體" panose="03000709000000000000" pitchFamily="65" charset="-120"/>
                          <a:ea typeface="華康魏碑體" panose="03000709000000000000" pitchFamily="65" charset="-120"/>
                        </a:rPr>
                        <a:t>免試入學</a:t>
                      </a:r>
                      <a:endParaRPr lang="zh-TW" altLang="en-US" sz="4400" b="0" dirty="0">
                        <a:solidFill>
                          <a:srgbClr val="008000"/>
                        </a:solidFill>
                        <a:latin typeface="華康魏碑體" panose="03000709000000000000" pitchFamily="65" charset="-120"/>
                        <a:ea typeface="華康魏碑體" panose="03000709000000000000" pitchFamily="65" charset="-120"/>
                      </a:endParaRPr>
                    </a:p>
                  </a:txBody>
                  <a:tcPr>
                    <a:cell3D prstMaterial="dkEdge">
                      <a:bevel prst="slope"/>
                      <a:lightRig rig="flood" dir="t"/>
                    </a:cell3D>
                  </a:tcPr>
                </a:tc>
                <a:tc>
                  <a:txBody>
                    <a:bodyPr/>
                    <a:lstStyle/>
                    <a:p>
                      <a:pPr algn="ctr"/>
                      <a:r>
                        <a:rPr lang="zh-TW" altLang="en-US" sz="4400" b="0" dirty="0" smtClean="0">
                          <a:solidFill>
                            <a:srgbClr val="008000"/>
                          </a:solidFill>
                          <a:latin typeface="華康魏碑體" panose="03000709000000000000" pitchFamily="65" charset="-120"/>
                          <a:ea typeface="華康魏碑體" panose="03000709000000000000" pitchFamily="65" charset="-120"/>
                        </a:rPr>
                        <a:t>適性引導</a:t>
                      </a:r>
                      <a:endParaRPr lang="en-US" altLang="zh-TW" sz="4400" b="0" dirty="0" smtClean="0">
                        <a:solidFill>
                          <a:srgbClr val="008000"/>
                        </a:solidFill>
                        <a:latin typeface="華康魏碑體" panose="03000709000000000000" pitchFamily="65" charset="-120"/>
                        <a:ea typeface="華康魏碑體" panose="03000709000000000000" pitchFamily="65" charset="-120"/>
                      </a:endParaRPr>
                    </a:p>
                    <a:p>
                      <a:pPr algn="ctr"/>
                      <a:r>
                        <a:rPr lang="zh-TW" altLang="en-US" sz="4400" b="0" dirty="0" smtClean="0">
                          <a:solidFill>
                            <a:srgbClr val="008000"/>
                          </a:solidFill>
                          <a:latin typeface="華康魏碑體" panose="03000709000000000000" pitchFamily="65" charset="-120"/>
                          <a:ea typeface="華康魏碑體" panose="03000709000000000000" pitchFamily="65" charset="-120"/>
                        </a:rPr>
                        <a:t>就近入學</a:t>
                      </a:r>
                      <a:endParaRPr lang="zh-TW" altLang="en-US" sz="4400" b="0" dirty="0">
                        <a:solidFill>
                          <a:srgbClr val="008000"/>
                        </a:solidFill>
                        <a:latin typeface="華康魏碑體" panose="03000709000000000000" pitchFamily="65" charset="-120"/>
                        <a:ea typeface="華康魏碑體" panose="03000709000000000000" pitchFamily="65" charset="-120"/>
                      </a:endParaRPr>
                    </a:p>
                  </a:txBody>
                  <a:tcPr>
                    <a:cell3D prstMaterial="dkEdge">
                      <a:bevel prst="slope"/>
                      <a:lightRig rig="flood" dir="t"/>
                    </a:cell3D>
                  </a:tcPr>
                </a:tc>
                <a:tc>
                  <a:txBody>
                    <a:bodyPr/>
                    <a:lstStyle/>
                    <a:p>
                      <a:pPr algn="ctr"/>
                      <a:r>
                        <a:rPr lang="zh-TW" altLang="en-US" sz="4400" b="0" dirty="0" smtClean="0">
                          <a:solidFill>
                            <a:srgbClr val="008000"/>
                          </a:solidFill>
                          <a:latin typeface="華康魏碑體" panose="03000709000000000000" pitchFamily="65" charset="-120"/>
                          <a:ea typeface="華康魏碑體" panose="03000709000000000000" pitchFamily="65" charset="-120"/>
                        </a:rPr>
                        <a:t>高中職</a:t>
                      </a:r>
                      <a:endParaRPr lang="en-US" altLang="zh-TW" sz="4400" b="0" dirty="0" smtClean="0">
                        <a:solidFill>
                          <a:srgbClr val="008000"/>
                        </a:solidFill>
                        <a:latin typeface="華康魏碑體" panose="03000709000000000000" pitchFamily="65" charset="-120"/>
                        <a:ea typeface="華康魏碑體" panose="03000709000000000000" pitchFamily="65" charset="-120"/>
                      </a:endParaRPr>
                    </a:p>
                    <a:p>
                      <a:pPr algn="ctr"/>
                      <a:r>
                        <a:rPr lang="zh-TW" altLang="en-US" sz="4400" b="0" dirty="0" smtClean="0">
                          <a:solidFill>
                            <a:srgbClr val="008000"/>
                          </a:solidFill>
                          <a:latin typeface="華康魏碑體" panose="03000709000000000000" pitchFamily="65" charset="-120"/>
                          <a:ea typeface="華康魏碑體" panose="03000709000000000000" pitchFamily="65" charset="-120"/>
                        </a:rPr>
                        <a:t>校校優質</a:t>
                      </a:r>
                      <a:endParaRPr lang="zh-TW" altLang="en-US" sz="4400" b="0" dirty="0">
                        <a:solidFill>
                          <a:srgbClr val="008000"/>
                        </a:solidFill>
                        <a:latin typeface="華康魏碑體" panose="03000709000000000000" pitchFamily="65" charset="-120"/>
                        <a:ea typeface="華康魏碑體" panose="03000709000000000000" pitchFamily="65" charset="-120"/>
                      </a:endParaRPr>
                    </a:p>
                  </a:txBody>
                  <a:tcPr>
                    <a:cell3D prstMaterial="dkEdge">
                      <a:bevel prst="slope"/>
                      <a:lightRig rig="flood" dir="t"/>
                    </a:cell3D>
                  </a:tcPr>
                </a:tc>
                <a:extLst>
                  <a:ext uri="{0D108BD9-81ED-4DB2-BD59-A6C34878D82A}">
                    <a16:rowId xmlns:a16="http://schemas.microsoft.com/office/drawing/2014/main" xmlns="" val="10001"/>
                  </a:ext>
                </a:extLst>
              </a:tr>
              <a:tr h="1679836">
                <a:tc>
                  <a:txBody>
                    <a:bodyPr/>
                    <a:lstStyle/>
                    <a:p>
                      <a:pPr algn="ctr"/>
                      <a:r>
                        <a:rPr lang="zh-TW" altLang="en-US" sz="4400" b="0" dirty="0" smtClean="0">
                          <a:solidFill>
                            <a:srgbClr val="993300"/>
                          </a:solidFill>
                          <a:latin typeface="華康魏碑體" panose="03000709000000000000" pitchFamily="65" charset="-120"/>
                          <a:ea typeface="華康魏碑體" panose="03000709000000000000" pitchFamily="65" charset="-120"/>
                        </a:rPr>
                        <a:t>特色招生</a:t>
                      </a:r>
                      <a:endParaRPr lang="zh-TW" altLang="en-US" sz="4400" b="0" dirty="0">
                        <a:solidFill>
                          <a:srgbClr val="993300"/>
                        </a:solidFill>
                        <a:latin typeface="華康魏碑體" panose="03000709000000000000" pitchFamily="65" charset="-120"/>
                        <a:ea typeface="華康魏碑體" panose="03000709000000000000" pitchFamily="65" charset="-120"/>
                      </a:endParaRPr>
                    </a:p>
                  </a:txBody>
                  <a:tcPr>
                    <a:cell3D prstMaterial="dkEdge">
                      <a:bevel prst="slope"/>
                      <a:lightRig rig="flood" dir="t"/>
                    </a:cell3D>
                  </a:tcPr>
                </a:tc>
                <a:tc>
                  <a:txBody>
                    <a:bodyPr/>
                    <a:lstStyle/>
                    <a:p>
                      <a:pPr algn="ctr"/>
                      <a:r>
                        <a:rPr lang="zh-TW" altLang="en-US" sz="4400" b="0" dirty="0" smtClean="0">
                          <a:solidFill>
                            <a:srgbClr val="993300"/>
                          </a:solidFill>
                          <a:latin typeface="華康魏碑體" panose="03000709000000000000" pitchFamily="65" charset="-120"/>
                          <a:ea typeface="華康魏碑體" panose="03000709000000000000" pitchFamily="65" charset="-120"/>
                        </a:rPr>
                        <a:t>多元菁英</a:t>
                      </a:r>
                      <a:endParaRPr lang="en-US" altLang="zh-TW" sz="4400" b="0" dirty="0" smtClean="0">
                        <a:solidFill>
                          <a:srgbClr val="993300"/>
                        </a:solidFill>
                        <a:latin typeface="華康魏碑體" panose="03000709000000000000" pitchFamily="65" charset="-120"/>
                        <a:ea typeface="華康魏碑體" panose="03000709000000000000" pitchFamily="65" charset="-120"/>
                      </a:endParaRPr>
                    </a:p>
                    <a:p>
                      <a:pPr algn="ctr"/>
                      <a:r>
                        <a:rPr lang="zh-TW" altLang="en-US" sz="4400" b="0" dirty="0" smtClean="0">
                          <a:solidFill>
                            <a:srgbClr val="993300"/>
                          </a:solidFill>
                          <a:latin typeface="華康魏碑體" panose="03000709000000000000" pitchFamily="65" charset="-120"/>
                          <a:ea typeface="華康魏碑體" panose="03000709000000000000" pitchFamily="65" charset="-120"/>
                        </a:rPr>
                        <a:t>特色選才</a:t>
                      </a:r>
                      <a:endParaRPr lang="zh-TW" altLang="en-US" sz="4400" b="0" dirty="0">
                        <a:solidFill>
                          <a:srgbClr val="993300"/>
                        </a:solidFill>
                        <a:latin typeface="華康魏碑體" panose="03000709000000000000" pitchFamily="65" charset="-120"/>
                        <a:ea typeface="華康魏碑體" panose="03000709000000000000" pitchFamily="65" charset="-120"/>
                      </a:endParaRPr>
                    </a:p>
                  </a:txBody>
                  <a:tcPr>
                    <a:cell3D prstMaterial="dkEdge">
                      <a:bevel prst="slope"/>
                      <a:lightRig rig="flood" dir="t"/>
                    </a:cell3D>
                  </a:tcPr>
                </a:tc>
                <a:tc>
                  <a:txBody>
                    <a:bodyPr/>
                    <a:lstStyle/>
                    <a:p>
                      <a:pPr algn="ctr"/>
                      <a:r>
                        <a:rPr lang="zh-TW" altLang="en-US" sz="4400" b="0" dirty="0" smtClean="0">
                          <a:solidFill>
                            <a:srgbClr val="993300"/>
                          </a:solidFill>
                          <a:latin typeface="華康魏碑體" panose="03000709000000000000" pitchFamily="65" charset="-120"/>
                          <a:ea typeface="華康魏碑體" panose="03000709000000000000" pitchFamily="65" charset="-120"/>
                        </a:rPr>
                        <a:t>高中職</a:t>
                      </a:r>
                      <a:endParaRPr lang="en-US" altLang="zh-TW" sz="4400" b="0" dirty="0" smtClean="0">
                        <a:solidFill>
                          <a:srgbClr val="993300"/>
                        </a:solidFill>
                        <a:latin typeface="華康魏碑體" panose="03000709000000000000" pitchFamily="65" charset="-120"/>
                        <a:ea typeface="華康魏碑體" panose="03000709000000000000" pitchFamily="65" charset="-120"/>
                      </a:endParaRPr>
                    </a:p>
                    <a:p>
                      <a:pPr algn="ctr"/>
                      <a:r>
                        <a:rPr lang="zh-TW" altLang="en-US" sz="4400" b="0" dirty="0" smtClean="0">
                          <a:solidFill>
                            <a:srgbClr val="993300"/>
                          </a:solidFill>
                          <a:latin typeface="華康魏碑體" panose="03000709000000000000" pitchFamily="65" charset="-120"/>
                          <a:ea typeface="華康魏碑體" panose="03000709000000000000" pitchFamily="65" charset="-120"/>
                        </a:rPr>
                        <a:t>特色彰顯</a:t>
                      </a:r>
                      <a:endParaRPr lang="zh-TW" altLang="en-US" sz="4400" b="0" dirty="0">
                        <a:solidFill>
                          <a:srgbClr val="993300"/>
                        </a:solidFill>
                        <a:latin typeface="華康魏碑體" panose="03000709000000000000" pitchFamily="65" charset="-120"/>
                        <a:ea typeface="華康魏碑體" panose="03000709000000000000" pitchFamily="65" charset="-120"/>
                      </a:endParaRPr>
                    </a:p>
                  </a:txBody>
                  <a:tcPr>
                    <a:cell3D prstMaterial="dkEdge">
                      <a:bevel prst="slope"/>
                      <a:lightRig rig="flood" dir="t"/>
                    </a:cell3D>
                  </a:tcPr>
                </a:tc>
                <a:extLst>
                  <a:ext uri="{0D108BD9-81ED-4DB2-BD59-A6C34878D82A}">
                    <a16:rowId xmlns:a16="http://schemas.microsoft.com/office/drawing/2014/main" xmlns="" val="10002"/>
                  </a:ext>
                </a:extLst>
              </a:tr>
            </a:tbl>
          </a:graphicData>
        </a:graphic>
      </p:graphicFrame>
      <p:sp>
        <p:nvSpPr>
          <p:cNvPr id="4" name="矩形 3"/>
          <p:cNvSpPr/>
          <p:nvPr/>
        </p:nvSpPr>
        <p:spPr>
          <a:xfrm>
            <a:off x="1322388" y="0"/>
            <a:ext cx="10709275" cy="9413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zh-TW" altLang="en-US" sz="4800" b="1" dirty="0">
                <a:latin typeface="微軟正黑體" panose="020B0604030504040204" pitchFamily="34" charset="-120"/>
              </a:rPr>
              <a:t>十二年國民基本教育：成就每一個孩子</a:t>
            </a:r>
            <a:endParaRPr lang="zh-TW" altLang="en-US" sz="4800" b="1" dirty="0">
              <a:solidFill>
                <a:schemeClr val="bg1"/>
              </a:solidFill>
              <a:latin typeface="微軟正黑體" panose="020B0604030504040204" pitchFamily="34" charset="-120"/>
            </a:endParaRPr>
          </a:p>
        </p:txBody>
      </p:sp>
      <p:sp>
        <p:nvSpPr>
          <p:cNvPr id="73732" name="投影片編號版面配置區 2"/>
          <p:cNvSpPr>
            <a:spLocks noGrp="1"/>
          </p:cNvSpPr>
          <p:nvPr>
            <p:ph type="sldNum" sz="quarter" idx="12"/>
          </p:nvPr>
        </p:nvSpPr>
        <p:spPr bwMode="auto">
          <a:noFill/>
          <a:ln>
            <a:miter lim="800000"/>
            <a:headEnd/>
            <a:tailEnd/>
          </a:ln>
        </p:spPr>
        <p:txBody>
          <a:bodyPr/>
          <a:lstStyle/>
          <a:p>
            <a:fld id="{8D06F0C5-EA99-4501-84EC-17384FAE4D49}" type="slidenum">
              <a:rPr lang="zh-TW" altLang="en-US"/>
              <a:pPr/>
              <a:t>14</a:t>
            </a:fld>
            <a:endParaRPr lang="zh-TW" altLang="en-US"/>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2388" y="623888"/>
            <a:ext cx="8912225" cy="1281112"/>
          </a:xfrm>
        </p:spPr>
        <p:txBody>
          <a:bodyPr/>
          <a:lstStyle/>
          <a:p>
            <a:pPr>
              <a:defRPr/>
            </a:pPr>
            <a:r>
              <a:rPr lang="zh-TW" altLang="en-US" sz="5333" dirty="0">
                <a:solidFill>
                  <a:srgbClr val="0000FF"/>
                </a:solidFill>
              </a:rPr>
              <a:t>十二年國教</a:t>
            </a:r>
          </a:p>
        </p:txBody>
      </p:sp>
      <p:sp>
        <p:nvSpPr>
          <p:cNvPr id="74755" name="內容版面配置區 2"/>
          <p:cNvSpPr>
            <a:spLocks noGrp="1"/>
          </p:cNvSpPr>
          <p:nvPr>
            <p:ph idx="1"/>
          </p:nvPr>
        </p:nvSpPr>
        <p:spPr>
          <a:xfrm>
            <a:off x="2589213" y="2133600"/>
            <a:ext cx="8915400" cy="3778250"/>
          </a:xfrm>
        </p:spPr>
        <p:txBody>
          <a:bodyPr/>
          <a:lstStyle/>
          <a:p>
            <a:r>
              <a:rPr lang="zh-TW" altLang="en-US" sz="4800" smtClean="0"/>
              <a:t>入學方式</a:t>
            </a:r>
            <a:endParaRPr lang="en-US" altLang="zh-TW" sz="4800" smtClean="0"/>
          </a:p>
          <a:p>
            <a:r>
              <a:rPr lang="zh-TW" altLang="en-US" sz="4800" smtClean="0"/>
              <a:t>適性輔導</a:t>
            </a:r>
            <a:endParaRPr lang="en-US" altLang="zh-TW" sz="4800" smtClean="0"/>
          </a:p>
          <a:p>
            <a:r>
              <a:rPr lang="zh-TW" altLang="en-US" sz="4800" smtClean="0"/>
              <a:t>課程教學</a:t>
            </a:r>
          </a:p>
        </p:txBody>
      </p:sp>
      <p:sp>
        <p:nvSpPr>
          <p:cNvPr id="74756" name="投影片編號版面配置區 3"/>
          <p:cNvSpPr>
            <a:spLocks noGrp="1"/>
          </p:cNvSpPr>
          <p:nvPr>
            <p:ph type="sldNum" sz="quarter" idx="12"/>
          </p:nvPr>
        </p:nvSpPr>
        <p:spPr bwMode="auto">
          <a:noFill/>
          <a:ln>
            <a:miter lim="800000"/>
            <a:headEnd/>
            <a:tailEnd/>
          </a:ln>
        </p:spPr>
        <p:txBody>
          <a:bodyPr/>
          <a:lstStyle/>
          <a:p>
            <a:fld id="{DF1B0712-D752-4E15-9448-C4E143FB205A}" type="slidenum">
              <a:rPr lang="zh-TW" altLang="en-US"/>
              <a:pPr/>
              <a:t>15</a:t>
            </a:fld>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標題 1"/>
          <p:cNvSpPr>
            <a:spLocks noGrp="1"/>
          </p:cNvSpPr>
          <p:nvPr>
            <p:ph type="title"/>
          </p:nvPr>
        </p:nvSpPr>
        <p:spPr>
          <a:xfrm>
            <a:off x="1801813" y="204788"/>
            <a:ext cx="8912225" cy="655637"/>
          </a:xfrm>
        </p:spPr>
        <p:txBody>
          <a:bodyPr/>
          <a:lstStyle/>
          <a:p>
            <a:r>
              <a:rPr lang="zh-TW" altLang="en-US" sz="4000" smtClean="0">
                <a:solidFill>
                  <a:srgbClr val="C00000"/>
                </a:solidFill>
                <a:latin typeface="華康魏碑體" pitchFamily="65" charset="-120"/>
                <a:ea typeface="華康魏碑體" pitchFamily="65" charset="-120"/>
              </a:rPr>
              <a:t>入學管道總覽</a:t>
            </a:r>
          </a:p>
        </p:txBody>
      </p:sp>
      <p:graphicFrame>
        <p:nvGraphicFramePr>
          <p:cNvPr id="3" name="表格 2"/>
          <p:cNvGraphicFramePr>
            <a:graphicFrameLocks noGrp="1"/>
          </p:cNvGraphicFramePr>
          <p:nvPr/>
        </p:nvGraphicFramePr>
        <p:xfrm>
          <a:off x="1628775" y="1092200"/>
          <a:ext cx="10399713" cy="6040438"/>
        </p:xfrm>
        <a:graphic>
          <a:graphicData uri="http://schemas.openxmlformats.org/drawingml/2006/table">
            <a:tbl>
              <a:tblPr firstRow="1" firstCol="1" bandRow="1">
                <a:tableStyleId>{5C22544A-7EE6-4342-B048-85BDC9FD1C3A}</a:tableStyleId>
              </a:tblPr>
              <a:tblGrid>
                <a:gridCol w="750636">
                  <a:extLst>
                    <a:ext uri="{9D8B030D-6E8A-4147-A177-3AD203B41FA5}">
                      <a16:colId xmlns:a16="http://schemas.microsoft.com/office/drawing/2014/main" xmlns="" val="20000"/>
                    </a:ext>
                  </a:extLst>
                </a:gridCol>
                <a:gridCol w="647120">
                  <a:extLst>
                    <a:ext uri="{9D8B030D-6E8A-4147-A177-3AD203B41FA5}">
                      <a16:colId xmlns:a16="http://schemas.microsoft.com/office/drawing/2014/main" xmlns="" val="20001"/>
                    </a:ext>
                  </a:extLst>
                </a:gridCol>
                <a:gridCol w="647120">
                  <a:extLst>
                    <a:ext uri="{9D8B030D-6E8A-4147-A177-3AD203B41FA5}">
                      <a16:colId xmlns:a16="http://schemas.microsoft.com/office/drawing/2014/main" xmlns="" val="20002"/>
                    </a:ext>
                  </a:extLst>
                </a:gridCol>
                <a:gridCol w="647120">
                  <a:extLst>
                    <a:ext uri="{9D8B030D-6E8A-4147-A177-3AD203B41FA5}">
                      <a16:colId xmlns:a16="http://schemas.microsoft.com/office/drawing/2014/main" xmlns="" val="20003"/>
                    </a:ext>
                  </a:extLst>
                </a:gridCol>
                <a:gridCol w="647120">
                  <a:extLst>
                    <a:ext uri="{9D8B030D-6E8A-4147-A177-3AD203B41FA5}">
                      <a16:colId xmlns:a16="http://schemas.microsoft.com/office/drawing/2014/main" xmlns="" val="20004"/>
                    </a:ext>
                  </a:extLst>
                </a:gridCol>
                <a:gridCol w="628729">
                  <a:extLst>
                    <a:ext uri="{9D8B030D-6E8A-4147-A177-3AD203B41FA5}">
                      <a16:colId xmlns:a16="http://schemas.microsoft.com/office/drawing/2014/main" xmlns="" val="20005"/>
                    </a:ext>
                  </a:extLst>
                </a:gridCol>
                <a:gridCol w="628729">
                  <a:extLst>
                    <a:ext uri="{9D8B030D-6E8A-4147-A177-3AD203B41FA5}">
                      <a16:colId xmlns:a16="http://schemas.microsoft.com/office/drawing/2014/main" xmlns="" val="20006"/>
                    </a:ext>
                  </a:extLst>
                </a:gridCol>
                <a:gridCol w="628729">
                  <a:extLst>
                    <a:ext uri="{9D8B030D-6E8A-4147-A177-3AD203B41FA5}">
                      <a16:colId xmlns:a16="http://schemas.microsoft.com/office/drawing/2014/main" xmlns="" val="20007"/>
                    </a:ext>
                  </a:extLst>
                </a:gridCol>
                <a:gridCol w="628729">
                  <a:extLst>
                    <a:ext uri="{9D8B030D-6E8A-4147-A177-3AD203B41FA5}">
                      <a16:colId xmlns:a16="http://schemas.microsoft.com/office/drawing/2014/main" xmlns="" val="20008"/>
                    </a:ext>
                  </a:extLst>
                </a:gridCol>
                <a:gridCol w="628729">
                  <a:extLst>
                    <a:ext uri="{9D8B030D-6E8A-4147-A177-3AD203B41FA5}">
                      <a16:colId xmlns:a16="http://schemas.microsoft.com/office/drawing/2014/main" xmlns="" val="20009"/>
                    </a:ext>
                  </a:extLst>
                </a:gridCol>
                <a:gridCol w="586858">
                  <a:extLst>
                    <a:ext uri="{9D8B030D-6E8A-4147-A177-3AD203B41FA5}">
                      <a16:colId xmlns:a16="http://schemas.microsoft.com/office/drawing/2014/main" xmlns="" val="20010"/>
                    </a:ext>
                  </a:extLst>
                </a:gridCol>
                <a:gridCol w="996297">
                  <a:extLst>
                    <a:ext uri="{9D8B030D-6E8A-4147-A177-3AD203B41FA5}">
                      <a16:colId xmlns:a16="http://schemas.microsoft.com/office/drawing/2014/main" xmlns="" val="20011"/>
                    </a:ext>
                  </a:extLst>
                </a:gridCol>
                <a:gridCol w="532269">
                  <a:extLst>
                    <a:ext uri="{9D8B030D-6E8A-4147-A177-3AD203B41FA5}">
                      <a16:colId xmlns:a16="http://schemas.microsoft.com/office/drawing/2014/main" xmlns="" val="20012"/>
                    </a:ext>
                  </a:extLst>
                </a:gridCol>
                <a:gridCol w="600509">
                  <a:extLst>
                    <a:ext uri="{9D8B030D-6E8A-4147-A177-3AD203B41FA5}">
                      <a16:colId xmlns:a16="http://schemas.microsoft.com/office/drawing/2014/main" xmlns="" val="20013"/>
                    </a:ext>
                  </a:extLst>
                </a:gridCol>
                <a:gridCol w="600509">
                  <a:extLst>
                    <a:ext uri="{9D8B030D-6E8A-4147-A177-3AD203B41FA5}">
                      <a16:colId xmlns:a16="http://schemas.microsoft.com/office/drawing/2014/main" xmlns="" val="20014"/>
                    </a:ext>
                  </a:extLst>
                </a:gridCol>
                <a:gridCol w="600509">
                  <a:extLst>
                    <a:ext uri="{9D8B030D-6E8A-4147-A177-3AD203B41FA5}">
                      <a16:colId xmlns:a16="http://schemas.microsoft.com/office/drawing/2014/main" xmlns="" val="20015"/>
                    </a:ext>
                  </a:extLst>
                </a:gridCol>
              </a:tblGrid>
              <a:tr h="492960">
                <a:tc rowSpan="4">
                  <a:txBody>
                    <a:bodyPr/>
                    <a:lstStyle/>
                    <a:p>
                      <a:pPr algn="ctr">
                        <a:spcAft>
                          <a:spcPts val="0"/>
                        </a:spcAft>
                      </a:pPr>
                      <a:r>
                        <a:rPr lang="zh-TW" sz="3200" kern="100" dirty="0" smtClean="0">
                          <a:solidFill>
                            <a:schemeClr val="tx1"/>
                          </a:solidFill>
                          <a:effectLst/>
                          <a:latin typeface="華康魏碑體" panose="03000709000000000000" pitchFamily="65" charset="-120"/>
                          <a:ea typeface="華康魏碑體" panose="03000709000000000000" pitchFamily="65" charset="-120"/>
                        </a:rPr>
                        <a:t>身</a:t>
                      </a:r>
                      <a:endParaRPr lang="en-US" altLang="zh-TW" sz="3200" kern="100" dirty="0" smtClean="0">
                        <a:solidFill>
                          <a:schemeClr val="tx1"/>
                        </a:solidFill>
                        <a:effectLst/>
                        <a:latin typeface="華康魏碑體" panose="03000709000000000000" pitchFamily="65" charset="-120"/>
                        <a:ea typeface="華康魏碑體" panose="03000709000000000000" pitchFamily="65" charset="-120"/>
                      </a:endParaRPr>
                    </a:p>
                    <a:p>
                      <a:pPr algn="ctr">
                        <a:spcAft>
                          <a:spcPts val="0"/>
                        </a:spcAft>
                      </a:pPr>
                      <a:r>
                        <a:rPr lang="zh-TW" sz="3200" kern="100" dirty="0" smtClean="0">
                          <a:solidFill>
                            <a:schemeClr val="tx1"/>
                          </a:solidFill>
                          <a:effectLst/>
                          <a:latin typeface="華康魏碑體" panose="03000709000000000000" pitchFamily="65" charset="-120"/>
                          <a:ea typeface="華康魏碑體" panose="03000709000000000000" pitchFamily="65" charset="-120"/>
                        </a:rPr>
                        <a:t>心</a:t>
                      </a:r>
                      <a:endParaRPr lang="en-US" altLang="zh-TW" sz="3200" kern="100" dirty="0" smtClean="0">
                        <a:solidFill>
                          <a:schemeClr val="tx1"/>
                        </a:solidFill>
                        <a:effectLst/>
                        <a:latin typeface="華康魏碑體" panose="03000709000000000000" pitchFamily="65" charset="-120"/>
                        <a:ea typeface="華康魏碑體" panose="03000709000000000000" pitchFamily="65" charset="-120"/>
                      </a:endParaRPr>
                    </a:p>
                    <a:p>
                      <a:pPr algn="ctr">
                        <a:spcAft>
                          <a:spcPts val="0"/>
                        </a:spcAft>
                      </a:pPr>
                      <a:r>
                        <a:rPr lang="zh-TW" sz="3200" kern="100" dirty="0" smtClean="0">
                          <a:solidFill>
                            <a:schemeClr val="tx1"/>
                          </a:solidFill>
                          <a:effectLst/>
                          <a:latin typeface="華康魏碑體" panose="03000709000000000000" pitchFamily="65" charset="-120"/>
                          <a:ea typeface="華康魏碑體" panose="03000709000000000000" pitchFamily="65" charset="-120"/>
                        </a:rPr>
                        <a:t>障</a:t>
                      </a:r>
                      <a:endParaRPr lang="en-US" altLang="zh-TW" sz="3200" kern="100" dirty="0" smtClean="0">
                        <a:solidFill>
                          <a:schemeClr val="tx1"/>
                        </a:solidFill>
                        <a:effectLst/>
                        <a:latin typeface="華康魏碑體" panose="03000709000000000000" pitchFamily="65" charset="-120"/>
                        <a:ea typeface="華康魏碑體" panose="03000709000000000000" pitchFamily="65" charset="-120"/>
                      </a:endParaRPr>
                    </a:p>
                    <a:p>
                      <a:pPr algn="ctr">
                        <a:spcAft>
                          <a:spcPts val="0"/>
                        </a:spcAft>
                      </a:pPr>
                      <a:r>
                        <a:rPr lang="zh-TW" sz="3200" kern="100" dirty="0" smtClean="0">
                          <a:solidFill>
                            <a:schemeClr val="tx1"/>
                          </a:solidFill>
                          <a:effectLst/>
                          <a:latin typeface="華康魏碑體" panose="03000709000000000000" pitchFamily="65" charset="-120"/>
                          <a:ea typeface="華康魏碑體" panose="03000709000000000000" pitchFamily="65" charset="-120"/>
                        </a:rPr>
                        <a:t>礙</a:t>
                      </a:r>
                      <a:endParaRPr lang="en-US" altLang="zh-TW" sz="3200" kern="100" dirty="0" smtClean="0">
                        <a:solidFill>
                          <a:schemeClr val="tx1"/>
                        </a:solidFill>
                        <a:effectLst/>
                        <a:latin typeface="華康魏碑體" panose="03000709000000000000" pitchFamily="65" charset="-120"/>
                        <a:ea typeface="華康魏碑體" panose="03000709000000000000" pitchFamily="65" charset="-120"/>
                      </a:endParaRPr>
                    </a:p>
                    <a:p>
                      <a:pPr algn="ctr">
                        <a:spcAft>
                          <a:spcPts val="0"/>
                        </a:spcAft>
                      </a:pPr>
                      <a:r>
                        <a:rPr lang="zh-TW" sz="3200" kern="100" dirty="0" smtClean="0">
                          <a:solidFill>
                            <a:schemeClr val="tx1"/>
                          </a:solidFill>
                          <a:effectLst/>
                          <a:latin typeface="華康魏碑體" panose="03000709000000000000" pitchFamily="65" charset="-120"/>
                          <a:ea typeface="華康魏碑體" panose="03000709000000000000" pitchFamily="65" charset="-120"/>
                        </a:rPr>
                        <a:t>適</a:t>
                      </a:r>
                      <a:endParaRPr lang="en-US" altLang="zh-TW" sz="3200" kern="100" dirty="0" smtClean="0">
                        <a:solidFill>
                          <a:schemeClr val="tx1"/>
                        </a:solidFill>
                        <a:effectLst/>
                        <a:latin typeface="華康魏碑體" panose="03000709000000000000" pitchFamily="65" charset="-120"/>
                        <a:ea typeface="華康魏碑體" panose="03000709000000000000" pitchFamily="65" charset="-120"/>
                      </a:endParaRPr>
                    </a:p>
                    <a:p>
                      <a:pPr algn="ctr">
                        <a:spcAft>
                          <a:spcPts val="0"/>
                        </a:spcAft>
                      </a:pPr>
                      <a:r>
                        <a:rPr lang="zh-TW" sz="3200" kern="100" dirty="0" smtClean="0">
                          <a:solidFill>
                            <a:schemeClr val="tx1"/>
                          </a:solidFill>
                          <a:effectLst/>
                          <a:latin typeface="華康魏碑體" panose="03000709000000000000" pitchFamily="65" charset="-120"/>
                          <a:ea typeface="華康魏碑體" panose="03000709000000000000" pitchFamily="65" charset="-120"/>
                        </a:rPr>
                        <a:t>性</a:t>
                      </a:r>
                      <a:endParaRPr lang="en-US" altLang="zh-TW" sz="3200" kern="100" dirty="0" smtClean="0">
                        <a:solidFill>
                          <a:schemeClr val="tx1"/>
                        </a:solidFill>
                        <a:effectLst/>
                        <a:latin typeface="華康魏碑體" panose="03000709000000000000" pitchFamily="65" charset="-120"/>
                        <a:ea typeface="華康魏碑體" panose="03000709000000000000" pitchFamily="65" charset="-120"/>
                      </a:endParaRPr>
                    </a:p>
                    <a:p>
                      <a:pPr algn="ctr">
                        <a:spcAft>
                          <a:spcPts val="0"/>
                        </a:spcAft>
                      </a:pPr>
                      <a:r>
                        <a:rPr lang="zh-TW" sz="3200" kern="100" dirty="0" smtClean="0">
                          <a:solidFill>
                            <a:schemeClr val="tx1"/>
                          </a:solidFill>
                          <a:effectLst/>
                          <a:latin typeface="華康魏碑體" panose="03000709000000000000" pitchFamily="65" charset="-120"/>
                          <a:ea typeface="華康魏碑體" panose="03000709000000000000" pitchFamily="65" charset="-120"/>
                        </a:rPr>
                        <a:t>輔</a:t>
                      </a:r>
                      <a:endParaRPr lang="en-US" altLang="zh-TW" sz="3200" kern="100" dirty="0" smtClean="0">
                        <a:solidFill>
                          <a:schemeClr val="tx1"/>
                        </a:solidFill>
                        <a:effectLst/>
                        <a:latin typeface="華康魏碑體" panose="03000709000000000000" pitchFamily="65" charset="-120"/>
                        <a:ea typeface="華康魏碑體" panose="03000709000000000000" pitchFamily="65" charset="-120"/>
                      </a:endParaRPr>
                    </a:p>
                    <a:p>
                      <a:pPr algn="ctr">
                        <a:spcAft>
                          <a:spcPts val="0"/>
                        </a:spcAft>
                      </a:pPr>
                      <a:r>
                        <a:rPr lang="zh-TW" sz="3200" kern="100" dirty="0" smtClean="0">
                          <a:solidFill>
                            <a:schemeClr val="tx1"/>
                          </a:solidFill>
                          <a:effectLst/>
                          <a:latin typeface="華康魏碑體" panose="03000709000000000000" pitchFamily="65" charset="-120"/>
                          <a:ea typeface="華康魏碑體" panose="03000709000000000000" pitchFamily="65" charset="-120"/>
                        </a:rPr>
                        <a:t>導</a:t>
                      </a:r>
                      <a:endParaRPr lang="en-US" altLang="zh-TW" sz="3200" kern="100" dirty="0" smtClean="0">
                        <a:solidFill>
                          <a:schemeClr val="tx1"/>
                        </a:solidFill>
                        <a:effectLst/>
                        <a:latin typeface="華康魏碑體" panose="03000709000000000000" pitchFamily="65" charset="-120"/>
                        <a:ea typeface="華康魏碑體" panose="03000709000000000000" pitchFamily="65" charset="-120"/>
                      </a:endParaRPr>
                    </a:p>
                    <a:p>
                      <a:pPr algn="ctr">
                        <a:spcAft>
                          <a:spcPts val="0"/>
                        </a:spcAft>
                      </a:pPr>
                      <a:r>
                        <a:rPr lang="zh-TW" sz="3200" kern="100" dirty="0" smtClean="0">
                          <a:solidFill>
                            <a:schemeClr val="tx1"/>
                          </a:solidFill>
                          <a:effectLst/>
                          <a:latin typeface="華康魏碑體" panose="03000709000000000000" pitchFamily="65" charset="-120"/>
                          <a:ea typeface="華康魏碑體" panose="03000709000000000000" pitchFamily="65" charset="-120"/>
                        </a:rPr>
                        <a:t>安</a:t>
                      </a:r>
                      <a:endParaRPr lang="en-US" altLang="zh-TW" sz="3200" kern="100" dirty="0" smtClean="0">
                        <a:solidFill>
                          <a:schemeClr val="tx1"/>
                        </a:solidFill>
                        <a:effectLst/>
                        <a:latin typeface="華康魏碑體" panose="03000709000000000000" pitchFamily="65" charset="-120"/>
                        <a:ea typeface="華康魏碑體" panose="03000709000000000000" pitchFamily="65" charset="-120"/>
                      </a:endParaRPr>
                    </a:p>
                    <a:p>
                      <a:pPr algn="ctr">
                        <a:spcAft>
                          <a:spcPts val="0"/>
                        </a:spcAft>
                      </a:pPr>
                      <a:r>
                        <a:rPr lang="zh-TW" sz="3200" kern="100" dirty="0" smtClean="0">
                          <a:solidFill>
                            <a:schemeClr val="tx1"/>
                          </a:solidFill>
                          <a:effectLst/>
                          <a:latin typeface="華康魏碑體" panose="03000709000000000000" pitchFamily="65" charset="-120"/>
                          <a:ea typeface="華康魏碑體" panose="03000709000000000000" pitchFamily="65" charset="-120"/>
                        </a:rPr>
                        <a:t>置</a:t>
                      </a:r>
                      <a:endParaRPr lang="zh-TW" sz="32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gridSpan="4">
                  <a:txBody>
                    <a:bodyPr/>
                    <a:lstStyle/>
                    <a:p>
                      <a:pPr algn="ct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免試入學方式</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特色招生方式</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其他</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870308">
                <a:tc vMerge="1">
                  <a:txBody>
                    <a:bodyPr/>
                    <a:lstStyle/>
                    <a:p>
                      <a:endParaRPr lang="zh-TW" altLang="en-US"/>
                    </a:p>
                  </a:txBody>
                  <a:tcPr/>
                </a:tc>
                <a:tc rowSpan="3">
                  <a:txBody>
                    <a:bodyPr/>
                    <a:lstStyle/>
                    <a:p>
                      <a:pPr algn="ctr">
                        <a:spcAft>
                          <a:spcPts val="0"/>
                        </a:spcAft>
                      </a:pPr>
                      <a:r>
                        <a:rPr lang="zh-TW" sz="2800" kern="100" dirty="0" smtClean="0">
                          <a:solidFill>
                            <a:schemeClr val="tx1"/>
                          </a:solidFill>
                          <a:effectLst/>
                          <a:latin typeface="華康魏碑體" panose="03000709000000000000" pitchFamily="65" charset="-120"/>
                          <a:ea typeface="華康魏碑體" panose="03000709000000000000" pitchFamily="65" charset="-120"/>
                        </a:rPr>
                        <a:t>校</a:t>
                      </a:r>
                      <a:endParaRPr lang="en-US" altLang="zh-TW" sz="2800" kern="100" dirty="0" smtClean="0">
                        <a:solidFill>
                          <a:schemeClr val="tx1"/>
                        </a:solidFill>
                        <a:effectLst/>
                        <a:latin typeface="華康魏碑體" panose="03000709000000000000" pitchFamily="65" charset="-120"/>
                        <a:ea typeface="華康魏碑體" panose="03000709000000000000" pitchFamily="65" charset="-120"/>
                      </a:endParaRPr>
                    </a:p>
                    <a:p>
                      <a:pPr algn="ctr">
                        <a:spcAft>
                          <a:spcPts val="0"/>
                        </a:spcAft>
                      </a:pPr>
                      <a:r>
                        <a:rPr lang="zh-TW" sz="2800" kern="100" dirty="0" smtClean="0">
                          <a:solidFill>
                            <a:schemeClr val="tx1"/>
                          </a:solidFill>
                          <a:effectLst/>
                          <a:latin typeface="華康魏碑體" panose="03000709000000000000" pitchFamily="65" charset="-120"/>
                          <a:ea typeface="華康魏碑體" panose="03000709000000000000" pitchFamily="65" charset="-120"/>
                        </a:rPr>
                        <a:t>內</a:t>
                      </a:r>
                      <a:endParaRPr lang="en-US" altLang="zh-TW" sz="2800" kern="100" dirty="0" smtClean="0">
                        <a:solidFill>
                          <a:schemeClr val="tx1"/>
                        </a:solidFill>
                        <a:effectLst/>
                        <a:latin typeface="華康魏碑體" panose="03000709000000000000" pitchFamily="65" charset="-120"/>
                        <a:ea typeface="華康魏碑體" panose="03000709000000000000" pitchFamily="65" charset="-120"/>
                      </a:endParaRPr>
                    </a:p>
                    <a:p>
                      <a:pPr algn="ctr">
                        <a:spcAft>
                          <a:spcPts val="0"/>
                        </a:spcAft>
                      </a:pPr>
                      <a:r>
                        <a:rPr lang="zh-TW" sz="2800" kern="100" dirty="0" smtClean="0">
                          <a:solidFill>
                            <a:schemeClr val="tx1"/>
                          </a:solidFill>
                          <a:effectLst/>
                          <a:latin typeface="華康魏碑體" panose="03000709000000000000" pitchFamily="65" charset="-120"/>
                          <a:ea typeface="華康魏碑體" panose="03000709000000000000" pitchFamily="65" charset="-120"/>
                        </a:rPr>
                        <a:t>直</a:t>
                      </a:r>
                      <a:endParaRPr lang="en-US" altLang="zh-TW" sz="2800" kern="100" dirty="0" smtClean="0">
                        <a:solidFill>
                          <a:schemeClr val="tx1"/>
                        </a:solidFill>
                        <a:effectLst/>
                        <a:latin typeface="華康魏碑體" panose="03000709000000000000" pitchFamily="65" charset="-120"/>
                        <a:ea typeface="華康魏碑體" panose="03000709000000000000" pitchFamily="65" charset="-120"/>
                      </a:endParaRPr>
                    </a:p>
                    <a:p>
                      <a:pPr algn="ctr">
                        <a:spcAft>
                          <a:spcPts val="0"/>
                        </a:spcAft>
                      </a:pPr>
                      <a:r>
                        <a:rPr lang="zh-TW" sz="2800" kern="100" dirty="0" smtClean="0">
                          <a:solidFill>
                            <a:schemeClr val="tx1"/>
                          </a:solidFill>
                          <a:effectLst/>
                          <a:latin typeface="華康魏碑體" panose="03000709000000000000" pitchFamily="65" charset="-120"/>
                          <a:ea typeface="華康魏碑體" panose="03000709000000000000" pitchFamily="65" charset="-120"/>
                        </a:rPr>
                        <a:t>升</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3">
                  <a:txBody>
                    <a:bodyPr/>
                    <a:lstStyle/>
                    <a:p>
                      <a:pPr algn="ct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就</a:t>
                      </a:r>
                      <a:r>
                        <a:rPr lang="zh-TW" sz="2800" kern="100" dirty="0" smtClean="0">
                          <a:solidFill>
                            <a:schemeClr val="tx1"/>
                          </a:solidFill>
                          <a:effectLst/>
                          <a:latin typeface="華康魏碑體" panose="03000709000000000000" pitchFamily="65" charset="-120"/>
                          <a:ea typeface="華康魏碑體" panose="03000709000000000000" pitchFamily="65" charset="-120"/>
                        </a:rPr>
                        <a:t>學區</a:t>
                      </a:r>
                      <a:endParaRPr lang="en-US" altLang="zh-TW" sz="2800" kern="100" dirty="0" smtClean="0">
                        <a:solidFill>
                          <a:schemeClr val="tx1"/>
                        </a:solidFill>
                        <a:effectLst/>
                        <a:latin typeface="華康魏碑體" panose="03000709000000000000" pitchFamily="65" charset="-120"/>
                        <a:ea typeface="華康魏碑體" panose="03000709000000000000" pitchFamily="65" charset="-120"/>
                      </a:endParaRPr>
                    </a:p>
                    <a:p>
                      <a:pPr algn="ctr">
                        <a:spcAft>
                          <a:spcPts val="0"/>
                        </a:spcAft>
                      </a:pPr>
                      <a:r>
                        <a:rPr lang="zh-TW" sz="2800" kern="100" dirty="0" smtClean="0">
                          <a:solidFill>
                            <a:schemeClr val="tx1"/>
                          </a:solidFill>
                          <a:effectLst/>
                          <a:latin typeface="華康魏碑體" panose="03000709000000000000" pitchFamily="65" charset="-120"/>
                          <a:ea typeface="華康魏碑體" panose="03000709000000000000" pitchFamily="65" charset="-120"/>
                        </a:rPr>
                        <a:t>免試</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3">
                  <a:txBody>
                    <a:bodyPr/>
                    <a:lstStyle/>
                    <a:p>
                      <a:pPr algn="ct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技優甄審</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3">
                  <a:txBody>
                    <a:bodyPr/>
                    <a:lstStyle/>
                    <a:p>
                      <a:pPr algn="ctr">
                        <a:spcAft>
                          <a:spcPts val="0"/>
                        </a:spcAft>
                      </a:pPr>
                      <a:r>
                        <a:rPr lang="zh-TW" sz="2800" kern="100" dirty="0" smtClean="0">
                          <a:solidFill>
                            <a:schemeClr val="tx1"/>
                          </a:solidFill>
                          <a:effectLst/>
                          <a:latin typeface="華康魏碑體" panose="03000709000000000000" pitchFamily="65" charset="-120"/>
                          <a:ea typeface="華康魏碑體" panose="03000709000000000000" pitchFamily="65" charset="-120"/>
                        </a:rPr>
                        <a:t>單獨招生</a:t>
                      </a:r>
                      <a:r>
                        <a:rPr lang="zh-TW" sz="2800" kern="100" dirty="0">
                          <a:solidFill>
                            <a:schemeClr val="tx1"/>
                          </a:solidFill>
                          <a:effectLst/>
                          <a:latin typeface="華康魏碑體" panose="03000709000000000000" pitchFamily="65" charset="-120"/>
                          <a:ea typeface="華康魏碑體" panose="03000709000000000000" pitchFamily="65" charset="-120"/>
                        </a:rPr>
                        <a:t>（含園區生、進修學校）</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3">
                  <a:txBody>
                    <a:bodyPr/>
                    <a:lstStyle/>
                    <a:p>
                      <a:pP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考試分發入學</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4">
                  <a:txBody>
                    <a:bodyPr/>
                    <a:lstStyle/>
                    <a:p>
                      <a:pPr algn="ct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甄選入學</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未受獎補私校單獨招生</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rowSpan="3">
                  <a:txBody>
                    <a:bodyPr/>
                    <a:lstStyle/>
                    <a:p>
                      <a:pP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實用技能（班）學程</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rowSpan="3">
                  <a:txBody>
                    <a:bodyPr/>
                    <a:lstStyle/>
                    <a:p>
                      <a:pP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建教合作班</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rowSpan="2" gridSpan="3">
                  <a:txBody>
                    <a:bodyPr/>
                    <a:lstStyle/>
                    <a:p>
                      <a:pPr algn="ct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體育績優</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rowSpan="2" hMerge="1">
                  <a:txBody>
                    <a:bodyPr/>
                    <a:lstStyle/>
                    <a:p>
                      <a:endParaRPr lang="zh-TW" altLang="en-US"/>
                    </a:p>
                  </a:txBody>
                  <a:tcPr/>
                </a:tc>
                <a:tc rowSpan="2" hMerge="1">
                  <a:txBody>
                    <a:bodyPr/>
                    <a:lstStyle/>
                    <a:p>
                      <a:endParaRPr lang="zh-TW" altLang="en-US"/>
                    </a:p>
                  </a:txBody>
                  <a:tcPr/>
                </a:tc>
                <a:extLst>
                  <a:ext uri="{0D108BD9-81ED-4DB2-BD59-A6C34878D82A}">
                    <a16:rowId xmlns:a16="http://schemas.microsoft.com/office/drawing/2014/main" xmlns="" val="10001"/>
                  </a:ext>
                </a:extLst>
              </a:tr>
              <a:tr h="1253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職業類群科</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藝才班</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體育班</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科學班</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10002"/>
                  </a:ext>
                </a:extLst>
              </a:tr>
              <a:tr h="455181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pPr>
                        <a:spcAft>
                          <a:spcPts val="0"/>
                        </a:spcAft>
                      </a:pP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tc vMerge="1">
                  <a:txBody>
                    <a:bodyPr/>
                    <a:lstStyle/>
                    <a:p>
                      <a:pPr>
                        <a:spcAft>
                          <a:spcPts val="0"/>
                        </a:spcAft>
                      </a:pP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tc vMerge="1">
                  <a:txBody>
                    <a:bodyPr/>
                    <a:lstStyle/>
                    <a:p>
                      <a:pPr>
                        <a:spcAft>
                          <a:spcPts val="0"/>
                        </a:spcAft>
                      </a:pP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tc vMerge="1">
                  <a:txBody>
                    <a:bodyPr/>
                    <a:lstStyle/>
                    <a:p>
                      <a:pPr>
                        <a:spcAft>
                          <a:spcPts val="0"/>
                        </a:spcAft>
                      </a:pP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獨招</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甄試</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spcAft>
                          <a:spcPts val="0"/>
                        </a:spcAft>
                      </a:pPr>
                      <a:r>
                        <a:rPr lang="zh-TW" sz="2800" kern="100" dirty="0">
                          <a:solidFill>
                            <a:schemeClr val="tx1"/>
                          </a:solidFill>
                          <a:effectLst/>
                          <a:latin typeface="華康魏碑體" panose="03000709000000000000" pitchFamily="65" charset="-120"/>
                          <a:ea typeface="華康魏碑體" panose="03000709000000000000" pitchFamily="65" charset="-120"/>
                        </a:rPr>
                        <a:t>甄審</a:t>
                      </a:r>
                      <a:endParaRPr lang="zh-TW" sz="280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xmlns="" val="10003"/>
                  </a:ext>
                </a:extLst>
              </a:tr>
            </a:tbl>
          </a:graphicData>
        </a:graphic>
      </p:graphicFrame>
      <p:sp>
        <p:nvSpPr>
          <p:cNvPr id="75823" name="投影片編號版面配置區 3"/>
          <p:cNvSpPr>
            <a:spLocks noGrp="1"/>
          </p:cNvSpPr>
          <p:nvPr>
            <p:ph type="sldNum" sz="quarter" idx="12"/>
          </p:nvPr>
        </p:nvSpPr>
        <p:spPr bwMode="auto">
          <a:noFill/>
          <a:ln>
            <a:miter lim="800000"/>
            <a:headEnd/>
            <a:tailEnd/>
          </a:ln>
        </p:spPr>
        <p:txBody>
          <a:bodyPr/>
          <a:lstStyle/>
          <a:p>
            <a:fld id="{2F4939FD-1265-4A17-91E7-85D1AE586A16}" type="slidenum">
              <a:rPr lang="zh-TW" altLang="en-US"/>
              <a:pPr/>
              <a:t>16</a:t>
            </a:fld>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103年設計物\103年度教育部政策文宣通路溝通案\執行\104年免試入學超額比序全國共識版與基北區爭議說明\PP END-01.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
        <p:nvSpPr>
          <p:cNvPr id="9" name="副標題 2"/>
          <p:cNvSpPr txBox="1">
            <a:spLocks/>
          </p:cNvSpPr>
          <p:nvPr/>
        </p:nvSpPr>
        <p:spPr>
          <a:xfrm>
            <a:off x="2935288" y="5540375"/>
            <a:ext cx="6400800" cy="768350"/>
          </a:xfrm>
          <a:prstGeom prst="rect">
            <a:avLst/>
          </a:prstGeom>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標楷體" pitchFamily="65"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標楷體" pitchFamily="65" charset="-120"/>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標楷體" pitchFamily="65" charset="-120"/>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標楷體" pitchFamily="65" charset="-120"/>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標楷體" pitchFamily="65" charset="-120"/>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endParaRPr lang="en-US" altLang="zh-TW" sz="2400" dirty="0">
              <a:solidFill>
                <a:schemeClr val="bg1"/>
              </a:solidFill>
              <a:latin typeface="標楷體" pitchFamily="65" charset="-120"/>
              <a:cs typeface="+mj-cs"/>
            </a:endParaRPr>
          </a:p>
        </p:txBody>
      </p:sp>
      <p:pic>
        <p:nvPicPr>
          <p:cNvPr id="5" name="Picture 3" descr="C:\Users\MD570\Desktop\traffic_s-2.png"/>
          <p:cNvPicPr>
            <a:picLocks noChangeAspect="1" noChangeArrowheads="1"/>
          </p:cNvPicPr>
          <p:nvPr/>
        </p:nvPicPr>
        <p:blipFill>
          <a:blip r:embed="rId4" cstate="print">
            <a:extLst/>
          </a:blip>
          <a:srcRect/>
          <a:stretch>
            <a:fillRect/>
          </a:stretch>
        </p:blipFill>
        <p:spPr bwMode="auto">
          <a:xfrm>
            <a:off x="1540390" y="4197516"/>
            <a:ext cx="2690416" cy="2615860"/>
          </a:xfrm>
          <a:prstGeom prst="rect">
            <a:avLst/>
          </a:prstGeom>
          <a:noFill/>
          <a:effectLst>
            <a:softEdge rad="0"/>
          </a:effectLst>
          <a:extLst/>
        </p:spPr>
      </p:pic>
      <p:sp>
        <p:nvSpPr>
          <p:cNvPr id="76805" name="投影片編號版面配置區 2"/>
          <p:cNvSpPr>
            <a:spLocks noGrp="1"/>
          </p:cNvSpPr>
          <p:nvPr>
            <p:ph type="sldNum" sz="quarter" idx="12"/>
          </p:nvPr>
        </p:nvSpPr>
        <p:spPr bwMode="auto">
          <a:noFill/>
          <a:ln>
            <a:miter lim="800000"/>
            <a:headEnd/>
            <a:tailEnd/>
          </a:ln>
        </p:spPr>
        <p:txBody>
          <a:bodyPr/>
          <a:lstStyle/>
          <a:p>
            <a:fld id="{5ACC0831-1DEB-4C75-948B-0204BA390D34}" type="slidenum">
              <a:rPr lang="zh-TW" altLang="en-US"/>
              <a:pPr/>
              <a:t>17</a:t>
            </a:fld>
            <a:endParaRPr lang="zh-TW" altLang="en-US"/>
          </a:p>
        </p:txBody>
      </p:sp>
      <p:sp>
        <p:nvSpPr>
          <p:cNvPr id="76806" name="文字方塊 7"/>
          <p:cNvSpPr txBox="1">
            <a:spLocks noChangeArrowheads="1"/>
          </p:cNvSpPr>
          <p:nvPr/>
        </p:nvSpPr>
        <p:spPr bwMode="auto">
          <a:xfrm>
            <a:off x="6667500" y="738188"/>
            <a:ext cx="4168775" cy="1631950"/>
          </a:xfrm>
          <a:prstGeom prst="rect">
            <a:avLst/>
          </a:prstGeom>
          <a:noFill/>
          <a:ln w="9525">
            <a:noFill/>
            <a:miter lim="800000"/>
            <a:headEnd/>
            <a:tailEnd/>
          </a:ln>
        </p:spPr>
        <p:txBody>
          <a:bodyPr>
            <a:spAutoFit/>
          </a:bodyPr>
          <a:lstStyle/>
          <a:p>
            <a:pPr eaLnBrk="1" hangingPunct="1"/>
            <a:r>
              <a:rPr lang="zh-TW" altLang="en-US" sz="3200">
                <a:solidFill>
                  <a:srgbClr val="7030A0"/>
                </a:solidFill>
                <a:latin typeface="華康華綜體W5" pitchFamily="49" charset="-120"/>
                <a:ea typeface="華康華綜體W5" pitchFamily="49" charset="-120"/>
              </a:rPr>
              <a:t>而是積極的</a:t>
            </a:r>
            <a:endParaRPr lang="en-US" altLang="zh-TW" sz="3200">
              <a:solidFill>
                <a:srgbClr val="7030A0"/>
              </a:solidFill>
              <a:latin typeface="華康華綜體W5" pitchFamily="49" charset="-120"/>
              <a:ea typeface="華康華綜體W5" pitchFamily="49" charset="-120"/>
            </a:endParaRPr>
          </a:p>
          <a:p>
            <a:pPr eaLnBrk="1" hangingPunct="1"/>
            <a:r>
              <a:rPr lang="zh-TW" altLang="en-US" sz="3200">
                <a:solidFill>
                  <a:srgbClr val="7030A0"/>
                </a:solidFill>
                <a:latin typeface="華康華綜體W5" pitchFamily="49" charset="-120"/>
                <a:ea typeface="華康華綜體W5" pitchFamily="49" charset="-120"/>
              </a:rPr>
              <a:t>「成就更多的孩子！」</a:t>
            </a:r>
          </a:p>
          <a:p>
            <a:pPr eaLnBrk="1" hangingPunct="1"/>
            <a:endParaRPr lang="en-US" altLang="zh-TW">
              <a:ea typeface="華康華綜體W5" pitchFamily="49" charset="-120"/>
            </a:endParaRPr>
          </a:p>
          <a:p>
            <a:pPr eaLnBrk="1" hangingPunct="1"/>
            <a:endParaRPr lang="zh-TW" altLang="en-US">
              <a:ea typeface="華康華綜體W5" pitchFamily="49" charset="-120"/>
            </a:endParaRPr>
          </a:p>
        </p:txBody>
      </p:sp>
      <p:sp>
        <p:nvSpPr>
          <p:cNvPr id="10" name="文字方塊 9"/>
          <p:cNvSpPr txBox="1"/>
          <p:nvPr/>
        </p:nvSpPr>
        <p:spPr>
          <a:xfrm>
            <a:off x="3308350" y="5505450"/>
            <a:ext cx="7443788" cy="1262063"/>
          </a:xfrm>
          <a:prstGeom prst="rect">
            <a:avLst/>
          </a:prstGeom>
          <a:noFill/>
        </p:spPr>
        <p:txBody>
          <a:bodyPr>
            <a:spAutoFit/>
          </a:bodyPr>
          <a:lstStyle/>
          <a:p>
            <a:pPr marL="342900" indent="-342900" algn="ctr" eaLnBrk="1" hangingPunct="1">
              <a:spcBef>
                <a:spcPct val="20000"/>
              </a:spcBef>
              <a:defRPr/>
            </a:pPr>
            <a:r>
              <a:rPr lang="zh-TW" altLang="en-US" sz="4000" dirty="0">
                <a:solidFill>
                  <a:srgbClr val="000099"/>
                </a:solidFill>
                <a:effectLst>
                  <a:outerShdw blurRad="38100" dist="38100" dir="2700000" algn="tl">
                    <a:srgbClr val="C0C0C0"/>
                  </a:outerShdw>
                </a:effectLst>
                <a:latin typeface="華康魏碑體" panose="03000709000000000000" pitchFamily="65" charset="-120"/>
                <a:ea typeface="華康魏碑體" panose="03000709000000000000" pitchFamily="65" charset="-120"/>
              </a:rPr>
              <a:t>適性輔導</a:t>
            </a:r>
            <a:r>
              <a:rPr lang="en-US" altLang="zh-TW" sz="4000" dirty="0">
                <a:solidFill>
                  <a:srgbClr val="CC0099"/>
                </a:solidFill>
                <a:effectLst>
                  <a:outerShdw blurRad="38100" dist="38100" dir="2700000" algn="tl">
                    <a:srgbClr val="C0C0C0"/>
                  </a:outerShdw>
                </a:effectLst>
                <a:latin typeface="華康魏碑體" panose="03000709000000000000" pitchFamily="65" charset="-120"/>
                <a:ea typeface="華康魏碑體" panose="03000709000000000000" pitchFamily="65" charset="-120"/>
                <a:sym typeface="Wingdings" pitchFamily="2" charset="2"/>
              </a:rPr>
              <a:t></a:t>
            </a:r>
            <a:r>
              <a:rPr lang="zh-TW" altLang="en-US" sz="4000" dirty="0">
                <a:solidFill>
                  <a:srgbClr val="000099"/>
                </a:solidFill>
                <a:effectLst>
                  <a:outerShdw blurRad="38100" dist="38100" dir="2700000" algn="tl">
                    <a:srgbClr val="C0C0C0"/>
                  </a:outerShdw>
                </a:effectLst>
                <a:latin typeface="華康魏碑體" panose="03000709000000000000" pitchFamily="65" charset="-120"/>
                <a:ea typeface="華康魏碑體" panose="03000709000000000000" pitchFamily="65" charset="-120"/>
              </a:rPr>
              <a:t>適性入學</a:t>
            </a:r>
            <a:r>
              <a:rPr lang="en-US" altLang="zh-TW" sz="4000" dirty="0">
                <a:solidFill>
                  <a:srgbClr val="CC0099"/>
                </a:solidFill>
                <a:effectLst>
                  <a:outerShdw blurRad="38100" dist="38100" dir="2700000" algn="tl">
                    <a:srgbClr val="C0C0C0"/>
                  </a:outerShdw>
                </a:effectLst>
                <a:latin typeface="華康魏碑體" panose="03000709000000000000" pitchFamily="65" charset="-120"/>
                <a:ea typeface="華康魏碑體" panose="03000709000000000000" pitchFamily="65" charset="-120"/>
                <a:sym typeface="Wingdings" pitchFamily="2" charset="2"/>
              </a:rPr>
              <a:t></a:t>
            </a:r>
            <a:r>
              <a:rPr lang="zh-TW" altLang="en-US" sz="4000" dirty="0">
                <a:solidFill>
                  <a:srgbClr val="000099"/>
                </a:solidFill>
                <a:effectLst>
                  <a:outerShdw blurRad="38100" dist="38100" dir="2700000" algn="tl">
                    <a:srgbClr val="C0C0C0"/>
                  </a:outerShdw>
                </a:effectLst>
                <a:latin typeface="華康魏碑體" panose="03000709000000000000" pitchFamily="65" charset="-120"/>
                <a:ea typeface="華康魏碑體" panose="03000709000000000000" pitchFamily="65" charset="-120"/>
                <a:sym typeface="Wingdings" pitchFamily="2" charset="2"/>
              </a:rPr>
              <a:t>適性揚才</a:t>
            </a:r>
            <a:endParaRPr lang="en-US" altLang="zh-TW" sz="4000" dirty="0">
              <a:solidFill>
                <a:srgbClr val="000099"/>
              </a:solidFill>
              <a:effectLst>
                <a:outerShdw blurRad="38100" dist="38100" dir="2700000" algn="tl">
                  <a:srgbClr val="C0C0C0"/>
                </a:outerShdw>
              </a:effectLst>
              <a:latin typeface="華康魏碑體" panose="03000709000000000000" pitchFamily="65" charset="-120"/>
              <a:ea typeface="華康魏碑體" panose="03000709000000000000" pitchFamily="65" charset="-120"/>
            </a:endParaRPr>
          </a:p>
          <a:p>
            <a:pPr eaLnBrk="1" hangingPunct="1">
              <a:defRPr/>
            </a:pPr>
            <a:endParaRPr lang="en-US" altLang="zh-TW" dirty="0">
              <a:latin typeface="Arial" charset="0"/>
            </a:endParaRPr>
          </a:p>
          <a:p>
            <a:pPr eaLnBrk="1" hangingPunct="1">
              <a:defRPr/>
            </a:pPr>
            <a:endParaRPr lang="zh-TW" altLang="en-US" dirty="0">
              <a:latin typeface="Arial" charset="0"/>
            </a:endParaRPr>
          </a:p>
        </p:txBody>
      </p:sp>
      <p:sp>
        <p:nvSpPr>
          <p:cNvPr id="76808" name="文字方塊 10"/>
          <p:cNvSpPr txBox="1">
            <a:spLocks noChangeArrowheads="1"/>
          </p:cNvSpPr>
          <p:nvPr/>
        </p:nvSpPr>
        <p:spPr bwMode="auto">
          <a:xfrm>
            <a:off x="1768475" y="738188"/>
            <a:ext cx="3759200" cy="1354137"/>
          </a:xfrm>
          <a:prstGeom prst="rect">
            <a:avLst/>
          </a:prstGeom>
          <a:noFill/>
          <a:ln w="9525">
            <a:noFill/>
            <a:miter lim="800000"/>
            <a:headEnd/>
            <a:tailEnd/>
          </a:ln>
        </p:spPr>
        <p:txBody>
          <a:bodyPr>
            <a:spAutoFit/>
          </a:bodyPr>
          <a:lstStyle/>
          <a:p>
            <a:pPr eaLnBrk="1" hangingPunct="1"/>
            <a:r>
              <a:rPr lang="zh-TW" altLang="en-US" sz="3200">
                <a:solidFill>
                  <a:srgbClr val="7030A0"/>
                </a:solidFill>
                <a:latin typeface="華康華綜體W5" pitchFamily="49" charset="-120"/>
                <a:ea typeface="華康華綜體W5" pitchFamily="49" charset="-120"/>
              </a:rPr>
              <a:t>不是消極的</a:t>
            </a:r>
            <a:endParaRPr lang="en-US" altLang="zh-TW" sz="3200">
              <a:solidFill>
                <a:srgbClr val="7030A0"/>
              </a:solidFill>
              <a:latin typeface="華康華綜體W5" pitchFamily="49" charset="-120"/>
              <a:ea typeface="華康華綜體W5" pitchFamily="49" charset="-120"/>
            </a:endParaRPr>
          </a:p>
          <a:p>
            <a:pPr eaLnBrk="1" hangingPunct="1"/>
            <a:r>
              <a:rPr lang="zh-TW" altLang="en-US" sz="3200">
                <a:solidFill>
                  <a:srgbClr val="7030A0"/>
                </a:solidFill>
                <a:latin typeface="華康華綜體W5" pitchFamily="49" charset="-120"/>
                <a:ea typeface="華康華綜體W5" pitchFamily="49" charset="-120"/>
              </a:rPr>
              <a:t>「減輕升學壓力？」</a:t>
            </a:r>
            <a:endParaRPr lang="en-US" altLang="zh-TW" sz="3200">
              <a:solidFill>
                <a:srgbClr val="7030A0"/>
              </a:solidFill>
              <a:latin typeface="華康華綜體W5" pitchFamily="49" charset="-120"/>
              <a:ea typeface="華康華綜體W5" pitchFamily="49" charset="-120"/>
            </a:endParaRPr>
          </a:p>
          <a:p>
            <a:pPr eaLnBrk="1" hangingPunct="1"/>
            <a:endParaRPr lang="zh-TW" altLang="en-US">
              <a:ea typeface="華康華綜體W5" pitchFamily="49" charset="-12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p:cNvSpPr>
            <a:spLocks noGrp="1"/>
          </p:cNvSpPr>
          <p:nvPr>
            <p:ph type="title"/>
          </p:nvPr>
        </p:nvSpPr>
        <p:spPr>
          <a:xfrm>
            <a:off x="1452563" y="1833563"/>
            <a:ext cx="9872662" cy="1143000"/>
          </a:xfrm>
        </p:spPr>
        <p:txBody>
          <a:bodyPr/>
          <a:lstStyle/>
          <a:p>
            <a:pPr algn="ctr" eaLnBrk="1" hangingPunct="1"/>
            <a:r>
              <a:rPr lang="en-US" altLang="zh-TW" sz="5400" smtClean="0">
                <a:latin typeface="華康華綜體W5" pitchFamily="49" charset="-120"/>
                <a:ea typeface="華康華綜體W5" pitchFamily="49" charset="-120"/>
              </a:rPr>
              <a:t>106</a:t>
            </a:r>
            <a:r>
              <a:rPr lang="zh-TW" altLang="en-US" sz="5400" smtClean="0">
                <a:latin typeface="華康華綜體W5" pitchFamily="49" charset="-120"/>
                <a:ea typeface="華康華綜體W5" pitchFamily="49" charset="-120"/>
              </a:rPr>
              <a:t>學年度國中教育會考暨全國高級中等學校及五年制專科學校</a:t>
            </a:r>
            <a:r>
              <a:rPr lang="zh-TW" altLang="en-US" sz="5400" smtClean="0">
                <a:solidFill>
                  <a:srgbClr val="FF0000"/>
                </a:solidFill>
                <a:latin typeface="華康華綜體W5" pitchFamily="49" charset="-120"/>
                <a:ea typeface="華康華綜體W5" pitchFamily="49" charset="-120"/>
              </a:rPr>
              <a:t>適性入學重要日程表</a:t>
            </a:r>
            <a:endParaRPr lang="zh-TW" altLang="en-US" sz="5400" smtClean="0">
              <a:latin typeface="華康華綜體W5" pitchFamily="49" charset="-120"/>
              <a:ea typeface="華康華綜體W5" pitchFamily="49" charset="-120"/>
            </a:endParaRPr>
          </a:p>
        </p:txBody>
      </p:sp>
      <p:sp>
        <p:nvSpPr>
          <p:cNvPr id="78851" name="投影片編號版面配置區 3"/>
          <p:cNvSpPr>
            <a:spLocks noGrp="1"/>
          </p:cNvSpPr>
          <p:nvPr>
            <p:ph type="sldNum" sz="quarter" idx="12"/>
          </p:nvPr>
        </p:nvSpPr>
        <p:spPr bwMode="auto">
          <a:noFill/>
          <a:ln>
            <a:miter lim="800000"/>
            <a:headEnd/>
            <a:tailEnd/>
          </a:ln>
        </p:spPr>
        <p:txBody>
          <a:bodyPr/>
          <a:lstStyle/>
          <a:p>
            <a:fld id="{897F1983-96BA-4400-AC28-1886B7639E8B}" type="slidenum">
              <a:rPr lang="zh-TW" altLang="en-US"/>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標題 1"/>
          <p:cNvSpPr>
            <a:spLocks noGrp="1"/>
          </p:cNvSpPr>
          <p:nvPr>
            <p:ph type="title"/>
          </p:nvPr>
        </p:nvSpPr>
        <p:spPr/>
        <p:txBody>
          <a:bodyPr/>
          <a:lstStyle/>
          <a:p>
            <a:endParaRPr lang="zh-TW" altLang="en-US" smtClean="0"/>
          </a:p>
        </p:txBody>
      </p:sp>
      <p:graphicFrame>
        <p:nvGraphicFramePr>
          <p:cNvPr id="3" name="表格 2"/>
          <p:cNvGraphicFramePr>
            <a:graphicFrameLocks noGrp="1"/>
          </p:cNvGraphicFramePr>
          <p:nvPr/>
        </p:nvGraphicFramePr>
        <p:xfrm>
          <a:off x="1600200" y="0"/>
          <a:ext cx="10401300" cy="6778625"/>
        </p:xfrm>
        <a:graphic>
          <a:graphicData uri="http://schemas.openxmlformats.org/drawingml/2006/table">
            <a:tbl>
              <a:tblPr/>
              <a:tblGrid>
                <a:gridCol w="558802">
                  <a:extLst>
                    <a:ext uri="{9D8B030D-6E8A-4147-A177-3AD203B41FA5}">
                      <a16:colId xmlns:a16="http://schemas.microsoft.com/office/drawing/2014/main" xmlns="" val="20000"/>
                    </a:ext>
                  </a:extLst>
                </a:gridCol>
                <a:gridCol w="1297940">
                  <a:extLst>
                    <a:ext uri="{9D8B030D-6E8A-4147-A177-3AD203B41FA5}">
                      <a16:colId xmlns:a16="http://schemas.microsoft.com/office/drawing/2014/main" xmlns="" val="20001"/>
                    </a:ext>
                  </a:extLst>
                </a:gridCol>
                <a:gridCol w="2172126">
                  <a:extLst>
                    <a:ext uri="{9D8B030D-6E8A-4147-A177-3AD203B41FA5}">
                      <a16:colId xmlns:a16="http://schemas.microsoft.com/office/drawing/2014/main" xmlns="" val="20002"/>
                    </a:ext>
                  </a:extLst>
                </a:gridCol>
                <a:gridCol w="6372432">
                  <a:extLst>
                    <a:ext uri="{9D8B030D-6E8A-4147-A177-3AD203B41FA5}">
                      <a16:colId xmlns:a16="http://schemas.microsoft.com/office/drawing/2014/main" xmlns="" val="20003"/>
                    </a:ext>
                  </a:extLst>
                </a:gridCol>
              </a:tblGrid>
              <a:tr h="334085">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月</a:t>
                      </a:r>
                      <a:endParaRPr kumimoji="0" lang="zh-TW" altLang="zh-TW" sz="2000" b="1" i="0" u="none" strike="noStrike" cap="none" normalizeH="0" baseline="0" dirty="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日</a:t>
                      </a:r>
                      <a:endParaRPr kumimoji="0" lang="zh-TW" altLang="zh-TW" sz="20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星期</a:t>
                      </a:r>
                      <a:endParaRPr kumimoji="0" lang="zh-TW" altLang="zh-TW" sz="20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zh-TW" altLang="zh-TW" sz="20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辦理事項</a:t>
                      </a:r>
                      <a:endParaRPr kumimoji="0" lang="zh-TW" altLang="zh-TW" sz="2000" b="1" i="0" u="none" strike="noStrike" cap="none" normalizeH="0" baseline="0" dirty="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04792">
                <a:tc rowSpan="21">
                  <a:txBody>
                    <a:bodyPr/>
                    <a:lstStyle>
                      <a:lvl1pPr indent="-66675"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66675" algn="ctr" defTabSz="4572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 </a:t>
                      </a:r>
                      <a:r>
                        <a:rPr kumimoji="0" lang="en-US" altLang="zh-TW" sz="32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3</a:t>
                      </a:r>
                      <a:r>
                        <a:rPr kumimoji="0" lang="zh-TW" altLang="zh-TW" sz="32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月份</a:t>
                      </a:r>
                      <a:endParaRPr kumimoji="0" lang="zh-TW" altLang="zh-TW" sz="3200" b="1" i="0" u="none" strike="noStrike" cap="none" normalizeH="0" baseline="0" dirty="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p>
                      <a:pPr marL="0" marR="0" lvl="0" indent="-66675" algn="ctr" defTabSz="4572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 </a:t>
                      </a:r>
                      <a:endParaRPr kumimoji="0" lang="zh-TW" altLang="zh-TW" sz="2800" b="1" i="0" u="none" strike="noStrike" cap="none" normalizeH="0" baseline="0" dirty="0" smtClean="0">
                        <a:ln>
                          <a:noFill/>
                        </a:ln>
                        <a:solidFill>
                          <a:srgbClr val="FFFFFF"/>
                        </a:solidFill>
                        <a:effectLst/>
                        <a:latin typeface="Calibri" panose="020F0502020204030204" pitchFamily="34" charset="0"/>
                        <a:ea typeface="新細明體" panose="02020500000000000000" pitchFamily="18" charset="-12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三</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rowSpan="11">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1. 1</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日：建教合作班入學報名開始日</a:t>
                      </a:r>
                      <a:endPar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p>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2. 1</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-7</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日：藝才班術科測驗報名</a:t>
                      </a:r>
                      <a:endPar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p>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3. 2</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-3</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日：科學班報名</a:t>
                      </a:r>
                      <a:endPar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p>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4. 11</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日：科學班科學能力檢定	</a:t>
                      </a: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304792">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四</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a16="http://schemas.microsoft.com/office/drawing/2014/main" xmlns="" val="10002"/>
                  </a:ext>
                </a:extLst>
              </a:tr>
              <a:tr h="304792">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3</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五</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a16="http://schemas.microsoft.com/office/drawing/2014/main" xmlns="" val="10003"/>
                  </a:ext>
                </a:extLst>
              </a:tr>
              <a:tr h="304792">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4</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六</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a16="http://schemas.microsoft.com/office/drawing/2014/main" xmlns="" val="10004"/>
                  </a:ext>
                </a:extLst>
              </a:tr>
              <a:tr h="304792">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5</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日</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a16="http://schemas.microsoft.com/office/drawing/2014/main" xmlns="" val="10005"/>
                  </a:ext>
                </a:extLst>
              </a:tr>
              <a:tr h="304792">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6</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一</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a16="http://schemas.microsoft.com/office/drawing/2014/main" xmlns="" val="10006"/>
                  </a:ext>
                </a:extLst>
              </a:tr>
              <a:tr h="304792">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7</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二</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a16="http://schemas.microsoft.com/office/drawing/2014/main" xmlns="" val="10007"/>
                  </a:ext>
                </a:extLst>
              </a:tr>
              <a:tr h="304792">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8</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三</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a16="http://schemas.microsoft.com/office/drawing/2014/main" xmlns="" val="10008"/>
                  </a:ext>
                </a:extLst>
              </a:tr>
              <a:tr h="304792">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9</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四</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a16="http://schemas.microsoft.com/office/drawing/2014/main" xmlns="" val="10009"/>
                  </a:ext>
                </a:extLst>
              </a:tr>
              <a:tr h="304792">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10</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五</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a16="http://schemas.microsoft.com/office/drawing/2014/main" xmlns="" val="10010"/>
                  </a:ext>
                </a:extLst>
              </a:tr>
              <a:tr h="304792">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六</a:t>
                      </a: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11"/>
                  </a:ext>
                </a:extLst>
              </a:tr>
              <a:tr h="264647">
                <a:tc vMerge="1">
                  <a:txBody>
                    <a:bodyPr/>
                    <a:lstStyle/>
                    <a:p>
                      <a:endParaRPr lang="zh-TW" altLang="en-US"/>
                    </a:p>
                  </a:txBody>
                  <a:tcPr/>
                </a:tc>
                <a:tc gridSpan="3">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kern="1200"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a:t>
                      </a:r>
                      <a:endParaRPr kumimoji="0" lang="zh-TW" altLang="zh-TW" sz="2000" b="0" i="0" u="none" strike="noStrike" kern="1200"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hMerge="1">
                  <a:txBody>
                    <a:bodyPr/>
                    <a:lstStyle/>
                    <a:p>
                      <a:endParaRPr lang="zh-TW" altLang="en-US" dirty="0"/>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12"/>
                  </a:ext>
                </a:extLst>
              </a:tr>
              <a:tr h="304792">
                <a:tc v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16</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四</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16</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-18</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日：國中教育會考報名	</a:t>
                      </a: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4283174988"/>
                  </a:ext>
                </a:extLst>
              </a:tr>
              <a:tr h="304792">
                <a:tc v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17</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五</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461217197"/>
                  </a:ext>
                </a:extLst>
              </a:tr>
              <a:tr h="304792">
                <a:tc v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18</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六</a:t>
                      </a: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3606346511"/>
                  </a:ext>
                </a:extLst>
              </a:tr>
              <a:tr h="242376">
                <a:tc vMerge="1">
                  <a:txBody>
                    <a:bodyPr/>
                    <a:lstStyle/>
                    <a:p>
                      <a:endParaRPr lang="zh-TW" altLang="en-US"/>
                    </a:p>
                  </a:txBody>
                  <a:tcPr/>
                </a:tc>
                <a:tc gridSpan="3">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                               …</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13"/>
                  </a:ext>
                </a:extLst>
              </a:tr>
              <a:tr h="334085">
                <a:tc v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kern="1200"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20</a:t>
                      </a:r>
                      <a:endParaRPr kumimoji="0" lang="zh-TW" altLang="en-US" sz="2000" b="0" i="0" u="none" strike="noStrike" kern="1200" cap="none" normalizeH="0" baseline="0" dirty="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一</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rowSpan="5">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 </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20</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-24</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日：特色招生專業群科甄選入學報名</a:t>
                      </a: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14"/>
                  </a:ext>
                </a:extLst>
              </a:tr>
              <a:tr h="33408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21</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二</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a16="http://schemas.microsoft.com/office/drawing/2014/main" xmlns="" val="10015"/>
                  </a:ext>
                </a:extLst>
              </a:tr>
              <a:tr h="33408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22</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三</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a16="http://schemas.microsoft.com/office/drawing/2014/main" xmlns="" val="10016"/>
                  </a:ext>
                </a:extLst>
              </a:tr>
              <a:tr h="33408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23</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四</a:t>
                      </a:r>
                      <a:endParaRPr kumimoji="0" lang="zh-TW" altLang="zh-TW" sz="20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a16="http://schemas.microsoft.com/office/drawing/2014/main" xmlns="" val="10017"/>
                  </a:ext>
                </a:extLst>
              </a:tr>
              <a:tr h="33408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24</a:t>
                      </a:r>
                      <a:endParaRPr kumimoji="0" lang="zh-TW" altLang="zh-TW" sz="20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五</a:t>
                      </a:r>
                      <a:endParaRPr kumimoji="0" lang="zh-TW" altLang="zh-TW" sz="20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a16="http://schemas.microsoft.com/office/drawing/2014/main" xmlns="" val="10018"/>
                  </a:ext>
                </a:extLst>
              </a:tr>
            </a:tbl>
          </a:graphicData>
        </a:graphic>
      </p:graphicFrame>
      <p:sp>
        <p:nvSpPr>
          <p:cNvPr id="79956" name="投影片編號版面配置區 5"/>
          <p:cNvSpPr>
            <a:spLocks noGrp="1"/>
          </p:cNvSpPr>
          <p:nvPr>
            <p:ph type="sldNum" sz="quarter" idx="12"/>
          </p:nvPr>
        </p:nvSpPr>
        <p:spPr bwMode="auto">
          <a:xfrm>
            <a:off x="239713" y="787400"/>
            <a:ext cx="779462" cy="365125"/>
          </a:xfrm>
          <a:noFill/>
          <a:ln>
            <a:miter lim="800000"/>
            <a:headEnd/>
            <a:tailEnd/>
          </a:ln>
        </p:spPr>
        <p:txBody>
          <a:bodyPr/>
          <a:lstStyle/>
          <a:p>
            <a:fld id="{41FDDFBD-4CAA-4AC4-8465-E1DE2F2EB12E}" type="slidenum">
              <a:rPr lang="zh-TW" altLang="en-US"/>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圖片 1" descr="底"/>
          <p:cNvPicPr>
            <a:picLocks noGrp="1" noChangeAspect="1"/>
          </p:cNvPicPr>
          <p:nvPr isPhoto="1"/>
        </p:nvPicPr>
        <p:blipFill>
          <a:blip r:embed="rId2" cstate="print"/>
          <a:srcRect/>
          <a:stretch>
            <a:fillRect/>
          </a:stretch>
        </p:blipFill>
        <p:spPr bwMode="auto">
          <a:xfrm>
            <a:off x="1692275" y="3175"/>
            <a:ext cx="9144000" cy="6854825"/>
          </a:xfrm>
          <a:prstGeom prst="rect">
            <a:avLst/>
          </a:prstGeom>
          <a:noFill/>
          <a:ln w="9525">
            <a:noFill/>
            <a:miter lim="800000"/>
            <a:headEnd/>
            <a:tailEnd/>
          </a:ln>
        </p:spPr>
      </p:pic>
      <p:pic>
        <p:nvPicPr>
          <p:cNvPr id="5" name="Picture 3" descr="C:\Users\MD570\Desktop\traffic_s-2.png"/>
          <p:cNvPicPr>
            <a:picLocks noChangeAspect="1" noChangeArrowheads="1"/>
          </p:cNvPicPr>
          <p:nvPr/>
        </p:nvPicPr>
        <p:blipFill>
          <a:blip r:embed="rId3" cstate="print">
            <a:extLst/>
          </a:blip>
          <a:srcRect/>
          <a:stretch>
            <a:fillRect/>
          </a:stretch>
        </p:blipFill>
        <p:spPr>
          <a:xfrm>
            <a:off x="1540390" y="4708044"/>
            <a:ext cx="2165336" cy="2105331"/>
          </a:xfrm>
          <a:prstGeom prst="rect">
            <a:avLst/>
          </a:prstGeom>
          <a:noFill/>
          <a:effectLst>
            <a:softEdge rad="0"/>
          </a:effectLst>
          <a:extLst/>
        </p:spPr>
      </p:pic>
      <p:sp>
        <p:nvSpPr>
          <p:cNvPr id="3" name="文字方塊 2"/>
          <p:cNvSpPr txBox="1"/>
          <p:nvPr/>
        </p:nvSpPr>
        <p:spPr>
          <a:xfrm>
            <a:off x="2483358" y="2024322"/>
            <a:ext cx="7902768" cy="39703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zh-TW" altLang="en-US" sz="3600" b="1" spc="50" dirty="0">
                <a:ln w="11430"/>
                <a:solidFill>
                  <a:srgbClr val="C00000"/>
                </a:solidFill>
                <a:effectLst>
                  <a:outerShdw blurRad="38100" dist="38100" dir="2700000" algn="tl">
                    <a:srgbClr val="000000">
                      <a:alpha val="43137"/>
                    </a:srgbClr>
                  </a:outerShdw>
                </a:effectLst>
                <a:latin typeface="華康華綜體W5" panose="020B0509000000000000" pitchFamily="49" charset="-120"/>
                <a:ea typeface="華康華綜體W5" panose="020B0509000000000000" pitchFamily="49" charset="-120"/>
                <a:cs typeface="微軟正黑體"/>
              </a:rPr>
              <a:t>一、十二年國民基本教育的理念</a:t>
            </a:r>
            <a:endParaRPr lang="en-US" altLang="zh-TW" sz="3600" b="1" spc="50" dirty="0">
              <a:ln w="11430"/>
              <a:solidFill>
                <a:srgbClr val="C00000"/>
              </a:solidFill>
              <a:effectLst>
                <a:outerShdw blurRad="38100" dist="38100" dir="2700000" algn="tl">
                  <a:srgbClr val="000000">
                    <a:alpha val="43137"/>
                  </a:srgbClr>
                </a:outerShdw>
              </a:effectLst>
              <a:latin typeface="華康華綜體W5" panose="020B0509000000000000" pitchFamily="49" charset="-120"/>
              <a:ea typeface="華康華綜體W5" panose="020B0509000000000000" pitchFamily="49" charset="-120"/>
              <a:cs typeface="微軟正黑體"/>
            </a:endParaRPr>
          </a:p>
          <a:p>
            <a:pPr eaLnBrk="1" hangingPunct="1">
              <a:defRPr/>
            </a:pPr>
            <a:r>
              <a:rPr lang="zh-TW" altLang="en-US" sz="3600" b="1" dirty="0">
                <a:solidFill>
                  <a:srgbClr val="C00000"/>
                </a:solidFill>
                <a:latin typeface="華康華綜體W5" panose="020B0509000000000000" pitchFamily="49" charset="-120"/>
                <a:ea typeface="華康華綜體W5" panose="020B0509000000000000" pitchFamily="49" charset="-120"/>
                <a:cs typeface="微軟正黑體"/>
              </a:rPr>
              <a:t>二、</a:t>
            </a:r>
            <a:r>
              <a:rPr lang="en-US" altLang="zh-TW" sz="3600" b="1" dirty="0">
                <a:solidFill>
                  <a:srgbClr val="C00000"/>
                </a:solidFill>
                <a:latin typeface="華康華綜體W5" panose="020B0509000000000000" pitchFamily="49" charset="-120"/>
                <a:ea typeface="華康華綜體W5" panose="020B0509000000000000" pitchFamily="49" charset="-120"/>
                <a:cs typeface="微軟正黑體"/>
              </a:rPr>
              <a:t>105</a:t>
            </a:r>
            <a:r>
              <a:rPr lang="zh-TW" altLang="en-US" sz="3600" b="1" dirty="0">
                <a:solidFill>
                  <a:srgbClr val="C00000"/>
                </a:solidFill>
                <a:latin typeface="華康華綜體W5" panose="020B0509000000000000" pitchFamily="49" charset="-120"/>
                <a:ea typeface="華康華綜體W5" panose="020B0509000000000000" pitchFamily="49" charset="-120"/>
                <a:cs typeface="微軟正黑體"/>
              </a:rPr>
              <a:t>年臺南區適性入學制度</a:t>
            </a:r>
            <a:endParaRPr lang="en-US" altLang="zh-TW" sz="3600" b="1" dirty="0">
              <a:solidFill>
                <a:srgbClr val="C00000"/>
              </a:solidFill>
              <a:latin typeface="華康華綜體W5" panose="020B0509000000000000" pitchFamily="49" charset="-120"/>
              <a:ea typeface="華康華綜體W5" panose="020B0509000000000000" pitchFamily="49" charset="-120"/>
              <a:cs typeface="微軟正黑體"/>
            </a:endParaRPr>
          </a:p>
          <a:p>
            <a:pPr eaLnBrk="1" hangingPunct="1">
              <a:defRPr/>
            </a:pPr>
            <a:r>
              <a:rPr lang="zh-TW" altLang="en-US" sz="3600" b="1" dirty="0">
                <a:solidFill>
                  <a:srgbClr val="C00000"/>
                </a:solidFill>
                <a:latin typeface="華康華綜體W5" panose="020B0509000000000000" pitchFamily="49" charset="-120"/>
                <a:ea typeface="華康華綜體W5" panose="020B0509000000000000" pitchFamily="49" charset="-120"/>
                <a:cs typeface="微軟正黑體"/>
              </a:rPr>
              <a:t>   （會考、免試、特招、分發、五專）</a:t>
            </a:r>
            <a:r>
              <a:rPr lang="en-US" altLang="zh-TW" sz="3600" b="1" dirty="0">
                <a:solidFill>
                  <a:srgbClr val="C00000"/>
                </a:solidFill>
                <a:latin typeface="華康華綜體W5" panose="020B0509000000000000" pitchFamily="49" charset="-120"/>
                <a:ea typeface="華康華綜體W5" panose="020B0509000000000000" pitchFamily="49" charset="-120"/>
                <a:cs typeface="微軟正黑體"/>
              </a:rPr>
              <a:t> </a:t>
            </a:r>
          </a:p>
          <a:p>
            <a:pPr eaLnBrk="1" hangingPunct="1">
              <a:defRPr/>
            </a:pPr>
            <a:endParaRPr lang="en-US" altLang="zh-TW" sz="3600" b="1" dirty="0">
              <a:solidFill>
                <a:srgbClr val="C00000"/>
              </a:solidFill>
              <a:latin typeface="微軟正黑體" panose="020B0604030504040204" pitchFamily="34" charset="-120"/>
              <a:cs typeface="微軟正黑體"/>
            </a:endParaRPr>
          </a:p>
          <a:p>
            <a:pPr eaLnBrk="1" hangingPunct="1">
              <a:defRPr/>
            </a:pPr>
            <a:endParaRPr lang="en-US" altLang="zh-TW" sz="3600" b="1" dirty="0">
              <a:solidFill>
                <a:srgbClr val="FF0000"/>
              </a:solidFill>
              <a:latin typeface="+mj-ea"/>
              <a:ea typeface="微軟正黑體"/>
              <a:cs typeface="微軟正黑體"/>
            </a:endParaRPr>
          </a:p>
          <a:p>
            <a:pPr algn="ctr" eaLnBrk="1" hangingPunct="1">
              <a:defRPr/>
            </a:pPr>
            <a:endParaRPr lang="en-US" altLang="zh-TW" sz="3600" b="1" spc="50" dirty="0">
              <a:ln w="11430"/>
              <a:gradFill>
                <a:gsLst>
                  <a:gs pos="25000">
                    <a:schemeClr val="accent2">
                      <a:satMod val="155000"/>
                    </a:schemeClr>
                  </a:gs>
                  <a:gs pos="100000">
                    <a:schemeClr val="accent2">
                      <a:shade val="45000"/>
                      <a:satMod val="165000"/>
                    </a:schemeClr>
                  </a:gs>
                </a:gsLst>
                <a:lin ang="5400000" scaled="0"/>
              </a:gradFill>
              <a:effectLst>
                <a:outerShdw blurRad="38100" dist="38100" dir="2700000" algn="tl">
                  <a:srgbClr val="000000">
                    <a:alpha val="43137"/>
                  </a:srgbClr>
                </a:outerShdw>
              </a:effectLst>
              <a:latin typeface="微軟正黑體" panose="020B0604030504040204" pitchFamily="34" charset="-120"/>
              <a:cs typeface="微軟正黑體"/>
            </a:endParaRPr>
          </a:p>
          <a:p>
            <a:pPr algn="ctr" eaLnBrk="1" hangingPunct="1">
              <a:defRPr/>
            </a:pPr>
            <a:endParaRPr lang="zh-TW" altLang="en-US" sz="3600" b="1" spc="50" dirty="0">
              <a:ln w="11430"/>
              <a:gradFill>
                <a:gsLst>
                  <a:gs pos="25000">
                    <a:schemeClr val="accent2">
                      <a:satMod val="155000"/>
                    </a:schemeClr>
                  </a:gs>
                  <a:gs pos="100000">
                    <a:schemeClr val="accent2">
                      <a:shade val="45000"/>
                      <a:satMod val="165000"/>
                    </a:schemeClr>
                  </a:gs>
                </a:gsLst>
                <a:lin ang="5400000" scaled="0"/>
              </a:gradFill>
              <a:effectLst>
                <a:outerShdw blurRad="38100" dist="38100" dir="2700000" algn="tl">
                  <a:srgbClr val="000000">
                    <a:alpha val="43137"/>
                  </a:srgbClr>
                </a:outerShdw>
              </a:effectLst>
              <a:latin typeface="微軟正黑體" panose="020B0604030504040204" pitchFamily="34" charset="-120"/>
              <a:cs typeface="微軟正黑體"/>
            </a:endParaRPr>
          </a:p>
        </p:txBody>
      </p:sp>
      <p:pic>
        <p:nvPicPr>
          <p:cNvPr id="57349" name="Picture 2"/>
          <p:cNvPicPr>
            <a:picLocks noChangeAspect="1" noChangeArrowheads="1"/>
          </p:cNvPicPr>
          <p:nvPr/>
        </p:nvPicPr>
        <p:blipFill>
          <a:blip r:embed="rId4" cstate="print"/>
          <a:srcRect/>
          <a:stretch>
            <a:fillRect/>
          </a:stretch>
        </p:blipFill>
        <p:spPr bwMode="auto">
          <a:xfrm>
            <a:off x="2578100" y="433388"/>
            <a:ext cx="1343025" cy="1590675"/>
          </a:xfrm>
          <a:prstGeom prst="rect">
            <a:avLst/>
          </a:prstGeom>
          <a:noFill/>
          <a:ln w="9525">
            <a:noFill/>
            <a:miter lim="800000"/>
            <a:headEnd/>
            <a:tailEnd/>
          </a:ln>
        </p:spPr>
      </p:pic>
      <p:sp>
        <p:nvSpPr>
          <p:cNvPr id="4" name="標題 3"/>
          <p:cNvSpPr>
            <a:spLocks noGrp="1"/>
          </p:cNvSpPr>
          <p:nvPr>
            <p:ph type="title"/>
          </p:nvPr>
        </p:nvSpPr>
        <p:spPr>
          <a:xfrm>
            <a:off x="4302125" y="868363"/>
            <a:ext cx="3108325" cy="1281112"/>
          </a:xfrm>
        </p:spPr>
        <p:txBody>
          <a:bodyPr/>
          <a:lstStyle/>
          <a:p>
            <a:pPr>
              <a:defRPr/>
            </a:pPr>
            <a:r>
              <a:rPr lang="zh-TW" altLang="en-US" sz="5400" b="1" dirty="0">
                <a:solidFill>
                  <a:srgbClr val="7030A0"/>
                </a:solidFill>
                <a:effectLst>
                  <a:outerShdw blurRad="38100" dist="38100" dir="2700000" algn="tl">
                    <a:srgbClr val="000000">
                      <a:alpha val="43137"/>
                    </a:srgbClr>
                  </a:outerShdw>
                </a:effectLst>
                <a:latin typeface="微軟正黑體" panose="020B0604030504040204" pitchFamily="34" charset="-120"/>
              </a:rPr>
              <a:t>簡報</a:t>
            </a:r>
            <a:r>
              <a:rPr lang="zh-TW" altLang="en-US" sz="5400" b="1" dirty="0" smtClean="0">
                <a:solidFill>
                  <a:srgbClr val="7030A0"/>
                </a:solidFill>
                <a:effectLst>
                  <a:outerShdw blurRad="38100" dist="38100" dir="2700000" algn="tl">
                    <a:srgbClr val="000000">
                      <a:alpha val="43137"/>
                    </a:srgbClr>
                  </a:outerShdw>
                </a:effectLst>
                <a:latin typeface="微軟正黑體" panose="020B0604030504040204" pitchFamily="34" charset="-120"/>
              </a:rPr>
              <a:t>大綱</a:t>
            </a:r>
            <a:endParaRPr lang="zh-TW" altLang="en-US" sz="5400" dirty="0">
              <a:solidFill>
                <a:srgbClr val="7030A0"/>
              </a:solidFill>
            </a:endParaRPr>
          </a:p>
        </p:txBody>
      </p:sp>
      <p:sp>
        <p:nvSpPr>
          <p:cNvPr id="57351" name="投影片編號版面配置區 7"/>
          <p:cNvSpPr>
            <a:spLocks noGrp="1"/>
          </p:cNvSpPr>
          <p:nvPr>
            <p:ph type="sldNum" sz="quarter" idx="12"/>
          </p:nvPr>
        </p:nvSpPr>
        <p:spPr bwMode="auto">
          <a:noFill/>
          <a:ln>
            <a:miter lim="800000"/>
            <a:headEnd/>
            <a:tailEnd/>
          </a:ln>
        </p:spPr>
        <p:txBody>
          <a:bodyPr/>
          <a:lstStyle/>
          <a:p>
            <a:fld id="{26ACA63A-2EF1-43CC-8A5E-EDC12E51FA50}" type="slidenum">
              <a:rPr lang="zh-TW" altLang="en-US"/>
              <a:pPr/>
              <a:t>2</a:t>
            </a:fld>
            <a:endParaRPr lang="zh-TW" alt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650868" y="593857"/>
          <a:ext cx="10391780" cy="6714057"/>
        </p:xfrm>
        <a:graphic>
          <a:graphicData uri="http://schemas.openxmlformats.org/drawingml/2006/table">
            <a:tbl>
              <a:tblPr firstRow="1" firstCol="1" bandRow="1" bandCol="1">
                <a:tableStyleId>{5C22544A-7EE6-4342-B048-85BDC9FD1C3A}</a:tableStyleId>
              </a:tblPr>
              <a:tblGrid>
                <a:gridCol w="616317">
                  <a:extLst>
                    <a:ext uri="{9D8B030D-6E8A-4147-A177-3AD203B41FA5}">
                      <a16:colId xmlns:a16="http://schemas.microsoft.com/office/drawing/2014/main" xmlns="" val="20000"/>
                    </a:ext>
                  </a:extLst>
                </a:gridCol>
                <a:gridCol w="1271153">
                  <a:extLst>
                    <a:ext uri="{9D8B030D-6E8A-4147-A177-3AD203B41FA5}">
                      <a16:colId xmlns:a16="http://schemas.microsoft.com/office/drawing/2014/main" xmlns="" val="20001"/>
                    </a:ext>
                  </a:extLst>
                </a:gridCol>
                <a:gridCol w="2182787">
                  <a:extLst>
                    <a:ext uri="{9D8B030D-6E8A-4147-A177-3AD203B41FA5}">
                      <a16:colId xmlns:a16="http://schemas.microsoft.com/office/drawing/2014/main" xmlns="" val="20002"/>
                    </a:ext>
                  </a:extLst>
                </a:gridCol>
                <a:gridCol w="6321523">
                  <a:extLst>
                    <a:ext uri="{9D8B030D-6E8A-4147-A177-3AD203B41FA5}">
                      <a16:colId xmlns:a16="http://schemas.microsoft.com/office/drawing/2014/main" xmlns="" val="20003"/>
                    </a:ext>
                  </a:extLst>
                </a:gridCol>
              </a:tblGrid>
              <a:tr h="1061207">
                <a:tc rowSpan="10">
                  <a:txBody>
                    <a:bodyPr/>
                    <a:lstStyle/>
                    <a:p>
                      <a:pPr algn="ctr">
                        <a:spcAft>
                          <a:spcPts val="0"/>
                        </a:spcAft>
                      </a:pPr>
                      <a:r>
                        <a:rPr lang="en-US" sz="2800" kern="100" dirty="0">
                          <a:effectLst/>
                        </a:rPr>
                        <a:t>4</a:t>
                      </a:r>
                      <a:r>
                        <a:rPr lang="zh-TW" sz="2800" kern="100" dirty="0">
                          <a:effectLst/>
                        </a:rPr>
                        <a:t>月份</a:t>
                      </a: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altLang="zh-TW" sz="2800" b="0" kern="100" dirty="0" smtClean="0">
                          <a:solidFill>
                            <a:schemeClr val="tx1"/>
                          </a:solidFill>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zh-TW" sz="2800" b="0" kern="100" dirty="0">
                        <a:solidFill>
                          <a:schemeClr val="tx1"/>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noFill/>
                  </a:tcPr>
                </a:tc>
                <a:tc>
                  <a:txBody>
                    <a:bodyPr/>
                    <a:lstStyle/>
                    <a:p>
                      <a:pPr algn="ctr">
                        <a:spcAft>
                          <a:spcPts val="0"/>
                        </a:spcAft>
                      </a:pPr>
                      <a:r>
                        <a:rPr lang="zh-TW" sz="2800" b="0" kern="100" dirty="0">
                          <a:solidFill>
                            <a:schemeClr val="tx1"/>
                          </a:solidFill>
                          <a:effectLst/>
                          <a:latin typeface="華康魏碑體" panose="03000709000000000000" pitchFamily="65" charset="-120"/>
                          <a:ea typeface="華康魏碑體" panose="03000709000000000000" pitchFamily="65" charset="-120"/>
                        </a:rPr>
                        <a:t>五</a:t>
                      </a:r>
                      <a:endParaRPr lang="zh-TW" sz="2800" b="0" kern="100" dirty="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noFill/>
                  </a:tcPr>
                </a:tc>
                <a:tc>
                  <a:txBody>
                    <a:bodyPr/>
                    <a:lstStyle/>
                    <a:p>
                      <a:pPr marL="0" lvl="0" indent="0">
                        <a:spcAft>
                          <a:spcPts val="0"/>
                        </a:spcAft>
                        <a:buFont typeface="+mj-lt"/>
                        <a:buNone/>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科學班報到</a:t>
                      </a:r>
                    </a:p>
                  </a:txBody>
                  <a:tcPr marL="68580" marR="68580" marT="0" marB="0" anchor="ctr">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413995">
                <a:tc vMerge="1">
                  <a:txBody>
                    <a:bodyPr/>
                    <a:lstStyle/>
                    <a:p>
                      <a:endParaRPr lang="zh-TW" altLang="en-US"/>
                    </a:p>
                  </a:txBody>
                  <a:tcPr/>
                </a:tc>
                <a:tc>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noFill/>
                  </a:tcPr>
                </a:tc>
                <a:tc>
                  <a:txBody>
                    <a:bodyPr/>
                    <a:lstStyle/>
                    <a:p>
                      <a:pPr algn="ctr">
                        <a:spcAft>
                          <a:spcPts val="0"/>
                        </a:spcAft>
                      </a:pPr>
                      <a:r>
                        <a:rPr lang="zh-TW" sz="2800" kern="100" dirty="0">
                          <a:effectLst/>
                          <a:latin typeface="華康魏碑體" panose="03000709000000000000" pitchFamily="65" charset="-120"/>
                          <a:ea typeface="華康魏碑體" panose="03000709000000000000" pitchFamily="65" charset="-120"/>
                        </a:rPr>
                        <a:t>六</a:t>
                      </a: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noFill/>
                  </a:tcPr>
                </a:tc>
                <a:tc rowSpan="2">
                  <a:txBody>
                    <a:bodyPr/>
                    <a:lstStyle/>
                    <a:p>
                      <a:pPr marL="0" lvl="0" indent="0" algn="l" defTabSz="457200" rtl="0" eaLnBrk="1" latinLnBrk="0" hangingPunct="1">
                        <a:spcAft>
                          <a:spcPts val="0"/>
                        </a:spcAft>
                        <a:buFont typeface="+mj-lt"/>
                        <a:buNone/>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8</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-9</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日：藝才班</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戲劇班、美術班</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術科測驗</a:t>
                      </a:r>
                    </a:p>
                  </a:txBody>
                  <a:tcPr marL="68580" marR="68580" marT="0" marB="0" anchor="ctr">
                    <a:lnT w="190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xmlns="" val="10001"/>
                  </a:ext>
                </a:extLst>
              </a:tr>
              <a:tr h="460248">
                <a:tc vMerge="1">
                  <a:txBody>
                    <a:bodyPr/>
                    <a:lstStyle/>
                    <a:p>
                      <a:endParaRPr lang="zh-TW" altLang="en-US"/>
                    </a:p>
                  </a:txBody>
                  <a:tcPr/>
                </a:tc>
                <a:tc>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noFill/>
                  </a:tcPr>
                </a:tc>
                <a:tc>
                  <a:txBody>
                    <a:bodyPr/>
                    <a:lstStyle/>
                    <a:p>
                      <a:pPr algn="ctr">
                        <a:spcAft>
                          <a:spcPts val="0"/>
                        </a:spcAft>
                      </a:pPr>
                      <a:r>
                        <a:rPr lang="zh-TW" sz="2800" kern="100" dirty="0">
                          <a:effectLst/>
                          <a:latin typeface="華康魏碑體" panose="03000709000000000000" pitchFamily="65" charset="-120"/>
                          <a:ea typeface="華康魏碑體" panose="03000709000000000000" pitchFamily="65" charset="-120"/>
                        </a:rPr>
                        <a:t>日</a:t>
                      </a: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noFill/>
                  </a:tcPr>
                </a:tc>
                <a:tc vMerge="1">
                  <a:txBody>
                    <a:bodyPr/>
                    <a:lstStyle/>
                    <a:p>
                      <a:endParaRPr lang="zh-TW" altLang="en-US"/>
                    </a:p>
                  </a:txBody>
                  <a:tcPr/>
                </a:tc>
                <a:extLst>
                  <a:ext uri="{0D108BD9-81ED-4DB2-BD59-A6C34878D82A}">
                    <a16:rowId xmlns:a16="http://schemas.microsoft.com/office/drawing/2014/main" xmlns="" val="10002"/>
                  </a:ext>
                </a:extLst>
              </a:tr>
              <a:tr h="413995">
                <a:tc vMerge="1">
                  <a:txBody>
                    <a:bodyPr/>
                    <a:lstStyle/>
                    <a:p>
                      <a:endParaRPr lang="zh-TW" altLang="en-US"/>
                    </a:p>
                  </a:txBody>
                  <a:tcPr/>
                </a:tc>
                <a:tc gridSpan="3">
                  <a:txBody>
                    <a:bodyPr/>
                    <a:lstStyle/>
                    <a:p>
                      <a:pPr algn="ctr">
                        <a:spcAft>
                          <a:spcPts val="0"/>
                        </a:spcAft>
                      </a:pPr>
                      <a:r>
                        <a:rPr lang="en-US" sz="2800" kern="100" dirty="0">
                          <a:effectLst/>
                          <a:latin typeface="Times New Roman" panose="02020603050405020304" pitchFamily="18" charset="0"/>
                          <a:ea typeface="華康魏碑體" panose="03000709000000000000" pitchFamily="65" charset="-120"/>
                          <a:cs typeface="Times New Roman" panose="02020603050405020304" pitchFamily="18" charset="0"/>
                        </a:rPr>
                        <a:t>   …</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p>
                      <a:pPr>
                        <a:spcAft>
                          <a:spcPts val="0"/>
                        </a:spcAft>
                      </a:pPr>
                      <a:r>
                        <a:rPr lang="en-US" sz="2400" kern="100" dirty="0">
                          <a:effectLst/>
                          <a:latin typeface="華康魏碑體" panose="03000709000000000000" pitchFamily="65" charset="-120"/>
                          <a:ea typeface="華康魏碑體" panose="03000709000000000000" pitchFamily="65" charset="-120"/>
                        </a:rPr>
                        <a:t> </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vert="vert" anchor="ctr"/>
                </a:tc>
                <a:tc hMerge="1">
                  <a:txBody>
                    <a:bodyPr/>
                    <a:lstStyle/>
                    <a:p>
                      <a:endParaRPr lang="zh-TW" altLang="en-US"/>
                    </a:p>
                  </a:txBody>
                  <a:tcPr/>
                </a:tc>
                <a:tc hMerge="1">
                  <a:txBody>
                    <a:bodyPr/>
                    <a:lstStyle/>
                    <a:p>
                      <a:pPr>
                        <a:spcAft>
                          <a:spcPts val="0"/>
                        </a:spcAft>
                      </a:pP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13360">
                <a:tc vMerge="1">
                  <a:txBody>
                    <a:bodyPr/>
                    <a:lstStyle/>
                    <a:p>
                      <a:endParaRPr lang="zh-TW" altLang="en-US"/>
                    </a:p>
                  </a:txBody>
                  <a:tcPr/>
                </a:tc>
                <a:tc>
                  <a:txBody>
                    <a:bodyPr/>
                    <a:lstStyle/>
                    <a:p>
                      <a:pPr algn="ctr">
                        <a:spcAft>
                          <a:spcPts val="0"/>
                        </a:spcAft>
                      </a:pPr>
                      <a:r>
                        <a:rPr lang="en-US"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14</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zh-TW" altLang="en-US" sz="28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五</a:t>
                      </a:r>
                      <a:endParaRPr lang="en-US" altLang="zh-TW" sz="28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寄發國中教育會考准考證</a:t>
                      </a:r>
                      <a:r>
                        <a:rPr lang="zh-TW" altLang="en-US" sz="1800" b="0" i="0" u="none" strike="noStrike" kern="1200" baseline="0" dirty="0" smtClean="0">
                          <a:solidFill>
                            <a:schemeClr val="dk1"/>
                          </a:solidFill>
                          <a:latin typeface="+mn-lt"/>
                          <a:ea typeface="+mn-ea"/>
                          <a:cs typeface="+mn-cs"/>
                        </a:rPr>
                        <a:t>	</a:t>
                      </a:r>
                      <a:endParaRPr kumimoji="0" 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68580" marR="68580"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4"/>
                  </a:ext>
                </a:extLst>
              </a:tr>
              <a:tr h="1097280">
                <a:tc vMerge="1">
                  <a:txBody>
                    <a:bodyPr/>
                    <a:lstStyle/>
                    <a:p>
                      <a:endParaRPr lang="zh-TW" altLang="en-US"/>
                    </a:p>
                  </a:txBody>
                  <a:tcPr/>
                </a:tc>
                <a:tc>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15</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zh-TW" sz="2800" kern="100" dirty="0" smtClean="0">
                          <a:effectLst/>
                          <a:latin typeface="華康魏碑體" panose="03000709000000000000" pitchFamily="65" charset="-120"/>
                          <a:ea typeface="華康魏碑體" panose="03000709000000000000" pitchFamily="65" charset="-120"/>
                        </a:rPr>
                        <a:t>六</a:t>
                      </a: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rowSpan="2">
                  <a:txBody>
                    <a:bodyPr/>
                    <a:lstStyle/>
                    <a:p>
                      <a:pPr marL="0" algn="l" defTabSz="457200" rtl="0" eaLnBrk="1" latinLnBrk="0" hangingPunct="1"/>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1.</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 </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15</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日：身障生安置高級中等學校集中式特教班能力評估查詢及志願選填</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臺北、新北及高雄除外</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	</a:t>
                      </a:r>
                    </a:p>
                    <a:p>
                      <a:pPr marL="0" algn="l" defTabSz="457200" rtl="0" eaLnBrk="1" latinLnBrk="0" hangingPunct="1"/>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2. 15</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-16</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日：藝才班</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舞蹈班、音樂班</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術科測驗	</a:t>
                      </a: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359355506"/>
                  </a:ext>
                </a:extLst>
              </a:tr>
              <a:tr h="1097280">
                <a:tc vMerge="1">
                  <a:txBody>
                    <a:bodyPr/>
                    <a:lstStyle/>
                    <a:p>
                      <a:endParaRPr lang="zh-TW" altLang="en-US"/>
                    </a:p>
                  </a:txBody>
                  <a:tcPr/>
                </a:tc>
                <a:tc>
                  <a:txBody>
                    <a:bodyPr/>
                    <a:lstStyle/>
                    <a:p>
                      <a:pPr algn="ctr">
                        <a:spcAft>
                          <a:spcPts val="0"/>
                        </a:spcAft>
                        <a:tabLst>
                          <a:tab pos="222885" algn="l"/>
                        </a:tabLst>
                      </a:pPr>
                      <a:r>
                        <a:rPr lang="en-US"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16</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800" kern="100" dirty="0">
                          <a:effectLst/>
                          <a:latin typeface="華康魏碑體" panose="03000709000000000000" pitchFamily="65" charset="-120"/>
                          <a:ea typeface="華康魏碑體" panose="03000709000000000000" pitchFamily="65" charset="-120"/>
                        </a:rPr>
                        <a:t>日</a:t>
                      </a: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xmlns="" val="10005"/>
                  </a:ext>
                </a:extLst>
              </a:tr>
              <a:tr h="448552">
                <a:tc vMerge="1">
                  <a:txBody>
                    <a:bodyPr/>
                    <a:lstStyle/>
                    <a:p>
                      <a:endParaRPr lang="zh-TW" altLang="en-US"/>
                    </a:p>
                  </a:txBody>
                  <a:tcPr/>
                </a:tc>
                <a:tc gridSpan="3">
                  <a:txBody>
                    <a:bodyPr/>
                    <a:lstStyle/>
                    <a:p>
                      <a:pPr algn="ctr">
                        <a:spcAft>
                          <a:spcPts val="0"/>
                        </a:spcAft>
                      </a:pPr>
                      <a:r>
                        <a:rPr lang="en-US"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vert="vert" anchor="ctr"/>
                </a:tc>
                <a:tc hMerge="1">
                  <a:txBody>
                    <a:bodyPr/>
                    <a:lstStyle/>
                    <a:p>
                      <a:pPr algn="ctr">
                        <a:spcAft>
                          <a:spcPts val="0"/>
                        </a:spcAft>
                      </a:pPr>
                      <a:endParaRPr lang="zh-TW" sz="2800" kern="10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tc hMerge="1">
                  <a:txBody>
                    <a:bodyPr/>
                    <a:lstStyle/>
                    <a:p>
                      <a:pPr>
                        <a:lnSpc>
                          <a:spcPts val="2200"/>
                        </a:lnSpc>
                        <a:spcAft>
                          <a:spcPts val="0"/>
                        </a:spcAft>
                      </a:pP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668242">
                <a:tc vMerge="1">
                  <a:txBody>
                    <a:bodyPr/>
                    <a:lstStyle/>
                    <a:p>
                      <a:endParaRPr lang="zh-TW" altLang="en-US"/>
                    </a:p>
                  </a:txBody>
                  <a:tcPr/>
                </a:tc>
                <a:tc>
                  <a:txBody>
                    <a:bodyPr/>
                    <a:lstStyle/>
                    <a:p>
                      <a:pPr algn="ctr">
                        <a:spcAft>
                          <a:spcPts val="0"/>
                        </a:spcAft>
                        <a:tabLst>
                          <a:tab pos="222885" algn="l"/>
                        </a:tabLst>
                      </a:pPr>
                      <a:r>
                        <a:rPr lang="en-US"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29</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sz="2800" kern="100" dirty="0">
                          <a:effectLst/>
                          <a:latin typeface="華康魏碑體" panose="03000709000000000000" pitchFamily="65" charset="-120"/>
                          <a:ea typeface="華康魏碑體" panose="03000709000000000000" pitchFamily="65" charset="-120"/>
                        </a:rPr>
                        <a:t>六</a:t>
                      </a: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tc rowSpan="2">
                  <a:txBody>
                    <a:bodyPr/>
                    <a:lstStyle/>
                    <a:p>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29</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-30</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日：特色招生專業群科甄選入學術科測驗	</a:t>
                      </a:r>
                    </a:p>
                  </a:txBody>
                  <a:tcPr marL="68580" marR="68580" marT="0" marB="0" anchor="ctr"/>
                </a:tc>
                <a:extLst>
                  <a:ext uri="{0D108BD9-81ED-4DB2-BD59-A6C34878D82A}">
                    <a16:rowId xmlns:a16="http://schemas.microsoft.com/office/drawing/2014/main" xmlns="" val="10007"/>
                  </a:ext>
                </a:extLst>
              </a:tr>
              <a:tr h="613813">
                <a:tc vMerge="1">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tabLst>
                          <a:tab pos="222885" algn="l"/>
                        </a:tabLs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30</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68580" marR="68580" marT="0" marB="0" anchor="ctr"/>
                </a:tc>
                <a:tc>
                  <a:txBody>
                    <a:bodyPr/>
                    <a:lstStyle/>
                    <a:p>
                      <a:pPr algn="ctr">
                        <a:spcAft>
                          <a:spcPts val="0"/>
                        </a:spcAft>
                      </a:pPr>
                      <a:r>
                        <a:rPr lang="zh-TW" altLang="en-US" sz="28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日</a:t>
                      </a: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tc vMerge="1">
                  <a:txBody>
                    <a:bodyPr/>
                    <a:lstStyle/>
                    <a:p>
                      <a:pPr>
                        <a:lnSpc>
                          <a:spcPts val="2200"/>
                        </a:lnSpc>
                        <a:spcAft>
                          <a:spcPts val="0"/>
                        </a:spcAft>
                      </a:pP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bl>
          </a:graphicData>
        </a:graphic>
      </p:graphicFrame>
      <p:graphicFrame>
        <p:nvGraphicFramePr>
          <p:cNvPr id="3" name="表格 2"/>
          <p:cNvGraphicFramePr>
            <a:graphicFrameLocks noGrp="1"/>
          </p:cNvGraphicFramePr>
          <p:nvPr/>
        </p:nvGraphicFramePr>
        <p:xfrm>
          <a:off x="1651000" y="165100"/>
          <a:ext cx="10391775" cy="428625"/>
        </p:xfrm>
        <a:graphic>
          <a:graphicData uri="http://schemas.openxmlformats.org/drawingml/2006/table">
            <a:tbl>
              <a:tblPr firstRow="1" firstCol="1" bandRow="1" bandCol="1">
                <a:tableStyleId>{5C22544A-7EE6-4342-B048-85BDC9FD1C3A}</a:tableStyleId>
              </a:tblPr>
              <a:tblGrid>
                <a:gridCol w="637694">
                  <a:extLst>
                    <a:ext uri="{9D8B030D-6E8A-4147-A177-3AD203B41FA5}">
                      <a16:colId xmlns:a16="http://schemas.microsoft.com/office/drawing/2014/main" xmlns="" val="20000"/>
                    </a:ext>
                  </a:extLst>
                </a:gridCol>
                <a:gridCol w="1269656">
                  <a:extLst>
                    <a:ext uri="{9D8B030D-6E8A-4147-A177-3AD203B41FA5}">
                      <a16:colId xmlns:a16="http://schemas.microsoft.com/office/drawing/2014/main" xmlns="" val="20001"/>
                    </a:ext>
                  </a:extLst>
                </a:gridCol>
                <a:gridCol w="2156577">
                  <a:extLst>
                    <a:ext uri="{9D8B030D-6E8A-4147-A177-3AD203B41FA5}">
                      <a16:colId xmlns:a16="http://schemas.microsoft.com/office/drawing/2014/main" xmlns="" val="20002"/>
                    </a:ext>
                  </a:extLst>
                </a:gridCol>
                <a:gridCol w="6327848">
                  <a:extLst>
                    <a:ext uri="{9D8B030D-6E8A-4147-A177-3AD203B41FA5}">
                      <a16:colId xmlns:a16="http://schemas.microsoft.com/office/drawing/2014/main" xmlns="" val="20003"/>
                    </a:ext>
                  </a:extLst>
                </a:gridCol>
              </a:tblGrid>
              <a:tr h="428625">
                <a:tc>
                  <a:txBody>
                    <a:bodyPr/>
                    <a:lstStyle/>
                    <a:p>
                      <a:pPr algn="ctr">
                        <a:spcAft>
                          <a:spcPts val="0"/>
                        </a:spcAft>
                      </a:pPr>
                      <a:r>
                        <a:rPr lang="zh-TW" sz="2000" kern="100" dirty="0">
                          <a:effectLst/>
                        </a:rPr>
                        <a:t>月</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a:tc>
                <a:tc>
                  <a:txBody>
                    <a:bodyPr/>
                    <a:lstStyle/>
                    <a:p>
                      <a:pPr algn="ctr">
                        <a:spcAft>
                          <a:spcPts val="0"/>
                        </a:spcAft>
                      </a:pPr>
                      <a:r>
                        <a:rPr lang="zh-TW" sz="2000" kern="100" dirty="0">
                          <a:effectLst/>
                        </a:rPr>
                        <a:t>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a:tc>
                <a:tc>
                  <a:txBody>
                    <a:bodyPr/>
                    <a:lstStyle/>
                    <a:p>
                      <a:pPr algn="ctr">
                        <a:spcAft>
                          <a:spcPts val="0"/>
                        </a:spcAft>
                      </a:pPr>
                      <a:r>
                        <a:rPr lang="zh-TW" sz="2000" kern="100" dirty="0">
                          <a:effectLst/>
                        </a:rPr>
                        <a:t>星期</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a:tc>
                <a:tc>
                  <a:txBody>
                    <a:bodyPr/>
                    <a:lstStyle/>
                    <a:p>
                      <a:pPr algn="ctr">
                        <a:lnSpc>
                          <a:spcPts val="2200"/>
                        </a:lnSpc>
                        <a:spcAft>
                          <a:spcPts val="0"/>
                        </a:spcAft>
                      </a:pPr>
                      <a:r>
                        <a:rPr lang="zh-TW" sz="2000" kern="100" dirty="0">
                          <a:effectLst/>
                        </a:rPr>
                        <a:t>辦理事項</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a:tc>
                <a:extLst>
                  <a:ext uri="{0D108BD9-81ED-4DB2-BD59-A6C34878D82A}">
                    <a16:rowId xmlns:a16="http://schemas.microsoft.com/office/drawing/2014/main" xmlns="" val="10000"/>
                  </a:ext>
                </a:extLst>
              </a:tr>
            </a:tbl>
          </a:graphicData>
        </a:graphic>
      </p:graphicFrame>
      <p:sp>
        <p:nvSpPr>
          <p:cNvPr id="80911" name="投影片編號版面配置區 5"/>
          <p:cNvSpPr>
            <a:spLocks noGrp="1"/>
          </p:cNvSpPr>
          <p:nvPr>
            <p:ph type="sldNum" sz="quarter" idx="12"/>
          </p:nvPr>
        </p:nvSpPr>
        <p:spPr bwMode="auto">
          <a:xfrm>
            <a:off x="0" y="749300"/>
            <a:ext cx="779463" cy="365125"/>
          </a:xfrm>
          <a:noFill/>
          <a:ln>
            <a:miter lim="800000"/>
            <a:headEnd/>
            <a:tailEnd/>
          </a:ln>
        </p:spPr>
        <p:txBody>
          <a:bodyPr/>
          <a:lstStyle/>
          <a:p>
            <a:fld id="{CB4ACE6D-AAEA-4FD9-B903-562363B1BDD2}" type="slidenum">
              <a:rPr lang="zh-TW" altLang="en-US"/>
              <a:pPr/>
              <a:t>20</a:t>
            </a:fld>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692275" y="760413"/>
          <a:ext cx="10040938" cy="5324475"/>
        </p:xfrm>
        <a:graphic>
          <a:graphicData uri="http://schemas.openxmlformats.org/drawingml/2006/table">
            <a:tbl>
              <a:tblPr/>
              <a:tblGrid>
                <a:gridCol w="473075">
                  <a:extLst>
                    <a:ext uri="{9D8B030D-6E8A-4147-A177-3AD203B41FA5}">
                      <a16:colId xmlns:a16="http://schemas.microsoft.com/office/drawing/2014/main" xmlns="" val="20000"/>
                    </a:ext>
                  </a:extLst>
                </a:gridCol>
                <a:gridCol w="1177925">
                  <a:extLst>
                    <a:ext uri="{9D8B030D-6E8A-4147-A177-3AD203B41FA5}">
                      <a16:colId xmlns:a16="http://schemas.microsoft.com/office/drawing/2014/main" xmlns="" val="20001"/>
                    </a:ext>
                  </a:extLst>
                </a:gridCol>
                <a:gridCol w="1916113">
                  <a:extLst>
                    <a:ext uri="{9D8B030D-6E8A-4147-A177-3AD203B41FA5}">
                      <a16:colId xmlns:a16="http://schemas.microsoft.com/office/drawing/2014/main" xmlns="" val="20002"/>
                    </a:ext>
                  </a:extLst>
                </a:gridCol>
                <a:gridCol w="6473825">
                  <a:extLst>
                    <a:ext uri="{9D8B030D-6E8A-4147-A177-3AD203B41FA5}">
                      <a16:colId xmlns:a16="http://schemas.microsoft.com/office/drawing/2014/main" xmlns="" val="20003"/>
                    </a:ext>
                  </a:extLst>
                </a:gridCol>
              </a:tblGrid>
              <a:tr h="304818">
                <a:tc rowSpan="12">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5</a:t>
                      </a:r>
                      <a:r>
                        <a:rPr kumimoji="0" lang="zh-TW" altLang="zh-TW" sz="28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月份</a:t>
                      </a:r>
                      <a:endParaRPr kumimoji="0" lang="zh-TW" altLang="zh-TW" sz="2800" b="1" i="0" u="none" strike="noStrike" cap="none" normalizeH="0" baseline="0" dirty="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日</a:t>
                      </a:r>
                      <a:endParaRPr kumimoji="0" lang="zh-TW" altLang="zh-TW" sz="20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星期</a:t>
                      </a:r>
                      <a:endParaRPr kumimoji="0" lang="zh-TW" altLang="zh-TW" sz="20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zh-TW" altLang="zh-TW" sz="20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辦理事項</a:t>
                      </a:r>
                      <a:endParaRPr kumimoji="0" lang="zh-TW" altLang="zh-TW" sz="20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8325" marR="583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26745">
                <a:tc v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kern="1200"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a:t>
                      </a:r>
                      <a:endParaRPr kumimoji="0" lang="zh-TW" altLang="en-US" sz="2800" b="0" i="0" u="none" strike="noStrike" kern="1200" cap="none" normalizeH="0" baseline="0" dirty="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rPr>
                        <a:t>一</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rowSpan="5">
                  <a:txBody>
                    <a:bodyPr/>
                    <a:lstStyle>
                      <a:lvl1pPr marL="457200" indent="-457200"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457200" marR="0" lvl="0" indent="-457200" algn="l" defTabSz="457200" rtl="0" eaLnBrk="1" fontAlgn="base" latinLnBrk="0" hangingPunct="1">
                        <a:lnSpc>
                          <a:spcPct val="100000"/>
                        </a:lnSpc>
                        <a:spcBef>
                          <a:spcPct val="0"/>
                        </a:spcBef>
                        <a:spcAft>
                          <a:spcPct val="0"/>
                        </a:spcAft>
                        <a:buClrTx/>
                        <a:buSzTx/>
                        <a:buFontTx/>
                        <a:buAutoNum type="arabicPeriod"/>
                        <a:tabLst/>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1</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-3</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日：體育班、運動績優生</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獨招學校</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 </a:t>
                      </a:r>
                      <a:endPar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p>
                      <a:pPr marL="457200" marR="0" lvl="0" indent="-457200" algn="l"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   術科測驗報名</a:t>
                      </a:r>
                    </a:p>
                    <a:p>
                      <a:pPr marL="457200" marR="0" lvl="0" indent="-457200" algn="l"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2. 1</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-5</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日：免試入學變更就學區申請</a:t>
                      </a:r>
                      <a:endParaRPr kumimoji="0" lang="zh-TW"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42674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二</a:t>
                      </a:r>
                      <a:endParaRPr kumimoji="0" lang="en-US"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a16="http://schemas.microsoft.com/office/drawing/2014/main" xmlns="" val="10002"/>
                  </a:ext>
                </a:extLst>
              </a:tr>
              <a:tr h="42674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3</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三</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a16="http://schemas.microsoft.com/office/drawing/2014/main" xmlns="" val="10003"/>
                  </a:ext>
                </a:extLst>
              </a:tr>
              <a:tr h="42674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4</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四</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endParaRPr>
                    </a:p>
                  </a:txBody>
                  <a:tcPr marL="53020" marR="5302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a16="http://schemas.microsoft.com/office/drawing/2014/main" xmlns="" val="10004"/>
                  </a:ext>
                </a:extLst>
              </a:tr>
              <a:tr h="426745">
                <a:tc vMerge="1">
                  <a:txBody>
                    <a:bodyPr/>
                    <a:lstStyle/>
                    <a:p>
                      <a:endParaRPr lang="zh-TW" altLang="en-US"/>
                    </a:p>
                  </a:txBody>
                  <a:tcPr/>
                </a:tc>
                <a:tc>
                  <a:txBody>
                    <a:bodyPr/>
                    <a:lstStyle>
                      <a:lvl1pPr marL="71438"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71438"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5</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五</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a16="http://schemas.microsoft.com/office/drawing/2014/main" xmlns="" val="10005"/>
                  </a:ext>
                </a:extLst>
              </a:tr>
              <a:tr h="853492">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6</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六</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endParaRPr>
                    </a:p>
                  </a:txBody>
                  <a:tcPr marL="53020" marR="5302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 </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體育班、運動績優生</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獨招學校</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術科測驗</a:t>
                      </a:r>
                      <a:endParaRPr kumimoji="0" lang="zh-TW"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txBody>
                  <a:tcPr marL="53020" marR="5302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6"/>
                  </a:ext>
                </a:extLst>
              </a:tr>
              <a:tr h="42674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2800" b="0" i="0" u="none" strike="noStrike" cap="none" normalizeH="0" baseline="0" dirty="0" smtClean="0">
                        <a:ln>
                          <a:noFill/>
                        </a:ln>
                        <a:solidFill>
                          <a:srgbClr val="FF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7"/>
                  </a:ext>
                </a:extLst>
              </a:tr>
              <a:tr h="426745">
                <a:tc vMerge="1">
                  <a:txBody>
                    <a:bodyPr/>
                    <a:lstStyle/>
                    <a:p>
                      <a:endParaRPr lang="zh-TW" altLang="en-US"/>
                    </a:p>
                  </a:txBody>
                  <a:tcPr/>
                </a:tc>
                <a:tc>
                  <a:txBody>
                    <a:bodyPr/>
                    <a:lstStyle>
                      <a:lvl1pPr marL="71438"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71438"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8</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一</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endParaRPr>
                    </a:p>
                  </a:txBody>
                  <a:tcPr marL="53020" marR="5302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體育班、運動績優生</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獨招學校</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放榜</a:t>
                      </a:r>
                      <a:endParaRPr kumimoji="0" lang="zh-TW"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txBody>
                  <a:tcPr marL="53020" marR="5302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8"/>
                  </a:ext>
                </a:extLst>
              </a:tr>
              <a:tr h="325457">
                <a:tc vMerge="1">
                  <a:txBody>
                    <a:bodyPr/>
                    <a:lstStyle/>
                    <a:p>
                      <a:endParaRPr lang="zh-TW" altLang="en-US"/>
                    </a:p>
                  </a:txBody>
                  <a:tcPr/>
                </a:tc>
                <a:tc gridSpan="3">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vert="eaVert"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9"/>
                  </a:ext>
                </a:extLst>
              </a:tr>
              <a:tr h="42674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20</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六</a:t>
                      </a:r>
                      <a:endParaRPr kumimoji="0" lang="zh-TW" altLang="zh-TW" sz="28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rowSpan="2">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 typeface="+mj-lt"/>
                        <a:buNone/>
                        <a:tabLst/>
                      </a:pPr>
                      <a:r>
                        <a:rPr kumimoji="0" lang="zh-TW" altLang="en-US" sz="2800" b="0" i="0" u="none" strike="noStrike" cap="none" normalizeH="0" baseline="0" dirty="0" smtClean="0">
                          <a:ln>
                            <a:noFill/>
                          </a:ln>
                          <a:solidFill>
                            <a:srgbClr val="FF0000"/>
                          </a:solidFill>
                          <a:effectLst/>
                          <a:latin typeface="華康魏碑體" panose="03000709000000000000" pitchFamily="65" charset="-120"/>
                          <a:ea typeface="華康魏碑體" panose="03000709000000000000" pitchFamily="65" charset="-120"/>
                          <a:cs typeface="Times New Roman" panose="02020603050405020304" pitchFamily="18" charset="0"/>
                        </a:rPr>
                        <a:t>國中教育會考</a:t>
                      </a:r>
                      <a:endParaRPr kumimoji="0" lang="zh-TW"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10"/>
                  </a:ext>
                </a:extLst>
              </a:tr>
              <a:tr h="426745">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21</a:t>
                      </a:r>
                      <a:endParaRPr kumimoji="0" lang="zh-TW" altLang="zh-TW" sz="28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0" marR="5302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日</a:t>
                      </a:r>
                      <a:endParaRPr kumimoji="0" lang="zh-TW" altLang="zh-TW" sz="28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endParaRPr>
                    </a:p>
                  </a:txBody>
                  <a:tcPr marL="53020" marR="5302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a16="http://schemas.microsoft.com/office/drawing/2014/main" xmlns="" val="10011"/>
                  </a:ext>
                </a:extLst>
              </a:tr>
            </a:tbl>
          </a:graphicData>
        </a:graphic>
      </p:graphicFrame>
      <p:sp>
        <p:nvSpPr>
          <p:cNvPr id="81976" name="投影片編號版面配置區 4"/>
          <p:cNvSpPr>
            <a:spLocks noGrp="1"/>
          </p:cNvSpPr>
          <p:nvPr>
            <p:ph type="sldNum" sz="quarter" idx="12"/>
          </p:nvPr>
        </p:nvSpPr>
        <p:spPr bwMode="auto">
          <a:xfrm>
            <a:off x="252413" y="787400"/>
            <a:ext cx="779462" cy="365125"/>
          </a:xfrm>
          <a:noFill/>
          <a:ln>
            <a:miter lim="800000"/>
            <a:headEnd/>
            <a:tailEnd/>
          </a:ln>
        </p:spPr>
        <p:txBody>
          <a:bodyPr/>
          <a:lstStyle/>
          <a:p>
            <a:fld id="{80CE26E7-8D5F-4A12-9D95-82E442ABA201}" type="slidenum">
              <a:rPr lang="zh-TW" altLang="en-US"/>
              <a:pPr/>
              <a:t>21</a:t>
            </a:fld>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55775" y="787400"/>
          <a:ext cx="9928225" cy="3325813"/>
        </p:xfrm>
        <a:graphic>
          <a:graphicData uri="http://schemas.openxmlformats.org/drawingml/2006/table">
            <a:tbl>
              <a:tblPr firstRow="1" firstCol="1" bandRow="1" bandCol="1">
                <a:tableStyleId>{5C22544A-7EE6-4342-B048-85BDC9FD1C3A}</a:tableStyleId>
              </a:tblPr>
              <a:tblGrid>
                <a:gridCol w="468235">
                  <a:extLst>
                    <a:ext uri="{9D8B030D-6E8A-4147-A177-3AD203B41FA5}">
                      <a16:colId xmlns:a16="http://schemas.microsoft.com/office/drawing/2014/main" xmlns="" val="20000"/>
                    </a:ext>
                  </a:extLst>
                </a:gridCol>
                <a:gridCol w="1164839">
                  <a:extLst>
                    <a:ext uri="{9D8B030D-6E8A-4147-A177-3AD203B41FA5}">
                      <a16:colId xmlns:a16="http://schemas.microsoft.com/office/drawing/2014/main" xmlns="" val="20001"/>
                    </a:ext>
                  </a:extLst>
                </a:gridCol>
                <a:gridCol w="1894402">
                  <a:extLst>
                    <a:ext uri="{9D8B030D-6E8A-4147-A177-3AD203B41FA5}">
                      <a16:colId xmlns:a16="http://schemas.microsoft.com/office/drawing/2014/main" xmlns="" val="20002"/>
                    </a:ext>
                  </a:extLst>
                </a:gridCol>
                <a:gridCol w="6400749">
                  <a:extLst>
                    <a:ext uri="{9D8B030D-6E8A-4147-A177-3AD203B41FA5}">
                      <a16:colId xmlns:a16="http://schemas.microsoft.com/office/drawing/2014/main" xmlns="" val="20003"/>
                    </a:ext>
                  </a:extLst>
                </a:gridCol>
              </a:tblGrid>
              <a:tr h="428348">
                <a:tc>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3" marR="53023" marT="0" marB="0" anchor="ctr"/>
                </a:tc>
                <a:tc>
                  <a:txBody>
                    <a:bodyPr/>
                    <a:lstStyle/>
                    <a:p>
                      <a:pPr algn="ctr">
                        <a:spcAft>
                          <a:spcPts val="0"/>
                        </a:spcAft>
                      </a:pPr>
                      <a:r>
                        <a:rPr lang="zh-TW" sz="2000" kern="100" dirty="0">
                          <a:effectLst/>
                        </a:rPr>
                        <a:t>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8" marR="58328" marT="0" marB="0" anchor="ctr"/>
                </a:tc>
                <a:tc>
                  <a:txBody>
                    <a:bodyPr/>
                    <a:lstStyle/>
                    <a:p>
                      <a:pPr algn="ctr">
                        <a:spcAft>
                          <a:spcPts val="0"/>
                        </a:spcAft>
                      </a:pPr>
                      <a:r>
                        <a:rPr lang="zh-TW" sz="2000" kern="100" dirty="0">
                          <a:effectLst/>
                        </a:rPr>
                        <a:t>星期</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8" marR="58328" marT="0" marB="0" anchor="ctr"/>
                </a:tc>
                <a:tc>
                  <a:txBody>
                    <a:bodyPr/>
                    <a:lstStyle/>
                    <a:p>
                      <a:pPr algn="ctr">
                        <a:lnSpc>
                          <a:spcPts val="2200"/>
                        </a:lnSpc>
                        <a:spcAft>
                          <a:spcPts val="0"/>
                        </a:spcAft>
                      </a:pPr>
                      <a:r>
                        <a:rPr lang="zh-TW" sz="2000" kern="100" dirty="0">
                          <a:effectLst/>
                        </a:rPr>
                        <a:t>辦理事項</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328" marR="58328" marT="0" marB="0" anchor="ctr"/>
                </a:tc>
                <a:extLst>
                  <a:ext uri="{0D108BD9-81ED-4DB2-BD59-A6C34878D82A}">
                    <a16:rowId xmlns:a16="http://schemas.microsoft.com/office/drawing/2014/main" xmlns="" val="10000"/>
                  </a:ext>
                </a:extLst>
              </a:tr>
              <a:tr h="1713389">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00" cap="none" spc="0" normalizeH="0" baseline="0" noProof="0" dirty="0" smtClean="0">
                          <a:ln>
                            <a:noFill/>
                          </a:ln>
                          <a:solidFill>
                            <a:prstClr val="white"/>
                          </a:solidFill>
                          <a:effectLst/>
                          <a:uLnTx/>
                          <a:uFillTx/>
                          <a:latin typeface="+mn-lt"/>
                          <a:ea typeface="+mn-ea"/>
                          <a:cs typeface="+mn-cs"/>
                        </a:rPr>
                        <a:t>5</a:t>
                      </a:r>
                      <a:r>
                        <a:rPr kumimoji="0" lang="zh-TW" altLang="en-US" sz="2800" b="1" i="0" u="none" strike="noStrike" kern="100" cap="none" spc="0" normalizeH="0" baseline="0" noProof="0" dirty="0" smtClean="0">
                          <a:ln>
                            <a:noFill/>
                          </a:ln>
                          <a:solidFill>
                            <a:prstClr val="white"/>
                          </a:solidFill>
                          <a:effectLst/>
                          <a:uLnTx/>
                          <a:uFillTx/>
                          <a:latin typeface="+mn-lt"/>
                          <a:ea typeface="+mn-ea"/>
                          <a:cs typeface="+mn-cs"/>
                        </a:rPr>
                        <a:t>月份</a:t>
                      </a:r>
                      <a:endParaRPr kumimoji="0" lang="zh-TW" altLang="en-US" sz="2800" b="1" i="0" u="none" strike="noStrike" kern="100" cap="none" spc="0" normalizeH="0" baseline="0" noProof="0" dirty="0" smtClean="0">
                        <a:ln>
                          <a:noFill/>
                        </a:ln>
                        <a:solidFill>
                          <a:prstClr val="white"/>
                        </a:solidFill>
                        <a:effectLst/>
                        <a:uLnTx/>
                        <a:uFillTx/>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3" marR="53023" marT="0" marB="0" anchor="ctr"/>
                </a:tc>
                <a:tc>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22</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3" marR="53023" marT="0" marB="0" anchor="ctr"/>
                </a:tc>
                <a:tc>
                  <a:txBody>
                    <a:bodyPr/>
                    <a:lstStyle/>
                    <a:p>
                      <a:pPr marL="0" algn="ctr" defTabSz="457200" rtl="0" eaLnBrk="1" latinLnBrk="0" hangingPunct="1">
                        <a:spcAft>
                          <a:spcPts val="0"/>
                        </a:spcAft>
                      </a:pPr>
                      <a:r>
                        <a:rPr lang="zh-TW" altLang="en-US" sz="2800" kern="100" dirty="0" smtClean="0">
                          <a:solidFill>
                            <a:schemeClr val="dk1"/>
                          </a:solidFill>
                          <a:effectLst/>
                          <a:latin typeface="華康魏碑體" panose="03000709000000000000" pitchFamily="65" charset="-120"/>
                          <a:ea typeface="華康魏碑體" panose="03000709000000000000" pitchFamily="65" charset="-120"/>
                          <a:cs typeface="+mn-cs"/>
                        </a:rPr>
                        <a:t>一</a:t>
                      </a:r>
                      <a:endParaRPr lang="zh-TW" sz="2800" kern="100" dirty="0">
                        <a:solidFill>
                          <a:schemeClr val="dk1"/>
                        </a:solidFill>
                        <a:effectLst/>
                        <a:latin typeface="華康魏碑體" panose="03000709000000000000" pitchFamily="65" charset="-120"/>
                        <a:ea typeface="華康魏碑體" panose="03000709000000000000" pitchFamily="65" charset="-120"/>
                        <a:cs typeface="+mn-cs"/>
                      </a:endParaRPr>
                    </a:p>
                  </a:txBody>
                  <a:tcPr marL="53023" marR="53023" marT="0" marB="0" anchor="ctr"/>
                </a:tc>
                <a:tc>
                  <a:txBody>
                    <a:bodyPr/>
                    <a:lstStyle/>
                    <a:p>
                      <a:pPr marL="0" lvl="0" indent="0">
                        <a:spcAft>
                          <a:spcPts val="0"/>
                        </a:spcAft>
                        <a:buFont typeface="+mj-lt"/>
                        <a:buNone/>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1. </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各就學區辦理優先免試入學開始日</a:t>
                      </a:r>
                    </a:p>
                    <a:p>
                      <a:pPr marL="0" lvl="0" indent="0">
                        <a:spcAft>
                          <a:spcPts val="0"/>
                        </a:spcAft>
                        <a:buFont typeface="+mj-lt"/>
                        <a:buNone/>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 </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特色招生專業群科甄選入學術科測驗成績公告</a:t>
                      </a:r>
                    </a:p>
                    <a:p>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3. </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免試入學變更就學區審查結果通知截止日</a:t>
                      </a:r>
                      <a:endParaRPr lang="zh-TW" altLang="en-US" sz="1800" b="0" i="0" u="none" strike="noStrike" kern="1200" baseline="0" dirty="0" smtClean="0">
                        <a:solidFill>
                          <a:schemeClr val="dk1"/>
                        </a:solidFill>
                        <a:latin typeface="+mn-lt"/>
                        <a:ea typeface="+mn-ea"/>
                        <a:cs typeface="+mn-cs"/>
                      </a:endParaRPr>
                    </a:p>
                  </a:txBody>
                  <a:tcPr marL="53023" marR="53023" marT="0" marB="0" anchor="ctr"/>
                </a:tc>
                <a:extLst>
                  <a:ext uri="{0D108BD9-81ED-4DB2-BD59-A6C34878D82A}">
                    <a16:rowId xmlns:a16="http://schemas.microsoft.com/office/drawing/2014/main" xmlns="" val="10001"/>
                  </a:ext>
                </a:extLst>
              </a:tr>
              <a:tr h="327380">
                <a:tc vMerge="1">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0" marR="53020" marT="0" marB="0" anchor="ctr"/>
                </a:tc>
                <a:tc gridSpan="3">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a:t>
                      </a:r>
                    </a:p>
                    <a:p>
                      <a:pPr algn="ctr">
                        <a:spcAft>
                          <a:spcPts val="0"/>
                        </a:spcAft>
                      </a:pP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3" marR="53023" marT="0" marB="0" vert="eaVert" anchor="ctr"/>
                </a:tc>
                <a:tc hMerge="1">
                  <a:txBody>
                    <a:bodyPr/>
                    <a:lstStyle/>
                    <a:p>
                      <a:pPr marL="0" algn="ctr" defTabSz="457200" rtl="0" eaLnBrk="1" latinLnBrk="0" hangingPunct="1">
                        <a:spcAft>
                          <a:spcPts val="0"/>
                        </a:spcAft>
                      </a:pPr>
                      <a:endParaRPr lang="zh-TW" sz="2800" kern="100" dirty="0">
                        <a:solidFill>
                          <a:schemeClr val="dk1"/>
                        </a:solidFill>
                        <a:effectLst/>
                        <a:latin typeface="華康魏碑體" panose="03000709000000000000" pitchFamily="65" charset="-120"/>
                        <a:ea typeface="華康魏碑體" panose="03000709000000000000" pitchFamily="65" charset="-120"/>
                        <a:cs typeface="+mn-cs"/>
                      </a:endParaRPr>
                    </a:p>
                  </a:txBody>
                  <a:tcPr marL="53020" marR="53020" marT="0" marB="0" anchor="ctr"/>
                </a:tc>
                <a:tc hMerge="1">
                  <a:txBody>
                    <a:bodyPr/>
                    <a:lstStyle/>
                    <a:p>
                      <a:pPr marL="0" lvl="0" indent="0">
                        <a:spcAft>
                          <a:spcPts val="0"/>
                        </a:spcAft>
                        <a:buFont typeface="+mj-lt"/>
                        <a:buNone/>
                      </a:pP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a:tc>
                <a:extLst>
                  <a:ext uri="{0D108BD9-81ED-4DB2-BD59-A6C34878D82A}">
                    <a16:rowId xmlns:a16="http://schemas.microsoft.com/office/drawing/2014/main" xmlns="" val="10002"/>
                  </a:ext>
                </a:extLst>
              </a:tr>
              <a:tr h="428348">
                <a:tc vMerge="1">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0" marR="53020" marT="0" marB="0" anchor="ctr"/>
                </a:tc>
                <a:tc>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24</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3" marR="53023" marT="0" marB="0" anchor="ctr"/>
                </a:tc>
                <a:tc>
                  <a:txBody>
                    <a:bodyPr/>
                    <a:lstStyle/>
                    <a:p>
                      <a:pPr marL="0" algn="ctr" defTabSz="457200" rtl="0" eaLnBrk="1" latinLnBrk="0" hangingPunct="1">
                        <a:spcAft>
                          <a:spcPts val="0"/>
                        </a:spcAft>
                      </a:pPr>
                      <a:r>
                        <a:rPr lang="zh-TW" altLang="en-US" sz="2800" kern="100" dirty="0" smtClean="0">
                          <a:solidFill>
                            <a:schemeClr val="dk1"/>
                          </a:solidFill>
                          <a:effectLst/>
                          <a:latin typeface="華康魏碑體" panose="03000709000000000000" pitchFamily="65" charset="-120"/>
                          <a:ea typeface="華康魏碑體" panose="03000709000000000000" pitchFamily="65" charset="-120"/>
                          <a:cs typeface="+mn-cs"/>
                        </a:rPr>
                        <a:t>三</a:t>
                      </a:r>
                      <a:endParaRPr lang="zh-TW" sz="2800" kern="100" dirty="0">
                        <a:solidFill>
                          <a:schemeClr val="dk1"/>
                        </a:solidFill>
                        <a:effectLst/>
                        <a:latin typeface="華康魏碑體" panose="03000709000000000000" pitchFamily="65" charset="-120"/>
                        <a:ea typeface="華康魏碑體" panose="03000709000000000000" pitchFamily="65" charset="-120"/>
                        <a:cs typeface="+mn-cs"/>
                      </a:endParaRPr>
                    </a:p>
                  </a:txBody>
                  <a:tcPr marL="53023" marR="53023" marT="0" marB="0" anchor="ctr"/>
                </a:tc>
                <a:tc rowSpan="2">
                  <a:txBody>
                    <a:bodyPr/>
                    <a:lstStyle/>
                    <a:p>
                      <a:pPr marL="0" lvl="0" indent="0">
                        <a:spcAft>
                          <a:spcPts val="0"/>
                        </a:spcAft>
                        <a:buFont typeface="+mj-lt"/>
                        <a:buNone/>
                      </a:pP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24</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-25</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日</a:t>
                      </a:r>
                      <a:r>
                        <a:rPr kumimoji="0" lang="en-US" altLang="zh-TW"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a:t>
                      </a:r>
                      <a:r>
                        <a:rPr kumimoji="0" lang="zh-TW" altLang="en-US" sz="2400" b="0"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技優甄審入學、實用技能學程報名</a:t>
                      </a:r>
                      <a:endParaRPr kumimoji="0" lang="zh-TW" sz="2400" b="0" i="0" u="none" strike="noStrike" kern="1200" cap="none" normalizeH="0" baseline="0" dirty="0">
                        <a:ln>
                          <a:noFill/>
                        </a:ln>
                        <a:solidFill>
                          <a:srgbClr val="000000"/>
                        </a:solidFill>
                        <a:effectLst/>
                        <a:latin typeface="標楷體" panose="03000509000000000000" pitchFamily="65" charset="-120"/>
                        <a:ea typeface="標楷體" panose="03000509000000000000" pitchFamily="65" charset="-120"/>
                        <a:cs typeface="+mn-cs"/>
                      </a:endParaRPr>
                    </a:p>
                  </a:txBody>
                  <a:tcPr marL="53023" marR="53023" marT="0" marB="0" anchor="ctr"/>
                </a:tc>
                <a:extLst>
                  <a:ext uri="{0D108BD9-81ED-4DB2-BD59-A6C34878D82A}">
                    <a16:rowId xmlns:a16="http://schemas.microsoft.com/office/drawing/2014/main" xmlns="" val="10005"/>
                  </a:ext>
                </a:extLst>
              </a:tr>
              <a:tr h="428348">
                <a:tc vMerge="1">
                  <a:txBody>
                    <a:bodyPr/>
                    <a:lstStyle/>
                    <a:p>
                      <a:pPr algn="ctr">
                        <a:spcAft>
                          <a:spcPts val="0"/>
                        </a:spcAft>
                      </a:pPr>
                      <a:endParaRPr 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020" marR="53020" marT="0" marB="0" anchor="ctr"/>
                </a:tc>
                <a:tc>
                  <a:txBody>
                    <a:bodyPr/>
                    <a:lstStyle/>
                    <a:p>
                      <a:pPr algn="ctr">
                        <a:spcAft>
                          <a:spcPts val="0"/>
                        </a:spcAft>
                      </a:pPr>
                      <a:r>
                        <a:rPr lang="en-US" altLang="zh-TW" sz="28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25</a:t>
                      </a:r>
                      <a:endParaRPr lang="zh-TW" sz="28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53023" marR="53023" marT="0" marB="0" anchor="ctr"/>
                </a:tc>
                <a:tc>
                  <a:txBody>
                    <a:bodyPr/>
                    <a:lstStyle/>
                    <a:p>
                      <a:pPr marL="0" algn="ctr" defTabSz="457200" rtl="0" eaLnBrk="1" latinLnBrk="0" hangingPunct="1">
                        <a:spcAft>
                          <a:spcPts val="0"/>
                        </a:spcAft>
                      </a:pPr>
                      <a:r>
                        <a:rPr lang="zh-TW" altLang="en-US" sz="2800" kern="100" dirty="0" smtClean="0">
                          <a:solidFill>
                            <a:schemeClr val="dk1"/>
                          </a:solidFill>
                          <a:effectLst/>
                          <a:latin typeface="華康魏碑體" panose="03000709000000000000" pitchFamily="65" charset="-120"/>
                          <a:ea typeface="華康魏碑體" panose="03000709000000000000" pitchFamily="65" charset="-120"/>
                          <a:cs typeface="+mn-cs"/>
                        </a:rPr>
                        <a:t>四</a:t>
                      </a:r>
                      <a:endParaRPr lang="zh-TW" sz="2800" kern="100" dirty="0">
                        <a:solidFill>
                          <a:schemeClr val="dk1"/>
                        </a:solidFill>
                        <a:effectLst/>
                        <a:latin typeface="華康魏碑體" panose="03000709000000000000" pitchFamily="65" charset="-120"/>
                        <a:ea typeface="華康魏碑體" panose="03000709000000000000" pitchFamily="65" charset="-120"/>
                        <a:cs typeface="+mn-cs"/>
                      </a:endParaRPr>
                    </a:p>
                  </a:txBody>
                  <a:tcPr marL="53023" marR="53023" marT="0" marB="0" anchor="ctr"/>
                </a:tc>
                <a:tc vMerge="1">
                  <a:txBody>
                    <a:bodyPr/>
                    <a:lstStyle/>
                    <a:p>
                      <a:pPr marL="0" lvl="0" indent="0">
                        <a:spcAft>
                          <a:spcPts val="0"/>
                        </a:spcAft>
                        <a:buFont typeface="+mj-lt"/>
                        <a:buNone/>
                      </a:pPr>
                      <a:endParaRPr lang="zh-TW" sz="2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53020" marR="53020" marT="0" marB="0" anchor="ctr"/>
                </a:tc>
                <a:extLst>
                  <a:ext uri="{0D108BD9-81ED-4DB2-BD59-A6C34878D82A}">
                    <a16:rowId xmlns:a16="http://schemas.microsoft.com/office/drawing/2014/main" xmlns="" val="10006"/>
                  </a:ext>
                </a:extLst>
              </a:tr>
            </a:tbl>
          </a:graphicData>
        </a:graphic>
      </p:graphicFrame>
      <p:sp>
        <p:nvSpPr>
          <p:cNvPr id="82974" name="投影片編號版面配置區 4"/>
          <p:cNvSpPr>
            <a:spLocks noGrp="1"/>
          </p:cNvSpPr>
          <p:nvPr>
            <p:ph type="sldNum" sz="quarter" idx="12"/>
          </p:nvPr>
        </p:nvSpPr>
        <p:spPr bwMode="auto">
          <a:xfrm>
            <a:off x="252413" y="787400"/>
            <a:ext cx="779462" cy="365125"/>
          </a:xfrm>
          <a:noFill/>
          <a:ln>
            <a:miter lim="800000"/>
            <a:headEnd/>
            <a:tailEnd/>
          </a:ln>
        </p:spPr>
        <p:txBody>
          <a:bodyPr/>
          <a:lstStyle/>
          <a:p>
            <a:fld id="{AC4CB0B4-7239-4738-8EF1-2DFD09EB83AA}" type="slidenum">
              <a:rPr lang="zh-TW" altLang="en-US"/>
              <a:pPr/>
              <a:t>22</a:t>
            </a:fld>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647825" y="173038"/>
          <a:ext cx="10385425" cy="4660900"/>
        </p:xfrm>
        <a:graphic>
          <a:graphicData uri="http://schemas.openxmlformats.org/drawingml/2006/table">
            <a:tbl>
              <a:tblPr/>
              <a:tblGrid>
                <a:gridCol w="604838">
                  <a:extLst>
                    <a:ext uri="{9D8B030D-6E8A-4147-A177-3AD203B41FA5}">
                      <a16:colId xmlns:a16="http://schemas.microsoft.com/office/drawing/2014/main" xmlns="" val="20000"/>
                    </a:ext>
                  </a:extLst>
                </a:gridCol>
                <a:gridCol w="1252537">
                  <a:extLst>
                    <a:ext uri="{9D8B030D-6E8A-4147-A177-3AD203B41FA5}">
                      <a16:colId xmlns:a16="http://schemas.microsoft.com/office/drawing/2014/main" xmlns="" val="20001"/>
                    </a:ext>
                  </a:extLst>
                </a:gridCol>
                <a:gridCol w="1477963">
                  <a:extLst>
                    <a:ext uri="{9D8B030D-6E8A-4147-A177-3AD203B41FA5}">
                      <a16:colId xmlns:a16="http://schemas.microsoft.com/office/drawing/2014/main" xmlns="" val="20002"/>
                    </a:ext>
                  </a:extLst>
                </a:gridCol>
                <a:gridCol w="7050087">
                  <a:extLst>
                    <a:ext uri="{9D8B030D-6E8A-4147-A177-3AD203B41FA5}">
                      <a16:colId xmlns:a16="http://schemas.microsoft.com/office/drawing/2014/main" xmlns="" val="20003"/>
                    </a:ext>
                  </a:extLst>
                </a:gridCol>
              </a:tblGrid>
              <a:tr h="365794">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月</a:t>
                      </a:r>
                      <a:endParaRPr kumimoji="0" lang="zh-TW" altLang="zh-TW" sz="2400" b="1" i="0" u="none" strike="noStrike" cap="none" normalizeH="0" baseline="0" dirty="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日</a:t>
                      </a:r>
                      <a:endParaRPr kumimoji="0" lang="zh-TW" altLang="zh-TW" sz="24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星期</a:t>
                      </a:r>
                      <a:endParaRPr kumimoji="0" lang="zh-TW" altLang="zh-TW" sz="24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zh-TW" altLang="zh-TW" sz="2400" b="1" i="0" u="none" strike="noStrike" cap="none" normalizeH="0" baseline="0" smtClean="0">
                          <a:ln>
                            <a:noFill/>
                          </a:ln>
                          <a:solidFill>
                            <a:srgbClr val="FFFFFF"/>
                          </a:solidFill>
                          <a:effectLst/>
                          <a:latin typeface="Century Gothic" panose="020B0502020202020204" pitchFamily="34" charset="0"/>
                          <a:ea typeface="微軟正黑體" panose="020B0604030504040204" pitchFamily="34" charset="-120"/>
                        </a:rPr>
                        <a:t>辦理事項</a:t>
                      </a:r>
                      <a:endParaRPr kumimoji="0" lang="zh-TW" altLang="zh-TW" sz="24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77234">
                <a:tc rowSpan="9">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6</a:t>
                      </a:r>
                      <a:endParaRPr kumimoji="0" lang="zh-TW" altLang="zh-TW" sz="24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FFFFFF"/>
                          </a:solidFill>
                          <a:effectLst/>
                          <a:latin typeface="Century Gothic" panose="020B0502020202020204" pitchFamily="34" charset="0"/>
                          <a:ea typeface="微軟正黑體" panose="020B0604030504040204" pitchFamily="34" charset="-120"/>
                        </a:rPr>
                        <a:t>月份 </a:t>
                      </a:r>
                      <a:endParaRPr kumimoji="0" lang="zh-TW" altLang="zh-TW" sz="2400" b="1" i="0" u="none" strike="noStrike" cap="none" normalizeH="0" baseline="0" dirty="0" smtClean="0">
                        <a:ln>
                          <a:noFill/>
                        </a:ln>
                        <a:solidFill>
                          <a:srgbClr val="FFFFFF"/>
                        </a:solidFill>
                        <a:effectLst/>
                        <a:latin typeface="Calibri" panose="020F0502020204030204" pitchFamily="34" charset="0"/>
                        <a:ea typeface="微軟正黑體" panose="020B0604030504040204" pitchFamily="34" charset="-12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1</a:t>
                      </a:r>
                      <a:endParaRPr kumimoji="0" lang="zh-TW"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rPr>
                        <a:t>四</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rowSpan="9">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457200" marR="0" lvl="0" indent="-457200" algn="l" defTabSz="457200" rtl="0" eaLnBrk="1" fontAlgn="base" latinLnBrk="0" hangingPunct="1">
                        <a:lnSpc>
                          <a:spcPct val="100000"/>
                        </a:lnSpc>
                        <a:spcBef>
                          <a:spcPct val="0"/>
                        </a:spcBef>
                        <a:spcAft>
                          <a:spcPct val="0"/>
                        </a:spcAft>
                        <a:buClr>
                          <a:srgbClr val="000000"/>
                        </a:buClr>
                        <a:buSzTx/>
                        <a:buFont typeface="+mj-lt"/>
                        <a:buAutoNum type="arabicPeriod"/>
                        <a:tabLst/>
                      </a:pPr>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日</a:t>
                      </a:r>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-9</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日：各校直升入學報名</a:t>
                      </a:r>
                      <a:endPar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457200" marR="0" lvl="0" indent="-457200" algn="l" defTabSz="457200" rtl="0" eaLnBrk="1" fontAlgn="base" latinLnBrk="0" hangingPunct="1">
                        <a:lnSpc>
                          <a:spcPct val="100000"/>
                        </a:lnSpc>
                        <a:spcBef>
                          <a:spcPct val="0"/>
                        </a:spcBef>
                        <a:spcAft>
                          <a:spcPct val="0"/>
                        </a:spcAft>
                        <a:buClr>
                          <a:srgbClr val="000000"/>
                        </a:buClr>
                        <a:buSzTx/>
                        <a:buFont typeface="+mj-lt"/>
                        <a:buAutoNum type="arabicPeriod"/>
                        <a:tabLst/>
                      </a:pPr>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日：運動績優生甄試學科考試</a:t>
                      </a:r>
                      <a:endPar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457200" marR="0" lvl="0" indent="-457200" algn="l" defTabSz="457200" rtl="0" eaLnBrk="1" fontAlgn="base" latinLnBrk="0" hangingPunct="1">
                        <a:lnSpc>
                          <a:spcPct val="100000"/>
                        </a:lnSpc>
                        <a:spcBef>
                          <a:spcPct val="0"/>
                        </a:spcBef>
                        <a:spcAft>
                          <a:spcPct val="0"/>
                        </a:spcAft>
                        <a:buClr>
                          <a:srgbClr val="000000"/>
                        </a:buClr>
                        <a:buSzTx/>
                        <a:buFont typeface="+mj-lt"/>
                        <a:buAutoNum type="arabicPeriod"/>
                        <a:tabLst/>
                      </a:pPr>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4</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日：運動績優生甄試術科考試</a:t>
                      </a:r>
                      <a:endPar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457200" marR="0" lvl="0" indent="-457200" algn="l" defTabSz="457200" rtl="0" eaLnBrk="1" fontAlgn="base" latinLnBrk="0" hangingPunct="1">
                        <a:lnSpc>
                          <a:spcPct val="100000"/>
                        </a:lnSpc>
                        <a:spcBef>
                          <a:spcPct val="0"/>
                        </a:spcBef>
                        <a:spcAft>
                          <a:spcPct val="0"/>
                        </a:spcAft>
                        <a:buClr>
                          <a:srgbClr val="000000"/>
                        </a:buClr>
                        <a:buSzTx/>
                        <a:buFont typeface="+mj-lt"/>
                        <a:buAutoNum type="arabicPeriod"/>
                        <a:tabLst/>
                      </a:pPr>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5</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日：公告身心障礙學生適性輔導安置結果</a:t>
                      </a:r>
                      <a:endPar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457200" marR="0" lvl="0" indent="-457200" algn="l" defTabSz="457200" rtl="0" eaLnBrk="1" fontAlgn="base" latinLnBrk="0" hangingPunct="1">
                        <a:lnSpc>
                          <a:spcPct val="100000"/>
                        </a:lnSpc>
                        <a:spcBef>
                          <a:spcPct val="0"/>
                        </a:spcBef>
                        <a:spcAft>
                          <a:spcPct val="0"/>
                        </a:spcAft>
                        <a:buClr>
                          <a:srgbClr val="000000"/>
                        </a:buClr>
                        <a:buSzTx/>
                        <a:buFont typeface="+mj-lt"/>
                        <a:buAutoNum type="arabicPeriod"/>
                        <a:tabLst/>
                      </a:pPr>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9</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日：寄發國中教育會考成績單並開放網路查詢	</a:t>
                      </a: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477234">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2</a:t>
                      </a:r>
                      <a:endParaRPr kumimoji="0" lang="zh-TW"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mn-cs"/>
                        </a:rPr>
                        <a:t>五</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a16="http://schemas.microsoft.com/office/drawing/2014/main" xmlns="" val="10002"/>
                  </a:ext>
                </a:extLst>
              </a:tr>
              <a:tr h="477234">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3</a:t>
                      </a:r>
                      <a:endParaRPr kumimoji="0" lang="zh-TW"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六</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a16="http://schemas.microsoft.com/office/drawing/2014/main" xmlns="" val="10003"/>
                  </a:ext>
                </a:extLst>
              </a:tr>
              <a:tr h="477234">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4</a:t>
                      </a:r>
                      <a:endParaRPr kumimoji="0" lang="zh-TW"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日</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a16="http://schemas.microsoft.com/office/drawing/2014/main" xmlns="" val="10004"/>
                  </a:ext>
                </a:extLst>
              </a:tr>
              <a:tr h="477234">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5</a:t>
                      </a:r>
                      <a:endParaRPr kumimoji="0" lang="zh-TW"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一</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p>
                      <a:endParaRPr lang="zh-TW" altLang="en-US"/>
                    </a:p>
                  </a:txBody>
                  <a:tcPr/>
                </a:tc>
                <a:extLst>
                  <a:ext uri="{0D108BD9-81ED-4DB2-BD59-A6C34878D82A}">
                    <a16:rowId xmlns:a16="http://schemas.microsoft.com/office/drawing/2014/main" xmlns="" val="10005"/>
                  </a:ext>
                </a:extLst>
              </a:tr>
              <a:tr h="477234">
                <a:tc vMerge="1">
                  <a:txBody>
                    <a:bodyPr/>
                    <a:lstStyle/>
                    <a:p>
                      <a:endParaRPr lang="zh-TW" altLang="en-US"/>
                    </a:p>
                  </a:txBody>
                  <a:tcPr/>
                </a:tc>
                <a:tc>
                  <a:txBody>
                    <a:bodyPr/>
                    <a:lstStyle>
                      <a:lvl1pPr marL="71438"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71438"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kern="1200"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6</a:t>
                      </a:r>
                      <a:endParaRPr kumimoji="0" lang="zh-TW" altLang="zh-TW" sz="2400" b="0" i="0" u="none" strike="noStrike" kern="1200"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二</a:t>
                      </a: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 </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extLst>
                  <a:ext uri="{0D108BD9-81ED-4DB2-BD59-A6C34878D82A}">
                    <a16:rowId xmlns:a16="http://schemas.microsoft.com/office/drawing/2014/main" xmlns="" val="10006"/>
                  </a:ext>
                </a:extLst>
              </a:tr>
              <a:tr h="477234">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71438"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kern="1200"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7</a:t>
                      </a:r>
                      <a:endParaRPr kumimoji="0" lang="zh-TW" altLang="zh-TW" sz="2400" b="0" i="0" u="none" strike="noStrike" kern="1200"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kern="1200"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mn-cs"/>
                        </a:rPr>
                        <a:t>三</a:t>
                      </a:r>
                      <a:endParaRPr kumimoji="0" lang="zh-TW" altLang="zh-TW" sz="2400" b="0" i="0" u="none" strike="noStrike" kern="1200"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mn-cs"/>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vMerge="1">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7"/>
                  </a:ext>
                </a:extLst>
              </a:tr>
              <a:tr h="477234">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71438"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kern="1200"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8</a:t>
                      </a:r>
                      <a:endParaRPr kumimoji="0" lang="zh-TW" altLang="zh-TW" sz="2400" b="0" i="0" u="none" strike="noStrike" kern="1200"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四</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mj-lt"/>
                        <a:buNone/>
                        <a:tabLst/>
                      </a:pPr>
                      <a:endParaRPr kumimoji="0" lang="en-US" altLang="zh-TW" sz="23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8"/>
                  </a:ext>
                </a:extLst>
              </a:tr>
              <a:tr h="477234">
                <a:tc vMerge="1">
                  <a:txBody>
                    <a:bodyPr/>
                    <a:lstStyle/>
                    <a:p>
                      <a:endParaRPr lang="zh-TW" altLang="en-US"/>
                    </a:p>
                  </a:txBody>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rPr>
                        <a:t>9</a:t>
                      </a:r>
                      <a:endParaRPr kumimoji="0" lang="zh-TW" altLang="zh-TW" sz="2400" b="0" i="0" u="none" strike="noStrike" cap="none" normalizeH="0" baseline="0" dirty="0" smtClean="0">
                        <a:ln>
                          <a:noFill/>
                        </a:ln>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rPr>
                        <a:t>五</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vMerge="1">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微軟正黑體" panose="020B0604030504040204" pitchFamily="34" charset="-12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微軟正黑體" panose="020B0604030504040204" pitchFamily="34" charset="-12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mj-lt"/>
                        <a:buNone/>
                        <a:tabLst/>
                      </a:pPr>
                      <a:endParaRPr kumimoji="0" lang="en-US"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10"/>
                  </a:ext>
                </a:extLst>
              </a:tr>
            </a:tbl>
          </a:graphicData>
        </a:graphic>
      </p:graphicFrame>
      <p:sp>
        <p:nvSpPr>
          <p:cNvPr id="84011" name="文字方塊 2"/>
          <p:cNvSpPr txBox="1">
            <a:spLocks noChangeArrowheads="1"/>
          </p:cNvSpPr>
          <p:nvPr/>
        </p:nvSpPr>
        <p:spPr bwMode="auto">
          <a:xfrm>
            <a:off x="754063" y="2133600"/>
            <a:ext cx="893762" cy="157163"/>
          </a:xfrm>
          <a:prstGeom prst="rect">
            <a:avLst/>
          </a:prstGeom>
          <a:noFill/>
          <a:ln w="9525">
            <a:noFill/>
            <a:miter lim="800000"/>
            <a:headEnd/>
            <a:tailEnd/>
          </a:ln>
        </p:spPr>
        <p:txBody>
          <a:bodyPr vert="eaVert"/>
          <a:lstStyle/>
          <a:p>
            <a:pPr eaLnBrk="1" hangingPunct="1"/>
            <a:endParaRPr lang="zh-TW" altLang="en-US">
              <a:solidFill>
                <a:srgbClr val="000000"/>
              </a:solidFill>
            </a:endParaRPr>
          </a:p>
        </p:txBody>
      </p:sp>
      <p:sp>
        <p:nvSpPr>
          <p:cNvPr id="84012" name="投影片編號版面配置區 5"/>
          <p:cNvSpPr>
            <a:spLocks noGrp="1"/>
          </p:cNvSpPr>
          <p:nvPr>
            <p:ph type="sldNum" sz="quarter" idx="12"/>
          </p:nvPr>
        </p:nvSpPr>
        <p:spPr bwMode="auto">
          <a:xfrm>
            <a:off x="0" y="762000"/>
            <a:ext cx="779463" cy="365125"/>
          </a:xfrm>
          <a:noFill/>
          <a:ln>
            <a:miter lim="800000"/>
            <a:headEnd/>
            <a:tailEnd/>
          </a:ln>
        </p:spPr>
        <p:txBody>
          <a:bodyPr/>
          <a:lstStyle/>
          <a:p>
            <a:fld id="{FD75AEEF-5B33-47C9-9B3C-49A3A1937E65}" type="slidenum">
              <a:rPr lang="zh-TW" altLang="en-US"/>
              <a:pPr/>
              <a:t>23</a:t>
            </a:fld>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647825" y="173038"/>
          <a:ext cx="10385425" cy="5661025"/>
        </p:xfrm>
        <a:graphic>
          <a:graphicData uri="http://schemas.openxmlformats.org/drawingml/2006/table">
            <a:tbl>
              <a:tblPr firstRow="1" firstCol="1" bandRow="1" bandCol="1">
                <a:tableStyleId>{5C22544A-7EE6-4342-B048-85BDC9FD1C3A}</a:tableStyleId>
              </a:tblPr>
              <a:tblGrid>
                <a:gridCol w="604834">
                  <a:extLst>
                    <a:ext uri="{9D8B030D-6E8A-4147-A177-3AD203B41FA5}">
                      <a16:colId xmlns:a16="http://schemas.microsoft.com/office/drawing/2014/main" xmlns="" val="20000"/>
                    </a:ext>
                  </a:extLst>
                </a:gridCol>
                <a:gridCol w="1251779">
                  <a:extLst>
                    <a:ext uri="{9D8B030D-6E8A-4147-A177-3AD203B41FA5}">
                      <a16:colId xmlns:a16="http://schemas.microsoft.com/office/drawing/2014/main" xmlns="" val="20001"/>
                    </a:ext>
                  </a:extLst>
                </a:gridCol>
                <a:gridCol w="1479488">
                  <a:extLst>
                    <a:ext uri="{9D8B030D-6E8A-4147-A177-3AD203B41FA5}">
                      <a16:colId xmlns:a16="http://schemas.microsoft.com/office/drawing/2014/main" xmlns="" val="20002"/>
                    </a:ext>
                  </a:extLst>
                </a:gridCol>
                <a:gridCol w="7049324">
                  <a:extLst>
                    <a:ext uri="{9D8B030D-6E8A-4147-A177-3AD203B41FA5}">
                      <a16:colId xmlns:a16="http://schemas.microsoft.com/office/drawing/2014/main" xmlns="" val="20003"/>
                    </a:ext>
                  </a:extLst>
                </a:gridCol>
              </a:tblGrid>
              <a:tr h="429795">
                <a:tc>
                  <a:txBody>
                    <a:bodyPr/>
                    <a:lstStyle/>
                    <a:p>
                      <a:pPr algn="ctr">
                        <a:spcAft>
                          <a:spcPts val="0"/>
                        </a:spcAft>
                      </a:pPr>
                      <a:r>
                        <a:rPr lang="zh-TW" sz="2400" kern="100" dirty="0">
                          <a:effectLst/>
                        </a:rPr>
                        <a:t>月</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tc>
                  <a:txBody>
                    <a:bodyPr/>
                    <a:lstStyle/>
                    <a:p>
                      <a:pPr algn="ctr">
                        <a:spcAft>
                          <a:spcPts val="0"/>
                        </a:spcAft>
                      </a:pPr>
                      <a:r>
                        <a:rPr lang="zh-TW" sz="2400" kern="100">
                          <a:effectLst/>
                        </a:rPr>
                        <a:t>日</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tc>
                  <a:txBody>
                    <a:bodyPr/>
                    <a:lstStyle/>
                    <a:p>
                      <a:pPr algn="ctr">
                        <a:spcAft>
                          <a:spcPts val="0"/>
                        </a:spcAft>
                      </a:pPr>
                      <a:r>
                        <a:rPr lang="zh-TW" sz="2400" kern="100">
                          <a:effectLst/>
                        </a:rPr>
                        <a:t>星期</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tc>
                  <a:txBody>
                    <a:bodyPr/>
                    <a:lstStyle/>
                    <a:p>
                      <a:pPr algn="ctr">
                        <a:lnSpc>
                          <a:spcPts val="2200"/>
                        </a:lnSpc>
                        <a:spcAft>
                          <a:spcPts val="0"/>
                        </a:spcAft>
                      </a:pPr>
                      <a:r>
                        <a:rPr lang="zh-TW" sz="2400" kern="100" dirty="0">
                          <a:effectLst/>
                        </a:rPr>
                        <a:t>辦理事項</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extLst>
                  <a:ext uri="{0D108BD9-81ED-4DB2-BD59-A6C34878D82A}">
                    <a16:rowId xmlns:a16="http://schemas.microsoft.com/office/drawing/2014/main" xmlns="" val="10000"/>
                  </a:ext>
                </a:extLst>
              </a:tr>
              <a:tr h="476574">
                <a:tc rowSpan="5">
                  <a:txBody>
                    <a:bodyPr/>
                    <a:lstStyle/>
                    <a:p>
                      <a:pPr algn="ctr">
                        <a:spcAft>
                          <a:spcPts val="0"/>
                        </a:spcAft>
                      </a:pPr>
                      <a:r>
                        <a:rPr lang="en-US" sz="2400" kern="100" dirty="0" smtClean="0">
                          <a:effectLst/>
                        </a:rPr>
                        <a:t>6</a:t>
                      </a:r>
                      <a:endParaRPr lang="zh-TW" sz="2400" kern="100" dirty="0">
                        <a:effectLst/>
                      </a:endParaRPr>
                    </a:p>
                    <a:p>
                      <a:pPr algn="ctr"/>
                      <a:r>
                        <a:rPr lang="zh-TW" sz="2400" dirty="0">
                          <a:effectLst/>
                        </a:rPr>
                        <a:t>月份 </a:t>
                      </a: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12</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sz="2400" kern="100" dirty="0" smtClean="0">
                          <a:effectLst/>
                          <a:latin typeface="華康魏碑體" panose="03000709000000000000" pitchFamily="65" charset="-120"/>
                          <a:ea typeface="華康魏碑體" panose="03000709000000000000" pitchFamily="65" charset="-120"/>
                        </a:rPr>
                        <a:t>一</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marR="0" lvl="0" indent="0" algn="l" defTabSz="457200" rtl="0" eaLnBrk="1" fontAlgn="auto" latinLnBrk="0" hangingPunct="1">
                        <a:lnSpc>
                          <a:spcPts val="3000"/>
                        </a:lnSpc>
                        <a:spcBef>
                          <a:spcPts val="0"/>
                        </a:spcBef>
                        <a:spcAft>
                          <a:spcPts val="0"/>
                        </a:spcAft>
                        <a:buClrTx/>
                        <a:buSzTx/>
                        <a:buFont typeface="+mj-lt"/>
                        <a:buNone/>
                        <a:tabLst/>
                        <a:defRPr/>
                      </a:pPr>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12</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日</a:t>
                      </a:r>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-16</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日：藝才班分發報名</a:t>
                      </a:r>
                    </a:p>
                  </a:txBody>
                  <a:tcPr marL="29904" marR="29904" marT="0" marB="0" anchor="ctr"/>
                </a:tc>
                <a:extLst>
                  <a:ext uri="{0D108BD9-81ED-4DB2-BD59-A6C34878D82A}">
                    <a16:rowId xmlns:a16="http://schemas.microsoft.com/office/drawing/2014/main" xmlns="" val="10001"/>
                  </a:ext>
                </a:extLst>
              </a:tr>
              <a:tr h="1097228">
                <a:tc vMerge="1">
                  <a:txBody>
                    <a:bodyPr/>
                    <a:lstStyle/>
                    <a:p>
                      <a:endParaRPr lang="zh-TW" alt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13</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solidFill>
                      <a:srgbClr val="FAEDE7"/>
                    </a:solidFill>
                  </a:tcP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二</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 </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技優甄審入學放榜	</a:t>
                      </a:r>
                    </a:p>
                    <a:p>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實用技能學程放榜	</a:t>
                      </a:r>
                    </a:p>
                    <a:p>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 </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特色招生專業群科甄選入學放榜	</a:t>
                      </a:r>
                    </a:p>
                  </a:txBody>
                  <a:tcPr marL="29904" marR="29904" marT="0" marB="0" anchor="ctr"/>
                </a:tc>
                <a:extLst>
                  <a:ext uri="{0D108BD9-81ED-4DB2-BD59-A6C34878D82A}">
                    <a16:rowId xmlns:a16="http://schemas.microsoft.com/office/drawing/2014/main" xmlns="" val="1221099614"/>
                  </a:ext>
                </a:extLst>
              </a:tr>
              <a:tr h="1462971">
                <a:tc vMerge="1">
                  <a:txBody>
                    <a:bodyPr/>
                    <a:lstStyle/>
                    <a:p>
                      <a:endParaRPr lang="zh-TW" altLang="en-US"/>
                    </a:p>
                  </a:txBody>
                  <a:tcP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14</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rPr>
                        <a:t>三</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 </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技優甄審入學報到	</a:t>
                      </a:r>
                    </a:p>
                    <a:p>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 </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實用技能學程報到	</a:t>
                      </a:r>
                    </a:p>
                    <a:p>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 </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特色招生專業群科甄選入學報到	</a:t>
                      </a:r>
                    </a:p>
                    <a:p>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4. </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各校直升入學放榜截止日</a:t>
                      </a:r>
                      <a:endParaRPr kumimoji="0" 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tc>
                <a:extLst>
                  <a:ext uri="{0D108BD9-81ED-4DB2-BD59-A6C34878D82A}">
                    <a16:rowId xmlns:a16="http://schemas.microsoft.com/office/drawing/2014/main" xmlns="" val="10002"/>
                  </a:ext>
                </a:extLst>
              </a:tr>
              <a:tr h="731486">
                <a:tc vMerge="1">
                  <a:txBody>
                    <a:bodyPr/>
                    <a:lstStyle/>
                    <a:p>
                      <a:endParaRPr lang="zh-TW" altLang="en-US"/>
                    </a:p>
                  </a:txBody>
                  <a:tcP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15</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solidFill>
                      <a:srgbClr val="FAEDE7"/>
                    </a:solidFill>
                  </a:tcP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四</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solidFill>
                      <a:srgbClr val="FAEDE7"/>
                    </a:solidFill>
                  </a:tcPr>
                </a:tc>
                <a:tc>
                  <a:txBody>
                    <a:bodyPr/>
                    <a:lstStyle/>
                    <a:p>
                      <a:pPr marL="0" marR="0" lvl="0" indent="0" algn="l" defTabSz="457200" rtl="0" eaLnBrk="1" fontAlgn="auto" latinLnBrk="0" hangingPunct="1">
                        <a:lnSpc>
                          <a:spcPct val="100000"/>
                        </a:lnSpc>
                        <a:spcBef>
                          <a:spcPts val="0"/>
                        </a:spcBef>
                        <a:spcAft>
                          <a:spcPts val="0"/>
                        </a:spcAft>
                        <a:buClr>
                          <a:srgbClr val="000000"/>
                        </a:buClr>
                        <a:buSzTx/>
                        <a:buFont typeface="+mj-lt"/>
                        <a:buNone/>
                        <a:tabLst/>
                        <a:defRPr/>
                      </a:pP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各校直升入學報到</a:t>
                      </a:r>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含報到後聲明放棄錄取資格</a:t>
                      </a:r>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截止日	</a:t>
                      </a:r>
                    </a:p>
                  </a:txBody>
                  <a:tcPr marL="29904" marR="29904" marT="0" marB="0" anchor="ctr"/>
                </a:tc>
                <a:extLst>
                  <a:ext uri="{0D108BD9-81ED-4DB2-BD59-A6C34878D82A}">
                    <a16:rowId xmlns:a16="http://schemas.microsoft.com/office/drawing/2014/main" xmlns="" val="10003"/>
                  </a:ext>
                </a:extLst>
              </a:tr>
              <a:tr h="1462971">
                <a:tc vMerge="1">
                  <a:txBody>
                    <a:bodyPr/>
                    <a:lstStyle/>
                    <a:p>
                      <a:pPr algn="ct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16</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marL="0" algn="ctr" defTabSz="457200" rtl="0" eaLnBrk="1" latinLnBrk="0" hangingPunct="1">
                        <a:spcAft>
                          <a:spcPts val="0"/>
                        </a:spcAft>
                      </a:pPr>
                      <a:r>
                        <a:rPr lang="zh-TW" altLang="en-US" sz="2400" kern="100" dirty="0" smtClean="0">
                          <a:solidFill>
                            <a:schemeClr val="dk1"/>
                          </a:solidFill>
                          <a:effectLst/>
                          <a:latin typeface="華康魏碑體" panose="03000709000000000000" pitchFamily="65" charset="-120"/>
                          <a:ea typeface="華康魏碑體" panose="03000709000000000000" pitchFamily="65" charset="-120"/>
                          <a:cs typeface="Times New Roman" panose="02020603050405020304" pitchFamily="18" charset="0"/>
                        </a:rPr>
                        <a:t>五</a:t>
                      </a:r>
                      <a:endParaRPr lang="zh-TW" altLang="en-US" sz="2400" kern="100" dirty="0">
                        <a:solidFill>
                          <a:schemeClr val="dk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 </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技優甄審入學報到後聲明放棄錄取資格	</a:t>
                      </a:r>
                    </a:p>
                    <a:p>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 </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實用技能學程報到後聲明放棄錄取資格	</a:t>
                      </a:r>
                    </a:p>
                    <a:p>
                      <a:r>
                        <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 </a:t>
                      </a:r>
                      <a:r>
                        <a:rPr kumimoji="0" lang="zh-TW" altLang="en-US"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特色招生專業群科甄選入學報到後聲明放棄錄取資格、遞補截止日</a:t>
                      </a:r>
                      <a:endParaRPr kumimoji="0" lang="en-US" altLang="zh-TW" sz="2400" b="0" i="0" u="none" strike="noStrike" kern="1200"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tc>
                <a:extLst>
                  <a:ext uri="{0D108BD9-81ED-4DB2-BD59-A6C34878D82A}">
                    <a16:rowId xmlns:a16="http://schemas.microsoft.com/office/drawing/2014/main" xmlns="" val="10004"/>
                  </a:ext>
                </a:extLst>
              </a:tr>
            </a:tbl>
          </a:graphicData>
        </a:graphic>
      </p:graphicFrame>
      <p:sp>
        <p:nvSpPr>
          <p:cNvPr id="85027" name="文字方塊 2"/>
          <p:cNvSpPr txBox="1">
            <a:spLocks noChangeArrowheads="1"/>
          </p:cNvSpPr>
          <p:nvPr/>
        </p:nvSpPr>
        <p:spPr bwMode="auto">
          <a:xfrm>
            <a:off x="754063" y="2133600"/>
            <a:ext cx="893762" cy="157163"/>
          </a:xfrm>
          <a:prstGeom prst="rect">
            <a:avLst/>
          </a:prstGeom>
          <a:noFill/>
          <a:ln w="9525">
            <a:noFill/>
            <a:miter lim="800000"/>
            <a:headEnd/>
            <a:tailEnd/>
          </a:ln>
        </p:spPr>
        <p:txBody>
          <a:bodyPr vert="eaVert"/>
          <a:lstStyle/>
          <a:p>
            <a:pPr eaLnBrk="1" hangingPunct="1"/>
            <a:endParaRPr lang="zh-TW" altLang="en-US">
              <a:solidFill>
                <a:srgbClr val="000000"/>
              </a:solidFill>
            </a:endParaRPr>
          </a:p>
        </p:txBody>
      </p:sp>
      <p:sp>
        <p:nvSpPr>
          <p:cNvPr id="85028" name="投影片編號版面配置區 5"/>
          <p:cNvSpPr>
            <a:spLocks noGrp="1"/>
          </p:cNvSpPr>
          <p:nvPr>
            <p:ph type="sldNum" sz="quarter" idx="12"/>
          </p:nvPr>
        </p:nvSpPr>
        <p:spPr bwMode="auto">
          <a:xfrm>
            <a:off x="0" y="762000"/>
            <a:ext cx="779463" cy="365125"/>
          </a:xfrm>
          <a:noFill/>
          <a:ln>
            <a:miter lim="800000"/>
            <a:headEnd/>
            <a:tailEnd/>
          </a:ln>
        </p:spPr>
        <p:txBody>
          <a:bodyPr/>
          <a:lstStyle/>
          <a:p>
            <a:fld id="{F1D478BD-D2F6-4DC2-9DB2-26512449E9BF}" type="slidenum">
              <a:rPr lang="zh-TW" altLang="en-US"/>
              <a:pPr/>
              <a:t>24</a:t>
            </a:fld>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647825" y="133350"/>
          <a:ext cx="10385425" cy="6623050"/>
        </p:xfrm>
        <a:graphic>
          <a:graphicData uri="http://schemas.openxmlformats.org/drawingml/2006/table">
            <a:tbl>
              <a:tblPr firstRow="1" firstCol="1" bandRow="1" bandCol="1">
                <a:tableStyleId>{5C22544A-7EE6-4342-B048-85BDC9FD1C3A}</a:tableStyleId>
              </a:tblPr>
              <a:tblGrid>
                <a:gridCol w="604834">
                  <a:extLst>
                    <a:ext uri="{9D8B030D-6E8A-4147-A177-3AD203B41FA5}">
                      <a16:colId xmlns:a16="http://schemas.microsoft.com/office/drawing/2014/main" xmlns="" val="20000"/>
                    </a:ext>
                  </a:extLst>
                </a:gridCol>
                <a:gridCol w="1251779">
                  <a:extLst>
                    <a:ext uri="{9D8B030D-6E8A-4147-A177-3AD203B41FA5}">
                      <a16:colId xmlns:a16="http://schemas.microsoft.com/office/drawing/2014/main" xmlns="" val="20001"/>
                    </a:ext>
                  </a:extLst>
                </a:gridCol>
                <a:gridCol w="1479488">
                  <a:extLst>
                    <a:ext uri="{9D8B030D-6E8A-4147-A177-3AD203B41FA5}">
                      <a16:colId xmlns:a16="http://schemas.microsoft.com/office/drawing/2014/main" xmlns="" val="20002"/>
                    </a:ext>
                  </a:extLst>
                </a:gridCol>
                <a:gridCol w="7049324">
                  <a:extLst>
                    <a:ext uri="{9D8B030D-6E8A-4147-A177-3AD203B41FA5}">
                      <a16:colId xmlns:a16="http://schemas.microsoft.com/office/drawing/2014/main" xmlns="" val="20003"/>
                    </a:ext>
                  </a:extLst>
                </a:gridCol>
              </a:tblGrid>
              <a:tr h="615902">
                <a:tc>
                  <a:txBody>
                    <a:bodyPr/>
                    <a:lstStyle/>
                    <a:p>
                      <a:pPr algn="ctr">
                        <a:spcAft>
                          <a:spcPts val="0"/>
                        </a:spcAft>
                      </a:pPr>
                      <a:r>
                        <a:rPr lang="zh-TW" sz="2400" kern="100" dirty="0">
                          <a:effectLst/>
                        </a:rPr>
                        <a:t>月</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tc>
                  <a:txBody>
                    <a:bodyPr/>
                    <a:lstStyle/>
                    <a:p>
                      <a:pPr algn="ctr">
                        <a:spcAft>
                          <a:spcPts val="0"/>
                        </a:spcAft>
                      </a:pPr>
                      <a:r>
                        <a:rPr lang="zh-TW" sz="2400" kern="100" dirty="0">
                          <a:effectLst/>
                        </a:rPr>
                        <a:t>日</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tc>
                  <a:txBody>
                    <a:bodyPr/>
                    <a:lstStyle/>
                    <a:p>
                      <a:pPr algn="ctr">
                        <a:spcAft>
                          <a:spcPts val="0"/>
                        </a:spcAft>
                      </a:pPr>
                      <a:r>
                        <a:rPr lang="zh-TW" sz="2400" kern="100">
                          <a:effectLst/>
                        </a:rPr>
                        <a:t>星期</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tc>
                  <a:txBody>
                    <a:bodyPr/>
                    <a:lstStyle/>
                    <a:p>
                      <a:pPr algn="ctr">
                        <a:lnSpc>
                          <a:spcPts val="2200"/>
                        </a:lnSpc>
                        <a:spcAft>
                          <a:spcPts val="0"/>
                        </a:spcAft>
                      </a:pPr>
                      <a:r>
                        <a:rPr lang="zh-TW" sz="2400" kern="100" dirty="0">
                          <a:effectLst/>
                        </a:rPr>
                        <a:t>辦理事項</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9904" marR="29904" marT="0" marB="0" anchor="ctr"/>
                </a:tc>
                <a:extLst>
                  <a:ext uri="{0D108BD9-81ED-4DB2-BD59-A6C34878D82A}">
                    <a16:rowId xmlns:a16="http://schemas.microsoft.com/office/drawing/2014/main" xmlns="" val="10000"/>
                  </a:ext>
                </a:extLst>
              </a:tr>
              <a:tr h="761970">
                <a:tc rowSpan="11">
                  <a:txBody>
                    <a:bodyPr/>
                    <a:lstStyle/>
                    <a:p>
                      <a:pPr algn="ctr">
                        <a:spcAft>
                          <a:spcPts val="0"/>
                        </a:spcAft>
                      </a:pPr>
                      <a:r>
                        <a:rPr lang="en-US" sz="2400" kern="100" dirty="0" smtClean="0">
                          <a:effectLst/>
                        </a:rPr>
                        <a:t>6</a:t>
                      </a:r>
                      <a:endParaRPr lang="zh-TW" sz="2400" kern="100" dirty="0">
                        <a:effectLst/>
                      </a:endParaRPr>
                    </a:p>
                    <a:p>
                      <a:pPr algn="ctr"/>
                      <a:r>
                        <a:rPr lang="zh-TW" sz="2400" dirty="0">
                          <a:effectLst/>
                        </a:rPr>
                        <a:t>月份 </a:t>
                      </a: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19</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一</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pPr marL="0" lvl="0" indent="0">
                        <a:lnSpc>
                          <a:spcPts val="3000"/>
                        </a:lnSpc>
                        <a:spcAft>
                          <a:spcPts val="0"/>
                        </a:spcAft>
                        <a:buFont typeface="+mj-lt"/>
                        <a:buNone/>
                      </a:pP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優先免試入學</a:t>
                      </a:r>
                      <a:r>
                        <a:rPr lang="en-US" altLang="zh-TW"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不含併入各區免試入學部分</a:t>
                      </a:r>
                      <a:r>
                        <a:rPr lang="en-US" altLang="zh-TW"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放榜、報到</a:t>
                      </a:r>
                      <a:r>
                        <a:rPr lang="en-US" altLang="zh-TW"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含報到後聲明放棄錄取資格</a:t>
                      </a:r>
                      <a:r>
                        <a:rPr lang="en-US" altLang="zh-TW"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截止日</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tc>
                <a:extLst>
                  <a:ext uri="{0D108BD9-81ED-4DB2-BD59-A6C34878D82A}">
                    <a16:rowId xmlns:a16="http://schemas.microsoft.com/office/drawing/2014/main" xmlns="" val="10001"/>
                  </a:ext>
                </a:extLst>
              </a:tr>
              <a:tr h="1097236">
                <a:tc vMerge="1">
                  <a:txBody>
                    <a:bodyPr/>
                    <a:lstStyle/>
                    <a:p>
                      <a:endParaRPr lang="zh-TW" altLang="en-US"/>
                    </a:p>
                  </a:txBody>
                  <a:tcP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20</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solidFill>
                      <a:srgbClr val="FAEDE7"/>
                    </a:solidFill>
                  </a:tcP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rPr>
                        <a:t>二</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r>
                        <a:rPr lang="en-US" altLang="zh-TW"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1. 6</a:t>
                      </a:r>
                      <a:r>
                        <a:rPr lang="zh-TW" altLang="en-US"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月</a:t>
                      </a:r>
                      <a:r>
                        <a:rPr lang="en-US" altLang="zh-TW"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20</a:t>
                      </a:r>
                      <a:r>
                        <a:rPr lang="zh-TW" altLang="en-US"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日</a:t>
                      </a:r>
                      <a:r>
                        <a:rPr lang="en-US" altLang="zh-TW"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-7</a:t>
                      </a:r>
                      <a:r>
                        <a:rPr lang="zh-TW" altLang="en-US"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月</a:t>
                      </a:r>
                      <a:r>
                        <a:rPr lang="en-US" altLang="zh-TW"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altLang="en-US"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日：五專免試入學報名	</a:t>
                      </a:r>
                    </a:p>
                    <a:p>
                      <a:r>
                        <a:rPr lang="en-US" altLang="zh-TW"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2. </a:t>
                      </a:r>
                      <a:r>
                        <a:rPr lang="zh-TW" altLang="en-US"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各就學區</a:t>
                      </a:r>
                      <a:r>
                        <a:rPr lang="en-US" altLang="zh-TW"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基北區除外</a:t>
                      </a:r>
                      <a:r>
                        <a:rPr lang="en-US" altLang="zh-TW"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公告免試入學實際招生名額、開放個人序位查詢及志願選填 	</a:t>
                      </a:r>
                    </a:p>
                  </a:txBody>
                  <a:tcPr marL="29904" marR="29904" marT="0" marB="0" anchor="ctr"/>
                </a:tc>
                <a:extLst>
                  <a:ext uri="{0D108BD9-81ED-4DB2-BD59-A6C34878D82A}">
                    <a16:rowId xmlns:a16="http://schemas.microsoft.com/office/drawing/2014/main" xmlns="" val="10003"/>
                  </a:ext>
                </a:extLst>
              </a:tr>
              <a:tr h="402283">
                <a:tc vMerge="1">
                  <a:txBody>
                    <a:bodyPr/>
                    <a:lstStyle/>
                    <a:p>
                      <a:pPr algn="ctr"/>
                      <a:endParaRPr lang="zh-TW" sz="2400" dirty="0">
                        <a:effectLst/>
                        <a:latin typeface="Calibri" panose="020F0502020204030204" pitchFamily="34" charset="0"/>
                      </a:endParaRPr>
                    </a:p>
                  </a:txBody>
                  <a:tcPr marL="29904" marR="29904" marT="0" marB="0" anchor="ctr"/>
                </a:tc>
                <a:tc gridSpan="3">
                  <a:txBody>
                    <a:bodyPr/>
                    <a:lstStyle/>
                    <a:p>
                      <a:pPr algn="ctr">
                        <a:spcAft>
                          <a:spcPts val="0"/>
                        </a:spcAft>
                      </a:pP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29904" marR="29904" marT="0" marB="0" vert="eaVert" anchor="ctr"/>
                </a:tc>
                <a:tc hMerge="1">
                  <a:txBody>
                    <a:bodyPr/>
                    <a:lstStyle/>
                    <a:p>
                      <a:pPr algn="ctr">
                        <a:spcAft>
                          <a:spcPts val="0"/>
                        </a:spcAft>
                      </a:pPr>
                      <a:endParaRPr lang="zh-TW" sz="8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hMerge="1">
                  <a:txBody>
                    <a:bodyPr/>
                    <a:lstStyle/>
                    <a:p>
                      <a:pPr marL="0" lvl="0" indent="0">
                        <a:spcAft>
                          <a:spcPts val="0"/>
                        </a:spcAft>
                        <a:buClr>
                          <a:srgbClr val="000000"/>
                        </a:buClr>
                        <a:buFont typeface="+mj-lt"/>
                        <a:buNone/>
                      </a:pPr>
                      <a:endParaRPr lang="en-US" altLang="zh-TW" sz="800" kern="100" dirty="0" smtClean="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extLst>
                  <a:ext uri="{0D108BD9-81ED-4DB2-BD59-A6C34878D82A}">
                    <a16:rowId xmlns:a16="http://schemas.microsoft.com/office/drawing/2014/main" xmlns="" val="10004"/>
                  </a:ext>
                </a:extLst>
              </a:tr>
              <a:tr h="731491">
                <a:tc vMerge="1">
                  <a:txBody>
                    <a:bodyPr/>
                    <a:lstStyle/>
                    <a:p>
                      <a:pPr algn="ct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22</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solidFill>
                      <a:srgbClr val="F6D9CC"/>
                    </a:solidFill>
                  </a:tcP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四</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solidFill>
                      <a:srgbClr val="F6D9CC"/>
                    </a:solidFill>
                  </a:tcPr>
                </a:tc>
                <a:tc>
                  <a:txBody>
                    <a:bodyPr/>
                    <a:lstStyle/>
                    <a:p>
                      <a:r>
                        <a:rPr lang="zh-TW" altLang="en-US"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基北區公告免試入學實際招生名額、開放個人序位查詢及志願選填	</a:t>
                      </a:r>
                    </a:p>
                  </a:txBody>
                  <a:tcPr marL="29904" marR="29904"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5"/>
                  </a:ext>
                </a:extLst>
              </a:tr>
              <a:tr h="393139">
                <a:tc vMerge="1">
                  <a:txBody>
                    <a:bodyPr/>
                    <a:lstStyle/>
                    <a:p>
                      <a:pPr algn="ct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23</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solidFill>
                      <a:srgbClr val="FAEDE7"/>
                    </a:solidFill>
                  </a:tcP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五</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solidFill>
                      <a:srgbClr val="FAEDE7"/>
                    </a:solidFill>
                  </a:tcPr>
                </a:tc>
                <a:tc>
                  <a:txBody>
                    <a:bodyPr/>
                    <a:lstStyle/>
                    <a:p>
                      <a:pPr marL="0" marR="0" lvl="0" indent="0" algn="l" defTabSz="457200" rtl="0" eaLnBrk="1" fontAlgn="auto" latinLnBrk="0" hangingPunct="1">
                        <a:lnSpc>
                          <a:spcPct val="100000"/>
                        </a:lnSpc>
                        <a:spcBef>
                          <a:spcPts val="0"/>
                        </a:spcBef>
                        <a:spcAft>
                          <a:spcPts val="0"/>
                        </a:spcAft>
                        <a:buClr>
                          <a:srgbClr val="000000"/>
                        </a:buClr>
                        <a:buSzTx/>
                        <a:buFont typeface="+mj-lt"/>
                        <a:buNone/>
                        <a:tabLst/>
                        <a:defRPr/>
                      </a:pPr>
                      <a:r>
                        <a:rPr lang="zh-TW" altLang="en-US"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特色招生考試分發入學學科測驗報名截止日	</a:t>
                      </a:r>
                    </a:p>
                  </a:txBody>
                  <a:tcPr marL="29904" marR="29904"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6"/>
                  </a:ext>
                </a:extLst>
              </a:tr>
              <a:tr h="383949">
                <a:tc vMerge="1">
                  <a:txBody>
                    <a:bodyPr/>
                    <a:lstStyle/>
                    <a:p>
                      <a:endParaRPr lang="zh-TW" altLang="en-US"/>
                    </a:p>
                  </a:txBody>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kern="1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000" kern="1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29904" marR="29904" marT="0" marB="0" vert="eaVert" anchor="ctr"/>
                </a:tc>
                <a:tc hMerge="1">
                  <a:txBody>
                    <a:bodyPr/>
                    <a:lstStyle/>
                    <a:p>
                      <a:pPr algn="ctr">
                        <a:spcAft>
                          <a:spcPts val="0"/>
                        </a:spcAft>
                      </a:pP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hMerge="1">
                  <a:txBody>
                    <a:bodyPr/>
                    <a:lstStyle/>
                    <a:p>
                      <a:pPr marL="0" lvl="0" indent="0">
                        <a:spcAft>
                          <a:spcPts val="0"/>
                        </a:spcAft>
                        <a:buClr>
                          <a:srgbClr val="000000"/>
                        </a:buClr>
                        <a:buFont typeface="+mj-lt"/>
                        <a:buNone/>
                      </a:pPr>
                      <a:endParaRPr lang="en-US" altLang="zh-TW" sz="2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tc>
                <a:extLst>
                  <a:ext uri="{0D108BD9-81ED-4DB2-BD59-A6C34878D82A}">
                    <a16:rowId xmlns:a16="http://schemas.microsoft.com/office/drawing/2014/main" xmlns="" val="1523563630"/>
                  </a:ext>
                </a:extLst>
              </a:tr>
              <a:tr h="380960">
                <a:tc vMerge="1">
                  <a:txBody>
                    <a:bodyPr/>
                    <a:lstStyle/>
                    <a:p>
                      <a:pPr algn="ct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25</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日</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a:txBody>
                    <a:bodyPr/>
                    <a:lstStyle/>
                    <a:p>
                      <a:r>
                        <a:rPr lang="zh-TW" altLang="en-US"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特色招生考試分發入學學科測驗</a:t>
                      </a:r>
                    </a:p>
                  </a:txBody>
                  <a:tcPr marL="29904" marR="29904" marT="0" marB="0" anchor="ctr"/>
                </a:tc>
                <a:extLst>
                  <a:ext uri="{0D108BD9-81ED-4DB2-BD59-A6C34878D82A}">
                    <a16:rowId xmlns:a16="http://schemas.microsoft.com/office/drawing/2014/main" xmlns="" val="10007"/>
                  </a:ext>
                </a:extLst>
              </a:tr>
              <a:tr h="393139">
                <a:tc vMerge="1">
                  <a:txBody>
                    <a:bodyPr/>
                    <a:lstStyle/>
                    <a:p>
                      <a:pPr algn="ctr"/>
                      <a:endParaRPr lang="zh-TW" sz="2400" dirty="0">
                        <a:effectLst/>
                        <a:latin typeface="Calibri" panose="020F0502020204030204" pitchFamily="34" charset="0"/>
                      </a:endParaRPr>
                    </a:p>
                  </a:txBody>
                  <a:tcPr marL="29904" marR="29904" marT="0" marB="0" anchor="ctr"/>
                </a:tc>
                <a:tc gridSpan="3">
                  <a:txBody>
                    <a:bodyPr/>
                    <a:lstStyle/>
                    <a:p>
                      <a:pPr algn="ctr">
                        <a:spcAft>
                          <a:spcPts val="0"/>
                        </a:spcAft>
                      </a:pP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29904" marR="29904" marT="0" marB="0" vert="eaVert" anchor="ctr"/>
                </a:tc>
                <a:tc hMerge="1">
                  <a:txBody>
                    <a:bodyPr/>
                    <a:lstStyle/>
                    <a:p>
                      <a:pPr algn="ctr">
                        <a:spcAft>
                          <a:spcPts val="0"/>
                        </a:spcAft>
                      </a:pP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tc hMerge="1">
                  <a:txBody>
                    <a:bodyPr/>
                    <a:lstStyle/>
                    <a:p>
                      <a:pPr marL="0" lvl="0" indent="0">
                        <a:spcAft>
                          <a:spcPts val="0"/>
                        </a:spcAft>
                        <a:buClr>
                          <a:srgbClr val="000000"/>
                        </a:buClr>
                        <a:buFont typeface="+mj-lt"/>
                        <a:buNone/>
                      </a:pPr>
                      <a:endParaRPr lang="en-US" altLang="zh-TW" sz="2400" kern="100" dirty="0" smtClean="0">
                        <a:solidFill>
                          <a:schemeClr val="tx1"/>
                        </a:solidFill>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tc>
                <a:extLst>
                  <a:ext uri="{0D108BD9-81ED-4DB2-BD59-A6C34878D82A}">
                    <a16:rowId xmlns:a16="http://schemas.microsoft.com/office/drawing/2014/main" xmlns="" val="10008"/>
                  </a:ext>
                </a:extLst>
              </a:tr>
              <a:tr h="365745">
                <a:tc vMerge="1">
                  <a:txBody>
                    <a:bodyPr/>
                    <a:lstStyle/>
                    <a:p>
                      <a:pPr algn="ctr"/>
                      <a:endParaRPr lang="zh-TW" sz="2400" dirty="0">
                        <a:effectLst/>
                        <a:latin typeface="Calibri" panose="020F0502020204030204" pitchFamily="34" charset="0"/>
                      </a:endParaRPr>
                    </a:p>
                  </a:txBody>
                  <a:tcPr marL="29904" marR="29904" marT="0" marB="0" anchor="ct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27</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二</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lnB w="12700" cap="flat" cmpd="sng" algn="ctr">
                      <a:solidFill>
                        <a:schemeClr val="bg1"/>
                      </a:solidFill>
                      <a:prstDash val="solid"/>
                      <a:round/>
                      <a:headEnd type="none" w="med" len="med"/>
                      <a:tailEnd type="none" w="med" len="med"/>
                    </a:lnB>
                  </a:tcPr>
                </a:tc>
                <a:tc rowSpan="2">
                  <a:txBody>
                    <a:bodyPr/>
                    <a:lstStyle/>
                    <a:p>
                      <a:pPr marL="0" marR="0" lvl="0" indent="0" algn="l" defTabSz="457200" rtl="0" eaLnBrk="1" fontAlgn="auto" latinLnBrk="0" hangingPunct="1">
                        <a:lnSpc>
                          <a:spcPct val="100000"/>
                        </a:lnSpc>
                        <a:spcBef>
                          <a:spcPts val="0"/>
                        </a:spcBef>
                        <a:spcAft>
                          <a:spcPts val="0"/>
                        </a:spcAft>
                        <a:buClr>
                          <a:srgbClr val="000000"/>
                        </a:buClr>
                        <a:buSzTx/>
                        <a:buFont typeface="+mj-lt"/>
                        <a:buNone/>
                        <a:tabLst/>
                        <a:defRPr/>
                      </a:pPr>
                      <a:r>
                        <a:rPr lang="en-US" altLang="zh-TW"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27</a:t>
                      </a:r>
                      <a:r>
                        <a:rPr lang="zh-TW" altLang="en-US"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日</a:t>
                      </a:r>
                      <a:r>
                        <a:rPr lang="en-US" altLang="zh-TW"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-28</a:t>
                      </a:r>
                      <a:r>
                        <a:rPr lang="zh-TW" altLang="en-US"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日：特色招生考試分發入學開放網路查詢學科測驗分數及志願選填	</a:t>
                      </a:r>
                    </a:p>
                  </a:txBody>
                  <a:tcPr marL="29904" marR="29904" marT="0"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9"/>
                  </a:ext>
                </a:extLst>
              </a:tr>
              <a:tr h="365745">
                <a:tc vMerge="1">
                  <a:txBody>
                    <a:bodyPr/>
                    <a:lstStyle/>
                    <a:p>
                      <a:endParaRPr lang="zh-TW" alt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400" kern="100" dirty="0" smtClean="0">
                          <a:solidFill>
                            <a:schemeClr val="dk1"/>
                          </a:solidFill>
                          <a:effectLst/>
                          <a:latin typeface="Times New Roman" panose="02020603050405020304" pitchFamily="18" charset="0"/>
                          <a:ea typeface="華康魏碑體" panose="03000709000000000000" pitchFamily="65" charset="-120"/>
                          <a:cs typeface="Times New Roman" panose="02020603050405020304" pitchFamily="18" charset="0"/>
                        </a:rPr>
                        <a:t>28</a:t>
                      </a:r>
                      <a:endParaRPr lang="zh-TW" sz="2400" kern="100" dirty="0">
                        <a:solidFill>
                          <a:schemeClr val="dk1"/>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EDE7"/>
                    </a:solidFill>
                  </a:tcP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三</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0" lvl="0" indent="0">
                        <a:spcAft>
                          <a:spcPts val="0"/>
                        </a:spcAft>
                        <a:buClr>
                          <a:srgbClr val="000000"/>
                        </a:buClr>
                        <a:buFont typeface="+mj-lt"/>
                        <a:buNone/>
                      </a:pPr>
                      <a:endParaRPr lang="en-US" altLang="zh-TW" sz="240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719277261"/>
                  </a:ext>
                </a:extLst>
              </a:tr>
              <a:tr h="731491">
                <a:tc vMerge="1">
                  <a:txBody>
                    <a:bodyPr/>
                    <a:lstStyle/>
                    <a:p>
                      <a:endParaRPr lang="zh-TW" altLang="en-US"/>
                    </a:p>
                  </a:txBody>
                  <a:tcPr/>
                </a:tc>
                <a:tc>
                  <a:txBody>
                    <a:bodyPr/>
                    <a:lstStyle/>
                    <a:p>
                      <a:pPr algn="ctr">
                        <a:spcAft>
                          <a:spcPts val="0"/>
                        </a:spcAft>
                      </a:pPr>
                      <a:r>
                        <a:rPr lang="en-US" altLang="zh-TW" sz="2400" kern="100" dirty="0" smtClean="0">
                          <a:effectLst/>
                          <a:latin typeface="Times New Roman" panose="02020603050405020304" pitchFamily="18" charset="0"/>
                          <a:ea typeface="華康魏碑體" panose="03000709000000000000" pitchFamily="65" charset="-120"/>
                          <a:cs typeface="Times New Roman" panose="02020603050405020304" pitchFamily="18" charset="0"/>
                        </a:rPr>
                        <a:t>29</a:t>
                      </a:r>
                      <a:endParaRPr lang="zh-TW" sz="2400" kern="100" dirty="0">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29904" marR="29904"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zh-TW" altLang="en-US" sz="2400" kern="100" dirty="0" smtClean="0">
                          <a:effectLst/>
                          <a:latin typeface="華康魏碑體" panose="03000709000000000000" pitchFamily="65" charset="-120"/>
                          <a:ea typeface="華康魏碑體" panose="03000709000000000000" pitchFamily="65" charset="-120"/>
                          <a:cs typeface="Times New Roman" panose="02020603050405020304" pitchFamily="18" charset="0"/>
                        </a:rPr>
                        <a:t>四</a:t>
                      </a:r>
                      <a:endParaRPr lang="zh-TW" sz="2400" kern="100" dirty="0">
                        <a:effectLst/>
                        <a:latin typeface="華康魏碑體" panose="03000709000000000000" pitchFamily="65" charset="-120"/>
                        <a:ea typeface="華康魏碑體" panose="03000709000000000000" pitchFamily="65" charset="-120"/>
                        <a:cs typeface="Times New Roman" panose="02020603050405020304" pitchFamily="18" charset="0"/>
                      </a:endParaRPr>
                    </a:p>
                  </a:txBody>
                  <a:tcPr marL="29904" marR="29904" marT="0" marB="0" anchor="ctr">
                    <a:lnT w="12700" cap="flat" cmpd="sng" algn="ctr">
                      <a:solidFill>
                        <a:schemeClr val="bg1"/>
                      </a:solidFill>
                      <a:prstDash val="solid"/>
                      <a:round/>
                      <a:headEnd type="none" w="med" len="med"/>
                      <a:tailEnd type="none" w="med" len="med"/>
                    </a:lnT>
                  </a:tcPr>
                </a:tc>
                <a:tc>
                  <a:txBody>
                    <a:bodyPr/>
                    <a:lstStyle/>
                    <a:p>
                      <a:r>
                        <a:rPr lang="zh-TW" altLang="en-US"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rPr>
                        <a:t>各就學區個人序位查詢、免試入學及特色招生考試分發入學志願選填截止日	</a:t>
                      </a:r>
                      <a:endParaRPr lang="en-US" altLang="zh-TW" sz="2400" kern="100" dirty="0" smtClean="0">
                        <a:solidFill>
                          <a:schemeClr val="dk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29904" marR="29904"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403001839"/>
                  </a:ext>
                </a:extLst>
              </a:tr>
            </a:tbl>
          </a:graphicData>
        </a:graphic>
      </p:graphicFrame>
      <p:sp>
        <p:nvSpPr>
          <p:cNvPr id="86075" name="文字方塊 2"/>
          <p:cNvSpPr txBox="1">
            <a:spLocks noChangeArrowheads="1"/>
          </p:cNvSpPr>
          <p:nvPr/>
        </p:nvSpPr>
        <p:spPr bwMode="auto">
          <a:xfrm>
            <a:off x="754063" y="2133600"/>
            <a:ext cx="893762" cy="157163"/>
          </a:xfrm>
          <a:prstGeom prst="rect">
            <a:avLst/>
          </a:prstGeom>
          <a:noFill/>
          <a:ln w="9525">
            <a:noFill/>
            <a:miter lim="800000"/>
            <a:headEnd/>
            <a:tailEnd/>
          </a:ln>
        </p:spPr>
        <p:txBody>
          <a:bodyPr vert="eaVert"/>
          <a:lstStyle/>
          <a:p>
            <a:pPr eaLnBrk="1" hangingPunct="1"/>
            <a:endParaRPr lang="zh-TW" altLang="en-US">
              <a:solidFill>
                <a:srgbClr val="000000"/>
              </a:solidFill>
            </a:endParaRPr>
          </a:p>
        </p:txBody>
      </p:sp>
      <p:sp>
        <p:nvSpPr>
          <p:cNvPr id="86076" name="投影片編號版面配置區 5"/>
          <p:cNvSpPr>
            <a:spLocks noGrp="1"/>
          </p:cNvSpPr>
          <p:nvPr>
            <p:ph type="sldNum" sz="quarter" idx="12"/>
          </p:nvPr>
        </p:nvSpPr>
        <p:spPr bwMode="auto">
          <a:xfrm>
            <a:off x="0" y="762000"/>
            <a:ext cx="779463" cy="365125"/>
          </a:xfrm>
          <a:noFill/>
          <a:ln>
            <a:miter lim="800000"/>
            <a:headEnd/>
            <a:tailEnd/>
          </a:ln>
        </p:spPr>
        <p:txBody>
          <a:bodyPr/>
          <a:lstStyle/>
          <a:p>
            <a:fld id="{62A49908-DB03-476E-AA61-CB4E56E512B7}" type="slidenum">
              <a:rPr lang="zh-TW" altLang="en-US"/>
              <a:pPr/>
              <a:t>25</a:t>
            </a:fld>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574800" y="63500"/>
          <a:ext cx="10287000" cy="6729413"/>
        </p:xfrm>
        <a:graphic>
          <a:graphicData uri="http://schemas.openxmlformats.org/drawingml/2006/table">
            <a:tbl>
              <a:tblPr/>
              <a:tblGrid>
                <a:gridCol w="600075"/>
                <a:gridCol w="1238250"/>
                <a:gridCol w="1120775"/>
                <a:gridCol w="7327900"/>
              </a:tblGrid>
              <a:tr h="457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FFFF"/>
                          </a:solidFill>
                          <a:effectLst/>
                          <a:latin typeface="Century Gothic" pitchFamily="34" charset="0"/>
                          <a:ea typeface="微軟正黑體" pitchFamily="34" charset="-120"/>
                        </a:rPr>
                        <a:t>月</a:t>
                      </a:r>
                      <a:endParaRPr kumimoji="0" lang="zh-TW" altLang="zh-TW"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FFFF"/>
                          </a:solidFill>
                          <a:effectLst/>
                          <a:latin typeface="Century Gothic" pitchFamily="34" charset="0"/>
                          <a:ea typeface="微軟正黑體" pitchFamily="34" charset="-120"/>
                        </a:rPr>
                        <a:t>日</a:t>
                      </a:r>
                      <a:endParaRPr kumimoji="0" lang="zh-TW" altLang="zh-TW"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FFFF"/>
                          </a:solidFill>
                          <a:effectLst/>
                          <a:latin typeface="Century Gothic" pitchFamily="34" charset="0"/>
                          <a:ea typeface="微軟正黑體" pitchFamily="34" charset="-120"/>
                        </a:rPr>
                        <a:t>星期</a:t>
                      </a:r>
                      <a:endParaRPr kumimoji="0" lang="zh-TW" altLang="zh-TW"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ts val="2200"/>
                        </a:lnSpc>
                        <a:spcBef>
                          <a:spcPct val="0"/>
                        </a:spcBef>
                        <a:spcAft>
                          <a:spcPct val="0"/>
                        </a:spcAft>
                        <a:buClrTx/>
                        <a:buSzTx/>
                        <a:buFontTx/>
                        <a:buNone/>
                        <a:tabLst/>
                      </a:pPr>
                      <a:r>
                        <a:rPr kumimoji="0" lang="zh-TW" altLang="zh-TW" sz="2400" b="1" i="0" u="none" strike="noStrike" cap="none" normalizeH="0" baseline="0" smtClean="0">
                          <a:ln>
                            <a:noFill/>
                          </a:ln>
                          <a:solidFill>
                            <a:srgbClr val="FFFFFF"/>
                          </a:solidFill>
                          <a:effectLst/>
                          <a:latin typeface="Century Gothic" pitchFamily="34" charset="0"/>
                          <a:ea typeface="微軟正黑體" pitchFamily="34" charset="-120"/>
                        </a:rPr>
                        <a:t>辦理事項</a:t>
                      </a:r>
                      <a:endParaRPr kumimoji="0" lang="zh-TW" altLang="zh-TW"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69925">
                <a:tc rowSpan="8">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FFFF"/>
                          </a:solidFill>
                          <a:effectLst/>
                          <a:latin typeface="Century Gothic" pitchFamily="34" charset="0"/>
                          <a:ea typeface="微軟正黑體" pitchFamily="34" charset="-120"/>
                        </a:rPr>
                        <a:t>7</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FFFF"/>
                          </a:solidFill>
                          <a:effectLst/>
                          <a:latin typeface="Century Gothic" pitchFamily="34" charset="0"/>
                          <a:ea typeface="微軟正黑體" pitchFamily="34" charset="-120"/>
                        </a:rPr>
                        <a:t>月份 </a:t>
                      </a:r>
                      <a:endParaRPr kumimoji="0" lang="zh-TW" altLang="zh-TW" sz="2400" b="1" i="0" u="none" strike="noStrike" cap="none" normalizeH="0" baseline="0" smtClean="0">
                        <a:ln>
                          <a:noFill/>
                        </a:ln>
                        <a:solidFill>
                          <a:srgbClr val="FFFFFF"/>
                        </a:solidFill>
                        <a:effectLst/>
                        <a:latin typeface="Calibri" pitchFamily="34" charset="0"/>
                        <a:ea typeface="微軟正黑體" pitchFamily="34" charset="-12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rPr>
                        <a:t>4</a:t>
                      </a:r>
                      <a:endParaRPr kumimoji="0" lang="zh-TW" altLang="zh-TW" sz="2400" b="0"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itchFamily="65" charset="-120"/>
                          <a:ea typeface="華康魏碑體" pitchFamily="65" charset="-120"/>
                        </a:rPr>
                        <a:t>二</a:t>
                      </a:r>
                      <a:endParaRPr kumimoji="0" lang="zh-TW" altLang="zh-TW" sz="2400" b="0" i="0" u="none" strike="noStrike" cap="none" normalizeH="0" baseline="0" smtClean="0">
                        <a:ln>
                          <a:noFill/>
                        </a:ln>
                        <a:solidFill>
                          <a:srgbClr val="000000"/>
                        </a:solidFill>
                        <a:effectLst/>
                        <a:latin typeface="華康魏碑體" pitchFamily="65" charset="-120"/>
                        <a:ea typeface="華康魏碑體" pitchFamily="65"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l" defTabSz="457200" rtl="0" eaLnBrk="1" fontAlgn="base" latinLnBrk="0" hangingPunct="1">
                        <a:lnSpc>
                          <a:spcPct val="100000"/>
                        </a:lnSpc>
                        <a:spcBef>
                          <a:spcPts val="1000"/>
                        </a:spcBef>
                        <a:spcAft>
                          <a:spcPct val="0"/>
                        </a:spcAft>
                        <a:buClr>
                          <a:schemeClr val="accent1"/>
                        </a:buClr>
                        <a:buSzTx/>
                        <a:buFont typeface="Wingdings 3" pitchFamily="18" charset="2"/>
                        <a:buNone/>
                        <a:tabLst/>
                      </a:pP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各就學區國中集體報名高級中等學校免試入學、特色招生考試分發入學截止日	</a:t>
                      </a: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r>
              <a:tr h="277813">
                <a:tc vMerge="1">
                  <a:txBody>
                    <a:bodyPr/>
                    <a:lstStyle/>
                    <a:p>
                      <a:endParaRPr lang="zh-TW" alt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2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29904" marR="29904" marT="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hMerge="1">
                  <a:txBody>
                    <a:bodyPr/>
                    <a:lstStyle/>
                    <a:p>
                      <a:endParaRPr lang="zh-TW" altLang="en-US"/>
                    </a:p>
                  </a:txBody>
                  <a:tcPr/>
                </a:tc>
                <a:tc hMerge="1">
                  <a:txBody>
                    <a:bodyPr/>
                    <a:lstStyle/>
                    <a:p>
                      <a:endParaRPr lang="zh-TW" altLang="en-US"/>
                    </a:p>
                  </a:txBody>
                  <a:tcPr/>
                </a:tc>
              </a:tr>
              <a:tr h="669925">
                <a:tc v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rPr>
                        <a:t>11</a:t>
                      </a:r>
                      <a:endParaRPr kumimoji="0" lang="zh-TW" altLang="zh-TW" sz="2400" b="0"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itchFamily="65" charset="-120"/>
                          <a:ea typeface="華康魏碑體" pitchFamily="65" charset="-120"/>
                        </a:rPr>
                        <a:t>二</a:t>
                      </a:r>
                      <a:endParaRPr kumimoji="0" lang="zh-TW" altLang="zh-TW" sz="2400" b="0" i="0" u="none" strike="noStrike" cap="none" normalizeH="0" baseline="0" smtClean="0">
                        <a:ln>
                          <a:noFill/>
                        </a:ln>
                        <a:solidFill>
                          <a:srgbClr val="000000"/>
                        </a:solidFill>
                        <a:effectLst/>
                        <a:latin typeface="華康魏碑體" pitchFamily="65" charset="-120"/>
                        <a:ea typeface="華康魏碑體" pitchFamily="65"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l" defTabSz="457200" rtl="0" eaLnBrk="1" fontAlgn="base" latinLnBrk="0" hangingPunct="1">
                        <a:lnSpc>
                          <a:spcPct val="100000"/>
                        </a:lnSpc>
                        <a:spcBef>
                          <a:spcPct val="0"/>
                        </a:spcBef>
                        <a:spcAft>
                          <a:spcPct val="0"/>
                        </a:spcAft>
                        <a:buClr>
                          <a:schemeClr val="accent1"/>
                        </a:buClr>
                        <a:buSzTx/>
                        <a:buFont typeface="Wingdings 3" pitchFamily="18" charset="2"/>
                        <a:buNone/>
                        <a:tabLst/>
                      </a:pP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各就學區免試入學及特色招生考試分發入學放榜	</a:t>
                      </a:r>
                    </a:p>
                    <a:p>
                      <a:pPr marL="0" marR="0" lvl="0" indent="0" algn="l" defTabSz="457200" rtl="0" eaLnBrk="1" fontAlgn="base" latinLnBrk="0" hangingPunct="1">
                        <a:lnSpc>
                          <a:spcPct val="100000"/>
                        </a:lnSpc>
                        <a:spcBef>
                          <a:spcPct val="0"/>
                        </a:spcBef>
                        <a:spcAft>
                          <a:spcPct val="0"/>
                        </a:spcAft>
                        <a:buClr>
                          <a:schemeClr val="accent1"/>
                        </a:buClr>
                        <a:buSzTx/>
                        <a:buFont typeface="Wingdings 3" pitchFamily="18" charset="2"/>
                        <a:buNone/>
                        <a:tabLst/>
                      </a:pP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 </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藝才班</a:t>
                      </a: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獨招學校</a:t>
                      </a: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放榜	</a:t>
                      </a: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r>
              <a:tr h="1006475">
                <a:tc v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rPr>
                        <a:t>12</a:t>
                      </a:r>
                      <a:endParaRPr kumimoji="0" lang="zh-TW" altLang="zh-TW" sz="2400" b="0"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itchFamily="65" charset="-120"/>
                          <a:ea typeface="華康魏碑體" pitchFamily="65" charset="-120"/>
                          <a:cs typeface="Times New Roman" pitchFamily="18" charset="0"/>
                        </a:rPr>
                        <a:t>三</a:t>
                      </a:r>
                      <a:endParaRPr kumimoji="0" lang="zh-TW" altLang="zh-TW" sz="2400" b="0" i="0" u="none" strike="noStrike" cap="none" normalizeH="0" baseline="0" smtClean="0">
                        <a:ln>
                          <a:noFill/>
                        </a:ln>
                        <a:solidFill>
                          <a:srgbClr val="000000"/>
                        </a:solidFill>
                        <a:effectLst/>
                        <a:latin typeface="華康魏碑體" pitchFamily="65" charset="-120"/>
                        <a:ea typeface="華康魏碑體" pitchFamily="65"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l" defTabSz="457200" rtl="0" eaLnBrk="1" fontAlgn="base" latinLnBrk="0" hangingPunct="1">
                        <a:lnSpc>
                          <a:spcPct val="100000"/>
                        </a:lnSpc>
                        <a:spcBef>
                          <a:spcPct val="0"/>
                        </a:spcBef>
                        <a:spcAft>
                          <a:spcPct val="0"/>
                        </a:spcAft>
                        <a:buClr>
                          <a:schemeClr val="accent1"/>
                        </a:buClr>
                        <a:buSzTx/>
                        <a:buFont typeface="Wingdings 3" pitchFamily="18" charset="2"/>
                        <a:buNone/>
                        <a:tabLst/>
                      </a:pP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五專免試入學現場登記分發報到	</a:t>
                      </a:r>
                    </a:p>
                    <a:p>
                      <a:pPr marL="0" marR="0" lvl="0" indent="0" algn="l" defTabSz="457200" rtl="0" eaLnBrk="1" fontAlgn="base" latinLnBrk="0" hangingPunct="1">
                        <a:lnSpc>
                          <a:spcPct val="100000"/>
                        </a:lnSpc>
                        <a:spcBef>
                          <a:spcPct val="0"/>
                        </a:spcBef>
                        <a:spcAft>
                          <a:spcPct val="0"/>
                        </a:spcAft>
                        <a:buClr>
                          <a:schemeClr val="accent1"/>
                        </a:buClr>
                        <a:buSzTx/>
                        <a:buFont typeface="Wingdings 3" pitchFamily="18" charset="2"/>
                        <a:buNone/>
                        <a:tabLst/>
                      </a:pP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 </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藝才班各類各區分發報到	</a:t>
                      </a:r>
                    </a:p>
                    <a:p>
                      <a:pPr marL="0" marR="0" lvl="0" indent="0" algn="l" defTabSz="457200" rtl="0" eaLnBrk="1" fontAlgn="base" latinLnBrk="0" hangingPunct="1">
                        <a:lnSpc>
                          <a:spcPct val="100000"/>
                        </a:lnSpc>
                        <a:spcBef>
                          <a:spcPct val="0"/>
                        </a:spcBef>
                        <a:spcAft>
                          <a:spcPct val="0"/>
                        </a:spcAft>
                        <a:buClr>
                          <a:schemeClr val="accent1"/>
                        </a:buClr>
                        <a:buSzTx/>
                        <a:buFont typeface="Wingdings 3" pitchFamily="18" charset="2"/>
                        <a:buNone/>
                        <a:tabLst/>
                      </a:pP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 </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公告特色招生專業群科甄選入學續招學校名單截止日	</a:t>
                      </a: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r>
              <a:tr h="1341438">
                <a:tc v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rPr>
                        <a:t>13</a:t>
                      </a:r>
                      <a:endParaRPr kumimoji="0" lang="zh-TW" altLang="zh-TW" sz="2400" b="0"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itchFamily="65" charset="-120"/>
                          <a:ea typeface="華康魏碑體" pitchFamily="65" charset="-120"/>
                          <a:cs typeface="Times New Roman" pitchFamily="18" charset="0"/>
                        </a:rPr>
                        <a:t>四</a:t>
                      </a:r>
                      <a:endParaRPr kumimoji="0" lang="zh-TW" altLang="zh-TW" sz="2400" b="0" i="0" u="none" strike="noStrike" cap="none" normalizeH="0" baseline="0" smtClean="0">
                        <a:ln>
                          <a:noFill/>
                        </a:ln>
                        <a:solidFill>
                          <a:srgbClr val="000000"/>
                        </a:solidFill>
                        <a:effectLst/>
                        <a:latin typeface="華康魏碑體" pitchFamily="65" charset="-120"/>
                        <a:ea typeface="華康魏碑體" pitchFamily="65"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l" defTabSz="457200" rtl="0" eaLnBrk="1" fontAlgn="base" latinLnBrk="0" hangingPunct="1">
                        <a:lnSpc>
                          <a:spcPct val="100000"/>
                        </a:lnSpc>
                        <a:spcBef>
                          <a:spcPct val="0"/>
                        </a:spcBef>
                        <a:spcAft>
                          <a:spcPct val="0"/>
                        </a:spcAft>
                        <a:buClr>
                          <a:schemeClr val="accent1"/>
                        </a:buClr>
                        <a:buSzTx/>
                        <a:buFont typeface="Wingdings 3" pitchFamily="18" charset="2"/>
                        <a:buNone/>
                        <a:tabLst/>
                      </a:pP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各就學區免試入學及特色招生考試分發入學報到	</a:t>
                      </a:r>
                    </a:p>
                    <a:p>
                      <a:pPr marL="0" marR="0" lvl="0" indent="0" algn="l" defTabSz="457200" rtl="0" eaLnBrk="1" fontAlgn="base" latinLnBrk="0" hangingPunct="1">
                        <a:lnSpc>
                          <a:spcPct val="100000"/>
                        </a:lnSpc>
                        <a:spcBef>
                          <a:spcPct val="0"/>
                        </a:spcBef>
                        <a:spcAft>
                          <a:spcPct val="0"/>
                        </a:spcAft>
                        <a:buClr>
                          <a:schemeClr val="accent1"/>
                        </a:buClr>
                        <a:buSzTx/>
                        <a:buFont typeface="Wingdings 3" pitchFamily="18" charset="2"/>
                        <a:buNone/>
                        <a:tabLst/>
                      </a:pP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 </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藝才班</a:t>
                      </a: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獨招學校</a:t>
                      </a: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報到	</a:t>
                      </a:r>
                    </a:p>
                    <a:p>
                      <a:pPr marL="0" marR="0" lvl="0" indent="0" algn="l" defTabSz="457200" rtl="0" eaLnBrk="1" fontAlgn="base" latinLnBrk="0" hangingPunct="1">
                        <a:lnSpc>
                          <a:spcPct val="100000"/>
                        </a:lnSpc>
                        <a:spcBef>
                          <a:spcPct val="0"/>
                        </a:spcBef>
                        <a:spcAft>
                          <a:spcPct val="0"/>
                        </a:spcAft>
                        <a:buClr>
                          <a:schemeClr val="accent1"/>
                        </a:buClr>
                        <a:buSzTx/>
                        <a:buFont typeface="Wingdings 3" pitchFamily="18" charset="2"/>
                        <a:buNone/>
                        <a:tabLst/>
                      </a:pP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 </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建教合作班入學報到截止日	</a:t>
                      </a:r>
                    </a:p>
                    <a:p>
                      <a:pPr marL="0" marR="0" lvl="0" indent="0" algn="l" defTabSz="457200" rtl="0" eaLnBrk="1" fontAlgn="base" latinLnBrk="0" hangingPunct="1">
                        <a:lnSpc>
                          <a:spcPct val="100000"/>
                        </a:lnSpc>
                        <a:spcBef>
                          <a:spcPct val="0"/>
                        </a:spcBef>
                        <a:spcAft>
                          <a:spcPct val="0"/>
                        </a:spcAft>
                        <a:buClr>
                          <a:schemeClr val="accent1"/>
                        </a:buClr>
                        <a:buSzTx/>
                        <a:buFont typeface="Wingdings 3" pitchFamily="18" charset="2"/>
                        <a:buNone/>
                        <a:tabLst/>
                      </a:pP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4. </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體育班、運動績優生</a:t>
                      </a: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獨招學校</a:t>
                      </a: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報到截止日	</a:t>
                      </a: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r>
              <a:tr h="1341438">
                <a:tc v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rPr>
                        <a:t>14</a:t>
                      </a:r>
                      <a:endParaRPr kumimoji="0" lang="zh-TW" altLang="zh-TW" sz="2400" b="0"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itchFamily="65" charset="-120"/>
                          <a:ea typeface="華康魏碑體" pitchFamily="65" charset="-120"/>
                          <a:cs typeface="Times New Roman" pitchFamily="18" charset="0"/>
                        </a:rPr>
                        <a:t>五</a:t>
                      </a:r>
                      <a:endParaRPr kumimoji="0" lang="zh-TW" altLang="zh-TW" sz="2400" b="0" i="0" u="none" strike="noStrike" cap="none" normalizeH="0" baseline="0" smtClean="0">
                        <a:ln>
                          <a:noFill/>
                        </a:ln>
                        <a:solidFill>
                          <a:srgbClr val="000000"/>
                        </a:solidFill>
                        <a:effectLst/>
                        <a:latin typeface="華康魏碑體" pitchFamily="65" charset="-120"/>
                        <a:ea typeface="華康魏碑體" pitchFamily="65"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l" defTabSz="457200" rtl="0" eaLnBrk="1" fontAlgn="base" latinLnBrk="0" hangingPunct="1">
                        <a:lnSpc>
                          <a:spcPct val="100000"/>
                        </a:lnSpc>
                        <a:spcBef>
                          <a:spcPct val="0"/>
                        </a:spcBef>
                        <a:spcAft>
                          <a:spcPct val="0"/>
                        </a:spcAft>
                        <a:buClr>
                          <a:schemeClr val="accent1"/>
                        </a:buClr>
                        <a:buSzTx/>
                        <a:buFont typeface="Wingdings 3" pitchFamily="18" charset="2"/>
                        <a:buNone/>
                        <a:tabLst/>
                      </a:pP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 </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各就學區免試入學及特色招生考試分發入學辦理報到後聲明放棄	錄取資格截止日</a:t>
                      </a:r>
                    </a:p>
                    <a:p>
                      <a:pPr marL="0" marR="0" lvl="0" indent="0" algn="l" defTabSz="457200" rtl="0" eaLnBrk="1" fontAlgn="base" latinLnBrk="0" hangingPunct="1">
                        <a:lnSpc>
                          <a:spcPct val="100000"/>
                        </a:lnSpc>
                        <a:spcBef>
                          <a:spcPct val="0"/>
                        </a:spcBef>
                        <a:spcAft>
                          <a:spcPct val="0"/>
                        </a:spcAft>
                        <a:buClr>
                          <a:schemeClr val="accent1"/>
                        </a:buClr>
                        <a:buSzTx/>
                        <a:buFont typeface="Wingdings 3" pitchFamily="18" charset="2"/>
                        <a:buNone/>
                        <a:tabLst/>
                      </a:pP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 </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體育班、運動績優生</a:t>
                      </a: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獨招學校</a:t>
                      </a:r>
                      <a:r>
                        <a:rPr kumimoji="0" lang="en-US" altLang="zh-TW"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辦理報到後聲明放棄錄取資格截止日	</a:t>
                      </a: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r>
              <a:tr h="271463">
                <a:tc vMerge="1">
                  <a:txBody>
                    <a:bodyPr/>
                    <a:lstStyle/>
                    <a:p>
                      <a:endParaRPr lang="zh-TW" alt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2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29904" marR="29904" marT="0" marB="0"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hMerge="1">
                  <a:txBody>
                    <a:bodyPr/>
                    <a:lstStyle/>
                    <a:p>
                      <a:endParaRPr lang="zh-TW" altLang="en-US"/>
                    </a:p>
                  </a:txBody>
                  <a:tcPr/>
                </a:tc>
                <a:tc hMerge="1">
                  <a:txBody>
                    <a:bodyPr/>
                    <a:lstStyle/>
                    <a:p>
                      <a:endParaRPr lang="zh-TW" altLang="en-US"/>
                    </a:p>
                  </a:txBody>
                  <a:tcPr/>
                </a:tc>
              </a:tr>
              <a:tr h="693738">
                <a:tc v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rPr>
                        <a:t>31</a:t>
                      </a:r>
                      <a:endParaRPr kumimoji="0" lang="zh-TW" altLang="zh-TW" sz="2400" b="0"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itchFamily="65" charset="-120"/>
                          <a:ea typeface="華康魏碑體" pitchFamily="65" charset="-120"/>
                          <a:cs typeface="Times New Roman" pitchFamily="18" charset="0"/>
                        </a:rPr>
                        <a:t>一</a:t>
                      </a:r>
                      <a:endParaRPr kumimoji="0" lang="zh-TW" altLang="zh-TW" sz="2400" b="0" i="0" u="none" strike="noStrike" cap="none" normalizeH="0" baseline="0" smtClean="0">
                        <a:ln>
                          <a:noFill/>
                        </a:ln>
                        <a:solidFill>
                          <a:srgbClr val="000000"/>
                        </a:solidFill>
                        <a:effectLst/>
                        <a:latin typeface="華康魏碑體" pitchFamily="65" charset="-120"/>
                        <a:ea typeface="華康魏碑體" pitchFamily="65" charset="-120"/>
                        <a:cs typeface="Times New Roman" pitchFamily="18" charset="0"/>
                      </a:endParaRP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l" defTabSz="457200" rtl="0" eaLnBrk="1" fontAlgn="base" latinLnBrk="0" hangingPunct="1">
                        <a:lnSpc>
                          <a:spcPct val="100000"/>
                        </a:lnSpc>
                        <a:spcBef>
                          <a:spcPts val="1000"/>
                        </a:spcBef>
                        <a:spcAft>
                          <a:spcPct val="0"/>
                        </a:spcAft>
                        <a:buClr>
                          <a:schemeClr val="accent1"/>
                        </a:buClr>
                        <a:buSzTx/>
                        <a:buFont typeface="Wingdings 3" pitchFamily="18" charset="2"/>
                        <a:buNone/>
                        <a:tabLst/>
                      </a:pPr>
                      <a:r>
                        <a:rPr kumimoji="0" lang="zh-TW" altLang="en-US" sz="2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公告各就學區高級中等學校免試入學續招學校名單截止日</a:t>
                      </a:r>
                      <a:r>
                        <a:rPr kumimoji="0" lang="zh-TW" altLang="en-US" sz="1600" b="0" i="0" u="none" strike="noStrike" cap="none" normalizeH="0" baseline="0" smtClean="0">
                          <a:ln>
                            <a:noFill/>
                          </a:ln>
                          <a:solidFill>
                            <a:srgbClr val="404040"/>
                          </a:solidFill>
                          <a:effectLst/>
                          <a:latin typeface="Century Gothic" pitchFamily="34" charset="0"/>
                          <a:ea typeface="微軟正黑體" pitchFamily="34" charset="-120"/>
                          <a:cs typeface="Times New Roman" pitchFamily="18" charset="0"/>
                        </a:rPr>
                        <a:t>	</a:t>
                      </a:r>
                    </a:p>
                  </a:txBody>
                  <a:tcPr marL="29904" marR="299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r>
            </a:tbl>
          </a:graphicData>
        </a:graphic>
      </p:graphicFrame>
      <p:sp>
        <p:nvSpPr>
          <p:cNvPr id="87087" name="文字方塊 2"/>
          <p:cNvSpPr txBox="1">
            <a:spLocks noChangeArrowheads="1"/>
          </p:cNvSpPr>
          <p:nvPr/>
        </p:nvSpPr>
        <p:spPr bwMode="auto">
          <a:xfrm>
            <a:off x="754063" y="2133600"/>
            <a:ext cx="893762" cy="157163"/>
          </a:xfrm>
          <a:prstGeom prst="rect">
            <a:avLst/>
          </a:prstGeom>
          <a:noFill/>
          <a:ln w="9525">
            <a:noFill/>
            <a:miter lim="800000"/>
            <a:headEnd/>
            <a:tailEnd/>
          </a:ln>
        </p:spPr>
        <p:txBody>
          <a:bodyPr vert="eaVert"/>
          <a:lstStyle/>
          <a:p>
            <a:pPr eaLnBrk="1" hangingPunct="1"/>
            <a:endParaRPr lang="zh-TW" altLang="en-US">
              <a:solidFill>
                <a:srgbClr val="000000"/>
              </a:solidFill>
            </a:endParaRPr>
          </a:p>
        </p:txBody>
      </p:sp>
      <p:sp>
        <p:nvSpPr>
          <p:cNvPr id="87088" name="投影片編號版面配置區 5"/>
          <p:cNvSpPr>
            <a:spLocks noGrp="1"/>
          </p:cNvSpPr>
          <p:nvPr>
            <p:ph type="sldNum" sz="quarter" idx="12"/>
          </p:nvPr>
        </p:nvSpPr>
        <p:spPr bwMode="auto">
          <a:xfrm>
            <a:off x="0" y="762000"/>
            <a:ext cx="779463" cy="365125"/>
          </a:xfrm>
          <a:noFill/>
          <a:ln>
            <a:miter lim="800000"/>
            <a:headEnd/>
            <a:tailEnd/>
          </a:ln>
        </p:spPr>
        <p:txBody>
          <a:bodyPr/>
          <a:lstStyle/>
          <a:p>
            <a:fld id="{484C28BC-531E-42D3-9C94-0557B708E984}" type="slidenum">
              <a:rPr lang="zh-TW" altLang="en-US"/>
              <a:pPr/>
              <a:t>26</a:t>
            </a:fld>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編號版面配置區 6"/>
          <p:cNvSpPr>
            <a:spLocks noGrp="1"/>
          </p:cNvSpPr>
          <p:nvPr>
            <p:ph type="sldNum" sz="quarter" idx="12"/>
          </p:nvPr>
        </p:nvSpPr>
        <p:spPr bwMode="auto">
          <a:xfrm>
            <a:off x="701675" y="749300"/>
            <a:ext cx="779463" cy="365125"/>
          </a:xfrm>
          <a:noFill/>
          <a:ln>
            <a:miter lim="800000"/>
            <a:headEnd/>
            <a:tailEnd/>
          </a:ln>
        </p:spPr>
        <p:txBody>
          <a:bodyPr/>
          <a:lstStyle/>
          <a:p>
            <a:r>
              <a:rPr lang="en-US" altLang="zh-TW"/>
              <a:t>27</a:t>
            </a:r>
            <a:endParaRPr lang="zh-TW" altLang="en-US"/>
          </a:p>
        </p:txBody>
      </p:sp>
      <p:cxnSp>
        <p:nvCxnSpPr>
          <p:cNvPr id="6" name="直線單箭頭接點 5"/>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w="9525">
            <a:noFill/>
            <a:miter lim="800000"/>
            <a:headEnd/>
            <a:tailEnd/>
          </a:ln>
        </p:spPr>
        <p:txBody>
          <a:bodyPr>
            <a:spAutoFit/>
          </a:bodyPr>
          <a:lstStyle/>
          <a:p>
            <a:pPr algn="ctr">
              <a:buFont typeface="Arial" pitchFamily="34" charset="0"/>
              <a:buNone/>
            </a:pPr>
            <a:r>
              <a:rPr lang="en-US" altLang="zh-TW" sz="2000">
                <a:solidFill>
                  <a:srgbClr val="000000"/>
                </a:solidFill>
                <a:latin typeface="華康粗圓體" pitchFamily="49" charset="-120"/>
                <a:ea typeface="華康粗圓體" pitchFamily="49" charset="-120"/>
              </a:rPr>
              <a:t>5</a:t>
            </a:r>
            <a:r>
              <a:rPr lang="zh-TW" altLang="en-US" sz="2000">
                <a:solidFill>
                  <a:srgbClr val="000000"/>
                </a:solidFill>
                <a:latin typeface="華康粗圓體" pitchFamily="49" charset="-120"/>
                <a:ea typeface="華康粗圓體" pitchFamily="49" charset="-120"/>
              </a:rPr>
              <a:t>月中旬</a:t>
            </a:r>
          </a:p>
        </p:txBody>
      </p:sp>
      <p:cxnSp>
        <p:nvCxnSpPr>
          <p:cNvPr id="11" name="直線單箭頭接點 10"/>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p:cNvCxnSpPr/>
          <p:nvPr/>
        </p:nvCxnSpPr>
        <p:spPr>
          <a:xfrm>
            <a:off x="7883525"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718050" y="5581650"/>
            <a:ext cx="2376488" cy="461963"/>
          </a:xfrm>
          <a:prstGeom prst="rect">
            <a:avLst/>
          </a:prstGeom>
          <a:noFill/>
          <a:ln w="9525">
            <a:noFill/>
            <a:miter lim="800000"/>
            <a:headEnd/>
            <a:tailEnd/>
          </a:ln>
        </p:spPr>
        <p:txBody>
          <a:bodyPr>
            <a:spAutoFit/>
          </a:bodyPr>
          <a:lstStyle/>
          <a:p>
            <a:r>
              <a:rPr lang="en-US" altLang="zh-TW" sz="2400">
                <a:solidFill>
                  <a:srgbClr val="000000"/>
                </a:solidFill>
                <a:latin typeface="華康粗圓體" pitchFamily="49" charset="-120"/>
                <a:ea typeface="華康粗圓體" pitchFamily="49" charset="-120"/>
              </a:rPr>
              <a:t>  </a:t>
            </a:r>
            <a:r>
              <a:rPr lang="zh-TW" altLang="en-US" sz="2400">
                <a:solidFill>
                  <a:srgbClr val="000000"/>
                </a:solidFill>
                <a:latin typeface="華康粗圓體" pitchFamily="49" charset="-120"/>
                <a:ea typeface="華康粗圓體" pitchFamily="49" charset="-120"/>
              </a:rPr>
              <a:t>臺南區高中職</a:t>
            </a:r>
          </a:p>
        </p:txBody>
      </p:sp>
      <p:sp>
        <p:nvSpPr>
          <p:cNvPr id="15" name="文字方塊 14"/>
          <p:cNvSpPr txBox="1">
            <a:spLocks noChangeArrowheads="1"/>
          </p:cNvSpPr>
          <p:nvPr/>
        </p:nvSpPr>
        <p:spPr bwMode="auto">
          <a:xfrm>
            <a:off x="7170738" y="5564188"/>
            <a:ext cx="2374900" cy="461962"/>
          </a:xfrm>
          <a:prstGeom prst="rect">
            <a:avLst/>
          </a:prstGeom>
          <a:noFill/>
          <a:ln w="9525">
            <a:noFill/>
            <a:miter lim="800000"/>
            <a:headEnd/>
            <a:tailEnd/>
          </a:ln>
        </p:spPr>
        <p:txBody>
          <a:bodyPr>
            <a:spAutoFit/>
          </a:bodyPr>
          <a:lstStyle/>
          <a:p>
            <a:r>
              <a:rPr lang="en-US" altLang="zh-TW" sz="2400">
                <a:solidFill>
                  <a:srgbClr val="000000"/>
                </a:solidFill>
                <a:latin typeface="華康粗圓體" pitchFamily="49" charset="-120"/>
                <a:ea typeface="華康粗圓體" pitchFamily="49" charset="-120"/>
              </a:rPr>
              <a:t>1.</a:t>
            </a:r>
            <a:r>
              <a:rPr lang="zh-TW" altLang="en-US" sz="2400">
                <a:solidFill>
                  <a:srgbClr val="000000"/>
                </a:solidFill>
                <a:latin typeface="華康粗圓體" pitchFamily="49" charset="-120"/>
                <a:ea typeface="華康粗圓體" pitchFamily="49" charset="-120"/>
              </a:rPr>
              <a:t>可跨區報考</a:t>
            </a:r>
          </a:p>
        </p:txBody>
      </p:sp>
      <p:sp>
        <p:nvSpPr>
          <p:cNvPr id="16" name="文字方塊 15"/>
          <p:cNvSpPr txBox="1">
            <a:spLocks noChangeArrowheads="1"/>
          </p:cNvSpPr>
          <p:nvPr/>
        </p:nvSpPr>
        <p:spPr bwMode="auto">
          <a:xfrm>
            <a:off x="7170738" y="6043613"/>
            <a:ext cx="2374900" cy="461962"/>
          </a:xfrm>
          <a:prstGeom prst="rect">
            <a:avLst/>
          </a:prstGeom>
          <a:noFill/>
          <a:ln w="9525">
            <a:noFill/>
            <a:miter lim="800000"/>
            <a:headEnd/>
            <a:tailEnd/>
          </a:ln>
        </p:spPr>
        <p:txBody>
          <a:bodyPr>
            <a:spAutoFit/>
          </a:bodyPr>
          <a:lstStyle/>
          <a:p>
            <a:r>
              <a:rPr lang="en-US" altLang="zh-TW" sz="2400">
                <a:solidFill>
                  <a:srgbClr val="000000"/>
                </a:solidFill>
                <a:latin typeface="華康粗圓體" pitchFamily="49" charset="-120"/>
                <a:ea typeface="華康粗圓體" pitchFamily="49" charset="-120"/>
              </a:rPr>
              <a:t>2.</a:t>
            </a:r>
            <a:r>
              <a:rPr lang="zh-TW" altLang="en-US" sz="2400">
                <a:solidFill>
                  <a:srgbClr val="000000"/>
                </a:solidFill>
                <a:latin typeface="華康粗圓體" pitchFamily="49" charset="-120"/>
                <a:ea typeface="華康粗圓體" pitchFamily="49" charset="-120"/>
              </a:rPr>
              <a:t>參加學科測驗</a:t>
            </a:r>
          </a:p>
        </p:txBody>
      </p:sp>
      <p:sp>
        <p:nvSpPr>
          <p:cNvPr id="17" name="圓角矩形 16"/>
          <p:cNvSpPr/>
          <p:nvPr/>
        </p:nvSpPr>
        <p:spPr>
          <a:xfrm>
            <a:off x="7199313"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6575425" cy="1200150"/>
          </a:xfrm>
          <a:prstGeom prst="rect">
            <a:avLst/>
          </a:prstGeom>
          <a:noFill/>
          <a:ln w="9525">
            <a:noFill/>
            <a:miter lim="800000"/>
            <a:headEnd/>
            <a:tailEnd/>
          </a:ln>
        </p:spPr>
        <p:txBody>
          <a:bodyPr>
            <a:spAutoFit/>
          </a:bodyPr>
          <a:lstStyle/>
          <a:p>
            <a:r>
              <a:rPr lang="en-US" altLang="zh-TW" sz="2400">
                <a:solidFill>
                  <a:srgbClr val="000000"/>
                </a:solidFill>
                <a:latin typeface="華康粗圓體" pitchFamily="49" charset="-120"/>
                <a:ea typeface="華康粗圓體" pitchFamily="49" charset="-120"/>
              </a:rPr>
              <a:t>1.</a:t>
            </a:r>
            <a:r>
              <a:rPr lang="zh-TW" altLang="en-US" sz="2400">
                <a:solidFill>
                  <a:srgbClr val="000000"/>
                </a:solidFill>
                <a:latin typeface="華康粗圓體" pitchFamily="49" charset="-120"/>
                <a:ea typeface="華康粗圓體" pitchFamily="49" charset="-120"/>
              </a:rPr>
              <a:t>藝術才能班、專業群科、體育班、科學班</a:t>
            </a:r>
            <a:endParaRPr lang="en-US" altLang="zh-TW" sz="2400">
              <a:solidFill>
                <a:srgbClr val="000000"/>
              </a:solidFill>
              <a:latin typeface="華康粗圓體" pitchFamily="49" charset="-120"/>
              <a:ea typeface="華康粗圓體" pitchFamily="49" charset="-120"/>
            </a:endParaRPr>
          </a:p>
          <a:p>
            <a:pPr>
              <a:buFont typeface="Arial" pitchFamily="34" charset="0"/>
              <a:buNone/>
            </a:pPr>
            <a:r>
              <a:rPr lang="en-US" altLang="zh-TW" sz="2400">
                <a:solidFill>
                  <a:srgbClr val="000000"/>
                </a:solidFill>
                <a:latin typeface="華康粗圓體" pitchFamily="49" charset="-120"/>
                <a:ea typeface="華康粗圓體" pitchFamily="49" charset="-120"/>
              </a:rPr>
              <a:t>2.</a:t>
            </a:r>
            <a:r>
              <a:rPr lang="zh-TW" altLang="en-US" sz="2400">
                <a:solidFill>
                  <a:srgbClr val="000000"/>
                </a:solidFill>
                <a:latin typeface="華康粗圓體" pitchFamily="49" charset="-120"/>
                <a:ea typeface="華康粗圓體" pitchFamily="49" charset="-120"/>
              </a:rPr>
              <a:t>可跨區報考</a:t>
            </a:r>
            <a:endParaRPr lang="en-US" altLang="zh-TW" sz="2400">
              <a:solidFill>
                <a:srgbClr val="000000"/>
              </a:solidFill>
              <a:latin typeface="華康粗圓體" pitchFamily="49" charset="-120"/>
              <a:ea typeface="華康粗圓體" pitchFamily="49" charset="-120"/>
            </a:endParaRPr>
          </a:p>
          <a:p>
            <a:pPr>
              <a:buFont typeface="Arial" pitchFamily="34" charset="0"/>
              <a:buNone/>
            </a:pPr>
            <a:r>
              <a:rPr lang="en-US" altLang="zh-TW" sz="2400">
                <a:solidFill>
                  <a:srgbClr val="000000"/>
                </a:solidFill>
                <a:latin typeface="華康粗圓體" pitchFamily="49" charset="-120"/>
                <a:ea typeface="華康粗圓體" pitchFamily="49" charset="-120"/>
              </a:rPr>
              <a:t>3.</a:t>
            </a:r>
            <a:r>
              <a:rPr lang="zh-TW" altLang="en-US" sz="2400">
                <a:solidFill>
                  <a:srgbClr val="000000"/>
                </a:solidFill>
                <a:latin typeface="華康粗圓體" pitchFamily="49" charset="-120"/>
                <a:ea typeface="華康粗圓體" pitchFamily="49" charset="-120"/>
              </a:rPr>
              <a:t>需先術科測驗</a:t>
            </a:r>
          </a:p>
        </p:txBody>
      </p:sp>
      <p:cxnSp>
        <p:nvCxnSpPr>
          <p:cNvPr id="23" name="直線單箭頭接點 22"/>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8" name="文字方塊 27"/>
          <p:cNvSpPr txBox="1">
            <a:spLocks noChangeArrowheads="1"/>
          </p:cNvSpPr>
          <p:nvPr/>
        </p:nvSpPr>
        <p:spPr bwMode="auto">
          <a:xfrm>
            <a:off x="5070475" y="6011863"/>
            <a:ext cx="2376488" cy="461962"/>
          </a:xfrm>
          <a:prstGeom prst="rect">
            <a:avLst/>
          </a:prstGeom>
          <a:noFill/>
          <a:ln w="9525">
            <a:noFill/>
            <a:miter lim="800000"/>
            <a:headEnd/>
            <a:tailEnd/>
          </a:ln>
        </p:spPr>
        <p:txBody>
          <a:bodyPr>
            <a:spAutoFit/>
          </a:bodyPr>
          <a:lstStyle/>
          <a:p>
            <a:r>
              <a:rPr lang="zh-TW" altLang="en-US" sz="2400">
                <a:solidFill>
                  <a:srgbClr val="000000"/>
                </a:solidFill>
                <a:latin typeface="華康粗圓體" pitchFamily="49" charset="-120"/>
                <a:ea typeface="華康粗圓體" pitchFamily="49" charset="-120"/>
              </a:rPr>
              <a:t>   及</a:t>
            </a:r>
            <a:r>
              <a:rPr lang="zh-TW" altLang="en-US" sz="2400">
                <a:solidFill>
                  <a:srgbClr val="FF0000"/>
                </a:solidFill>
                <a:latin typeface="華康粗圓體" pitchFamily="49" charset="-120"/>
                <a:ea typeface="華康粗圓體" pitchFamily="49" charset="-120"/>
              </a:rPr>
              <a:t>五專</a:t>
            </a:r>
          </a:p>
        </p:txBody>
      </p:sp>
      <p:sp>
        <p:nvSpPr>
          <p:cNvPr id="29" name="文字方塊 28"/>
          <p:cNvSpPr txBox="1">
            <a:spLocks noChangeArrowheads="1"/>
          </p:cNvSpPr>
          <p:nvPr/>
        </p:nvSpPr>
        <p:spPr bwMode="auto">
          <a:xfrm>
            <a:off x="1881188" y="3541713"/>
            <a:ext cx="984250" cy="400050"/>
          </a:xfrm>
          <a:prstGeom prst="rect">
            <a:avLst/>
          </a:prstGeom>
          <a:noFill/>
          <a:ln w="9525">
            <a:noFill/>
            <a:miter lim="800000"/>
            <a:headEnd/>
            <a:tailEnd/>
          </a:ln>
        </p:spPr>
        <p:txBody>
          <a:bodyPr>
            <a:spAutoFit/>
          </a:bodyPr>
          <a:lstStyle/>
          <a:p>
            <a:pPr algn="ctr"/>
            <a:r>
              <a:rPr lang="en-US" altLang="zh-TW" sz="2000">
                <a:solidFill>
                  <a:srgbClr val="000000"/>
                </a:solidFill>
                <a:latin typeface="華康粗圓體" pitchFamily="49" charset="-120"/>
                <a:ea typeface="華康粗圓體" pitchFamily="49" charset="-120"/>
              </a:rPr>
              <a:t>4</a:t>
            </a:r>
            <a:r>
              <a:rPr lang="zh-TW" altLang="en-US" sz="2000">
                <a:solidFill>
                  <a:srgbClr val="000000"/>
                </a:solidFill>
                <a:latin typeface="華康粗圓體" pitchFamily="49" charset="-120"/>
                <a:ea typeface="華康粗圓體" pitchFamily="49" charset="-120"/>
              </a:rPr>
              <a:t>、</a:t>
            </a:r>
            <a:r>
              <a:rPr lang="en-US" altLang="zh-TW" sz="2000">
                <a:solidFill>
                  <a:srgbClr val="000000"/>
                </a:solidFill>
                <a:latin typeface="華康粗圓體" pitchFamily="49" charset="-120"/>
                <a:ea typeface="華康粗圓體" pitchFamily="49" charset="-120"/>
              </a:rPr>
              <a:t>5</a:t>
            </a:r>
            <a:r>
              <a:rPr lang="zh-TW" altLang="en-US" sz="2000">
                <a:solidFill>
                  <a:srgbClr val="000000"/>
                </a:solidFill>
                <a:latin typeface="華康粗圓體" pitchFamily="49" charset="-120"/>
                <a:ea typeface="華康粗圓體"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w="9525">
            <a:noFill/>
            <a:miter lim="800000"/>
            <a:headEnd/>
            <a:tailEnd/>
          </a:ln>
        </p:spPr>
        <p:txBody>
          <a:bodyPr>
            <a:spAutoFit/>
          </a:bodyPr>
          <a:lstStyle/>
          <a:p>
            <a:pPr algn="ctr"/>
            <a:r>
              <a:rPr lang="en-US" altLang="zh-TW" sz="2400">
                <a:solidFill>
                  <a:srgbClr val="000000"/>
                </a:solidFill>
                <a:latin typeface="華康粗圓體" pitchFamily="49" charset="-120"/>
                <a:ea typeface="華康粗圓體" pitchFamily="49" charset="-120"/>
              </a:rPr>
              <a:t>6</a:t>
            </a:r>
            <a:r>
              <a:rPr lang="zh-TW" altLang="en-US" sz="2400">
                <a:solidFill>
                  <a:srgbClr val="000000"/>
                </a:solidFill>
                <a:latin typeface="華康粗圓體" pitchFamily="49" charset="-120"/>
                <a:ea typeface="華康粗圓體" pitchFamily="49" charset="-120"/>
              </a:rPr>
              <a:t>月</a:t>
            </a:r>
          </a:p>
        </p:txBody>
      </p:sp>
      <p:sp>
        <p:nvSpPr>
          <p:cNvPr id="31" name="圓角矩形 30"/>
          <p:cNvSpPr/>
          <p:nvPr/>
        </p:nvSpPr>
        <p:spPr>
          <a:xfrm>
            <a:off x="4635500" y="3697288"/>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867650" y="2919413"/>
            <a:ext cx="827088" cy="461962"/>
          </a:xfrm>
          <a:prstGeom prst="rect">
            <a:avLst/>
          </a:prstGeom>
          <a:noFill/>
          <a:ln w="9525">
            <a:noFill/>
            <a:miter lim="800000"/>
            <a:headEnd/>
            <a:tailEnd/>
          </a:ln>
        </p:spPr>
        <p:txBody>
          <a:bodyPr>
            <a:spAutoFit/>
          </a:bodyPr>
          <a:lstStyle/>
          <a:p>
            <a:pPr algn="ctr"/>
            <a:r>
              <a:rPr lang="en-US" altLang="zh-TW" sz="2400">
                <a:solidFill>
                  <a:srgbClr val="000000"/>
                </a:solidFill>
                <a:latin typeface="華康粗圓體" pitchFamily="49" charset="-120"/>
                <a:ea typeface="華康粗圓體" pitchFamily="49" charset="-120"/>
              </a:rPr>
              <a:t>7</a:t>
            </a:r>
            <a:r>
              <a:rPr lang="zh-TW" altLang="en-US" sz="2400">
                <a:solidFill>
                  <a:srgbClr val="000000"/>
                </a:solidFill>
                <a:latin typeface="華康粗圓體" pitchFamily="49" charset="-120"/>
                <a:ea typeface="華康粗圓體" pitchFamily="49" charset="-120"/>
              </a:rPr>
              <a:t>月</a:t>
            </a:r>
          </a:p>
        </p:txBody>
      </p:sp>
      <p:cxnSp>
        <p:nvCxnSpPr>
          <p:cNvPr id="33" name="直線單箭頭接點 32"/>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5" name="矩形 34"/>
          <p:cNvSpPr/>
          <p:nvPr/>
        </p:nvSpPr>
        <p:spPr>
          <a:xfrm>
            <a:off x="4546600" y="3622675"/>
            <a:ext cx="4999038" cy="29702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prstClr val="white"/>
              </a:solidFill>
            </a:endParaRPr>
          </a:p>
        </p:txBody>
      </p:sp>
      <p:sp>
        <p:nvSpPr>
          <p:cNvPr id="36" name="文字方塊 35"/>
          <p:cNvSpPr txBox="1">
            <a:spLocks noChangeArrowheads="1"/>
          </p:cNvSpPr>
          <p:nvPr/>
        </p:nvSpPr>
        <p:spPr bwMode="auto">
          <a:xfrm>
            <a:off x="1627188" y="776288"/>
            <a:ext cx="2044700" cy="1200150"/>
          </a:xfrm>
          <a:prstGeom prst="rect">
            <a:avLst/>
          </a:prstGeom>
          <a:noFill/>
          <a:ln w="9525">
            <a:noFill/>
            <a:miter lim="800000"/>
            <a:headEnd/>
            <a:tailEnd/>
          </a:ln>
        </p:spPr>
        <p:txBody>
          <a:bodyPr>
            <a:spAutoFit/>
          </a:bodyPr>
          <a:lstStyle/>
          <a:p>
            <a:r>
              <a:rPr lang="en-US" altLang="zh-TW" sz="2400">
                <a:solidFill>
                  <a:srgbClr val="000000"/>
                </a:solidFill>
                <a:latin typeface="華康粗圓體" pitchFamily="49" charset="-120"/>
                <a:ea typeface="華康粗圓體" pitchFamily="49" charset="-120"/>
              </a:rPr>
              <a:t>1.</a:t>
            </a:r>
            <a:r>
              <a:rPr lang="zh-TW" altLang="en-US" sz="2400">
                <a:solidFill>
                  <a:srgbClr val="000000"/>
                </a:solidFill>
                <a:latin typeface="華康粗圓體" pitchFamily="49" charset="-120"/>
                <a:ea typeface="華康粗圓體" pitchFamily="49" charset="-120"/>
              </a:rPr>
              <a:t>藝術才能班</a:t>
            </a:r>
            <a:endParaRPr lang="en-US" altLang="zh-TW" sz="2400">
              <a:solidFill>
                <a:srgbClr val="000000"/>
              </a:solidFill>
              <a:latin typeface="華康粗圓體" pitchFamily="49" charset="-120"/>
              <a:ea typeface="華康粗圓體" pitchFamily="49" charset="-120"/>
            </a:endParaRPr>
          </a:p>
          <a:p>
            <a:r>
              <a:rPr lang="en-US" altLang="zh-TW" sz="2400">
                <a:solidFill>
                  <a:srgbClr val="000000"/>
                </a:solidFill>
                <a:latin typeface="華康粗圓體" pitchFamily="49" charset="-120"/>
                <a:ea typeface="華康粗圓體" pitchFamily="49" charset="-120"/>
              </a:rPr>
              <a:t>2.</a:t>
            </a:r>
            <a:r>
              <a:rPr lang="zh-TW" altLang="en-US" sz="2400">
                <a:solidFill>
                  <a:srgbClr val="000000"/>
                </a:solidFill>
                <a:latin typeface="華康粗圓體" pitchFamily="49" charset="-120"/>
                <a:ea typeface="華康粗圓體" pitchFamily="49" charset="-120"/>
              </a:rPr>
              <a:t>專業群科</a:t>
            </a:r>
            <a:endParaRPr lang="en-US" altLang="zh-TW" sz="2400">
              <a:solidFill>
                <a:srgbClr val="000000"/>
              </a:solidFill>
              <a:latin typeface="華康粗圓體" pitchFamily="49" charset="-120"/>
              <a:ea typeface="華康粗圓體" pitchFamily="49" charset="-120"/>
            </a:endParaRPr>
          </a:p>
          <a:p>
            <a:r>
              <a:rPr lang="en-US" altLang="zh-TW" sz="2400">
                <a:solidFill>
                  <a:srgbClr val="000000"/>
                </a:solidFill>
                <a:latin typeface="華康粗圓體" pitchFamily="49" charset="-120"/>
                <a:ea typeface="華康粗圓體" pitchFamily="49" charset="-120"/>
              </a:rPr>
              <a:t>3.</a:t>
            </a:r>
            <a:r>
              <a:rPr lang="zh-TW" altLang="en-US" sz="2400">
                <a:solidFill>
                  <a:srgbClr val="000000"/>
                </a:solidFill>
                <a:latin typeface="華康粗圓體" pitchFamily="49" charset="-120"/>
                <a:ea typeface="華康粗圓體" pitchFamily="49" charset="-120"/>
              </a:rPr>
              <a:t>體育班</a:t>
            </a:r>
          </a:p>
        </p:txBody>
      </p:sp>
      <p:sp>
        <p:nvSpPr>
          <p:cNvPr id="37" name="橢圓 36"/>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941388" y="5165725"/>
            <a:ext cx="1398587" cy="461963"/>
          </a:xfrm>
          <a:prstGeom prst="rect">
            <a:avLst/>
          </a:prstGeom>
          <a:noFill/>
          <a:ln w="9525">
            <a:noFill/>
            <a:miter lim="800000"/>
            <a:headEnd/>
            <a:tailEnd/>
          </a:ln>
        </p:spPr>
        <p:txBody>
          <a:bodyPr>
            <a:spAutoFit/>
          </a:bodyPr>
          <a:lstStyle/>
          <a:p>
            <a:r>
              <a:rPr lang="en-US" altLang="zh-TW" sz="2400">
                <a:solidFill>
                  <a:srgbClr val="000000"/>
                </a:solidFill>
                <a:latin typeface="華康粗圓體" pitchFamily="49" charset="-120"/>
                <a:ea typeface="華康粗圓體" pitchFamily="49" charset="-120"/>
              </a:rPr>
              <a:t> </a:t>
            </a:r>
            <a:r>
              <a:rPr lang="zh-TW" altLang="en-US" sz="2400">
                <a:solidFill>
                  <a:srgbClr val="000000"/>
                </a:solidFill>
                <a:latin typeface="華康粗圓體" pitchFamily="49" charset="-120"/>
                <a:ea typeface="華康粗圓體"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w="9525">
            <a:noFill/>
            <a:miter lim="800000"/>
            <a:headEnd/>
            <a:tailEnd/>
          </a:ln>
        </p:spPr>
        <p:txBody>
          <a:bodyPr>
            <a:spAutoFit/>
          </a:bodyPr>
          <a:lstStyle/>
          <a:p>
            <a:pPr algn="ctr"/>
            <a:r>
              <a:rPr lang="en-US" altLang="zh-TW" sz="2000">
                <a:solidFill>
                  <a:srgbClr val="000000"/>
                </a:solidFill>
                <a:latin typeface="華康粗圓體" pitchFamily="49" charset="-120"/>
                <a:ea typeface="華康粗圓體" pitchFamily="49" charset="-120"/>
              </a:rPr>
              <a:t>3</a:t>
            </a:r>
            <a:r>
              <a:rPr lang="zh-TW" altLang="en-US" sz="2000">
                <a:solidFill>
                  <a:srgbClr val="000000"/>
                </a:solidFill>
                <a:latin typeface="華康粗圓體" pitchFamily="49" charset="-120"/>
                <a:ea typeface="華康粗圓體" pitchFamily="49" charset="-120"/>
              </a:rPr>
              <a:t>月</a:t>
            </a:r>
          </a:p>
        </p:txBody>
      </p:sp>
      <p:sp>
        <p:nvSpPr>
          <p:cNvPr id="41" name="橢圓 40"/>
          <p:cNvSpPr/>
          <p:nvPr/>
        </p:nvSpPr>
        <p:spPr>
          <a:xfrm>
            <a:off x="7737475"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2" name="圓角矩形 41"/>
          <p:cNvSpPr/>
          <p:nvPr/>
        </p:nvSpPr>
        <p:spPr>
          <a:xfrm>
            <a:off x="7994650" y="1938338"/>
            <a:ext cx="1427163" cy="8636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一次</a:t>
            </a:r>
            <a:r>
              <a:rPr lang="en-US" altLang="zh-TW" sz="2800" dirty="0">
                <a:solidFill>
                  <a:prstClr val="white"/>
                </a:solidFill>
                <a:latin typeface="華康粗圓體" pitchFamily="49" charset="-120"/>
                <a:ea typeface="華康粗圓體" pitchFamily="49" charset="-120"/>
              </a:rPr>
              <a:t/>
            </a:r>
            <a:br>
              <a:rPr lang="en-US" altLang="zh-TW" sz="2800" dirty="0">
                <a:solidFill>
                  <a:prstClr val="white"/>
                </a:solidFill>
                <a:latin typeface="華康粗圓體" pitchFamily="49" charset="-120"/>
                <a:ea typeface="華康粗圓體" pitchFamily="49" charset="-120"/>
              </a:rPr>
            </a:br>
            <a:r>
              <a:rPr lang="zh-TW" altLang="en-US" sz="2800" dirty="0">
                <a:solidFill>
                  <a:prstClr val="white"/>
                </a:solidFill>
                <a:latin typeface="華康粗圓體" pitchFamily="49" charset="-120"/>
                <a:ea typeface="華康粗圓體" pitchFamily="49" charset="-120"/>
              </a:rPr>
              <a:t>分發</a:t>
            </a:r>
          </a:p>
        </p:txBody>
      </p:sp>
      <p:cxnSp>
        <p:nvCxnSpPr>
          <p:cNvPr id="43" name="直線單箭頭接點 42"/>
          <p:cNvCxnSpPr/>
          <p:nvPr/>
        </p:nvCxnSpPr>
        <p:spPr>
          <a:xfrm flipV="1">
            <a:off x="8724900" y="2778125"/>
            <a:ext cx="0" cy="466725"/>
          </a:xfrm>
          <a:prstGeom prst="straightConnector1">
            <a:avLst/>
          </a:prstGeom>
          <a:ln w="76200">
            <a:solidFill>
              <a:srgbClr val="366CAC"/>
            </a:solidFill>
            <a:tailEnd type="arrow"/>
          </a:ln>
        </p:spPr>
        <p:style>
          <a:lnRef idx="1">
            <a:schemeClr val="accent2"/>
          </a:lnRef>
          <a:fillRef idx="3">
            <a:schemeClr val="accent2"/>
          </a:fillRef>
          <a:effectRef idx="2">
            <a:schemeClr val="accent2"/>
          </a:effectRef>
          <a:fontRef idx="minor">
            <a:schemeClr val="lt1"/>
          </a:fontRef>
        </p:style>
      </p:cxnSp>
      <p:sp>
        <p:nvSpPr>
          <p:cNvPr id="44" name="橢圓 43"/>
          <p:cNvSpPr/>
          <p:nvPr/>
        </p:nvSpPr>
        <p:spPr>
          <a:xfrm>
            <a:off x="8580438" y="3213100"/>
            <a:ext cx="287337" cy="287338"/>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5" name="圓角矩形 44"/>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3200" dirty="0">
                <a:solidFill>
                  <a:prstClr val="white"/>
                </a:solidFill>
                <a:latin typeface="華康粗圓體" pitchFamily="49" charset="-120"/>
                <a:ea typeface="華康粗圓體" pitchFamily="49" charset="-120"/>
              </a:rPr>
              <a:t>(8</a:t>
            </a:r>
            <a:r>
              <a:rPr lang="zh-TW" altLang="en-US" sz="3200" dirty="0">
                <a:solidFill>
                  <a:prstClr val="white"/>
                </a:solidFill>
                <a:latin typeface="華康粗圓體" pitchFamily="49" charset="-120"/>
                <a:ea typeface="華康粗圓體" pitchFamily="49" charset="-120"/>
              </a:rPr>
              <a:t>月中旬</a:t>
            </a:r>
            <a:r>
              <a:rPr lang="en-US" altLang="zh-TW" sz="32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8085138" y="1327150"/>
            <a:ext cx="2951162" cy="461963"/>
          </a:xfrm>
          <a:prstGeom prst="rect">
            <a:avLst/>
          </a:prstGeom>
          <a:noFill/>
          <a:ln w="9525">
            <a:noFill/>
            <a:miter lim="800000"/>
            <a:headEnd/>
            <a:tailEnd/>
          </a:ln>
        </p:spPr>
        <p:txBody>
          <a:bodyPr>
            <a:spAutoFit/>
          </a:bodyPr>
          <a:lstStyle/>
          <a:p>
            <a:r>
              <a:rPr lang="en-US" altLang="zh-TW" sz="2400">
                <a:solidFill>
                  <a:srgbClr val="000000"/>
                </a:solidFill>
                <a:latin typeface="華康粗圓體" pitchFamily="49" charset="-120"/>
                <a:ea typeface="華康粗圓體" pitchFamily="49" charset="-120"/>
              </a:rPr>
              <a:t>7</a:t>
            </a:r>
            <a:r>
              <a:rPr lang="zh-TW" altLang="en-US" sz="2400">
                <a:solidFill>
                  <a:srgbClr val="000000"/>
                </a:solidFill>
                <a:latin typeface="華康粗圓體" pitchFamily="49" charset="-120"/>
                <a:ea typeface="華康粗圓體" pitchFamily="49" charset="-120"/>
              </a:rPr>
              <a:t>月初放榜  </a:t>
            </a:r>
            <a:r>
              <a:rPr lang="en-US" altLang="zh-TW" sz="2400">
                <a:solidFill>
                  <a:srgbClr val="000000"/>
                </a:solidFill>
                <a:latin typeface="華康粗圓體" pitchFamily="49" charset="-120"/>
                <a:ea typeface="華康粗圓體" pitchFamily="49" charset="-120"/>
              </a:rPr>
              <a:t>7</a:t>
            </a:r>
            <a:r>
              <a:rPr lang="zh-TW" altLang="en-US" sz="2400">
                <a:solidFill>
                  <a:srgbClr val="000000"/>
                </a:solidFill>
                <a:latin typeface="華康粗圓體" pitchFamily="49" charset="-120"/>
                <a:ea typeface="華康粗圓體" pitchFamily="49" charset="-120"/>
              </a:rPr>
              <a:t>報到</a:t>
            </a:r>
          </a:p>
        </p:txBody>
      </p:sp>
      <p:sp>
        <p:nvSpPr>
          <p:cNvPr id="2" name="矩形 1"/>
          <p:cNvSpPr/>
          <p:nvPr/>
        </p:nvSpPr>
        <p:spPr>
          <a:xfrm>
            <a:off x="2012950" y="0"/>
            <a:ext cx="6197600" cy="749300"/>
          </a:xfrm>
          <a:prstGeom prst="rect">
            <a:avLst/>
          </a:prstGeom>
          <a:solidFill>
            <a:srgbClr val="0000FF"/>
          </a:solidFill>
        </p:spPr>
        <p:txBody>
          <a:bodyPr wrap="none">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二、多元入學重要日程表</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par>
                          <p:cTn id="102" fill="hold" nodeType="afterGroup">
                            <p:stCondLst>
                              <p:cond delay="1500"/>
                            </p:stCondLst>
                            <p:childTnLst>
                              <p:par>
                                <p:cTn id="103" presetID="42" presetClass="entr" presetSubtype="0"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1000"/>
                                        <p:tgtEl>
                                          <p:spTgt spid="28"/>
                                        </p:tgtEl>
                                      </p:cBhvr>
                                    </p:animEffect>
                                    <p:anim calcmode="lin" valueType="num">
                                      <p:cBhvr>
                                        <p:cTn id="106" dur="1000" fill="hold"/>
                                        <p:tgtEl>
                                          <p:spTgt spid="28"/>
                                        </p:tgtEl>
                                        <p:attrNameLst>
                                          <p:attrName>ppt_x</p:attrName>
                                        </p:attrNameLst>
                                      </p:cBhvr>
                                      <p:tavLst>
                                        <p:tav tm="0">
                                          <p:val>
                                            <p:strVal val="#ppt_x"/>
                                          </p:val>
                                        </p:tav>
                                        <p:tav tm="100000">
                                          <p:val>
                                            <p:strVal val="#ppt_x"/>
                                          </p:val>
                                        </p:tav>
                                      </p:tavLst>
                                    </p:anim>
                                    <p:anim calcmode="lin" valueType="num">
                                      <p:cBhvr>
                                        <p:cTn id="10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2" presetClass="entr" presetSubtype="0" fill="hold" nodeType="click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1000"/>
                                        <p:tgtEl>
                                          <p:spTgt spid="13"/>
                                        </p:tgtEl>
                                      </p:cBhvr>
                                    </p:animEffect>
                                    <p:anim calcmode="lin" valueType="num">
                                      <p:cBhvr>
                                        <p:cTn id="113" dur="1000" fill="hold"/>
                                        <p:tgtEl>
                                          <p:spTgt spid="13"/>
                                        </p:tgtEl>
                                        <p:attrNameLst>
                                          <p:attrName>ppt_x</p:attrName>
                                        </p:attrNameLst>
                                      </p:cBhvr>
                                      <p:tavLst>
                                        <p:tav tm="0">
                                          <p:val>
                                            <p:strVal val="#ppt_x"/>
                                          </p:val>
                                        </p:tav>
                                        <p:tav tm="100000">
                                          <p:val>
                                            <p:strVal val="#ppt_x"/>
                                          </p:val>
                                        </p:tav>
                                      </p:tavLst>
                                    </p:anim>
                                    <p:anim calcmode="lin" valueType="num">
                                      <p:cBhvr>
                                        <p:cTn id="114" dur="1000" fill="hold"/>
                                        <p:tgtEl>
                                          <p:spTgt spid="13"/>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1000"/>
                                        <p:tgtEl>
                                          <p:spTgt spid="41"/>
                                        </p:tgtEl>
                                      </p:cBhvr>
                                    </p:animEffect>
                                    <p:anim calcmode="lin" valueType="num">
                                      <p:cBhvr>
                                        <p:cTn id="118" dur="1000" fill="hold"/>
                                        <p:tgtEl>
                                          <p:spTgt spid="41"/>
                                        </p:tgtEl>
                                        <p:attrNameLst>
                                          <p:attrName>ppt_x</p:attrName>
                                        </p:attrNameLst>
                                      </p:cBhvr>
                                      <p:tavLst>
                                        <p:tav tm="0">
                                          <p:val>
                                            <p:strVal val="#ppt_x"/>
                                          </p:val>
                                        </p:tav>
                                        <p:tav tm="100000">
                                          <p:val>
                                            <p:strVal val="#ppt_x"/>
                                          </p:val>
                                        </p:tav>
                                      </p:tavLst>
                                    </p:anim>
                                    <p:anim calcmode="lin" valueType="num">
                                      <p:cBhvr>
                                        <p:cTn id="119" dur="1000" fill="hold"/>
                                        <p:tgtEl>
                                          <p:spTgt spid="41"/>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fade">
                                      <p:cBhvr>
                                        <p:cTn id="122" dur="1000"/>
                                        <p:tgtEl>
                                          <p:spTgt spid="17"/>
                                        </p:tgtEl>
                                      </p:cBhvr>
                                    </p:animEffect>
                                    <p:anim calcmode="lin" valueType="num">
                                      <p:cBhvr>
                                        <p:cTn id="123" dur="1000" fill="hold"/>
                                        <p:tgtEl>
                                          <p:spTgt spid="17"/>
                                        </p:tgtEl>
                                        <p:attrNameLst>
                                          <p:attrName>ppt_x</p:attrName>
                                        </p:attrNameLst>
                                      </p:cBhvr>
                                      <p:tavLst>
                                        <p:tav tm="0">
                                          <p:val>
                                            <p:strVal val="#ppt_x"/>
                                          </p:val>
                                        </p:tav>
                                        <p:tav tm="100000">
                                          <p:val>
                                            <p:strVal val="#ppt_x"/>
                                          </p:val>
                                        </p:tav>
                                      </p:tavLst>
                                    </p:anim>
                                    <p:anim calcmode="lin" valueType="num">
                                      <p:cBhvr>
                                        <p:cTn id="124" dur="1000" fill="hold"/>
                                        <p:tgtEl>
                                          <p:spTgt spid="17"/>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1000"/>
                            </p:stCondLst>
                            <p:childTnLst>
                              <p:par>
                                <p:cTn id="126" presetID="42" presetClass="entr" presetSubtype="0" fill="hold" grpId="0" nodeType="after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1000"/>
                                        <p:tgtEl>
                                          <p:spTgt spid="15"/>
                                        </p:tgtEl>
                                      </p:cBhvr>
                                    </p:animEffect>
                                    <p:anim calcmode="lin" valueType="num">
                                      <p:cBhvr>
                                        <p:cTn id="129" dur="1000" fill="hold"/>
                                        <p:tgtEl>
                                          <p:spTgt spid="15"/>
                                        </p:tgtEl>
                                        <p:attrNameLst>
                                          <p:attrName>ppt_x</p:attrName>
                                        </p:attrNameLst>
                                      </p:cBhvr>
                                      <p:tavLst>
                                        <p:tav tm="0">
                                          <p:val>
                                            <p:strVal val="#ppt_x"/>
                                          </p:val>
                                        </p:tav>
                                        <p:tav tm="100000">
                                          <p:val>
                                            <p:strVal val="#ppt_x"/>
                                          </p:val>
                                        </p:tav>
                                      </p:tavLst>
                                    </p:anim>
                                    <p:anim calcmode="lin" valueType="num">
                                      <p:cBhvr>
                                        <p:cTn id="130" dur="1000" fill="hold"/>
                                        <p:tgtEl>
                                          <p:spTgt spid="15"/>
                                        </p:tgtEl>
                                        <p:attrNameLst>
                                          <p:attrName>ppt_y</p:attrName>
                                        </p:attrNameLst>
                                      </p:cBhvr>
                                      <p:tavLst>
                                        <p:tav tm="0">
                                          <p:val>
                                            <p:strVal val="#ppt_y+.1"/>
                                          </p:val>
                                        </p:tav>
                                        <p:tav tm="100000">
                                          <p:val>
                                            <p:strVal val="#ppt_y"/>
                                          </p:val>
                                        </p:tav>
                                      </p:tavLst>
                                    </p:anim>
                                  </p:childTnLst>
                                </p:cTn>
                              </p:par>
                            </p:childTnLst>
                          </p:cTn>
                        </p:par>
                        <p:par>
                          <p:cTn id="131" fill="hold" nodeType="afterGroup">
                            <p:stCondLst>
                              <p:cond delay="2000"/>
                            </p:stCondLst>
                            <p:childTnLst>
                              <p:par>
                                <p:cTn id="132" presetID="42" presetClass="entr" presetSubtype="0" fill="hold" grpId="0" nodeType="afterEffect">
                                  <p:stCondLst>
                                    <p:cond delay="0"/>
                                  </p:stCondLst>
                                  <p:childTnLst>
                                    <p:set>
                                      <p:cBhvr>
                                        <p:cTn id="133" dur="1" fill="hold">
                                          <p:stCondLst>
                                            <p:cond delay="0"/>
                                          </p:stCondLst>
                                        </p:cTn>
                                        <p:tgtEl>
                                          <p:spTgt spid="16"/>
                                        </p:tgtEl>
                                        <p:attrNameLst>
                                          <p:attrName>style.visibility</p:attrName>
                                        </p:attrNameLst>
                                      </p:cBhvr>
                                      <p:to>
                                        <p:strVal val="visible"/>
                                      </p:to>
                                    </p:set>
                                    <p:animEffect transition="in" filter="fade">
                                      <p:cBhvr>
                                        <p:cTn id="134" dur="1000"/>
                                        <p:tgtEl>
                                          <p:spTgt spid="16"/>
                                        </p:tgtEl>
                                      </p:cBhvr>
                                    </p:animEffect>
                                    <p:anim calcmode="lin" valueType="num">
                                      <p:cBhvr>
                                        <p:cTn id="135" dur="1000" fill="hold"/>
                                        <p:tgtEl>
                                          <p:spTgt spid="16"/>
                                        </p:tgtEl>
                                        <p:attrNameLst>
                                          <p:attrName>ppt_x</p:attrName>
                                        </p:attrNameLst>
                                      </p:cBhvr>
                                      <p:tavLst>
                                        <p:tav tm="0">
                                          <p:val>
                                            <p:strVal val="#ppt_x"/>
                                          </p:val>
                                        </p:tav>
                                        <p:tav tm="100000">
                                          <p:val>
                                            <p:strVal val="#ppt_x"/>
                                          </p:val>
                                        </p:tav>
                                      </p:tavLst>
                                    </p:anim>
                                    <p:anim calcmode="lin" valueType="num">
                                      <p:cBhvr>
                                        <p:cTn id="1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42" presetClass="entr" presetSubtype="0" fill="hold" nodeType="clickEffect">
                                  <p:stCondLst>
                                    <p:cond delay="0"/>
                                  </p:stCondLst>
                                  <p:childTnLst>
                                    <p:set>
                                      <p:cBhvr>
                                        <p:cTn id="144" dur="1" fill="hold">
                                          <p:stCondLst>
                                            <p:cond delay="0"/>
                                          </p:stCondLst>
                                        </p:cTn>
                                        <p:tgtEl>
                                          <p:spTgt spid="43"/>
                                        </p:tgtEl>
                                        <p:attrNameLst>
                                          <p:attrName>style.visibility</p:attrName>
                                        </p:attrNameLst>
                                      </p:cBhvr>
                                      <p:to>
                                        <p:strVal val="visible"/>
                                      </p:to>
                                    </p:set>
                                    <p:animEffect transition="in" filter="fade">
                                      <p:cBhvr>
                                        <p:cTn id="145" dur="1000"/>
                                        <p:tgtEl>
                                          <p:spTgt spid="43"/>
                                        </p:tgtEl>
                                      </p:cBhvr>
                                    </p:animEffect>
                                    <p:anim calcmode="lin" valueType="num">
                                      <p:cBhvr>
                                        <p:cTn id="146" dur="1000" fill="hold"/>
                                        <p:tgtEl>
                                          <p:spTgt spid="43"/>
                                        </p:tgtEl>
                                        <p:attrNameLst>
                                          <p:attrName>ppt_x</p:attrName>
                                        </p:attrNameLst>
                                      </p:cBhvr>
                                      <p:tavLst>
                                        <p:tav tm="0">
                                          <p:val>
                                            <p:strVal val="#ppt_x"/>
                                          </p:val>
                                        </p:tav>
                                        <p:tav tm="100000">
                                          <p:val>
                                            <p:strVal val="#ppt_x"/>
                                          </p:val>
                                        </p:tav>
                                      </p:tavLst>
                                    </p:anim>
                                    <p:anim calcmode="lin" valueType="num">
                                      <p:cBhvr>
                                        <p:cTn id="147" dur="1000" fill="hold"/>
                                        <p:tgtEl>
                                          <p:spTgt spid="43"/>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fade">
                                      <p:cBhvr>
                                        <p:cTn id="150" dur="1000"/>
                                        <p:tgtEl>
                                          <p:spTgt spid="42"/>
                                        </p:tgtEl>
                                      </p:cBhvr>
                                    </p:animEffect>
                                    <p:anim calcmode="lin" valueType="num">
                                      <p:cBhvr>
                                        <p:cTn id="151" dur="1000" fill="hold"/>
                                        <p:tgtEl>
                                          <p:spTgt spid="42"/>
                                        </p:tgtEl>
                                        <p:attrNameLst>
                                          <p:attrName>ppt_x</p:attrName>
                                        </p:attrNameLst>
                                      </p:cBhvr>
                                      <p:tavLst>
                                        <p:tav tm="0">
                                          <p:val>
                                            <p:strVal val="#ppt_x"/>
                                          </p:val>
                                        </p:tav>
                                        <p:tav tm="100000">
                                          <p:val>
                                            <p:strVal val="#ppt_x"/>
                                          </p:val>
                                        </p:tav>
                                      </p:tavLst>
                                    </p:anim>
                                    <p:anim calcmode="lin" valueType="num">
                                      <p:cBhvr>
                                        <p:cTn id="152" dur="1000" fill="hold"/>
                                        <p:tgtEl>
                                          <p:spTgt spid="42"/>
                                        </p:tgtEl>
                                        <p:attrNameLst>
                                          <p:attrName>ppt_y</p:attrName>
                                        </p:attrNameLst>
                                      </p:cBhvr>
                                      <p:tavLst>
                                        <p:tav tm="0">
                                          <p:val>
                                            <p:strVal val="#ppt_y+.1"/>
                                          </p:val>
                                        </p:tav>
                                        <p:tav tm="100000">
                                          <p:val>
                                            <p:strVal val="#ppt_y"/>
                                          </p:val>
                                        </p:tav>
                                      </p:tavLst>
                                    </p:anim>
                                  </p:childTnLst>
                                </p:cTn>
                              </p:par>
                              <p:par>
                                <p:cTn id="153" presetID="14" presetClass="entr" presetSubtype="10" fill="hold" grpId="0" nodeType="with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randombar(horizontal)">
                                      <p:cBhvr>
                                        <p:cTn id="155" dur="500"/>
                                        <p:tgtEl>
                                          <p:spTgt spid="44"/>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4" presetClass="entr" presetSubtype="10" fill="hold" grpId="0" nodeType="clickEffect">
                                  <p:stCondLst>
                                    <p:cond delay="0"/>
                                  </p:stCondLst>
                                  <p:childTnLst>
                                    <p:set>
                                      <p:cBhvr>
                                        <p:cTn id="159" dur="1" fill="hold">
                                          <p:stCondLst>
                                            <p:cond delay="0"/>
                                          </p:stCondLst>
                                        </p:cTn>
                                        <p:tgtEl>
                                          <p:spTgt spid="32"/>
                                        </p:tgtEl>
                                        <p:attrNameLst>
                                          <p:attrName>style.visibility</p:attrName>
                                        </p:attrNameLst>
                                      </p:cBhvr>
                                      <p:to>
                                        <p:strVal val="visible"/>
                                      </p:to>
                                    </p:set>
                                    <p:animEffect transition="in" filter="randombar(horizontal)">
                                      <p:cBhvr>
                                        <p:cTn id="160" dur="500"/>
                                        <p:tgtEl>
                                          <p:spTgt spid="32"/>
                                        </p:tgtEl>
                                      </p:cBhvr>
                                    </p:animEffect>
                                  </p:childTnLst>
                                </p:cTn>
                              </p:par>
                              <p:par>
                                <p:cTn id="161" presetID="42" presetClass="entr" presetSubtype="0" fill="hold" nodeType="withEffect">
                                  <p:stCondLst>
                                    <p:cond delay="0"/>
                                  </p:stCondLst>
                                  <p:childTnLst>
                                    <p:set>
                                      <p:cBhvr>
                                        <p:cTn id="162" dur="1" fill="hold">
                                          <p:stCondLst>
                                            <p:cond delay="0"/>
                                          </p:stCondLst>
                                        </p:cTn>
                                        <p:tgtEl>
                                          <p:spTgt spid="26"/>
                                        </p:tgtEl>
                                        <p:attrNameLst>
                                          <p:attrName>style.visibility</p:attrName>
                                        </p:attrNameLst>
                                      </p:cBhvr>
                                      <p:to>
                                        <p:strVal val="visible"/>
                                      </p:to>
                                    </p:set>
                                    <p:animEffect transition="in" filter="fade">
                                      <p:cBhvr>
                                        <p:cTn id="163" dur="1000"/>
                                        <p:tgtEl>
                                          <p:spTgt spid="26"/>
                                        </p:tgtEl>
                                      </p:cBhvr>
                                    </p:animEffect>
                                    <p:anim calcmode="lin" valueType="num">
                                      <p:cBhvr>
                                        <p:cTn id="164" dur="1000" fill="hold"/>
                                        <p:tgtEl>
                                          <p:spTgt spid="26"/>
                                        </p:tgtEl>
                                        <p:attrNameLst>
                                          <p:attrName>ppt_x</p:attrName>
                                        </p:attrNameLst>
                                      </p:cBhvr>
                                      <p:tavLst>
                                        <p:tav tm="0">
                                          <p:val>
                                            <p:strVal val="#ppt_x"/>
                                          </p:val>
                                        </p:tav>
                                        <p:tav tm="100000">
                                          <p:val>
                                            <p:strVal val="#ppt_x"/>
                                          </p:val>
                                        </p:tav>
                                      </p:tavLst>
                                    </p:anim>
                                    <p:anim calcmode="lin" valueType="num">
                                      <p:cBhvr>
                                        <p:cTn id="165" dur="1000" fill="hold"/>
                                        <p:tgtEl>
                                          <p:spTgt spid="26"/>
                                        </p:tgtEl>
                                        <p:attrNameLst>
                                          <p:attrName>ppt_y</p:attrName>
                                        </p:attrNameLst>
                                      </p:cBhvr>
                                      <p:tavLst>
                                        <p:tav tm="0">
                                          <p:val>
                                            <p:strVal val="#ppt_y+.1"/>
                                          </p:val>
                                        </p:tav>
                                        <p:tav tm="100000">
                                          <p:val>
                                            <p:strVal val="#ppt_y"/>
                                          </p:val>
                                        </p:tav>
                                      </p:tavLst>
                                    </p:anim>
                                  </p:childTnLst>
                                </p:cTn>
                              </p:par>
                            </p:childTnLst>
                          </p:cTn>
                        </p:par>
                        <p:par>
                          <p:cTn id="166" fill="hold" nodeType="afterGroup">
                            <p:stCondLst>
                              <p:cond delay="1000"/>
                            </p:stCondLst>
                            <p:childTnLst>
                              <p:par>
                                <p:cTn id="167" presetID="42" presetClass="entr" presetSubtype="0" fill="hold" nodeType="afterEffect">
                                  <p:stCondLst>
                                    <p:cond delay="0"/>
                                  </p:stCondLst>
                                  <p:childTnLst>
                                    <p:set>
                                      <p:cBhvr>
                                        <p:cTn id="168" dur="1" fill="hold">
                                          <p:stCondLst>
                                            <p:cond delay="0"/>
                                          </p:stCondLst>
                                        </p:cTn>
                                        <p:tgtEl>
                                          <p:spTgt spid="33"/>
                                        </p:tgtEl>
                                        <p:attrNameLst>
                                          <p:attrName>style.visibility</p:attrName>
                                        </p:attrNameLst>
                                      </p:cBhvr>
                                      <p:to>
                                        <p:strVal val="visible"/>
                                      </p:to>
                                    </p:set>
                                    <p:animEffect transition="in" filter="fade">
                                      <p:cBhvr>
                                        <p:cTn id="169" dur="1000"/>
                                        <p:tgtEl>
                                          <p:spTgt spid="33"/>
                                        </p:tgtEl>
                                      </p:cBhvr>
                                    </p:animEffect>
                                    <p:anim calcmode="lin" valueType="num">
                                      <p:cBhvr>
                                        <p:cTn id="170" dur="1000" fill="hold"/>
                                        <p:tgtEl>
                                          <p:spTgt spid="33"/>
                                        </p:tgtEl>
                                        <p:attrNameLst>
                                          <p:attrName>ppt_x</p:attrName>
                                        </p:attrNameLst>
                                      </p:cBhvr>
                                      <p:tavLst>
                                        <p:tav tm="0">
                                          <p:val>
                                            <p:strVal val="#ppt_x"/>
                                          </p:val>
                                        </p:tav>
                                        <p:tav tm="100000">
                                          <p:val>
                                            <p:strVal val="#ppt_x"/>
                                          </p:val>
                                        </p:tav>
                                      </p:tavLst>
                                    </p:anim>
                                    <p:anim calcmode="lin" valueType="num">
                                      <p:cBhvr>
                                        <p:cTn id="171" dur="1000" fill="hold"/>
                                        <p:tgtEl>
                                          <p:spTgt spid="33"/>
                                        </p:tgtEl>
                                        <p:attrNameLst>
                                          <p:attrName>ppt_y</p:attrName>
                                        </p:attrNameLst>
                                      </p:cBhvr>
                                      <p:tavLst>
                                        <p:tav tm="0">
                                          <p:val>
                                            <p:strVal val="#ppt_y+.1"/>
                                          </p:val>
                                        </p:tav>
                                        <p:tav tm="100000">
                                          <p:val>
                                            <p:strVal val="#ppt_y"/>
                                          </p:val>
                                        </p:tav>
                                      </p:tavLst>
                                    </p:anim>
                                  </p:childTnLst>
                                </p:cTn>
                              </p:par>
                              <p:par>
                                <p:cTn id="172" presetID="14" presetClass="entr" presetSubtype="10" fill="hold" nodeType="withEffect">
                                  <p:stCondLst>
                                    <p:cond delay="0"/>
                                  </p:stCondLst>
                                  <p:childTnLst>
                                    <p:set>
                                      <p:cBhvr>
                                        <p:cTn id="173" dur="1" fill="hold">
                                          <p:stCondLst>
                                            <p:cond delay="0"/>
                                          </p:stCondLst>
                                        </p:cTn>
                                        <p:tgtEl>
                                          <p:spTgt spid="34"/>
                                        </p:tgtEl>
                                        <p:attrNameLst>
                                          <p:attrName>style.visibility</p:attrName>
                                        </p:attrNameLst>
                                      </p:cBhvr>
                                      <p:to>
                                        <p:strVal val="visible"/>
                                      </p:to>
                                    </p:set>
                                    <p:animEffect transition="in" filter="randombar(horizontal)">
                                      <p:cBhvr>
                                        <p:cTn id="174" dur="500"/>
                                        <p:tgtEl>
                                          <p:spTgt spid="34"/>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4" presetClass="entr" presetSubtype="10" fill="hold" grpId="0" nodeType="click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randombar(horizontal)">
                                      <p:cBhvr>
                                        <p:cTn id="179" dur="500"/>
                                        <p:tgtEl>
                                          <p:spTgt spid="47"/>
                                        </p:tgtEl>
                                      </p:cBhvr>
                                    </p:animEffect>
                                  </p:childTnLst>
                                </p:cTn>
                              </p:par>
                            </p:childTnLst>
                          </p:cTn>
                        </p:par>
                        <p:par>
                          <p:cTn id="180" fill="hold" nodeType="afterGroup">
                            <p:stCondLst>
                              <p:cond delay="500"/>
                            </p:stCondLst>
                            <p:childTnLst>
                              <p:par>
                                <p:cTn id="181" presetID="14" presetClass="entr" presetSubtype="10" fill="hold" nodeType="afterEffect">
                                  <p:stCondLst>
                                    <p:cond delay="0"/>
                                  </p:stCondLst>
                                  <p:childTnLst>
                                    <p:set>
                                      <p:cBhvr>
                                        <p:cTn id="182" dur="1" fill="hold">
                                          <p:stCondLst>
                                            <p:cond delay="0"/>
                                          </p:stCondLst>
                                        </p:cTn>
                                        <p:tgtEl>
                                          <p:spTgt spid="46"/>
                                        </p:tgtEl>
                                        <p:attrNameLst>
                                          <p:attrName>style.visibility</p:attrName>
                                        </p:attrNameLst>
                                      </p:cBhvr>
                                      <p:to>
                                        <p:strVal val="visible"/>
                                      </p:to>
                                    </p:set>
                                    <p:animEffect transition="in" filter="randombar(horizontal)">
                                      <p:cBhvr>
                                        <p:cTn id="183" dur="500"/>
                                        <p:tgtEl>
                                          <p:spTgt spid="46"/>
                                        </p:tgtEl>
                                      </p:cBhvr>
                                    </p:animEffect>
                                  </p:childTnLst>
                                </p:cTn>
                              </p:par>
                              <p:par>
                                <p:cTn id="184" presetID="14" presetClass="entr" presetSubtype="10" fill="hold" nodeType="withEffect">
                                  <p:stCondLst>
                                    <p:cond delay="0"/>
                                  </p:stCondLst>
                                  <p:childTnLst>
                                    <p:set>
                                      <p:cBhvr>
                                        <p:cTn id="185" dur="1" fill="hold">
                                          <p:stCondLst>
                                            <p:cond delay="0"/>
                                          </p:stCondLst>
                                        </p:cTn>
                                        <p:tgtEl>
                                          <p:spTgt spid="45"/>
                                        </p:tgtEl>
                                        <p:attrNameLst>
                                          <p:attrName>style.visibility</p:attrName>
                                        </p:attrNameLst>
                                      </p:cBhvr>
                                      <p:to>
                                        <p:strVal val="visible"/>
                                      </p:to>
                                    </p:set>
                                    <p:animEffect transition="in" filter="randombar(horizontal)">
                                      <p:cBhvr>
                                        <p:cTn id="186" dur="500"/>
                                        <p:tgtEl>
                                          <p:spTgt spid="45"/>
                                        </p:tgtEl>
                                      </p:cBhvr>
                                    </p:animEffect>
                                  </p:childTnLst>
                                </p:cTn>
                              </p:par>
                              <p:par>
                                <p:cTn id="187" presetID="14" presetClass="entr" presetSubtype="10" fill="hold" grpId="0" nodeType="withEffect">
                                  <p:stCondLst>
                                    <p:cond delay="0"/>
                                  </p:stCondLst>
                                  <p:childTnLst>
                                    <p:set>
                                      <p:cBhvr>
                                        <p:cTn id="188" dur="1" fill="hold">
                                          <p:stCondLst>
                                            <p:cond delay="0"/>
                                          </p:stCondLst>
                                        </p:cTn>
                                        <p:tgtEl>
                                          <p:spTgt spid="50"/>
                                        </p:tgtEl>
                                        <p:attrNameLst>
                                          <p:attrName>style.visibility</p:attrName>
                                        </p:attrNameLst>
                                      </p:cBhvr>
                                      <p:to>
                                        <p:strVal val="visible"/>
                                      </p:to>
                                    </p:set>
                                    <p:animEffect transition="in" filter="randombar(horizontal)">
                                      <p:cBhvr>
                                        <p:cTn id="18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8" grpId="0"/>
      <p:bldP spid="29" grpId="0"/>
      <p:bldP spid="30" grpId="0"/>
      <p:bldP spid="32" grpId="0"/>
      <p:bldP spid="35" grpId="0" animBg="1"/>
      <p:bldP spid="36" grpId="0"/>
      <p:bldP spid="37" grpId="0" animBg="1"/>
      <p:bldP spid="39" grpId="0"/>
      <p:bldP spid="40" grpId="0"/>
      <p:bldP spid="44" grpId="0" animBg="1"/>
      <p:bldP spid="47" grpId="0" animBg="1"/>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0115" name="標題 3"/>
          <p:cNvSpPr>
            <a:spLocks noGrp="1"/>
          </p:cNvSpPr>
          <p:nvPr>
            <p:ph type="title"/>
          </p:nvPr>
        </p:nvSpPr>
        <p:spPr>
          <a:xfrm>
            <a:off x="2495550" y="3068638"/>
            <a:ext cx="7772400" cy="1362075"/>
          </a:xfrm>
        </p:spPr>
        <p:txBody>
          <a:bodyPr/>
          <a:lstStyle/>
          <a:p>
            <a:pPr eaLnBrk="1" hangingPunct="1"/>
            <a:r>
              <a:rPr lang="zh-TW" altLang="en-US" sz="6000" smtClean="0">
                <a:solidFill>
                  <a:schemeClr val="bg1"/>
                </a:solidFill>
                <a:latin typeface="華康華綜體W5" pitchFamily="49" charset="-120"/>
                <a:ea typeface="華康華綜體W5" pitchFamily="49" charset="-120"/>
              </a:rPr>
              <a:t>國中教育會考</a:t>
            </a:r>
          </a:p>
        </p:txBody>
      </p:sp>
      <p:pic>
        <p:nvPicPr>
          <p:cNvPr id="90116" name="圖片 24"/>
          <p:cNvPicPr>
            <a:picLocks noChangeAspect="1"/>
          </p:cNvPicPr>
          <p:nvPr/>
        </p:nvPicPr>
        <p:blipFill>
          <a:blip r:embed="rId2" cstate="print"/>
          <a:srcRect/>
          <a:stretch>
            <a:fillRect/>
          </a:stretch>
        </p:blipFill>
        <p:spPr bwMode="auto">
          <a:xfrm>
            <a:off x="5219700" y="1196975"/>
            <a:ext cx="5432425" cy="1276350"/>
          </a:xfrm>
          <a:prstGeom prst="rect">
            <a:avLst/>
          </a:prstGeom>
          <a:noFill/>
          <a:ln w="9525">
            <a:noFill/>
            <a:miter lim="800000"/>
            <a:headEnd/>
            <a:tailEnd/>
          </a:ln>
        </p:spPr>
      </p:pic>
      <p:sp>
        <p:nvSpPr>
          <p:cNvPr id="90117" name="投影片編號版面配置區 2"/>
          <p:cNvSpPr>
            <a:spLocks noGrp="1"/>
          </p:cNvSpPr>
          <p:nvPr>
            <p:ph type="sldNum" sz="quarter" idx="12"/>
          </p:nvPr>
        </p:nvSpPr>
        <p:spPr bwMode="auto">
          <a:noFill/>
          <a:ln>
            <a:miter lim="800000"/>
            <a:headEnd/>
            <a:tailEnd/>
          </a:ln>
        </p:spPr>
        <p:txBody>
          <a:bodyPr/>
          <a:lstStyle/>
          <a:p>
            <a:fld id="{AC8289E0-546D-43BE-A488-2D6AF9043D6C}" type="slidenum">
              <a:rPr lang="zh-TW" altLang="en-US"/>
              <a:pPr/>
              <a:t>28</a:t>
            </a:fld>
            <a:endParaRPr lang="zh-TW" altLang="en-US"/>
          </a:p>
        </p:txBody>
      </p:sp>
      <p:sp>
        <p:nvSpPr>
          <p:cNvPr id="2" name="文字版面配置區 1"/>
          <p:cNvSpPr>
            <a:spLocks noGrp="1"/>
          </p:cNvSpPr>
          <p:nvPr>
            <p:ph type="body" idx="1"/>
          </p:nvPr>
        </p:nvSpPr>
        <p:spPr>
          <a:xfrm>
            <a:off x="3173413" y="3570288"/>
            <a:ext cx="8915400" cy="860425"/>
          </a:xfrm>
        </p:spPr>
        <p:txBody>
          <a:bodyPr/>
          <a:lstStyle/>
          <a:p>
            <a:pPr>
              <a:defRPr/>
            </a:pPr>
            <a:endParaRPr lang="zh-TW" altLang="en-US" dirty="0"/>
          </a:p>
        </p:txBody>
      </p:sp>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600200"/>
            <a:ext cx="9448800" cy="4781550"/>
          </a:xfrm>
        </p:spPr>
        <p:txBody>
          <a:bodyPr>
            <a:normAutofit fontScale="92500" lnSpcReduction="20000"/>
          </a:bodyPr>
          <a:lstStyle/>
          <a:p>
            <a:pPr>
              <a:defRPr/>
            </a:pPr>
            <a:r>
              <a:rPr lang="zh-TW" altLang="en-US" sz="3200" dirty="0">
                <a:solidFill>
                  <a:schemeClr val="tx1"/>
                </a:solidFill>
                <a:latin typeface="標楷體" panose="03000509000000000000" pitchFamily="65" charset="-120"/>
                <a:ea typeface="標楷體" panose="03000509000000000000" pitchFamily="65" charset="-120"/>
              </a:rPr>
              <a:t>國中教育會考主要是用來進行國中學習階段的成就診斷測驗，作為補救教學參考，以及學力品質監控。</a:t>
            </a:r>
            <a:endParaRPr lang="en-US" altLang="zh-TW" sz="3200" dirty="0">
              <a:solidFill>
                <a:schemeClr val="tx1"/>
              </a:solidFill>
              <a:latin typeface="標楷體" panose="03000509000000000000" pitchFamily="65" charset="-120"/>
              <a:ea typeface="標楷體" panose="03000509000000000000" pitchFamily="65" charset="-120"/>
            </a:endParaRPr>
          </a:p>
          <a:p>
            <a:pPr>
              <a:defRPr/>
            </a:pPr>
            <a:r>
              <a:rPr lang="zh-TW" altLang="en-US" sz="3200" dirty="0">
                <a:solidFill>
                  <a:schemeClr val="tx1"/>
                </a:solidFill>
                <a:latin typeface="標楷體" panose="03000509000000000000" pitchFamily="65" charset="-120"/>
                <a:ea typeface="標楷體" panose="03000509000000000000" pitchFamily="65" charset="-120"/>
              </a:rPr>
              <a:t>國中教育會考評量科目</a:t>
            </a:r>
            <a:endParaRPr lang="en-US" altLang="zh-TW" sz="3200" dirty="0">
              <a:solidFill>
                <a:schemeClr val="tx1"/>
              </a:solidFill>
              <a:latin typeface="標楷體" panose="03000509000000000000" pitchFamily="65" charset="-120"/>
              <a:ea typeface="標楷體" panose="03000509000000000000" pitchFamily="65" charset="-120"/>
            </a:endParaRPr>
          </a:p>
          <a:p>
            <a:pPr lvl="1">
              <a:defRPr/>
            </a:pPr>
            <a:r>
              <a:rPr lang="zh-TW" altLang="en-US" sz="3200" dirty="0">
                <a:solidFill>
                  <a:schemeClr val="tx1"/>
                </a:solidFill>
                <a:latin typeface="標楷體" panose="03000509000000000000" pitchFamily="65" charset="-120"/>
                <a:ea typeface="標楷體" panose="03000509000000000000" pitchFamily="65" charset="-120"/>
              </a:rPr>
              <a:t>國文、英語、數學、社會、自然以及寫作測驗</a:t>
            </a:r>
            <a:endParaRPr lang="en-US" altLang="zh-TW" sz="3200" dirty="0">
              <a:solidFill>
                <a:schemeClr val="tx1"/>
              </a:solidFill>
              <a:latin typeface="標楷體" panose="03000509000000000000" pitchFamily="65" charset="-120"/>
              <a:ea typeface="標楷體" panose="03000509000000000000" pitchFamily="65" charset="-120"/>
            </a:endParaRPr>
          </a:p>
          <a:p>
            <a:pPr lvl="1">
              <a:defRPr/>
            </a:pPr>
            <a:r>
              <a:rPr lang="zh-TW" altLang="en-US" sz="3200" dirty="0">
                <a:solidFill>
                  <a:schemeClr val="tx1"/>
                </a:solidFill>
                <a:latin typeface="標楷體" panose="03000509000000000000" pitchFamily="65" charset="-120"/>
                <a:ea typeface="標楷體" panose="03000509000000000000" pitchFamily="65" charset="-120"/>
              </a:rPr>
              <a:t>英語加考</a:t>
            </a:r>
            <a:r>
              <a:rPr lang="zh-TW" altLang="en-US" sz="3200" dirty="0">
                <a:solidFill>
                  <a:srgbClr val="FF0000"/>
                </a:solidFill>
                <a:latin typeface="標楷體" panose="03000509000000000000" pitchFamily="65" charset="-120"/>
                <a:ea typeface="標楷體" panose="03000509000000000000" pitchFamily="65" charset="-120"/>
              </a:rPr>
              <a:t>英聽</a:t>
            </a:r>
            <a:endParaRPr lang="en-US" altLang="zh-TW" sz="3200" dirty="0">
              <a:solidFill>
                <a:srgbClr val="FF0000"/>
              </a:solidFill>
              <a:latin typeface="標楷體" panose="03000509000000000000" pitchFamily="65" charset="-120"/>
              <a:ea typeface="標楷體" panose="03000509000000000000" pitchFamily="65" charset="-120"/>
            </a:endParaRPr>
          </a:p>
          <a:p>
            <a:pPr lvl="1">
              <a:defRPr/>
            </a:pPr>
            <a:r>
              <a:rPr lang="zh-TW" altLang="en-US" sz="3200" dirty="0">
                <a:solidFill>
                  <a:schemeClr val="tx1"/>
                </a:solidFill>
                <a:latin typeface="標楷體" panose="03000509000000000000" pitchFamily="65" charset="-120"/>
                <a:ea typeface="標楷體" panose="03000509000000000000" pitchFamily="65" charset="-120"/>
              </a:rPr>
              <a:t>數學加考</a:t>
            </a:r>
            <a:r>
              <a:rPr lang="zh-TW" altLang="en-US" sz="3200" dirty="0">
                <a:solidFill>
                  <a:srgbClr val="FF0000"/>
                </a:solidFill>
                <a:latin typeface="標楷體" panose="03000509000000000000" pitchFamily="65" charset="-120"/>
                <a:ea typeface="標楷體" panose="03000509000000000000" pitchFamily="65" charset="-120"/>
              </a:rPr>
              <a:t>非選</a:t>
            </a:r>
            <a:endParaRPr lang="en-US" altLang="zh-TW" sz="3200" dirty="0">
              <a:solidFill>
                <a:srgbClr val="FF0000"/>
              </a:solidFill>
              <a:latin typeface="標楷體" panose="03000509000000000000" pitchFamily="65" charset="-120"/>
              <a:ea typeface="標楷體" panose="03000509000000000000" pitchFamily="65" charset="-120"/>
            </a:endParaRPr>
          </a:p>
          <a:p>
            <a:pPr>
              <a:defRPr/>
            </a:pPr>
            <a:r>
              <a:rPr lang="zh-TW" altLang="en-US" sz="3200" dirty="0">
                <a:solidFill>
                  <a:schemeClr val="tx1"/>
                </a:solidFill>
                <a:latin typeface="標楷體" panose="03000509000000000000" pitchFamily="65" charset="-120"/>
                <a:ea typeface="標楷體" panose="03000509000000000000" pitchFamily="65" charset="-120"/>
              </a:rPr>
              <a:t>標準參照測驗</a:t>
            </a:r>
            <a:endParaRPr lang="en-US" altLang="zh-TW" sz="3200" dirty="0">
              <a:solidFill>
                <a:schemeClr val="tx1"/>
              </a:solidFill>
              <a:latin typeface="標楷體" panose="03000509000000000000" pitchFamily="65" charset="-120"/>
              <a:ea typeface="標楷體" panose="03000509000000000000" pitchFamily="65" charset="-120"/>
            </a:endParaRPr>
          </a:p>
          <a:p>
            <a:pPr>
              <a:defRPr/>
            </a:pPr>
            <a:r>
              <a:rPr lang="zh-TW" altLang="en-US" sz="3200" dirty="0">
                <a:solidFill>
                  <a:schemeClr val="tx1"/>
                </a:solidFill>
                <a:latin typeface="標楷體" panose="03000509000000000000" pitchFamily="65" charset="-120"/>
                <a:ea typeface="標楷體" panose="03000509000000000000" pitchFamily="65" charset="-120"/>
              </a:rPr>
              <a:t>三月報名，五月進行測驗</a:t>
            </a:r>
            <a:r>
              <a:rPr lang="en-US" altLang="zh-TW" sz="3200" dirty="0">
                <a:solidFill>
                  <a:schemeClr val="tx1"/>
                </a:solidFill>
                <a:latin typeface="標楷體" panose="03000509000000000000" pitchFamily="65" charset="-120"/>
                <a:ea typeface="標楷體" panose="03000509000000000000" pitchFamily="65" charset="-120"/>
              </a:rPr>
              <a:t>(106</a:t>
            </a:r>
            <a:r>
              <a:rPr lang="zh-TW" altLang="en-US" sz="3200" dirty="0">
                <a:solidFill>
                  <a:schemeClr val="tx1"/>
                </a:solidFill>
                <a:latin typeface="標楷體" panose="03000509000000000000" pitchFamily="65" charset="-120"/>
                <a:ea typeface="標楷體" panose="03000509000000000000" pitchFamily="65" charset="-120"/>
              </a:rPr>
              <a:t>年</a:t>
            </a:r>
            <a:r>
              <a:rPr lang="en-US" altLang="zh-TW" sz="3200" dirty="0">
                <a:solidFill>
                  <a:schemeClr val="tx1"/>
                </a:solidFill>
                <a:latin typeface="標楷體" panose="03000509000000000000" pitchFamily="65" charset="-120"/>
                <a:ea typeface="標楷體" panose="03000509000000000000" pitchFamily="65" charset="-120"/>
              </a:rPr>
              <a:t>5</a:t>
            </a:r>
            <a:r>
              <a:rPr lang="zh-TW" altLang="en-US" sz="3200" dirty="0">
                <a:solidFill>
                  <a:schemeClr val="tx1"/>
                </a:solidFill>
                <a:latin typeface="標楷體" panose="03000509000000000000" pitchFamily="65" charset="-120"/>
                <a:ea typeface="標楷體" panose="03000509000000000000" pitchFamily="65" charset="-120"/>
              </a:rPr>
              <a:t>月</a:t>
            </a:r>
            <a:r>
              <a:rPr lang="en-US" altLang="zh-TW" sz="3200" dirty="0">
                <a:solidFill>
                  <a:schemeClr val="tx1"/>
                </a:solidFill>
                <a:latin typeface="標楷體" panose="03000509000000000000" pitchFamily="65" charset="-120"/>
                <a:ea typeface="標楷體" panose="03000509000000000000" pitchFamily="65" charset="-120"/>
              </a:rPr>
              <a:t>20-21</a:t>
            </a:r>
            <a:r>
              <a:rPr lang="zh-TW" altLang="en-US" sz="3200" dirty="0">
                <a:solidFill>
                  <a:schemeClr val="tx1"/>
                </a:solidFill>
                <a:latin typeface="標楷體" panose="03000509000000000000" pitchFamily="65" charset="-120"/>
                <a:ea typeface="標楷體" panose="03000509000000000000" pitchFamily="65" charset="-120"/>
              </a:rPr>
              <a:t>日</a:t>
            </a:r>
            <a:r>
              <a:rPr lang="en-US" altLang="zh-TW" sz="3200" dirty="0">
                <a:solidFill>
                  <a:schemeClr val="tx1"/>
                </a:solidFill>
                <a:latin typeface="標楷體" panose="03000509000000000000" pitchFamily="65" charset="-120"/>
                <a:ea typeface="標楷體" panose="03000509000000000000" pitchFamily="65" charset="-120"/>
              </a:rPr>
              <a:t>)</a:t>
            </a:r>
          </a:p>
          <a:p>
            <a:pPr>
              <a:defRPr/>
            </a:pPr>
            <a:r>
              <a:rPr lang="zh-TW" altLang="en-US" sz="3200" dirty="0">
                <a:solidFill>
                  <a:schemeClr val="tx1"/>
                </a:solidFill>
                <a:latin typeface="標楷體" panose="03000509000000000000" pitchFamily="65" charset="-120"/>
                <a:ea typeface="標楷體" panose="03000509000000000000" pitchFamily="65" charset="-120"/>
              </a:rPr>
              <a:t>各科測驗難度規劃為</a:t>
            </a:r>
            <a:r>
              <a:rPr lang="zh-TW" altLang="en-US" sz="3200" dirty="0">
                <a:latin typeface="標楷體" panose="03000509000000000000" pitchFamily="65" charset="-120"/>
                <a:ea typeface="標楷體" panose="03000509000000000000" pitchFamily="65" charset="-120"/>
              </a:rPr>
              <a:t>「</a:t>
            </a:r>
            <a:r>
              <a:rPr lang="zh-TW" altLang="en-US" sz="3200" b="1" dirty="0">
                <a:solidFill>
                  <a:srgbClr val="FF0000"/>
                </a:solidFill>
                <a:latin typeface="標楷體" panose="03000509000000000000" pitchFamily="65" charset="-120"/>
                <a:ea typeface="標楷體" panose="03000509000000000000" pitchFamily="65" charset="-120"/>
              </a:rPr>
              <a:t>難易適中</a:t>
            </a:r>
            <a:r>
              <a:rPr lang="zh-TW" altLang="en-US" sz="3200" dirty="0">
                <a:solidFill>
                  <a:schemeClr val="tx1"/>
                </a:solidFill>
                <a:latin typeface="標楷體" panose="03000509000000000000" pitchFamily="65" charset="-120"/>
                <a:ea typeface="標楷體" panose="03000509000000000000" pitchFamily="65" charset="-120"/>
              </a:rPr>
              <a:t>」，各科平均通過率為五成至六成。</a:t>
            </a:r>
            <a:endParaRPr lang="en-US" altLang="zh-TW" sz="3200" dirty="0">
              <a:solidFill>
                <a:schemeClr val="tx1"/>
              </a:solidFill>
              <a:latin typeface="標楷體" panose="03000509000000000000" pitchFamily="65" charset="-120"/>
              <a:ea typeface="標楷體" panose="03000509000000000000" pitchFamily="65" charset="-120"/>
            </a:endParaRPr>
          </a:p>
        </p:txBody>
      </p:sp>
      <p:sp>
        <p:nvSpPr>
          <p:cNvPr id="91139" name="投影片編號版面配置區 7"/>
          <p:cNvSpPr txBox="1">
            <a:spLocks/>
          </p:cNvSpPr>
          <p:nvPr/>
        </p:nvSpPr>
        <p:spPr bwMode="auto">
          <a:xfrm>
            <a:off x="496888" y="811213"/>
            <a:ext cx="779462" cy="365125"/>
          </a:xfrm>
          <a:prstGeom prst="rect">
            <a:avLst/>
          </a:prstGeom>
          <a:noFill/>
          <a:ln w="9525">
            <a:noFill/>
            <a:miter lim="800000"/>
            <a:headEnd/>
            <a:tailEnd/>
          </a:ln>
        </p:spPr>
        <p:txBody>
          <a:bodyPr anchor="ctr"/>
          <a:lstStyle/>
          <a:p>
            <a:pPr algn="r" eaLnBrk="1" hangingPunct="1"/>
            <a:fld id="{629D3202-8027-4DCA-A8C1-94BC011D04E2}" type="slidenum">
              <a:rPr kumimoji="0" lang="zh-TW" altLang="en-US" sz="2000">
                <a:solidFill>
                  <a:srgbClr val="FEFFFF"/>
                </a:solidFill>
                <a:latin typeface="Century Gothic" pitchFamily="34" charset="0"/>
              </a:rPr>
              <a:pPr algn="r" eaLnBrk="1" hangingPunct="1"/>
              <a:t>29</a:t>
            </a:fld>
            <a:endParaRPr kumimoji="0" lang="zh-TW" altLang="en-US" sz="2000">
              <a:solidFill>
                <a:srgbClr val="FEFFFF"/>
              </a:solidFill>
              <a:latin typeface="Century Gothic" pitchFamily="34"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圖片 1"/>
          <p:cNvPicPr>
            <a:picLocks noChangeAspect="1"/>
          </p:cNvPicPr>
          <p:nvPr/>
        </p:nvPicPr>
        <p:blipFill>
          <a:blip r:embed="rId2" cstate="print"/>
          <a:srcRect/>
          <a:stretch>
            <a:fillRect/>
          </a:stretch>
        </p:blipFill>
        <p:spPr bwMode="auto">
          <a:xfrm>
            <a:off x="1911350" y="0"/>
            <a:ext cx="10280650" cy="6858000"/>
          </a:xfrm>
          <a:prstGeom prst="rect">
            <a:avLst/>
          </a:prstGeom>
          <a:noFill/>
          <a:ln w="9525">
            <a:noFill/>
            <a:miter lim="800000"/>
            <a:headEnd/>
            <a:tailEnd/>
          </a:ln>
        </p:spPr>
      </p:pic>
      <p:pic>
        <p:nvPicPr>
          <p:cNvPr id="4" name="Picture 3" descr="C:\Users\MD570\Desktop\traffic_s-2.png"/>
          <p:cNvPicPr>
            <a:picLocks noChangeAspect="1" noChangeArrowheads="1"/>
          </p:cNvPicPr>
          <p:nvPr/>
        </p:nvPicPr>
        <p:blipFill>
          <a:blip r:embed="rId3" cstate="print">
            <a:extLst/>
          </a:blip>
          <a:srcRect/>
          <a:stretch>
            <a:fillRect/>
          </a:stretch>
        </p:blipFill>
        <p:spPr bwMode="auto">
          <a:xfrm>
            <a:off x="18382" y="3232016"/>
            <a:ext cx="3168352" cy="3080552"/>
          </a:xfrm>
          <a:prstGeom prst="rect">
            <a:avLst/>
          </a:prstGeom>
          <a:noFill/>
          <a:effectLst>
            <a:softEdge rad="0"/>
          </a:effectLst>
          <a:extLst/>
        </p:spPr>
      </p:pic>
      <p:sp>
        <p:nvSpPr>
          <p:cNvPr id="6" name="矩形 5"/>
          <p:cNvSpPr/>
          <p:nvPr/>
        </p:nvSpPr>
        <p:spPr>
          <a:xfrm>
            <a:off x="2479675" y="674688"/>
            <a:ext cx="9144000" cy="941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kumimoji="0" lang="zh-TW" altLang="en-US" sz="4800" dirty="0">
                <a:solidFill>
                  <a:srgbClr val="FF0000"/>
                </a:solidFill>
                <a:latin typeface="華康華綜體W5" panose="020B0509000000000000" pitchFamily="49" charset="-120"/>
                <a:ea typeface="華康華綜體W5" panose="020B0509000000000000" pitchFamily="49" charset="-120"/>
              </a:rPr>
              <a:t>一、十二年國民基本教育的理念</a:t>
            </a:r>
            <a:endParaRPr kumimoji="0" lang="zh-TW" altLang="en-US" sz="4400" dirty="0">
              <a:solidFill>
                <a:srgbClr val="FF0000"/>
              </a:solidFill>
              <a:latin typeface="華康華綜體W5" panose="020B0509000000000000" pitchFamily="49" charset="-120"/>
              <a:ea typeface="華康華綜體W5" panose="020B0509000000000000" pitchFamily="49" charset="-120"/>
            </a:endParaRPr>
          </a:p>
        </p:txBody>
      </p:sp>
      <p:sp>
        <p:nvSpPr>
          <p:cNvPr id="58373" name="投影片編號版面配置區 6"/>
          <p:cNvSpPr>
            <a:spLocks noGrp="1"/>
          </p:cNvSpPr>
          <p:nvPr>
            <p:ph type="sldNum" sz="quarter" idx="12"/>
          </p:nvPr>
        </p:nvSpPr>
        <p:spPr bwMode="auto">
          <a:noFill/>
          <a:ln>
            <a:miter lim="800000"/>
            <a:headEnd/>
            <a:tailEnd/>
          </a:ln>
        </p:spPr>
        <p:txBody>
          <a:bodyPr/>
          <a:lstStyle/>
          <a:p>
            <a:fld id="{5EBFD46A-BE6A-4447-AA7E-A9BBCDD6BDBE}" type="slidenum">
              <a:rPr lang="zh-TW" altLang="en-US"/>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內容版面配置區 2"/>
          <p:cNvSpPr>
            <a:spLocks noGrp="1"/>
          </p:cNvSpPr>
          <p:nvPr>
            <p:ph idx="1"/>
          </p:nvPr>
        </p:nvSpPr>
        <p:spPr>
          <a:xfrm>
            <a:off x="1981200" y="1206500"/>
            <a:ext cx="9707563" cy="5834063"/>
          </a:xfrm>
        </p:spPr>
        <p:txBody>
          <a:bodyPr/>
          <a:lstStyle/>
          <a:p>
            <a:r>
              <a:rPr lang="zh-TW" altLang="en-US" sz="3200" smtClean="0">
                <a:solidFill>
                  <a:schemeClr val="tx1"/>
                </a:solidFill>
                <a:latin typeface="標楷體" pitchFamily="65" charset="-120"/>
                <a:ea typeface="標楷體" pitchFamily="65" charset="-120"/>
              </a:rPr>
              <a:t>成績處理方式</a:t>
            </a:r>
            <a:endParaRPr lang="en-US" altLang="zh-TW" sz="3200" smtClean="0">
              <a:solidFill>
                <a:schemeClr val="tx1"/>
              </a:solidFill>
              <a:latin typeface="標楷體" pitchFamily="65" charset="-120"/>
              <a:ea typeface="標楷體" pitchFamily="65" charset="-120"/>
            </a:endParaRPr>
          </a:p>
          <a:p>
            <a:pPr lvl="1">
              <a:spcBef>
                <a:spcPct val="0"/>
              </a:spcBef>
            </a:pPr>
            <a:r>
              <a:rPr lang="zh-TW" altLang="en-US" sz="2800" smtClean="0">
                <a:solidFill>
                  <a:schemeClr val="tx1"/>
                </a:solidFill>
                <a:latin typeface="標楷體" pitchFamily="65" charset="-120"/>
                <a:ea typeface="標楷體" pitchFamily="65" charset="-120"/>
              </a:rPr>
              <a:t>國文、英語、數學、社會、自然各分為</a:t>
            </a:r>
            <a:r>
              <a:rPr lang="en-US" altLang="zh-TW" sz="2800" smtClean="0">
                <a:solidFill>
                  <a:schemeClr val="tx1"/>
                </a:solidFill>
                <a:latin typeface="標楷體" pitchFamily="65" charset="-120"/>
                <a:ea typeface="標楷體" pitchFamily="65" charset="-120"/>
              </a:rPr>
              <a:t>3</a:t>
            </a:r>
            <a:r>
              <a:rPr lang="zh-TW" altLang="en-US" sz="2800" smtClean="0">
                <a:solidFill>
                  <a:schemeClr val="tx1"/>
                </a:solidFill>
                <a:latin typeface="標楷體" pitchFamily="65" charset="-120"/>
                <a:ea typeface="標楷體" pitchFamily="65" charset="-120"/>
              </a:rPr>
              <a:t>個等級</a:t>
            </a:r>
            <a:endParaRPr lang="en-US" altLang="zh-TW" sz="2800" smtClean="0">
              <a:solidFill>
                <a:schemeClr val="tx1"/>
              </a:solidFill>
              <a:latin typeface="標楷體" pitchFamily="65" charset="-120"/>
              <a:ea typeface="標楷體" pitchFamily="65" charset="-120"/>
            </a:endParaRPr>
          </a:p>
          <a:p>
            <a:pPr lvl="2">
              <a:spcBef>
                <a:spcPct val="0"/>
              </a:spcBef>
            </a:pPr>
            <a:r>
              <a:rPr lang="zh-TW" altLang="en-US" sz="2800" smtClean="0">
                <a:solidFill>
                  <a:schemeClr val="tx1"/>
                </a:solidFill>
                <a:latin typeface="標楷體" pitchFamily="65" charset="-120"/>
                <a:ea typeface="標楷體" pitchFamily="65" charset="-120"/>
              </a:rPr>
              <a:t>精熟</a:t>
            </a:r>
            <a:r>
              <a:rPr lang="en-US" altLang="zh-TW" sz="2800" smtClean="0">
                <a:solidFill>
                  <a:schemeClr val="tx1"/>
                </a:solidFill>
                <a:latin typeface="標楷體" pitchFamily="65" charset="-120"/>
                <a:ea typeface="標楷體" pitchFamily="65" charset="-120"/>
              </a:rPr>
              <a:t>(A)</a:t>
            </a:r>
            <a:r>
              <a:rPr lang="zh-TW" altLang="en-US" sz="2800" smtClean="0">
                <a:solidFill>
                  <a:schemeClr val="tx1"/>
                </a:solidFill>
                <a:latin typeface="標楷體" pitchFamily="65" charset="-120"/>
                <a:ea typeface="標楷體" pitchFamily="65" charset="-120"/>
              </a:rPr>
              <a:t>、基礎</a:t>
            </a:r>
            <a:r>
              <a:rPr lang="en-US" altLang="zh-TW" sz="2800" smtClean="0">
                <a:solidFill>
                  <a:schemeClr val="tx1"/>
                </a:solidFill>
                <a:latin typeface="標楷體" pitchFamily="65" charset="-120"/>
                <a:ea typeface="標楷體" pitchFamily="65" charset="-120"/>
              </a:rPr>
              <a:t>(B)</a:t>
            </a:r>
            <a:r>
              <a:rPr lang="zh-TW" altLang="en-US" sz="2800" smtClean="0">
                <a:solidFill>
                  <a:schemeClr val="tx1"/>
                </a:solidFill>
                <a:latin typeface="標楷體" pitchFamily="65" charset="-120"/>
                <a:ea typeface="標楷體" pitchFamily="65" charset="-120"/>
              </a:rPr>
              <a:t>、待加強</a:t>
            </a:r>
            <a:r>
              <a:rPr lang="en-US" altLang="zh-TW" sz="2800" smtClean="0">
                <a:solidFill>
                  <a:schemeClr val="tx1"/>
                </a:solidFill>
                <a:latin typeface="標楷體" pitchFamily="65" charset="-120"/>
                <a:ea typeface="標楷體" pitchFamily="65" charset="-120"/>
              </a:rPr>
              <a:t>(C)</a:t>
            </a:r>
          </a:p>
          <a:p>
            <a:pPr lvl="1">
              <a:spcBef>
                <a:spcPct val="0"/>
              </a:spcBef>
            </a:pPr>
            <a:r>
              <a:rPr lang="zh-TW" altLang="en-US" sz="2800" smtClean="0">
                <a:solidFill>
                  <a:schemeClr val="tx1"/>
                </a:solidFill>
                <a:latin typeface="標楷體" pitchFamily="65" charset="-120"/>
                <a:ea typeface="標楷體" pitchFamily="65" charset="-120"/>
              </a:rPr>
              <a:t>精熟等級及基礎等級再加上標示</a:t>
            </a:r>
            <a:endParaRPr lang="en-US" altLang="zh-TW" sz="2800" smtClean="0">
              <a:solidFill>
                <a:schemeClr val="tx1"/>
              </a:solidFill>
              <a:latin typeface="標楷體" pitchFamily="65" charset="-120"/>
              <a:ea typeface="標楷體" pitchFamily="65" charset="-120"/>
            </a:endParaRPr>
          </a:p>
          <a:p>
            <a:pPr lvl="2">
              <a:spcBef>
                <a:spcPct val="0"/>
              </a:spcBef>
            </a:pPr>
            <a:r>
              <a:rPr lang="en-US" altLang="zh-TW" sz="2800" smtClean="0">
                <a:solidFill>
                  <a:schemeClr val="tx1"/>
                </a:solidFill>
                <a:latin typeface="標楷體" pitchFamily="65" charset="-120"/>
                <a:ea typeface="標楷體" pitchFamily="65" charset="-120"/>
              </a:rPr>
              <a:t>A++</a:t>
            </a:r>
            <a:r>
              <a:rPr lang="zh-TW" altLang="en-US" sz="2800" smtClean="0">
                <a:solidFill>
                  <a:schemeClr val="tx1"/>
                </a:solidFill>
                <a:latin typeface="標楷體" pitchFamily="65" charset="-120"/>
                <a:ea typeface="標楷體" pitchFamily="65" charset="-120"/>
              </a:rPr>
              <a:t>、</a:t>
            </a:r>
            <a:r>
              <a:rPr lang="en-US" altLang="zh-TW" sz="2800" smtClean="0">
                <a:solidFill>
                  <a:schemeClr val="tx1"/>
                </a:solidFill>
                <a:latin typeface="標楷體" pitchFamily="65" charset="-120"/>
                <a:ea typeface="標楷體" pitchFamily="65" charset="-120"/>
              </a:rPr>
              <a:t>A+</a:t>
            </a:r>
            <a:r>
              <a:rPr lang="zh-TW" altLang="en-US" sz="2800" smtClean="0">
                <a:solidFill>
                  <a:schemeClr val="tx1"/>
                </a:solidFill>
                <a:latin typeface="標楷體" pitchFamily="65" charset="-120"/>
                <a:ea typeface="標楷體" pitchFamily="65" charset="-120"/>
              </a:rPr>
              <a:t>、</a:t>
            </a:r>
            <a:r>
              <a:rPr lang="en-US" altLang="zh-TW" sz="2800" smtClean="0">
                <a:solidFill>
                  <a:schemeClr val="tx1"/>
                </a:solidFill>
                <a:latin typeface="標楷體" pitchFamily="65" charset="-120"/>
                <a:ea typeface="標楷體" pitchFamily="65" charset="-120"/>
              </a:rPr>
              <a:t>B++</a:t>
            </a:r>
            <a:r>
              <a:rPr lang="zh-TW" altLang="en-US" sz="2800" smtClean="0">
                <a:solidFill>
                  <a:schemeClr val="tx1"/>
                </a:solidFill>
                <a:latin typeface="標楷體" pitchFamily="65" charset="-120"/>
                <a:ea typeface="標楷體" pitchFamily="65" charset="-120"/>
              </a:rPr>
              <a:t>、</a:t>
            </a:r>
            <a:r>
              <a:rPr lang="en-US" altLang="zh-TW" sz="2800" smtClean="0">
                <a:solidFill>
                  <a:schemeClr val="tx1"/>
                </a:solidFill>
                <a:latin typeface="標楷體" pitchFamily="65" charset="-120"/>
                <a:ea typeface="標楷體" pitchFamily="65" charset="-120"/>
              </a:rPr>
              <a:t>B+</a:t>
            </a:r>
          </a:p>
          <a:p>
            <a:pPr lvl="1">
              <a:spcBef>
                <a:spcPct val="0"/>
              </a:spcBef>
            </a:pPr>
            <a:r>
              <a:rPr lang="zh-TW" altLang="en-US" sz="2800" smtClean="0">
                <a:solidFill>
                  <a:schemeClr val="tx1"/>
                </a:solidFill>
                <a:latin typeface="標楷體" pitchFamily="65" charset="-120"/>
                <a:ea typeface="標楷體" pitchFamily="65" charset="-120"/>
              </a:rPr>
              <a:t>寫作測驗分為六個等級</a:t>
            </a:r>
            <a:endParaRPr lang="en-US" altLang="zh-TW" sz="2800" smtClean="0">
              <a:solidFill>
                <a:schemeClr val="tx1"/>
              </a:solidFill>
              <a:latin typeface="標楷體" pitchFamily="65" charset="-120"/>
              <a:ea typeface="標楷體" pitchFamily="65" charset="-120"/>
            </a:endParaRPr>
          </a:p>
          <a:p>
            <a:pPr lvl="1">
              <a:spcBef>
                <a:spcPct val="0"/>
              </a:spcBef>
            </a:pPr>
            <a:endParaRPr lang="en-US" altLang="zh-TW" sz="2800" smtClean="0">
              <a:solidFill>
                <a:schemeClr val="tx1"/>
              </a:solidFill>
              <a:latin typeface="標楷體" pitchFamily="65" charset="-120"/>
              <a:ea typeface="標楷體" pitchFamily="65" charset="-120"/>
            </a:endParaRPr>
          </a:p>
          <a:p>
            <a:r>
              <a:rPr lang="zh-TW" altLang="en-US" sz="3200" smtClean="0">
                <a:solidFill>
                  <a:schemeClr val="tx1"/>
                </a:solidFill>
                <a:latin typeface="標楷體" pitchFamily="65" charset="-120"/>
                <a:ea typeface="標楷體" pitchFamily="65" charset="-120"/>
              </a:rPr>
              <a:t>考試違規之處理</a:t>
            </a:r>
            <a:endParaRPr lang="en-US" altLang="zh-TW" sz="3200" smtClean="0">
              <a:solidFill>
                <a:schemeClr val="tx1"/>
              </a:solidFill>
              <a:latin typeface="標楷體" pitchFamily="65" charset="-120"/>
              <a:ea typeface="標楷體" pitchFamily="65" charset="-120"/>
            </a:endParaRPr>
          </a:p>
          <a:p>
            <a:pPr lvl="1"/>
            <a:r>
              <a:rPr lang="zh-TW" altLang="en-US" sz="2800" smtClean="0">
                <a:solidFill>
                  <a:schemeClr val="tx1"/>
                </a:solidFill>
                <a:latin typeface="標楷體" pitchFamily="65" charset="-120"/>
                <a:ea typeface="標楷體" pitchFamily="65" charset="-120"/>
              </a:rPr>
              <a:t>採違規記點方式，並於免試入學比序時，</a:t>
            </a:r>
            <a:r>
              <a:rPr lang="zh-TW" altLang="en-US" sz="2800" smtClean="0">
                <a:solidFill>
                  <a:srgbClr val="FF0000"/>
                </a:solidFill>
                <a:latin typeface="標楷體" pitchFamily="65" charset="-120"/>
                <a:ea typeface="標楷體" pitchFamily="65" charset="-120"/>
              </a:rPr>
              <a:t>扣國中教育會考積分項之百分之一。</a:t>
            </a:r>
          </a:p>
        </p:txBody>
      </p:sp>
      <p:sp>
        <p:nvSpPr>
          <p:cNvPr id="5" name="Titre 1"/>
          <p:cNvSpPr txBox="1">
            <a:spLocks/>
          </p:cNvSpPr>
          <p:nvPr/>
        </p:nvSpPr>
        <p:spPr bwMode="auto">
          <a:xfrm>
            <a:off x="2855913" y="260350"/>
            <a:ext cx="6329362" cy="1143000"/>
          </a:xfrm>
          <a:prstGeom prst="rect">
            <a:avLst/>
          </a:prstGeom>
          <a:noFill/>
          <a:ln w="9525">
            <a:noFill/>
            <a:miter lim="800000"/>
            <a:headEnd/>
            <a:tailEnd/>
          </a:ln>
        </p:spPr>
        <p:txBody>
          <a:bodyPr anchor="ctr"/>
          <a:lstStyle/>
          <a:p>
            <a:pPr algn="ctr" eaLnBrk="1" hangingPunct="1">
              <a:defRPr/>
            </a:pPr>
            <a:r>
              <a:rPr lang="zh-TW" altLang="en-US" sz="4400" b="1" kern="0" dirty="0">
                <a:solidFill>
                  <a:srgbClr val="002060"/>
                </a:solidFill>
                <a:latin typeface="標楷體" panose="03000509000000000000" pitchFamily="65" charset="-120"/>
                <a:ea typeface="標楷體" panose="03000509000000000000" pitchFamily="65" charset="-120"/>
                <a:cs typeface="+mj-cs"/>
              </a:rPr>
              <a:t>國中教育會考</a:t>
            </a:r>
          </a:p>
        </p:txBody>
      </p:sp>
      <p:sp>
        <p:nvSpPr>
          <p:cNvPr id="92164" name="投影片編號版面配置區 7"/>
          <p:cNvSpPr txBox="1">
            <a:spLocks/>
          </p:cNvSpPr>
          <p:nvPr/>
        </p:nvSpPr>
        <p:spPr bwMode="auto">
          <a:xfrm>
            <a:off x="496888" y="787400"/>
            <a:ext cx="779462" cy="365125"/>
          </a:xfrm>
          <a:prstGeom prst="rect">
            <a:avLst/>
          </a:prstGeom>
          <a:noFill/>
          <a:ln w="9525">
            <a:noFill/>
            <a:miter lim="800000"/>
            <a:headEnd/>
            <a:tailEnd/>
          </a:ln>
        </p:spPr>
        <p:txBody>
          <a:bodyPr anchor="ctr"/>
          <a:lstStyle/>
          <a:p>
            <a:pPr algn="r" eaLnBrk="1" hangingPunct="1"/>
            <a:fld id="{2EBAA1B8-DD44-4047-9D58-95782CE38B0D}" type="slidenum">
              <a:rPr kumimoji="0" lang="zh-TW" altLang="en-US" sz="2000">
                <a:solidFill>
                  <a:srgbClr val="FEFFFF"/>
                </a:solidFill>
                <a:latin typeface="Century Gothic" pitchFamily="34" charset="0"/>
              </a:rPr>
              <a:pPr algn="r" eaLnBrk="1" hangingPunct="1"/>
              <a:t>30</a:t>
            </a:fld>
            <a:endParaRPr kumimoji="0" lang="zh-TW" altLang="en-US" sz="2000">
              <a:solidFill>
                <a:srgbClr val="FEFFFF"/>
              </a:solidFill>
              <a:latin typeface="Century Gothic" pitchFamily="34"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標題 1"/>
          <p:cNvSpPr>
            <a:spLocks noGrp="1"/>
          </p:cNvSpPr>
          <p:nvPr>
            <p:ph type="title"/>
          </p:nvPr>
        </p:nvSpPr>
        <p:spPr>
          <a:xfrm>
            <a:off x="3000375" y="501650"/>
            <a:ext cx="7008813" cy="1133475"/>
          </a:xfrm>
        </p:spPr>
        <p:txBody>
          <a:bodyPr/>
          <a:lstStyle/>
          <a:p>
            <a:r>
              <a:rPr lang="zh-TW" altLang="en-US" sz="3600" b="1" smtClean="0"/>
              <a:t>教育會考</a:t>
            </a:r>
            <a:r>
              <a:rPr lang="en-US" altLang="zh-TW" sz="3600" b="1" smtClean="0"/>
              <a:t>(30</a:t>
            </a:r>
            <a:r>
              <a:rPr lang="zh-TW" altLang="en-US" sz="3600" b="1" smtClean="0"/>
              <a:t>分</a:t>
            </a:r>
            <a:r>
              <a:rPr lang="en-US" altLang="zh-TW" sz="3600" b="1" smtClean="0"/>
              <a:t>)</a:t>
            </a:r>
            <a:endParaRPr lang="zh-TW" altLang="en-US" sz="3600" smtClean="0"/>
          </a:p>
        </p:txBody>
      </p:sp>
      <p:sp>
        <p:nvSpPr>
          <p:cNvPr id="93187" name="內容版面配置區 2"/>
          <p:cNvSpPr>
            <a:spLocks noGrp="1"/>
          </p:cNvSpPr>
          <p:nvPr>
            <p:ph idx="1"/>
          </p:nvPr>
        </p:nvSpPr>
        <p:spPr>
          <a:xfrm>
            <a:off x="2990850" y="3975100"/>
            <a:ext cx="7018338" cy="1960563"/>
          </a:xfrm>
        </p:spPr>
        <p:txBody>
          <a:bodyPr/>
          <a:lstStyle/>
          <a:p>
            <a:pPr eaLnBrk="1" hangingPunct="1"/>
            <a:r>
              <a:rPr lang="zh-TW" altLang="en-US" sz="3200" smtClean="0">
                <a:latin typeface="華康魏碑體" pitchFamily="65" charset="-120"/>
                <a:ea typeface="超研澤粗魏碑"/>
                <a:cs typeface="超研澤粗魏碑"/>
              </a:rPr>
              <a:t>寫作測驗列入同分比序。</a:t>
            </a:r>
            <a:endParaRPr lang="en-US" altLang="zh-TW" sz="3200" smtClean="0">
              <a:latin typeface="華康魏碑體" pitchFamily="65" charset="-120"/>
              <a:ea typeface="超研澤粗魏碑"/>
              <a:cs typeface="超研澤粗魏碑"/>
            </a:endParaRPr>
          </a:p>
          <a:p>
            <a:pPr eaLnBrk="1" hangingPunct="1"/>
            <a:r>
              <a:rPr lang="zh-TW" altLang="en-US" sz="3200" smtClean="0">
                <a:latin typeface="華康魏碑體" pitchFamily="65" charset="-120"/>
                <a:ea typeface="超研澤粗魏碑"/>
                <a:cs typeface="超研澤粗魏碑"/>
              </a:rPr>
              <a:t>英聽和數學非選擇題列入計分。</a:t>
            </a:r>
            <a:endParaRPr lang="en-US" altLang="zh-TW" sz="3200" smtClean="0">
              <a:latin typeface="華康魏碑體" pitchFamily="65" charset="-120"/>
              <a:ea typeface="超研澤粗魏碑"/>
              <a:cs typeface="超研澤粗魏碑"/>
            </a:endParaRPr>
          </a:p>
          <a:p>
            <a:pPr eaLnBrk="1" hangingPunct="1"/>
            <a:r>
              <a:rPr lang="zh-TW" altLang="en-US" sz="3200" smtClean="0">
                <a:latin typeface="華康魏碑體" pitchFamily="65" charset="-120"/>
                <a:ea typeface="超研澤粗魏碑"/>
                <a:cs typeface="超研澤粗魏碑"/>
              </a:rPr>
              <a:t>臺</a:t>
            </a:r>
            <a:r>
              <a:rPr lang="zh-TW" altLang="zh-TW" sz="3200" smtClean="0">
                <a:latin typeface="華康魏碑體" pitchFamily="65" charset="-120"/>
                <a:ea typeface="超研澤粗魏碑"/>
                <a:cs typeface="超研澤粗魏碑"/>
              </a:rPr>
              <a:t>南區超額比序</a:t>
            </a:r>
            <a:r>
              <a:rPr lang="zh-TW" altLang="en-US" sz="3200" smtClean="0">
                <a:solidFill>
                  <a:srgbClr val="FF0000"/>
                </a:solidFill>
                <a:latin typeface="華康魏碑體" pitchFamily="65" charset="-120"/>
                <a:ea typeface="超研澤粗魏碑"/>
                <a:cs typeface="超研澤粗魏碑"/>
              </a:rPr>
              <a:t>採三等級四標示。</a:t>
            </a:r>
            <a:endParaRPr lang="en-US" altLang="zh-TW" sz="3200" smtClean="0">
              <a:solidFill>
                <a:srgbClr val="FF0000"/>
              </a:solidFill>
              <a:latin typeface="華康魏碑體" pitchFamily="65" charset="-120"/>
              <a:ea typeface="超研澤粗魏碑"/>
              <a:cs typeface="超研澤粗魏碑"/>
            </a:endParaRPr>
          </a:p>
          <a:p>
            <a:pPr eaLnBrk="1" hangingPunct="1"/>
            <a:r>
              <a:rPr lang="zh-TW" altLang="en-US" sz="3200" smtClean="0">
                <a:solidFill>
                  <a:srgbClr val="FF0000"/>
                </a:solidFill>
                <a:latin typeface="華康魏碑體" pitchFamily="65" charset="-120"/>
                <a:ea typeface="超研澤粗魏碑"/>
                <a:cs typeface="超研澤粗魏碑"/>
              </a:rPr>
              <a:t>英聽的指導語部分，不能提早交卷</a:t>
            </a:r>
            <a:endParaRPr lang="en-US" altLang="zh-TW" sz="3200" smtClean="0">
              <a:latin typeface="華康魏碑體" pitchFamily="65" charset="-120"/>
              <a:ea typeface="超研澤粗魏碑"/>
              <a:cs typeface="超研澤粗魏碑"/>
            </a:endParaRPr>
          </a:p>
        </p:txBody>
      </p:sp>
      <p:graphicFrame>
        <p:nvGraphicFramePr>
          <p:cNvPr id="5" name="內容版面配置區 5"/>
          <p:cNvGraphicFramePr>
            <a:graphicFrameLocks noGrp="1"/>
          </p:cNvGraphicFramePr>
          <p:nvPr/>
        </p:nvGraphicFramePr>
        <p:xfrm>
          <a:off x="3013075" y="1412875"/>
          <a:ext cx="6540500" cy="2562225"/>
        </p:xfrm>
        <a:graphic>
          <a:graphicData uri="http://schemas.openxmlformats.org/drawingml/2006/table">
            <a:tbl>
              <a:tblPr/>
              <a:tblGrid>
                <a:gridCol w="1543050"/>
                <a:gridCol w="1665288"/>
                <a:gridCol w="1666875"/>
                <a:gridCol w="1665287"/>
              </a:tblGrid>
              <a:tr h="1044575">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3200" b="0" i="0" u="none" strike="noStrike" cap="none" normalizeH="0" baseline="0" smtClean="0">
                          <a:ln>
                            <a:noFill/>
                          </a:ln>
                          <a:solidFill>
                            <a:srgbClr val="000000"/>
                          </a:solidFill>
                          <a:effectLst/>
                          <a:latin typeface="華康魏碑體" pitchFamily="65" charset="-120"/>
                          <a:ea typeface="超研澤粗魏碑"/>
                          <a:cs typeface="超研澤粗魏碑"/>
                        </a:rPr>
                        <a:t>等級</a:t>
                      </a:r>
                    </a:p>
                  </a:txBody>
                  <a:tcPr marL="4764" marR="4764"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EB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3200" b="0" i="0" u="none" strike="noStrike" cap="none" normalizeH="0" baseline="0" smtClean="0">
                          <a:ln>
                            <a:noFill/>
                          </a:ln>
                          <a:solidFill>
                            <a:srgbClr val="000000"/>
                          </a:solidFill>
                          <a:effectLst/>
                          <a:latin typeface="華康魏碑體" pitchFamily="65" charset="-120"/>
                          <a:ea typeface="超研澤粗魏碑"/>
                          <a:cs typeface="超研澤粗魏碑"/>
                        </a:rPr>
                        <a:t>精熟</a:t>
                      </a:r>
                    </a:p>
                  </a:txBody>
                  <a:tcPr marL="4764" marR="4764"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EB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3200" b="0" i="0" u="none" strike="noStrike" cap="none" normalizeH="0" baseline="0" smtClean="0">
                          <a:ln>
                            <a:noFill/>
                          </a:ln>
                          <a:solidFill>
                            <a:srgbClr val="000000"/>
                          </a:solidFill>
                          <a:effectLst/>
                          <a:latin typeface="華康魏碑體" pitchFamily="65" charset="-120"/>
                          <a:ea typeface="超研澤粗魏碑"/>
                          <a:cs typeface="超研澤粗魏碑"/>
                        </a:rPr>
                        <a:t>基礎</a:t>
                      </a:r>
                    </a:p>
                  </a:txBody>
                  <a:tcPr marL="4764" marR="4764"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EB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3200" b="0" i="0" u="none" strike="noStrike" cap="none" normalizeH="0" baseline="0" smtClean="0">
                          <a:ln>
                            <a:noFill/>
                          </a:ln>
                          <a:solidFill>
                            <a:srgbClr val="000000"/>
                          </a:solidFill>
                          <a:effectLst/>
                          <a:latin typeface="華康魏碑體" pitchFamily="65" charset="-120"/>
                          <a:ea typeface="超研澤粗魏碑"/>
                          <a:cs typeface="超研澤粗魏碑"/>
                        </a:rPr>
                        <a:t>待加強</a:t>
                      </a:r>
                    </a:p>
                  </a:txBody>
                  <a:tcPr marL="4764" marR="4764"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EB4"/>
                    </a:solidFill>
                  </a:tcPr>
                </a:tc>
              </a:tr>
              <a:tr h="525463">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3200" b="0" i="0" u="none" strike="noStrike" cap="none" normalizeH="0" baseline="0" smtClean="0">
                          <a:ln>
                            <a:noFill/>
                          </a:ln>
                          <a:solidFill>
                            <a:srgbClr val="000000"/>
                          </a:solidFill>
                          <a:effectLst/>
                          <a:latin typeface="華康魏碑體" pitchFamily="65" charset="-120"/>
                          <a:ea typeface="超研澤粗魏碑"/>
                          <a:cs typeface="超研澤粗魏碑"/>
                        </a:rPr>
                        <a:t>等級</a:t>
                      </a:r>
                    </a:p>
                  </a:txBody>
                  <a:tcPr marL="4764" marR="4764"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EB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200" b="0" i="0" u="none" strike="noStrike" cap="none" normalizeH="0" baseline="0" smtClean="0">
                          <a:ln>
                            <a:noFill/>
                          </a:ln>
                          <a:solidFill>
                            <a:srgbClr val="000000"/>
                          </a:solidFill>
                          <a:effectLst/>
                          <a:latin typeface="華康魏碑體" pitchFamily="65" charset="-120"/>
                          <a:ea typeface="超研澤粗魏碑"/>
                          <a:cs typeface="超研澤粗魏碑"/>
                        </a:rPr>
                        <a:t>A</a:t>
                      </a:r>
                    </a:p>
                  </a:txBody>
                  <a:tcPr marL="4764" marR="4764"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EB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200" b="0" i="0" u="none" strike="noStrike" cap="none" normalizeH="0" baseline="0" smtClean="0">
                          <a:ln>
                            <a:noFill/>
                          </a:ln>
                          <a:solidFill>
                            <a:srgbClr val="000000"/>
                          </a:solidFill>
                          <a:effectLst/>
                          <a:latin typeface="華康魏碑體" pitchFamily="65" charset="-120"/>
                          <a:ea typeface="超研澤粗魏碑"/>
                          <a:cs typeface="超研澤粗魏碑"/>
                        </a:rPr>
                        <a:t>B</a:t>
                      </a:r>
                    </a:p>
                  </a:txBody>
                  <a:tcPr marL="4764" marR="4764"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EB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200" b="0" i="0" u="none" strike="noStrike" cap="none" normalizeH="0" baseline="0" smtClean="0">
                          <a:ln>
                            <a:noFill/>
                          </a:ln>
                          <a:solidFill>
                            <a:srgbClr val="000000"/>
                          </a:solidFill>
                          <a:effectLst/>
                          <a:latin typeface="華康魏碑體" pitchFamily="65" charset="-120"/>
                          <a:ea typeface="超研澤粗魏碑"/>
                          <a:cs typeface="超研澤粗魏碑"/>
                        </a:rPr>
                        <a:t>C</a:t>
                      </a:r>
                    </a:p>
                  </a:txBody>
                  <a:tcPr marL="4764" marR="4764"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EB4"/>
                    </a:solidFill>
                  </a:tcPr>
                </a:tc>
              </a:tr>
              <a:tr h="992188">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3200" b="0" i="0" u="none" strike="noStrike" cap="none" normalizeH="0" baseline="0" smtClean="0">
                          <a:ln>
                            <a:noFill/>
                          </a:ln>
                          <a:solidFill>
                            <a:srgbClr val="000000"/>
                          </a:solidFill>
                          <a:effectLst/>
                          <a:latin typeface="華康魏碑體" pitchFamily="65" charset="-120"/>
                          <a:ea typeface="超研澤粗魏碑"/>
                          <a:cs typeface="超研澤粗魏碑"/>
                        </a:rPr>
                        <a:t>計分</a:t>
                      </a:r>
                    </a:p>
                  </a:txBody>
                  <a:tcPr marL="4764" marR="4764"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200" b="0" i="0" u="none" strike="noStrike" cap="none" normalizeH="0" baseline="0" smtClean="0">
                          <a:ln>
                            <a:noFill/>
                          </a:ln>
                          <a:solidFill>
                            <a:srgbClr val="000000"/>
                          </a:solidFill>
                          <a:effectLst/>
                          <a:latin typeface="華康魏碑體" pitchFamily="65" charset="-120"/>
                          <a:ea typeface="超研澤粗魏碑"/>
                          <a:cs typeface="超研澤粗魏碑"/>
                        </a:rPr>
                        <a:t>6</a:t>
                      </a:r>
                    </a:p>
                  </a:txBody>
                  <a:tcPr marL="4764" marR="4764"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200" b="0" i="0" u="none" strike="noStrike" cap="none" normalizeH="0" baseline="0" smtClean="0">
                          <a:ln>
                            <a:noFill/>
                          </a:ln>
                          <a:solidFill>
                            <a:srgbClr val="000000"/>
                          </a:solidFill>
                          <a:effectLst/>
                          <a:latin typeface="華康魏碑體" pitchFamily="65" charset="-120"/>
                          <a:ea typeface="超研澤粗魏碑"/>
                          <a:cs typeface="超研澤粗魏碑"/>
                        </a:rPr>
                        <a:t>4</a:t>
                      </a:r>
                    </a:p>
                  </a:txBody>
                  <a:tcPr marL="4764" marR="4764"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200" b="0" i="0" u="none" strike="noStrike" cap="none" normalizeH="0" baseline="0" smtClean="0">
                          <a:ln>
                            <a:noFill/>
                          </a:ln>
                          <a:solidFill>
                            <a:srgbClr val="000000"/>
                          </a:solidFill>
                          <a:effectLst/>
                          <a:latin typeface="華康魏碑體" pitchFamily="65" charset="-120"/>
                          <a:ea typeface="超研澤粗魏碑"/>
                          <a:cs typeface="超研澤粗魏碑"/>
                        </a:rPr>
                        <a:t>2</a:t>
                      </a:r>
                    </a:p>
                  </a:txBody>
                  <a:tcPr marL="4764" marR="4764"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r>
            </a:tbl>
          </a:graphicData>
        </a:graphic>
      </p:graphicFrame>
      <p:sp>
        <p:nvSpPr>
          <p:cNvPr id="93210" name="投影片編號版面配置區 6"/>
          <p:cNvSpPr>
            <a:spLocks noGrp="1"/>
          </p:cNvSpPr>
          <p:nvPr>
            <p:ph type="sldNum" sz="quarter" idx="12"/>
          </p:nvPr>
        </p:nvSpPr>
        <p:spPr bwMode="auto">
          <a:noFill/>
          <a:ln>
            <a:miter lim="800000"/>
            <a:headEnd/>
            <a:tailEnd/>
          </a:ln>
        </p:spPr>
        <p:txBody>
          <a:bodyPr/>
          <a:lstStyle/>
          <a:p>
            <a:fld id="{F9FF9579-B08F-4785-8EBC-776155B81985}" type="slidenum">
              <a:rPr lang="zh-TW" altLang="en-US" sz="2000"/>
              <a:pPr/>
              <a:t>31</a:t>
            </a:fld>
            <a:endParaRPr lang="zh-TW" altLang="en-US" sz="2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2244725" y="1130300"/>
          <a:ext cx="9488488" cy="5303838"/>
        </p:xfrm>
        <a:graphic>
          <a:graphicData uri="http://schemas.openxmlformats.org/drawingml/2006/table">
            <a:tbl>
              <a:tblPr firstRow="1" bandRow="1">
                <a:tableStyleId>{5C22544A-7EE6-4342-B048-85BDC9FD1C3A}</a:tableStyleId>
              </a:tblPr>
              <a:tblGrid>
                <a:gridCol w="1877411">
                  <a:extLst>
                    <a:ext uri="{9D8B030D-6E8A-4147-A177-3AD203B41FA5}">
                      <a16:colId xmlns:a16="http://schemas.microsoft.com/office/drawing/2014/main" xmlns="" val="20000"/>
                    </a:ext>
                  </a:extLst>
                </a:gridCol>
                <a:gridCol w="2561347">
                  <a:extLst>
                    <a:ext uri="{9D8B030D-6E8A-4147-A177-3AD203B41FA5}">
                      <a16:colId xmlns:a16="http://schemas.microsoft.com/office/drawing/2014/main" xmlns="" val="20001"/>
                    </a:ext>
                  </a:extLst>
                </a:gridCol>
                <a:gridCol w="5049730">
                  <a:extLst>
                    <a:ext uri="{9D8B030D-6E8A-4147-A177-3AD203B41FA5}">
                      <a16:colId xmlns:a16="http://schemas.microsoft.com/office/drawing/2014/main" xmlns="" val="20002"/>
                    </a:ext>
                  </a:extLst>
                </a:gridCol>
              </a:tblGrid>
              <a:tr h="552484">
                <a:tc>
                  <a:txBody>
                    <a:bodyPr/>
                    <a:lstStyle/>
                    <a:p>
                      <a:pPr algn="ctr"/>
                      <a:r>
                        <a:rPr lang="zh-TW" altLang="en-US" sz="2400" b="1" dirty="0" smtClean="0">
                          <a:latin typeface="微軟正黑體" panose="020B0604030504040204" pitchFamily="34" charset="-120"/>
                          <a:ea typeface="微軟正黑體" panose="020B0604030504040204" pitchFamily="34" charset="-120"/>
                        </a:rPr>
                        <a:t>考試科目</a:t>
                      </a:r>
                      <a:endParaRPr lang="zh-TW" altLang="en-US" sz="2400" b="1" dirty="0">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66"/>
                    </a:solidFill>
                  </a:tcPr>
                </a:tc>
                <a:tc>
                  <a:txBody>
                    <a:bodyPr/>
                    <a:lstStyle/>
                    <a:p>
                      <a:pPr algn="ctr"/>
                      <a:r>
                        <a:rPr lang="zh-TW" altLang="en-US" sz="2400" dirty="0" smtClean="0">
                          <a:latin typeface="微軟正黑體" panose="020B0604030504040204" pitchFamily="34" charset="-120"/>
                          <a:ea typeface="微軟正黑體" panose="020B0604030504040204" pitchFamily="34" charset="-120"/>
                        </a:rPr>
                        <a:t>時間</a:t>
                      </a:r>
                      <a:endParaRPr lang="zh-TW" altLang="en-US" sz="2400" dirty="0">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66"/>
                    </a:solidFill>
                  </a:tcPr>
                </a:tc>
                <a:tc>
                  <a:txBody>
                    <a:bodyPr/>
                    <a:lstStyle/>
                    <a:p>
                      <a:pPr algn="ctr"/>
                      <a:r>
                        <a:rPr lang="zh-TW" altLang="en-US" sz="2400" b="1" dirty="0" smtClean="0">
                          <a:latin typeface="微軟正黑體" panose="020B0604030504040204" pitchFamily="34" charset="-120"/>
                          <a:ea typeface="微軟正黑體" panose="020B0604030504040204" pitchFamily="34" charset="-120"/>
                        </a:rPr>
                        <a:t>題數</a:t>
                      </a:r>
                      <a:endParaRPr lang="zh-TW" altLang="en-US" sz="2400" b="1" dirty="0">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66"/>
                    </a:solidFill>
                  </a:tcPr>
                </a:tc>
                <a:extLst>
                  <a:ext uri="{0D108BD9-81ED-4DB2-BD59-A6C34878D82A}">
                    <a16:rowId xmlns:a16="http://schemas.microsoft.com/office/drawing/2014/main" xmlns="" val="10000"/>
                  </a:ext>
                </a:extLst>
              </a:tr>
              <a:tr h="552484">
                <a:tc>
                  <a:txBody>
                    <a:bodyPr/>
                    <a:lstStyle/>
                    <a:p>
                      <a:pPr algn="ctr"/>
                      <a:r>
                        <a:rPr lang="zh-TW" altLang="en-US" sz="2400" b="1" dirty="0" smtClean="0">
                          <a:solidFill>
                            <a:srgbClr val="A50021"/>
                          </a:solidFill>
                          <a:latin typeface="微軟正黑體" panose="020B0604030504040204" pitchFamily="34" charset="-120"/>
                          <a:ea typeface="微軟正黑體" panose="020B0604030504040204" pitchFamily="34" charset="-120"/>
                        </a:rPr>
                        <a:t>國文</a:t>
                      </a:r>
                      <a:endParaRPr lang="en-US" altLang="zh-TW" sz="2400" b="1" dirty="0" smtClean="0">
                        <a:solidFill>
                          <a:srgbClr val="A50021"/>
                        </a:solidFill>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solidFill>
                            <a:srgbClr val="A50021"/>
                          </a:solidFill>
                          <a:latin typeface="微軟正黑體" panose="020B0604030504040204" pitchFamily="34" charset="-120"/>
                          <a:ea typeface="微軟正黑體" panose="020B0604030504040204" pitchFamily="34" charset="-120"/>
                        </a:rPr>
                        <a:t>70</a:t>
                      </a:r>
                      <a:r>
                        <a:rPr lang="zh-TW" altLang="en-US" sz="2400" b="1" dirty="0" smtClean="0">
                          <a:solidFill>
                            <a:srgbClr val="A50021"/>
                          </a:solidFill>
                          <a:latin typeface="微軟正黑體" panose="020B0604030504040204" pitchFamily="34" charset="-120"/>
                          <a:ea typeface="微軟正黑體" panose="020B0604030504040204" pitchFamily="34" charset="-120"/>
                        </a:rPr>
                        <a:t>分鐘</a:t>
                      </a:r>
                      <a:endParaRPr lang="zh-TW" altLang="en-US" sz="2400" b="1" dirty="0">
                        <a:solidFill>
                          <a:srgbClr val="A50021"/>
                        </a:solidFill>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solidFill>
                            <a:srgbClr val="A50021"/>
                          </a:solidFill>
                          <a:latin typeface="微軟正黑體" panose="020B0604030504040204" pitchFamily="34" charset="-120"/>
                          <a:ea typeface="微軟正黑體" panose="020B0604030504040204" pitchFamily="34" charset="-120"/>
                        </a:rPr>
                        <a:t>45~50</a:t>
                      </a:r>
                      <a:r>
                        <a:rPr lang="zh-TW" altLang="en-US" sz="2400" b="1" dirty="0" smtClean="0">
                          <a:solidFill>
                            <a:srgbClr val="A50021"/>
                          </a:solidFill>
                          <a:latin typeface="微軟正黑體" panose="020B0604030504040204" pitchFamily="34" charset="-120"/>
                          <a:ea typeface="微軟正黑體" panose="020B0604030504040204" pitchFamily="34" charset="-120"/>
                        </a:rPr>
                        <a:t>題</a:t>
                      </a:r>
                      <a:endParaRPr lang="zh-TW" altLang="en-US" sz="2400" b="1" dirty="0">
                        <a:solidFill>
                          <a:srgbClr val="A50021"/>
                        </a:solidFill>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23290">
                <a:tc rowSpan="2">
                  <a:txBody>
                    <a:bodyPr/>
                    <a:lstStyle/>
                    <a:p>
                      <a:pPr algn="ctr"/>
                      <a:r>
                        <a:rPr lang="zh-TW" altLang="en-US" sz="2400" b="1" dirty="0" smtClean="0">
                          <a:solidFill>
                            <a:srgbClr val="000066"/>
                          </a:solidFill>
                          <a:latin typeface="微軟正黑體" panose="020B0604030504040204" pitchFamily="34" charset="-120"/>
                          <a:ea typeface="微軟正黑體" panose="020B0604030504040204" pitchFamily="34" charset="-120"/>
                        </a:rPr>
                        <a:t>英語</a:t>
                      </a:r>
                      <a:endParaRPr lang="zh-TW" altLang="en-US" sz="2400" b="1" dirty="0">
                        <a:solidFill>
                          <a:srgbClr val="000066"/>
                        </a:solidFill>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000066"/>
                          </a:solidFill>
                          <a:latin typeface="微軟正黑體" panose="020B0604030504040204" pitchFamily="34" charset="-120"/>
                          <a:ea typeface="微軟正黑體" panose="020B0604030504040204" pitchFamily="34" charset="-120"/>
                        </a:rPr>
                        <a:t>閱讀</a:t>
                      </a:r>
                      <a:r>
                        <a:rPr lang="en-US" altLang="zh-TW" sz="2400" b="1" dirty="0" smtClean="0">
                          <a:solidFill>
                            <a:srgbClr val="000066"/>
                          </a:solidFill>
                          <a:latin typeface="微軟正黑體" panose="020B0604030504040204" pitchFamily="34" charset="-120"/>
                          <a:ea typeface="微軟正黑體" panose="020B0604030504040204" pitchFamily="34" charset="-120"/>
                        </a:rPr>
                        <a:t>60</a:t>
                      </a:r>
                      <a:r>
                        <a:rPr lang="zh-TW" altLang="en-US" sz="2400" b="1" dirty="0" smtClean="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000066"/>
                          </a:solidFill>
                          <a:latin typeface="微軟正黑體" panose="020B0604030504040204" pitchFamily="34" charset="-120"/>
                          <a:ea typeface="微軟正黑體" panose="020B0604030504040204" pitchFamily="34" charset="-120"/>
                        </a:rPr>
                        <a:t>閱讀</a:t>
                      </a:r>
                      <a:r>
                        <a:rPr lang="en-US" altLang="zh-TW" sz="2400" b="1" dirty="0" smtClean="0">
                          <a:solidFill>
                            <a:srgbClr val="000066"/>
                          </a:solidFill>
                          <a:latin typeface="微軟正黑體" panose="020B0604030504040204" pitchFamily="34" charset="-120"/>
                          <a:ea typeface="微軟正黑體" panose="020B0604030504040204" pitchFamily="34" charset="-120"/>
                        </a:rPr>
                        <a:t>40~45</a:t>
                      </a:r>
                      <a:r>
                        <a:rPr lang="zh-TW" altLang="en-US" sz="2400" b="1" dirty="0" smtClean="0">
                          <a:solidFill>
                            <a:srgbClr val="000066"/>
                          </a:solidFill>
                          <a:latin typeface="微軟正黑體" panose="020B0604030504040204" pitchFamily="34" charset="-120"/>
                          <a:ea typeface="微軟正黑體" panose="020B0604030504040204" pitchFamily="34" charset="-120"/>
                        </a:rPr>
                        <a:t>題</a:t>
                      </a:r>
                      <a:endParaRPr lang="zh-TW" altLang="en-US" sz="2400" b="1" dirty="0">
                        <a:solidFill>
                          <a:srgbClr val="000066"/>
                        </a:solidFill>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23290">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000066"/>
                          </a:solidFill>
                          <a:latin typeface="微軟正黑體" panose="020B0604030504040204" pitchFamily="34" charset="-120"/>
                          <a:ea typeface="微軟正黑體" panose="020B0604030504040204" pitchFamily="34" charset="-120"/>
                        </a:rPr>
                        <a:t>聽力</a:t>
                      </a:r>
                      <a:r>
                        <a:rPr lang="en-US" altLang="zh-TW" sz="2400" b="1" dirty="0" smtClean="0">
                          <a:solidFill>
                            <a:srgbClr val="000066"/>
                          </a:solidFill>
                          <a:latin typeface="微軟正黑體" panose="020B0604030504040204" pitchFamily="34" charset="-120"/>
                          <a:ea typeface="微軟正黑體" panose="020B0604030504040204" pitchFamily="34" charset="-120"/>
                        </a:rPr>
                        <a:t>25</a:t>
                      </a:r>
                      <a:r>
                        <a:rPr lang="zh-TW" altLang="en-US" sz="2400" b="1" dirty="0" smtClean="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000066"/>
                          </a:solidFill>
                          <a:latin typeface="微軟正黑體" panose="020B0604030504040204" pitchFamily="34" charset="-120"/>
                          <a:ea typeface="微軟正黑體" panose="020B0604030504040204" pitchFamily="34" charset="-120"/>
                        </a:rPr>
                        <a:t>聽力</a:t>
                      </a:r>
                      <a:r>
                        <a:rPr lang="en-US" altLang="zh-TW" sz="2400" b="1" dirty="0" smtClean="0">
                          <a:solidFill>
                            <a:srgbClr val="000066"/>
                          </a:solidFill>
                          <a:latin typeface="微軟正黑體" panose="020B0604030504040204" pitchFamily="34" charset="-120"/>
                          <a:ea typeface="微軟正黑體" panose="020B0604030504040204" pitchFamily="34" charset="-120"/>
                        </a:rPr>
                        <a:t>20~30</a:t>
                      </a:r>
                      <a:r>
                        <a:rPr lang="zh-TW" altLang="en-US" sz="2400" b="1" dirty="0" smtClean="0">
                          <a:solidFill>
                            <a:srgbClr val="000066"/>
                          </a:solidFill>
                          <a:latin typeface="微軟正黑體" panose="020B0604030504040204" pitchFamily="34" charset="-120"/>
                          <a:ea typeface="微軟正黑體" panose="020B0604030504040204" pitchFamily="34" charset="-120"/>
                        </a:rPr>
                        <a:t>題</a:t>
                      </a:r>
                      <a:endParaRPr lang="zh-TW" altLang="en-US" sz="2400" b="1" dirty="0">
                        <a:solidFill>
                          <a:srgbClr val="000066"/>
                        </a:solidFill>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404648">
                <a:tc>
                  <a:txBody>
                    <a:bodyPr/>
                    <a:lstStyle/>
                    <a:p>
                      <a:pPr algn="ctr"/>
                      <a:r>
                        <a:rPr lang="zh-TW" altLang="en-US" sz="2400" b="1" dirty="0" smtClean="0">
                          <a:solidFill>
                            <a:srgbClr val="A50021"/>
                          </a:solidFill>
                          <a:latin typeface="微軟正黑體" panose="020B0604030504040204" pitchFamily="34" charset="-120"/>
                          <a:ea typeface="微軟正黑體" panose="020B0604030504040204" pitchFamily="34" charset="-120"/>
                        </a:rPr>
                        <a:t>數學</a:t>
                      </a:r>
                      <a:endParaRPr lang="zh-TW" altLang="en-US" sz="2400" b="1" dirty="0">
                        <a:solidFill>
                          <a:srgbClr val="A50021"/>
                        </a:solidFill>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A50021"/>
                          </a:solidFill>
                          <a:latin typeface="微軟正黑體" panose="020B0604030504040204" pitchFamily="34" charset="-120"/>
                          <a:ea typeface="微軟正黑體" panose="020B0604030504040204" pitchFamily="34" charset="-120"/>
                        </a:rPr>
                        <a:t>80</a:t>
                      </a:r>
                      <a:r>
                        <a:rPr lang="zh-TW" altLang="en-US" sz="2400" b="1" dirty="0" smtClean="0">
                          <a:solidFill>
                            <a:srgbClr val="A50021"/>
                          </a:solidFill>
                          <a:latin typeface="微軟正黑體" panose="020B0604030504040204" pitchFamily="34" charset="-120"/>
                          <a:ea typeface="微軟正黑體" panose="020B0604030504040204" pitchFamily="34" charset="-120"/>
                        </a:rPr>
                        <a:t>分鐘</a:t>
                      </a:r>
                      <a:endParaRPr lang="zh-TW" altLang="en-US" sz="2400" dirty="0">
                        <a:solidFill>
                          <a:srgbClr val="A50021"/>
                        </a:solidFill>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A50021"/>
                          </a:solidFill>
                          <a:latin typeface="微軟正黑體" panose="020B0604030504040204" pitchFamily="34" charset="-120"/>
                          <a:ea typeface="微軟正黑體" panose="020B0604030504040204" pitchFamily="34" charset="-120"/>
                        </a:rPr>
                        <a:t>27~33</a:t>
                      </a:r>
                      <a:r>
                        <a:rPr lang="zh-TW" altLang="en-US" sz="2400" b="1" dirty="0" smtClean="0">
                          <a:solidFill>
                            <a:srgbClr val="A50021"/>
                          </a:solidFill>
                          <a:latin typeface="微軟正黑體" panose="020B0604030504040204" pitchFamily="34" charset="-120"/>
                          <a:ea typeface="微軟正黑體" panose="020B0604030504040204" pitchFamily="34" charset="-120"/>
                        </a:rPr>
                        <a:t>題</a:t>
                      </a:r>
                      <a:endParaRPr lang="en-US" altLang="zh-TW" sz="2400" b="1" dirty="0" smtClean="0">
                        <a:solidFill>
                          <a:srgbClr val="A5002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A50021"/>
                          </a:solidFill>
                          <a:latin typeface="微軟正黑體" panose="020B0604030504040204" pitchFamily="34" charset="-120"/>
                          <a:ea typeface="微軟正黑體" panose="020B0604030504040204" pitchFamily="34" charset="-120"/>
                        </a:rPr>
                        <a:t>(</a:t>
                      </a:r>
                      <a:r>
                        <a:rPr lang="zh-TW" altLang="en-US" sz="2400" b="1" dirty="0" smtClean="0">
                          <a:solidFill>
                            <a:srgbClr val="A50021"/>
                          </a:solidFill>
                          <a:latin typeface="微軟正黑體" panose="020B0604030504040204" pitchFamily="34" charset="-120"/>
                          <a:ea typeface="微軟正黑體" panose="020B0604030504040204" pitchFamily="34" charset="-120"/>
                        </a:rPr>
                        <a:t>選擇題</a:t>
                      </a:r>
                      <a:r>
                        <a:rPr lang="en-US" altLang="zh-TW" sz="2400" b="1" dirty="0" smtClean="0">
                          <a:solidFill>
                            <a:srgbClr val="A50021"/>
                          </a:solidFill>
                          <a:latin typeface="微軟正黑體" panose="020B0604030504040204" pitchFamily="34" charset="-120"/>
                          <a:ea typeface="微軟正黑體" panose="020B0604030504040204" pitchFamily="34" charset="-120"/>
                        </a:rPr>
                        <a:t>25~30</a:t>
                      </a:r>
                      <a:r>
                        <a:rPr lang="zh-TW" altLang="en-US" sz="2400" b="1" dirty="0" smtClean="0">
                          <a:solidFill>
                            <a:srgbClr val="A50021"/>
                          </a:solidFill>
                          <a:latin typeface="微軟正黑體" panose="020B0604030504040204" pitchFamily="34" charset="-120"/>
                          <a:ea typeface="微軟正黑體" panose="020B0604030504040204" pitchFamily="34" charset="-120"/>
                        </a:rPr>
                        <a:t>題；非選擇題</a:t>
                      </a:r>
                      <a:r>
                        <a:rPr lang="en-US" altLang="zh-TW" sz="2400" b="1" dirty="0" smtClean="0">
                          <a:solidFill>
                            <a:srgbClr val="A50021"/>
                          </a:solidFill>
                          <a:latin typeface="微軟正黑體" panose="020B0604030504040204" pitchFamily="34" charset="-120"/>
                          <a:ea typeface="微軟正黑體" panose="020B0604030504040204" pitchFamily="34" charset="-120"/>
                        </a:rPr>
                        <a:t>2~3</a:t>
                      </a:r>
                      <a:r>
                        <a:rPr lang="zh-TW" altLang="en-US" sz="2400" b="1" dirty="0" smtClean="0">
                          <a:solidFill>
                            <a:srgbClr val="A50021"/>
                          </a:solidFill>
                          <a:latin typeface="微軟正黑體" panose="020B0604030504040204" pitchFamily="34" charset="-120"/>
                          <a:ea typeface="微軟正黑體" panose="020B0604030504040204" pitchFamily="34" charset="-120"/>
                        </a:rPr>
                        <a:t>題</a:t>
                      </a:r>
                      <a:r>
                        <a:rPr lang="en-US" altLang="zh-TW" sz="2400" b="1" dirty="0" smtClean="0">
                          <a:solidFill>
                            <a:srgbClr val="A50021"/>
                          </a:solidFill>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52484">
                <a:tc>
                  <a:txBody>
                    <a:bodyPr/>
                    <a:lstStyle/>
                    <a:p>
                      <a:pPr algn="ctr"/>
                      <a:r>
                        <a:rPr lang="zh-TW" altLang="en-US" sz="2400" b="1" dirty="0" smtClean="0">
                          <a:solidFill>
                            <a:srgbClr val="000066"/>
                          </a:solidFill>
                          <a:latin typeface="微軟正黑體" panose="020B0604030504040204" pitchFamily="34" charset="-120"/>
                          <a:ea typeface="微軟正黑體" panose="020B0604030504040204" pitchFamily="34" charset="-120"/>
                        </a:rPr>
                        <a:t>社會</a:t>
                      </a:r>
                      <a:endParaRPr lang="zh-TW" altLang="en-US" sz="2400" b="1" dirty="0">
                        <a:solidFill>
                          <a:srgbClr val="000066"/>
                        </a:solidFill>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000066"/>
                          </a:solidFill>
                          <a:latin typeface="微軟正黑體" panose="020B0604030504040204" pitchFamily="34" charset="-120"/>
                          <a:ea typeface="微軟正黑體" panose="020B0604030504040204" pitchFamily="34" charset="-120"/>
                        </a:rPr>
                        <a:t>70</a:t>
                      </a:r>
                      <a:r>
                        <a:rPr lang="zh-TW" altLang="en-US" sz="2400" b="1" dirty="0" smtClean="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000066"/>
                          </a:solidFill>
                          <a:latin typeface="微軟正黑體" panose="020B0604030504040204" pitchFamily="34" charset="-120"/>
                          <a:ea typeface="微軟正黑體" panose="020B0604030504040204" pitchFamily="34" charset="-120"/>
                        </a:rPr>
                        <a:t>60~70</a:t>
                      </a:r>
                      <a:r>
                        <a:rPr lang="zh-TW" altLang="en-US" sz="2400" b="1" dirty="0" smtClean="0">
                          <a:solidFill>
                            <a:srgbClr val="000066"/>
                          </a:solidFill>
                          <a:latin typeface="微軟正黑體" panose="020B0604030504040204" pitchFamily="34" charset="-120"/>
                          <a:ea typeface="微軟正黑體" panose="020B0604030504040204" pitchFamily="34" charset="-120"/>
                        </a:rPr>
                        <a:t>題</a:t>
                      </a:r>
                      <a:endParaRPr lang="zh-TW" altLang="en-US" sz="2400" b="1" dirty="0">
                        <a:solidFill>
                          <a:srgbClr val="000066"/>
                        </a:solidFill>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52484">
                <a:tc>
                  <a:txBody>
                    <a:bodyPr/>
                    <a:lstStyle/>
                    <a:p>
                      <a:pPr algn="ctr"/>
                      <a:r>
                        <a:rPr lang="zh-TW" altLang="en-US" sz="2400" b="1" dirty="0" smtClean="0">
                          <a:solidFill>
                            <a:srgbClr val="A50021"/>
                          </a:solidFill>
                          <a:latin typeface="微軟正黑體" panose="020B0604030504040204" pitchFamily="34" charset="-120"/>
                          <a:ea typeface="微軟正黑體" panose="020B0604030504040204" pitchFamily="34" charset="-120"/>
                        </a:rPr>
                        <a:t>自然</a:t>
                      </a:r>
                      <a:endParaRPr lang="zh-TW" altLang="en-US" sz="2400" b="1" dirty="0">
                        <a:solidFill>
                          <a:srgbClr val="A50021"/>
                        </a:solidFill>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A50021"/>
                          </a:solidFill>
                          <a:latin typeface="微軟正黑體" panose="020B0604030504040204" pitchFamily="34" charset="-120"/>
                          <a:ea typeface="微軟正黑體" panose="020B0604030504040204" pitchFamily="34" charset="-120"/>
                        </a:rPr>
                        <a:t>70</a:t>
                      </a:r>
                      <a:r>
                        <a:rPr lang="zh-TW" altLang="en-US" sz="2400" b="1" dirty="0" smtClean="0">
                          <a:solidFill>
                            <a:srgbClr val="A50021"/>
                          </a:solidFill>
                          <a:latin typeface="微軟正黑體" panose="020B0604030504040204" pitchFamily="34" charset="-120"/>
                          <a:ea typeface="微軟正黑體" panose="020B0604030504040204" pitchFamily="34" charset="-120"/>
                        </a:rPr>
                        <a:t>分鐘</a:t>
                      </a:r>
                      <a:endParaRPr lang="zh-TW" altLang="en-US" sz="2400" dirty="0">
                        <a:solidFill>
                          <a:srgbClr val="A50021"/>
                        </a:solidFill>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A50021"/>
                          </a:solidFill>
                          <a:latin typeface="微軟正黑體" panose="020B0604030504040204" pitchFamily="34" charset="-120"/>
                          <a:ea typeface="微軟正黑體" panose="020B0604030504040204" pitchFamily="34" charset="-120"/>
                        </a:rPr>
                        <a:t>50~60</a:t>
                      </a:r>
                      <a:r>
                        <a:rPr lang="zh-TW" altLang="en-US" sz="2400" b="1" dirty="0" smtClean="0">
                          <a:solidFill>
                            <a:srgbClr val="A50021"/>
                          </a:solidFill>
                          <a:latin typeface="微軟正黑體" panose="020B0604030504040204" pitchFamily="34" charset="-120"/>
                          <a:ea typeface="微軟正黑體" panose="020B0604030504040204" pitchFamily="34" charset="-120"/>
                        </a:rPr>
                        <a:t>題</a:t>
                      </a:r>
                      <a:endParaRPr lang="zh-TW" altLang="en-US" sz="2400" b="1" dirty="0">
                        <a:solidFill>
                          <a:srgbClr val="A50021"/>
                        </a:solidFill>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642674">
                <a:tc>
                  <a:txBody>
                    <a:bodyPr/>
                    <a:lstStyle/>
                    <a:p>
                      <a:pPr algn="ctr"/>
                      <a:r>
                        <a:rPr lang="zh-TW" altLang="en-US" sz="2400" b="1" dirty="0" smtClean="0">
                          <a:solidFill>
                            <a:srgbClr val="000066"/>
                          </a:solidFill>
                          <a:latin typeface="微軟正黑體" panose="020B0604030504040204" pitchFamily="34" charset="-120"/>
                          <a:ea typeface="微軟正黑體" panose="020B0604030504040204" pitchFamily="34" charset="-120"/>
                        </a:rPr>
                        <a:t>寫作測驗</a:t>
                      </a:r>
                      <a:endParaRPr lang="zh-TW" altLang="en-US" sz="2400" b="1" dirty="0">
                        <a:solidFill>
                          <a:srgbClr val="000066"/>
                        </a:solidFill>
                        <a:latin typeface="微軟正黑體" panose="020B0604030504040204" pitchFamily="34" charset="-120"/>
                        <a:ea typeface="微軟正黑體" panose="020B0604030504040204" pitchFamily="34" charset="-120"/>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000066"/>
                          </a:solidFill>
                          <a:latin typeface="微軟正黑體" panose="020B0604030504040204" pitchFamily="34" charset="-120"/>
                          <a:ea typeface="微軟正黑體" panose="020B0604030504040204" pitchFamily="34" charset="-120"/>
                        </a:rPr>
                        <a:t>50</a:t>
                      </a:r>
                      <a:r>
                        <a:rPr lang="zh-TW" altLang="en-US" sz="2400" b="1" dirty="0" smtClean="0">
                          <a:solidFill>
                            <a:srgbClr val="000066"/>
                          </a:solidFill>
                          <a:latin typeface="微軟正黑體" panose="020B0604030504040204" pitchFamily="34" charset="-120"/>
                          <a:ea typeface="微軟正黑體" panose="020B0604030504040204" pitchFamily="34" charset="-120"/>
                        </a:rPr>
                        <a:t>分鐘</a:t>
                      </a:r>
                      <a:endParaRPr lang="zh-TW" altLang="en-US" sz="2400" dirty="0">
                        <a:solidFill>
                          <a:srgbClr val="000066"/>
                        </a:solidFill>
                      </a:endParaRP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000066"/>
                          </a:solidFill>
                          <a:latin typeface="微軟正黑體" panose="020B0604030504040204" pitchFamily="34" charset="-120"/>
                          <a:ea typeface="微軟正黑體" panose="020B0604030504040204" pitchFamily="34" charset="-120"/>
                        </a:rPr>
                        <a:t>1</a:t>
                      </a:r>
                      <a:r>
                        <a:rPr lang="zh-TW" altLang="en-US" sz="2400" b="1" dirty="0" smtClean="0">
                          <a:solidFill>
                            <a:srgbClr val="000066"/>
                          </a:solidFill>
                          <a:latin typeface="微軟正黑體" panose="020B0604030504040204" pitchFamily="34" charset="-120"/>
                          <a:ea typeface="微軟正黑體" panose="020B0604030504040204" pitchFamily="34" charset="-120"/>
                        </a:rPr>
                        <a:t>題</a:t>
                      </a:r>
                    </a:p>
                  </a:txBody>
                  <a:tcPr marL="68580" marR="68580"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94247" name="投影片編號版面配置區 2"/>
          <p:cNvSpPr>
            <a:spLocks noGrp="1"/>
          </p:cNvSpPr>
          <p:nvPr>
            <p:ph type="sldNum" sz="quarter" idx="12"/>
          </p:nvPr>
        </p:nvSpPr>
        <p:spPr bwMode="auto">
          <a:noFill/>
          <a:ln>
            <a:miter lim="800000"/>
            <a:headEnd/>
            <a:tailEnd/>
          </a:ln>
        </p:spPr>
        <p:txBody>
          <a:bodyPr/>
          <a:lstStyle/>
          <a:p>
            <a:fld id="{3ABD12D7-B1FD-498E-8D91-6BFCEBF54A07}" type="slidenum">
              <a:rPr lang="zh-TW" altLang="en-US" sz="2000"/>
              <a:pPr/>
              <a:t>32</a:t>
            </a:fld>
            <a:endParaRPr lang="zh-TW" altLang="en-US" sz="200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
          <p:cNvSpPr>
            <a:spLocks noGrp="1"/>
          </p:cNvSpPr>
          <p:nvPr>
            <p:ph type="title"/>
          </p:nvPr>
        </p:nvSpPr>
        <p:spPr>
          <a:xfrm>
            <a:off x="1998663" y="350838"/>
            <a:ext cx="8229600" cy="1143000"/>
          </a:xfrm>
        </p:spPr>
        <p:txBody>
          <a:bodyPr/>
          <a:lstStyle/>
          <a:p>
            <a:r>
              <a:rPr lang="zh-TW" altLang="zh-TW" sz="4400" smtClean="0"/>
              <a:t>英語科</a:t>
            </a:r>
            <a:r>
              <a:rPr lang="zh-TW" altLang="en-US" sz="4400" smtClean="0"/>
              <a:t>聽力與閱讀</a:t>
            </a:r>
            <a:r>
              <a:rPr lang="zh-TW" altLang="zh-TW" sz="4400" smtClean="0"/>
              <a:t>標準設定</a:t>
            </a:r>
            <a:r>
              <a:rPr lang="zh-TW" altLang="en-US" sz="4400" smtClean="0"/>
              <a:t>結果</a:t>
            </a:r>
          </a:p>
        </p:txBody>
      </p:sp>
      <p:sp>
        <p:nvSpPr>
          <p:cNvPr id="115715" name="內容版面配置區 2"/>
          <p:cNvSpPr>
            <a:spLocks noGrp="1"/>
          </p:cNvSpPr>
          <p:nvPr>
            <p:ph idx="1"/>
          </p:nvPr>
        </p:nvSpPr>
        <p:spPr>
          <a:xfrm>
            <a:off x="1955800" y="1339850"/>
            <a:ext cx="8893175" cy="2736850"/>
          </a:xfrm>
        </p:spPr>
        <p:txBody>
          <a:bodyPr/>
          <a:lstStyle/>
          <a:p>
            <a:pPr>
              <a:defRPr/>
            </a:pPr>
            <a:r>
              <a:rPr lang="zh-TW" altLang="zh-TW" sz="3067" dirty="0"/>
              <a:t>以下說明以</a:t>
            </a:r>
            <a:r>
              <a:rPr lang="en-US" altLang="zh-TW" sz="3067" dirty="0"/>
              <a:t>105</a:t>
            </a:r>
            <a:r>
              <a:rPr lang="zh-TW" altLang="zh-TW" sz="3067" dirty="0"/>
              <a:t>年國中教育會考為例：</a:t>
            </a:r>
            <a:endParaRPr lang="en-US" altLang="zh-TW" sz="3067" dirty="0"/>
          </a:p>
          <a:p>
            <a:pPr>
              <a:buFontTx/>
              <a:buNone/>
              <a:defRPr/>
            </a:pPr>
            <a:r>
              <a:rPr lang="zh-TW" altLang="en-US" sz="3067" dirty="0"/>
              <a:t>   </a:t>
            </a:r>
            <a:r>
              <a:rPr lang="zh-TW" altLang="zh-TW" sz="3067" dirty="0"/>
              <a:t>總題數為</a:t>
            </a:r>
            <a:r>
              <a:rPr lang="en-US" altLang="zh-TW" sz="3067" dirty="0"/>
              <a:t>62</a:t>
            </a:r>
            <a:r>
              <a:rPr lang="zh-TW" altLang="zh-TW" sz="3067" dirty="0"/>
              <a:t>題，聽力</a:t>
            </a:r>
            <a:r>
              <a:rPr lang="zh-TW" altLang="en-US" sz="3067" dirty="0"/>
              <a:t>：</a:t>
            </a:r>
            <a:r>
              <a:rPr lang="en-US" altLang="zh-TW" sz="3067" dirty="0"/>
              <a:t>21</a:t>
            </a:r>
            <a:r>
              <a:rPr lang="zh-TW" altLang="zh-TW" sz="3067" dirty="0"/>
              <a:t>題，閱讀</a:t>
            </a:r>
            <a:r>
              <a:rPr lang="zh-TW" altLang="en-US" sz="3067" dirty="0"/>
              <a:t>：</a:t>
            </a:r>
            <a:r>
              <a:rPr lang="en-US" altLang="zh-TW" sz="3067" dirty="0"/>
              <a:t>41</a:t>
            </a:r>
            <a:r>
              <a:rPr lang="zh-TW" altLang="zh-TW" sz="3067" dirty="0"/>
              <a:t>題</a:t>
            </a:r>
            <a:endParaRPr lang="en-US" altLang="zh-TW" sz="3067" dirty="0"/>
          </a:p>
          <a:p>
            <a:pPr>
              <a:defRPr/>
            </a:pPr>
            <a:r>
              <a:rPr lang="zh-TW" altLang="zh-TW" sz="3067" dirty="0"/>
              <a:t>由於每年度考後的能力等級切點題數設定結果不一定相同，將由當年標準設定計分會議決定，以下表</a:t>
            </a:r>
            <a:r>
              <a:rPr lang="zh-TW" altLang="en-US" sz="3067" dirty="0"/>
              <a:t>聽力與閱讀分別</a:t>
            </a:r>
            <a:r>
              <a:rPr lang="zh-TW" altLang="zh-TW" sz="3067" dirty="0"/>
              <a:t>設定</a:t>
            </a:r>
            <a:r>
              <a:rPr lang="zh-TW" altLang="en-US" sz="3067" dirty="0"/>
              <a:t>之</a:t>
            </a:r>
            <a:r>
              <a:rPr lang="zh-TW" altLang="zh-TW" sz="3067" dirty="0"/>
              <a:t>結果為例</a:t>
            </a:r>
          </a:p>
          <a:p>
            <a:pPr>
              <a:buFontTx/>
              <a:buNone/>
              <a:defRPr/>
            </a:pPr>
            <a:endParaRPr lang="en-US" altLang="zh-TW" dirty="0" smtClean="0"/>
          </a:p>
          <a:p>
            <a:pPr>
              <a:buFontTx/>
              <a:buNone/>
              <a:defRPr/>
            </a:pPr>
            <a:endParaRPr lang="en-US" altLang="zh-TW" sz="800" dirty="0"/>
          </a:p>
          <a:p>
            <a:pPr>
              <a:buFontTx/>
              <a:buNone/>
              <a:defRPr/>
            </a:pPr>
            <a:endParaRPr lang="zh-TW" altLang="en-US" dirty="0" smtClean="0"/>
          </a:p>
        </p:txBody>
      </p:sp>
      <p:graphicFrame>
        <p:nvGraphicFramePr>
          <p:cNvPr id="95236" name="Object 2"/>
          <p:cNvGraphicFramePr>
            <a:graphicFrameLocks noChangeAspect="1"/>
          </p:cNvGraphicFramePr>
          <p:nvPr/>
        </p:nvGraphicFramePr>
        <p:xfrm>
          <a:off x="1519238" y="4289425"/>
          <a:ext cx="9217025" cy="1852613"/>
        </p:xfrm>
        <a:graphic>
          <a:graphicData uri="http://schemas.openxmlformats.org/presentationml/2006/ole">
            <p:oleObj spid="_x0000_s95236" name="文件" r:id="rId4" imgW="5439840" imgH="1219200" progId="Word.Document.12">
              <p:embed/>
            </p:oleObj>
          </a:graphicData>
        </a:graphic>
      </p:graphicFrame>
      <p:sp>
        <p:nvSpPr>
          <p:cNvPr id="95237" name="投影片編號版面配置區 7"/>
          <p:cNvSpPr txBox="1">
            <a:spLocks/>
          </p:cNvSpPr>
          <p:nvPr/>
        </p:nvSpPr>
        <p:spPr bwMode="auto">
          <a:xfrm>
            <a:off x="528638" y="787400"/>
            <a:ext cx="779462" cy="365125"/>
          </a:xfrm>
          <a:prstGeom prst="rect">
            <a:avLst/>
          </a:prstGeom>
          <a:noFill/>
          <a:ln w="9525">
            <a:noFill/>
            <a:miter lim="800000"/>
            <a:headEnd/>
            <a:tailEnd/>
          </a:ln>
        </p:spPr>
        <p:txBody>
          <a:bodyPr anchor="ctr"/>
          <a:lstStyle/>
          <a:p>
            <a:pPr algn="r" eaLnBrk="1" hangingPunct="1"/>
            <a:fld id="{FEAED11E-5ECF-4109-8E8E-64CC39DBE114}" type="slidenum">
              <a:rPr kumimoji="0" lang="zh-TW" altLang="en-US" sz="2000">
                <a:solidFill>
                  <a:srgbClr val="FEFFFF"/>
                </a:solidFill>
                <a:latin typeface="Century Gothic" pitchFamily="34" charset="0"/>
              </a:rPr>
              <a:pPr algn="r" eaLnBrk="1" hangingPunct="1"/>
              <a:t>33</a:t>
            </a:fld>
            <a:endParaRPr kumimoji="0" lang="zh-TW" altLang="en-US" sz="2000">
              <a:solidFill>
                <a:srgbClr val="FEFFFF"/>
              </a:solidFill>
              <a:latin typeface="Century Gothic"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2592388" y="623888"/>
            <a:ext cx="8912225" cy="1281112"/>
          </a:xfrm>
        </p:spPr>
        <p:txBody>
          <a:bodyPr/>
          <a:lstStyle/>
          <a:p>
            <a:pPr>
              <a:defRPr/>
            </a:pPr>
            <a:r>
              <a:rPr lang="zh-TW" altLang="zh-TW" dirty="0" smtClean="0"/>
              <a:t>英語科整體能力</a:t>
            </a:r>
            <a:r>
              <a:rPr lang="zh-TW" altLang="zh-TW" dirty="0">
                <a:latin typeface="+mn-ea"/>
              </a:rPr>
              <a:t>加權</a:t>
            </a:r>
            <a:r>
              <a:rPr lang="zh-TW" altLang="zh-TW" dirty="0" smtClean="0">
                <a:latin typeface="+mn-ea"/>
              </a:rPr>
              <a:t>分數</a:t>
            </a:r>
            <a:r>
              <a:rPr lang="zh-TW" altLang="en-US" dirty="0" smtClean="0"/>
              <a:t>如何計算？</a:t>
            </a:r>
          </a:p>
        </p:txBody>
      </p:sp>
      <p:sp>
        <p:nvSpPr>
          <p:cNvPr id="5124" name="內容版面配置區 2"/>
          <p:cNvSpPr>
            <a:spLocks noGrp="1"/>
          </p:cNvSpPr>
          <p:nvPr>
            <p:ph idx="1"/>
          </p:nvPr>
        </p:nvSpPr>
        <p:spPr>
          <a:xfrm>
            <a:off x="2589213" y="1641475"/>
            <a:ext cx="8915400" cy="2384425"/>
          </a:xfrm>
          <a:ln w="57150">
            <a:solidFill>
              <a:srgbClr val="C00000"/>
            </a:solidFill>
          </a:ln>
        </p:spPr>
        <p:txBody>
          <a:bodyPr/>
          <a:lstStyle/>
          <a:p>
            <a:pPr>
              <a:defRPr/>
            </a:pPr>
            <a:r>
              <a:rPr lang="zh-TW" altLang="zh-TW" sz="2800" dirty="0">
                <a:latin typeface="+mn-ea"/>
              </a:rPr>
              <a:t>英語科加權比重</a:t>
            </a:r>
            <a:r>
              <a:rPr lang="zh-TW" altLang="en-US" sz="2800" dirty="0">
                <a:latin typeface="+mn-ea"/>
              </a:rPr>
              <a:t>：</a:t>
            </a:r>
            <a:r>
              <a:rPr lang="zh-TW" altLang="zh-TW" sz="2800" dirty="0">
                <a:latin typeface="+mn-ea"/>
              </a:rPr>
              <a:t>聽力占</a:t>
            </a:r>
            <a:r>
              <a:rPr lang="en-US" altLang="zh-TW" sz="3200" dirty="0">
                <a:solidFill>
                  <a:srgbClr val="FF0000"/>
                </a:solidFill>
                <a:latin typeface="+mn-ea"/>
              </a:rPr>
              <a:t>20</a:t>
            </a:r>
            <a:r>
              <a:rPr lang="zh-TW" altLang="zh-TW" sz="3200" dirty="0">
                <a:solidFill>
                  <a:srgbClr val="FF0000"/>
                </a:solidFill>
                <a:latin typeface="+mn-ea"/>
              </a:rPr>
              <a:t>％</a:t>
            </a:r>
            <a:r>
              <a:rPr lang="zh-TW" altLang="zh-TW" sz="2800" dirty="0">
                <a:latin typeface="+mn-ea"/>
              </a:rPr>
              <a:t>，閱讀占</a:t>
            </a:r>
            <a:r>
              <a:rPr lang="en-US" altLang="zh-TW" sz="3200" dirty="0">
                <a:solidFill>
                  <a:srgbClr val="FF0000"/>
                </a:solidFill>
                <a:latin typeface="+mn-ea"/>
              </a:rPr>
              <a:t>80</a:t>
            </a:r>
            <a:r>
              <a:rPr lang="zh-TW" altLang="zh-TW" sz="3200" dirty="0">
                <a:solidFill>
                  <a:srgbClr val="FF0000"/>
                </a:solidFill>
                <a:latin typeface="+mn-ea"/>
              </a:rPr>
              <a:t>％</a:t>
            </a:r>
            <a:endParaRPr lang="en-US" altLang="zh-TW" sz="2800" dirty="0">
              <a:solidFill>
                <a:srgbClr val="FF0000"/>
              </a:solidFill>
              <a:latin typeface="+mn-ea"/>
            </a:endParaRPr>
          </a:p>
          <a:p>
            <a:pPr>
              <a:buFontTx/>
              <a:buNone/>
              <a:defRPr/>
            </a:pPr>
            <a:endParaRPr lang="en-US" altLang="zh-TW" dirty="0" smtClean="0">
              <a:latin typeface="+mn-ea"/>
            </a:endParaRPr>
          </a:p>
          <a:p>
            <a:pPr>
              <a:buFontTx/>
              <a:buNone/>
              <a:defRPr/>
            </a:pPr>
            <a:endParaRPr lang="en-US" altLang="zh-TW" dirty="0" smtClean="0">
              <a:latin typeface="+mn-ea"/>
            </a:endParaRPr>
          </a:p>
          <a:p>
            <a:pPr>
              <a:buFontTx/>
              <a:buNone/>
              <a:defRPr/>
            </a:pPr>
            <a:endParaRPr lang="en-US" altLang="zh-TW" dirty="0" smtClean="0">
              <a:latin typeface="+mn-ea"/>
            </a:endParaRPr>
          </a:p>
          <a:p>
            <a:pPr>
              <a:buFontTx/>
              <a:buNone/>
              <a:defRPr/>
            </a:pPr>
            <a:endParaRPr lang="en-US" altLang="zh-TW" sz="1200" dirty="0">
              <a:latin typeface="+mn-ea"/>
            </a:endParaRPr>
          </a:p>
          <a:p>
            <a:pPr>
              <a:buFontTx/>
              <a:buNone/>
              <a:defRPr/>
            </a:pPr>
            <a:endParaRPr lang="zh-TW" altLang="en-US" sz="2000" dirty="0">
              <a:latin typeface="+mn-ea"/>
            </a:endParaRPr>
          </a:p>
        </p:txBody>
      </p:sp>
      <p:graphicFrame>
        <p:nvGraphicFramePr>
          <p:cNvPr id="97284" name="Object 2"/>
          <p:cNvGraphicFramePr>
            <a:graphicFrameLocks noChangeAspect="1"/>
          </p:cNvGraphicFramePr>
          <p:nvPr/>
        </p:nvGraphicFramePr>
        <p:xfrm>
          <a:off x="2682875" y="2936875"/>
          <a:ext cx="8732838" cy="3611563"/>
        </p:xfrm>
        <a:graphic>
          <a:graphicData uri="http://schemas.openxmlformats.org/presentationml/2006/ole">
            <p:oleObj spid="_x0000_s97284" name="方程式" r:id="rId4" imgW="3403600" imgH="1511300" progId="Equation.3">
              <p:embed/>
            </p:oleObj>
          </a:graphicData>
        </a:graphic>
      </p:graphicFrame>
      <p:sp>
        <p:nvSpPr>
          <p:cNvPr id="97285" name="投影片編號版面配置區 7"/>
          <p:cNvSpPr txBox="1">
            <a:spLocks/>
          </p:cNvSpPr>
          <p:nvPr/>
        </p:nvSpPr>
        <p:spPr bwMode="auto">
          <a:xfrm>
            <a:off x="512763" y="788988"/>
            <a:ext cx="779462" cy="365125"/>
          </a:xfrm>
          <a:prstGeom prst="rect">
            <a:avLst/>
          </a:prstGeom>
          <a:noFill/>
          <a:ln w="9525">
            <a:noFill/>
            <a:miter lim="800000"/>
            <a:headEnd/>
            <a:tailEnd/>
          </a:ln>
        </p:spPr>
        <p:txBody>
          <a:bodyPr anchor="ctr"/>
          <a:lstStyle/>
          <a:p>
            <a:pPr algn="r" eaLnBrk="1" hangingPunct="1"/>
            <a:fld id="{833D2960-348F-4E14-8654-DCD0D59E25B5}" type="slidenum">
              <a:rPr kumimoji="0" lang="zh-TW" altLang="en-US" sz="2000">
                <a:solidFill>
                  <a:srgbClr val="FEFFFF"/>
                </a:solidFill>
                <a:latin typeface="Century Gothic" pitchFamily="34" charset="0"/>
              </a:rPr>
              <a:pPr algn="r" eaLnBrk="1" hangingPunct="1"/>
              <a:t>34</a:t>
            </a:fld>
            <a:endParaRPr kumimoji="0" lang="zh-TW" altLang="en-US" sz="2000">
              <a:solidFill>
                <a:srgbClr val="FEFFFF"/>
              </a:solidFill>
              <a:latin typeface="Century Gothic"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標題 1"/>
          <p:cNvSpPr>
            <a:spLocks noGrp="1"/>
          </p:cNvSpPr>
          <p:nvPr>
            <p:ph type="title"/>
          </p:nvPr>
        </p:nvSpPr>
        <p:spPr>
          <a:xfrm>
            <a:off x="2592388" y="623888"/>
            <a:ext cx="8912225" cy="1281112"/>
          </a:xfrm>
        </p:spPr>
        <p:txBody>
          <a:bodyPr/>
          <a:lstStyle/>
          <a:p>
            <a:r>
              <a:rPr lang="zh-TW" altLang="en-US" b="1" smtClean="0"/>
              <a:t>教育會考</a:t>
            </a:r>
            <a:r>
              <a:rPr lang="en-US" altLang="zh-TW" b="1" smtClean="0"/>
              <a:t>-</a:t>
            </a:r>
            <a:r>
              <a:rPr lang="zh-TW" altLang="en-US" b="1" smtClean="0"/>
              <a:t>英語科計分說明</a:t>
            </a:r>
            <a:endParaRPr lang="zh-TW" altLang="en-US" smtClean="0"/>
          </a:p>
        </p:txBody>
      </p:sp>
      <p:sp>
        <p:nvSpPr>
          <p:cNvPr id="3" name="內容版面配置區 2"/>
          <p:cNvSpPr>
            <a:spLocks noGrp="1"/>
          </p:cNvSpPr>
          <p:nvPr>
            <p:ph idx="1"/>
          </p:nvPr>
        </p:nvSpPr>
        <p:spPr>
          <a:xfrm>
            <a:off x="1601788" y="1509713"/>
            <a:ext cx="3965575" cy="4881562"/>
          </a:xfrm>
        </p:spPr>
        <p:txBody>
          <a:bodyPr/>
          <a:lstStyle/>
          <a:p>
            <a:pPr eaLnBrk="1" fontAlgn="auto" hangingPunct="1">
              <a:spcAft>
                <a:spcPts val="0"/>
              </a:spcAft>
              <a:buFont typeface="Wingdings 3" charset="2"/>
              <a:buChar char=""/>
              <a:defRPr/>
            </a:pPr>
            <a:endParaRPr lang="en-US" altLang="zh-TW" sz="2667" dirty="0">
              <a:solidFill>
                <a:schemeClr val="tx1">
                  <a:lumMod val="75000"/>
                  <a:lumOff val="25000"/>
                </a:schemeClr>
              </a:solidFill>
            </a:endParaRPr>
          </a:p>
          <a:p>
            <a:pPr eaLnBrk="1" fontAlgn="auto" hangingPunct="1">
              <a:spcAft>
                <a:spcPts val="0"/>
              </a:spcAft>
              <a:buFont typeface="Wingdings 3" charset="2"/>
              <a:buChar char=""/>
              <a:defRPr/>
            </a:pPr>
            <a:r>
              <a:rPr lang="zh-TW" altLang="en-US" sz="2667" dirty="0">
                <a:solidFill>
                  <a:schemeClr val="tx1">
                    <a:lumMod val="75000"/>
                    <a:lumOff val="25000"/>
                  </a:schemeClr>
                </a:solidFill>
              </a:rPr>
              <a:t>依加權分數將考生區分為「精熟」、「基礎」及「待加強」</a:t>
            </a:r>
            <a:r>
              <a:rPr lang="en-US" altLang="zh-TW" sz="2667" dirty="0">
                <a:solidFill>
                  <a:schemeClr val="tx1">
                    <a:lumMod val="75000"/>
                    <a:lumOff val="25000"/>
                  </a:schemeClr>
                </a:solidFill>
              </a:rPr>
              <a:t>3 </a:t>
            </a:r>
            <a:r>
              <a:rPr lang="zh-TW" altLang="en-US" sz="2667" dirty="0">
                <a:solidFill>
                  <a:schemeClr val="tx1">
                    <a:lumMod val="75000"/>
                    <a:lumOff val="25000"/>
                  </a:schemeClr>
                </a:solidFill>
              </a:rPr>
              <a:t>個能力等級。</a:t>
            </a:r>
            <a:endParaRPr lang="en-US" altLang="zh-TW" sz="2667" dirty="0">
              <a:solidFill>
                <a:schemeClr val="tx1">
                  <a:lumMod val="75000"/>
                  <a:lumOff val="25000"/>
                </a:schemeClr>
              </a:solidFill>
            </a:endParaRPr>
          </a:p>
          <a:p>
            <a:pPr marL="0" indent="0" eaLnBrk="1" fontAlgn="auto" hangingPunct="1">
              <a:spcAft>
                <a:spcPts val="0"/>
              </a:spcAft>
              <a:buFont typeface="Wingdings 3" pitchFamily="18" charset="2"/>
              <a:buNone/>
              <a:defRPr/>
            </a:pPr>
            <a:endParaRPr lang="en-US" altLang="zh-TW" sz="1467" dirty="0">
              <a:solidFill>
                <a:schemeClr val="tx1">
                  <a:lumMod val="75000"/>
                  <a:lumOff val="25000"/>
                </a:schemeClr>
              </a:solidFill>
            </a:endParaRPr>
          </a:p>
          <a:p>
            <a:pPr marL="0" indent="0" eaLnBrk="1" fontAlgn="auto" hangingPunct="1">
              <a:spcAft>
                <a:spcPts val="0"/>
              </a:spcAft>
              <a:buFont typeface="Wingdings 3" pitchFamily="18" charset="2"/>
              <a:buNone/>
              <a:defRPr/>
            </a:pPr>
            <a:r>
              <a:rPr lang="en-US" altLang="zh-TW" dirty="0">
                <a:solidFill>
                  <a:srgbClr val="0000FF"/>
                </a:solidFill>
              </a:rPr>
              <a:t>(</a:t>
            </a:r>
            <a:r>
              <a:rPr lang="zh-TW" altLang="en-US" dirty="0">
                <a:solidFill>
                  <a:srgbClr val="0000FF"/>
                </a:solidFill>
              </a:rPr>
              <a:t>圖：以</a:t>
            </a:r>
            <a:r>
              <a:rPr lang="en-US" altLang="zh-TW" dirty="0" smtClean="0">
                <a:solidFill>
                  <a:srgbClr val="0000FF"/>
                </a:solidFill>
              </a:rPr>
              <a:t>105</a:t>
            </a:r>
            <a:r>
              <a:rPr lang="zh-TW" altLang="en-US" dirty="0" smtClean="0">
                <a:solidFill>
                  <a:srgbClr val="0000FF"/>
                </a:solidFill>
              </a:rPr>
              <a:t>年國中</a:t>
            </a:r>
            <a:r>
              <a:rPr lang="zh-TW" altLang="en-US" dirty="0">
                <a:solidFill>
                  <a:srgbClr val="0000FF"/>
                </a:solidFill>
              </a:rPr>
              <a:t>教育會考資料計算</a:t>
            </a:r>
            <a:r>
              <a:rPr lang="en-US" altLang="zh-TW" dirty="0" smtClean="0">
                <a:solidFill>
                  <a:srgbClr val="0000FF"/>
                </a:solidFill>
              </a:rPr>
              <a:t>)</a:t>
            </a:r>
            <a:endParaRPr lang="zh-TW" altLang="en-US" dirty="0">
              <a:solidFill>
                <a:srgbClr val="0000FF"/>
              </a:solidFill>
            </a:endParaRPr>
          </a:p>
        </p:txBody>
      </p:sp>
      <p:sp>
        <p:nvSpPr>
          <p:cNvPr id="99332" name="投影片編號版面配置區 6"/>
          <p:cNvSpPr>
            <a:spLocks noGrp="1"/>
          </p:cNvSpPr>
          <p:nvPr>
            <p:ph type="sldNum" sz="quarter" idx="12"/>
          </p:nvPr>
        </p:nvSpPr>
        <p:spPr bwMode="auto">
          <a:noFill/>
          <a:ln>
            <a:miter lim="800000"/>
            <a:headEnd/>
            <a:tailEnd/>
          </a:ln>
        </p:spPr>
        <p:txBody>
          <a:bodyPr/>
          <a:lstStyle/>
          <a:p>
            <a:fld id="{F8414DAB-81F1-416D-B46A-8D9AD327B555}" type="slidenum">
              <a:rPr lang="zh-TW" altLang="en-US"/>
              <a:pPr/>
              <a:t>35</a:t>
            </a:fld>
            <a:endParaRPr lang="zh-TW" altLang="en-US"/>
          </a:p>
        </p:txBody>
      </p:sp>
      <p:graphicFrame>
        <p:nvGraphicFramePr>
          <p:cNvPr id="99333" name="內容版面配置區 5"/>
          <p:cNvGraphicFramePr>
            <a:graphicFrameLocks noChangeAspect="1"/>
          </p:cNvGraphicFramePr>
          <p:nvPr/>
        </p:nvGraphicFramePr>
        <p:xfrm>
          <a:off x="5654675" y="2117725"/>
          <a:ext cx="6978650" cy="5268913"/>
        </p:xfrm>
        <a:graphic>
          <a:graphicData uri="http://schemas.openxmlformats.org/presentationml/2006/ole">
            <p:oleObj spid="_x0000_s99333" name="文件" r:id="rId3" imgW="3636832" imgH="2751464" progId="Word.Document.12">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1624013" y="623888"/>
            <a:ext cx="10279062" cy="1281112"/>
          </a:xfrm>
        </p:spPr>
        <p:txBody>
          <a:bodyPr/>
          <a:lstStyle/>
          <a:p>
            <a:pPr>
              <a:defRPr/>
            </a:pPr>
            <a:r>
              <a:rPr lang="zh-TW" altLang="en-US" sz="5467" dirty="0">
                <a:solidFill>
                  <a:srgbClr val="FF0000"/>
                </a:solidFill>
              </a:rPr>
              <a:t>數學</a:t>
            </a:r>
            <a:r>
              <a:rPr lang="zh-TW" altLang="zh-TW" sz="5467" dirty="0">
                <a:solidFill>
                  <a:srgbClr val="FF0000"/>
                </a:solidFill>
              </a:rPr>
              <a:t>科</a:t>
            </a:r>
            <a:r>
              <a:rPr lang="zh-TW" altLang="en-US" sz="4400" dirty="0"/>
              <a:t>選擇題與非選擇題</a:t>
            </a:r>
            <a:r>
              <a:rPr lang="zh-TW" altLang="zh-TW" sz="4400" dirty="0"/>
              <a:t>標準設定</a:t>
            </a:r>
            <a:r>
              <a:rPr lang="zh-TW" altLang="en-US" sz="4400" dirty="0"/>
              <a:t>結果</a:t>
            </a:r>
          </a:p>
        </p:txBody>
      </p:sp>
      <p:sp>
        <p:nvSpPr>
          <p:cNvPr id="41987" name="內容版面配置區 2"/>
          <p:cNvSpPr>
            <a:spLocks noGrp="1"/>
          </p:cNvSpPr>
          <p:nvPr>
            <p:ph idx="1"/>
          </p:nvPr>
        </p:nvSpPr>
        <p:spPr>
          <a:xfrm>
            <a:off x="1503363" y="1608138"/>
            <a:ext cx="10399712" cy="1323975"/>
          </a:xfrm>
        </p:spPr>
        <p:txBody>
          <a:bodyPr/>
          <a:lstStyle/>
          <a:p>
            <a:pPr>
              <a:defRPr/>
            </a:pPr>
            <a:r>
              <a:rPr lang="zh-TW" altLang="zh-TW" sz="3200" dirty="0"/>
              <a:t>以</a:t>
            </a:r>
            <a:r>
              <a:rPr lang="en-US" altLang="zh-TW" sz="3200" dirty="0"/>
              <a:t>105</a:t>
            </a:r>
            <a:r>
              <a:rPr lang="zh-TW" altLang="zh-TW" sz="3200" dirty="0"/>
              <a:t>年國中教育會考為例：</a:t>
            </a:r>
            <a:endParaRPr lang="en-US" altLang="zh-TW" sz="3200" dirty="0"/>
          </a:p>
          <a:p>
            <a:pPr marL="0" indent="0">
              <a:buFont typeface="Wingdings 3" pitchFamily="18" charset="2"/>
              <a:buNone/>
              <a:defRPr/>
            </a:pPr>
            <a:r>
              <a:rPr lang="en-US" altLang="zh-TW" sz="3200" dirty="0"/>
              <a:t>	</a:t>
            </a:r>
            <a:r>
              <a:rPr lang="zh-TW" altLang="zh-TW" sz="3200" dirty="0"/>
              <a:t>選擇題</a:t>
            </a:r>
            <a:r>
              <a:rPr lang="zh-TW" altLang="en-US" sz="3200" dirty="0"/>
              <a:t>：</a:t>
            </a:r>
            <a:r>
              <a:rPr lang="en-US" altLang="zh-TW" sz="3200" dirty="0"/>
              <a:t>25</a:t>
            </a:r>
            <a:r>
              <a:rPr lang="zh-TW" altLang="zh-TW" sz="3200" dirty="0" smtClean="0"/>
              <a:t>題</a:t>
            </a:r>
            <a:r>
              <a:rPr lang="en-US" altLang="zh-TW" sz="3200" dirty="0"/>
              <a:t>	</a:t>
            </a:r>
            <a:r>
              <a:rPr lang="zh-TW" altLang="zh-TW" sz="3200" dirty="0"/>
              <a:t>非選擇題</a:t>
            </a:r>
            <a:r>
              <a:rPr lang="zh-TW" altLang="en-US" sz="3200" dirty="0"/>
              <a:t>：</a:t>
            </a:r>
            <a:r>
              <a:rPr lang="en-US" altLang="zh-TW" sz="3200" dirty="0"/>
              <a:t>2</a:t>
            </a:r>
            <a:r>
              <a:rPr lang="zh-TW" altLang="zh-TW" sz="3200" dirty="0"/>
              <a:t>題（得分範圍為</a:t>
            </a:r>
            <a:r>
              <a:rPr lang="en-US" altLang="zh-TW" sz="3200" dirty="0"/>
              <a:t>0</a:t>
            </a:r>
            <a:r>
              <a:rPr lang="zh-TW" altLang="zh-TW" sz="3200" dirty="0"/>
              <a:t>至</a:t>
            </a:r>
            <a:r>
              <a:rPr lang="en-US" altLang="zh-TW" sz="3200" dirty="0"/>
              <a:t>6</a:t>
            </a:r>
            <a:r>
              <a:rPr lang="zh-TW" altLang="zh-TW" sz="3200" dirty="0"/>
              <a:t>分）</a:t>
            </a:r>
            <a:endParaRPr lang="en-US" altLang="zh-TW" sz="3200" dirty="0"/>
          </a:p>
          <a:p>
            <a:pPr>
              <a:buFontTx/>
              <a:buNone/>
              <a:defRPr/>
            </a:pPr>
            <a:endParaRPr lang="en-US" altLang="zh-TW" sz="1067" dirty="0"/>
          </a:p>
        </p:txBody>
      </p:sp>
      <p:sp>
        <p:nvSpPr>
          <p:cNvPr id="100356" name="投影片編號版面配置區 7"/>
          <p:cNvSpPr txBox="1">
            <a:spLocks/>
          </p:cNvSpPr>
          <p:nvPr/>
        </p:nvSpPr>
        <p:spPr bwMode="auto">
          <a:xfrm>
            <a:off x="528638" y="817563"/>
            <a:ext cx="779462" cy="365125"/>
          </a:xfrm>
          <a:prstGeom prst="rect">
            <a:avLst/>
          </a:prstGeom>
          <a:noFill/>
          <a:ln w="9525">
            <a:noFill/>
            <a:miter lim="800000"/>
            <a:headEnd/>
            <a:tailEnd/>
          </a:ln>
        </p:spPr>
        <p:txBody>
          <a:bodyPr anchor="ctr"/>
          <a:lstStyle/>
          <a:p>
            <a:pPr algn="r" eaLnBrk="1" hangingPunct="1"/>
            <a:fld id="{340797CD-F28E-4BB3-992C-04A08C8D9DA8}" type="slidenum">
              <a:rPr kumimoji="0" lang="zh-TW" altLang="en-US" sz="2000">
                <a:solidFill>
                  <a:srgbClr val="FEFFFF"/>
                </a:solidFill>
                <a:latin typeface="Century Gothic" pitchFamily="34" charset="0"/>
              </a:rPr>
              <a:pPr algn="r" eaLnBrk="1" hangingPunct="1"/>
              <a:t>36</a:t>
            </a:fld>
            <a:endParaRPr kumimoji="0" lang="zh-TW" altLang="en-US" sz="2000">
              <a:solidFill>
                <a:srgbClr val="FEFFFF"/>
              </a:solidFill>
              <a:latin typeface="Century Gothic" pitchFamily="34" charset="0"/>
            </a:endParaRPr>
          </a:p>
        </p:txBody>
      </p:sp>
      <p:graphicFrame>
        <p:nvGraphicFramePr>
          <p:cNvPr id="100357" name="Object 2"/>
          <p:cNvGraphicFramePr>
            <a:graphicFrameLocks noChangeAspect="1"/>
          </p:cNvGraphicFramePr>
          <p:nvPr/>
        </p:nvGraphicFramePr>
        <p:xfrm>
          <a:off x="1743075" y="3917950"/>
          <a:ext cx="9402763" cy="2813050"/>
        </p:xfrm>
        <a:graphic>
          <a:graphicData uri="http://schemas.openxmlformats.org/presentationml/2006/ole">
            <p:oleObj spid="_x0000_s100357" name="Equation" r:id="rId3" imgW="3505200" imgH="1524000" progId="Equation.DSMT4">
              <p:embed/>
            </p:oleObj>
          </a:graphicData>
        </a:graphic>
      </p:graphicFrame>
      <p:sp>
        <p:nvSpPr>
          <p:cNvPr id="7" name="矩形 6"/>
          <p:cNvSpPr/>
          <p:nvPr/>
        </p:nvSpPr>
        <p:spPr>
          <a:xfrm>
            <a:off x="1743075" y="2849563"/>
            <a:ext cx="94027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3200" dirty="0">
                <a:latin typeface="+mn-ea"/>
              </a:rPr>
              <a:t>加權比重</a:t>
            </a:r>
            <a:r>
              <a:rPr lang="zh-TW" altLang="en-US" sz="3200" dirty="0">
                <a:latin typeface="+mn-ea"/>
              </a:rPr>
              <a:t>：</a:t>
            </a:r>
            <a:r>
              <a:rPr lang="zh-TW" altLang="zh-TW" sz="3200" dirty="0">
                <a:latin typeface="+mn-ea"/>
              </a:rPr>
              <a:t>選擇題佔</a:t>
            </a:r>
            <a:r>
              <a:rPr lang="en-US" altLang="zh-TW" sz="3200" dirty="0">
                <a:solidFill>
                  <a:srgbClr val="FF0000"/>
                </a:solidFill>
                <a:latin typeface="+mn-ea"/>
              </a:rPr>
              <a:t>85</a:t>
            </a:r>
            <a:r>
              <a:rPr lang="zh-TW" altLang="zh-TW" sz="3200" dirty="0">
                <a:solidFill>
                  <a:srgbClr val="FF0000"/>
                </a:solidFill>
                <a:latin typeface="+mn-ea"/>
              </a:rPr>
              <a:t>％</a:t>
            </a:r>
            <a:r>
              <a:rPr lang="zh-TW" altLang="zh-TW" sz="3200" dirty="0">
                <a:latin typeface="+mn-ea"/>
              </a:rPr>
              <a:t>，</a:t>
            </a:r>
            <a:r>
              <a:rPr lang="zh-TW" altLang="zh-TW" sz="3200" dirty="0">
                <a:solidFill>
                  <a:srgbClr val="3333FF"/>
                </a:solidFill>
                <a:latin typeface="+mn-ea"/>
              </a:rPr>
              <a:t>非選擇題佔</a:t>
            </a:r>
            <a:r>
              <a:rPr lang="en-US" altLang="zh-TW" sz="3200" dirty="0">
                <a:solidFill>
                  <a:srgbClr val="3333FF"/>
                </a:solidFill>
                <a:latin typeface="+mn-ea"/>
              </a:rPr>
              <a:t>15</a:t>
            </a:r>
            <a:r>
              <a:rPr lang="zh-TW" altLang="zh-TW" sz="3200" dirty="0">
                <a:solidFill>
                  <a:srgbClr val="3333FF"/>
                </a:solidFill>
                <a:latin typeface="+mn-ea"/>
              </a:rPr>
              <a:t>％</a:t>
            </a:r>
            <a:endParaRPr lang="zh-TW" altLang="en-US" sz="3200" dirty="0">
              <a:solidFill>
                <a:srgbClr val="3333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標題 1"/>
          <p:cNvSpPr>
            <a:spLocks noGrp="1"/>
          </p:cNvSpPr>
          <p:nvPr>
            <p:ph type="title"/>
          </p:nvPr>
        </p:nvSpPr>
        <p:spPr>
          <a:xfrm>
            <a:off x="2592388" y="623888"/>
            <a:ext cx="8912225" cy="1281112"/>
          </a:xfrm>
        </p:spPr>
        <p:txBody>
          <a:bodyPr/>
          <a:lstStyle/>
          <a:p>
            <a:r>
              <a:rPr lang="zh-TW" altLang="en-US" b="1" smtClean="0"/>
              <a:t>教育會考</a:t>
            </a:r>
            <a:r>
              <a:rPr lang="en-US" altLang="zh-TW" b="1" smtClean="0"/>
              <a:t>-</a:t>
            </a:r>
            <a:r>
              <a:rPr lang="zh-TW" altLang="en-US" b="1" smtClean="0"/>
              <a:t>數學科計分說明</a:t>
            </a:r>
            <a:endParaRPr lang="zh-TW" altLang="en-US" smtClean="0"/>
          </a:p>
        </p:txBody>
      </p:sp>
      <p:sp>
        <p:nvSpPr>
          <p:cNvPr id="3" name="內容版面配置區 2"/>
          <p:cNvSpPr>
            <a:spLocks noGrp="1"/>
          </p:cNvSpPr>
          <p:nvPr>
            <p:ph idx="1"/>
          </p:nvPr>
        </p:nvSpPr>
        <p:spPr>
          <a:xfrm>
            <a:off x="1676400" y="1481138"/>
            <a:ext cx="4616450" cy="3778250"/>
          </a:xfrm>
        </p:spPr>
        <p:txBody>
          <a:bodyPr/>
          <a:lstStyle/>
          <a:p>
            <a:pPr eaLnBrk="1" fontAlgn="auto" hangingPunct="1">
              <a:spcAft>
                <a:spcPts val="0"/>
              </a:spcAft>
              <a:buFont typeface="Wingdings 3" charset="2"/>
              <a:buChar char=""/>
              <a:defRPr/>
            </a:pPr>
            <a:r>
              <a:rPr lang="zh-TW" altLang="en-US" sz="2667" dirty="0">
                <a:solidFill>
                  <a:schemeClr val="tx1">
                    <a:lumMod val="75000"/>
                    <a:lumOff val="25000"/>
                  </a:schemeClr>
                </a:solidFill>
              </a:rPr>
              <a:t>依加權分數將考生區分為</a:t>
            </a:r>
            <a:endParaRPr lang="en-US" altLang="zh-TW" sz="2667" dirty="0">
              <a:solidFill>
                <a:schemeClr val="tx1">
                  <a:lumMod val="75000"/>
                  <a:lumOff val="25000"/>
                </a:schemeClr>
              </a:solidFill>
            </a:endParaRPr>
          </a:p>
          <a:p>
            <a:pPr marL="0" indent="0" eaLnBrk="1" fontAlgn="auto" hangingPunct="1">
              <a:spcAft>
                <a:spcPts val="0"/>
              </a:spcAft>
              <a:buFont typeface="Wingdings 3" pitchFamily="18" charset="2"/>
              <a:buNone/>
              <a:defRPr/>
            </a:pPr>
            <a:r>
              <a:rPr lang="zh-TW" altLang="en-US" sz="2667" dirty="0">
                <a:solidFill>
                  <a:schemeClr val="tx1">
                    <a:lumMod val="75000"/>
                    <a:lumOff val="25000"/>
                  </a:schemeClr>
                </a:solidFill>
              </a:rPr>
              <a:t>「精熟」、「基礎」及</a:t>
            </a:r>
            <a:endParaRPr lang="en-US" altLang="zh-TW" sz="2667" dirty="0">
              <a:solidFill>
                <a:schemeClr val="tx1">
                  <a:lumMod val="75000"/>
                  <a:lumOff val="25000"/>
                </a:schemeClr>
              </a:solidFill>
            </a:endParaRPr>
          </a:p>
          <a:p>
            <a:pPr marL="0" indent="0" eaLnBrk="1" fontAlgn="auto" hangingPunct="1">
              <a:spcAft>
                <a:spcPts val="0"/>
              </a:spcAft>
              <a:buFont typeface="Wingdings 3" pitchFamily="18" charset="2"/>
              <a:buNone/>
              <a:defRPr/>
            </a:pPr>
            <a:r>
              <a:rPr lang="zh-TW" altLang="en-US" sz="2667" dirty="0">
                <a:solidFill>
                  <a:schemeClr val="tx1">
                    <a:lumMod val="75000"/>
                    <a:lumOff val="25000"/>
                  </a:schemeClr>
                </a:solidFill>
              </a:rPr>
              <a:t>「待加強」</a:t>
            </a:r>
            <a:r>
              <a:rPr lang="en-US" altLang="zh-TW" sz="2667" dirty="0">
                <a:solidFill>
                  <a:schemeClr val="tx1">
                    <a:lumMod val="75000"/>
                    <a:lumOff val="25000"/>
                  </a:schemeClr>
                </a:solidFill>
              </a:rPr>
              <a:t>3 </a:t>
            </a:r>
            <a:r>
              <a:rPr lang="zh-TW" altLang="en-US" sz="2667" dirty="0">
                <a:solidFill>
                  <a:schemeClr val="tx1">
                    <a:lumMod val="75000"/>
                    <a:lumOff val="25000"/>
                  </a:schemeClr>
                </a:solidFill>
              </a:rPr>
              <a:t>個能力等級。</a:t>
            </a:r>
            <a:endParaRPr lang="en-US" altLang="zh-TW" sz="2667" dirty="0">
              <a:solidFill>
                <a:schemeClr val="tx1">
                  <a:lumMod val="75000"/>
                  <a:lumOff val="25000"/>
                </a:schemeClr>
              </a:solidFill>
            </a:endParaRPr>
          </a:p>
          <a:p>
            <a:pPr marL="0" indent="0" eaLnBrk="1" fontAlgn="auto" hangingPunct="1">
              <a:spcAft>
                <a:spcPts val="0"/>
              </a:spcAft>
              <a:buFont typeface="Wingdings 3" pitchFamily="18" charset="2"/>
              <a:buNone/>
              <a:defRPr/>
            </a:pPr>
            <a:endParaRPr lang="en-US" altLang="zh-TW" dirty="0">
              <a:solidFill>
                <a:schemeClr val="tx1">
                  <a:lumMod val="75000"/>
                  <a:lumOff val="25000"/>
                </a:schemeClr>
              </a:solidFill>
            </a:endParaRPr>
          </a:p>
          <a:p>
            <a:pPr marL="0" indent="0" eaLnBrk="1" fontAlgn="auto" hangingPunct="1">
              <a:spcAft>
                <a:spcPts val="0"/>
              </a:spcAft>
              <a:buFont typeface="Wingdings 3" pitchFamily="18" charset="2"/>
              <a:buNone/>
              <a:defRPr/>
            </a:pPr>
            <a:r>
              <a:rPr lang="zh-TW" altLang="en-US" dirty="0" smtClean="0">
                <a:solidFill>
                  <a:srgbClr val="0000FF"/>
                </a:solidFill>
              </a:rPr>
              <a:t> </a:t>
            </a:r>
            <a:r>
              <a:rPr lang="en-US" altLang="zh-TW" dirty="0" smtClean="0">
                <a:solidFill>
                  <a:srgbClr val="0000FF"/>
                </a:solidFill>
              </a:rPr>
              <a:t>(</a:t>
            </a:r>
            <a:r>
              <a:rPr lang="zh-TW" altLang="en-US" dirty="0">
                <a:solidFill>
                  <a:srgbClr val="0000FF"/>
                </a:solidFill>
              </a:rPr>
              <a:t>圖：以</a:t>
            </a:r>
            <a:r>
              <a:rPr lang="en-US" altLang="zh-TW" dirty="0" smtClean="0">
                <a:solidFill>
                  <a:srgbClr val="0000FF"/>
                </a:solidFill>
              </a:rPr>
              <a:t>105</a:t>
            </a:r>
            <a:r>
              <a:rPr lang="zh-TW" altLang="en-US" dirty="0" smtClean="0">
                <a:solidFill>
                  <a:srgbClr val="0000FF"/>
                </a:solidFill>
              </a:rPr>
              <a:t>年</a:t>
            </a:r>
            <a:r>
              <a:rPr lang="zh-TW" altLang="en-US" dirty="0">
                <a:solidFill>
                  <a:srgbClr val="0000FF"/>
                </a:solidFill>
              </a:rPr>
              <a:t>試辦國中教育會考資料計算</a:t>
            </a:r>
            <a:r>
              <a:rPr lang="en-US" altLang="zh-TW" dirty="0" smtClean="0">
                <a:solidFill>
                  <a:srgbClr val="0000FF"/>
                </a:solidFill>
              </a:rPr>
              <a:t>)</a:t>
            </a:r>
            <a:endParaRPr lang="zh-TW" altLang="en-US" dirty="0">
              <a:solidFill>
                <a:srgbClr val="0000FF"/>
              </a:solidFill>
            </a:endParaRPr>
          </a:p>
        </p:txBody>
      </p:sp>
      <p:sp>
        <p:nvSpPr>
          <p:cNvPr id="101380" name="投影片編號版面配置區 6"/>
          <p:cNvSpPr>
            <a:spLocks noGrp="1"/>
          </p:cNvSpPr>
          <p:nvPr>
            <p:ph type="sldNum" sz="quarter" idx="12"/>
          </p:nvPr>
        </p:nvSpPr>
        <p:spPr bwMode="auto">
          <a:noFill/>
          <a:ln>
            <a:miter lim="800000"/>
            <a:headEnd/>
            <a:tailEnd/>
          </a:ln>
        </p:spPr>
        <p:txBody>
          <a:bodyPr/>
          <a:lstStyle/>
          <a:p>
            <a:r>
              <a:rPr lang="en-US" altLang="zh-TW"/>
              <a:t>37</a:t>
            </a:r>
            <a:endParaRPr lang="zh-TW" altLang="en-US"/>
          </a:p>
        </p:txBody>
      </p:sp>
      <p:graphicFrame>
        <p:nvGraphicFramePr>
          <p:cNvPr id="101381" name="內容版面配置區 2"/>
          <p:cNvGraphicFramePr>
            <a:graphicFrameLocks noChangeAspect="1"/>
          </p:cNvGraphicFramePr>
          <p:nvPr/>
        </p:nvGraphicFramePr>
        <p:xfrm>
          <a:off x="6303963" y="1492250"/>
          <a:ext cx="6883400" cy="5486400"/>
        </p:xfrm>
        <a:graphic>
          <a:graphicData uri="http://schemas.openxmlformats.org/presentationml/2006/ole">
            <p:oleObj spid="_x0000_s101381" name="文件" r:id="rId3" imgW="2699617" imgH="2154733" progId="Word.Document.12">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02403" name="標題 3"/>
          <p:cNvSpPr>
            <a:spLocks noGrp="1"/>
          </p:cNvSpPr>
          <p:nvPr>
            <p:ph type="title"/>
          </p:nvPr>
        </p:nvSpPr>
        <p:spPr>
          <a:xfrm>
            <a:off x="2300288" y="3159125"/>
            <a:ext cx="5829300" cy="1020763"/>
          </a:xfrm>
        </p:spPr>
        <p:txBody>
          <a:bodyPr/>
          <a:lstStyle/>
          <a:p>
            <a:pPr eaLnBrk="1" hangingPunct="1"/>
            <a:r>
              <a:rPr lang="zh-TW" altLang="en-US" sz="4500" smtClean="0">
                <a:solidFill>
                  <a:schemeClr val="bg1"/>
                </a:solidFill>
                <a:latin typeface="華康華綜體W5" pitchFamily="49" charset="-120"/>
                <a:ea typeface="華康華綜體W5" pitchFamily="49" charset="-120"/>
              </a:rPr>
              <a:t>臺南區免試入學</a:t>
            </a:r>
          </a:p>
        </p:txBody>
      </p:sp>
      <p:pic>
        <p:nvPicPr>
          <p:cNvPr id="102404" name="圖片 24"/>
          <p:cNvPicPr>
            <a:picLocks noChangeAspect="1"/>
          </p:cNvPicPr>
          <p:nvPr/>
        </p:nvPicPr>
        <p:blipFill>
          <a:blip r:embed="rId2" cstate="print"/>
          <a:srcRect/>
          <a:stretch>
            <a:fillRect/>
          </a:stretch>
        </p:blipFill>
        <p:spPr bwMode="auto">
          <a:xfrm>
            <a:off x="5438775" y="1755775"/>
            <a:ext cx="4075113" cy="957263"/>
          </a:xfrm>
          <a:prstGeom prst="rect">
            <a:avLst/>
          </a:prstGeom>
          <a:noFill/>
          <a:ln w="9525">
            <a:noFill/>
            <a:miter lim="800000"/>
            <a:headEnd/>
            <a:tailEnd/>
          </a:ln>
        </p:spPr>
      </p:pic>
      <p:sp>
        <p:nvSpPr>
          <p:cNvPr id="102405" name="投影片編號版面配置區 2"/>
          <p:cNvSpPr>
            <a:spLocks noGrp="1"/>
          </p:cNvSpPr>
          <p:nvPr>
            <p:ph type="sldNum" sz="quarter" idx="12"/>
          </p:nvPr>
        </p:nvSpPr>
        <p:spPr bwMode="auto">
          <a:noFill/>
          <a:ln>
            <a:miter lim="800000"/>
            <a:headEnd/>
            <a:tailEnd/>
          </a:ln>
        </p:spPr>
        <p:txBody>
          <a:bodyPr/>
          <a:lstStyle/>
          <a:p>
            <a:fld id="{0FAEB60F-6717-480E-B8E5-E8807A958C6D}" type="slidenum">
              <a:rPr lang="zh-TW" altLang="en-US"/>
              <a:pPr/>
              <a:t>38</a:t>
            </a:fld>
            <a:endParaRPr lang="zh-TW" altLang="en-US"/>
          </a:p>
        </p:txBody>
      </p:sp>
      <p:sp>
        <p:nvSpPr>
          <p:cNvPr id="102406" name="副標題 4"/>
          <p:cNvSpPr>
            <a:spLocks noGrp="1"/>
          </p:cNvSpPr>
          <p:nvPr>
            <p:ph type="body" idx="1"/>
          </p:nvPr>
        </p:nvSpPr>
        <p:spPr>
          <a:xfrm>
            <a:off x="3216275" y="4179888"/>
            <a:ext cx="7772400" cy="1336675"/>
          </a:xfrm>
        </p:spPr>
        <p:txBody>
          <a:bodyPr/>
          <a:lstStyle/>
          <a:p>
            <a:pPr eaLnBrk="1" hangingPunct="1"/>
            <a:r>
              <a:rPr lang="zh-TW" altLang="en-US" sz="2400" smtClean="0">
                <a:solidFill>
                  <a:srgbClr val="FFFF00"/>
                </a:solidFill>
                <a:latin typeface="華康魏碑體" pitchFamily="65" charset="-120"/>
                <a:ea typeface="華康魏碑體" pitchFamily="65" charset="-120"/>
              </a:rPr>
              <a:t>承辦學校：南大附中</a:t>
            </a:r>
            <a:endParaRPr lang="en-US" altLang="zh-TW" sz="2400" smtClean="0">
              <a:solidFill>
                <a:srgbClr val="FFFF00"/>
              </a:solidFill>
              <a:latin typeface="華康魏碑體" pitchFamily="65" charset="-120"/>
              <a:ea typeface="華康魏碑體" pitchFamily="65" charset="-120"/>
            </a:endParaRPr>
          </a:p>
        </p:txBody>
      </p:sp>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9288" y="196850"/>
            <a:ext cx="6572250" cy="869950"/>
          </a:xfrm>
          <a:solidFill>
            <a:srgbClr val="006600"/>
          </a:solidFill>
        </p:spPr>
        <p:txBody>
          <a:bodyPr/>
          <a:lstStyle/>
          <a:p>
            <a:pPr>
              <a:defRPr/>
            </a:pPr>
            <a:r>
              <a:rPr lang="en-US" altLang="zh-TW" sz="4000" b="1" dirty="0">
                <a:solidFill>
                  <a:schemeClr val="bg1"/>
                </a:solidFill>
                <a:latin typeface="+mn-ea"/>
                <a:ea typeface="+mn-ea"/>
              </a:rPr>
              <a:t>(</a:t>
            </a:r>
            <a:r>
              <a:rPr lang="zh-TW" altLang="en-US" sz="4000" b="1" dirty="0">
                <a:solidFill>
                  <a:schemeClr val="bg1"/>
                </a:solidFill>
                <a:latin typeface="+mn-ea"/>
                <a:ea typeface="+mn-ea"/>
              </a:rPr>
              <a:t>一</a:t>
            </a:r>
            <a:r>
              <a:rPr lang="en-US" altLang="zh-TW" sz="4000" b="1" dirty="0">
                <a:solidFill>
                  <a:schemeClr val="bg1"/>
                </a:solidFill>
                <a:latin typeface="+mn-ea"/>
                <a:ea typeface="+mn-ea"/>
              </a:rPr>
              <a:t>)</a:t>
            </a:r>
            <a:r>
              <a:rPr lang="zh-TW" altLang="en-US" sz="4000" b="1" dirty="0">
                <a:solidFill>
                  <a:schemeClr val="bg1"/>
                </a:solidFill>
                <a:latin typeface="+mn-ea"/>
                <a:ea typeface="+mn-ea"/>
              </a:rPr>
              <a:t>免試入學就學區規劃</a:t>
            </a:r>
            <a:r>
              <a:rPr lang="en-US" altLang="zh-TW" sz="4000" b="1" dirty="0">
                <a:solidFill>
                  <a:schemeClr val="bg1"/>
                </a:solidFill>
                <a:latin typeface="+mn-ea"/>
                <a:ea typeface="+mn-ea"/>
              </a:rPr>
              <a:t>-1</a:t>
            </a:r>
            <a:endParaRPr lang="zh-TW" altLang="en-US" sz="4000" dirty="0">
              <a:solidFill>
                <a:schemeClr val="bg1"/>
              </a:solidFill>
              <a:latin typeface="+mn-ea"/>
              <a:ea typeface="+mn-ea"/>
            </a:endParaRPr>
          </a:p>
        </p:txBody>
      </p:sp>
      <p:sp>
        <p:nvSpPr>
          <p:cNvPr id="5" name="Rectangle 3"/>
          <p:cNvSpPr txBox="1">
            <a:spLocks/>
          </p:cNvSpPr>
          <p:nvPr/>
        </p:nvSpPr>
        <p:spPr bwMode="auto">
          <a:xfrm>
            <a:off x="1919288" y="1066800"/>
            <a:ext cx="8640762" cy="5602288"/>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4200"/>
              </a:lnSpc>
              <a:spcBef>
                <a:spcPct val="0"/>
              </a:spcBef>
              <a:buClr>
                <a:srgbClr val="E78712"/>
              </a:buClr>
              <a:buFont typeface="Wingdings 3" pitchFamily="18" charset="2"/>
              <a:buBlip>
                <a:blip r:embed="rId2"/>
              </a:buBlip>
              <a:defRPr/>
            </a:pPr>
            <a:r>
              <a:rPr kumimoji="0" lang="zh-TW" altLang="en-US" sz="2800" b="1" dirty="0">
                <a:solidFill>
                  <a:srgbClr val="FF0000"/>
                </a:solidFill>
                <a:effectLst>
                  <a:outerShdw blurRad="38100" dist="38100" dir="2700000" algn="tl">
                    <a:srgbClr val="C0C0C0"/>
                  </a:outerShdw>
                </a:effectLst>
                <a:latin typeface="微軟正黑體" panose="020B0604030504040204" pitchFamily="34" charset="-120"/>
              </a:rPr>
              <a:t>高中高職：</a:t>
            </a:r>
            <a:endParaRPr kumimoji="0" lang="en-US" altLang="zh-TW" sz="2800" b="1" dirty="0">
              <a:solidFill>
                <a:srgbClr val="FF0000"/>
              </a:solidFill>
              <a:effectLst>
                <a:outerShdw blurRad="38100" dist="38100" dir="2700000" algn="tl">
                  <a:srgbClr val="C0C0C0"/>
                </a:outerShdw>
              </a:effectLst>
              <a:latin typeface="微軟正黑體" panose="020B0604030504040204" pitchFamily="34" charset="-120"/>
            </a:endParaRPr>
          </a:p>
          <a:p>
            <a:pPr eaLnBrk="1" hangingPunct="1">
              <a:lnSpc>
                <a:spcPts val="3800"/>
              </a:lnSpc>
              <a:spcBef>
                <a:spcPct val="0"/>
              </a:spcBef>
              <a:buClr>
                <a:srgbClr val="E78712"/>
              </a:buClr>
              <a:buFont typeface="Wingdings 3" pitchFamily="18" charset="2"/>
              <a:buNone/>
              <a:defRPr/>
            </a:pPr>
            <a:r>
              <a:rPr kumimoji="0" lang="en-US" altLang="zh-TW" sz="2800" b="1" u="sng" dirty="0">
                <a:solidFill>
                  <a:srgbClr val="000099"/>
                </a:solidFill>
                <a:effectLst>
                  <a:outerShdw blurRad="38100" dist="38100" dir="2700000" algn="tl">
                    <a:srgbClr val="C0C0C0"/>
                  </a:outerShdw>
                </a:effectLst>
                <a:latin typeface="微軟正黑體" panose="020B0604030504040204" pitchFamily="34" charset="-120"/>
              </a:rPr>
              <a:t>1.</a:t>
            </a:r>
            <a:r>
              <a:rPr kumimoji="0" lang="zh-TW" altLang="en-US" sz="2800" b="1" u="sng" dirty="0">
                <a:solidFill>
                  <a:srgbClr val="000099"/>
                </a:solidFill>
                <a:effectLst>
                  <a:outerShdw blurRad="38100" dist="38100" dir="2700000" algn="tl">
                    <a:srgbClr val="C0C0C0"/>
                  </a:outerShdw>
                </a:effectLst>
                <a:latin typeface="微軟正黑體" panose="020B0604030504040204" pitchFamily="34" charset="-120"/>
              </a:rPr>
              <a:t>免試入學：</a:t>
            </a:r>
            <a:endParaRPr kumimoji="0" lang="en-US" altLang="zh-TW" sz="2800" b="1" u="sng" dirty="0">
              <a:solidFill>
                <a:srgbClr val="000099"/>
              </a:solidFill>
              <a:effectLst>
                <a:outerShdw blurRad="38100" dist="38100" dir="2700000" algn="tl">
                  <a:srgbClr val="C0C0C0"/>
                </a:outerShdw>
              </a:effectLst>
              <a:latin typeface="微軟正黑體" panose="020B0604030504040204" pitchFamily="34" charset="-120"/>
            </a:endParaRPr>
          </a:p>
          <a:p>
            <a:pPr eaLnBrk="1" hangingPunct="1">
              <a:lnSpc>
                <a:spcPts val="3800"/>
              </a:lnSpc>
              <a:spcBef>
                <a:spcPct val="0"/>
              </a:spcBef>
              <a:buClr>
                <a:srgbClr val="E78712"/>
              </a:buClr>
              <a:buFont typeface="Wingdings 3" pitchFamily="18" charset="2"/>
              <a:buNone/>
              <a:defRPr/>
            </a:pPr>
            <a:r>
              <a:rPr kumimoji="0" lang="en-US" altLang="zh-TW" sz="2800" b="1" dirty="0">
                <a:solidFill>
                  <a:srgbClr val="000099"/>
                </a:solidFill>
                <a:latin typeface="微軟正黑體" panose="020B0604030504040204" pitchFamily="34" charset="-120"/>
              </a:rPr>
              <a:t>(1)15</a:t>
            </a:r>
            <a:r>
              <a:rPr kumimoji="0" lang="zh-TW" altLang="en-US" sz="2800" b="1" dirty="0">
                <a:solidFill>
                  <a:srgbClr val="000099"/>
                </a:solidFill>
                <a:latin typeface="微軟正黑體" panose="020B0604030504040204" pitchFamily="34" charset="-120"/>
              </a:rPr>
              <a:t>個高中高職免試入學就學區</a:t>
            </a:r>
            <a:r>
              <a:rPr kumimoji="0" lang="zh-TW" altLang="en-US" sz="2800" b="1" dirty="0">
                <a:latin typeface="微軟正黑體" panose="020B0604030504040204" pitchFamily="34" charset="-120"/>
              </a:rPr>
              <a:t>：規劃以兼顧學生選校、學校招生、地方生活圈概念及符應主管機關權責。</a:t>
            </a:r>
            <a:endParaRPr kumimoji="0" lang="en-US" altLang="zh-TW" sz="2800" b="1" dirty="0">
              <a:latin typeface="微軟正黑體" panose="020B0604030504040204" pitchFamily="34" charset="-120"/>
            </a:endParaRPr>
          </a:p>
        </p:txBody>
      </p:sp>
      <p:graphicFrame>
        <p:nvGraphicFramePr>
          <p:cNvPr id="6" name="Group 17"/>
          <p:cNvGraphicFramePr>
            <a:graphicFrameLocks/>
          </p:cNvGraphicFramePr>
          <p:nvPr/>
        </p:nvGraphicFramePr>
        <p:xfrm>
          <a:off x="3262313" y="3300413"/>
          <a:ext cx="6624637" cy="3441700"/>
        </p:xfrm>
        <a:graphic>
          <a:graphicData uri="http://schemas.openxmlformats.org/drawingml/2006/table">
            <a:tbl>
              <a:tblPr/>
              <a:tblGrid>
                <a:gridCol w="746125">
                  <a:extLst>
                    <a:ext uri="{9D8B030D-6E8A-4147-A177-3AD203B41FA5}">
                      <a16:colId xmlns:a16="http://schemas.microsoft.com/office/drawing/2014/main" xmlns="" val="20000"/>
                    </a:ext>
                  </a:extLst>
                </a:gridCol>
                <a:gridCol w="5878512">
                  <a:extLst>
                    <a:ext uri="{9D8B030D-6E8A-4147-A177-3AD203B41FA5}">
                      <a16:colId xmlns:a16="http://schemas.microsoft.com/office/drawing/2014/main" xmlns="" val="20001"/>
                    </a:ext>
                  </a:extLst>
                </a:gridCol>
              </a:tblGrid>
              <a:tr h="145326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單一縣市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臺南市</a:t>
                      </a: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、高雄市、彰化縣、雲林縣、</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屏東縣、臺東縣、花蓮縣、宜蘭縣、</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澎湖縣、金門縣</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xmlns="" val="10000"/>
                  </a:ext>
                </a:extLst>
              </a:tr>
              <a:tr h="19884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微軟正黑體"/>
                        </a:rPr>
                        <a:t>跨縣市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桃園區 </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桃園縣、連江縣</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嘉義區 </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嘉義縣、嘉義市</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endPar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竹苗區 </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新竹縣、新竹市、苗栗縣</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中投區 </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臺中市、南投縣</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
                      </a:r>
                      <a:b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b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基北區 </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r>
                        <a:rPr kumimoji="0" lang="zh-TW" altLang="en-US"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新北市、臺北市、基隆市</a:t>
                      </a:r>
                      <a:r>
                        <a:rPr kumimoji="0" lang="en-US" altLang="zh-TW" sz="23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a:t>
                      </a:r>
                    </a:p>
                  </a:txBody>
                  <a:tcPr marL="63600" marR="63600" marT="31791" marB="31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xmlns="" val="10001"/>
                  </a:ext>
                </a:extLst>
              </a:tr>
            </a:tbl>
          </a:graphicData>
        </a:graphic>
      </p:graphicFrame>
      <p:sp>
        <p:nvSpPr>
          <p:cNvPr id="103439" name="投影片編號版面配置區 7"/>
          <p:cNvSpPr>
            <a:spLocks noGrp="1"/>
          </p:cNvSpPr>
          <p:nvPr>
            <p:ph type="sldNum" sz="quarter" idx="12"/>
          </p:nvPr>
        </p:nvSpPr>
        <p:spPr bwMode="auto">
          <a:noFill/>
          <a:ln>
            <a:miter lim="800000"/>
            <a:headEnd/>
            <a:tailEnd/>
          </a:ln>
        </p:spPr>
        <p:txBody>
          <a:bodyPr/>
          <a:lstStyle/>
          <a:p>
            <a:r>
              <a:rPr lang="en-US" altLang="zh-TW"/>
              <a:t>39</a:t>
            </a:r>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2"/>
          <p:cNvSpPr>
            <a:spLocks noGrp="1"/>
          </p:cNvSpPr>
          <p:nvPr>
            <p:ph type="title"/>
          </p:nvPr>
        </p:nvSpPr>
        <p:spPr>
          <a:xfrm>
            <a:off x="2592388" y="623888"/>
            <a:ext cx="8912225" cy="1281112"/>
          </a:xfrm>
        </p:spPr>
        <p:txBody>
          <a:bodyPr/>
          <a:lstStyle/>
          <a:p>
            <a:pPr eaLnBrk="1" hangingPunct="1"/>
            <a:r>
              <a:rPr lang="zh-TW" altLang="en-US" sz="4800" b="1" smtClean="0">
                <a:solidFill>
                  <a:srgbClr val="0000FF"/>
                </a:solidFill>
                <a:latin typeface="標楷體" pitchFamily="65" charset="-120"/>
                <a:ea typeface="標楷體" pitchFamily="65" charset="-120"/>
                <a:cs typeface="Times New Roman" pitchFamily="18" charset="0"/>
              </a:rPr>
              <a:t>為何實施十二年國教</a:t>
            </a:r>
          </a:p>
        </p:txBody>
      </p:sp>
      <p:sp>
        <p:nvSpPr>
          <p:cNvPr id="59395" name="內容版面配置區 3"/>
          <p:cNvSpPr>
            <a:spLocks noGrp="1"/>
          </p:cNvSpPr>
          <p:nvPr>
            <p:ph sz="quarter" idx="1"/>
          </p:nvPr>
        </p:nvSpPr>
        <p:spPr>
          <a:xfrm>
            <a:off x="1981200" y="1600200"/>
            <a:ext cx="8147050" cy="4873625"/>
          </a:xfrm>
        </p:spPr>
        <p:txBody>
          <a:bodyPr/>
          <a:lstStyle/>
          <a:p>
            <a:pPr eaLnBrk="1" hangingPunct="1">
              <a:lnSpc>
                <a:spcPct val="150000"/>
              </a:lnSpc>
            </a:pPr>
            <a:r>
              <a:rPr lang="zh-TW" altLang="en-US" sz="3200" b="1" smtClean="0">
                <a:latin typeface="標楷體" pitchFamily="65" charset="-120"/>
                <a:ea typeface="標楷體" pitchFamily="65" charset="-120"/>
                <a:cs typeface="Times New Roman" pitchFamily="18" charset="0"/>
              </a:rPr>
              <a:t>因為在量的實質上，已具備十二年國教的目標。</a:t>
            </a:r>
            <a:endParaRPr lang="en-US" altLang="zh-TW" sz="3200" b="1" smtClean="0">
              <a:latin typeface="標楷體" pitchFamily="65" charset="-120"/>
              <a:ea typeface="標楷體" pitchFamily="65" charset="-120"/>
              <a:cs typeface="Times New Roman" pitchFamily="18" charset="0"/>
            </a:endParaRPr>
          </a:p>
          <a:p>
            <a:pPr eaLnBrk="1" hangingPunct="1">
              <a:lnSpc>
                <a:spcPct val="150000"/>
              </a:lnSpc>
            </a:pPr>
            <a:r>
              <a:rPr lang="zh-TW" altLang="en-US" sz="3200" b="1" smtClean="0">
                <a:latin typeface="標楷體" pitchFamily="65" charset="-120"/>
                <a:ea typeface="標楷體" pitchFamily="65" charset="-120"/>
                <a:cs typeface="Times New Roman" pitchFamily="18" charset="0"/>
              </a:rPr>
              <a:t>隨著社會的變遷教育的目標及內容有必要與時俱進。</a:t>
            </a:r>
            <a:endParaRPr lang="en-US" altLang="zh-TW" sz="3200" b="1" smtClean="0">
              <a:latin typeface="標楷體" pitchFamily="65" charset="-120"/>
              <a:ea typeface="標楷體" pitchFamily="65" charset="-120"/>
              <a:cs typeface="Times New Roman" pitchFamily="18" charset="0"/>
            </a:endParaRPr>
          </a:p>
          <a:p>
            <a:pPr eaLnBrk="1" hangingPunct="1">
              <a:lnSpc>
                <a:spcPct val="150000"/>
              </a:lnSpc>
            </a:pPr>
            <a:r>
              <a:rPr lang="zh-TW" altLang="en-US" sz="3200" b="1" smtClean="0">
                <a:latin typeface="標楷體" pitchFamily="65" charset="-120"/>
                <a:ea typeface="標楷體" pitchFamily="65" charset="-120"/>
                <a:cs typeface="Times New Roman" pitchFamily="18" charset="0"/>
              </a:rPr>
              <a:t>社會大眾對教育改革的期待，督促政府加快腳步。</a:t>
            </a:r>
          </a:p>
        </p:txBody>
      </p:sp>
      <p:sp>
        <p:nvSpPr>
          <p:cNvPr id="206851" name="投影片編號版面配置區 4"/>
          <p:cNvSpPr>
            <a:spLocks noGrp="1"/>
          </p:cNvSpPr>
          <p:nvPr>
            <p:ph type="sldNum" sz="quarter" idx="12"/>
          </p:nvPr>
        </p:nvSpPr>
        <p:spPr bwMode="auto">
          <a:xfrm>
            <a:off x="2589213" y="6135688"/>
            <a:ext cx="7620000" cy="365125"/>
          </a:xfrm>
          <a:ln>
            <a:miter lim="800000"/>
            <a:headEnd/>
            <a:tailEnd/>
          </a:ln>
        </p:spPr>
        <p:txBody>
          <a:bodyPr/>
          <a:lstStyle/>
          <a:p>
            <a:pPr algn="l"/>
            <a:fld id="{7B368A58-99DC-47CF-B48A-7FB8C77154C6}" type="slidenum">
              <a:rPr lang="zh-TW" altLang="en-US" sz="900">
                <a:solidFill>
                  <a:srgbClr val="898989"/>
                </a:solidFill>
                <a:latin typeface="Arial" pitchFamily="34" charset="0"/>
                <a:ea typeface="新細明體" pitchFamily="18" charset="-120"/>
              </a:rPr>
              <a:pPr algn="l"/>
              <a:t>4</a:t>
            </a:fld>
            <a:endParaRPr lang="en-US" altLang="zh-TW" sz="900">
              <a:solidFill>
                <a:srgbClr val="898989"/>
              </a:solidFill>
              <a:latin typeface="Arial" pitchFamily="34" charset="0"/>
              <a:ea typeface="新細明體" pitchFamily="18" charset="-120"/>
            </a:endParaRPr>
          </a:p>
        </p:txBody>
      </p:sp>
      <p:sp>
        <p:nvSpPr>
          <p:cNvPr id="59397" name="投影片編號版面配置區 6"/>
          <p:cNvSpPr txBox="1">
            <a:spLocks noGrp="1"/>
          </p:cNvSpPr>
          <p:nvPr/>
        </p:nvSpPr>
        <p:spPr bwMode="auto">
          <a:xfrm>
            <a:off x="531813" y="787400"/>
            <a:ext cx="779462" cy="365125"/>
          </a:xfrm>
          <a:prstGeom prst="rect">
            <a:avLst/>
          </a:prstGeom>
          <a:noFill/>
          <a:ln w="9525">
            <a:noFill/>
            <a:miter lim="800000"/>
            <a:headEnd/>
            <a:tailEnd/>
          </a:ln>
        </p:spPr>
        <p:txBody>
          <a:bodyPr anchor="ctr"/>
          <a:lstStyle/>
          <a:p>
            <a:pPr algn="r" eaLnBrk="1" hangingPunct="1"/>
            <a:r>
              <a:rPr kumimoji="0" lang="en-US" altLang="zh-TW" sz="2000">
                <a:solidFill>
                  <a:srgbClr val="FEFFFF"/>
                </a:solidFill>
                <a:latin typeface="Century Gothic" pitchFamily="34" charset="0"/>
              </a:rPr>
              <a:t>4</a:t>
            </a:r>
            <a:endParaRPr kumimoji="0" lang="zh-TW" altLang="en-US" sz="2000">
              <a:solidFill>
                <a:srgbClr val="FEFFFF"/>
              </a:solidFill>
              <a:latin typeface="Century Gothic"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54250" y="1568450"/>
            <a:ext cx="8915400" cy="4394200"/>
          </a:xfrm>
        </p:spPr>
        <p:txBody>
          <a:bodyPr/>
          <a:lstStyle/>
          <a:p>
            <a:pPr eaLnBrk="1" hangingPunct="1">
              <a:lnSpc>
                <a:spcPts val="4000"/>
              </a:lnSpc>
              <a:spcBef>
                <a:spcPct val="0"/>
              </a:spcBef>
              <a:buFont typeface="Wingdings 3" pitchFamily="18" charset="2"/>
              <a:buNone/>
              <a:defRPr/>
            </a:pPr>
            <a:r>
              <a:rPr lang="en-US" altLang="zh-TW" sz="2800" b="1" dirty="0">
                <a:solidFill>
                  <a:srgbClr val="000099"/>
                </a:solidFill>
                <a:effectLst>
                  <a:outerShdw blurRad="38100" dist="38100" dir="2700000" algn="tl">
                    <a:srgbClr val="C0C0C0"/>
                  </a:outerShdw>
                </a:effectLst>
                <a:latin typeface="微軟正黑體" panose="020B0604030504040204" pitchFamily="34" charset="-120"/>
              </a:rPr>
              <a:t>(2)</a:t>
            </a:r>
            <a:r>
              <a:rPr lang="zh-TW" altLang="en-US" sz="2800" b="1" dirty="0">
                <a:solidFill>
                  <a:srgbClr val="000099"/>
                </a:solidFill>
                <a:effectLst>
                  <a:outerShdw blurRad="38100" dist="38100" dir="2700000" algn="tl">
                    <a:srgbClr val="C0C0C0"/>
                  </a:outerShdw>
                </a:effectLst>
                <a:latin typeface="微軟正黑體" panose="020B0604030504040204" pitchFamily="34" charset="-120"/>
              </a:rPr>
              <a:t>共同就學區</a:t>
            </a:r>
            <a:r>
              <a:rPr lang="en-US" altLang="zh-TW" sz="2800" b="1" dirty="0">
                <a:solidFill>
                  <a:srgbClr val="000099"/>
                </a:solidFill>
                <a:effectLst>
                  <a:outerShdw blurRad="38100" dist="38100" dir="2700000" algn="tl">
                    <a:srgbClr val="C0C0C0"/>
                  </a:outerShdw>
                </a:effectLst>
                <a:latin typeface="微軟正黑體" panose="020B0604030504040204" pitchFamily="34" charset="-120"/>
              </a:rPr>
              <a:t>:</a:t>
            </a:r>
            <a:br>
              <a:rPr lang="en-US" altLang="zh-TW" sz="2800" b="1" dirty="0">
                <a:solidFill>
                  <a:srgbClr val="000099"/>
                </a:solidFill>
                <a:effectLst>
                  <a:outerShdw blurRad="38100" dist="38100" dir="2700000" algn="tl">
                    <a:srgbClr val="C0C0C0"/>
                  </a:outerShdw>
                </a:effectLst>
                <a:latin typeface="微軟正黑體" panose="020B0604030504040204" pitchFamily="34" charset="-120"/>
              </a:rPr>
            </a:br>
            <a:r>
              <a:rPr lang="zh-TW" altLang="zh-TW" sz="2800" b="1" dirty="0">
                <a:latin typeface="微軟正黑體" panose="020B0604030504040204" pitchFamily="34" charset="-120"/>
              </a:rPr>
              <a:t>位處</a:t>
            </a:r>
            <a:r>
              <a:rPr lang="zh-TW" altLang="zh-TW" sz="2800" b="1" dirty="0">
                <a:solidFill>
                  <a:srgbClr val="FF0000"/>
                </a:solidFill>
                <a:latin typeface="微軟正黑體" panose="020B0604030504040204" pitchFamily="34" charset="-120"/>
              </a:rPr>
              <a:t>免試就學區交界</a:t>
            </a:r>
            <a:r>
              <a:rPr lang="zh-TW" altLang="en-US" sz="2800" b="1" dirty="0">
                <a:solidFill>
                  <a:srgbClr val="FF0000"/>
                </a:solidFill>
                <a:latin typeface="微軟正黑體" panose="020B0604030504040204" pitchFamily="34" charset="-120"/>
              </a:rPr>
              <a:t>之</a:t>
            </a:r>
            <a:r>
              <a:rPr lang="zh-TW" altLang="zh-TW" sz="2800" b="1" dirty="0">
                <a:solidFill>
                  <a:srgbClr val="FF0000"/>
                </a:solidFill>
                <a:latin typeface="微軟正黑體" panose="020B0604030504040204" pitchFamily="34" charset="-120"/>
              </a:rPr>
              <a:t>學校</a:t>
            </a:r>
            <a:r>
              <a:rPr lang="zh-TW" altLang="en-US" sz="2800" b="1" dirty="0">
                <a:solidFill>
                  <a:srgbClr val="FF0000"/>
                </a:solidFill>
                <a:latin typeface="微軟正黑體" panose="020B0604030504040204" pitchFamily="34" charset="-120"/>
              </a:rPr>
              <a:t>，得由兩個以上縣</a:t>
            </a:r>
            <a:r>
              <a:rPr lang="en-US" altLang="zh-TW" sz="2800" b="1" dirty="0">
                <a:solidFill>
                  <a:srgbClr val="FF0000"/>
                </a:solidFill>
                <a:latin typeface="微軟正黑體" panose="020B0604030504040204" pitchFamily="34" charset="-120"/>
              </a:rPr>
              <a:t>(</a:t>
            </a:r>
            <a:r>
              <a:rPr lang="zh-TW" altLang="en-US" sz="2800" b="1" dirty="0">
                <a:solidFill>
                  <a:srgbClr val="FF0000"/>
                </a:solidFill>
                <a:latin typeface="微軟正黑體" panose="020B0604030504040204" pitchFamily="34" charset="-120"/>
              </a:rPr>
              <a:t>市</a:t>
            </a:r>
            <a:r>
              <a:rPr lang="en-US" altLang="zh-TW" sz="2800" b="1" dirty="0">
                <a:solidFill>
                  <a:srgbClr val="FF0000"/>
                </a:solidFill>
                <a:latin typeface="微軟正黑體" panose="020B0604030504040204" pitchFamily="34" charset="-120"/>
              </a:rPr>
              <a:t>)</a:t>
            </a:r>
            <a:r>
              <a:rPr lang="zh-TW" altLang="en-US" sz="2800" b="1" dirty="0">
                <a:solidFill>
                  <a:srgbClr val="FF0000"/>
                </a:solidFill>
                <a:latin typeface="微軟正黑體" panose="020B0604030504040204" pitchFamily="34" charset="-120"/>
              </a:rPr>
              <a:t>主管機關協調規劃共同就學及招生之範圍。</a:t>
            </a:r>
            <a:endParaRPr lang="en-US" altLang="zh-TW" sz="2800" b="1" dirty="0">
              <a:solidFill>
                <a:srgbClr val="FF0000"/>
              </a:solidFill>
              <a:latin typeface="微軟正黑體" panose="020B0604030504040204" pitchFamily="34" charset="-120"/>
            </a:endParaRPr>
          </a:p>
          <a:p>
            <a:pPr eaLnBrk="1" hangingPunct="1">
              <a:lnSpc>
                <a:spcPts val="4000"/>
              </a:lnSpc>
              <a:spcBef>
                <a:spcPct val="0"/>
              </a:spcBef>
              <a:buFont typeface="Wingdings 3" pitchFamily="18" charset="2"/>
              <a:buNone/>
              <a:defRPr/>
            </a:pPr>
            <a:endParaRPr lang="en-US" altLang="zh-TW" sz="2800" b="1" dirty="0">
              <a:solidFill>
                <a:srgbClr val="FF0000"/>
              </a:solidFill>
              <a:latin typeface="微軟正黑體" panose="020B0604030504040204" pitchFamily="34" charset="-120"/>
            </a:endParaRPr>
          </a:p>
          <a:p>
            <a:pPr eaLnBrk="1" hangingPunct="1">
              <a:lnSpc>
                <a:spcPts val="3800"/>
              </a:lnSpc>
              <a:spcBef>
                <a:spcPct val="0"/>
              </a:spcBef>
              <a:buFont typeface="Wingdings 3" pitchFamily="18" charset="2"/>
              <a:buNone/>
              <a:defRPr/>
            </a:pPr>
            <a:r>
              <a:rPr lang="en-US" altLang="zh-TW" sz="2800" b="1" u="sng" dirty="0">
                <a:solidFill>
                  <a:srgbClr val="000099"/>
                </a:solidFill>
                <a:effectLst>
                  <a:outerShdw blurRad="38100" dist="38100" dir="2700000" algn="tl">
                    <a:srgbClr val="C0C0C0"/>
                  </a:outerShdw>
                </a:effectLst>
                <a:latin typeface="微軟正黑體" panose="020B0604030504040204" pitchFamily="34" charset="-120"/>
              </a:rPr>
              <a:t>2.</a:t>
            </a:r>
            <a:r>
              <a:rPr lang="zh-TW" altLang="en-US" sz="2800" b="1" u="sng" dirty="0">
                <a:solidFill>
                  <a:srgbClr val="000099"/>
                </a:solidFill>
                <a:effectLst>
                  <a:outerShdw blurRad="38100" dist="38100" dir="2700000" algn="tl">
                    <a:srgbClr val="C0C0C0"/>
                  </a:outerShdw>
                </a:effectLst>
                <a:latin typeface="微軟正黑體" panose="020B0604030504040204" pitchFamily="34" charset="-120"/>
              </a:rPr>
              <a:t>特色招生：</a:t>
            </a:r>
            <a:r>
              <a:rPr lang="en-US" altLang="zh-TW" sz="2800" b="1" u="sng" dirty="0">
                <a:solidFill>
                  <a:srgbClr val="000099"/>
                </a:solidFill>
                <a:effectLst>
                  <a:outerShdw blurRad="38100" dist="38100" dir="2700000" algn="tl">
                    <a:srgbClr val="C0C0C0"/>
                  </a:outerShdw>
                </a:effectLst>
                <a:latin typeface="微軟正黑體" panose="020B0604030504040204" pitchFamily="34" charset="-120"/>
              </a:rPr>
              <a:t/>
            </a:r>
            <a:br>
              <a:rPr lang="en-US" altLang="zh-TW" sz="2800" b="1" u="sng" dirty="0">
                <a:solidFill>
                  <a:srgbClr val="000099"/>
                </a:solidFill>
                <a:effectLst>
                  <a:outerShdw blurRad="38100" dist="38100" dir="2700000" algn="tl">
                    <a:srgbClr val="C0C0C0"/>
                  </a:outerShdw>
                </a:effectLst>
                <a:latin typeface="微軟正黑體" panose="020B0604030504040204" pitchFamily="34" charset="-120"/>
              </a:rPr>
            </a:br>
            <a:r>
              <a:rPr lang="zh-TW" altLang="en-US" sz="2800" b="1" dirty="0">
                <a:latin typeface="微軟正黑體" panose="020B0604030504040204" pitchFamily="34" charset="-120"/>
              </a:rPr>
              <a:t>得跨就學區選一區參加。</a:t>
            </a:r>
            <a:endParaRPr lang="en-US" altLang="zh-TW" sz="2800" b="1" dirty="0">
              <a:latin typeface="微軟正黑體" panose="020B0604030504040204" pitchFamily="34" charset="-120"/>
            </a:endParaRPr>
          </a:p>
          <a:p>
            <a:pPr eaLnBrk="1" hangingPunct="1">
              <a:lnSpc>
                <a:spcPts val="3800"/>
              </a:lnSpc>
              <a:spcBef>
                <a:spcPct val="0"/>
              </a:spcBef>
              <a:buFont typeface="Wingdings 3" pitchFamily="18" charset="2"/>
              <a:buNone/>
              <a:defRPr/>
            </a:pPr>
            <a:endParaRPr lang="en-US" altLang="zh-TW" sz="2800" b="1" dirty="0">
              <a:latin typeface="微軟正黑體" panose="020B0604030504040204" pitchFamily="34" charset="-120"/>
            </a:endParaRPr>
          </a:p>
          <a:p>
            <a:pPr eaLnBrk="1" hangingPunct="1">
              <a:lnSpc>
                <a:spcPts val="3800"/>
              </a:lnSpc>
              <a:spcBef>
                <a:spcPct val="0"/>
              </a:spcBef>
              <a:buFont typeface="Wingdings 3" pitchFamily="18" charset="2"/>
              <a:buBlip>
                <a:blip r:embed="rId2"/>
              </a:buBlip>
              <a:defRPr/>
            </a:pPr>
            <a:r>
              <a:rPr lang="zh-TW" altLang="en-US" sz="2800" b="1" dirty="0">
                <a:solidFill>
                  <a:srgbClr val="FF0000"/>
                </a:solidFill>
                <a:effectLst>
                  <a:outerShdw blurRad="38100" dist="38100" dir="2700000" algn="tl">
                    <a:srgbClr val="C0C0C0"/>
                  </a:outerShdw>
                </a:effectLst>
                <a:latin typeface="微軟正黑體" panose="020B0604030504040204" pitchFamily="34" charset="-120"/>
              </a:rPr>
              <a:t>五專：</a:t>
            </a:r>
            <a:endParaRPr lang="en-US" altLang="zh-TW" sz="2800" b="1" dirty="0">
              <a:solidFill>
                <a:srgbClr val="FF0000"/>
              </a:solidFill>
              <a:effectLst>
                <a:outerShdw blurRad="38100" dist="38100" dir="2700000" algn="tl">
                  <a:srgbClr val="C0C0C0"/>
                </a:outerShdw>
              </a:effectLst>
              <a:latin typeface="微軟正黑體" panose="020B0604030504040204" pitchFamily="34" charset="-120"/>
            </a:endParaRPr>
          </a:p>
          <a:p>
            <a:pPr eaLnBrk="1" hangingPunct="1">
              <a:lnSpc>
                <a:spcPts val="3800"/>
              </a:lnSpc>
              <a:spcBef>
                <a:spcPct val="0"/>
              </a:spcBef>
              <a:buFont typeface="Wingdings 3" pitchFamily="18" charset="2"/>
              <a:buNone/>
              <a:defRPr/>
            </a:pPr>
            <a:r>
              <a:rPr lang="zh-TW" altLang="en-US" sz="2800" b="1" dirty="0">
                <a:latin typeface="微軟正黑體" panose="020B0604030504040204" pitchFamily="34" charset="-120"/>
              </a:rPr>
              <a:t>學校分散且類科屬性特殊，</a:t>
            </a:r>
            <a:r>
              <a:rPr lang="zh-TW" altLang="en-US" sz="2800" b="1" dirty="0">
                <a:solidFill>
                  <a:srgbClr val="FF0000"/>
                </a:solidFill>
                <a:effectLst>
                  <a:outerShdw blurRad="38100" dist="38100" dir="2700000" algn="tl">
                    <a:srgbClr val="C0C0C0"/>
                  </a:outerShdw>
                </a:effectLst>
                <a:latin typeface="微軟正黑體" panose="020B0604030504040204" pitchFamily="34" charset="-120"/>
              </a:rPr>
              <a:t>採全國一區。</a:t>
            </a:r>
            <a:endParaRPr lang="en-US" altLang="zh-TW" sz="2800" b="1" dirty="0">
              <a:solidFill>
                <a:srgbClr val="FF0000"/>
              </a:solidFill>
              <a:effectLst>
                <a:outerShdw blurRad="38100" dist="38100" dir="2700000" algn="tl">
                  <a:srgbClr val="C0C0C0"/>
                </a:outerShdw>
              </a:effectLst>
              <a:latin typeface="微軟正黑體" panose="020B0604030504040204" pitchFamily="34" charset="-120"/>
            </a:endParaRPr>
          </a:p>
          <a:p>
            <a:pPr eaLnBrk="1" hangingPunct="1">
              <a:lnSpc>
                <a:spcPts val="3800"/>
              </a:lnSpc>
              <a:spcBef>
                <a:spcPct val="0"/>
              </a:spcBef>
              <a:buFont typeface="Wingdings 3" pitchFamily="18" charset="2"/>
              <a:buNone/>
              <a:defRPr/>
            </a:pPr>
            <a:r>
              <a:rPr lang="zh-TW" altLang="en-US" sz="2800" b="1" dirty="0">
                <a:solidFill>
                  <a:srgbClr val="FF0000"/>
                </a:solidFill>
                <a:effectLst>
                  <a:outerShdw blurRad="38100" dist="38100" dir="2700000" algn="tl">
                    <a:srgbClr val="C0C0C0"/>
                  </a:outerShdw>
                </a:effectLst>
                <a:latin typeface="微軟正黑體" panose="020B0604030504040204" pitchFamily="34" charset="-120"/>
              </a:rPr>
              <a:t>臺南區五專部分科系納入高中職免試入學</a:t>
            </a:r>
            <a:endParaRPr lang="en-US" altLang="zh-TW" sz="2800" b="1" dirty="0">
              <a:solidFill>
                <a:srgbClr val="FF0000"/>
              </a:solidFill>
              <a:effectLst>
                <a:outerShdw blurRad="38100" dist="38100" dir="2700000" algn="tl">
                  <a:srgbClr val="C0C0C0"/>
                </a:outerShdw>
              </a:effectLst>
              <a:latin typeface="微軟正黑體" panose="020B0604030504040204" pitchFamily="34" charset="-120"/>
            </a:endParaRPr>
          </a:p>
          <a:p>
            <a:pPr>
              <a:defRPr/>
            </a:pPr>
            <a:endParaRPr lang="zh-TW" altLang="en-US" dirty="0"/>
          </a:p>
        </p:txBody>
      </p:sp>
      <p:sp>
        <p:nvSpPr>
          <p:cNvPr id="104451" name="投影片編號版面配置區 5"/>
          <p:cNvSpPr>
            <a:spLocks noGrp="1"/>
          </p:cNvSpPr>
          <p:nvPr>
            <p:ph type="sldNum" sz="quarter" idx="12"/>
          </p:nvPr>
        </p:nvSpPr>
        <p:spPr bwMode="auto">
          <a:noFill/>
          <a:ln>
            <a:miter lim="800000"/>
            <a:headEnd/>
            <a:tailEnd/>
          </a:ln>
        </p:spPr>
        <p:txBody>
          <a:bodyPr/>
          <a:lstStyle/>
          <a:p>
            <a:r>
              <a:rPr lang="en-US" altLang="zh-TW"/>
              <a:t>40</a:t>
            </a:r>
            <a:endParaRPr lang="zh-TW" altLang="en-US"/>
          </a:p>
        </p:txBody>
      </p:sp>
      <p:sp>
        <p:nvSpPr>
          <p:cNvPr id="5" name="標題 1"/>
          <p:cNvSpPr txBox="1">
            <a:spLocks/>
          </p:cNvSpPr>
          <p:nvPr/>
        </p:nvSpPr>
        <p:spPr bwMode="auto">
          <a:xfrm>
            <a:off x="1966913" y="454025"/>
            <a:ext cx="6572250" cy="869950"/>
          </a:xfrm>
          <a:prstGeom prst="rect">
            <a:avLst/>
          </a:prstGeom>
          <a:solidFill>
            <a:srgbClr val="0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b="1" dirty="0">
                <a:solidFill>
                  <a:schemeClr val="bg1"/>
                </a:solidFill>
                <a:latin typeface="+mn-ea"/>
                <a:ea typeface="+mn-ea"/>
              </a:rPr>
              <a:t>(</a:t>
            </a:r>
            <a:r>
              <a:rPr kumimoji="0" lang="zh-TW" altLang="en-US" sz="4000" b="1" dirty="0">
                <a:solidFill>
                  <a:schemeClr val="bg1"/>
                </a:solidFill>
                <a:latin typeface="+mn-ea"/>
                <a:ea typeface="+mn-ea"/>
              </a:rPr>
              <a:t>一</a:t>
            </a:r>
            <a:r>
              <a:rPr kumimoji="0" lang="en-US" altLang="zh-TW" sz="4000" b="1" dirty="0">
                <a:solidFill>
                  <a:schemeClr val="bg1"/>
                </a:solidFill>
                <a:latin typeface="+mn-ea"/>
                <a:ea typeface="+mn-ea"/>
              </a:rPr>
              <a:t>)</a:t>
            </a:r>
            <a:r>
              <a:rPr kumimoji="0" lang="zh-TW" altLang="en-US" sz="4000" b="1" dirty="0">
                <a:solidFill>
                  <a:schemeClr val="bg1"/>
                </a:solidFill>
                <a:latin typeface="+mn-ea"/>
                <a:ea typeface="+mn-ea"/>
              </a:rPr>
              <a:t>免試入學就學區規劃</a:t>
            </a:r>
            <a:r>
              <a:rPr kumimoji="0" lang="en-US" altLang="zh-TW" sz="4000" b="1" dirty="0">
                <a:solidFill>
                  <a:schemeClr val="bg1"/>
                </a:solidFill>
                <a:latin typeface="+mn-ea"/>
                <a:ea typeface="+mn-ea"/>
              </a:rPr>
              <a:t>-2</a:t>
            </a:r>
            <a:endParaRPr kumimoji="0" lang="zh-TW" altLang="en-US" sz="4000"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編號版面配置區 3"/>
          <p:cNvSpPr>
            <a:spLocks noGrp="1"/>
          </p:cNvSpPr>
          <p:nvPr>
            <p:ph type="sldNum" sz="quarter" idx="12"/>
          </p:nvPr>
        </p:nvSpPr>
        <p:spPr bwMode="auto">
          <a:noFill/>
          <a:ln>
            <a:miter lim="800000"/>
            <a:headEnd/>
            <a:tailEnd/>
          </a:ln>
        </p:spPr>
        <p:txBody>
          <a:bodyPr/>
          <a:lstStyle/>
          <a:p>
            <a:r>
              <a:rPr lang="en-US" altLang="zh-TW"/>
              <a:t>41</a:t>
            </a:r>
            <a:endParaRPr lang="zh-TW" altLang="en-US"/>
          </a:p>
        </p:txBody>
      </p:sp>
      <p:pic>
        <p:nvPicPr>
          <p:cNvPr id="105475" name="圖片 2"/>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482850" y="1198563"/>
            <a:ext cx="8466138" cy="5830887"/>
          </a:xfrm>
          <a:prstGeom prst="rect">
            <a:avLst/>
          </a:prstGeom>
          <a:noFill/>
          <a:ln w="9525">
            <a:noFill/>
            <a:miter lim="800000"/>
            <a:headEnd/>
            <a:tailEnd/>
          </a:ln>
        </p:spPr>
      </p:pic>
      <p:sp>
        <p:nvSpPr>
          <p:cNvPr id="105476" name="標題 1"/>
          <p:cNvSpPr>
            <a:spLocks noGrp="1"/>
          </p:cNvSpPr>
          <p:nvPr>
            <p:ph type="title"/>
          </p:nvPr>
        </p:nvSpPr>
        <p:spPr>
          <a:xfrm>
            <a:off x="1608138" y="260350"/>
            <a:ext cx="7654925" cy="850900"/>
          </a:xfrm>
          <a:solidFill>
            <a:srgbClr val="006600"/>
          </a:solidFill>
        </p:spPr>
        <p:txBody>
          <a:bodyPr/>
          <a:lstStyle/>
          <a:p>
            <a:pPr eaLnBrk="1" hangingPunct="1"/>
            <a:r>
              <a:rPr lang="en-US" altLang="zh-TW" sz="4000" smtClean="0">
                <a:solidFill>
                  <a:schemeClr val="bg1"/>
                </a:solidFill>
                <a:latin typeface="微軟正黑體" pitchFamily="34" charset="-120"/>
                <a:ea typeface="超研澤顏楷"/>
                <a:cs typeface="超研澤顏楷"/>
              </a:rPr>
              <a:t>(</a:t>
            </a:r>
            <a:r>
              <a:rPr lang="zh-TW" altLang="en-US" sz="4000" smtClean="0">
                <a:solidFill>
                  <a:schemeClr val="bg1"/>
                </a:solidFill>
                <a:latin typeface="微軟正黑體" pitchFamily="34" charset="-120"/>
                <a:ea typeface="超研澤顏楷"/>
                <a:cs typeface="超研澤顏楷"/>
              </a:rPr>
              <a:t>二</a:t>
            </a:r>
            <a:r>
              <a:rPr lang="en-US" altLang="zh-TW" sz="4000" smtClean="0">
                <a:solidFill>
                  <a:schemeClr val="bg1"/>
                </a:solidFill>
                <a:latin typeface="微軟正黑體" pitchFamily="34" charset="-120"/>
                <a:ea typeface="超研澤顏楷"/>
                <a:cs typeface="超研澤顏楷"/>
              </a:rPr>
              <a:t>)</a:t>
            </a:r>
            <a:r>
              <a:rPr lang="zh-TW" altLang="en-US" sz="4000" smtClean="0">
                <a:solidFill>
                  <a:schemeClr val="bg1"/>
                </a:solidFill>
                <a:latin typeface="微軟正黑體" pitchFamily="34" charset="-120"/>
                <a:ea typeface="超研澤顏楷"/>
                <a:cs typeface="超研澤顏楷"/>
              </a:rPr>
              <a:t>特殊情形變更學區申請</a:t>
            </a:r>
            <a:r>
              <a:rPr lang="zh-TW" altLang="en-US" sz="2800" smtClean="0">
                <a:solidFill>
                  <a:schemeClr val="bg1"/>
                </a:solidFill>
                <a:latin typeface="超研澤顏楷"/>
                <a:ea typeface="超研澤顏楷"/>
                <a:cs typeface="超研澤顏楷"/>
              </a:rPr>
              <a:t/>
            </a:r>
            <a:br>
              <a:rPr lang="zh-TW" altLang="en-US" sz="2800" smtClean="0">
                <a:solidFill>
                  <a:schemeClr val="bg1"/>
                </a:solidFill>
                <a:latin typeface="超研澤顏楷"/>
                <a:ea typeface="超研澤顏楷"/>
                <a:cs typeface="超研澤顏楷"/>
              </a:rPr>
            </a:br>
            <a:endParaRPr lang="zh-TW" altLang="en-US" sz="2800" smtClean="0">
              <a:solidFill>
                <a:schemeClr val="bg1"/>
              </a:solidFill>
              <a:latin typeface="超研澤顏楷"/>
              <a:ea typeface="超研澤顏楷"/>
              <a:cs typeface="超研澤顏楷"/>
            </a:endParaRPr>
          </a:p>
        </p:txBody>
      </p:sp>
      <p:sp>
        <p:nvSpPr>
          <p:cNvPr id="105477" name="文字方塊 2"/>
          <p:cNvSpPr txBox="1">
            <a:spLocks noChangeArrowheads="1"/>
          </p:cNvSpPr>
          <p:nvPr/>
        </p:nvSpPr>
        <p:spPr bwMode="auto">
          <a:xfrm>
            <a:off x="682625" y="2252663"/>
            <a:ext cx="1651000" cy="3108325"/>
          </a:xfrm>
          <a:prstGeom prst="rect">
            <a:avLst/>
          </a:prstGeom>
          <a:solidFill>
            <a:srgbClr val="FFFF00"/>
          </a:solidFill>
          <a:ln w="9525">
            <a:solidFill>
              <a:srgbClr val="C00000"/>
            </a:solidFill>
            <a:miter lim="800000"/>
            <a:headEnd/>
            <a:tailEnd/>
          </a:ln>
        </p:spPr>
        <p:txBody>
          <a:bodyPr>
            <a:spAutoFit/>
          </a:bodyPr>
          <a:lstStyle/>
          <a:p>
            <a:r>
              <a:rPr lang="zh-TW" altLang="en-US" sz="2800">
                <a:solidFill>
                  <a:srgbClr val="C00000"/>
                </a:solidFill>
                <a:latin typeface="超研澤顏楷"/>
                <a:ea typeface="超研澤顏楷"/>
                <a:cs typeface="超研澤顏楷"/>
              </a:rPr>
              <a:t>需要變更就學區同學，務必與註冊組了解申請日期及須備資料</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標題 1"/>
          <p:cNvSpPr>
            <a:spLocks noGrp="1"/>
          </p:cNvSpPr>
          <p:nvPr>
            <p:ph type="title"/>
          </p:nvPr>
        </p:nvSpPr>
        <p:spPr>
          <a:xfrm>
            <a:off x="2038350" y="581025"/>
            <a:ext cx="7921625" cy="863600"/>
          </a:xfrm>
          <a:solidFill>
            <a:srgbClr val="006600"/>
          </a:solidFill>
        </p:spPr>
        <p:txBody>
          <a:bodyPr/>
          <a:lstStyle/>
          <a:p>
            <a:pPr>
              <a:defRPr/>
            </a:pPr>
            <a:r>
              <a:rPr lang="en-US" altLang="zh-TW" sz="4000" b="1" dirty="0">
                <a:solidFill>
                  <a:schemeClr val="bg1"/>
                </a:solidFill>
                <a:latin typeface="+mn-ea"/>
                <a:ea typeface="+mn-ea"/>
              </a:rPr>
              <a:t>(</a:t>
            </a:r>
            <a:r>
              <a:rPr lang="zh-TW" altLang="en-US" sz="4000" b="1" dirty="0">
                <a:solidFill>
                  <a:schemeClr val="bg1"/>
                </a:solidFill>
                <a:latin typeface="+mn-ea"/>
                <a:ea typeface="+mn-ea"/>
              </a:rPr>
              <a:t>三</a:t>
            </a:r>
            <a:r>
              <a:rPr lang="en-US" altLang="zh-TW" sz="4000" b="1" dirty="0">
                <a:solidFill>
                  <a:schemeClr val="bg1"/>
                </a:solidFill>
                <a:latin typeface="+mn-ea"/>
                <a:ea typeface="+mn-ea"/>
              </a:rPr>
              <a:t>)</a:t>
            </a:r>
            <a:r>
              <a:rPr lang="zh-TW" altLang="en-US" sz="4000" b="1" dirty="0">
                <a:solidFill>
                  <a:schemeClr val="bg1"/>
                </a:solidFill>
                <a:latin typeface="+mn-ea"/>
                <a:ea typeface="+mn-ea"/>
              </a:rPr>
              <a:t>十二年國教入學制度辦理原則</a:t>
            </a:r>
          </a:p>
        </p:txBody>
      </p:sp>
      <p:sp>
        <p:nvSpPr>
          <p:cNvPr id="143363" name="內容版面配置區 2"/>
          <p:cNvSpPr>
            <a:spLocks noGrp="1"/>
          </p:cNvSpPr>
          <p:nvPr>
            <p:ph idx="1"/>
          </p:nvPr>
        </p:nvSpPr>
        <p:spPr>
          <a:xfrm>
            <a:off x="2263775" y="1627188"/>
            <a:ext cx="8915400" cy="3776662"/>
          </a:xfrm>
        </p:spPr>
        <p:txBody>
          <a:bodyPr/>
          <a:lstStyle/>
          <a:p>
            <a:pPr eaLnBrk="1" hangingPunct="1">
              <a:defRPr/>
            </a:pPr>
            <a:r>
              <a:rPr lang="en-US" altLang="zh-TW" sz="2800" dirty="0">
                <a:solidFill>
                  <a:schemeClr val="tx1"/>
                </a:solidFill>
                <a:latin typeface="華康魏碑體" panose="03000709000000000000" pitchFamily="65" charset="-120"/>
                <a:ea typeface="超研澤粗魏碑" panose="02010609010101010101" pitchFamily="49" charset="-120"/>
              </a:rPr>
              <a:t>103</a:t>
            </a:r>
            <a:r>
              <a:rPr lang="zh-TW" altLang="en-US" sz="2800" dirty="0">
                <a:solidFill>
                  <a:schemeClr val="tx1"/>
                </a:solidFill>
                <a:latin typeface="華康魏碑體" panose="03000709000000000000" pitchFamily="65" charset="-120"/>
                <a:ea typeface="超研澤粗魏碑" panose="02010609010101010101" pitchFamily="49" charset="-120"/>
              </a:rPr>
              <a:t>年</a:t>
            </a:r>
            <a:r>
              <a:rPr lang="en-US" altLang="zh-TW" sz="2800" dirty="0">
                <a:solidFill>
                  <a:schemeClr val="tx1"/>
                </a:solidFill>
                <a:latin typeface="華康魏碑體" panose="03000709000000000000" pitchFamily="65" charset="-120"/>
                <a:ea typeface="超研澤粗魏碑" panose="02010609010101010101" pitchFamily="49" charset="-120"/>
              </a:rPr>
              <a:t>8</a:t>
            </a:r>
            <a:r>
              <a:rPr lang="zh-TW" altLang="en-US" sz="2800" dirty="0">
                <a:solidFill>
                  <a:schemeClr val="tx1"/>
                </a:solidFill>
                <a:latin typeface="華康魏碑體" panose="03000709000000000000" pitchFamily="65" charset="-120"/>
                <a:ea typeface="超研澤粗魏碑" panose="02010609010101010101" pitchFamily="49" charset="-120"/>
              </a:rPr>
              <a:t>月</a:t>
            </a:r>
            <a:r>
              <a:rPr lang="en-US" altLang="zh-TW" sz="2800" dirty="0">
                <a:solidFill>
                  <a:schemeClr val="tx1"/>
                </a:solidFill>
                <a:latin typeface="華康魏碑體" panose="03000709000000000000" pitchFamily="65" charset="-120"/>
                <a:ea typeface="超研澤粗魏碑" panose="02010609010101010101" pitchFamily="49" charset="-120"/>
              </a:rPr>
              <a:t>22</a:t>
            </a:r>
            <a:r>
              <a:rPr lang="zh-TW" altLang="en-US" sz="2800" dirty="0">
                <a:solidFill>
                  <a:schemeClr val="tx1"/>
                </a:solidFill>
                <a:latin typeface="華康魏碑體" panose="03000709000000000000" pitchFamily="65" charset="-120"/>
                <a:ea typeface="超研澤粗魏碑" panose="02010609010101010101" pitchFamily="49" charset="-120"/>
              </a:rPr>
              <a:t>日教育部發布新聞稿。</a:t>
            </a:r>
            <a:endParaRPr lang="en-US" altLang="zh-TW" sz="2800" dirty="0">
              <a:solidFill>
                <a:schemeClr val="tx1"/>
              </a:solidFill>
              <a:latin typeface="華康魏碑體" panose="03000709000000000000" pitchFamily="65" charset="-120"/>
              <a:ea typeface="超研澤粗魏碑" panose="02010609010101010101" pitchFamily="49" charset="-120"/>
            </a:endParaRPr>
          </a:p>
          <a:p>
            <a:pPr eaLnBrk="1" hangingPunct="1">
              <a:defRPr/>
            </a:pPr>
            <a:r>
              <a:rPr lang="zh-TW" altLang="en-US" sz="3200" u="sng" dirty="0">
                <a:solidFill>
                  <a:srgbClr val="C00000"/>
                </a:solidFill>
                <a:effectLst>
                  <a:outerShdw blurRad="38100" dist="38100" dir="2700000" algn="tl">
                    <a:srgbClr val="000000">
                      <a:alpha val="43137"/>
                    </a:srgbClr>
                  </a:outerShdw>
                </a:effectLst>
                <a:latin typeface="華康超明體" panose="02010609010101010101" pitchFamily="49" charset="-120"/>
                <a:ea typeface="超研澤粗黑" panose="02010609010101010101" pitchFamily="49" charset="-120"/>
              </a:rPr>
              <a:t>「先免後特、多元入學、一次分發到位」</a:t>
            </a:r>
          </a:p>
          <a:p>
            <a:pPr eaLnBrk="1" hangingPunct="1">
              <a:defRPr/>
            </a:pPr>
            <a:r>
              <a:rPr lang="zh-TW" altLang="en-US" sz="2800" b="1" dirty="0">
                <a:solidFill>
                  <a:srgbClr val="FF3300"/>
                </a:solidFill>
                <a:latin typeface="華康魏碑體" panose="03000709000000000000" pitchFamily="65" charset="-120"/>
                <a:ea typeface="超研澤粗魏碑" panose="02010609010101010101" pitchFamily="49" charset="-120"/>
              </a:rPr>
              <a:t>所謂「一次分發到位」是指學生報名參加免試及特色招生考試分發入學，只會有一個分發結果。</a:t>
            </a:r>
            <a:r>
              <a:rPr lang="zh-TW" altLang="en-US" sz="2800" dirty="0">
                <a:solidFill>
                  <a:schemeClr val="tx1"/>
                </a:solidFill>
                <a:latin typeface="華康魏碑體" panose="03000709000000000000" pitchFamily="65" charset="-120"/>
                <a:ea typeface="超研澤粗魏碑" panose="02010609010101010101" pitchFamily="49" charset="-120"/>
              </a:rPr>
              <a:t>學生先選填免試志願，後再選填特招考試志願。免試志願選填完畢後，不得再更動，等到特招考試完後，再將特招考試志願依學生個人意願，置入已選填之免試志願順序中，形成新的志願排序，並據以進行分發。所以一次分發到位也就是免試及特色招生考試分發入學一起分發，一位學生只會錄取一個志願。</a:t>
            </a:r>
          </a:p>
        </p:txBody>
      </p:sp>
      <p:sp>
        <p:nvSpPr>
          <p:cNvPr id="107524" name="投影片編號版面配置區 5"/>
          <p:cNvSpPr>
            <a:spLocks noGrp="1"/>
          </p:cNvSpPr>
          <p:nvPr>
            <p:ph type="sldNum" sz="quarter" idx="12"/>
          </p:nvPr>
        </p:nvSpPr>
        <p:spPr bwMode="auto">
          <a:noFill/>
          <a:ln>
            <a:miter lim="800000"/>
            <a:headEnd/>
            <a:tailEnd/>
          </a:ln>
        </p:spPr>
        <p:txBody>
          <a:bodyPr/>
          <a:lstStyle/>
          <a:p>
            <a:r>
              <a:rPr lang="en-US" altLang="zh-TW"/>
              <a:t>42</a:t>
            </a:r>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a:xfrm>
            <a:off x="2001838" y="466725"/>
            <a:ext cx="6216650" cy="823913"/>
          </a:xfrm>
          <a:solidFill>
            <a:srgbClr val="006600"/>
          </a:solidFill>
        </p:spPr>
        <p:txBody>
          <a:bodyPr/>
          <a:lstStyle/>
          <a:p>
            <a:r>
              <a:rPr lang="en-US" altLang="zh-TW" sz="4000" b="1" smtClean="0">
                <a:solidFill>
                  <a:schemeClr val="bg1"/>
                </a:solidFill>
              </a:rPr>
              <a:t>(</a:t>
            </a:r>
            <a:r>
              <a:rPr lang="zh-TW" altLang="en-US" sz="4000" b="1" smtClean="0">
                <a:solidFill>
                  <a:schemeClr val="bg1"/>
                </a:solidFill>
              </a:rPr>
              <a:t>四</a:t>
            </a:r>
            <a:r>
              <a:rPr lang="en-US" altLang="zh-TW" sz="4000" b="1" smtClean="0">
                <a:solidFill>
                  <a:schemeClr val="bg1"/>
                </a:solidFill>
              </a:rPr>
              <a:t>)</a:t>
            </a:r>
            <a:r>
              <a:rPr lang="zh-TW" altLang="en-US" sz="4000" b="1" smtClean="0">
                <a:solidFill>
                  <a:schemeClr val="bg1"/>
                </a:solidFill>
              </a:rPr>
              <a:t>免試入學作業程序</a:t>
            </a:r>
            <a:endParaRPr lang="zh-TW" altLang="en-US" sz="4000" smtClean="0">
              <a:solidFill>
                <a:schemeClr val="bg1"/>
              </a:solidFill>
            </a:endParaRPr>
          </a:p>
        </p:txBody>
      </p:sp>
      <p:graphicFrame>
        <p:nvGraphicFramePr>
          <p:cNvPr id="108547" name="Object 8"/>
          <p:cNvGraphicFramePr>
            <a:graphicFrameLocks noChangeAspect="1"/>
          </p:cNvGraphicFramePr>
          <p:nvPr/>
        </p:nvGraphicFramePr>
        <p:xfrm>
          <a:off x="747713" y="1468438"/>
          <a:ext cx="11260137" cy="3506787"/>
        </p:xfrm>
        <a:graphic>
          <a:graphicData uri="http://schemas.openxmlformats.org/presentationml/2006/ole">
            <p:oleObj spid="_x0000_s108547" name="Visio" r:id="rId3" imgW="4426729" imgH="1541786" progId="">
              <p:embed/>
            </p:oleObj>
          </a:graphicData>
        </a:graphic>
      </p:graphicFrame>
      <p:sp>
        <p:nvSpPr>
          <p:cNvPr id="108548" name="投影片編號版面配置區 6"/>
          <p:cNvSpPr>
            <a:spLocks noGrp="1"/>
          </p:cNvSpPr>
          <p:nvPr>
            <p:ph type="sldNum" sz="quarter" idx="12"/>
          </p:nvPr>
        </p:nvSpPr>
        <p:spPr bwMode="auto">
          <a:noFill/>
          <a:ln>
            <a:miter lim="800000"/>
            <a:headEnd/>
            <a:tailEnd/>
          </a:ln>
        </p:spPr>
        <p:txBody>
          <a:bodyPr/>
          <a:lstStyle/>
          <a:p>
            <a:r>
              <a:rPr lang="en-US" altLang="zh-TW"/>
              <a:t>43</a:t>
            </a:r>
            <a:endParaRPr lang="zh-TW" altLang="en-US"/>
          </a:p>
        </p:txBody>
      </p:sp>
      <p:sp>
        <p:nvSpPr>
          <p:cNvPr id="2" name="矩形 1"/>
          <p:cNvSpPr/>
          <p:nvPr/>
        </p:nvSpPr>
        <p:spPr>
          <a:xfrm>
            <a:off x="1626513" y="5410996"/>
            <a:ext cx="9664184" cy="1323439"/>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106</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學年入學，須就讀該校滿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學年以上，</a:t>
            </a:r>
            <a:endPar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才有保障名額資格</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編號版面配置區 3"/>
          <p:cNvSpPr>
            <a:spLocks noGrp="1"/>
          </p:cNvSpPr>
          <p:nvPr>
            <p:ph type="sldNum" sz="quarter" idx="12"/>
          </p:nvPr>
        </p:nvSpPr>
        <p:spPr bwMode="auto">
          <a:noFill/>
          <a:ln>
            <a:miter lim="800000"/>
            <a:headEnd/>
            <a:tailEnd/>
          </a:ln>
        </p:spPr>
        <p:txBody>
          <a:bodyPr/>
          <a:lstStyle/>
          <a:p>
            <a:fld id="{D81CCECA-6C96-4467-8BB1-794B5E1D3E7F}" type="slidenum">
              <a:rPr lang="zh-TW" altLang="en-US" sz="2000"/>
              <a:pPr/>
              <a:t>44</a:t>
            </a:fld>
            <a:endParaRPr lang="zh-TW" altLang="en-US" sz="2000"/>
          </a:p>
        </p:txBody>
      </p:sp>
      <p:graphicFrame>
        <p:nvGraphicFramePr>
          <p:cNvPr id="7" name="內容版面配置區 4"/>
          <p:cNvGraphicFramePr>
            <a:graphicFrameLocks/>
          </p:cNvGraphicFramePr>
          <p:nvPr/>
        </p:nvGraphicFramePr>
        <p:xfrm>
          <a:off x="1009650" y="43130788"/>
          <a:ext cx="10814050" cy="11028362"/>
        </p:xfrm>
        <a:graphic>
          <a:graphicData uri="http://schemas.openxmlformats.org/drawingml/2006/table">
            <a:tbl>
              <a:tblPr>
                <a:tableStyleId>{5C22544A-7EE6-4342-B048-85BDC9FD1C3A}</a:tableStyleId>
              </a:tblPr>
              <a:tblGrid>
                <a:gridCol w="937366">
                  <a:extLst>
                    <a:ext uri="{9D8B030D-6E8A-4147-A177-3AD203B41FA5}">
                      <a16:colId xmlns:a16="http://schemas.microsoft.com/office/drawing/2014/main" xmlns="" val="20000"/>
                    </a:ext>
                  </a:extLst>
                </a:gridCol>
                <a:gridCol w="937366">
                  <a:extLst>
                    <a:ext uri="{9D8B030D-6E8A-4147-A177-3AD203B41FA5}">
                      <a16:colId xmlns:a16="http://schemas.microsoft.com/office/drawing/2014/main" xmlns="" val="20001"/>
                    </a:ext>
                  </a:extLst>
                </a:gridCol>
                <a:gridCol w="805133">
                  <a:extLst>
                    <a:ext uri="{9D8B030D-6E8A-4147-A177-3AD203B41FA5}">
                      <a16:colId xmlns:a16="http://schemas.microsoft.com/office/drawing/2014/main" xmlns="" val="20002"/>
                    </a:ext>
                  </a:extLst>
                </a:gridCol>
                <a:gridCol w="851252">
                  <a:extLst>
                    <a:ext uri="{9D8B030D-6E8A-4147-A177-3AD203B41FA5}">
                      <a16:colId xmlns:a16="http://schemas.microsoft.com/office/drawing/2014/main" xmlns="" val="20003"/>
                    </a:ext>
                  </a:extLst>
                </a:gridCol>
                <a:gridCol w="794974">
                  <a:extLst>
                    <a:ext uri="{9D8B030D-6E8A-4147-A177-3AD203B41FA5}">
                      <a16:colId xmlns:a16="http://schemas.microsoft.com/office/drawing/2014/main" xmlns="" val="20004"/>
                    </a:ext>
                  </a:extLst>
                </a:gridCol>
                <a:gridCol w="651866">
                  <a:extLst>
                    <a:ext uri="{9D8B030D-6E8A-4147-A177-3AD203B41FA5}">
                      <a16:colId xmlns:a16="http://schemas.microsoft.com/office/drawing/2014/main" xmlns="" val="20005"/>
                    </a:ext>
                  </a:extLst>
                </a:gridCol>
                <a:gridCol w="176845">
                  <a:extLst>
                    <a:ext uri="{9D8B030D-6E8A-4147-A177-3AD203B41FA5}">
                      <a16:colId xmlns:a16="http://schemas.microsoft.com/office/drawing/2014/main" xmlns="" val="20006"/>
                    </a:ext>
                  </a:extLst>
                </a:gridCol>
                <a:gridCol w="420876">
                  <a:extLst>
                    <a:ext uri="{9D8B030D-6E8A-4147-A177-3AD203B41FA5}">
                      <a16:colId xmlns:a16="http://schemas.microsoft.com/office/drawing/2014/main" xmlns="" val="20007"/>
                    </a:ext>
                  </a:extLst>
                </a:gridCol>
                <a:gridCol w="430376">
                  <a:extLst>
                    <a:ext uri="{9D8B030D-6E8A-4147-A177-3AD203B41FA5}">
                      <a16:colId xmlns:a16="http://schemas.microsoft.com/office/drawing/2014/main" xmlns="" val="20008"/>
                    </a:ext>
                  </a:extLst>
                </a:gridCol>
                <a:gridCol w="756668">
                  <a:extLst>
                    <a:ext uri="{9D8B030D-6E8A-4147-A177-3AD203B41FA5}">
                      <a16:colId xmlns:a16="http://schemas.microsoft.com/office/drawing/2014/main" xmlns="" val="20009"/>
                    </a:ext>
                  </a:extLst>
                </a:gridCol>
                <a:gridCol w="4051327">
                  <a:extLst>
                    <a:ext uri="{9D8B030D-6E8A-4147-A177-3AD203B41FA5}">
                      <a16:colId xmlns:a16="http://schemas.microsoft.com/office/drawing/2014/main" xmlns="" val="20010"/>
                    </a:ext>
                  </a:extLst>
                </a:gridCol>
              </a:tblGrid>
              <a:tr h="609638">
                <a:tc gridSpan="2">
                  <a:txBody>
                    <a:bodyPr/>
                    <a:lstStyle/>
                    <a:p>
                      <a:pPr algn="ctr">
                        <a:lnSpc>
                          <a:spcPts val="1800"/>
                        </a:lnSpc>
                        <a:spcAft>
                          <a:spcPts val="0"/>
                        </a:spcAft>
                        <a:tabLst>
                          <a:tab pos="90170" algn="l"/>
                        </a:tabLst>
                      </a:pPr>
                      <a:r>
                        <a:rPr lang="zh-TW" sz="1600" kern="0" dirty="0">
                          <a:effectLst/>
                        </a:rPr>
                        <a:t>比序</a:t>
                      </a:r>
                      <a:r>
                        <a:rPr lang="zh-TW" sz="1600" kern="100" dirty="0">
                          <a:effectLst/>
                        </a:rPr>
                        <a:t>項目</a:t>
                      </a:r>
                      <a:endParaRPr lang="zh-TW" sz="1600" kern="100" dirty="0">
                        <a:effectLst/>
                        <a:latin typeface="Calibri"/>
                        <a:ea typeface="新細明體"/>
                        <a:cs typeface="Times New Roman"/>
                      </a:endParaRPr>
                    </a:p>
                  </a:txBody>
                  <a:tcPr marL="5650" marR="565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600" kern="0">
                          <a:effectLst/>
                        </a:rPr>
                        <a:t>積分換算</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600" kern="0">
                          <a:effectLst/>
                        </a:rPr>
                        <a:t>最高</a:t>
                      </a:r>
                      <a:endParaRPr lang="zh-TW" sz="1600" kern="100">
                        <a:effectLst/>
                      </a:endParaRPr>
                    </a:p>
                    <a:p>
                      <a:pPr algn="ctr">
                        <a:lnSpc>
                          <a:spcPts val="1800"/>
                        </a:lnSpc>
                        <a:spcAft>
                          <a:spcPts val="0"/>
                        </a:spcAft>
                      </a:pPr>
                      <a:r>
                        <a:rPr lang="zh-TW" sz="1600" kern="0">
                          <a:effectLst/>
                        </a:rPr>
                        <a:t>分數</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600" kern="0" dirty="0">
                          <a:effectLst/>
                        </a:rPr>
                        <a:t>備註</a:t>
                      </a:r>
                      <a:endParaRPr lang="zh-TW" sz="1600" kern="100" dirty="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743371">
                <a:tc>
                  <a:txBody>
                    <a:bodyPr/>
                    <a:lstStyle/>
                    <a:p>
                      <a:pPr algn="just">
                        <a:lnSpc>
                          <a:spcPts val="1800"/>
                        </a:lnSpc>
                        <a:spcAft>
                          <a:spcPts val="0"/>
                        </a:spcAft>
                      </a:pPr>
                      <a:r>
                        <a:rPr lang="zh-TW" sz="1600" kern="0">
                          <a:effectLst/>
                        </a:rPr>
                        <a:t>1.志願序</a:t>
                      </a:r>
                      <a:endParaRPr lang="zh-TW" sz="1600" kern="100">
                        <a:effectLst/>
                        <a:latin typeface="Calibri"/>
                        <a:ea typeface="新細明體"/>
                        <a:cs typeface="Times New Roman"/>
                      </a:endParaRPr>
                    </a:p>
                  </a:txBody>
                  <a:tcPr marL="5650" marR="565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0">
                          <a:effectLst/>
                        </a:rPr>
                        <a:t>志願序</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0">
                          <a:effectLst/>
                        </a:rPr>
                        <a:t>第1志願序學校</a:t>
                      </a:r>
                      <a:endParaRPr lang="zh-TW" sz="1600" kern="100">
                        <a:effectLst/>
                      </a:endParaRPr>
                    </a:p>
                    <a:p>
                      <a:pPr algn="just">
                        <a:lnSpc>
                          <a:spcPts val="1800"/>
                        </a:lnSpc>
                        <a:spcAft>
                          <a:spcPts val="0"/>
                        </a:spcAft>
                      </a:pPr>
                      <a:r>
                        <a:rPr lang="zh-TW" sz="1600" kern="0">
                          <a:effectLst/>
                        </a:rPr>
                        <a:t> </a:t>
                      </a:r>
                      <a:endParaRPr lang="zh-TW" sz="1600" kern="100">
                        <a:effectLst/>
                      </a:endParaRPr>
                    </a:p>
                    <a:p>
                      <a:pPr algn="just">
                        <a:lnSpc>
                          <a:spcPts val="1800"/>
                        </a:lnSpc>
                        <a:spcAft>
                          <a:spcPts val="0"/>
                        </a:spcAft>
                      </a:pPr>
                      <a:r>
                        <a:rPr lang="zh-TW" sz="1600" kern="0">
                          <a:effectLst/>
                        </a:rPr>
                        <a:t>10分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0">
                          <a:effectLst/>
                        </a:rPr>
                        <a:t>第2志願序學校</a:t>
                      </a:r>
                      <a:endParaRPr lang="zh-TW" sz="1600" kern="100">
                        <a:effectLst/>
                      </a:endParaRPr>
                    </a:p>
                    <a:p>
                      <a:pPr algn="just">
                        <a:lnSpc>
                          <a:spcPts val="1800"/>
                        </a:lnSpc>
                        <a:spcAft>
                          <a:spcPts val="0"/>
                        </a:spcAft>
                      </a:pPr>
                      <a:r>
                        <a:rPr lang="zh-TW" sz="1600" kern="0">
                          <a:effectLst/>
                        </a:rPr>
                        <a:t> </a:t>
                      </a:r>
                      <a:endParaRPr lang="zh-TW" sz="1600" kern="100">
                        <a:effectLst/>
                      </a:endParaRPr>
                    </a:p>
                    <a:p>
                      <a:pPr algn="just">
                        <a:lnSpc>
                          <a:spcPts val="1800"/>
                        </a:lnSpc>
                        <a:spcAft>
                          <a:spcPts val="0"/>
                        </a:spcAft>
                      </a:pPr>
                      <a:r>
                        <a:rPr lang="zh-TW" sz="1600" kern="0">
                          <a:effectLst/>
                        </a:rPr>
                        <a:t>9分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0">
                          <a:effectLst/>
                        </a:rPr>
                        <a:t>第3志願序學校</a:t>
                      </a:r>
                      <a:endParaRPr lang="zh-TW" sz="1600" kern="100">
                        <a:effectLst/>
                      </a:endParaRPr>
                    </a:p>
                    <a:p>
                      <a:pPr algn="just">
                        <a:lnSpc>
                          <a:spcPts val="1800"/>
                        </a:lnSpc>
                        <a:spcAft>
                          <a:spcPts val="0"/>
                        </a:spcAft>
                      </a:pPr>
                      <a:r>
                        <a:rPr lang="zh-TW" sz="1600" kern="0">
                          <a:effectLst/>
                        </a:rPr>
                        <a:t>8分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600" kern="0">
                          <a:effectLst/>
                        </a:rPr>
                        <a:t>第4志願序學校</a:t>
                      </a:r>
                      <a:endParaRPr lang="zh-TW" sz="1600" kern="100">
                        <a:effectLst/>
                      </a:endParaRPr>
                    </a:p>
                    <a:p>
                      <a:pPr algn="just">
                        <a:lnSpc>
                          <a:spcPts val="1800"/>
                        </a:lnSpc>
                        <a:spcAft>
                          <a:spcPts val="0"/>
                        </a:spcAft>
                      </a:pPr>
                      <a:r>
                        <a:rPr lang="zh-TW" sz="1600" kern="0">
                          <a:effectLst/>
                        </a:rPr>
                        <a:t>7分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600" kern="0">
                          <a:effectLst/>
                        </a:rPr>
                        <a:t>第5志願序學校</a:t>
                      </a:r>
                      <a:endParaRPr lang="zh-TW" sz="1600" kern="100">
                        <a:effectLst/>
                      </a:endParaRPr>
                    </a:p>
                    <a:p>
                      <a:pPr algn="just">
                        <a:lnSpc>
                          <a:spcPts val="1800"/>
                        </a:lnSpc>
                        <a:spcAft>
                          <a:spcPts val="0"/>
                        </a:spcAft>
                      </a:pPr>
                      <a:r>
                        <a:rPr lang="zh-TW" sz="1600" kern="0">
                          <a:effectLst/>
                        </a:rPr>
                        <a:t>6分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0">
                          <a:effectLst/>
                        </a:rPr>
                        <a:t>10分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600" kern="0">
                          <a:effectLst/>
                        </a:rPr>
                        <a:t>學生參考國中學生生涯輔導紀錄手冊之生涯發展規劃書，選填志願。</a:t>
                      </a:r>
                      <a:endParaRPr lang="zh-TW" sz="1600" kern="100">
                        <a:effectLst/>
                      </a:endParaRPr>
                    </a:p>
                    <a:p>
                      <a:pPr marL="342900" lvl="0" indent="-342900" algn="l">
                        <a:lnSpc>
                          <a:spcPts val="1800"/>
                        </a:lnSpc>
                        <a:spcAft>
                          <a:spcPts val="0"/>
                        </a:spcAft>
                        <a:buFont typeface="+mj-lt"/>
                        <a:buAutoNum type="arabicPeriod"/>
                      </a:pPr>
                      <a:r>
                        <a:rPr lang="zh-TW" sz="1600" u="none" strike="noStrike" kern="100">
                          <a:effectLst/>
                          <a:uFill>
                            <a:solidFill>
                              <a:srgbClr val="000000"/>
                            </a:solidFill>
                          </a:uFill>
                        </a:rPr>
                        <a:t>每一志願序至多可選填</a:t>
                      </a:r>
                      <a:r>
                        <a:rPr lang="en-US" sz="1600" u="none" strike="noStrike" kern="100">
                          <a:effectLst/>
                          <a:uFill>
                            <a:solidFill>
                              <a:srgbClr val="000000"/>
                            </a:solidFill>
                          </a:uFill>
                        </a:rPr>
                        <a:t>3</a:t>
                      </a:r>
                      <a:r>
                        <a:rPr lang="zh-TW" sz="1600" u="none" strike="noStrike" kern="100">
                          <a:effectLst/>
                          <a:uFill>
                            <a:solidFill>
                              <a:srgbClr val="000000"/>
                            </a:solidFill>
                          </a:uFill>
                        </a:rPr>
                        <a:t>校為一群組，其志願序積分相同。</a:t>
                      </a:r>
                    </a:p>
                    <a:p>
                      <a:pPr marL="342900" lvl="0" indent="-342900" algn="l">
                        <a:lnSpc>
                          <a:spcPts val="1800"/>
                        </a:lnSpc>
                        <a:spcAft>
                          <a:spcPts val="0"/>
                        </a:spcAft>
                        <a:buFont typeface="+mj-lt"/>
                        <a:buAutoNum type="arabicPeriod"/>
                      </a:pPr>
                      <a:r>
                        <a:rPr lang="zh-TW" sz="1600" u="none" strike="noStrike" kern="10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600" u="none" strike="noStrike" kern="100">
                          <a:effectLst/>
                          <a:uFill>
                            <a:solidFill>
                              <a:srgbClr val="000000"/>
                            </a:solidFill>
                          </a:uFill>
                        </a:rPr>
                        <a:t>同一學校第</a:t>
                      </a:r>
                      <a:r>
                        <a:rPr lang="en-US" sz="1600" u="none" strike="noStrike" kern="100">
                          <a:effectLst/>
                          <a:uFill>
                            <a:solidFill>
                              <a:srgbClr val="000000"/>
                            </a:solidFill>
                          </a:uFill>
                        </a:rPr>
                        <a:t>2</a:t>
                      </a:r>
                      <a:r>
                        <a:rPr lang="zh-TW" sz="1600" u="none" strike="noStrike" kern="10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600" u="none" strike="noStrike" kern="100">
                          <a:effectLst/>
                          <a:uFill>
                            <a:solidFill>
                              <a:srgbClr val="000000"/>
                            </a:solidFill>
                          </a:uFill>
                        </a:rPr>
                        <a:t>第</a:t>
                      </a:r>
                      <a:r>
                        <a:rPr lang="en-US" sz="1600" u="none" strike="noStrike" kern="100">
                          <a:effectLst/>
                          <a:uFill>
                            <a:solidFill>
                              <a:srgbClr val="000000"/>
                            </a:solidFill>
                          </a:uFill>
                        </a:rPr>
                        <a:t>6</a:t>
                      </a:r>
                      <a:r>
                        <a:rPr lang="zh-TW" sz="1600" u="none" strike="noStrike" kern="100">
                          <a:effectLst/>
                          <a:uFill>
                            <a:solidFill>
                              <a:srgbClr val="000000"/>
                            </a:solidFill>
                          </a:uFill>
                        </a:rPr>
                        <a:t>志願序</a:t>
                      </a:r>
                      <a:r>
                        <a:rPr lang="en-US" sz="1600" u="none" strike="noStrike" kern="100">
                          <a:effectLst/>
                          <a:uFill>
                            <a:solidFill>
                              <a:srgbClr val="000000"/>
                            </a:solidFill>
                          </a:uFill>
                        </a:rPr>
                        <a:t>(</a:t>
                      </a:r>
                      <a:r>
                        <a:rPr lang="zh-TW" sz="1600" u="none" strike="noStrike" kern="100">
                          <a:effectLst/>
                          <a:uFill>
                            <a:solidFill>
                              <a:srgbClr val="000000"/>
                            </a:solidFill>
                          </a:uFill>
                        </a:rPr>
                        <a:t>含</a:t>
                      </a:r>
                      <a:r>
                        <a:rPr lang="en-US" sz="1600" u="none" strike="noStrike" kern="100">
                          <a:effectLst/>
                          <a:uFill>
                            <a:solidFill>
                              <a:srgbClr val="000000"/>
                            </a:solidFill>
                          </a:uFill>
                        </a:rPr>
                        <a:t>)</a:t>
                      </a:r>
                      <a:r>
                        <a:rPr lang="zh-TW" sz="1600" u="none" strike="noStrike" kern="100">
                          <a:effectLst/>
                          <a:uFill>
                            <a:solidFill>
                              <a:srgbClr val="000000"/>
                            </a:solidFill>
                          </a:uFill>
                        </a:rPr>
                        <a:t>後志願選填以單科為單位，以</a:t>
                      </a:r>
                      <a:r>
                        <a:rPr lang="en-US" sz="1600" u="none" strike="noStrike" kern="100">
                          <a:effectLst/>
                          <a:uFill>
                            <a:solidFill>
                              <a:srgbClr val="000000"/>
                            </a:solidFill>
                          </a:uFill>
                        </a:rPr>
                        <a:t>5</a:t>
                      </a:r>
                      <a:r>
                        <a:rPr lang="zh-TW" sz="1600" u="none" strike="noStrike" kern="100">
                          <a:effectLst/>
                          <a:uFill>
                            <a:solidFill>
                              <a:srgbClr val="000000"/>
                            </a:solidFill>
                          </a:uFill>
                        </a:rPr>
                        <a:t>分計。</a:t>
                      </a:r>
                      <a:endParaRPr lang="zh-TW" sz="1600" u="none" strike="noStrike" kern="100">
                        <a:effectLst/>
                        <a:uFill>
                          <a:solidFill>
                            <a:srgbClr val="000000"/>
                          </a:solidFill>
                        </a:uFill>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14457">
                <a:tc rowSpan="7">
                  <a:txBody>
                    <a:bodyPr/>
                    <a:lstStyle/>
                    <a:p>
                      <a:pPr algn="just">
                        <a:lnSpc>
                          <a:spcPts val="1800"/>
                        </a:lnSpc>
                        <a:spcAft>
                          <a:spcPts val="0"/>
                        </a:spcAft>
                      </a:pPr>
                      <a:r>
                        <a:rPr lang="zh-TW" sz="1600" kern="0">
                          <a:effectLst/>
                        </a:rPr>
                        <a:t>2.多</a:t>
                      </a:r>
                      <a:endParaRPr lang="zh-TW" sz="1600" kern="100">
                        <a:effectLst/>
                      </a:endParaRPr>
                    </a:p>
                    <a:p>
                      <a:pPr algn="just">
                        <a:lnSpc>
                          <a:spcPts val="1800"/>
                        </a:lnSpc>
                        <a:spcAft>
                          <a:spcPts val="0"/>
                        </a:spcAft>
                      </a:pPr>
                      <a:r>
                        <a:rPr lang="zh-TW" sz="1600" kern="0">
                          <a:effectLst/>
                        </a:rPr>
                        <a:t>元</a:t>
                      </a:r>
                      <a:endParaRPr lang="zh-TW" sz="1600" kern="100">
                        <a:effectLst/>
                      </a:endParaRPr>
                    </a:p>
                    <a:p>
                      <a:pPr algn="just">
                        <a:lnSpc>
                          <a:spcPts val="1800"/>
                        </a:lnSpc>
                        <a:spcAft>
                          <a:spcPts val="0"/>
                        </a:spcAft>
                      </a:pPr>
                      <a:r>
                        <a:rPr lang="zh-TW" sz="1600" kern="0">
                          <a:effectLst/>
                        </a:rPr>
                        <a:t>學</a:t>
                      </a:r>
                      <a:endParaRPr lang="zh-TW" sz="1600" kern="100">
                        <a:effectLst/>
                      </a:endParaRPr>
                    </a:p>
                    <a:p>
                      <a:pPr algn="just">
                        <a:lnSpc>
                          <a:spcPts val="1800"/>
                        </a:lnSpc>
                        <a:spcAft>
                          <a:spcPts val="0"/>
                        </a:spcAft>
                      </a:pPr>
                      <a:r>
                        <a:rPr lang="zh-TW" sz="1600" kern="0">
                          <a:effectLst/>
                        </a:rPr>
                        <a:t>習</a:t>
                      </a:r>
                      <a:endParaRPr lang="zh-TW" sz="1600" kern="100">
                        <a:effectLst/>
                      </a:endParaRPr>
                    </a:p>
                    <a:p>
                      <a:pPr algn="just">
                        <a:lnSpc>
                          <a:spcPts val="1800"/>
                        </a:lnSpc>
                        <a:spcAft>
                          <a:spcPts val="0"/>
                        </a:spcAft>
                      </a:pPr>
                      <a:r>
                        <a:rPr lang="zh-TW" sz="1600" kern="0">
                          <a:effectLst/>
                        </a:rPr>
                        <a:t>表</a:t>
                      </a:r>
                      <a:endParaRPr lang="zh-TW" sz="1600" kern="100">
                        <a:effectLst/>
                      </a:endParaRPr>
                    </a:p>
                    <a:p>
                      <a:pPr algn="just">
                        <a:lnSpc>
                          <a:spcPts val="1800"/>
                        </a:lnSpc>
                        <a:spcAft>
                          <a:spcPts val="0"/>
                        </a:spcAft>
                      </a:pPr>
                      <a:r>
                        <a:rPr lang="zh-TW" sz="1600" kern="0">
                          <a:effectLst/>
                        </a:rPr>
                        <a:t>現</a:t>
                      </a:r>
                      <a:endParaRPr lang="zh-TW" sz="1600" kern="100">
                        <a:effectLst/>
                        <a:latin typeface="Calibri"/>
                        <a:ea typeface="新細明體"/>
                        <a:cs typeface="Times New Roman"/>
                      </a:endParaRPr>
                    </a:p>
                  </a:txBody>
                  <a:tcPr marL="5650" marR="565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600" kern="0">
                          <a:effectLst/>
                        </a:rPr>
                        <a:t>競賽成績</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100">
                          <a:effectLst/>
                        </a:rPr>
                        <a:t>國際第一名</a:t>
                      </a:r>
                      <a:r>
                        <a:rPr lang="en-US" sz="1600" kern="100">
                          <a:effectLst/>
                        </a:rPr>
                        <a:t>10</a:t>
                      </a:r>
                      <a:r>
                        <a:rPr lang="zh-TW" sz="1600" kern="10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100">
                          <a:effectLst/>
                        </a:rPr>
                        <a:t>國際第二名</a:t>
                      </a:r>
                      <a:r>
                        <a:rPr lang="en-US" sz="1600" kern="100">
                          <a:effectLst/>
                        </a:rPr>
                        <a:t>9</a:t>
                      </a:r>
                      <a:r>
                        <a:rPr lang="zh-TW" sz="1600" kern="10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100">
                          <a:effectLst/>
                        </a:rPr>
                        <a:t>國際第三名</a:t>
                      </a:r>
                      <a:r>
                        <a:rPr lang="en-US" sz="1600" kern="100">
                          <a:effectLst/>
                        </a:rPr>
                        <a:t>8</a:t>
                      </a:r>
                      <a:r>
                        <a:rPr lang="zh-TW" sz="1600" kern="10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600" kern="100">
                          <a:effectLst/>
                        </a:rPr>
                        <a:t>國際第四至八名</a:t>
                      </a:r>
                    </a:p>
                    <a:p>
                      <a:pPr algn="just">
                        <a:lnSpc>
                          <a:spcPts val="1800"/>
                        </a:lnSpc>
                        <a:spcAft>
                          <a:spcPts val="0"/>
                        </a:spcAft>
                      </a:pPr>
                      <a:r>
                        <a:rPr lang="en-US" sz="1600" kern="100">
                          <a:effectLst/>
                        </a:rPr>
                        <a:t>7</a:t>
                      </a:r>
                      <a:r>
                        <a:rPr lang="zh-TW" sz="1600" kern="10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600" kern="0">
                          <a:effectLst/>
                        </a:rPr>
                        <a:t> </a:t>
                      </a:r>
                      <a:endParaRPr lang="zh-TW" sz="1600" kern="100">
                        <a:effectLst/>
                      </a:endParaRPr>
                    </a:p>
                    <a:p>
                      <a:pPr algn="just">
                        <a:lnSpc>
                          <a:spcPts val="1800"/>
                        </a:lnSpc>
                        <a:spcAft>
                          <a:spcPts val="0"/>
                        </a:spcAft>
                      </a:pPr>
                      <a:r>
                        <a:rPr lang="en-US" sz="1600" kern="0">
                          <a:effectLst/>
                        </a:rPr>
                        <a:t> </a:t>
                      </a:r>
                      <a:endParaRPr lang="zh-TW" sz="1600" kern="100">
                        <a:effectLst/>
                      </a:endParaRPr>
                    </a:p>
                    <a:p>
                      <a:pPr algn="just">
                        <a:lnSpc>
                          <a:spcPts val="1800"/>
                        </a:lnSpc>
                        <a:spcAft>
                          <a:spcPts val="0"/>
                        </a:spcAft>
                      </a:pPr>
                      <a:r>
                        <a:rPr lang="en-US" sz="1600" kern="0">
                          <a:effectLst/>
                        </a:rPr>
                        <a:t> </a:t>
                      </a:r>
                      <a:endParaRPr lang="zh-TW" sz="1600" kern="100">
                        <a:effectLst/>
                      </a:endParaRPr>
                    </a:p>
                    <a:p>
                      <a:pPr algn="just">
                        <a:lnSpc>
                          <a:spcPts val="1800"/>
                        </a:lnSpc>
                        <a:spcAft>
                          <a:spcPts val="0"/>
                        </a:spcAft>
                      </a:pPr>
                      <a:r>
                        <a:rPr lang="zh-TW" sz="1600" kern="0">
                          <a:effectLst/>
                        </a:rPr>
                        <a:t> </a:t>
                      </a:r>
                      <a:endParaRPr lang="zh-TW" sz="1600" kern="100">
                        <a:effectLst/>
                      </a:endParaRPr>
                    </a:p>
                    <a:p>
                      <a:pPr algn="just">
                        <a:lnSpc>
                          <a:spcPts val="1800"/>
                        </a:lnSpc>
                        <a:spcAft>
                          <a:spcPts val="0"/>
                        </a:spcAft>
                      </a:pPr>
                      <a:r>
                        <a:rPr lang="en-US" sz="1600" kern="0">
                          <a:effectLst/>
                        </a:rPr>
                        <a:t> </a:t>
                      </a:r>
                      <a:endParaRPr lang="zh-TW" sz="1600" kern="100">
                        <a:effectLst/>
                      </a:endParaRPr>
                    </a:p>
                    <a:p>
                      <a:pPr algn="just">
                        <a:lnSpc>
                          <a:spcPts val="1800"/>
                        </a:lnSpc>
                        <a:spcAft>
                          <a:spcPts val="0"/>
                        </a:spcAft>
                      </a:pPr>
                      <a:r>
                        <a:rPr lang="zh-TW" sz="1600" kern="0">
                          <a:effectLst/>
                        </a:rPr>
                        <a:t>最</a:t>
                      </a:r>
                      <a:endParaRPr lang="zh-TW" sz="1600" kern="100">
                        <a:effectLst/>
                      </a:endParaRPr>
                    </a:p>
                    <a:p>
                      <a:pPr algn="just">
                        <a:lnSpc>
                          <a:spcPts val="1800"/>
                        </a:lnSpc>
                        <a:spcAft>
                          <a:spcPts val="0"/>
                        </a:spcAft>
                      </a:pPr>
                      <a:r>
                        <a:rPr lang="zh-TW" sz="1600" kern="0">
                          <a:effectLst/>
                        </a:rPr>
                        <a:t>高</a:t>
                      </a:r>
                      <a:endParaRPr lang="zh-TW" sz="1600" kern="100">
                        <a:effectLst/>
                      </a:endParaRPr>
                    </a:p>
                    <a:p>
                      <a:pPr algn="just">
                        <a:lnSpc>
                          <a:spcPts val="1800"/>
                        </a:lnSpc>
                        <a:spcAft>
                          <a:spcPts val="0"/>
                        </a:spcAft>
                      </a:pPr>
                      <a:r>
                        <a:rPr lang="zh-TW" sz="1600" kern="0">
                          <a:effectLst/>
                        </a:rPr>
                        <a:t>採</a:t>
                      </a:r>
                      <a:endParaRPr lang="zh-TW" sz="1600" kern="100">
                        <a:effectLst/>
                      </a:endParaRPr>
                    </a:p>
                    <a:p>
                      <a:pPr algn="just">
                        <a:lnSpc>
                          <a:spcPts val="1800"/>
                        </a:lnSpc>
                        <a:spcAft>
                          <a:spcPts val="0"/>
                        </a:spcAft>
                      </a:pPr>
                      <a:r>
                        <a:rPr lang="zh-TW" sz="1600" kern="0">
                          <a:effectLst/>
                        </a:rPr>
                        <a:t>計</a:t>
                      </a:r>
                      <a:endParaRPr lang="zh-TW" sz="1600" kern="100">
                        <a:effectLst/>
                      </a:endParaRPr>
                    </a:p>
                    <a:p>
                      <a:pPr algn="just">
                        <a:lnSpc>
                          <a:spcPts val="1800"/>
                        </a:lnSpc>
                        <a:spcAft>
                          <a:spcPts val="0"/>
                        </a:spcAft>
                      </a:pPr>
                      <a:r>
                        <a:rPr lang="en-US" sz="1600" kern="0">
                          <a:effectLst/>
                        </a:rPr>
                        <a:t>50</a:t>
                      </a:r>
                      <a:endParaRPr lang="zh-TW" sz="1600" kern="100">
                        <a:effectLst/>
                      </a:endParaRPr>
                    </a:p>
                    <a:p>
                      <a:pPr algn="just">
                        <a:lnSpc>
                          <a:spcPts val="1800"/>
                        </a:lnSpc>
                        <a:spcAft>
                          <a:spcPts val="0"/>
                        </a:spcAft>
                      </a:pPr>
                      <a:r>
                        <a:rPr lang="zh-TW" sz="1600" kern="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600" kern="0">
                          <a:effectLst/>
                        </a:rPr>
                        <a:t>1.限國中階段(七上至九上五學期)獲得之成績始採計。</a:t>
                      </a:r>
                      <a:endParaRPr lang="zh-TW" sz="1600" kern="100">
                        <a:effectLst/>
                      </a:endParaRPr>
                    </a:p>
                    <a:p>
                      <a:pPr algn="just">
                        <a:lnSpc>
                          <a:spcPts val="1800"/>
                        </a:lnSpc>
                        <a:spcAft>
                          <a:spcPts val="0"/>
                        </a:spcAft>
                        <a:tabLst>
                          <a:tab pos="221615" algn="l"/>
                        </a:tabLst>
                      </a:pPr>
                      <a:r>
                        <a:rPr lang="zh-TW" sz="1600" kern="0">
                          <a:effectLst/>
                        </a:rPr>
                        <a:t>2.競賽項目：科學展覽、各學科能</a:t>
                      </a:r>
                      <a:endParaRPr lang="zh-TW" sz="1600" kern="100">
                        <a:effectLst/>
                      </a:endParaRPr>
                    </a:p>
                    <a:p>
                      <a:pPr algn="just">
                        <a:lnSpc>
                          <a:spcPts val="1800"/>
                        </a:lnSpc>
                        <a:spcAft>
                          <a:spcPts val="0"/>
                        </a:spcAft>
                        <a:tabLst>
                          <a:tab pos="221615" algn="l"/>
                        </a:tabLst>
                      </a:pPr>
                      <a:r>
                        <a:rPr lang="en-US" sz="1600" kern="0">
                          <a:effectLst/>
                        </a:rPr>
                        <a:t>  </a:t>
                      </a:r>
                      <a:r>
                        <a:rPr lang="zh-TW" sz="1600" kern="0">
                          <a:effectLst/>
                        </a:rPr>
                        <a:t>力競賽、語文類競賽、藝能類競</a:t>
                      </a:r>
                      <a:endParaRPr lang="zh-TW" sz="1600" kern="100">
                        <a:effectLst/>
                      </a:endParaRPr>
                    </a:p>
                    <a:p>
                      <a:pPr algn="just">
                        <a:lnSpc>
                          <a:spcPts val="1800"/>
                        </a:lnSpc>
                        <a:spcAft>
                          <a:spcPts val="0"/>
                        </a:spcAft>
                        <a:tabLst>
                          <a:tab pos="221615" algn="l"/>
                        </a:tabLst>
                      </a:pPr>
                      <a:r>
                        <a:rPr lang="en-US" sz="1600" kern="0">
                          <a:effectLst/>
                        </a:rPr>
                        <a:t>  </a:t>
                      </a:r>
                      <a:r>
                        <a:rPr lang="zh-TW" sz="1600" kern="0">
                          <a:effectLst/>
                        </a:rPr>
                        <a:t>賽、運動類競賽。</a:t>
                      </a:r>
                      <a:endParaRPr lang="zh-TW" sz="1600" kern="100">
                        <a:effectLst/>
                      </a:endParaRPr>
                    </a:p>
                    <a:p>
                      <a:pPr algn="just">
                        <a:lnSpc>
                          <a:spcPts val="1800"/>
                        </a:lnSpc>
                        <a:spcAft>
                          <a:spcPts val="0"/>
                        </a:spcAft>
                        <a:tabLst>
                          <a:tab pos="221615" algn="l"/>
                        </a:tabLst>
                      </a:pPr>
                      <a:r>
                        <a:rPr lang="zh-TW" sz="1600" kern="0">
                          <a:effectLst/>
                        </a:rPr>
                        <a:t>3.同一性質或同一項目之競賽，僅</a:t>
                      </a:r>
                      <a:endParaRPr lang="zh-TW" sz="1600" kern="100">
                        <a:effectLst/>
                      </a:endParaRPr>
                    </a:p>
                    <a:p>
                      <a:pPr algn="just">
                        <a:lnSpc>
                          <a:spcPts val="1800"/>
                        </a:lnSpc>
                        <a:spcAft>
                          <a:spcPts val="0"/>
                        </a:spcAft>
                        <a:tabLst>
                          <a:tab pos="221615" algn="l"/>
                        </a:tabLst>
                      </a:pPr>
                      <a:r>
                        <a:rPr lang="en-US" sz="1600" kern="0">
                          <a:effectLst/>
                        </a:rPr>
                        <a:t>  </a:t>
                      </a:r>
                      <a:r>
                        <a:rPr lang="zh-TW" sz="1600" kern="0">
                          <a:effectLst/>
                        </a:rPr>
                        <a:t>擇優計分一次。</a:t>
                      </a:r>
                      <a:endParaRPr lang="zh-TW" sz="1600" kern="100">
                        <a:effectLst/>
                      </a:endParaRPr>
                    </a:p>
                    <a:p>
                      <a:pPr algn="just">
                        <a:lnSpc>
                          <a:spcPts val="1800"/>
                        </a:lnSpc>
                        <a:spcAft>
                          <a:spcPts val="0"/>
                        </a:spcAft>
                        <a:tabLst>
                          <a:tab pos="221615" algn="l"/>
                        </a:tabLst>
                      </a:pPr>
                      <a:r>
                        <a:rPr lang="zh-TW" sz="1600" kern="0">
                          <a:effectLst/>
                        </a:rPr>
                        <a:t>4.</a:t>
                      </a:r>
                      <a:r>
                        <a:rPr lang="zh-TW" sz="1600" u="sng" kern="0">
                          <a:effectLst/>
                        </a:rPr>
                        <a:t>本項最高</a:t>
                      </a:r>
                      <a:r>
                        <a:rPr lang="en-US" sz="1600" u="sng" kern="0">
                          <a:effectLst/>
                        </a:rPr>
                        <a:t>10</a:t>
                      </a:r>
                      <a:r>
                        <a:rPr lang="zh-TW" sz="1600" u="sng" kern="0">
                          <a:effectLst/>
                        </a:rPr>
                        <a:t>分</a:t>
                      </a:r>
                      <a:r>
                        <a:rPr lang="zh-TW" sz="1600" kern="0">
                          <a:effectLst/>
                        </a:rPr>
                        <a:t>。</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09638">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600" kern="100">
                          <a:effectLst/>
                        </a:rPr>
                        <a:t>全國第一名</a:t>
                      </a:r>
                      <a:r>
                        <a:rPr lang="en-US" sz="1600" kern="100">
                          <a:effectLst/>
                        </a:rPr>
                        <a:t>7</a:t>
                      </a:r>
                      <a:r>
                        <a:rPr lang="zh-TW" sz="1600" kern="10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100">
                          <a:effectLst/>
                        </a:rPr>
                        <a:t>全國第二名</a:t>
                      </a:r>
                      <a:r>
                        <a:rPr lang="en-US" sz="1600" kern="100">
                          <a:effectLst/>
                        </a:rPr>
                        <a:t>6</a:t>
                      </a:r>
                      <a:r>
                        <a:rPr lang="zh-TW" sz="1600" kern="10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100">
                          <a:effectLst/>
                        </a:rPr>
                        <a:t>全國第三名</a:t>
                      </a:r>
                      <a:r>
                        <a:rPr lang="en-US" sz="1600" kern="100">
                          <a:effectLst/>
                        </a:rPr>
                        <a:t>5</a:t>
                      </a:r>
                      <a:r>
                        <a:rPr lang="zh-TW" sz="1600" kern="10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600" kern="100">
                          <a:effectLst/>
                        </a:rPr>
                        <a:t>全國第四至八名</a:t>
                      </a:r>
                    </a:p>
                    <a:p>
                      <a:pPr algn="just">
                        <a:lnSpc>
                          <a:spcPts val="1800"/>
                        </a:lnSpc>
                        <a:spcAft>
                          <a:spcPts val="0"/>
                        </a:spcAft>
                      </a:pPr>
                      <a:r>
                        <a:rPr lang="en-US" sz="1600" kern="100">
                          <a:effectLst/>
                        </a:rPr>
                        <a:t>4</a:t>
                      </a:r>
                      <a:r>
                        <a:rPr lang="zh-TW" sz="1600" kern="10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99981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600" kern="100">
                          <a:effectLst/>
                        </a:rPr>
                        <a:t>縣市第一名</a:t>
                      </a:r>
                      <a:r>
                        <a:rPr lang="en-US" sz="1600" kern="100">
                          <a:effectLst/>
                        </a:rPr>
                        <a:t>4</a:t>
                      </a:r>
                      <a:r>
                        <a:rPr lang="zh-TW" sz="1600" kern="10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100">
                          <a:effectLst/>
                        </a:rPr>
                        <a:t>縣市第二名</a:t>
                      </a:r>
                      <a:r>
                        <a:rPr lang="en-US" sz="1600" kern="100">
                          <a:effectLst/>
                        </a:rPr>
                        <a:t>3</a:t>
                      </a:r>
                      <a:r>
                        <a:rPr lang="zh-TW" sz="1600" kern="10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100">
                          <a:effectLst/>
                        </a:rPr>
                        <a:t>縣市第三名</a:t>
                      </a:r>
                      <a:r>
                        <a:rPr lang="en-US" sz="1600" kern="100">
                          <a:effectLst/>
                        </a:rPr>
                        <a:t>2</a:t>
                      </a:r>
                      <a:r>
                        <a:rPr lang="zh-TW" sz="1600" kern="10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600" kern="100">
                          <a:effectLst/>
                        </a:rPr>
                        <a:t>縣市第四至八名</a:t>
                      </a:r>
                    </a:p>
                    <a:p>
                      <a:pPr algn="just">
                        <a:lnSpc>
                          <a:spcPts val="1800"/>
                        </a:lnSpc>
                        <a:spcAft>
                          <a:spcPts val="0"/>
                        </a:spcAft>
                      </a:pPr>
                      <a:r>
                        <a:rPr lang="en-US" sz="1600" kern="100">
                          <a:effectLst/>
                        </a:rPr>
                        <a:t>1</a:t>
                      </a:r>
                      <a:r>
                        <a:rPr lang="zh-TW" sz="1600" kern="10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304819">
                <a:tc vMerge="1">
                  <a:txBody>
                    <a:bodyPr/>
                    <a:lstStyle/>
                    <a:p>
                      <a:endParaRPr lang="zh-TW" altLang="en-US"/>
                    </a:p>
                  </a:txBody>
                  <a:tcPr/>
                </a:tc>
                <a:tc>
                  <a:txBody>
                    <a:bodyPr/>
                    <a:lstStyle/>
                    <a:p>
                      <a:pPr algn="just">
                        <a:lnSpc>
                          <a:spcPts val="1800"/>
                        </a:lnSpc>
                        <a:spcAft>
                          <a:spcPts val="0"/>
                        </a:spcAft>
                      </a:pPr>
                      <a:r>
                        <a:rPr lang="zh-TW" sz="1600" kern="0">
                          <a:effectLst/>
                        </a:rPr>
                        <a:t>獎勵紀錄</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600" kern="0">
                          <a:effectLst/>
                        </a:rPr>
                        <a:t> </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600" kern="0">
                          <a:effectLst/>
                        </a:rPr>
                        <a:t>1.由國中依學生表現計算之。</a:t>
                      </a:r>
                      <a:endParaRPr lang="zh-TW" sz="1600" kern="100">
                        <a:effectLst/>
                      </a:endParaRPr>
                    </a:p>
                    <a:p>
                      <a:pPr algn="just">
                        <a:lnSpc>
                          <a:spcPts val="1800"/>
                        </a:lnSpc>
                        <a:spcAft>
                          <a:spcPts val="0"/>
                        </a:spcAft>
                      </a:pPr>
                      <a:r>
                        <a:rPr lang="zh-TW" sz="1600" kern="0">
                          <a:effectLst/>
                        </a:rPr>
                        <a:t>2.獎勵紀錄至體適能等四項均以</a:t>
                      </a:r>
                      <a:endParaRPr lang="zh-TW" sz="1600" kern="100">
                        <a:effectLst/>
                      </a:endParaRPr>
                    </a:p>
                    <a:p>
                      <a:pPr indent="139700" algn="just">
                        <a:lnSpc>
                          <a:spcPts val="1800"/>
                        </a:lnSpc>
                        <a:spcAft>
                          <a:spcPts val="0"/>
                        </a:spcAft>
                      </a:pPr>
                      <a:r>
                        <a:rPr lang="zh-TW" sz="1600" kern="0">
                          <a:effectLst/>
                        </a:rPr>
                        <a:t>原始分數計分，</a:t>
                      </a:r>
                      <a:r>
                        <a:rPr lang="zh-TW" sz="1600" u="sng" kern="0">
                          <a:effectLst/>
                        </a:rPr>
                        <a:t>獎勵紀錄、服務學</a:t>
                      </a:r>
                      <a:endParaRPr lang="zh-TW" sz="1600" kern="100">
                        <a:effectLst/>
                      </a:endParaRPr>
                    </a:p>
                    <a:p>
                      <a:pPr indent="139700" algn="just">
                        <a:lnSpc>
                          <a:spcPts val="1800"/>
                        </a:lnSpc>
                        <a:spcAft>
                          <a:spcPts val="0"/>
                        </a:spcAft>
                      </a:pPr>
                      <a:r>
                        <a:rPr lang="zh-TW" sz="1600" u="sng" kern="0">
                          <a:effectLst/>
                        </a:rPr>
                        <a:t>習各單項最高採計15分</a:t>
                      </a:r>
                      <a:r>
                        <a:rPr lang="zh-TW" sz="1600" kern="0">
                          <a:effectLst/>
                        </a:rPr>
                        <a:t>。</a:t>
                      </a:r>
                      <a:endParaRPr lang="zh-TW" sz="1600" kern="100">
                        <a:effectLst/>
                      </a:endParaRPr>
                    </a:p>
                    <a:p>
                      <a:pPr marL="247650" indent="-171450" algn="just">
                        <a:lnSpc>
                          <a:spcPts val="1800"/>
                        </a:lnSpc>
                        <a:spcAft>
                          <a:spcPts val="0"/>
                        </a:spcAft>
                      </a:pPr>
                      <a:r>
                        <a:rPr lang="zh-TW" sz="1600" kern="0">
                          <a:effectLst/>
                        </a:rPr>
                        <a:t>(嘉獎/警告每支0.5分；小功/小過每支1.5</a:t>
                      </a:r>
                      <a:endParaRPr lang="zh-TW" sz="1600" kern="100">
                        <a:effectLst/>
                      </a:endParaRPr>
                    </a:p>
                    <a:p>
                      <a:pPr indent="114300" algn="just">
                        <a:lnSpc>
                          <a:spcPts val="1800"/>
                        </a:lnSpc>
                        <a:spcAft>
                          <a:spcPts val="0"/>
                        </a:spcAft>
                      </a:pPr>
                      <a:r>
                        <a:rPr lang="zh-TW" sz="1600" kern="0">
                          <a:effectLst/>
                        </a:rPr>
                        <a:t>分；大功/大過每支4.5分；服務學習每小</a:t>
                      </a:r>
                      <a:endParaRPr lang="zh-TW" sz="1600" kern="100">
                        <a:effectLst/>
                      </a:endParaRPr>
                    </a:p>
                    <a:p>
                      <a:pPr indent="114300" algn="just">
                        <a:lnSpc>
                          <a:spcPts val="1800"/>
                        </a:lnSpc>
                        <a:spcAft>
                          <a:spcPts val="0"/>
                        </a:spcAft>
                      </a:pPr>
                      <a:r>
                        <a:rPr lang="zh-TW" sz="1600" kern="0">
                          <a:effectLst/>
                        </a:rPr>
                        <a:t>時0.3分)</a:t>
                      </a:r>
                      <a:endParaRPr lang="zh-TW" sz="1600" kern="100">
                        <a:effectLst/>
                      </a:endParaRPr>
                    </a:p>
                    <a:p>
                      <a:pPr algn="just">
                        <a:lnSpc>
                          <a:spcPts val="1800"/>
                        </a:lnSpc>
                        <a:spcAft>
                          <a:spcPts val="0"/>
                        </a:spcAft>
                      </a:pPr>
                      <a:r>
                        <a:rPr lang="zh-TW" sz="1600" kern="0">
                          <a:effectLst/>
                        </a:rPr>
                        <a:t>3.社團參與、體適能各單項最高採計</a:t>
                      </a:r>
                      <a:endParaRPr lang="zh-TW" sz="1600" kern="100">
                        <a:effectLst/>
                      </a:endParaRPr>
                    </a:p>
                    <a:p>
                      <a:pPr indent="139700" algn="just">
                        <a:lnSpc>
                          <a:spcPts val="1800"/>
                        </a:lnSpc>
                        <a:spcAft>
                          <a:spcPts val="0"/>
                        </a:spcAft>
                      </a:pPr>
                      <a:r>
                        <a:rPr lang="zh-TW" sz="1600" kern="0">
                          <a:effectLst/>
                        </a:rPr>
                        <a:t>10分。 </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04819">
                <a:tc vMerge="1">
                  <a:txBody>
                    <a:bodyPr/>
                    <a:lstStyle/>
                    <a:p>
                      <a:endParaRPr lang="zh-TW" altLang="en-US"/>
                    </a:p>
                  </a:txBody>
                  <a:tcPr/>
                </a:tc>
                <a:tc>
                  <a:txBody>
                    <a:bodyPr/>
                    <a:lstStyle/>
                    <a:p>
                      <a:pPr algn="just">
                        <a:lnSpc>
                          <a:spcPts val="1800"/>
                        </a:lnSpc>
                        <a:spcAft>
                          <a:spcPts val="0"/>
                        </a:spcAft>
                      </a:pPr>
                      <a:r>
                        <a:rPr lang="zh-TW" sz="1600" kern="0">
                          <a:effectLst/>
                        </a:rPr>
                        <a:t>服務學習</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304819">
                <a:tc vMerge="1">
                  <a:txBody>
                    <a:bodyPr/>
                    <a:lstStyle/>
                    <a:p>
                      <a:endParaRPr lang="zh-TW" altLang="en-US"/>
                    </a:p>
                  </a:txBody>
                  <a:tcPr/>
                </a:tc>
                <a:tc>
                  <a:txBody>
                    <a:bodyPr/>
                    <a:lstStyle/>
                    <a:p>
                      <a:pPr algn="just">
                        <a:lnSpc>
                          <a:spcPts val="1800"/>
                        </a:lnSpc>
                        <a:spcAft>
                          <a:spcPts val="0"/>
                        </a:spcAft>
                      </a:pPr>
                      <a:r>
                        <a:rPr lang="zh-TW" sz="1600" kern="0">
                          <a:effectLst/>
                        </a:rPr>
                        <a:t>社團參與</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2103251">
                <a:tc vMerge="1">
                  <a:txBody>
                    <a:bodyPr/>
                    <a:lstStyle/>
                    <a:p>
                      <a:endParaRPr lang="zh-TW" altLang="en-US"/>
                    </a:p>
                  </a:txBody>
                  <a:tcPr/>
                </a:tc>
                <a:tc>
                  <a:txBody>
                    <a:bodyPr/>
                    <a:lstStyle/>
                    <a:p>
                      <a:pPr algn="just">
                        <a:lnSpc>
                          <a:spcPts val="1800"/>
                        </a:lnSpc>
                        <a:spcAft>
                          <a:spcPts val="0"/>
                        </a:spcAft>
                      </a:pPr>
                      <a:r>
                        <a:rPr lang="zh-TW" sz="1600" kern="0">
                          <a:effectLst/>
                        </a:rPr>
                        <a:t>體適能</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609638">
                <a:tc gridSpan="2">
                  <a:txBody>
                    <a:bodyPr/>
                    <a:lstStyle/>
                    <a:p>
                      <a:pPr algn="just">
                        <a:lnSpc>
                          <a:spcPts val="1800"/>
                        </a:lnSpc>
                        <a:spcAft>
                          <a:spcPts val="0"/>
                        </a:spcAft>
                      </a:pPr>
                      <a:r>
                        <a:rPr lang="zh-TW" sz="1600" kern="0">
                          <a:effectLst/>
                        </a:rPr>
                        <a:t>3.就近入學</a:t>
                      </a:r>
                      <a:endParaRPr lang="zh-TW" sz="1600" kern="100">
                        <a:effectLst/>
                        <a:latin typeface="Calibri"/>
                        <a:ea typeface="新細明體"/>
                        <a:cs typeface="Times New Roman"/>
                      </a:endParaRPr>
                    </a:p>
                  </a:txBody>
                  <a:tcPr marL="5650" marR="565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600" kern="0">
                          <a:effectLst/>
                        </a:rPr>
                        <a:t>符合</a:t>
                      </a:r>
                      <a:r>
                        <a:rPr lang="en-US" sz="1600" kern="0">
                          <a:effectLst/>
                        </a:rPr>
                        <a:t>10</a:t>
                      </a:r>
                      <a:r>
                        <a:rPr lang="zh-TW" sz="1600" kern="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600" kern="0">
                          <a:effectLst/>
                        </a:rPr>
                        <a:t>不符</a:t>
                      </a:r>
                      <a:r>
                        <a:rPr lang="en-US" sz="1600" kern="0">
                          <a:effectLst/>
                        </a:rPr>
                        <a:t>0</a:t>
                      </a:r>
                      <a:r>
                        <a:rPr lang="zh-TW" sz="1600" kern="0">
                          <a:effectLst/>
                        </a:rPr>
                        <a:t>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600" kern="0">
                          <a:effectLst/>
                        </a:rPr>
                        <a:t> </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600" kern="0">
                          <a:effectLst/>
                        </a:rPr>
                        <a:t> </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0">
                          <a:effectLst/>
                        </a:rPr>
                        <a:t>10分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0">
                          <a:effectLst/>
                        </a:rPr>
                        <a:t> </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1219276">
                <a:tc gridSpan="2">
                  <a:txBody>
                    <a:bodyPr/>
                    <a:lstStyle/>
                    <a:p>
                      <a:pPr algn="just">
                        <a:lnSpc>
                          <a:spcPts val="1800"/>
                        </a:lnSpc>
                        <a:spcAft>
                          <a:spcPts val="0"/>
                        </a:spcAft>
                      </a:pPr>
                      <a:r>
                        <a:rPr lang="zh-TW" sz="1600" kern="0">
                          <a:effectLst/>
                        </a:rPr>
                        <a:t>4.</a:t>
                      </a:r>
                      <a:r>
                        <a:rPr lang="zh-TW" sz="1600" kern="100">
                          <a:effectLst/>
                        </a:rPr>
                        <a:t>國中</a:t>
                      </a:r>
                      <a:r>
                        <a:rPr lang="zh-TW" sz="1600" kern="0">
                          <a:effectLst/>
                        </a:rPr>
                        <a:t>教育會考</a:t>
                      </a:r>
                      <a:endParaRPr lang="zh-TW" sz="1600" kern="100">
                        <a:effectLst/>
                        <a:latin typeface="Calibri"/>
                        <a:ea typeface="新細明體"/>
                        <a:cs typeface="Times New Roman"/>
                      </a:endParaRPr>
                    </a:p>
                  </a:txBody>
                  <a:tcPr marL="5650" marR="565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600" kern="0">
                          <a:effectLst/>
                        </a:rPr>
                        <a:t>精熟</a:t>
                      </a:r>
                      <a:endParaRPr lang="zh-TW" sz="1600" kern="100">
                        <a:effectLst/>
                      </a:endParaRPr>
                    </a:p>
                    <a:p>
                      <a:pPr algn="just">
                        <a:lnSpc>
                          <a:spcPts val="1800"/>
                        </a:lnSpc>
                        <a:spcAft>
                          <a:spcPts val="0"/>
                        </a:spcAft>
                      </a:pPr>
                      <a:r>
                        <a:rPr lang="zh-TW" sz="1600" kern="0">
                          <a:effectLst/>
                        </a:rPr>
                        <a:t>每科6分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600" kern="0">
                          <a:effectLst/>
                        </a:rPr>
                        <a:t>基礎</a:t>
                      </a:r>
                      <a:endParaRPr lang="zh-TW" sz="1600" kern="100">
                        <a:effectLst/>
                      </a:endParaRPr>
                    </a:p>
                    <a:p>
                      <a:pPr algn="just">
                        <a:lnSpc>
                          <a:spcPts val="1800"/>
                        </a:lnSpc>
                        <a:spcAft>
                          <a:spcPts val="0"/>
                        </a:spcAft>
                      </a:pPr>
                      <a:r>
                        <a:rPr lang="zh-TW" sz="1600" kern="0">
                          <a:effectLst/>
                        </a:rPr>
                        <a:t>每科4分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600" kern="0">
                          <a:effectLst/>
                        </a:rPr>
                        <a:t>待加強</a:t>
                      </a:r>
                      <a:endParaRPr lang="zh-TW" sz="1600" kern="100">
                        <a:effectLst/>
                      </a:endParaRPr>
                    </a:p>
                    <a:p>
                      <a:pPr algn="just">
                        <a:lnSpc>
                          <a:spcPts val="1800"/>
                        </a:lnSpc>
                        <a:spcAft>
                          <a:spcPts val="0"/>
                        </a:spcAft>
                      </a:pPr>
                      <a:r>
                        <a:rPr lang="zh-TW" sz="1600" kern="0">
                          <a:effectLst/>
                        </a:rPr>
                        <a:t>每科2分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600" kern="0">
                          <a:effectLst/>
                        </a:rPr>
                        <a:t> </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0">
                          <a:effectLst/>
                        </a:rPr>
                        <a:t>30分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0">
                          <a:effectLst/>
                        </a:rPr>
                        <a:t> </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04819">
                <a:tc gridSpan="9">
                  <a:txBody>
                    <a:bodyPr/>
                    <a:lstStyle/>
                    <a:p>
                      <a:pPr algn="ctr">
                        <a:lnSpc>
                          <a:spcPts val="1800"/>
                        </a:lnSpc>
                        <a:spcAft>
                          <a:spcPts val="0"/>
                        </a:spcAft>
                      </a:pPr>
                      <a:r>
                        <a:rPr lang="zh-TW" sz="1600" kern="0">
                          <a:effectLst/>
                        </a:rPr>
                        <a:t>參考總分</a:t>
                      </a:r>
                      <a:endParaRPr lang="zh-TW" sz="1600" kern="100">
                        <a:effectLst/>
                        <a:latin typeface="Calibri"/>
                        <a:ea typeface="新細明體"/>
                        <a:cs typeface="Times New Roman"/>
                      </a:endParaRPr>
                    </a:p>
                  </a:txBody>
                  <a:tcPr marL="5650" marR="565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600" kern="0">
                          <a:effectLst/>
                        </a:rPr>
                        <a:t>100分</a:t>
                      </a:r>
                      <a:endParaRPr lang="zh-TW" sz="1600" kern="10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600" kern="0" dirty="0">
                          <a:effectLst/>
                        </a:rPr>
                        <a:t> </a:t>
                      </a:r>
                      <a:endParaRPr lang="zh-TW" sz="1600" kern="100" dirty="0">
                        <a:effectLst/>
                        <a:latin typeface="Calibri"/>
                        <a:ea typeface="新細明體"/>
                        <a:cs typeface="Times New Roman"/>
                      </a:endParaRPr>
                    </a:p>
                  </a:txBody>
                  <a:tcPr marL="5650" marR="565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graphicFrame>
        <p:nvGraphicFramePr>
          <p:cNvPr id="8" name="內容版面配置區 4"/>
          <p:cNvGraphicFramePr>
            <a:graphicFrameLocks noGrp="1"/>
          </p:cNvGraphicFramePr>
          <p:nvPr>
            <p:ph idx="1"/>
          </p:nvPr>
        </p:nvGraphicFramePr>
        <p:xfrm>
          <a:off x="1974850" y="254000"/>
          <a:ext cx="10371138" cy="6754813"/>
        </p:xfrm>
        <a:graphic>
          <a:graphicData uri="http://schemas.openxmlformats.org/drawingml/2006/table">
            <a:tbl>
              <a:tblPr>
                <a:tableStyleId>{5C22544A-7EE6-4342-B048-85BDC9FD1C3A}</a:tableStyleId>
              </a:tblPr>
              <a:tblGrid>
                <a:gridCol w="343209">
                  <a:extLst>
                    <a:ext uri="{9D8B030D-6E8A-4147-A177-3AD203B41FA5}">
                      <a16:colId xmlns:a16="http://schemas.microsoft.com/office/drawing/2014/main" xmlns="" val="20000"/>
                    </a:ext>
                  </a:extLst>
                </a:gridCol>
                <a:gridCol w="914496">
                  <a:extLst>
                    <a:ext uri="{9D8B030D-6E8A-4147-A177-3AD203B41FA5}">
                      <a16:colId xmlns:a16="http://schemas.microsoft.com/office/drawing/2014/main" xmlns="" val="20001"/>
                    </a:ext>
                  </a:extLst>
                </a:gridCol>
                <a:gridCol w="835661">
                  <a:extLst>
                    <a:ext uri="{9D8B030D-6E8A-4147-A177-3AD203B41FA5}">
                      <a16:colId xmlns:a16="http://schemas.microsoft.com/office/drawing/2014/main" xmlns="" val="20002"/>
                    </a:ext>
                  </a:extLst>
                </a:gridCol>
                <a:gridCol w="173438">
                  <a:extLst>
                    <a:ext uri="{9D8B030D-6E8A-4147-A177-3AD203B41FA5}">
                      <a16:colId xmlns:a16="http://schemas.microsoft.com/office/drawing/2014/main" xmlns="" val="20003"/>
                    </a:ext>
                  </a:extLst>
                </a:gridCol>
                <a:gridCol w="567619">
                  <a:extLst>
                    <a:ext uri="{9D8B030D-6E8A-4147-A177-3AD203B41FA5}">
                      <a16:colId xmlns:a16="http://schemas.microsoft.com/office/drawing/2014/main" xmlns="" val="20004"/>
                    </a:ext>
                  </a:extLst>
                </a:gridCol>
                <a:gridCol w="599154">
                  <a:extLst>
                    <a:ext uri="{9D8B030D-6E8A-4147-A177-3AD203B41FA5}">
                      <a16:colId xmlns:a16="http://schemas.microsoft.com/office/drawing/2014/main" xmlns="" val="20005"/>
                    </a:ext>
                  </a:extLst>
                </a:gridCol>
                <a:gridCol w="189207">
                  <a:extLst>
                    <a:ext uri="{9D8B030D-6E8A-4147-A177-3AD203B41FA5}">
                      <a16:colId xmlns:a16="http://schemas.microsoft.com/office/drawing/2014/main" xmlns="" val="20006"/>
                    </a:ext>
                  </a:extLst>
                </a:gridCol>
                <a:gridCol w="551851">
                  <a:extLst>
                    <a:ext uri="{9D8B030D-6E8A-4147-A177-3AD203B41FA5}">
                      <a16:colId xmlns:a16="http://schemas.microsoft.com/office/drawing/2014/main" xmlns="" val="20007"/>
                    </a:ext>
                  </a:extLst>
                </a:gridCol>
                <a:gridCol w="469053">
                  <a:extLst>
                    <a:ext uri="{9D8B030D-6E8A-4147-A177-3AD203B41FA5}">
                      <a16:colId xmlns:a16="http://schemas.microsoft.com/office/drawing/2014/main" xmlns="" val="20008"/>
                    </a:ext>
                  </a:extLst>
                </a:gridCol>
                <a:gridCol w="190025">
                  <a:extLst>
                    <a:ext uri="{9D8B030D-6E8A-4147-A177-3AD203B41FA5}">
                      <a16:colId xmlns:a16="http://schemas.microsoft.com/office/drawing/2014/main" xmlns="" val="20009"/>
                    </a:ext>
                  </a:extLst>
                </a:gridCol>
                <a:gridCol w="538405">
                  <a:extLst>
                    <a:ext uri="{9D8B030D-6E8A-4147-A177-3AD203B41FA5}">
                      <a16:colId xmlns:a16="http://schemas.microsoft.com/office/drawing/2014/main" xmlns="" val="20010"/>
                    </a:ext>
                  </a:extLst>
                </a:gridCol>
                <a:gridCol w="4999019">
                  <a:extLst>
                    <a:ext uri="{9D8B030D-6E8A-4147-A177-3AD203B41FA5}">
                      <a16:colId xmlns:a16="http://schemas.microsoft.com/office/drawing/2014/main" xmlns="" val="20011"/>
                    </a:ext>
                  </a:extLst>
                </a:gridCol>
              </a:tblGrid>
              <a:tr h="609616">
                <a:tc gridSpan="2">
                  <a:txBody>
                    <a:bodyPr/>
                    <a:lstStyle/>
                    <a:p>
                      <a:pPr algn="ctr">
                        <a:lnSpc>
                          <a:spcPts val="1800"/>
                        </a:lnSpc>
                        <a:spcAft>
                          <a:spcPts val="0"/>
                        </a:spcAft>
                        <a:tabLst>
                          <a:tab pos="90170" algn="l"/>
                        </a:tabLst>
                      </a:pPr>
                      <a:r>
                        <a:rPr lang="zh-TW" sz="1500" kern="0" dirty="0">
                          <a:effectLst/>
                        </a:rPr>
                        <a:t>比序</a:t>
                      </a:r>
                      <a:r>
                        <a:rPr lang="zh-TW" sz="1500" kern="100" dirty="0">
                          <a:effectLst/>
                        </a:rPr>
                        <a:t>項目</a:t>
                      </a:r>
                      <a:endParaRPr lang="zh-TW" sz="1500" kern="100" dirty="0">
                        <a:effectLst/>
                        <a:latin typeface="Calibri"/>
                        <a:ea typeface="新細明體"/>
                        <a:cs typeface="Times New Roman"/>
                      </a:endParaRPr>
                    </a:p>
                  </a:txBody>
                  <a:tcPr marL="5652" marR="5652"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8">
                  <a:txBody>
                    <a:bodyPr/>
                    <a:lstStyle/>
                    <a:p>
                      <a:pPr algn="ctr">
                        <a:lnSpc>
                          <a:spcPts val="1800"/>
                        </a:lnSpc>
                        <a:spcAft>
                          <a:spcPts val="0"/>
                        </a:spcAft>
                      </a:pPr>
                      <a:r>
                        <a:rPr lang="zh-TW" sz="1500" kern="0" dirty="0">
                          <a:effectLst/>
                        </a:rPr>
                        <a:t>積分換算</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500" kern="0">
                          <a:effectLst/>
                        </a:rPr>
                        <a:t>最高</a:t>
                      </a:r>
                      <a:endParaRPr lang="zh-TW" sz="1500" kern="100">
                        <a:effectLst/>
                      </a:endParaRPr>
                    </a:p>
                    <a:p>
                      <a:pPr algn="ctr">
                        <a:lnSpc>
                          <a:spcPts val="1800"/>
                        </a:lnSpc>
                        <a:spcAft>
                          <a:spcPts val="0"/>
                        </a:spcAft>
                      </a:pPr>
                      <a:r>
                        <a:rPr lang="zh-TW" sz="1500" kern="0">
                          <a:effectLst/>
                        </a:rPr>
                        <a:t>分數</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500" kern="0" dirty="0">
                          <a:effectLst/>
                        </a:rPr>
                        <a:t>備註</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xmlns="" val="10000"/>
                  </a:ext>
                </a:extLst>
              </a:tr>
              <a:tr h="1928688">
                <a:tc>
                  <a:txBody>
                    <a:bodyPr/>
                    <a:lstStyle/>
                    <a:p>
                      <a:pPr algn="just">
                        <a:lnSpc>
                          <a:spcPts val="1800"/>
                        </a:lnSpc>
                        <a:spcAft>
                          <a:spcPts val="0"/>
                        </a:spcAft>
                      </a:pPr>
                      <a:r>
                        <a:rPr lang="zh-TW" sz="1500" kern="0">
                          <a:effectLst/>
                        </a:rPr>
                        <a:t>1.志願序</a:t>
                      </a:r>
                      <a:endParaRPr lang="zh-TW" sz="1500" kern="100">
                        <a:effectLst/>
                        <a:latin typeface="Calibri"/>
                        <a:ea typeface="新細明體"/>
                        <a:cs typeface="Times New Roman"/>
                      </a:endParaRPr>
                    </a:p>
                  </a:txBody>
                  <a:tcPr marL="5652" marR="5652"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800"/>
                        </a:lnSpc>
                        <a:spcAft>
                          <a:spcPts val="0"/>
                        </a:spcAft>
                      </a:pPr>
                      <a:r>
                        <a:rPr lang="zh-TW" sz="1500" kern="0">
                          <a:effectLst/>
                        </a:rPr>
                        <a:t>志願序</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just">
                        <a:lnSpc>
                          <a:spcPts val="1500"/>
                        </a:lnSpc>
                        <a:spcAft>
                          <a:spcPts val="0"/>
                        </a:spcAft>
                      </a:pPr>
                      <a:r>
                        <a:rPr lang="zh-TW" sz="1500" kern="0" dirty="0">
                          <a:effectLst/>
                        </a:rPr>
                        <a:t>第1志願序學校</a:t>
                      </a:r>
                      <a:endParaRPr lang="zh-TW" sz="1500" kern="100" dirty="0">
                        <a:effectLst/>
                      </a:endParaRPr>
                    </a:p>
                    <a:p>
                      <a:pPr algn="just">
                        <a:lnSpc>
                          <a:spcPts val="1500"/>
                        </a:lnSpc>
                        <a:spcAft>
                          <a:spcPts val="0"/>
                        </a:spcAft>
                      </a:pPr>
                      <a:r>
                        <a:rPr lang="zh-TW" sz="1500" kern="0" dirty="0">
                          <a:effectLst/>
                        </a:rPr>
                        <a:t> </a:t>
                      </a:r>
                      <a:r>
                        <a:rPr lang="zh-TW" sz="1500" kern="0" dirty="0" smtClean="0">
                          <a:effectLst/>
                        </a:rPr>
                        <a:t>10</a:t>
                      </a:r>
                      <a:r>
                        <a:rPr lang="zh-TW" sz="1500" kern="0" dirty="0">
                          <a:effectLst/>
                        </a:rPr>
                        <a:t>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just">
                        <a:lnSpc>
                          <a:spcPts val="1500"/>
                        </a:lnSpc>
                        <a:spcAft>
                          <a:spcPts val="0"/>
                        </a:spcAft>
                      </a:pPr>
                      <a:r>
                        <a:rPr lang="zh-TW" sz="1500" kern="0" dirty="0">
                          <a:effectLst/>
                        </a:rPr>
                        <a:t>第2志願序</a:t>
                      </a:r>
                      <a:r>
                        <a:rPr lang="zh-TW" sz="1500" kern="0" dirty="0" smtClean="0">
                          <a:effectLst/>
                        </a:rPr>
                        <a:t>學校9</a:t>
                      </a:r>
                      <a:r>
                        <a:rPr lang="zh-TW" sz="1500" kern="0" dirty="0">
                          <a:effectLst/>
                        </a:rPr>
                        <a:t>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just">
                        <a:lnSpc>
                          <a:spcPts val="1500"/>
                        </a:lnSpc>
                        <a:spcAft>
                          <a:spcPts val="0"/>
                        </a:spcAft>
                      </a:pPr>
                      <a:r>
                        <a:rPr lang="zh-TW" sz="1500" kern="0" dirty="0">
                          <a:effectLst/>
                        </a:rPr>
                        <a:t>第3志願序</a:t>
                      </a:r>
                      <a:r>
                        <a:rPr lang="zh-TW" sz="1500" kern="0" dirty="0" smtClean="0">
                          <a:effectLst/>
                        </a:rPr>
                        <a:t>學校8</a:t>
                      </a:r>
                      <a:r>
                        <a:rPr lang="zh-TW" sz="1500" kern="0" dirty="0">
                          <a:effectLst/>
                        </a:rPr>
                        <a:t>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500"/>
                        </a:lnSpc>
                        <a:spcAft>
                          <a:spcPts val="0"/>
                        </a:spcAft>
                      </a:pPr>
                      <a:r>
                        <a:rPr lang="zh-TW" sz="1500" kern="0" dirty="0">
                          <a:effectLst/>
                        </a:rPr>
                        <a:t>第4志願序</a:t>
                      </a:r>
                      <a:r>
                        <a:rPr lang="zh-TW" sz="1500" kern="0" dirty="0" smtClean="0">
                          <a:effectLst/>
                        </a:rPr>
                        <a:t>學校7</a:t>
                      </a:r>
                      <a:r>
                        <a:rPr lang="zh-TW" sz="1500" kern="0" dirty="0">
                          <a:effectLst/>
                        </a:rPr>
                        <a:t>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just">
                        <a:lnSpc>
                          <a:spcPts val="1500"/>
                        </a:lnSpc>
                        <a:spcAft>
                          <a:spcPts val="0"/>
                        </a:spcAft>
                      </a:pPr>
                      <a:r>
                        <a:rPr lang="zh-TW" sz="1500" kern="0" dirty="0">
                          <a:effectLst/>
                        </a:rPr>
                        <a:t>第5志願序</a:t>
                      </a:r>
                      <a:r>
                        <a:rPr lang="zh-TW" sz="1500" kern="0" dirty="0" smtClean="0">
                          <a:effectLst/>
                        </a:rPr>
                        <a:t>學校6</a:t>
                      </a:r>
                      <a:r>
                        <a:rPr lang="zh-TW" sz="1500" kern="0" dirty="0">
                          <a:effectLst/>
                        </a:rPr>
                        <a:t>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a:txBody>
                    <a:bodyPr/>
                    <a:lstStyle/>
                    <a:p>
                      <a:pPr algn="just">
                        <a:lnSpc>
                          <a:spcPts val="1500"/>
                        </a:lnSpc>
                        <a:spcAft>
                          <a:spcPts val="0"/>
                        </a:spcAft>
                      </a:pPr>
                      <a:r>
                        <a:rPr lang="zh-TW" sz="1500" kern="0" dirty="0">
                          <a:effectLst/>
                        </a:rPr>
                        <a:t>10分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500" kern="0" dirty="0">
                          <a:effectLst/>
                        </a:rPr>
                        <a:t>學生參考國中學生生涯輔導紀錄手冊之生涯發展規劃書，選填志願。</a:t>
                      </a:r>
                      <a:endParaRPr lang="zh-TW" sz="1500" kern="100" dirty="0">
                        <a:effectLst/>
                      </a:endParaRPr>
                    </a:p>
                    <a:p>
                      <a:pPr marL="177800" lvl="0" indent="-177800" algn="l">
                        <a:lnSpc>
                          <a:spcPts val="1500"/>
                        </a:lnSpc>
                        <a:spcAft>
                          <a:spcPts val="0"/>
                        </a:spcAft>
                        <a:buFont typeface="+mj-lt"/>
                        <a:buAutoNum type="arabicPeriod"/>
                      </a:pPr>
                      <a:r>
                        <a:rPr lang="zh-TW" sz="1500" u="none" strike="noStrike" kern="100" dirty="0">
                          <a:effectLst/>
                          <a:uFill>
                            <a:solidFill>
                              <a:srgbClr val="000000"/>
                            </a:solidFill>
                          </a:uFill>
                        </a:rPr>
                        <a:t>每一志願序至多可選填</a:t>
                      </a:r>
                      <a:r>
                        <a:rPr lang="en-US" sz="1500" u="none" strike="noStrike" kern="100" dirty="0">
                          <a:effectLst/>
                          <a:uFill>
                            <a:solidFill>
                              <a:srgbClr val="000000"/>
                            </a:solidFill>
                          </a:uFill>
                        </a:rPr>
                        <a:t>3</a:t>
                      </a:r>
                      <a:r>
                        <a:rPr lang="zh-TW" sz="1500" u="none" strike="noStrike" kern="100" dirty="0">
                          <a:effectLst/>
                          <a:uFill>
                            <a:solidFill>
                              <a:srgbClr val="000000"/>
                            </a:solidFill>
                          </a:uFill>
                        </a:rPr>
                        <a:t>校為一群組，其志願序積分相同。</a:t>
                      </a:r>
                    </a:p>
                    <a:p>
                      <a:pPr marL="177800" lvl="0" indent="-177800" algn="l">
                        <a:lnSpc>
                          <a:spcPts val="1500"/>
                        </a:lnSpc>
                        <a:spcAft>
                          <a:spcPts val="0"/>
                        </a:spcAft>
                        <a:buFont typeface="+mj-lt"/>
                        <a:buAutoNum type="arabicPeriod"/>
                      </a:pPr>
                      <a:r>
                        <a:rPr lang="zh-TW" sz="1500" u="none" strike="noStrike" kern="100" dirty="0">
                          <a:effectLst/>
                          <a:uFill>
                            <a:solidFill>
                              <a:srgbClr val="000000"/>
                            </a:solidFill>
                          </a:uFill>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500" u="none" strike="noStrike" kern="100" dirty="0">
                          <a:effectLst/>
                          <a:uFill>
                            <a:solidFill>
                              <a:srgbClr val="000000"/>
                            </a:solidFill>
                          </a:uFill>
                        </a:rPr>
                        <a:t>同一學校第</a:t>
                      </a:r>
                      <a:r>
                        <a:rPr lang="en-US" sz="1500" u="none" strike="noStrike" kern="100" dirty="0">
                          <a:effectLst/>
                          <a:uFill>
                            <a:solidFill>
                              <a:srgbClr val="000000"/>
                            </a:solidFill>
                          </a:uFill>
                        </a:rPr>
                        <a:t>2</a:t>
                      </a:r>
                      <a:r>
                        <a:rPr lang="zh-TW" sz="1500" u="none" strike="noStrike" kern="100" dirty="0">
                          <a:effectLst/>
                          <a:uFill>
                            <a:solidFill>
                              <a:srgbClr val="000000"/>
                            </a:solidFill>
                          </a:uFill>
                        </a:rPr>
                        <a:t>次選填，視為不同志願序。</a:t>
                      </a:r>
                    </a:p>
                    <a:p>
                      <a:pPr marL="177800" lvl="0" indent="-177800" algn="l">
                        <a:lnSpc>
                          <a:spcPts val="1500"/>
                        </a:lnSpc>
                        <a:spcAft>
                          <a:spcPts val="0"/>
                        </a:spcAft>
                        <a:buFont typeface="+mj-lt"/>
                        <a:buAutoNum type="arabicPeriod"/>
                      </a:pPr>
                      <a:r>
                        <a:rPr lang="zh-TW" sz="1500" u="none" strike="noStrike" kern="100" dirty="0">
                          <a:effectLst/>
                          <a:uFill>
                            <a:solidFill>
                              <a:srgbClr val="000000"/>
                            </a:solidFill>
                          </a:uFill>
                        </a:rPr>
                        <a:t>第</a:t>
                      </a:r>
                      <a:r>
                        <a:rPr lang="en-US" sz="1500" u="none" strike="noStrike" kern="100" dirty="0">
                          <a:effectLst/>
                          <a:uFill>
                            <a:solidFill>
                              <a:srgbClr val="000000"/>
                            </a:solidFill>
                          </a:uFill>
                        </a:rPr>
                        <a:t>6</a:t>
                      </a:r>
                      <a:r>
                        <a:rPr lang="zh-TW" sz="1500" u="none" strike="noStrike" kern="100" dirty="0">
                          <a:effectLst/>
                          <a:uFill>
                            <a:solidFill>
                              <a:srgbClr val="000000"/>
                            </a:solidFill>
                          </a:uFill>
                        </a:rPr>
                        <a:t>志願序</a:t>
                      </a:r>
                      <a:r>
                        <a:rPr lang="en-US" sz="1500" u="none" strike="noStrike" kern="100" dirty="0">
                          <a:effectLst/>
                          <a:uFill>
                            <a:solidFill>
                              <a:srgbClr val="000000"/>
                            </a:solidFill>
                          </a:uFill>
                        </a:rPr>
                        <a:t>(</a:t>
                      </a:r>
                      <a:r>
                        <a:rPr lang="zh-TW" sz="1500" u="none" strike="noStrike" kern="100" dirty="0">
                          <a:effectLst/>
                          <a:uFill>
                            <a:solidFill>
                              <a:srgbClr val="000000"/>
                            </a:solidFill>
                          </a:uFill>
                        </a:rPr>
                        <a:t>含</a:t>
                      </a:r>
                      <a:r>
                        <a:rPr lang="en-US" sz="1500" u="none" strike="noStrike" kern="100" dirty="0">
                          <a:effectLst/>
                          <a:uFill>
                            <a:solidFill>
                              <a:srgbClr val="000000"/>
                            </a:solidFill>
                          </a:uFill>
                        </a:rPr>
                        <a:t>)</a:t>
                      </a:r>
                      <a:r>
                        <a:rPr lang="zh-TW" sz="1500" u="none" strike="noStrike" kern="100" dirty="0">
                          <a:effectLst/>
                          <a:uFill>
                            <a:solidFill>
                              <a:srgbClr val="000000"/>
                            </a:solidFill>
                          </a:uFill>
                        </a:rPr>
                        <a:t>後志願選填以單科為單位，以</a:t>
                      </a:r>
                      <a:r>
                        <a:rPr lang="en-US" sz="1500" u="none" strike="noStrike" kern="100" dirty="0">
                          <a:effectLst/>
                          <a:uFill>
                            <a:solidFill>
                              <a:srgbClr val="000000"/>
                            </a:solidFill>
                          </a:uFill>
                        </a:rPr>
                        <a:t>5</a:t>
                      </a:r>
                      <a:r>
                        <a:rPr lang="zh-TW" sz="1500" u="none" strike="noStrike" kern="100" dirty="0">
                          <a:effectLst/>
                          <a:uFill>
                            <a:solidFill>
                              <a:srgbClr val="000000"/>
                            </a:solidFill>
                          </a:uFill>
                        </a:rPr>
                        <a:t>分計。</a:t>
                      </a:r>
                      <a:endParaRPr lang="zh-TW" sz="1500" u="none" strike="noStrike" kern="100" dirty="0">
                        <a:effectLst/>
                        <a:uFill>
                          <a:solidFill>
                            <a:srgbClr val="000000"/>
                          </a:solidFill>
                        </a:uFill>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xmlns="" val="10001"/>
                  </a:ext>
                </a:extLst>
              </a:tr>
              <a:tr h="609616">
                <a:tc rowSpan="7">
                  <a:txBody>
                    <a:bodyPr/>
                    <a:lstStyle/>
                    <a:p>
                      <a:pPr algn="just">
                        <a:lnSpc>
                          <a:spcPts val="1800"/>
                        </a:lnSpc>
                        <a:spcAft>
                          <a:spcPts val="0"/>
                        </a:spcAft>
                      </a:pPr>
                      <a:r>
                        <a:rPr lang="zh-TW" sz="1500" kern="0">
                          <a:effectLst/>
                        </a:rPr>
                        <a:t>2.多</a:t>
                      </a:r>
                      <a:endParaRPr lang="zh-TW" sz="1500" kern="100">
                        <a:effectLst/>
                      </a:endParaRPr>
                    </a:p>
                    <a:p>
                      <a:pPr algn="just">
                        <a:lnSpc>
                          <a:spcPts val="1800"/>
                        </a:lnSpc>
                        <a:spcAft>
                          <a:spcPts val="0"/>
                        </a:spcAft>
                      </a:pPr>
                      <a:r>
                        <a:rPr lang="zh-TW" sz="1500" kern="0">
                          <a:effectLst/>
                        </a:rPr>
                        <a:t>元</a:t>
                      </a:r>
                      <a:endParaRPr lang="zh-TW" sz="1500" kern="100">
                        <a:effectLst/>
                      </a:endParaRPr>
                    </a:p>
                    <a:p>
                      <a:pPr algn="just">
                        <a:lnSpc>
                          <a:spcPts val="1800"/>
                        </a:lnSpc>
                        <a:spcAft>
                          <a:spcPts val="0"/>
                        </a:spcAft>
                      </a:pPr>
                      <a:r>
                        <a:rPr lang="zh-TW" sz="1500" kern="0">
                          <a:effectLst/>
                        </a:rPr>
                        <a:t>學</a:t>
                      </a:r>
                      <a:endParaRPr lang="zh-TW" sz="1500" kern="100">
                        <a:effectLst/>
                      </a:endParaRPr>
                    </a:p>
                    <a:p>
                      <a:pPr algn="just">
                        <a:lnSpc>
                          <a:spcPts val="1800"/>
                        </a:lnSpc>
                        <a:spcAft>
                          <a:spcPts val="0"/>
                        </a:spcAft>
                      </a:pPr>
                      <a:r>
                        <a:rPr lang="zh-TW" sz="1500" kern="0">
                          <a:effectLst/>
                        </a:rPr>
                        <a:t>習</a:t>
                      </a:r>
                      <a:endParaRPr lang="zh-TW" sz="1500" kern="100">
                        <a:effectLst/>
                      </a:endParaRPr>
                    </a:p>
                    <a:p>
                      <a:pPr algn="just">
                        <a:lnSpc>
                          <a:spcPts val="1800"/>
                        </a:lnSpc>
                        <a:spcAft>
                          <a:spcPts val="0"/>
                        </a:spcAft>
                      </a:pPr>
                      <a:r>
                        <a:rPr lang="zh-TW" sz="1500" kern="0">
                          <a:effectLst/>
                        </a:rPr>
                        <a:t>表</a:t>
                      </a:r>
                      <a:endParaRPr lang="zh-TW" sz="1500" kern="100">
                        <a:effectLst/>
                      </a:endParaRPr>
                    </a:p>
                    <a:p>
                      <a:pPr algn="just">
                        <a:lnSpc>
                          <a:spcPts val="1800"/>
                        </a:lnSpc>
                        <a:spcAft>
                          <a:spcPts val="0"/>
                        </a:spcAft>
                      </a:pPr>
                      <a:r>
                        <a:rPr lang="zh-TW" sz="1500" kern="0">
                          <a:effectLst/>
                        </a:rPr>
                        <a:t>現</a:t>
                      </a:r>
                      <a:endParaRPr lang="zh-TW" sz="1500" kern="100">
                        <a:effectLst/>
                        <a:latin typeface="Calibri"/>
                        <a:ea typeface="新細明體"/>
                        <a:cs typeface="Times New Roman"/>
                      </a:endParaRPr>
                    </a:p>
                  </a:txBody>
                  <a:tcPr marL="5652" marR="5652"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just">
                        <a:lnSpc>
                          <a:spcPts val="1800"/>
                        </a:lnSpc>
                        <a:spcAft>
                          <a:spcPts val="0"/>
                        </a:spcAft>
                      </a:pPr>
                      <a:r>
                        <a:rPr lang="zh-TW" sz="1500" kern="0">
                          <a:effectLst/>
                        </a:rPr>
                        <a:t>競賽成績</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just">
                        <a:lnSpc>
                          <a:spcPts val="1500"/>
                        </a:lnSpc>
                        <a:spcAft>
                          <a:spcPts val="0"/>
                        </a:spcAft>
                      </a:pPr>
                      <a:r>
                        <a:rPr lang="zh-TW" sz="1500" kern="100" dirty="0">
                          <a:effectLst/>
                        </a:rPr>
                        <a:t>國際第一名</a:t>
                      </a:r>
                      <a:r>
                        <a:rPr lang="en-US" sz="1500" kern="100" dirty="0">
                          <a:effectLst/>
                        </a:rPr>
                        <a:t>10</a:t>
                      </a:r>
                      <a:r>
                        <a:rPr lang="zh-TW" sz="1500" kern="100" dirty="0">
                          <a:effectLst/>
                        </a:rPr>
                        <a:t>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500" kern="100" dirty="0">
                          <a:effectLst/>
                        </a:rPr>
                        <a:t>國際第二名</a:t>
                      </a:r>
                      <a:r>
                        <a:rPr lang="en-US" sz="1500" kern="100" dirty="0">
                          <a:effectLst/>
                        </a:rPr>
                        <a:t>9</a:t>
                      </a:r>
                      <a:r>
                        <a:rPr lang="zh-TW" sz="1500" kern="100" dirty="0">
                          <a:effectLst/>
                        </a:rPr>
                        <a:t>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500" kern="100" dirty="0">
                          <a:effectLst/>
                        </a:rPr>
                        <a:t>國際第三名</a:t>
                      </a:r>
                      <a:r>
                        <a:rPr lang="en-US" sz="1500" kern="100" dirty="0">
                          <a:effectLst/>
                        </a:rPr>
                        <a:t>8</a:t>
                      </a:r>
                      <a:r>
                        <a:rPr lang="zh-TW" sz="1500" kern="100" dirty="0">
                          <a:effectLst/>
                        </a:rPr>
                        <a:t>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lnSpc>
                          <a:spcPts val="1500"/>
                        </a:lnSpc>
                        <a:spcAft>
                          <a:spcPts val="0"/>
                        </a:spcAft>
                      </a:pPr>
                      <a:r>
                        <a:rPr lang="zh-TW" sz="1500" kern="100" dirty="0">
                          <a:effectLst/>
                        </a:rPr>
                        <a:t>國際第四至八</a:t>
                      </a:r>
                      <a:r>
                        <a:rPr lang="zh-TW" sz="1500" kern="100" dirty="0" smtClean="0">
                          <a:effectLst/>
                        </a:rPr>
                        <a:t>名</a:t>
                      </a:r>
                      <a:r>
                        <a:rPr lang="en-US" sz="1500" kern="100" dirty="0" smtClean="0">
                          <a:effectLst/>
                        </a:rPr>
                        <a:t>7</a:t>
                      </a:r>
                      <a:r>
                        <a:rPr lang="zh-TW" sz="1500" kern="100" dirty="0">
                          <a:effectLst/>
                        </a:rPr>
                        <a:t>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hMerge="1">
                  <a:txBody>
                    <a:bodyPr/>
                    <a:lstStyle/>
                    <a:p>
                      <a:endParaRPr lang="zh-TW" altLang="en-US"/>
                    </a:p>
                  </a:txBody>
                  <a:tcPr/>
                </a:tc>
                <a:tc rowSpan="7">
                  <a:txBody>
                    <a:bodyPr/>
                    <a:lstStyle/>
                    <a:p>
                      <a:pPr algn="just">
                        <a:lnSpc>
                          <a:spcPts val="1500"/>
                        </a:lnSpc>
                        <a:spcAft>
                          <a:spcPts val="0"/>
                        </a:spcAft>
                      </a:pPr>
                      <a:r>
                        <a:rPr lang="en-US" sz="1500" kern="0" dirty="0">
                          <a:effectLst/>
                        </a:rPr>
                        <a:t> </a:t>
                      </a:r>
                      <a:endParaRPr lang="zh-TW" sz="1500" kern="100" dirty="0">
                        <a:effectLst/>
                      </a:endParaRPr>
                    </a:p>
                    <a:p>
                      <a:pPr algn="just">
                        <a:lnSpc>
                          <a:spcPts val="1500"/>
                        </a:lnSpc>
                        <a:spcAft>
                          <a:spcPts val="0"/>
                        </a:spcAft>
                      </a:pPr>
                      <a:r>
                        <a:rPr lang="en-US" sz="1500" kern="0" dirty="0">
                          <a:effectLst/>
                        </a:rPr>
                        <a:t> </a:t>
                      </a:r>
                      <a:endParaRPr lang="zh-TW" sz="1500" kern="100" dirty="0">
                        <a:effectLst/>
                      </a:endParaRPr>
                    </a:p>
                    <a:p>
                      <a:pPr algn="just">
                        <a:lnSpc>
                          <a:spcPts val="1500"/>
                        </a:lnSpc>
                        <a:spcAft>
                          <a:spcPts val="0"/>
                        </a:spcAft>
                      </a:pPr>
                      <a:r>
                        <a:rPr lang="en-US" sz="1500" kern="0" dirty="0">
                          <a:effectLst/>
                        </a:rPr>
                        <a:t> </a:t>
                      </a:r>
                      <a:endParaRPr lang="zh-TW" sz="1500" kern="100" dirty="0">
                        <a:effectLst/>
                      </a:endParaRPr>
                    </a:p>
                    <a:p>
                      <a:pPr algn="just">
                        <a:lnSpc>
                          <a:spcPts val="1500"/>
                        </a:lnSpc>
                        <a:spcAft>
                          <a:spcPts val="0"/>
                        </a:spcAft>
                      </a:pPr>
                      <a:r>
                        <a:rPr lang="zh-TW" sz="1500" kern="0" dirty="0">
                          <a:effectLst/>
                        </a:rPr>
                        <a:t> </a:t>
                      </a:r>
                      <a:endParaRPr lang="zh-TW" sz="1500" kern="100" dirty="0">
                        <a:effectLst/>
                      </a:endParaRPr>
                    </a:p>
                    <a:p>
                      <a:pPr algn="just">
                        <a:lnSpc>
                          <a:spcPts val="1500"/>
                        </a:lnSpc>
                        <a:spcAft>
                          <a:spcPts val="0"/>
                        </a:spcAft>
                      </a:pPr>
                      <a:r>
                        <a:rPr lang="en-US" sz="1500" kern="0" dirty="0">
                          <a:effectLst/>
                        </a:rPr>
                        <a:t> </a:t>
                      </a:r>
                      <a:endParaRPr lang="zh-TW" sz="1500" kern="100" dirty="0">
                        <a:effectLst/>
                      </a:endParaRPr>
                    </a:p>
                    <a:p>
                      <a:pPr algn="just">
                        <a:lnSpc>
                          <a:spcPts val="1500"/>
                        </a:lnSpc>
                        <a:spcAft>
                          <a:spcPts val="0"/>
                        </a:spcAft>
                      </a:pPr>
                      <a:r>
                        <a:rPr lang="zh-TW" sz="1500" kern="0" dirty="0">
                          <a:effectLst/>
                        </a:rPr>
                        <a:t>最</a:t>
                      </a:r>
                      <a:endParaRPr lang="zh-TW" sz="1500" kern="100" dirty="0">
                        <a:effectLst/>
                      </a:endParaRPr>
                    </a:p>
                    <a:p>
                      <a:pPr algn="just">
                        <a:lnSpc>
                          <a:spcPts val="1500"/>
                        </a:lnSpc>
                        <a:spcAft>
                          <a:spcPts val="0"/>
                        </a:spcAft>
                      </a:pPr>
                      <a:r>
                        <a:rPr lang="zh-TW" sz="1500" kern="0" dirty="0">
                          <a:effectLst/>
                        </a:rPr>
                        <a:t>高</a:t>
                      </a:r>
                      <a:endParaRPr lang="zh-TW" sz="1500" kern="100" dirty="0">
                        <a:effectLst/>
                      </a:endParaRPr>
                    </a:p>
                    <a:p>
                      <a:pPr algn="just">
                        <a:lnSpc>
                          <a:spcPts val="1500"/>
                        </a:lnSpc>
                        <a:spcAft>
                          <a:spcPts val="0"/>
                        </a:spcAft>
                      </a:pPr>
                      <a:r>
                        <a:rPr lang="zh-TW" sz="1500" kern="0" dirty="0">
                          <a:effectLst/>
                        </a:rPr>
                        <a:t>採</a:t>
                      </a:r>
                      <a:endParaRPr lang="zh-TW" sz="1500" kern="100" dirty="0">
                        <a:effectLst/>
                      </a:endParaRPr>
                    </a:p>
                    <a:p>
                      <a:pPr algn="just">
                        <a:lnSpc>
                          <a:spcPts val="1500"/>
                        </a:lnSpc>
                        <a:spcAft>
                          <a:spcPts val="0"/>
                        </a:spcAft>
                      </a:pPr>
                      <a:r>
                        <a:rPr lang="zh-TW" sz="1500" kern="0" dirty="0">
                          <a:effectLst/>
                        </a:rPr>
                        <a:t>計</a:t>
                      </a:r>
                      <a:endParaRPr lang="zh-TW" sz="1500" kern="100" dirty="0">
                        <a:effectLst/>
                      </a:endParaRPr>
                    </a:p>
                    <a:p>
                      <a:pPr algn="just">
                        <a:lnSpc>
                          <a:spcPts val="1500"/>
                        </a:lnSpc>
                        <a:spcAft>
                          <a:spcPts val="0"/>
                        </a:spcAft>
                      </a:pPr>
                      <a:r>
                        <a:rPr lang="en-US" sz="1500" kern="0" dirty="0">
                          <a:effectLst/>
                        </a:rPr>
                        <a:t>50</a:t>
                      </a:r>
                      <a:endParaRPr lang="zh-TW" sz="1500" kern="100" dirty="0">
                        <a:effectLst/>
                      </a:endParaRPr>
                    </a:p>
                    <a:p>
                      <a:pPr algn="just">
                        <a:lnSpc>
                          <a:spcPts val="1500"/>
                        </a:lnSpc>
                        <a:spcAft>
                          <a:spcPts val="0"/>
                        </a:spcAft>
                      </a:pPr>
                      <a:r>
                        <a:rPr lang="zh-TW" sz="1500" kern="0" dirty="0">
                          <a:effectLst/>
                        </a:rPr>
                        <a:t>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39700" indent="-139700" algn="just">
                        <a:lnSpc>
                          <a:spcPts val="1500"/>
                        </a:lnSpc>
                        <a:spcAft>
                          <a:spcPts val="0"/>
                        </a:spcAft>
                        <a:tabLst>
                          <a:tab pos="221615" algn="l"/>
                        </a:tabLst>
                      </a:pPr>
                      <a:r>
                        <a:rPr lang="zh-TW" sz="1500" kern="0" dirty="0">
                          <a:effectLst/>
                        </a:rPr>
                        <a:t>1.限國中階段(七上至九上五學期)獲得之成績始採計。</a:t>
                      </a:r>
                      <a:endParaRPr lang="zh-TW" sz="1500" kern="100" dirty="0">
                        <a:effectLst/>
                      </a:endParaRPr>
                    </a:p>
                    <a:p>
                      <a:pPr algn="just">
                        <a:lnSpc>
                          <a:spcPts val="1500"/>
                        </a:lnSpc>
                        <a:spcAft>
                          <a:spcPts val="0"/>
                        </a:spcAft>
                        <a:tabLst>
                          <a:tab pos="221615" algn="l"/>
                        </a:tabLst>
                      </a:pPr>
                      <a:r>
                        <a:rPr lang="zh-TW" sz="1500" kern="0" dirty="0">
                          <a:effectLst/>
                        </a:rPr>
                        <a:t>2.競賽項目：科學展覽、各學科能</a:t>
                      </a:r>
                      <a:endParaRPr lang="zh-TW" sz="1500" kern="100" dirty="0">
                        <a:effectLst/>
                      </a:endParaRPr>
                    </a:p>
                    <a:p>
                      <a:pPr algn="just">
                        <a:lnSpc>
                          <a:spcPts val="1500"/>
                        </a:lnSpc>
                        <a:spcAft>
                          <a:spcPts val="0"/>
                        </a:spcAft>
                        <a:tabLst>
                          <a:tab pos="221615" algn="l"/>
                        </a:tabLst>
                      </a:pPr>
                      <a:r>
                        <a:rPr lang="en-US" sz="1500" kern="0" dirty="0">
                          <a:effectLst/>
                        </a:rPr>
                        <a:t>  </a:t>
                      </a:r>
                      <a:r>
                        <a:rPr lang="zh-TW" sz="1500" kern="0" dirty="0">
                          <a:effectLst/>
                        </a:rPr>
                        <a:t>力競賽、語文類競賽、藝能類</a:t>
                      </a:r>
                      <a:r>
                        <a:rPr lang="zh-TW" sz="1500" kern="0" dirty="0" smtClean="0">
                          <a:effectLst/>
                        </a:rPr>
                        <a:t>競</a:t>
                      </a:r>
                      <a:r>
                        <a:rPr lang="en-US" sz="1500" kern="0" dirty="0" smtClean="0">
                          <a:effectLst/>
                        </a:rPr>
                        <a:t>  </a:t>
                      </a:r>
                      <a:r>
                        <a:rPr lang="zh-TW" sz="1500" kern="0" dirty="0">
                          <a:effectLst/>
                        </a:rPr>
                        <a:t>賽、運動類競賽。</a:t>
                      </a:r>
                      <a:endParaRPr lang="zh-TW" sz="1500" kern="100" dirty="0">
                        <a:effectLst/>
                      </a:endParaRPr>
                    </a:p>
                    <a:p>
                      <a:pPr algn="just">
                        <a:lnSpc>
                          <a:spcPts val="1500"/>
                        </a:lnSpc>
                        <a:spcAft>
                          <a:spcPts val="0"/>
                        </a:spcAft>
                        <a:tabLst>
                          <a:tab pos="221615" algn="l"/>
                        </a:tabLst>
                      </a:pPr>
                      <a:r>
                        <a:rPr lang="zh-TW" sz="1500" kern="0" dirty="0">
                          <a:effectLst/>
                        </a:rPr>
                        <a:t>3.同一性質或同一項目之競賽，</a:t>
                      </a:r>
                      <a:r>
                        <a:rPr lang="zh-TW" sz="1500" kern="0" dirty="0" smtClean="0">
                          <a:effectLst/>
                        </a:rPr>
                        <a:t>僅</a:t>
                      </a:r>
                      <a:r>
                        <a:rPr lang="en-US" sz="1500" kern="0" dirty="0" smtClean="0">
                          <a:effectLst/>
                        </a:rPr>
                        <a:t>  </a:t>
                      </a:r>
                      <a:r>
                        <a:rPr lang="zh-TW" sz="1500" kern="0" dirty="0">
                          <a:effectLst/>
                        </a:rPr>
                        <a:t>擇優計分一次。</a:t>
                      </a:r>
                      <a:endParaRPr lang="zh-TW" sz="1500" kern="100" dirty="0">
                        <a:effectLst/>
                      </a:endParaRPr>
                    </a:p>
                    <a:p>
                      <a:pPr algn="just">
                        <a:lnSpc>
                          <a:spcPts val="1500"/>
                        </a:lnSpc>
                        <a:spcAft>
                          <a:spcPts val="0"/>
                        </a:spcAft>
                        <a:tabLst>
                          <a:tab pos="221615" algn="l"/>
                        </a:tabLst>
                      </a:pPr>
                      <a:r>
                        <a:rPr lang="zh-TW" sz="1500" kern="0" dirty="0">
                          <a:effectLst/>
                        </a:rPr>
                        <a:t>4.</a:t>
                      </a:r>
                      <a:r>
                        <a:rPr lang="zh-TW" sz="1500" u="sng" kern="0" dirty="0">
                          <a:effectLst/>
                        </a:rPr>
                        <a:t>本項最高</a:t>
                      </a:r>
                      <a:r>
                        <a:rPr lang="en-US" sz="1500" u="sng" kern="0" dirty="0">
                          <a:effectLst/>
                        </a:rPr>
                        <a:t>10</a:t>
                      </a:r>
                      <a:r>
                        <a:rPr lang="zh-TW" sz="1500" u="sng" kern="0" dirty="0">
                          <a:effectLst/>
                        </a:rPr>
                        <a:t>分</a:t>
                      </a:r>
                      <a:r>
                        <a:rPr lang="zh-TW" sz="1500" kern="0" dirty="0">
                          <a:effectLst/>
                        </a:rPr>
                        <a:t>。</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xmlns="" val="10002"/>
                  </a:ext>
                </a:extLst>
              </a:tr>
              <a:tr h="660417">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500" kern="100">
                          <a:effectLst/>
                        </a:rPr>
                        <a:t>全國第一名</a:t>
                      </a:r>
                      <a:r>
                        <a:rPr lang="en-US" sz="1500" kern="100">
                          <a:effectLst/>
                        </a:rPr>
                        <a:t>7</a:t>
                      </a:r>
                      <a:r>
                        <a:rPr lang="zh-TW" sz="1500" kern="100">
                          <a:effectLst/>
                        </a:rPr>
                        <a:t>分</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500" kern="100">
                          <a:effectLst/>
                        </a:rPr>
                        <a:t>全國第二名</a:t>
                      </a:r>
                      <a:r>
                        <a:rPr lang="en-US" sz="1500" kern="100">
                          <a:effectLst/>
                        </a:rPr>
                        <a:t>6</a:t>
                      </a:r>
                      <a:r>
                        <a:rPr lang="zh-TW" sz="1500" kern="100">
                          <a:effectLst/>
                        </a:rPr>
                        <a:t>分</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500" kern="100">
                          <a:effectLst/>
                        </a:rPr>
                        <a:t>全國第三名</a:t>
                      </a:r>
                      <a:r>
                        <a:rPr lang="en-US" sz="1500" kern="100">
                          <a:effectLst/>
                        </a:rPr>
                        <a:t>5</a:t>
                      </a:r>
                      <a:r>
                        <a:rPr lang="zh-TW" sz="1500" kern="100">
                          <a:effectLst/>
                        </a:rPr>
                        <a:t>分</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lnSpc>
                          <a:spcPts val="1500"/>
                        </a:lnSpc>
                        <a:spcAft>
                          <a:spcPts val="0"/>
                        </a:spcAft>
                      </a:pPr>
                      <a:r>
                        <a:rPr lang="zh-TW" sz="1500" kern="100" dirty="0">
                          <a:effectLst/>
                        </a:rPr>
                        <a:t>全國第四至八</a:t>
                      </a:r>
                      <a:r>
                        <a:rPr lang="zh-TW" sz="1500" kern="100" dirty="0" smtClean="0">
                          <a:effectLst/>
                        </a:rPr>
                        <a:t>名</a:t>
                      </a:r>
                      <a:r>
                        <a:rPr lang="en-US" sz="1500" kern="100" dirty="0" smtClean="0">
                          <a:effectLst/>
                        </a:rPr>
                        <a:t>4</a:t>
                      </a:r>
                      <a:r>
                        <a:rPr lang="zh-TW" sz="1500" kern="100" dirty="0">
                          <a:effectLst/>
                        </a:rPr>
                        <a:t>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508013">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500" kern="100" dirty="0">
                          <a:effectLst/>
                        </a:rPr>
                        <a:t>縣市第一名</a:t>
                      </a:r>
                      <a:r>
                        <a:rPr lang="en-US" sz="1500" kern="100" dirty="0">
                          <a:effectLst/>
                        </a:rPr>
                        <a:t>4</a:t>
                      </a:r>
                      <a:r>
                        <a:rPr lang="zh-TW" sz="1500" kern="100" dirty="0">
                          <a:effectLst/>
                        </a:rPr>
                        <a:t>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just">
                        <a:lnSpc>
                          <a:spcPts val="1500"/>
                        </a:lnSpc>
                        <a:spcAft>
                          <a:spcPts val="0"/>
                        </a:spcAft>
                      </a:pPr>
                      <a:r>
                        <a:rPr lang="zh-TW" sz="1500" kern="100">
                          <a:effectLst/>
                        </a:rPr>
                        <a:t>縣市第二名</a:t>
                      </a:r>
                      <a:r>
                        <a:rPr lang="en-US" sz="1500" kern="100">
                          <a:effectLst/>
                        </a:rPr>
                        <a:t>3</a:t>
                      </a:r>
                      <a:r>
                        <a:rPr lang="zh-TW" sz="1500" kern="100">
                          <a:effectLst/>
                        </a:rPr>
                        <a:t>分</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just">
                        <a:lnSpc>
                          <a:spcPts val="1500"/>
                        </a:lnSpc>
                        <a:spcAft>
                          <a:spcPts val="0"/>
                        </a:spcAft>
                      </a:pPr>
                      <a:r>
                        <a:rPr lang="zh-TW" sz="1500" kern="100">
                          <a:effectLst/>
                        </a:rPr>
                        <a:t>縣市第三名</a:t>
                      </a:r>
                      <a:r>
                        <a:rPr lang="en-US" sz="1500" kern="100">
                          <a:effectLst/>
                        </a:rPr>
                        <a:t>2</a:t>
                      </a:r>
                      <a:r>
                        <a:rPr lang="zh-TW" sz="1500" kern="100">
                          <a:effectLst/>
                        </a:rPr>
                        <a:t>分</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3">
                  <a:txBody>
                    <a:bodyPr/>
                    <a:lstStyle/>
                    <a:p>
                      <a:pPr algn="just">
                        <a:lnSpc>
                          <a:spcPts val="1500"/>
                        </a:lnSpc>
                        <a:spcAft>
                          <a:spcPts val="0"/>
                        </a:spcAft>
                      </a:pPr>
                      <a:r>
                        <a:rPr lang="zh-TW" sz="1500" kern="100" dirty="0">
                          <a:effectLst/>
                        </a:rPr>
                        <a:t>縣市第四至八</a:t>
                      </a:r>
                      <a:r>
                        <a:rPr lang="zh-TW" sz="1500" kern="100" dirty="0" smtClean="0">
                          <a:effectLst/>
                        </a:rPr>
                        <a:t>名</a:t>
                      </a:r>
                      <a:r>
                        <a:rPr lang="en-US" sz="1500" kern="100" dirty="0" smtClean="0">
                          <a:effectLst/>
                        </a:rPr>
                        <a:t>1</a:t>
                      </a:r>
                      <a:r>
                        <a:rPr lang="zh-TW" sz="1500" kern="100" dirty="0">
                          <a:effectLst/>
                        </a:rPr>
                        <a:t>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tc rowSpan="5">
                  <a:txBody>
                    <a:bodyPr/>
                    <a:lstStyle/>
                    <a:p>
                      <a:pPr algn="just">
                        <a:lnSpc>
                          <a:spcPts val="1500"/>
                        </a:lnSpc>
                        <a:spcAft>
                          <a:spcPts val="0"/>
                        </a:spcAft>
                      </a:pPr>
                      <a:r>
                        <a:rPr lang="zh-TW" sz="1500" kern="0" dirty="0">
                          <a:effectLst/>
                        </a:rPr>
                        <a:t>1.由國中依學生表現計算之。</a:t>
                      </a:r>
                      <a:endParaRPr lang="zh-TW" sz="1500" kern="100" dirty="0">
                        <a:effectLst/>
                      </a:endParaRPr>
                    </a:p>
                    <a:p>
                      <a:pPr algn="just">
                        <a:lnSpc>
                          <a:spcPts val="1500"/>
                        </a:lnSpc>
                        <a:spcAft>
                          <a:spcPts val="0"/>
                        </a:spcAft>
                      </a:pPr>
                      <a:r>
                        <a:rPr lang="zh-TW" sz="1500" kern="0" dirty="0">
                          <a:effectLst/>
                        </a:rPr>
                        <a:t>2.獎勵紀錄至體適能等四項均</a:t>
                      </a:r>
                      <a:r>
                        <a:rPr lang="zh-TW" sz="1500" kern="0" dirty="0" smtClean="0">
                          <a:effectLst/>
                        </a:rPr>
                        <a:t>以原始</a:t>
                      </a:r>
                      <a:r>
                        <a:rPr lang="zh-TW" sz="1500" kern="0" dirty="0">
                          <a:effectLst/>
                        </a:rPr>
                        <a:t>分數計分，</a:t>
                      </a:r>
                      <a:r>
                        <a:rPr lang="zh-TW" sz="1500" u="sng" kern="0" dirty="0">
                          <a:effectLst/>
                        </a:rPr>
                        <a:t>獎勵紀錄、服務</a:t>
                      </a:r>
                      <a:r>
                        <a:rPr lang="zh-TW" sz="1500" u="sng" kern="0" dirty="0" smtClean="0">
                          <a:effectLst/>
                        </a:rPr>
                        <a:t>學習</a:t>
                      </a:r>
                      <a:r>
                        <a:rPr lang="zh-TW" sz="1500" u="sng" kern="0" dirty="0">
                          <a:effectLst/>
                        </a:rPr>
                        <a:t>各單項最高採計15分</a:t>
                      </a:r>
                      <a:r>
                        <a:rPr lang="zh-TW" sz="1500" kern="0" dirty="0">
                          <a:effectLst/>
                        </a:rPr>
                        <a:t>。</a:t>
                      </a:r>
                      <a:endParaRPr lang="zh-TW" sz="1500" kern="100" dirty="0">
                        <a:effectLst/>
                      </a:endParaRPr>
                    </a:p>
                    <a:p>
                      <a:pPr marL="247650" indent="-171450" algn="just">
                        <a:lnSpc>
                          <a:spcPts val="1500"/>
                        </a:lnSpc>
                        <a:spcAft>
                          <a:spcPts val="0"/>
                        </a:spcAft>
                      </a:pPr>
                      <a:r>
                        <a:rPr lang="zh-TW" sz="1500" kern="0" dirty="0">
                          <a:effectLst/>
                        </a:rPr>
                        <a:t>(嘉獎/警告每支0.5分；小功/小過每支1.</a:t>
                      </a:r>
                      <a:r>
                        <a:rPr lang="zh-TW" sz="1500" kern="0" dirty="0" smtClean="0">
                          <a:effectLst/>
                        </a:rPr>
                        <a:t>5分</a:t>
                      </a:r>
                      <a:r>
                        <a:rPr lang="zh-TW" sz="1500" kern="0" dirty="0">
                          <a:effectLst/>
                        </a:rPr>
                        <a:t>；大功/大過每支4.5分；服務學習每</a:t>
                      </a:r>
                      <a:r>
                        <a:rPr lang="zh-TW" sz="1500" kern="0" dirty="0" smtClean="0">
                          <a:effectLst/>
                        </a:rPr>
                        <a:t>小時</a:t>
                      </a:r>
                      <a:r>
                        <a:rPr lang="zh-TW" sz="1500" kern="0" dirty="0">
                          <a:effectLst/>
                        </a:rPr>
                        <a:t>0.3分)</a:t>
                      </a:r>
                      <a:endParaRPr lang="zh-TW" sz="1500" kern="100" dirty="0">
                        <a:effectLst/>
                      </a:endParaRPr>
                    </a:p>
                    <a:p>
                      <a:pPr algn="just">
                        <a:lnSpc>
                          <a:spcPts val="1500"/>
                        </a:lnSpc>
                        <a:spcAft>
                          <a:spcPts val="0"/>
                        </a:spcAft>
                      </a:pPr>
                      <a:r>
                        <a:rPr lang="zh-TW" sz="1500" kern="0" dirty="0">
                          <a:effectLst/>
                        </a:rPr>
                        <a:t>3.社團參與、體適能各單項最高採</a:t>
                      </a:r>
                      <a:r>
                        <a:rPr lang="zh-TW" sz="1500" kern="0" dirty="0" smtClean="0">
                          <a:effectLst/>
                        </a:rPr>
                        <a:t>計10</a:t>
                      </a:r>
                      <a:r>
                        <a:rPr lang="zh-TW" sz="1500" kern="0" dirty="0">
                          <a:effectLst/>
                        </a:rPr>
                        <a:t>分。 </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xmlns="" val="10004"/>
                  </a:ext>
                </a:extLst>
              </a:tr>
              <a:tr h="304808">
                <a:tc vMerge="1">
                  <a:txBody>
                    <a:bodyPr/>
                    <a:lstStyle/>
                    <a:p>
                      <a:endParaRPr lang="zh-TW" altLang="en-US"/>
                    </a:p>
                  </a:txBody>
                  <a:tcPr/>
                </a:tc>
                <a:tc>
                  <a:txBody>
                    <a:bodyPr/>
                    <a:lstStyle/>
                    <a:p>
                      <a:pPr algn="just">
                        <a:lnSpc>
                          <a:spcPts val="1800"/>
                        </a:lnSpc>
                        <a:spcAft>
                          <a:spcPts val="0"/>
                        </a:spcAft>
                      </a:pPr>
                      <a:r>
                        <a:rPr lang="zh-TW" sz="1500" kern="0" dirty="0">
                          <a:effectLst/>
                        </a:rPr>
                        <a:t>獎勵紀錄</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4" gridSpan="8">
                  <a:txBody>
                    <a:bodyPr/>
                    <a:lstStyle/>
                    <a:p>
                      <a:pPr algn="just">
                        <a:lnSpc>
                          <a:spcPts val="1500"/>
                        </a:lnSpc>
                        <a:spcAft>
                          <a:spcPts val="0"/>
                        </a:spcAft>
                      </a:pPr>
                      <a:r>
                        <a:rPr lang="zh-TW" sz="1500" kern="0" dirty="0">
                          <a:effectLst/>
                        </a:rPr>
                        <a:t> </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04808">
                <a:tc vMerge="1">
                  <a:txBody>
                    <a:bodyPr/>
                    <a:lstStyle/>
                    <a:p>
                      <a:endParaRPr lang="zh-TW" altLang="en-US"/>
                    </a:p>
                  </a:txBody>
                  <a:tcPr/>
                </a:tc>
                <a:tc>
                  <a:txBody>
                    <a:bodyPr/>
                    <a:lstStyle/>
                    <a:p>
                      <a:pPr algn="just">
                        <a:lnSpc>
                          <a:spcPts val="1800"/>
                        </a:lnSpc>
                        <a:spcAft>
                          <a:spcPts val="0"/>
                        </a:spcAft>
                      </a:pPr>
                      <a:r>
                        <a:rPr lang="zh-TW" sz="1500" kern="0" dirty="0">
                          <a:effectLst/>
                        </a:rPr>
                        <a:t>服務學習</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8"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304808">
                <a:tc vMerge="1">
                  <a:txBody>
                    <a:bodyPr/>
                    <a:lstStyle/>
                    <a:p>
                      <a:endParaRPr lang="zh-TW" altLang="en-US"/>
                    </a:p>
                  </a:txBody>
                  <a:tcPr/>
                </a:tc>
                <a:tc>
                  <a:txBody>
                    <a:bodyPr/>
                    <a:lstStyle/>
                    <a:p>
                      <a:pPr algn="just">
                        <a:lnSpc>
                          <a:spcPts val="1800"/>
                        </a:lnSpc>
                        <a:spcAft>
                          <a:spcPts val="0"/>
                        </a:spcAft>
                      </a:pPr>
                      <a:r>
                        <a:rPr lang="zh-TW" sz="1500" kern="0" dirty="0">
                          <a:effectLst/>
                        </a:rPr>
                        <a:t>社團參與</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8"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304808">
                <a:tc vMerge="1">
                  <a:txBody>
                    <a:bodyPr/>
                    <a:lstStyle/>
                    <a:p>
                      <a:endParaRPr lang="zh-TW" altLang="en-US"/>
                    </a:p>
                  </a:txBody>
                  <a:tcPr/>
                </a:tc>
                <a:tc>
                  <a:txBody>
                    <a:bodyPr/>
                    <a:lstStyle/>
                    <a:p>
                      <a:pPr algn="just">
                        <a:lnSpc>
                          <a:spcPts val="1800"/>
                        </a:lnSpc>
                        <a:spcAft>
                          <a:spcPts val="0"/>
                        </a:spcAft>
                      </a:pPr>
                      <a:r>
                        <a:rPr lang="zh-TW" sz="1500" kern="0" dirty="0">
                          <a:effectLst/>
                        </a:rPr>
                        <a:t>體適能</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8"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304808">
                <a:tc gridSpan="2">
                  <a:txBody>
                    <a:bodyPr/>
                    <a:lstStyle/>
                    <a:p>
                      <a:pPr algn="just">
                        <a:lnSpc>
                          <a:spcPts val="1800"/>
                        </a:lnSpc>
                        <a:spcAft>
                          <a:spcPts val="0"/>
                        </a:spcAft>
                      </a:pPr>
                      <a:r>
                        <a:rPr lang="zh-TW" sz="1500" kern="0">
                          <a:effectLst/>
                        </a:rPr>
                        <a:t>3.就近入學</a:t>
                      </a:r>
                      <a:endParaRPr lang="zh-TW" sz="1500" kern="100">
                        <a:effectLst/>
                        <a:latin typeface="Calibri"/>
                        <a:ea typeface="新細明體"/>
                        <a:cs typeface="Times New Roman"/>
                      </a:endParaRPr>
                    </a:p>
                  </a:txBody>
                  <a:tcPr marL="5652" marR="5652"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just">
                        <a:lnSpc>
                          <a:spcPts val="1800"/>
                        </a:lnSpc>
                        <a:spcAft>
                          <a:spcPts val="0"/>
                        </a:spcAft>
                      </a:pPr>
                      <a:r>
                        <a:rPr lang="zh-TW" sz="1500" kern="0">
                          <a:effectLst/>
                        </a:rPr>
                        <a:t>符合</a:t>
                      </a:r>
                      <a:r>
                        <a:rPr lang="en-US" sz="1500" kern="0">
                          <a:effectLst/>
                        </a:rPr>
                        <a:t>10</a:t>
                      </a:r>
                      <a:r>
                        <a:rPr lang="zh-TW" sz="1500" kern="0">
                          <a:effectLst/>
                        </a:rPr>
                        <a:t>分</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just">
                        <a:lnSpc>
                          <a:spcPts val="1800"/>
                        </a:lnSpc>
                        <a:spcAft>
                          <a:spcPts val="0"/>
                        </a:spcAft>
                      </a:pPr>
                      <a:r>
                        <a:rPr lang="zh-TW" sz="1500" kern="0">
                          <a:effectLst/>
                        </a:rPr>
                        <a:t>不符</a:t>
                      </a:r>
                      <a:r>
                        <a:rPr lang="en-US" sz="1500" kern="0">
                          <a:effectLst/>
                        </a:rPr>
                        <a:t>0</a:t>
                      </a:r>
                      <a:r>
                        <a:rPr lang="zh-TW" sz="1500" kern="0">
                          <a:effectLst/>
                        </a:rPr>
                        <a:t>分</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just">
                        <a:lnSpc>
                          <a:spcPts val="1800"/>
                        </a:lnSpc>
                        <a:spcAft>
                          <a:spcPts val="0"/>
                        </a:spcAft>
                      </a:pPr>
                      <a:r>
                        <a:rPr lang="zh-TW" sz="1500" kern="0" dirty="0">
                          <a:effectLst/>
                        </a:rPr>
                        <a:t> </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500" kern="0" dirty="0">
                          <a:effectLst/>
                        </a:rPr>
                        <a:t> </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500" kern="0">
                          <a:effectLst/>
                        </a:rPr>
                        <a:t>10分</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500" kern="0" dirty="0">
                          <a:effectLst/>
                        </a:rPr>
                        <a:t> </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xmlns="" val="10009"/>
                  </a:ext>
                </a:extLst>
              </a:tr>
              <a:tr h="609616">
                <a:tc gridSpan="2">
                  <a:txBody>
                    <a:bodyPr/>
                    <a:lstStyle/>
                    <a:p>
                      <a:pPr algn="just">
                        <a:lnSpc>
                          <a:spcPts val="1800"/>
                        </a:lnSpc>
                        <a:spcAft>
                          <a:spcPts val="0"/>
                        </a:spcAft>
                      </a:pPr>
                      <a:r>
                        <a:rPr lang="zh-TW" sz="1500" kern="0">
                          <a:effectLst/>
                        </a:rPr>
                        <a:t>4.</a:t>
                      </a:r>
                      <a:r>
                        <a:rPr lang="zh-TW" sz="1500" kern="100">
                          <a:effectLst/>
                        </a:rPr>
                        <a:t>國中</a:t>
                      </a:r>
                      <a:r>
                        <a:rPr lang="zh-TW" sz="1500" kern="0">
                          <a:effectLst/>
                        </a:rPr>
                        <a:t>教育會考</a:t>
                      </a:r>
                      <a:endParaRPr lang="zh-TW" sz="1500" kern="100">
                        <a:effectLst/>
                        <a:latin typeface="Calibri"/>
                        <a:ea typeface="新細明體"/>
                        <a:cs typeface="Times New Roman"/>
                      </a:endParaRPr>
                    </a:p>
                  </a:txBody>
                  <a:tcPr marL="5652" marR="5652"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just">
                        <a:lnSpc>
                          <a:spcPts val="1800"/>
                        </a:lnSpc>
                        <a:spcAft>
                          <a:spcPts val="0"/>
                        </a:spcAft>
                      </a:pPr>
                      <a:r>
                        <a:rPr lang="zh-TW" sz="1500" kern="0">
                          <a:effectLst/>
                        </a:rPr>
                        <a:t>精熟</a:t>
                      </a:r>
                      <a:endParaRPr lang="zh-TW" sz="1500" kern="100">
                        <a:effectLst/>
                      </a:endParaRPr>
                    </a:p>
                    <a:p>
                      <a:pPr algn="just">
                        <a:lnSpc>
                          <a:spcPts val="1800"/>
                        </a:lnSpc>
                        <a:spcAft>
                          <a:spcPts val="0"/>
                        </a:spcAft>
                      </a:pPr>
                      <a:r>
                        <a:rPr lang="zh-TW" sz="1500" kern="0">
                          <a:effectLst/>
                        </a:rPr>
                        <a:t>每科6分</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just">
                        <a:lnSpc>
                          <a:spcPts val="1800"/>
                        </a:lnSpc>
                        <a:spcAft>
                          <a:spcPts val="0"/>
                        </a:spcAft>
                      </a:pPr>
                      <a:r>
                        <a:rPr lang="zh-TW" sz="1500" kern="0">
                          <a:effectLst/>
                        </a:rPr>
                        <a:t>基礎</a:t>
                      </a:r>
                      <a:endParaRPr lang="zh-TW" sz="1500" kern="100">
                        <a:effectLst/>
                      </a:endParaRPr>
                    </a:p>
                    <a:p>
                      <a:pPr algn="just">
                        <a:lnSpc>
                          <a:spcPts val="1800"/>
                        </a:lnSpc>
                        <a:spcAft>
                          <a:spcPts val="0"/>
                        </a:spcAft>
                      </a:pPr>
                      <a:r>
                        <a:rPr lang="zh-TW" sz="1500" kern="0">
                          <a:effectLst/>
                        </a:rPr>
                        <a:t>每科4分</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just">
                        <a:lnSpc>
                          <a:spcPts val="1800"/>
                        </a:lnSpc>
                        <a:spcAft>
                          <a:spcPts val="0"/>
                        </a:spcAft>
                      </a:pPr>
                      <a:r>
                        <a:rPr lang="zh-TW" sz="1500" kern="0" dirty="0">
                          <a:effectLst/>
                        </a:rPr>
                        <a:t>待加強</a:t>
                      </a:r>
                      <a:endParaRPr lang="zh-TW" sz="1500" kern="100" dirty="0">
                        <a:effectLst/>
                      </a:endParaRPr>
                    </a:p>
                    <a:p>
                      <a:pPr algn="just">
                        <a:lnSpc>
                          <a:spcPts val="1800"/>
                        </a:lnSpc>
                        <a:spcAft>
                          <a:spcPts val="0"/>
                        </a:spcAft>
                      </a:pPr>
                      <a:r>
                        <a:rPr lang="zh-TW" sz="1500" kern="0" dirty="0">
                          <a:effectLst/>
                        </a:rPr>
                        <a:t>每科2分</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sz="1500" kern="0" dirty="0">
                          <a:effectLst/>
                        </a:rPr>
                        <a:t> </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sz="1500" kern="0">
                          <a:effectLst/>
                        </a:rPr>
                        <a:t>30分</a:t>
                      </a:r>
                      <a:endParaRPr lang="zh-TW" sz="1500" kern="10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sz="1500" kern="0" dirty="0">
                          <a:effectLst/>
                        </a:rPr>
                        <a:t> </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10"/>
                  </a:ext>
                </a:extLst>
              </a:tr>
              <a:tr h="304808">
                <a:tc gridSpan="10">
                  <a:txBody>
                    <a:bodyPr/>
                    <a:lstStyle/>
                    <a:p>
                      <a:pPr algn="ctr">
                        <a:lnSpc>
                          <a:spcPts val="1800"/>
                        </a:lnSpc>
                        <a:spcAft>
                          <a:spcPts val="0"/>
                        </a:spcAft>
                      </a:pPr>
                      <a:r>
                        <a:rPr lang="zh-TW" sz="1500" kern="0">
                          <a:effectLst/>
                        </a:rPr>
                        <a:t>參考總分</a:t>
                      </a:r>
                      <a:endParaRPr lang="zh-TW" sz="1500" kern="100">
                        <a:effectLst/>
                        <a:latin typeface="Calibri"/>
                        <a:ea typeface="新細明體"/>
                        <a:cs typeface="Times New Roman"/>
                      </a:endParaRPr>
                    </a:p>
                  </a:txBody>
                  <a:tcPr marL="5652" marR="5652"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500" kern="0" dirty="0" smtClean="0">
                          <a:effectLst/>
                        </a:rPr>
                        <a:t>100</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500" kern="0" dirty="0">
                          <a:effectLst/>
                        </a:rPr>
                        <a:t> </a:t>
                      </a:r>
                      <a:endParaRPr lang="zh-TW" sz="1500" kern="100" dirty="0">
                        <a:effectLst/>
                        <a:latin typeface="Calibri"/>
                        <a:ea typeface="新細明體"/>
                        <a:cs typeface="Times New Roman"/>
                      </a:endParaRPr>
                    </a:p>
                  </a:txBody>
                  <a:tcPr marL="5652" marR="5652"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11"/>
                  </a:ext>
                </a:extLst>
              </a:tr>
            </a:tbl>
          </a:graphicData>
        </a:graphic>
      </p:graphicFrame>
      <p:sp>
        <p:nvSpPr>
          <p:cNvPr id="2" name="矩形 1"/>
          <p:cNvSpPr/>
          <p:nvPr/>
        </p:nvSpPr>
        <p:spPr>
          <a:xfrm>
            <a:off x="427038" y="1285875"/>
            <a:ext cx="1425575" cy="4687888"/>
          </a:xfrm>
          <a:prstGeom prst="rect">
            <a:avLst/>
          </a:prstGeom>
          <a:solidFill>
            <a:srgbClr val="006600"/>
          </a:solidFill>
        </p:spPr>
        <p:txBody>
          <a:bodyPr>
            <a:spAutoFit/>
          </a:bodyPr>
          <a:lstStyle/>
          <a:p>
            <a:pPr>
              <a:defRPr/>
            </a:pPr>
            <a:r>
              <a:rPr lang="en-US" altLang="zh-TW" sz="3733" dirty="0">
                <a:solidFill>
                  <a:schemeClr val="bg1"/>
                </a:solidFill>
                <a:latin typeface="+mj-ea"/>
              </a:rPr>
              <a:t>(</a:t>
            </a:r>
            <a:r>
              <a:rPr lang="zh-TW" altLang="en-US" sz="3733" dirty="0">
                <a:solidFill>
                  <a:schemeClr val="bg1"/>
                </a:solidFill>
                <a:latin typeface="+mj-ea"/>
              </a:rPr>
              <a:t>五</a:t>
            </a:r>
            <a:r>
              <a:rPr lang="en-US" altLang="zh-TW" sz="3733" dirty="0">
                <a:solidFill>
                  <a:schemeClr val="bg1"/>
                </a:solidFill>
                <a:latin typeface="+mj-ea"/>
              </a:rPr>
              <a:t>)</a:t>
            </a:r>
          </a:p>
          <a:p>
            <a:pPr>
              <a:defRPr/>
            </a:pPr>
            <a:r>
              <a:rPr lang="en-US" altLang="zh-TW" sz="3733" dirty="0">
                <a:solidFill>
                  <a:schemeClr val="bg1"/>
                </a:solidFill>
                <a:latin typeface="+mj-ea"/>
              </a:rPr>
              <a:t>106</a:t>
            </a:r>
            <a:r>
              <a:rPr lang="zh-TW" altLang="en-US" sz="3733" dirty="0">
                <a:solidFill>
                  <a:schemeClr val="bg1"/>
                </a:solidFill>
                <a:latin typeface="+mj-ea"/>
              </a:rPr>
              <a:t>年免試入學超額比序項</a:t>
            </a:r>
            <a:r>
              <a:rPr lang="zh-TW" altLang="zh-TW" sz="3733" dirty="0">
                <a:solidFill>
                  <a:schemeClr val="bg1"/>
                </a:solidFill>
                <a:latin typeface="+mj-ea"/>
              </a:rPr>
              <a:t>目</a:t>
            </a:r>
            <a:r>
              <a:rPr lang="zh-TW" altLang="en-US" sz="3733" dirty="0">
                <a:solidFill>
                  <a:schemeClr val="bg1"/>
                </a:solidFill>
                <a:latin typeface="+mj-ea"/>
              </a:rPr>
              <a:t>表</a:t>
            </a:r>
            <a:endParaRPr lang="zh-TW" altLang="en-US" sz="3733"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標題 1"/>
          <p:cNvSpPr>
            <a:spLocks noGrp="1"/>
          </p:cNvSpPr>
          <p:nvPr>
            <p:ph type="title"/>
          </p:nvPr>
        </p:nvSpPr>
        <p:spPr>
          <a:xfrm>
            <a:off x="2419350" y="457200"/>
            <a:ext cx="6172200" cy="857250"/>
          </a:xfrm>
          <a:solidFill>
            <a:srgbClr val="006600"/>
          </a:solidFill>
        </p:spPr>
        <p:txBody>
          <a:bodyPr/>
          <a:lstStyle/>
          <a:p>
            <a:pPr eaLnBrk="1" hangingPunct="1"/>
            <a:r>
              <a:rPr lang="en-US" altLang="zh-TW" sz="4000" smtClean="0">
                <a:solidFill>
                  <a:schemeClr val="bg1"/>
                </a:solidFill>
                <a:latin typeface="微軟正黑體" pitchFamily="34" charset="-120"/>
              </a:rPr>
              <a:t>(</a:t>
            </a:r>
            <a:r>
              <a:rPr lang="zh-TW" altLang="en-US" sz="4000" smtClean="0">
                <a:solidFill>
                  <a:schemeClr val="bg1"/>
                </a:solidFill>
                <a:latin typeface="微軟正黑體" pitchFamily="34" charset="-120"/>
              </a:rPr>
              <a:t>六</a:t>
            </a:r>
            <a:r>
              <a:rPr lang="en-US" altLang="zh-TW" sz="4000" smtClean="0">
                <a:solidFill>
                  <a:schemeClr val="bg1"/>
                </a:solidFill>
                <a:latin typeface="微軟正黑體" pitchFamily="34" charset="-120"/>
              </a:rPr>
              <a:t>)</a:t>
            </a:r>
            <a:r>
              <a:rPr lang="zh-TW" altLang="en-US" sz="4000" smtClean="0">
                <a:solidFill>
                  <a:schemeClr val="bg1"/>
                </a:solidFill>
                <a:latin typeface="微軟正黑體" pitchFamily="34" charset="-120"/>
              </a:rPr>
              <a:t>免試入學同分比序</a:t>
            </a:r>
            <a:r>
              <a:rPr lang="en-US" altLang="zh-TW" sz="4000" smtClean="0">
                <a:solidFill>
                  <a:schemeClr val="bg1"/>
                </a:solidFill>
                <a:latin typeface="微軟正黑體" pitchFamily="34" charset="-120"/>
              </a:rPr>
              <a:t>-1</a:t>
            </a:r>
            <a:endParaRPr lang="zh-TW" altLang="en-US" sz="4000" smtClean="0">
              <a:solidFill>
                <a:schemeClr val="bg1"/>
              </a:solidFill>
              <a:latin typeface="微軟正黑體" pitchFamily="34" charset="-120"/>
            </a:endParaRPr>
          </a:p>
        </p:txBody>
      </p:sp>
      <p:sp>
        <p:nvSpPr>
          <p:cNvPr id="110595" name="投影片編號版面配置區 3"/>
          <p:cNvSpPr>
            <a:spLocks noGrp="1"/>
          </p:cNvSpPr>
          <p:nvPr>
            <p:ph type="sldNum" sz="quarter" idx="12"/>
          </p:nvPr>
        </p:nvSpPr>
        <p:spPr bwMode="auto">
          <a:noFill/>
          <a:ln>
            <a:miter lim="800000"/>
            <a:headEnd/>
            <a:tailEnd/>
          </a:ln>
        </p:spPr>
        <p:txBody>
          <a:bodyPr/>
          <a:lstStyle/>
          <a:p>
            <a:r>
              <a:rPr lang="en-US" altLang="zh-TW" sz="2000"/>
              <a:t>45</a:t>
            </a:r>
            <a:endParaRPr lang="zh-TW" altLang="en-US" sz="2000"/>
          </a:p>
        </p:txBody>
      </p:sp>
      <p:sp>
        <p:nvSpPr>
          <p:cNvPr id="147460" name="矩形 1"/>
          <p:cNvSpPr>
            <a:spLocks noChangeArrowheads="1"/>
          </p:cNvSpPr>
          <p:nvPr/>
        </p:nvSpPr>
        <p:spPr bwMode="auto">
          <a:xfrm>
            <a:off x="2419350" y="1874838"/>
            <a:ext cx="8281988"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(2)</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(3)</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(5)</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體適能</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社團參與</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(7)</a:t>
            </a:r>
            <a:r>
              <a:rPr lang="zh-TW" altLang="zh-TW" sz="36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寫作測驗</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(8)</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獎勵紀錄</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(9)</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服務學習</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(10)</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競賽成績</a:t>
            </a:r>
            <a:r>
              <a:rPr lang="en-US" altLang="zh-TW" sz="3600" b="1" dirty="0">
                <a:solidFill>
                  <a:schemeClr val="bg1">
                    <a:lumMod val="65000"/>
                  </a:schemeClr>
                </a:solidFill>
                <a:latin typeface="Times New Roman" panose="02020603050405020304" pitchFamily="18" charset="0"/>
                <a:ea typeface="標楷體" panose="03000509000000000000" pitchFamily="65" charset="-120"/>
                <a:cs typeface="新細明體" panose="02020500000000000000" pitchFamily="18" charset="-120"/>
              </a:rPr>
              <a:t>(11)</a:t>
            </a:r>
            <a:r>
              <a:rPr lang="zh-TW" altLang="zh-TW" sz="3600" b="1" dirty="0">
                <a:solidFill>
                  <a:schemeClr val="bg1">
                    <a:lumMod val="65000"/>
                  </a:schemeClr>
                </a:solidFill>
                <a:latin typeface="Times New Roman" panose="02020603050405020304" pitchFamily="18" charset="0"/>
                <a:ea typeface="標楷體" panose="03000509000000000000" pitchFamily="65" charset="-120"/>
                <a:cs typeface="新細明體" panose="02020500000000000000" pitchFamily="18" charset="-120"/>
              </a:rPr>
              <a:t>幹部任期</a:t>
            </a:r>
            <a:r>
              <a:rPr lang="en-US"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(12)</a:t>
            </a:r>
            <a:r>
              <a:rPr lang="zh-TW" altLang="zh-TW" sz="36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endParaRPr lang="zh-TW" altLang="zh-TW" sz="3600"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3" name="矩形圖說文字 2"/>
          <p:cNvSpPr/>
          <p:nvPr/>
        </p:nvSpPr>
        <p:spPr>
          <a:xfrm>
            <a:off x="2849563" y="4773613"/>
            <a:ext cx="2960687" cy="784225"/>
          </a:xfrm>
          <a:prstGeom prst="wedgeRectCallout">
            <a:avLst>
              <a:gd name="adj1" fmla="val 100013"/>
              <a:gd name="adj2" fmla="val -1756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srgbClr val="0000FF"/>
                </a:solidFill>
                <a:latin typeface="標楷體" panose="03000509000000000000" pitchFamily="65" charset="-120"/>
                <a:ea typeface="標楷體" panose="03000509000000000000" pitchFamily="65" charset="-120"/>
              </a:rPr>
              <a:t>106</a:t>
            </a:r>
            <a:r>
              <a:rPr lang="zh-TW" altLang="en-US" sz="3200" dirty="0">
                <a:solidFill>
                  <a:srgbClr val="0000FF"/>
                </a:solidFill>
                <a:latin typeface="標楷體" panose="03000509000000000000" pitchFamily="65" charset="-120"/>
                <a:ea typeface="標楷體" panose="03000509000000000000" pitchFamily="65" charset="-120"/>
              </a:rPr>
              <a:t>年幹部任期刪除</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編號版面配置區 3"/>
          <p:cNvSpPr>
            <a:spLocks noGrp="1"/>
          </p:cNvSpPr>
          <p:nvPr>
            <p:ph type="sldNum" sz="quarter" idx="12"/>
          </p:nvPr>
        </p:nvSpPr>
        <p:spPr bwMode="auto">
          <a:noFill/>
          <a:ln>
            <a:miter lim="800000"/>
            <a:headEnd/>
            <a:tailEnd/>
          </a:ln>
        </p:spPr>
        <p:txBody>
          <a:bodyPr/>
          <a:lstStyle/>
          <a:p>
            <a:r>
              <a:rPr lang="en-US" altLang="zh-TW" sz="2000"/>
              <a:t>46</a:t>
            </a:r>
            <a:endParaRPr lang="zh-TW" altLang="en-US" sz="2000"/>
          </a:p>
        </p:txBody>
      </p:sp>
      <p:graphicFrame>
        <p:nvGraphicFramePr>
          <p:cNvPr id="3" name="表格 2"/>
          <p:cNvGraphicFramePr>
            <a:graphicFrameLocks noGrp="1"/>
          </p:cNvGraphicFramePr>
          <p:nvPr/>
        </p:nvGraphicFramePr>
        <p:xfrm>
          <a:off x="3215684" y="1484786"/>
          <a:ext cx="6552729" cy="5203203"/>
        </p:xfrm>
        <a:graphic>
          <a:graphicData uri="http://schemas.openxmlformats.org/drawingml/2006/table">
            <a:tbl>
              <a:tblPr>
                <a:tableStyleId>{35758FB7-9AC5-4552-8A53-C91805E547FA}</a:tableStyleId>
              </a:tblPr>
              <a:tblGrid>
                <a:gridCol w="964433">
                  <a:extLst>
                    <a:ext uri="{9D8B030D-6E8A-4147-A177-3AD203B41FA5}">
                      <a16:colId xmlns:a16="http://schemas.microsoft.com/office/drawing/2014/main" xmlns="" val="2628110401"/>
                    </a:ext>
                  </a:extLst>
                </a:gridCol>
                <a:gridCol w="3691453">
                  <a:extLst>
                    <a:ext uri="{9D8B030D-6E8A-4147-A177-3AD203B41FA5}">
                      <a16:colId xmlns:a16="http://schemas.microsoft.com/office/drawing/2014/main" xmlns="" val="3918418529"/>
                    </a:ext>
                  </a:extLst>
                </a:gridCol>
                <a:gridCol w="1896843">
                  <a:extLst>
                    <a:ext uri="{9D8B030D-6E8A-4147-A177-3AD203B41FA5}">
                      <a16:colId xmlns:a16="http://schemas.microsoft.com/office/drawing/2014/main" xmlns="" val="635446124"/>
                    </a:ext>
                  </a:extLst>
                </a:gridCol>
              </a:tblGrid>
              <a:tr h="372111">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xmlns="" val="2020957963"/>
                  </a:ext>
                </a:extLst>
              </a:tr>
              <a:tr h="372111">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a:effectLst/>
                        </a:rPr>
                        <a:t>100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59592315"/>
                  </a:ext>
                </a:extLst>
              </a:tr>
              <a:tr h="372111">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a:effectLst/>
                        </a:rPr>
                        <a:t>10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48730901"/>
                  </a:ext>
                </a:extLst>
              </a:tr>
              <a:tr h="372111">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教育會考總分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a:effectLst/>
                        </a:rPr>
                        <a:t>30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3803216860"/>
                  </a:ext>
                </a:extLst>
              </a:tr>
              <a:tr h="372111">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多元學習</a:t>
                      </a:r>
                      <a:r>
                        <a:rPr lang="zh-TW" altLang="en-US" sz="2400" u="none" strike="noStrike" dirty="0" smtClean="0">
                          <a:effectLst/>
                        </a:rPr>
                        <a:t>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a:effectLst/>
                        </a:rPr>
                        <a:t>50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608628993"/>
                  </a:ext>
                </a:extLst>
              </a:tr>
              <a:tr h="372111">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體適能</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a:effectLst/>
                        </a:rPr>
                        <a:t>10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3973373935"/>
                  </a:ext>
                </a:extLst>
              </a:tr>
              <a:tr h="372111">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社團參與</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a:effectLst/>
                        </a:rPr>
                        <a:t>10</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2738152654"/>
                  </a:ext>
                </a:extLst>
              </a:tr>
              <a:tr h="372111">
                <a:tc>
                  <a:txBody>
                    <a:bodyPr/>
                    <a:lstStyle/>
                    <a:p>
                      <a:pPr algn="ctr" fontAlgn="ctr"/>
                      <a:r>
                        <a:rPr lang="en-US" altLang="zh-TW" sz="2400" u="none" strike="noStrike" dirty="0">
                          <a:effectLst/>
                        </a:rPr>
                        <a:t>7</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寫作測驗</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smtClean="0">
                          <a:effectLst/>
                        </a:rPr>
                        <a:t>6</a:t>
                      </a:r>
                      <a:r>
                        <a:rPr lang="zh-TW" altLang="en-US" sz="2400" u="none" strike="noStrike" dirty="0" smtClean="0">
                          <a:effectLst/>
                        </a:rPr>
                        <a:t>級分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2990563401"/>
                  </a:ext>
                </a:extLst>
              </a:tr>
              <a:tr h="372111">
                <a:tc>
                  <a:txBody>
                    <a:bodyPr/>
                    <a:lstStyle/>
                    <a:p>
                      <a:pPr algn="ctr" fontAlgn="ctr"/>
                      <a:r>
                        <a:rPr lang="en-US" altLang="zh-TW" sz="2400" u="none" strike="noStrike" dirty="0">
                          <a:effectLst/>
                        </a:rPr>
                        <a:t>8</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獎勵紀錄</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smtClean="0">
                          <a:effectLst/>
                        </a:rPr>
                        <a:t>15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186506302"/>
                  </a:ext>
                </a:extLst>
              </a:tr>
              <a:tr h="372111">
                <a:tc>
                  <a:txBody>
                    <a:bodyPr/>
                    <a:lstStyle/>
                    <a:p>
                      <a:pPr algn="ctr" fontAlgn="ctr"/>
                      <a:r>
                        <a:rPr lang="en-US" altLang="zh-TW" sz="2400" u="none" strike="noStrike" dirty="0">
                          <a:effectLst/>
                        </a:rPr>
                        <a:t>9</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a:effectLst/>
                        </a:rPr>
                        <a:t>服務學習</a:t>
                      </a:r>
                      <a:endParaRPr lang="zh-TW" altLang="en-US"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79685291"/>
                  </a:ext>
                </a:extLst>
              </a:tr>
              <a:tr h="372111">
                <a:tc>
                  <a:txBody>
                    <a:bodyPr/>
                    <a:lstStyle/>
                    <a:p>
                      <a:pPr algn="ctr" fontAlgn="ctr"/>
                      <a:r>
                        <a:rPr lang="en-US" altLang="zh-TW" sz="2400" u="none" strike="noStrike" dirty="0">
                          <a:effectLst/>
                        </a:rPr>
                        <a:t>10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a:effectLst/>
                        </a:rPr>
                        <a:t>競賽成績</a:t>
                      </a:r>
                      <a:endParaRPr lang="zh-TW" altLang="en-US"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smtClean="0">
                          <a:effectLst/>
                        </a:rPr>
                        <a:t>10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2488772875"/>
                  </a:ext>
                </a:extLst>
              </a:tr>
              <a:tr h="372111">
                <a:tc>
                  <a:txBody>
                    <a:bodyPr/>
                    <a:lstStyle/>
                    <a:p>
                      <a:pPr algn="ctr" fontAlgn="ctr"/>
                      <a:r>
                        <a:rPr lang="en-US" altLang="zh-TW" sz="2400" u="none" strike="noStrike" dirty="0">
                          <a:effectLst/>
                        </a:rPr>
                        <a:t>11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幹部</a:t>
                      </a:r>
                      <a:r>
                        <a:rPr lang="zh-TW" altLang="en-US" sz="2400" u="none" strike="noStrike" dirty="0" smtClean="0">
                          <a:effectLst/>
                        </a:rPr>
                        <a:t>任期</a:t>
                      </a:r>
                      <a:r>
                        <a:rPr lang="en-US" altLang="zh-TW" sz="2400" u="none" strike="noStrike" dirty="0" smtClean="0">
                          <a:effectLst/>
                        </a:rPr>
                        <a:t>(106</a:t>
                      </a:r>
                      <a:r>
                        <a:rPr lang="zh-TW" altLang="en-US" sz="2400" u="none" strike="noStrike" dirty="0" smtClean="0">
                          <a:effectLst/>
                        </a:rPr>
                        <a:t>年刪除</a:t>
                      </a:r>
                      <a:r>
                        <a:rPr lang="en-US" altLang="zh-TW" sz="2400" u="none" strike="noStrike" dirty="0" smtClean="0">
                          <a:effectLst/>
                        </a:rPr>
                        <a:t>)</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3459937474"/>
                  </a:ext>
                </a:extLst>
              </a:tr>
              <a:tr h="737871">
                <a:tc>
                  <a:txBody>
                    <a:bodyPr/>
                    <a:lstStyle/>
                    <a:p>
                      <a:pPr algn="ctr" fontAlgn="ctr"/>
                      <a:r>
                        <a:rPr lang="en-US" altLang="zh-TW" sz="2400" u="none" strike="noStrike" dirty="0">
                          <a:effectLst/>
                        </a:rPr>
                        <a:t>12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u="none" strike="noStrike" dirty="0" smtClean="0">
                          <a:effectLst/>
                        </a:rPr>
                        <a:t>A++</a:t>
                      </a:r>
                      <a:r>
                        <a:rPr lang="zh-TW" altLang="en-US" sz="2400" u="none" strike="noStrike" dirty="0" smtClean="0">
                          <a:effectLst/>
                        </a:rPr>
                        <a:t>、</a:t>
                      </a:r>
                      <a:r>
                        <a:rPr lang="en-US" altLang="zh-TW" sz="2400" u="none" strike="noStrike" dirty="0" smtClean="0">
                          <a:effectLst/>
                        </a:rPr>
                        <a:t>A+</a:t>
                      </a:r>
                    </a:p>
                    <a:p>
                      <a:pPr algn="ctr" fontAlgn="ctr"/>
                      <a:r>
                        <a:rPr lang="en-US" altLang="zh-TW" sz="2400" u="none" strike="noStrike" dirty="0" smtClean="0">
                          <a:effectLst/>
                        </a:rPr>
                        <a:t>B++</a:t>
                      </a:r>
                      <a:r>
                        <a:rPr lang="zh-TW" altLang="en-US" sz="2400" u="none" strike="noStrike" dirty="0" smtClean="0">
                          <a:effectLst/>
                        </a:rPr>
                        <a:t>、</a:t>
                      </a:r>
                      <a:r>
                        <a:rPr lang="en-US" altLang="zh-TW" sz="2400" u="none" strike="noStrike" dirty="0" smtClean="0">
                          <a:effectLst/>
                        </a:rPr>
                        <a:t>B+</a:t>
                      </a:r>
                      <a:r>
                        <a:rPr lang="zh-TW" altLang="en-US" sz="2400" u="none" strike="noStrike" dirty="0">
                          <a:effectLst/>
                        </a:rPr>
                        <a:t>　</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3265626358"/>
                  </a:ext>
                </a:extLst>
              </a:tr>
            </a:tbl>
          </a:graphicData>
        </a:graphic>
      </p:graphicFrame>
      <p:sp>
        <p:nvSpPr>
          <p:cNvPr id="111620" name="標題 1"/>
          <p:cNvSpPr txBox="1">
            <a:spLocks/>
          </p:cNvSpPr>
          <p:nvPr/>
        </p:nvSpPr>
        <p:spPr bwMode="auto">
          <a:xfrm>
            <a:off x="2149475" y="471488"/>
            <a:ext cx="6172200" cy="857250"/>
          </a:xfrm>
          <a:prstGeom prst="rect">
            <a:avLst/>
          </a:prstGeom>
          <a:solidFill>
            <a:srgbClr val="006600"/>
          </a:solidFill>
          <a:ln w="9525">
            <a:noFill/>
            <a:miter lim="800000"/>
            <a:headEnd/>
            <a:tailEnd/>
          </a:ln>
        </p:spPr>
        <p:txBody>
          <a:bodyPr/>
          <a:lstStyle/>
          <a:p>
            <a:pPr defTabSz="257175" eaLnBrk="1" hangingPunct="1"/>
            <a:r>
              <a:rPr kumimoji="0" lang="en-US" altLang="zh-TW" sz="4000">
                <a:solidFill>
                  <a:schemeClr val="bg1"/>
                </a:solidFill>
                <a:latin typeface="微軟正黑體" pitchFamily="34" charset="-120"/>
              </a:rPr>
              <a:t>(</a:t>
            </a:r>
            <a:r>
              <a:rPr kumimoji="0" lang="zh-TW" altLang="en-US" sz="4000">
                <a:solidFill>
                  <a:schemeClr val="bg1"/>
                </a:solidFill>
                <a:latin typeface="微軟正黑體" pitchFamily="34" charset="-120"/>
              </a:rPr>
              <a:t>六</a:t>
            </a:r>
            <a:r>
              <a:rPr kumimoji="0" lang="en-US" altLang="zh-TW" sz="4000">
                <a:solidFill>
                  <a:schemeClr val="bg1"/>
                </a:solidFill>
                <a:latin typeface="微軟正黑體" pitchFamily="34" charset="-120"/>
              </a:rPr>
              <a:t>)</a:t>
            </a:r>
            <a:r>
              <a:rPr kumimoji="0" lang="zh-TW" altLang="en-US" sz="4000">
                <a:solidFill>
                  <a:schemeClr val="bg1"/>
                </a:solidFill>
                <a:latin typeface="微軟正黑體" pitchFamily="34" charset="-120"/>
              </a:rPr>
              <a:t>免試入學同分比序</a:t>
            </a:r>
            <a:r>
              <a:rPr kumimoji="0" lang="en-US" altLang="zh-TW" sz="4000">
                <a:solidFill>
                  <a:schemeClr val="bg1"/>
                </a:solidFill>
                <a:latin typeface="微軟正黑體" pitchFamily="34" charset="-120"/>
              </a:rPr>
              <a:t>-2</a:t>
            </a:r>
            <a:endParaRPr kumimoji="0" lang="zh-TW" altLang="en-US" sz="4000">
              <a:solidFill>
                <a:schemeClr val="bg1"/>
              </a:solidFill>
              <a:latin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title"/>
          </p:nvPr>
        </p:nvSpPr>
        <p:spPr>
          <a:xfrm>
            <a:off x="2098675" y="309563"/>
            <a:ext cx="7940675" cy="863600"/>
          </a:xfrm>
          <a:solidFill>
            <a:srgbClr val="7030A0"/>
          </a:solidFill>
        </p:spPr>
        <p:txBody>
          <a:bodyPr/>
          <a:lstStyle/>
          <a:p>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七</a:t>
            </a:r>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超額比序</a:t>
            </a:r>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志願序</a:t>
            </a:r>
            <a:r>
              <a:rPr lang="en-US" altLang="zh-TW" sz="4000" smtClean="0">
                <a:solidFill>
                  <a:srgbClr val="FFFF00"/>
                </a:solidFill>
                <a:latin typeface="標楷體" pitchFamily="65" charset="-120"/>
                <a:ea typeface="標楷體" pitchFamily="65" charset="-120"/>
              </a:rPr>
              <a:t>1 (10</a:t>
            </a:r>
            <a:r>
              <a:rPr lang="zh-TW" altLang="en-US" sz="4000" smtClean="0">
                <a:solidFill>
                  <a:srgbClr val="FFFF00"/>
                </a:solidFill>
                <a:latin typeface="標楷體" pitchFamily="65" charset="-120"/>
                <a:ea typeface="標楷體" pitchFamily="65" charset="-120"/>
              </a:rPr>
              <a:t>分</a:t>
            </a:r>
            <a:r>
              <a:rPr lang="en-US" altLang="zh-TW" sz="4000" smtClean="0">
                <a:solidFill>
                  <a:srgbClr val="FFFF00"/>
                </a:solidFill>
                <a:latin typeface="標楷體" pitchFamily="65" charset="-120"/>
                <a:ea typeface="標楷體" pitchFamily="65" charset="-120"/>
              </a:rPr>
              <a:t>)</a:t>
            </a:r>
            <a:endParaRPr lang="zh-TW" altLang="en-US" sz="4000" smtClean="0">
              <a:solidFill>
                <a:srgbClr val="FFFF00"/>
              </a:solidFill>
              <a:latin typeface="標楷體" pitchFamily="65" charset="-120"/>
              <a:ea typeface="標楷體" pitchFamily="65" charset="-120"/>
            </a:endParaRPr>
          </a:p>
        </p:txBody>
      </p:sp>
      <p:graphicFrame>
        <p:nvGraphicFramePr>
          <p:cNvPr id="5" name="內容版面配置區 1"/>
          <p:cNvGraphicFramePr>
            <a:graphicFrameLocks noGrp="1"/>
          </p:cNvGraphicFramePr>
          <p:nvPr/>
        </p:nvGraphicFramePr>
        <p:xfrm>
          <a:off x="1911350" y="1412875"/>
          <a:ext cx="8321675" cy="1266825"/>
        </p:xfrm>
        <a:graphic>
          <a:graphicData uri="http://schemas.openxmlformats.org/drawingml/2006/table">
            <a:tbl>
              <a:tblPr/>
              <a:tblGrid>
                <a:gridCol w="1395413"/>
                <a:gridCol w="1385887"/>
                <a:gridCol w="1384300"/>
                <a:gridCol w="1385888"/>
                <a:gridCol w="1384300"/>
                <a:gridCol w="1385887"/>
              </a:tblGrid>
              <a:tr h="633413">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華康魏碑體" pitchFamily="65" charset="-120"/>
                          <a:ea typeface="華康儷粗圓" pitchFamily="49" charset="-120"/>
                        </a:rPr>
                        <a:t>第一志願序學校</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9E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華康魏碑體" pitchFamily="65" charset="-120"/>
                          <a:ea typeface="華康儷粗圓" pitchFamily="49" charset="-120"/>
                        </a:rPr>
                        <a:t>第二志願序學校</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9E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華康魏碑體" pitchFamily="65" charset="-120"/>
                          <a:ea typeface="華康儷粗圓" pitchFamily="49" charset="-120"/>
                        </a:rPr>
                        <a:t>第三志願序學校</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9E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華康魏碑體" pitchFamily="65" charset="-120"/>
                          <a:ea typeface="華康儷粗圓" pitchFamily="49" charset="-120"/>
                        </a:rPr>
                        <a:t>第四志願序學校</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9E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華康魏碑體" pitchFamily="65" charset="-120"/>
                          <a:ea typeface="華康儷粗圓" pitchFamily="49" charset="-120"/>
                        </a:rPr>
                        <a:t>第五志願序學校</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9E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華康魏碑體" pitchFamily="65" charset="-120"/>
                          <a:ea typeface="華康儷粗圓" pitchFamily="49" charset="-120"/>
                        </a:rPr>
                        <a:t>其他志願序學校</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9E4"/>
                    </a:solidFill>
                  </a:tcPr>
                </a:tc>
              </a:tr>
              <a:tr h="633413">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200" b="1"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rPr>
                        <a:t>10</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200" b="1"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rPr>
                        <a:t>9</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200" b="1"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rPr>
                        <a:t>8</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200" b="1"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rPr>
                        <a:t>7</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200" b="1"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rPr>
                        <a:t>6</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200" b="1" i="0" u="none" strike="noStrike" cap="none" normalizeH="0" baseline="0" smtClean="0">
                          <a:ln>
                            <a:noFill/>
                          </a:ln>
                          <a:solidFill>
                            <a:srgbClr val="000000"/>
                          </a:solidFill>
                          <a:effectLst/>
                          <a:latin typeface="Times New Roman" pitchFamily="18" charset="0"/>
                          <a:ea typeface="華康魏碑體" pitchFamily="65" charset="-120"/>
                          <a:cs typeface="Times New Roman" pitchFamily="18" charset="0"/>
                        </a:rPr>
                        <a:t>5</a:t>
                      </a:r>
                    </a:p>
                  </a:txBody>
                  <a:tcPr marL="4763" marR="4763" marT="476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r>
            </a:tbl>
          </a:graphicData>
        </a:graphic>
      </p:graphicFrame>
      <p:graphicFrame>
        <p:nvGraphicFramePr>
          <p:cNvPr id="6" name="表格 5"/>
          <p:cNvGraphicFramePr>
            <a:graphicFrameLocks noGrp="1"/>
          </p:cNvGraphicFramePr>
          <p:nvPr/>
        </p:nvGraphicFramePr>
        <p:xfrm>
          <a:off x="1482725" y="3051175"/>
          <a:ext cx="9407525" cy="2944813"/>
        </p:xfrm>
        <a:graphic>
          <a:graphicData uri="http://schemas.openxmlformats.org/drawingml/2006/table">
            <a:tbl>
              <a:tblPr/>
              <a:tblGrid>
                <a:gridCol w="9407525">
                  <a:extLst>
                    <a:ext uri="{9D8B030D-6E8A-4147-A177-3AD203B41FA5}">
                      <a16:colId xmlns:a16="http://schemas.microsoft.com/office/drawing/2014/main" xmlns="" val="20000"/>
                    </a:ext>
                  </a:extLst>
                </a:gridCol>
              </a:tblGrid>
              <a:tr h="294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1.</a:t>
                      </a:r>
                      <a:r>
                        <a:rPr kumimoji="0" lang="zh-TW" altLang="en-US"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每一志願序至多</a:t>
                      </a:r>
                      <a:r>
                        <a:rPr kumimoji="0" lang="zh-TW" altLang="en-US" sz="2800" b="0" i="0" u="none" strike="noStrike" cap="none" normalizeH="0" baseline="0" dirty="0" smtClean="0">
                          <a:ln>
                            <a:noFill/>
                          </a:ln>
                          <a:solidFill>
                            <a:srgbClr val="FF0000"/>
                          </a:solidFill>
                          <a:effectLst/>
                          <a:latin typeface="Times New Roman" panose="02020603050405020304" pitchFamily="18" charset="0"/>
                          <a:ea typeface="華康儷粗圓" panose="02010601000101010101" pitchFamily="1" charset="-120"/>
                          <a:cs typeface="微軟正黑體"/>
                        </a:rPr>
                        <a:t>可選填</a:t>
                      </a:r>
                      <a:r>
                        <a:rPr kumimoji="0" lang="en-US" altLang="zh-TW" sz="2800" b="0" i="0" u="none" strike="noStrike" cap="none" normalizeH="0" baseline="0" dirty="0" smtClean="0">
                          <a:ln>
                            <a:noFill/>
                          </a:ln>
                          <a:solidFill>
                            <a:srgbClr val="FF0000"/>
                          </a:solidFill>
                          <a:effectLst/>
                          <a:latin typeface="Times New Roman" panose="02020603050405020304" pitchFamily="18" charset="0"/>
                          <a:ea typeface="華康儷粗圓" panose="02010601000101010101" pitchFamily="1" charset="-120"/>
                          <a:cs typeface="微軟正黑體"/>
                        </a:rPr>
                        <a:t>3</a:t>
                      </a:r>
                      <a:r>
                        <a:rPr kumimoji="0" lang="zh-TW" altLang="en-US" sz="2800" b="0" i="0" u="none" strike="noStrike" cap="none" normalizeH="0" baseline="0" dirty="0" smtClean="0">
                          <a:ln>
                            <a:noFill/>
                          </a:ln>
                          <a:solidFill>
                            <a:srgbClr val="FF0000"/>
                          </a:solidFill>
                          <a:effectLst/>
                          <a:latin typeface="Times New Roman" panose="02020603050405020304" pitchFamily="18" charset="0"/>
                          <a:ea typeface="華康儷粗圓" panose="02010601000101010101" pitchFamily="1" charset="-120"/>
                          <a:cs typeface="微軟正黑體"/>
                        </a:rPr>
                        <a:t>校為一群組</a:t>
                      </a:r>
                      <a:r>
                        <a:rPr kumimoji="0" lang="zh-TW" altLang="en-US"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2.</a:t>
                      </a:r>
                      <a:r>
                        <a:rPr kumimoji="0" lang="zh-TW" altLang="en-US"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同一志願序如有</a:t>
                      </a:r>
                      <a:r>
                        <a:rPr kumimoji="0" lang="zh-TW" altLang="en-US" sz="2800" b="0" i="0" u="none" strike="noStrike" cap="none" normalizeH="0" baseline="0" dirty="0" smtClean="0">
                          <a:ln>
                            <a:noFill/>
                          </a:ln>
                          <a:solidFill>
                            <a:srgbClr val="FF0000"/>
                          </a:solidFill>
                          <a:effectLst/>
                          <a:latin typeface="Times New Roman" panose="02020603050405020304" pitchFamily="18" charset="0"/>
                          <a:ea typeface="華康儷粗圓" panose="02010601000101010101" pitchFamily="1" charset="-120"/>
                          <a:cs typeface="微軟正黑體"/>
                        </a:rPr>
                        <a:t>多科別</a:t>
                      </a:r>
                      <a:r>
                        <a:rPr kumimoji="0" lang="zh-TW" altLang="en-US"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3.</a:t>
                      </a:r>
                      <a:r>
                        <a:rPr kumimoji="0" lang="zh-TW" altLang="en-US" sz="2800" b="0" i="0" u="none" strike="noStrike" cap="none" normalizeH="0" baseline="0" dirty="0" smtClean="0">
                          <a:ln>
                            <a:noFill/>
                          </a:ln>
                          <a:solidFill>
                            <a:srgbClr val="FF0000"/>
                          </a:solidFill>
                          <a:effectLst/>
                          <a:latin typeface="Times New Roman" panose="02020603050405020304" pitchFamily="18" charset="0"/>
                          <a:ea typeface="華康儷粗圓" panose="02010601000101010101" pitchFamily="1" charset="-120"/>
                          <a:cs typeface="微軟正黑體"/>
                        </a:rPr>
                        <a:t>同一學校第二次選填，視為不同志願序。</a:t>
                      </a:r>
                      <a:r>
                        <a:rPr kumimoji="0" lang="zh-TW" altLang="en-US"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 </a:t>
                      </a:r>
                    </a:p>
                    <a:p>
                      <a:pPr marL="268288" marR="0" lvl="0" indent="-268288"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4.</a:t>
                      </a:r>
                      <a:r>
                        <a:rPr kumimoji="0" lang="zh-TW" altLang="en-US"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第</a:t>
                      </a: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6</a:t>
                      </a:r>
                      <a:r>
                        <a:rPr kumimoji="0" lang="zh-TW" altLang="en-US"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志願序後</a:t>
                      </a: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a:t>
                      </a:r>
                      <a:r>
                        <a:rPr kumimoji="0" lang="zh-TW" altLang="en-US"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含第</a:t>
                      </a: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6</a:t>
                      </a:r>
                      <a:r>
                        <a:rPr kumimoji="0" lang="zh-TW" altLang="en-US"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志願 </a:t>
                      </a: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a:t>
                      </a:r>
                      <a:r>
                        <a:rPr kumimoji="0" lang="zh-TW" altLang="en-US"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志願選填以單科為單位，以</a:t>
                      </a: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5</a:t>
                      </a:r>
                      <a:r>
                        <a:rPr kumimoji="0" lang="zh-TW" altLang="en-US" sz="2800" b="0" i="0" u="none" strike="noStrike" cap="none" normalizeH="0" baseline="0" dirty="0" smtClean="0">
                          <a:ln>
                            <a:noFill/>
                          </a:ln>
                          <a:solidFill>
                            <a:srgbClr val="000000"/>
                          </a:solidFill>
                          <a:effectLst/>
                          <a:latin typeface="Times New Roman" panose="02020603050405020304" pitchFamily="18" charset="0"/>
                          <a:ea typeface="華康儷粗圓" panose="02010601000101010101" pitchFamily="1" charset="-120"/>
                          <a:cs typeface="微軟正黑體"/>
                        </a:rPr>
                        <a:t>分計 。</a:t>
                      </a:r>
                      <a:endParaRPr kumimoji="0" lang="zh-TW" altLang="en-US" sz="2800" b="0" i="0" u="none" strike="noStrike" cap="none" normalizeH="0" baseline="0" dirty="0" smtClean="0">
                        <a:ln>
                          <a:noFill/>
                        </a:ln>
                        <a:solidFill>
                          <a:srgbClr val="FF0000"/>
                        </a:solidFill>
                        <a:effectLst/>
                        <a:latin typeface="Times New Roman" panose="02020603050405020304" pitchFamily="18" charset="0"/>
                        <a:ea typeface="華康儷粗圓" panose="02010601000101010101" pitchFamily="1" charset="-120"/>
                        <a:cs typeface="微軟正黑體"/>
                      </a:endParaRPr>
                    </a:p>
                  </a:txBody>
                  <a:tcPr marL="85727" marR="8572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0"/>
                  </a:ext>
                </a:extLst>
              </a:tr>
            </a:tbl>
          </a:graphicData>
        </a:graphic>
      </p:graphicFrame>
      <p:sp>
        <p:nvSpPr>
          <p:cNvPr id="112672" name="投影片編號版面配置區 7"/>
          <p:cNvSpPr>
            <a:spLocks noGrp="1"/>
          </p:cNvSpPr>
          <p:nvPr>
            <p:ph type="sldNum" sz="quarter" idx="12"/>
          </p:nvPr>
        </p:nvSpPr>
        <p:spPr bwMode="auto">
          <a:noFill/>
          <a:ln>
            <a:miter lim="800000"/>
            <a:headEnd/>
            <a:tailEnd/>
          </a:ln>
        </p:spPr>
        <p:txBody>
          <a:bodyPr/>
          <a:lstStyle/>
          <a:p>
            <a:r>
              <a:rPr lang="en-US" altLang="zh-TW" sz="2000"/>
              <a:t>47</a:t>
            </a:r>
            <a:endParaRPr lang="zh-TW" altLang="en-US" sz="20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p:cNvGraphicFramePr>
            <a:graphicFrameLocks noGrp="1"/>
          </p:cNvGraphicFramePr>
          <p:nvPr>
            <p:ph sz="half" idx="4294967295"/>
          </p:nvPr>
        </p:nvGraphicFramePr>
        <p:xfrm>
          <a:off x="1905000" y="1268413"/>
          <a:ext cx="9023350" cy="5508625"/>
        </p:xfrm>
        <a:graphic>
          <a:graphicData uri="http://schemas.openxmlformats.org/drawingml/2006/table">
            <a:tbl>
              <a:tblPr/>
              <a:tblGrid>
                <a:gridCol w="1223178">
                  <a:extLst>
                    <a:ext uri="{9D8B030D-6E8A-4147-A177-3AD203B41FA5}">
                      <a16:colId xmlns:a16="http://schemas.microsoft.com/office/drawing/2014/main" xmlns="" val="20000"/>
                    </a:ext>
                  </a:extLst>
                </a:gridCol>
                <a:gridCol w="810291">
                  <a:extLst>
                    <a:ext uri="{9D8B030D-6E8A-4147-A177-3AD203B41FA5}">
                      <a16:colId xmlns:a16="http://schemas.microsoft.com/office/drawing/2014/main" xmlns="" val="20001"/>
                    </a:ext>
                  </a:extLst>
                </a:gridCol>
                <a:gridCol w="810291">
                  <a:extLst>
                    <a:ext uri="{9D8B030D-6E8A-4147-A177-3AD203B41FA5}">
                      <a16:colId xmlns:a16="http://schemas.microsoft.com/office/drawing/2014/main" xmlns="" val="20002"/>
                    </a:ext>
                  </a:extLst>
                </a:gridCol>
                <a:gridCol w="810291">
                  <a:extLst>
                    <a:ext uri="{9D8B030D-6E8A-4147-A177-3AD203B41FA5}">
                      <a16:colId xmlns:a16="http://schemas.microsoft.com/office/drawing/2014/main" xmlns="" val="20003"/>
                    </a:ext>
                  </a:extLst>
                </a:gridCol>
                <a:gridCol w="879744">
                  <a:extLst>
                    <a:ext uri="{9D8B030D-6E8A-4147-A177-3AD203B41FA5}">
                      <a16:colId xmlns:a16="http://schemas.microsoft.com/office/drawing/2014/main" xmlns="" val="20004"/>
                    </a:ext>
                  </a:extLst>
                </a:gridCol>
                <a:gridCol w="1026392">
                  <a:extLst>
                    <a:ext uri="{9D8B030D-6E8A-4147-A177-3AD203B41FA5}">
                      <a16:colId xmlns:a16="http://schemas.microsoft.com/office/drawing/2014/main" xmlns="" val="20005"/>
                    </a:ext>
                  </a:extLst>
                </a:gridCol>
                <a:gridCol w="879744">
                  <a:extLst>
                    <a:ext uri="{9D8B030D-6E8A-4147-A177-3AD203B41FA5}">
                      <a16:colId xmlns:a16="http://schemas.microsoft.com/office/drawing/2014/main" xmlns="" val="20006"/>
                    </a:ext>
                  </a:extLst>
                </a:gridCol>
                <a:gridCol w="768356">
                  <a:extLst>
                    <a:ext uri="{9D8B030D-6E8A-4147-A177-3AD203B41FA5}">
                      <a16:colId xmlns:a16="http://schemas.microsoft.com/office/drawing/2014/main" xmlns="" val="20007"/>
                    </a:ext>
                  </a:extLst>
                </a:gridCol>
                <a:gridCol w="768356">
                  <a:extLst>
                    <a:ext uri="{9D8B030D-6E8A-4147-A177-3AD203B41FA5}">
                      <a16:colId xmlns:a16="http://schemas.microsoft.com/office/drawing/2014/main" xmlns="" val="20008"/>
                    </a:ext>
                  </a:extLst>
                </a:gridCol>
                <a:gridCol w="1046706">
                  <a:extLst>
                    <a:ext uri="{9D8B030D-6E8A-4147-A177-3AD203B41FA5}">
                      <a16:colId xmlns:a16="http://schemas.microsoft.com/office/drawing/2014/main" xmlns="" val="20009"/>
                    </a:ext>
                  </a:extLst>
                </a:gridCol>
              </a:tblGrid>
              <a:tr h="405249">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smtClean="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smtClean="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0"/>
                  </a:ext>
                </a:extLst>
              </a:tr>
              <a:tr h="478824">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志願序積分</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a:ea typeface="微軟正黑體"/>
                          <a:cs typeface="微軟正黑體"/>
                        </a:rPr>
                        <a:t>10</a:t>
                      </a:r>
                      <a:r>
                        <a:rPr kumimoji="0" lang="zh-TW" altLang="en-US" sz="20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smtClean="0">
                        <a:ln>
                          <a:noFill/>
                        </a:ln>
                        <a:solidFill>
                          <a:srgbClr val="FF0000"/>
                        </a:solidFill>
                        <a:effectLst/>
                        <a:latin typeface="微軟正黑體"/>
                        <a:ea typeface="微軟正黑體"/>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a:ea typeface="微軟正黑體"/>
                          <a:cs typeface="微軟正黑體"/>
                        </a:rPr>
                        <a:t>9</a:t>
                      </a:r>
                      <a:r>
                        <a:rPr kumimoji="0" lang="zh-TW" altLang="en-US" sz="20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1"/>
                  </a:ext>
                </a:extLst>
              </a:tr>
              <a:tr h="64764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志願序學校名</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高中甲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高職乙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高職丙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五專甲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五專乙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79538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1</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1</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五專甲</a:t>
                      </a:r>
                      <a:endParaRPr kumimoji="0" lang="en-US" altLang="zh-TW" sz="16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smtClean="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五專乙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smtClean="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3"/>
                  </a:ext>
                </a:extLst>
              </a:tr>
              <a:tr h="79538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smtClean="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rPr>
                        <a:t>五專甲</a:t>
                      </a:r>
                      <a:endParaRPr kumimoji="0" lang="en-US" altLang="zh-TW"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rPr>
                        <a:t>科別</a:t>
                      </a:r>
                      <a:r>
                        <a:rPr kumimoji="0" lang="en-US" altLang="zh-TW"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rPr>
                        <a:t>2</a:t>
                      </a:r>
                      <a:endPar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五專乙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4"/>
                  </a:ext>
                </a:extLst>
              </a:tr>
              <a:tr h="79538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smtClean="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smtClean="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smtClean="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rPr>
                        <a:t>五專甲</a:t>
                      </a:r>
                      <a:endParaRPr kumimoji="0" lang="en-US" altLang="zh-TW"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rPr>
                        <a:t>科別</a:t>
                      </a:r>
                      <a:r>
                        <a:rPr kumimoji="0" lang="en-US" altLang="zh-TW"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rPr>
                        <a:t>3</a:t>
                      </a:r>
                      <a:endParaRPr kumimoji="0" lang="zh-TW" altLang="en-US" sz="1600" b="0" i="0" u="none" strike="noStrike" cap="none" normalizeH="0" baseline="0" dirty="0" smtClean="0">
                        <a:ln>
                          <a:noFill/>
                        </a:ln>
                        <a:solidFill>
                          <a:schemeClr val="accent2">
                            <a:lumMod val="75000"/>
                          </a:schemeClr>
                        </a:solidFill>
                        <a:effectLst/>
                        <a:latin typeface="微軟正黑體" panose="020B0604030504040204" pitchFamily="34" charset="-120"/>
                        <a:ea typeface="+mn-ea"/>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smtClean="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smtClean="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5"/>
                  </a:ext>
                </a:extLst>
              </a:tr>
              <a:tr h="79538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smtClean="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6"/>
                  </a:ext>
                </a:extLst>
              </a:tr>
              <a:tr h="79538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smtClean="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7"/>
                  </a:ext>
                </a:extLst>
              </a:tr>
            </a:tbl>
          </a:graphicData>
        </a:graphic>
      </p:graphicFrame>
      <p:sp>
        <p:nvSpPr>
          <p:cNvPr id="113755" name="投影片編號版面配置區 3"/>
          <p:cNvSpPr>
            <a:spLocks noGrp="1"/>
          </p:cNvSpPr>
          <p:nvPr>
            <p:ph type="sldNum" sz="quarter" idx="12"/>
          </p:nvPr>
        </p:nvSpPr>
        <p:spPr bwMode="auto">
          <a:noFill/>
          <a:ln>
            <a:miter lim="800000"/>
            <a:headEnd/>
            <a:tailEnd/>
          </a:ln>
        </p:spPr>
        <p:txBody>
          <a:bodyPr/>
          <a:lstStyle/>
          <a:p>
            <a:r>
              <a:rPr lang="en-US" altLang="zh-TW" sz="2000"/>
              <a:t>48</a:t>
            </a:r>
            <a:endParaRPr lang="zh-TW" altLang="en-US" sz="2000"/>
          </a:p>
        </p:txBody>
      </p:sp>
      <p:sp>
        <p:nvSpPr>
          <p:cNvPr id="113756" name="標題 1"/>
          <p:cNvSpPr txBox="1">
            <a:spLocks/>
          </p:cNvSpPr>
          <p:nvPr/>
        </p:nvSpPr>
        <p:spPr bwMode="auto">
          <a:xfrm>
            <a:off x="1717675" y="209550"/>
            <a:ext cx="6684963" cy="865188"/>
          </a:xfrm>
          <a:prstGeom prst="rect">
            <a:avLst/>
          </a:prstGeom>
          <a:solidFill>
            <a:srgbClr val="7030A0"/>
          </a:solidFill>
          <a:ln w="9525">
            <a:noFill/>
            <a:miter lim="800000"/>
            <a:headEnd/>
            <a:tailEnd/>
          </a:ln>
        </p:spPr>
        <p:txBody>
          <a:bodyPr/>
          <a:lstStyle/>
          <a:p>
            <a:pPr defTabSz="257175"/>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七</a:t>
            </a:r>
            <a:r>
              <a:rPr kumimoji="0" lang="en-US" altLang="zh-TW" sz="4000">
                <a:solidFill>
                  <a:srgbClr val="FFFF00"/>
                </a:solidFill>
                <a:latin typeface="標楷體" pitchFamily="65" charset="-120"/>
                <a:ea typeface="標楷體" pitchFamily="65" charset="-120"/>
              </a:rPr>
              <a:t>)</a:t>
            </a:r>
            <a:r>
              <a:rPr lang="zh-TW" altLang="en-US" sz="4000">
                <a:solidFill>
                  <a:srgbClr val="FFFF00"/>
                </a:solidFill>
                <a:latin typeface="標楷體" pitchFamily="65" charset="-120"/>
                <a:ea typeface="標楷體" pitchFamily="65" charset="-120"/>
              </a:rPr>
              <a:t>超額比序</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志願序</a:t>
            </a:r>
            <a:r>
              <a:rPr kumimoji="0" lang="en-US" altLang="zh-TW" sz="4000">
                <a:solidFill>
                  <a:srgbClr val="FFFF00"/>
                </a:solidFill>
                <a:latin typeface="標楷體" pitchFamily="65" charset="-120"/>
                <a:ea typeface="標楷體" pitchFamily="65" charset="-120"/>
              </a:rPr>
              <a:t>2</a:t>
            </a:r>
            <a:r>
              <a:rPr kumimoji="0" lang="zh-TW" altLang="en-US" sz="4000">
                <a:solidFill>
                  <a:srgbClr val="FFFF00"/>
                </a:solidFill>
                <a:latin typeface="標楷體" pitchFamily="65" charset="-120"/>
                <a:ea typeface="標楷體" pitchFamily="65" charset="-120"/>
              </a:rPr>
              <a:t>範例</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p:cNvGraphicFramePr>
            <a:graphicFrameLocks noGrp="1"/>
          </p:cNvGraphicFramePr>
          <p:nvPr>
            <p:ph sz="half" idx="4294967295"/>
          </p:nvPr>
        </p:nvGraphicFramePr>
        <p:xfrm>
          <a:off x="1905000" y="1268413"/>
          <a:ext cx="8945563" cy="5497512"/>
        </p:xfrm>
        <a:graphic>
          <a:graphicData uri="http://schemas.openxmlformats.org/drawingml/2006/table">
            <a:tbl>
              <a:tblPr/>
              <a:tblGrid>
                <a:gridCol w="1232168">
                  <a:extLst>
                    <a:ext uri="{9D8B030D-6E8A-4147-A177-3AD203B41FA5}">
                      <a16:colId xmlns:a16="http://schemas.microsoft.com/office/drawing/2014/main" xmlns="" val="20000"/>
                    </a:ext>
                  </a:extLst>
                </a:gridCol>
                <a:gridCol w="816246">
                  <a:extLst>
                    <a:ext uri="{9D8B030D-6E8A-4147-A177-3AD203B41FA5}">
                      <a16:colId xmlns:a16="http://schemas.microsoft.com/office/drawing/2014/main" xmlns="" val="20001"/>
                    </a:ext>
                  </a:extLst>
                </a:gridCol>
                <a:gridCol w="816246">
                  <a:extLst>
                    <a:ext uri="{9D8B030D-6E8A-4147-A177-3AD203B41FA5}">
                      <a16:colId xmlns:a16="http://schemas.microsoft.com/office/drawing/2014/main" xmlns="" val="20002"/>
                    </a:ext>
                  </a:extLst>
                </a:gridCol>
                <a:gridCol w="816246">
                  <a:extLst>
                    <a:ext uri="{9D8B030D-6E8A-4147-A177-3AD203B41FA5}">
                      <a16:colId xmlns:a16="http://schemas.microsoft.com/office/drawing/2014/main" xmlns="" val="20003"/>
                    </a:ext>
                  </a:extLst>
                </a:gridCol>
                <a:gridCol w="816246">
                  <a:extLst>
                    <a:ext uri="{9D8B030D-6E8A-4147-A177-3AD203B41FA5}">
                      <a16:colId xmlns:a16="http://schemas.microsoft.com/office/drawing/2014/main" xmlns="" val="20004"/>
                    </a:ext>
                  </a:extLst>
                </a:gridCol>
                <a:gridCol w="810645">
                  <a:extLst>
                    <a:ext uri="{9D8B030D-6E8A-4147-A177-3AD203B41FA5}">
                      <a16:colId xmlns:a16="http://schemas.microsoft.com/office/drawing/2014/main" xmlns="" val="20005"/>
                    </a:ext>
                  </a:extLst>
                </a:gridCol>
                <a:gridCol w="1031731">
                  <a:extLst>
                    <a:ext uri="{9D8B030D-6E8A-4147-A177-3AD203B41FA5}">
                      <a16:colId xmlns:a16="http://schemas.microsoft.com/office/drawing/2014/main" xmlns="" val="20006"/>
                    </a:ext>
                  </a:extLst>
                </a:gridCol>
                <a:gridCol w="871101">
                  <a:extLst>
                    <a:ext uri="{9D8B030D-6E8A-4147-A177-3AD203B41FA5}">
                      <a16:colId xmlns:a16="http://schemas.microsoft.com/office/drawing/2014/main" xmlns="" val="20007"/>
                    </a:ext>
                  </a:extLst>
                </a:gridCol>
                <a:gridCol w="867467">
                  <a:extLst>
                    <a:ext uri="{9D8B030D-6E8A-4147-A177-3AD203B41FA5}">
                      <a16:colId xmlns:a16="http://schemas.microsoft.com/office/drawing/2014/main" xmlns="" val="20008"/>
                    </a:ext>
                  </a:extLst>
                </a:gridCol>
                <a:gridCol w="867467">
                  <a:extLst>
                    <a:ext uri="{9D8B030D-6E8A-4147-A177-3AD203B41FA5}">
                      <a16:colId xmlns:a16="http://schemas.microsoft.com/office/drawing/2014/main" xmlns="" val="20009"/>
                    </a:ext>
                  </a:extLst>
                </a:gridCol>
              </a:tblGrid>
              <a:tr h="82577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smtClean="0">
                          <a:ln>
                            <a:noFill/>
                          </a:ln>
                          <a:solidFill>
                            <a:srgbClr val="000000"/>
                          </a:solidFill>
                          <a:effectLst/>
                          <a:latin typeface="微軟正黑體"/>
                          <a:ea typeface="微軟正黑體"/>
                          <a:cs typeface="微軟正黑體"/>
                        </a:rPr>
                        <a:t>4</a:t>
                      </a: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smtClean="0">
                          <a:ln>
                            <a:noFill/>
                          </a:ln>
                          <a:solidFill>
                            <a:srgbClr val="000000"/>
                          </a:solidFill>
                          <a:effectLst/>
                          <a:latin typeface="微軟正黑體"/>
                          <a:ea typeface="微軟正黑體"/>
                          <a:cs typeface="微軟正黑體"/>
                        </a:rPr>
                        <a:t>5</a:t>
                      </a:r>
                      <a:r>
                        <a:rPr kumimoji="0" lang="zh-TW" altLang="en-US" sz="20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6</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7</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8</a:t>
                      </a:r>
                      <a:r>
                        <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0"/>
                  </a:ext>
                </a:extLst>
              </a:tr>
              <a:tr h="4486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志願序積分</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a:ea typeface="微軟正黑體"/>
                          <a:cs typeface="微軟正黑體"/>
                        </a:rPr>
                        <a:t>7</a:t>
                      </a:r>
                      <a:r>
                        <a:rPr kumimoji="0" lang="zh-TW" altLang="en-US" sz="20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smtClean="0">
                        <a:ln>
                          <a:noFill/>
                        </a:ln>
                        <a:solidFill>
                          <a:srgbClr val="FF0000"/>
                        </a:solidFill>
                        <a:effectLst/>
                        <a:latin typeface="微軟正黑體"/>
                        <a:ea typeface="微軟正黑體"/>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a:ea typeface="微軟正黑體"/>
                          <a:cs typeface="微軟正黑體"/>
                        </a:rPr>
                        <a:t>6</a:t>
                      </a:r>
                      <a:r>
                        <a:rPr kumimoji="0" lang="zh-TW" altLang="en-US" sz="20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5</a:t>
                      </a:r>
                      <a:r>
                        <a:rPr kumimoji="0"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6916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志願序學校名</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高中丁</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高中戊</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高中己</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高職己</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高職庚</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高職辛</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smtClean="0">
                          <a:ln>
                            <a:noFill/>
                          </a:ln>
                          <a:solidFill>
                            <a:schemeClr val="tx1"/>
                          </a:solidFill>
                          <a:effectLst/>
                          <a:latin typeface="微軟正黑體"/>
                          <a:ea typeface="微軟正黑體"/>
                          <a:cs typeface="微軟正黑體"/>
                        </a:rPr>
                        <a:t>6</a:t>
                      </a:r>
                      <a:endParaRPr kumimoji="0" lang="zh-TW" altLang="en-US" sz="1600" b="1" i="0" u="none" strike="noStrike" cap="none" normalizeH="0" baseline="0" dirty="0" smtClean="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高中庚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7030A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1</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高職己</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高職己</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smtClean="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高職己</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smtClean="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smtClean="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47669">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47669">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smtClean="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smtClean="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114783" name="投影片編號版面配置區 3"/>
          <p:cNvSpPr>
            <a:spLocks noGrp="1"/>
          </p:cNvSpPr>
          <p:nvPr>
            <p:ph type="sldNum" sz="quarter" idx="12"/>
          </p:nvPr>
        </p:nvSpPr>
        <p:spPr bwMode="auto">
          <a:noFill/>
          <a:ln>
            <a:miter lim="800000"/>
            <a:headEnd/>
            <a:tailEnd/>
          </a:ln>
        </p:spPr>
        <p:txBody>
          <a:bodyPr/>
          <a:lstStyle/>
          <a:p>
            <a:r>
              <a:rPr lang="en-US" altLang="zh-TW" sz="2000"/>
              <a:t>49</a:t>
            </a:r>
            <a:endParaRPr lang="zh-TW" altLang="en-US" sz="2000"/>
          </a:p>
        </p:txBody>
      </p:sp>
      <p:sp>
        <p:nvSpPr>
          <p:cNvPr id="114784" name="標題 1"/>
          <p:cNvSpPr txBox="1">
            <a:spLocks/>
          </p:cNvSpPr>
          <p:nvPr/>
        </p:nvSpPr>
        <p:spPr bwMode="auto">
          <a:xfrm>
            <a:off x="1717675" y="209550"/>
            <a:ext cx="6684963" cy="865188"/>
          </a:xfrm>
          <a:prstGeom prst="rect">
            <a:avLst/>
          </a:prstGeom>
          <a:solidFill>
            <a:srgbClr val="7030A0"/>
          </a:solidFill>
          <a:ln w="9525">
            <a:noFill/>
            <a:miter lim="800000"/>
            <a:headEnd/>
            <a:tailEnd/>
          </a:ln>
        </p:spPr>
        <p:txBody>
          <a:bodyPr/>
          <a:lstStyle/>
          <a:p>
            <a:pPr defTabSz="257175"/>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七</a:t>
            </a:r>
            <a:r>
              <a:rPr kumimoji="0" lang="en-US" altLang="zh-TW" sz="4000">
                <a:solidFill>
                  <a:srgbClr val="FFFF00"/>
                </a:solidFill>
                <a:latin typeface="標楷體" pitchFamily="65" charset="-120"/>
                <a:ea typeface="標楷體" pitchFamily="65" charset="-120"/>
              </a:rPr>
              <a:t>)</a:t>
            </a:r>
            <a:r>
              <a:rPr lang="zh-TW" altLang="en-US" sz="4000">
                <a:solidFill>
                  <a:srgbClr val="FFFF00"/>
                </a:solidFill>
                <a:latin typeface="標楷體" pitchFamily="65" charset="-120"/>
                <a:ea typeface="標楷體" pitchFamily="65" charset="-120"/>
              </a:rPr>
              <a:t>超額比序</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志願序</a:t>
            </a:r>
            <a:r>
              <a:rPr kumimoji="0" lang="en-US" altLang="zh-TW" sz="4000">
                <a:solidFill>
                  <a:srgbClr val="FFFF00"/>
                </a:solidFill>
                <a:latin typeface="標楷體" pitchFamily="65" charset="-120"/>
                <a:ea typeface="標楷體" pitchFamily="65" charset="-120"/>
              </a:rPr>
              <a:t>3</a:t>
            </a:r>
            <a:r>
              <a:rPr kumimoji="0" lang="zh-TW" altLang="en-US" sz="4000">
                <a:solidFill>
                  <a:srgbClr val="FFFF00"/>
                </a:solidFill>
                <a:latin typeface="標楷體" pitchFamily="65" charset="-120"/>
                <a:ea typeface="標楷體" pitchFamily="65" charset="-120"/>
              </a:rPr>
              <a:t>範例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sz="quarter" idx="1"/>
          </p:nvPr>
        </p:nvGraphicFramePr>
        <p:xfrm>
          <a:off x="2016125" y="1892300"/>
          <a:ext cx="8229600" cy="3089469"/>
        </p:xfrm>
        <a:graphic>
          <a:graphicData uri="http://schemas.openxmlformats.org/drawingml/2006/table">
            <a:tbl>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9295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rPr>
                        <a:t>        </a:t>
                      </a:r>
                      <a:r>
                        <a:rPr kumimoji="0" lang="zh-TW" altLang="en-US" sz="27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rPr>
                        <a:t>階段別</a:t>
                      </a:r>
                      <a:endParaRPr kumimoji="0" lang="en-US" altLang="zh-TW" sz="27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dirty="0">
                          <a:ln>
                            <a:noFill/>
                          </a:ln>
                          <a:solidFill>
                            <a:srgbClr val="FFFFFF"/>
                          </a:solidFill>
                          <a:effectLst/>
                          <a:latin typeface="Times New Roman" pitchFamily="18" charset="0"/>
                          <a:ea typeface="標楷體" pitchFamily="65" charset="-120"/>
                          <a:cs typeface="Times New Roman" pitchFamily="18" charset="0"/>
                        </a:rPr>
                        <a:t>學年度</a:t>
                      </a:r>
                    </a:p>
                  </a:txBody>
                  <a:tcPr marT="45706" marB="45706"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FFFFFF"/>
                          </a:solidFill>
                          <a:effectLst/>
                          <a:latin typeface="Times New Roman" pitchFamily="18" charset="0"/>
                          <a:ea typeface="標楷體" pitchFamily="65" charset="-120"/>
                          <a:cs typeface="Times New Roman" pitchFamily="18" charset="0"/>
                        </a:rPr>
                        <a:t>國中生</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FFFFFF"/>
                          </a:solidFill>
                          <a:effectLst/>
                          <a:latin typeface="Times New Roman" pitchFamily="18" charset="0"/>
                          <a:ea typeface="標楷體" pitchFamily="65" charset="-120"/>
                          <a:cs typeface="Times New Roman" pitchFamily="18" charset="0"/>
                        </a:rPr>
                        <a:t>高中生</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FFFFFF"/>
                          </a:solidFill>
                          <a:effectLst/>
                          <a:latin typeface="Times New Roman" pitchFamily="18" charset="0"/>
                          <a:ea typeface="標楷體" pitchFamily="65" charset="-120"/>
                          <a:cs typeface="Times New Roman" pitchFamily="18" charset="0"/>
                        </a:rPr>
                        <a:t>高職生</a:t>
                      </a:r>
                    </a:p>
                  </a:txBody>
                  <a:tcPr marT="45706" marB="45706"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697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100</a:t>
                      </a:r>
                      <a:endParaRPr kumimoji="0" lang="zh-TW" altLang="en-US"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endParaRPr>
                    </a:p>
                  </a:txBody>
                  <a:tcPr marT="45706" marB="45706"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97.67%</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94.67 %</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81.91 %</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marT="45706" marB="45706"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xmlns="" val="10001"/>
                  </a:ext>
                </a:extLst>
              </a:tr>
              <a:tr h="5180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101</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marT="45706" marB="45706"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99.15 %</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94.75 %</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83.51 %</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xmlns="" val="10002"/>
                  </a:ext>
                </a:extLst>
              </a:tr>
              <a:tr h="5538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102</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marT="45706" marB="45706"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99.39 % </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95.50 %</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81.10 %</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xmlns="" val="10003"/>
                  </a:ext>
                </a:extLst>
              </a:tr>
              <a:tr h="5180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103</a:t>
                      </a:r>
                      <a:endParaRPr kumimoji="0" lang="zh-TW" altLang="en-US"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endParaRPr>
                    </a:p>
                  </a:txBody>
                  <a:tcPr marT="45706" marB="45706"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99.52 %</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a:ln>
                            <a:noFill/>
                          </a:ln>
                          <a:solidFill>
                            <a:srgbClr val="000000"/>
                          </a:solidFill>
                          <a:effectLst/>
                          <a:latin typeface="Times New Roman" pitchFamily="18" charset="0"/>
                          <a:ea typeface="標楷體" pitchFamily="65" charset="-120"/>
                          <a:cs typeface="Times New Roman" pitchFamily="18" charset="0"/>
                        </a:rPr>
                        <a:t>95.70 %</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1"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81.01 %</a:t>
                      </a:r>
                    </a:p>
                  </a:txBody>
                  <a:tcPr marL="9525" marR="9525" marT="9522"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xmlns="" val="10004"/>
                  </a:ext>
                </a:extLst>
              </a:tr>
            </a:tbl>
          </a:graphicData>
        </a:graphic>
      </p:graphicFrame>
      <p:sp>
        <p:nvSpPr>
          <p:cNvPr id="208930" name="投影片編號版面配置區 6"/>
          <p:cNvSpPr>
            <a:spLocks noGrp="1"/>
          </p:cNvSpPr>
          <p:nvPr>
            <p:ph type="sldNum" sz="quarter" idx="12"/>
          </p:nvPr>
        </p:nvSpPr>
        <p:spPr bwMode="auto">
          <a:xfrm>
            <a:off x="2589213" y="6135688"/>
            <a:ext cx="7620000" cy="365125"/>
          </a:xfrm>
          <a:ln>
            <a:miter lim="800000"/>
            <a:headEnd/>
            <a:tailEnd/>
          </a:ln>
        </p:spPr>
        <p:txBody>
          <a:bodyPr/>
          <a:lstStyle/>
          <a:p>
            <a:pPr algn="l"/>
            <a:fld id="{87C95FCE-68AD-4458-9572-6B4796CFA13D}" type="slidenum">
              <a:rPr lang="zh-TW" altLang="en-US" sz="900">
                <a:solidFill>
                  <a:srgbClr val="898989"/>
                </a:solidFill>
                <a:latin typeface="Arial" pitchFamily="34" charset="0"/>
                <a:ea typeface="新細明體" pitchFamily="18" charset="-120"/>
              </a:rPr>
              <a:pPr algn="l"/>
              <a:t>5</a:t>
            </a:fld>
            <a:endParaRPr lang="en-US" altLang="zh-TW" sz="900">
              <a:solidFill>
                <a:srgbClr val="898989"/>
              </a:solidFill>
              <a:latin typeface="Arial" pitchFamily="34" charset="0"/>
              <a:ea typeface="新細明體" pitchFamily="18" charset="-120"/>
            </a:endParaRPr>
          </a:p>
        </p:txBody>
      </p:sp>
      <p:sp>
        <p:nvSpPr>
          <p:cNvPr id="61472" name="標題 2"/>
          <p:cNvSpPr txBox="1">
            <a:spLocks/>
          </p:cNvSpPr>
          <p:nvPr/>
        </p:nvSpPr>
        <p:spPr bwMode="auto">
          <a:xfrm>
            <a:off x="1873250" y="692150"/>
            <a:ext cx="8229600" cy="865188"/>
          </a:xfrm>
          <a:prstGeom prst="rect">
            <a:avLst/>
          </a:prstGeom>
          <a:noFill/>
          <a:ln w="9525">
            <a:noFill/>
            <a:miter lim="800000"/>
            <a:headEnd/>
            <a:tailEnd/>
          </a:ln>
        </p:spPr>
        <p:txBody>
          <a:bodyPr anchor="ctr"/>
          <a:lstStyle/>
          <a:p>
            <a:pPr algn="ctr"/>
            <a:r>
              <a:rPr kumimoji="0" lang="zh-TW" altLang="en-US" sz="3600" b="1">
                <a:solidFill>
                  <a:srgbClr val="0000FF"/>
                </a:solidFill>
                <a:latin typeface="Times New Roman" pitchFamily="18" charset="0"/>
                <a:ea typeface="標楷體" pitchFamily="65" charset="-120"/>
                <a:cs typeface="Times New Roman" pitchFamily="18" charset="0"/>
              </a:rPr>
              <a:t>高級中等教育已具備國民教育性質</a:t>
            </a:r>
          </a:p>
        </p:txBody>
      </p:sp>
      <p:sp>
        <p:nvSpPr>
          <p:cNvPr id="61473" name="文字方塊 2"/>
          <p:cNvSpPr txBox="1">
            <a:spLocks noChangeArrowheads="1"/>
          </p:cNvSpPr>
          <p:nvPr/>
        </p:nvSpPr>
        <p:spPr bwMode="auto">
          <a:xfrm>
            <a:off x="2135188" y="6065838"/>
            <a:ext cx="2808287" cy="369887"/>
          </a:xfrm>
          <a:prstGeom prst="rect">
            <a:avLst/>
          </a:prstGeom>
          <a:noFill/>
          <a:ln w="9525">
            <a:noFill/>
            <a:miter lim="800000"/>
            <a:headEnd/>
            <a:tailEnd/>
          </a:ln>
        </p:spPr>
        <p:txBody>
          <a:bodyPr>
            <a:spAutoFit/>
          </a:bodyPr>
          <a:lstStyle/>
          <a:p>
            <a:r>
              <a:rPr lang="zh-TW" altLang="en-US" b="1">
                <a:solidFill>
                  <a:srgbClr val="FF9900"/>
                </a:solidFill>
                <a:latin typeface="Times New Roman" pitchFamily="18" charset="0"/>
                <a:ea typeface="標楷體" pitchFamily="65" charset="-120"/>
                <a:cs typeface="Times New Roman" pitchFamily="18" charset="0"/>
              </a:rPr>
              <a:t>資料來源：教育部統計處</a:t>
            </a:r>
          </a:p>
        </p:txBody>
      </p:sp>
      <p:sp>
        <p:nvSpPr>
          <p:cNvPr id="61474" name="投影片編號版面配置區 6"/>
          <p:cNvSpPr txBox="1">
            <a:spLocks noGrp="1"/>
          </p:cNvSpPr>
          <p:nvPr/>
        </p:nvSpPr>
        <p:spPr bwMode="auto">
          <a:xfrm>
            <a:off x="531813" y="787400"/>
            <a:ext cx="779462" cy="365125"/>
          </a:xfrm>
          <a:prstGeom prst="rect">
            <a:avLst/>
          </a:prstGeom>
          <a:noFill/>
          <a:ln w="9525">
            <a:noFill/>
            <a:miter lim="800000"/>
            <a:headEnd/>
            <a:tailEnd/>
          </a:ln>
        </p:spPr>
        <p:txBody>
          <a:bodyPr anchor="ctr"/>
          <a:lstStyle/>
          <a:p>
            <a:pPr algn="r" eaLnBrk="1" hangingPunct="1"/>
            <a:r>
              <a:rPr kumimoji="0" lang="en-US" altLang="zh-TW" sz="2000">
                <a:solidFill>
                  <a:srgbClr val="FEFFFF"/>
                </a:solidFill>
                <a:latin typeface="Century Gothic" pitchFamily="34" charset="0"/>
              </a:rPr>
              <a:t>5</a:t>
            </a:r>
            <a:endParaRPr kumimoji="0" lang="zh-TW" altLang="en-US" sz="2000">
              <a:solidFill>
                <a:srgbClr val="FEFFFF"/>
              </a:solidFill>
              <a:latin typeface="Century Gothic"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編號版面配置區 1"/>
          <p:cNvSpPr>
            <a:spLocks noGrp="1"/>
          </p:cNvSpPr>
          <p:nvPr>
            <p:ph type="sldNum" sz="quarter" idx="12"/>
          </p:nvPr>
        </p:nvSpPr>
        <p:spPr bwMode="auto">
          <a:noFill/>
          <a:ln>
            <a:miter lim="800000"/>
            <a:headEnd/>
            <a:tailEnd/>
          </a:ln>
        </p:spPr>
        <p:txBody>
          <a:bodyPr/>
          <a:lstStyle/>
          <a:p>
            <a:r>
              <a:rPr lang="en-US" altLang="zh-TW"/>
              <a:t>50</a:t>
            </a:r>
            <a:endParaRPr lang="zh-TW" altLang="en-US"/>
          </a:p>
        </p:txBody>
      </p:sp>
      <p:sp>
        <p:nvSpPr>
          <p:cNvPr id="5" name="Rectangle 1"/>
          <p:cNvSpPr>
            <a:spLocks noChangeArrowheads="1"/>
          </p:cNvSpPr>
          <p:nvPr/>
        </p:nvSpPr>
        <p:spPr bwMode="auto">
          <a:xfrm>
            <a:off x="1803400" y="1466850"/>
            <a:ext cx="9151938" cy="92392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dirty="0" smtClean="0">
                <a:solidFill>
                  <a:srgbClr val="000000"/>
                </a:solidFill>
                <a:latin typeface="微軟正黑體" panose="020B0604030504040204" pitchFamily="34" charset="-120"/>
                <a:ea typeface="華康細圓體"/>
                <a:cs typeface="華康細圓體"/>
              </a:rPr>
              <a:t>分發</a:t>
            </a:r>
            <a:r>
              <a:rPr lang="zh-TW" altLang="zh-TW" dirty="0">
                <a:solidFill>
                  <a:srgbClr val="000000"/>
                </a:solidFill>
                <a:latin typeface="微軟正黑體" panose="020B0604030504040204" pitchFamily="34" charset="-120"/>
                <a:ea typeface="華康細圓體"/>
                <a:cs typeface="華康細圓體"/>
              </a:rPr>
              <a:t>以學生選填志願順序為優先考量。採從左而右</a:t>
            </a:r>
            <a:r>
              <a:rPr lang="en-US" altLang="zh-TW" dirty="0">
                <a:solidFill>
                  <a:srgbClr val="000000"/>
                </a:solidFill>
                <a:latin typeface="微軟正黑體" panose="020B0604030504040204" pitchFamily="34" charset="-120"/>
                <a:ea typeface="華康細圓體"/>
                <a:cs typeface="華康細圓體"/>
              </a:rPr>
              <a:t>(</a:t>
            </a:r>
            <a:r>
              <a:rPr lang="zh-TW" altLang="en-US" dirty="0">
                <a:solidFill>
                  <a:srgbClr val="000000"/>
                </a:solidFill>
                <a:latin typeface="微軟正黑體" panose="020B0604030504040204" pitchFamily="34" charset="-120"/>
                <a:ea typeface="華康細圓體"/>
                <a:cs typeface="華康細圓體"/>
              </a:rPr>
              <a:t>由第一志願校到第五志願校</a:t>
            </a:r>
            <a:r>
              <a:rPr lang="en-US" altLang="zh-TW" dirty="0">
                <a:solidFill>
                  <a:srgbClr val="000000"/>
                </a:solidFill>
                <a:latin typeface="微軟正黑體" panose="020B0604030504040204" pitchFamily="34" charset="-120"/>
                <a:ea typeface="華康細圓體"/>
                <a:cs typeface="華康細圓體"/>
              </a:rPr>
              <a:t>)</a:t>
            </a:r>
            <a:r>
              <a:rPr lang="zh-TW" altLang="en-US" dirty="0">
                <a:solidFill>
                  <a:srgbClr val="000000"/>
                </a:solidFill>
                <a:latin typeface="微軟正黑體" panose="020B0604030504040204" pitchFamily="34" charset="-120"/>
                <a:ea typeface="華康細圓體"/>
                <a:cs typeface="華康細圓體"/>
              </a:rPr>
              <a:t>，從上而下的方式</a:t>
            </a:r>
            <a:r>
              <a:rPr lang="en-US" altLang="zh-TW" dirty="0">
                <a:solidFill>
                  <a:srgbClr val="000000"/>
                </a:solidFill>
                <a:latin typeface="微軟正黑體" panose="020B0604030504040204" pitchFamily="34" charset="-120"/>
                <a:ea typeface="華康細圓體"/>
                <a:cs typeface="華康細圓體"/>
              </a:rPr>
              <a:t>(</a:t>
            </a:r>
            <a:r>
              <a:rPr lang="zh-TW" altLang="en-US" dirty="0">
                <a:solidFill>
                  <a:srgbClr val="000000"/>
                </a:solidFill>
                <a:latin typeface="微軟正黑體" panose="020B0604030504040204" pitchFamily="34" charset="-120"/>
                <a:ea typeface="華康細圓體"/>
                <a:cs typeface="華康細圓體"/>
              </a:rPr>
              <a:t>由科別</a:t>
            </a:r>
            <a:r>
              <a:rPr lang="en-US" altLang="zh-TW" dirty="0">
                <a:solidFill>
                  <a:srgbClr val="000000"/>
                </a:solidFill>
                <a:latin typeface="微軟正黑體" panose="020B0604030504040204" pitchFamily="34" charset="-120"/>
                <a:ea typeface="華康細圓體"/>
                <a:cs typeface="華康細圓體"/>
              </a:rPr>
              <a:t>1</a:t>
            </a:r>
            <a:r>
              <a:rPr lang="zh-TW" altLang="en-US" dirty="0">
                <a:solidFill>
                  <a:srgbClr val="000000"/>
                </a:solidFill>
                <a:latin typeface="微軟正黑體" panose="020B0604030504040204" pitchFamily="34" charset="-120"/>
                <a:ea typeface="華康細圓體"/>
                <a:cs typeface="華康細圓體"/>
              </a:rPr>
              <a:t>、科別</a:t>
            </a:r>
            <a:r>
              <a:rPr lang="en-US" altLang="zh-TW" dirty="0">
                <a:solidFill>
                  <a:srgbClr val="000000"/>
                </a:solidFill>
                <a:latin typeface="微軟正黑體" panose="020B0604030504040204" pitchFamily="34" charset="-120"/>
                <a:ea typeface="華康細圓體"/>
                <a:cs typeface="華康細圓體"/>
              </a:rPr>
              <a:t>2</a:t>
            </a:r>
            <a:r>
              <a:rPr lang="zh-TW" altLang="en-US" dirty="0">
                <a:solidFill>
                  <a:srgbClr val="000000"/>
                </a:solidFill>
                <a:latin typeface="微軟正黑體" panose="020B0604030504040204" pitchFamily="34" charset="-120"/>
                <a:ea typeface="華康細圓體"/>
                <a:cs typeface="華康細圓體"/>
              </a:rPr>
              <a:t>、科別</a:t>
            </a:r>
            <a:r>
              <a:rPr lang="en-US" altLang="zh-TW" dirty="0">
                <a:solidFill>
                  <a:srgbClr val="000000"/>
                </a:solidFill>
                <a:latin typeface="微軟正黑體" panose="020B0604030504040204" pitchFamily="34" charset="-120"/>
                <a:ea typeface="華康細圓體"/>
                <a:cs typeface="華康細圓體"/>
              </a:rPr>
              <a:t>3</a:t>
            </a:r>
            <a:r>
              <a:rPr lang="en-US" altLang="zh-TW" dirty="0">
                <a:solidFill>
                  <a:srgbClr val="000000"/>
                </a:solidFill>
                <a:ea typeface="華康細圓體"/>
                <a:cs typeface="華康細圓體"/>
              </a:rPr>
              <a:t>…</a:t>
            </a:r>
            <a:r>
              <a:rPr lang="en-US" altLang="zh-TW" dirty="0">
                <a:solidFill>
                  <a:srgbClr val="000000"/>
                </a:solidFill>
                <a:latin typeface="微軟正黑體" panose="020B0604030504040204" pitchFamily="34" charset="-120"/>
                <a:ea typeface="華康細圓體"/>
                <a:cs typeface="華康細圓體"/>
              </a:rPr>
              <a:t>)</a:t>
            </a:r>
            <a:r>
              <a:rPr lang="zh-TW" altLang="en-US" dirty="0">
                <a:solidFill>
                  <a:srgbClr val="000000"/>
                </a:solidFill>
                <a:latin typeface="微軟正黑體" panose="020B0604030504040204" pitchFamily="34" charset="-120"/>
                <a:ea typeface="華康細圓體"/>
                <a:cs typeface="華康細圓體"/>
              </a:rPr>
              <a:t>來進行分發。</a:t>
            </a:r>
            <a:endParaRPr lang="zh-TW" altLang="en-US" sz="1200" dirty="0"/>
          </a:p>
          <a:p>
            <a:pPr>
              <a:defRPr/>
            </a:pPr>
            <a:endParaRPr lang="zh-TW" altLang="en-US" dirty="0" smtClean="0"/>
          </a:p>
        </p:txBody>
      </p:sp>
      <p:graphicFrame>
        <p:nvGraphicFramePr>
          <p:cNvPr id="3" name="表格 2"/>
          <p:cNvGraphicFramePr>
            <a:graphicFrameLocks noGrp="1"/>
          </p:cNvGraphicFramePr>
          <p:nvPr/>
        </p:nvGraphicFramePr>
        <p:xfrm>
          <a:off x="1587500" y="2633663"/>
          <a:ext cx="10179050" cy="3795712"/>
        </p:xfrm>
        <a:graphic>
          <a:graphicData uri="http://schemas.openxmlformats.org/drawingml/2006/table">
            <a:tbl>
              <a:tblPr>
                <a:tableStyleId>{5C22544A-7EE6-4342-B048-85BDC9FD1C3A}</a:tableStyleId>
              </a:tblPr>
              <a:tblGrid>
                <a:gridCol w="1421772">
                  <a:extLst>
                    <a:ext uri="{9D8B030D-6E8A-4147-A177-3AD203B41FA5}">
                      <a16:colId xmlns:a16="http://schemas.microsoft.com/office/drawing/2014/main" xmlns="" val="20000"/>
                    </a:ext>
                  </a:extLst>
                </a:gridCol>
                <a:gridCol w="973597">
                  <a:extLst>
                    <a:ext uri="{9D8B030D-6E8A-4147-A177-3AD203B41FA5}">
                      <a16:colId xmlns:a16="http://schemas.microsoft.com/office/drawing/2014/main" xmlns="" val="20001"/>
                    </a:ext>
                  </a:extLst>
                </a:gridCol>
                <a:gridCol w="972960">
                  <a:extLst>
                    <a:ext uri="{9D8B030D-6E8A-4147-A177-3AD203B41FA5}">
                      <a16:colId xmlns:a16="http://schemas.microsoft.com/office/drawing/2014/main" xmlns="" val="20002"/>
                    </a:ext>
                  </a:extLst>
                </a:gridCol>
                <a:gridCol w="972960">
                  <a:extLst>
                    <a:ext uri="{9D8B030D-6E8A-4147-A177-3AD203B41FA5}">
                      <a16:colId xmlns:a16="http://schemas.microsoft.com/office/drawing/2014/main" xmlns="" val="20003"/>
                    </a:ext>
                  </a:extLst>
                </a:gridCol>
                <a:gridCol w="972960">
                  <a:extLst>
                    <a:ext uri="{9D8B030D-6E8A-4147-A177-3AD203B41FA5}">
                      <a16:colId xmlns:a16="http://schemas.microsoft.com/office/drawing/2014/main" xmlns="" val="20004"/>
                    </a:ext>
                  </a:extLst>
                </a:gridCol>
                <a:gridCol w="972960">
                  <a:extLst>
                    <a:ext uri="{9D8B030D-6E8A-4147-A177-3AD203B41FA5}">
                      <a16:colId xmlns:a16="http://schemas.microsoft.com/office/drawing/2014/main" xmlns="" val="20005"/>
                    </a:ext>
                  </a:extLst>
                </a:gridCol>
                <a:gridCol w="972960">
                  <a:extLst>
                    <a:ext uri="{9D8B030D-6E8A-4147-A177-3AD203B41FA5}">
                      <a16:colId xmlns:a16="http://schemas.microsoft.com/office/drawing/2014/main" xmlns="" val="20006"/>
                    </a:ext>
                  </a:extLst>
                </a:gridCol>
                <a:gridCol w="972960">
                  <a:extLst>
                    <a:ext uri="{9D8B030D-6E8A-4147-A177-3AD203B41FA5}">
                      <a16:colId xmlns:a16="http://schemas.microsoft.com/office/drawing/2014/main" xmlns="" val="20007"/>
                    </a:ext>
                  </a:extLst>
                </a:gridCol>
                <a:gridCol w="972960">
                  <a:extLst>
                    <a:ext uri="{9D8B030D-6E8A-4147-A177-3AD203B41FA5}">
                      <a16:colId xmlns:a16="http://schemas.microsoft.com/office/drawing/2014/main" xmlns="" val="20008"/>
                    </a:ext>
                  </a:extLst>
                </a:gridCol>
                <a:gridCol w="972960">
                  <a:extLst>
                    <a:ext uri="{9D8B030D-6E8A-4147-A177-3AD203B41FA5}">
                      <a16:colId xmlns:a16="http://schemas.microsoft.com/office/drawing/2014/main" xmlns="" val="1646287331"/>
                    </a:ext>
                  </a:extLst>
                </a:gridCol>
              </a:tblGrid>
              <a:tr h="327656">
                <a:tc>
                  <a:txBody>
                    <a:bodyPr/>
                    <a:lstStyle/>
                    <a:p>
                      <a:pPr algn="ctr">
                        <a:spcAft>
                          <a:spcPts val="0"/>
                        </a:spcAft>
                      </a:pPr>
                      <a:r>
                        <a:rPr lang="zh-TW" sz="1600" kern="100" dirty="0">
                          <a:effectLst/>
                        </a:rPr>
                        <a:t>志願序</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zh-TW" sz="1600" kern="100" dirty="0">
                          <a:effectLst/>
                        </a:rPr>
                        <a:t>第一</a:t>
                      </a:r>
                      <a:r>
                        <a:rPr lang="zh-TW" sz="1600" kern="100" dirty="0" smtClean="0">
                          <a:effectLst/>
                        </a:rPr>
                        <a:t>志願</a:t>
                      </a:r>
                      <a:r>
                        <a:rPr lang="zh-TW" altLang="zh-TW" sz="1600" kern="100" dirty="0" smtClean="0">
                          <a:effectLst/>
                        </a:rPr>
                        <a:t>序</a:t>
                      </a:r>
                      <a:r>
                        <a:rPr lang="zh-TW" sz="1600" kern="100" dirty="0" smtClean="0">
                          <a:effectLst/>
                        </a:rPr>
                        <a:t>學校</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rPr>
                        <a:t>第二</a:t>
                      </a:r>
                      <a:r>
                        <a:rPr lang="zh-TW" sz="1600" kern="100" dirty="0" smtClean="0">
                          <a:effectLst/>
                        </a:rPr>
                        <a:t>志願</a:t>
                      </a:r>
                      <a:r>
                        <a:rPr lang="zh-TW" altLang="zh-TW" sz="1600" kern="100" dirty="0" smtClean="0">
                          <a:effectLst/>
                        </a:rPr>
                        <a:t>序</a:t>
                      </a:r>
                      <a:r>
                        <a:rPr lang="zh-TW" sz="1600" kern="100" dirty="0" smtClean="0">
                          <a:effectLst/>
                        </a:rPr>
                        <a:t>學校</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rPr>
                        <a:t>第三</a:t>
                      </a:r>
                      <a:r>
                        <a:rPr lang="zh-TW" sz="1600" kern="100" dirty="0" smtClean="0">
                          <a:effectLst/>
                        </a:rPr>
                        <a:t>志願</a:t>
                      </a:r>
                      <a:r>
                        <a:rPr lang="zh-TW" altLang="zh-TW" sz="1600" kern="100" dirty="0" smtClean="0">
                          <a:effectLst/>
                        </a:rPr>
                        <a:t>序</a:t>
                      </a:r>
                      <a:r>
                        <a:rPr lang="zh-TW" sz="1600" kern="100" dirty="0" smtClean="0">
                          <a:effectLst/>
                        </a:rPr>
                        <a:t>學校</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a16="http://schemas.microsoft.com/office/drawing/2014/main" xmlns="" val="10000"/>
                  </a:ext>
                </a:extLst>
              </a:tr>
              <a:tr h="523993">
                <a:tc>
                  <a:txBody>
                    <a:bodyPr/>
                    <a:lstStyle/>
                    <a:p>
                      <a:pPr algn="ctr">
                        <a:spcAft>
                          <a:spcPts val="0"/>
                        </a:spcAft>
                      </a:pPr>
                      <a:r>
                        <a:rPr lang="zh-TW" sz="1600" kern="100" dirty="0">
                          <a:effectLst/>
                        </a:rPr>
                        <a:t>志願校序</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rPr>
                        <a:t>第</a:t>
                      </a:r>
                      <a:r>
                        <a:rPr lang="en-US" sz="1500" kern="100" dirty="0">
                          <a:effectLst/>
                        </a:rPr>
                        <a:t>1</a:t>
                      </a:r>
                      <a:r>
                        <a:rPr lang="zh-TW" sz="1500" kern="100" dirty="0">
                          <a:effectLst/>
                        </a:rPr>
                        <a:t>志願校</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rPr>
                        <a:t>第</a:t>
                      </a:r>
                      <a:r>
                        <a:rPr lang="en-US" sz="1500" kern="100" dirty="0">
                          <a:effectLst/>
                        </a:rPr>
                        <a:t>2</a:t>
                      </a:r>
                      <a:r>
                        <a:rPr lang="zh-TW" sz="1500" kern="100" dirty="0">
                          <a:effectLst/>
                        </a:rPr>
                        <a:t>志願校</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rPr>
                        <a:t>第</a:t>
                      </a:r>
                      <a:r>
                        <a:rPr lang="en-US" sz="1500" kern="100" dirty="0">
                          <a:effectLst/>
                        </a:rPr>
                        <a:t>3</a:t>
                      </a:r>
                      <a:r>
                        <a:rPr lang="zh-TW" sz="1500" kern="100" dirty="0">
                          <a:effectLst/>
                        </a:rPr>
                        <a:t>志願校</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rPr>
                        <a:t>第</a:t>
                      </a:r>
                      <a:r>
                        <a:rPr lang="en-US" sz="1500" kern="100" dirty="0">
                          <a:effectLst/>
                        </a:rPr>
                        <a:t>4</a:t>
                      </a:r>
                      <a:r>
                        <a:rPr lang="zh-TW" sz="1500" kern="100" dirty="0">
                          <a:effectLst/>
                        </a:rPr>
                        <a:t>志願校</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rPr>
                        <a:t>第</a:t>
                      </a:r>
                      <a:r>
                        <a:rPr lang="en-US" sz="1500" kern="100" dirty="0">
                          <a:effectLst/>
                        </a:rPr>
                        <a:t>5</a:t>
                      </a:r>
                      <a:r>
                        <a:rPr lang="zh-TW" sz="1500" kern="100" dirty="0">
                          <a:effectLst/>
                        </a:rPr>
                        <a:t>志願校</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rPr>
                        <a:t>第</a:t>
                      </a:r>
                      <a:r>
                        <a:rPr lang="en-US" sz="1500" kern="100" dirty="0">
                          <a:effectLst/>
                        </a:rPr>
                        <a:t>6</a:t>
                      </a:r>
                      <a:r>
                        <a:rPr lang="zh-TW" sz="1500" kern="100" dirty="0">
                          <a:effectLst/>
                        </a:rPr>
                        <a:t>志願校</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rPr>
                        <a:t>第</a:t>
                      </a:r>
                      <a:r>
                        <a:rPr lang="en-US" sz="1500" kern="100" dirty="0">
                          <a:effectLst/>
                        </a:rPr>
                        <a:t>7</a:t>
                      </a:r>
                      <a:r>
                        <a:rPr lang="zh-TW" sz="1500" kern="100" dirty="0">
                          <a:effectLst/>
                        </a:rPr>
                        <a:t>志願校</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rPr>
                        <a:t>第</a:t>
                      </a:r>
                      <a:r>
                        <a:rPr lang="en-US" sz="1500" kern="100" dirty="0">
                          <a:effectLst/>
                        </a:rPr>
                        <a:t>8</a:t>
                      </a:r>
                      <a:r>
                        <a:rPr lang="zh-TW" sz="1500" kern="100" dirty="0">
                          <a:effectLst/>
                        </a:rPr>
                        <a:t>志願校</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smtClean="0">
                          <a:effectLst/>
                        </a:rPr>
                        <a:t>第</a:t>
                      </a:r>
                      <a:r>
                        <a:rPr lang="en-US" altLang="zh-TW" sz="1500" kern="100" dirty="0" smtClean="0">
                          <a:effectLst/>
                        </a:rPr>
                        <a:t>9</a:t>
                      </a:r>
                      <a:r>
                        <a:rPr lang="zh-TW" sz="1500" kern="100" dirty="0" smtClean="0">
                          <a:effectLst/>
                        </a:rPr>
                        <a:t>志願</a:t>
                      </a:r>
                      <a:r>
                        <a:rPr lang="zh-TW" sz="1500" kern="100" dirty="0">
                          <a:effectLst/>
                        </a:rPr>
                        <a:t>校</a:t>
                      </a:r>
                      <a:endParaRPr lang="zh-TW" sz="15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27656">
                <a:tc>
                  <a:txBody>
                    <a:bodyPr/>
                    <a:lstStyle/>
                    <a:p>
                      <a:pPr algn="ctr">
                        <a:spcAft>
                          <a:spcPts val="0"/>
                        </a:spcAft>
                      </a:pPr>
                      <a:r>
                        <a:rPr lang="zh-TW" sz="1600" kern="100">
                          <a:effectLst/>
                        </a:rPr>
                        <a:t>志願序積分</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10</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10</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10</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9</a:t>
                      </a:r>
                      <a:r>
                        <a:rPr lang="zh-TW" sz="1600" kern="100">
                          <a:effectLst/>
                        </a:rPr>
                        <a:t>分</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rPr>
                        <a:t>9</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rPr>
                        <a:t>9</a:t>
                      </a:r>
                      <a:r>
                        <a:rPr lang="zh-TW" sz="1600" kern="100">
                          <a:effectLst/>
                        </a:rPr>
                        <a:t>分</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rPr>
                        <a:t>8</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8</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8</a:t>
                      </a:r>
                      <a:r>
                        <a:rPr lang="zh-TW" sz="1600" kern="100" dirty="0">
                          <a:effectLst/>
                        </a:rPr>
                        <a:t>分</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42283">
                <a:tc>
                  <a:txBody>
                    <a:bodyPr/>
                    <a:lstStyle/>
                    <a:p>
                      <a:pPr algn="ctr">
                        <a:spcAft>
                          <a:spcPts val="0"/>
                        </a:spcAft>
                      </a:pPr>
                      <a:r>
                        <a:rPr lang="zh-TW" sz="1600" kern="100">
                          <a:effectLst/>
                        </a:rPr>
                        <a:t>志願序學校名</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rPr>
                        <a:t>高中甲</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rPr>
                        <a:t>高職甲</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rPr>
                        <a:t>高職乙</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rPr>
                        <a:t>高職</a:t>
                      </a:r>
                      <a:r>
                        <a:rPr lang="zh-TW" altLang="en-US" sz="1600" kern="100" dirty="0" smtClean="0">
                          <a:effectLst/>
                        </a:rPr>
                        <a:t>丙</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rPr>
                        <a:t>高中乙</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smtClean="0">
                          <a:effectLst/>
                        </a:rPr>
                        <a:t>五專甲</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smtClean="0">
                          <a:effectLst/>
                        </a:rPr>
                        <a:t>高職</a:t>
                      </a:r>
                      <a:r>
                        <a:rPr lang="zh-TW" altLang="en-US" sz="1600" kern="100" dirty="0" smtClean="0">
                          <a:effectLst/>
                        </a:rPr>
                        <a:t>丁</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smtClean="0">
                          <a:effectLst/>
                        </a:rPr>
                        <a:t>五專乙</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rPr>
                        <a:t>高職</a:t>
                      </a:r>
                      <a:r>
                        <a:rPr lang="zh-TW" altLang="en-US" sz="1600" kern="100" dirty="0" smtClean="0">
                          <a:effectLst/>
                        </a:rPr>
                        <a:t>戊</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82362">
                <a:tc>
                  <a:txBody>
                    <a:bodyPr/>
                    <a:lstStyle/>
                    <a:p>
                      <a:pPr algn="ctr">
                        <a:spcAft>
                          <a:spcPts val="0"/>
                        </a:spcAft>
                      </a:pPr>
                      <a:r>
                        <a:rPr lang="zh-TW" sz="1600" kern="100">
                          <a:effectLst/>
                        </a:rPr>
                        <a:t>錄取序號</a:t>
                      </a:r>
                      <a:r>
                        <a:rPr lang="en-US" sz="1600" kern="100">
                          <a:effectLst/>
                        </a:rPr>
                        <a:t>1</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rPr>
                        <a:t>普通科</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rPr>
                        <a:t>高職甲</a:t>
                      </a:r>
                    </a:p>
                    <a:p>
                      <a:pPr algn="ctr">
                        <a:spcAft>
                          <a:spcPts val="0"/>
                        </a:spcAft>
                      </a:pPr>
                      <a:r>
                        <a:rPr lang="zh-TW" sz="1600" kern="100" dirty="0" smtClean="0">
                          <a:effectLst/>
                        </a:rPr>
                        <a:t>科別</a:t>
                      </a:r>
                      <a:r>
                        <a:rPr lang="en-US" sz="1600" kern="100" dirty="0" smtClean="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rPr>
                        <a:t>高職乙</a:t>
                      </a:r>
                    </a:p>
                    <a:p>
                      <a:pPr algn="ctr">
                        <a:spcAft>
                          <a:spcPts val="0"/>
                        </a:spcAft>
                      </a:pPr>
                      <a:r>
                        <a:rPr lang="zh-TW" sz="1600" kern="100" dirty="0">
                          <a:effectLst/>
                        </a:rPr>
                        <a:t>科別</a:t>
                      </a:r>
                      <a:r>
                        <a:rPr lang="en-US" sz="1600" kern="100" dirty="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rPr>
                        <a:t>高職</a:t>
                      </a:r>
                      <a:r>
                        <a:rPr lang="zh-TW" altLang="en-US" sz="1600" kern="100" dirty="0" smtClean="0">
                          <a:effectLst/>
                        </a:rPr>
                        <a:t>丙</a:t>
                      </a:r>
                      <a:endParaRPr lang="zh-TW" sz="1600" kern="100" dirty="0">
                        <a:effectLst/>
                      </a:endParaRPr>
                    </a:p>
                    <a:p>
                      <a:pPr algn="ctr">
                        <a:spcAft>
                          <a:spcPts val="0"/>
                        </a:spcAft>
                      </a:pPr>
                      <a:r>
                        <a:rPr lang="zh-TW" sz="1600" kern="100" dirty="0" smtClean="0">
                          <a:effectLst/>
                        </a:rPr>
                        <a:t>科別</a:t>
                      </a:r>
                      <a:r>
                        <a:rPr lang="en-US" sz="1600" kern="100" dirty="0" smtClean="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rPr>
                        <a:t>普通科</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smtClean="0">
                          <a:effectLst/>
                        </a:rPr>
                        <a:t>五專甲</a:t>
                      </a:r>
                      <a:endParaRPr lang="zh-TW" sz="1600" kern="100" dirty="0">
                        <a:effectLst/>
                      </a:endParaRPr>
                    </a:p>
                    <a:p>
                      <a:pPr algn="ctr">
                        <a:spcAft>
                          <a:spcPts val="0"/>
                        </a:spcAft>
                      </a:pPr>
                      <a:r>
                        <a:rPr lang="zh-TW" sz="1600" kern="100" dirty="0" smtClean="0">
                          <a:effectLst/>
                        </a:rPr>
                        <a:t>科別</a:t>
                      </a:r>
                      <a:r>
                        <a:rPr lang="en-US" altLang="zh-TW" sz="1600" kern="100" dirty="0" smtClean="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smtClean="0">
                          <a:effectLst/>
                        </a:rPr>
                        <a:t>高職</a:t>
                      </a:r>
                      <a:r>
                        <a:rPr lang="zh-TW" altLang="en-US" sz="1600" kern="100" dirty="0" smtClean="0">
                          <a:effectLst/>
                        </a:rPr>
                        <a:t>丁</a:t>
                      </a:r>
                      <a:endParaRPr lang="zh-TW" sz="1600" kern="100" dirty="0" smtClean="0">
                        <a:effectLst/>
                      </a:endParaRPr>
                    </a:p>
                    <a:p>
                      <a:pPr algn="ctr">
                        <a:spcAft>
                          <a:spcPts val="0"/>
                        </a:spcAft>
                      </a:pPr>
                      <a:r>
                        <a:rPr lang="zh-TW" sz="1600" kern="100" dirty="0" smtClean="0">
                          <a:effectLst/>
                        </a:rPr>
                        <a:t>科別</a:t>
                      </a:r>
                      <a:r>
                        <a:rPr lang="en-US" sz="1600" kern="100" dirty="0" smtClean="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smtClean="0">
                          <a:effectLst/>
                        </a:rPr>
                        <a:t>五專乙</a:t>
                      </a:r>
                      <a:endParaRPr lang="zh-TW" sz="1600" kern="100" dirty="0">
                        <a:effectLst/>
                      </a:endParaRPr>
                    </a:p>
                    <a:p>
                      <a:pPr algn="ctr">
                        <a:spcAft>
                          <a:spcPts val="0"/>
                        </a:spcAft>
                      </a:pPr>
                      <a:r>
                        <a:rPr lang="zh-TW" sz="1600" kern="100" dirty="0" smtClean="0">
                          <a:effectLst/>
                        </a:rPr>
                        <a:t>科別</a:t>
                      </a:r>
                      <a:r>
                        <a:rPr lang="en-US" altLang="zh-TW" sz="1600" kern="100" dirty="0" smtClean="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rPr>
                        <a:t>高職</a:t>
                      </a:r>
                      <a:r>
                        <a:rPr lang="zh-TW" altLang="en-US" sz="1600" kern="100" dirty="0" smtClean="0">
                          <a:effectLst/>
                        </a:rPr>
                        <a:t>戊</a:t>
                      </a:r>
                      <a:endParaRPr lang="zh-TW" sz="1600" kern="100" dirty="0">
                        <a:effectLst/>
                      </a:endParaRPr>
                    </a:p>
                    <a:p>
                      <a:pPr algn="ctr">
                        <a:spcAft>
                          <a:spcPts val="0"/>
                        </a:spcAft>
                      </a:pPr>
                      <a:r>
                        <a:rPr lang="zh-TW" sz="1600" kern="100" dirty="0" smtClean="0">
                          <a:effectLst/>
                        </a:rPr>
                        <a:t>科別</a:t>
                      </a:r>
                      <a:r>
                        <a:rPr lang="en-US" sz="1600" kern="100" dirty="0" smtClean="0">
                          <a:effectLst/>
                        </a:rPr>
                        <a:t>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82362">
                <a:tc>
                  <a:txBody>
                    <a:bodyPr/>
                    <a:lstStyle/>
                    <a:p>
                      <a:pPr algn="ctr">
                        <a:spcAft>
                          <a:spcPts val="0"/>
                        </a:spcAft>
                      </a:pPr>
                      <a:r>
                        <a:rPr lang="zh-TW" sz="1600" kern="100">
                          <a:effectLst/>
                        </a:rPr>
                        <a:t>錄取序號</a:t>
                      </a:r>
                      <a:r>
                        <a:rPr lang="en-US" sz="1600" kern="100">
                          <a:effectLst/>
                        </a:rPr>
                        <a:t>2</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rPr>
                        <a:t>高職甲</a:t>
                      </a:r>
                    </a:p>
                    <a:p>
                      <a:pPr algn="ctr">
                        <a:spcAft>
                          <a:spcPts val="0"/>
                        </a:spcAft>
                      </a:pPr>
                      <a:r>
                        <a:rPr lang="zh-TW" sz="1600" kern="100" dirty="0" smtClean="0">
                          <a:effectLst/>
                        </a:rPr>
                        <a:t>科別</a:t>
                      </a:r>
                      <a:r>
                        <a:rPr lang="en-US" sz="1600" kern="100" dirty="0" smtClean="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rPr>
                        <a:t>高職乙</a:t>
                      </a:r>
                    </a:p>
                    <a:p>
                      <a:pPr algn="ctr">
                        <a:spcAft>
                          <a:spcPts val="0"/>
                        </a:spcAft>
                      </a:pPr>
                      <a:r>
                        <a:rPr lang="zh-TW" sz="1600" kern="100" dirty="0">
                          <a:effectLst/>
                        </a:rPr>
                        <a:t>科別</a:t>
                      </a:r>
                      <a:r>
                        <a:rPr lang="en-US" sz="1600" kern="100" dirty="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rPr>
                        <a:t>高職</a:t>
                      </a:r>
                      <a:r>
                        <a:rPr lang="zh-TW" altLang="en-US" sz="1600" kern="100" dirty="0" smtClean="0">
                          <a:effectLst/>
                        </a:rPr>
                        <a:t>丙</a:t>
                      </a:r>
                      <a:endParaRPr lang="zh-TW" sz="1600" kern="100" dirty="0">
                        <a:effectLst/>
                      </a:endParaRPr>
                    </a:p>
                    <a:p>
                      <a:pPr algn="ctr">
                        <a:spcAft>
                          <a:spcPts val="0"/>
                        </a:spcAft>
                      </a:pPr>
                      <a:r>
                        <a:rPr lang="zh-TW" sz="1600" kern="100" dirty="0" smtClean="0">
                          <a:effectLst/>
                        </a:rPr>
                        <a:t>科別</a:t>
                      </a:r>
                      <a:r>
                        <a:rPr lang="en-US" sz="1600" kern="100" dirty="0" smtClean="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smtClean="0">
                          <a:effectLst/>
                        </a:rPr>
                        <a:t>綜</a:t>
                      </a:r>
                      <a:r>
                        <a:rPr lang="zh-TW" altLang="en-US" sz="1600" kern="100" dirty="0" smtClean="0">
                          <a:effectLst/>
                        </a:rPr>
                        <a:t>合高中</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rPr>
                        <a:t> </a:t>
                      </a:r>
                      <a:r>
                        <a:rPr lang="zh-TW" altLang="en-US" sz="1600" kern="100" dirty="0" smtClean="0">
                          <a:effectLst/>
                        </a:rPr>
                        <a:t>五專甲</a:t>
                      </a:r>
                      <a:endParaRPr lang="zh-TW" altLang="zh-TW" sz="1600" kern="100" dirty="0" smtClean="0">
                        <a:effectLst/>
                      </a:endParaRPr>
                    </a:p>
                    <a:p>
                      <a:pPr algn="ctr">
                        <a:spcAft>
                          <a:spcPts val="0"/>
                        </a:spcAft>
                      </a:pPr>
                      <a:r>
                        <a:rPr lang="zh-TW" altLang="zh-TW" sz="1600" kern="100" dirty="0" smtClean="0">
                          <a:effectLst/>
                        </a:rPr>
                        <a:t>科別</a:t>
                      </a:r>
                      <a:r>
                        <a:rPr lang="en-US" altLang="zh-TW" sz="1600" kern="100" dirty="0" smtClean="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smtClean="0">
                          <a:effectLst/>
                        </a:rPr>
                        <a:t>高職</a:t>
                      </a:r>
                      <a:r>
                        <a:rPr lang="zh-TW" altLang="en-US" sz="1600" kern="100" dirty="0" smtClean="0">
                          <a:effectLst/>
                        </a:rPr>
                        <a:t>丁</a:t>
                      </a:r>
                      <a:endParaRPr lang="zh-TW" sz="1600" kern="100" dirty="0" smtClean="0">
                        <a:effectLst/>
                      </a:endParaRPr>
                    </a:p>
                    <a:p>
                      <a:pPr algn="ctr">
                        <a:spcAft>
                          <a:spcPts val="0"/>
                        </a:spcAft>
                      </a:pPr>
                      <a:r>
                        <a:rPr lang="zh-TW" sz="1600" kern="100" dirty="0" smtClean="0">
                          <a:effectLst/>
                        </a:rPr>
                        <a:t>科別</a:t>
                      </a:r>
                      <a:r>
                        <a:rPr lang="en-US" sz="1600" kern="100" dirty="0" smtClean="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 </a:t>
                      </a:r>
                      <a:r>
                        <a:rPr lang="zh-TW" altLang="en-US" sz="1600" kern="100" dirty="0" smtClean="0">
                          <a:effectLst/>
                        </a:rPr>
                        <a:t>五專乙</a:t>
                      </a:r>
                      <a:endParaRPr lang="zh-TW" altLang="zh-TW" sz="1600" kern="100" dirty="0" smtClean="0">
                        <a:effectLst/>
                      </a:endParaRPr>
                    </a:p>
                    <a:p>
                      <a:pPr algn="ctr">
                        <a:spcAft>
                          <a:spcPts val="0"/>
                        </a:spcAft>
                      </a:pPr>
                      <a:r>
                        <a:rPr lang="zh-TW" altLang="zh-TW" sz="1600" kern="100" dirty="0" smtClean="0">
                          <a:effectLst/>
                        </a:rPr>
                        <a:t>科別</a:t>
                      </a:r>
                      <a:r>
                        <a:rPr lang="en-US" altLang="zh-TW" sz="1600" kern="100" dirty="0" smtClean="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smtClean="0">
                          <a:effectLst/>
                        </a:rPr>
                        <a:t>高職</a:t>
                      </a:r>
                      <a:r>
                        <a:rPr lang="zh-TW" altLang="en-US" sz="1600" kern="100" dirty="0" smtClean="0">
                          <a:effectLst/>
                        </a:rPr>
                        <a:t>戊</a:t>
                      </a:r>
                      <a:endParaRPr lang="zh-TW" altLang="zh-TW" sz="1600" kern="100" dirty="0" smtClean="0">
                        <a:effectLst/>
                      </a:endParaRPr>
                    </a:p>
                    <a:p>
                      <a:pPr algn="ctr">
                        <a:spcAft>
                          <a:spcPts val="0"/>
                        </a:spcAft>
                      </a:pPr>
                      <a:r>
                        <a:rPr lang="zh-TW" altLang="zh-TW" sz="1600" kern="100" dirty="0" smtClean="0">
                          <a:effectLst/>
                        </a:rPr>
                        <a:t>科別</a:t>
                      </a:r>
                      <a:r>
                        <a:rPr lang="en-US" altLang="zh-TW" sz="1600" kern="100" dirty="0" smtClean="0">
                          <a:effectLst/>
                        </a:rPr>
                        <a:t>2</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82362">
                <a:tc>
                  <a:txBody>
                    <a:bodyPr/>
                    <a:lstStyle/>
                    <a:p>
                      <a:pPr algn="ctr">
                        <a:spcAft>
                          <a:spcPts val="0"/>
                        </a:spcAft>
                      </a:pPr>
                      <a:r>
                        <a:rPr lang="zh-TW" sz="1600" kern="100">
                          <a:effectLst/>
                        </a:rPr>
                        <a:t>錄取序號</a:t>
                      </a:r>
                      <a:r>
                        <a:rPr lang="en-US" sz="1600" kern="100">
                          <a:effectLst/>
                        </a:rPr>
                        <a:t>3</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dirty="0"/>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smtClean="0">
                          <a:effectLst/>
                        </a:rPr>
                        <a:t>高職甲</a:t>
                      </a:r>
                    </a:p>
                    <a:p>
                      <a:pPr algn="ctr">
                        <a:spcAft>
                          <a:spcPts val="0"/>
                        </a:spcAft>
                      </a:pPr>
                      <a:r>
                        <a:rPr lang="zh-TW" sz="1600" kern="100" dirty="0" smtClean="0">
                          <a:effectLst/>
                        </a:rPr>
                        <a:t>科別</a:t>
                      </a:r>
                      <a:r>
                        <a:rPr lang="en-US" sz="1600" kern="100" dirty="0" smtClean="0">
                          <a:effectLst/>
                        </a:rPr>
                        <a:t>3</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spcAft>
                          <a:spcPts val="0"/>
                        </a:spcAft>
                      </a:pPr>
                      <a:r>
                        <a:rPr lang="zh-TW" altLang="zh-TW" sz="1600" kern="100" dirty="0" smtClean="0">
                          <a:solidFill>
                            <a:schemeClr val="dk1"/>
                          </a:solidFill>
                          <a:effectLst/>
                          <a:latin typeface="+mn-lt"/>
                          <a:ea typeface="+mn-ea"/>
                          <a:cs typeface="+mn-cs"/>
                        </a:rPr>
                        <a:t>高職</a:t>
                      </a:r>
                      <a:r>
                        <a:rPr lang="zh-TW" altLang="en-US" sz="1600" kern="100" dirty="0" smtClean="0">
                          <a:solidFill>
                            <a:schemeClr val="dk1"/>
                          </a:solidFill>
                          <a:effectLst/>
                          <a:latin typeface="+mn-lt"/>
                          <a:ea typeface="+mn-ea"/>
                          <a:cs typeface="+mn-cs"/>
                        </a:rPr>
                        <a:t>丙</a:t>
                      </a:r>
                      <a:endParaRPr lang="zh-TW" altLang="zh-TW" sz="1600" kern="100" dirty="0" smtClean="0">
                        <a:solidFill>
                          <a:schemeClr val="dk1"/>
                        </a:solidFill>
                        <a:effectLst/>
                        <a:latin typeface="+mn-lt"/>
                        <a:ea typeface="+mn-ea"/>
                        <a:cs typeface="+mn-cs"/>
                      </a:endParaRPr>
                    </a:p>
                    <a:p>
                      <a:pPr marL="0" algn="ctr" defTabSz="457200" rtl="0" eaLnBrk="1" latinLnBrk="0" hangingPunct="1">
                        <a:spcAft>
                          <a:spcPts val="0"/>
                        </a:spcAft>
                      </a:pPr>
                      <a:r>
                        <a:rPr lang="zh-TW" altLang="zh-TW" sz="1600" kern="100" dirty="0" smtClean="0">
                          <a:solidFill>
                            <a:schemeClr val="dk1"/>
                          </a:solidFill>
                          <a:effectLst/>
                          <a:latin typeface="+mn-lt"/>
                          <a:ea typeface="+mn-ea"/>
                          <a:cs typeface="+mn-cs"/>
                        </a:rPr>
                        <a:t>科別</a:t>
                      </a:r>
                      <a:r>
                        <a:rPr lang="en-US" altLang="zh-TW" sz="1600" kern="100" dirty="0" smtClean="0">
                          <a:solidFill>
                            <a:schemeClr val="dk1"/>
                          </a:solidFill>
                          <a:effectLst/>
                          <a:latin typeface="+mn-lt"/>
                          <a:ea typeface="+mn-ea"/>
                          <a:cs typeface="+mn-cs"/>
                        </a:rPr>
                        <a:t>3</a:t>
                      </a:r>
                      <a:endParaRPr lang="zh-TW" altLang="en-US" sz="1600" kern="100" dirty="0">
                        <a:solidFill>
                          <a:schemeClr val="dk1"/>
                        </a:solidFill>
                        <a:effectLst/>
                        <a:latin typeface="+mn-lt"/>
                        <a:ea typeface="+mn-ea"/>
                        <a:cs typeface="+mn-cs"/>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rPr>
                        <a:t> </a:t>
                      </a:r>
                      <a:r>
                        <a:rPr lang="zh-TW" altLang="en-US" sz="1600" kern="100" dirty="0" smtClean="0">
                          <a:effectLst/>
                        </a:rPr>
                        <a:t>五專甲</a:t>
                      </a:r>
                      <a:endParaRPr lang="zh-TW" altLang="zh-TW" sz="1600" kern="100" dirty="0" smtClean="0">
                        <a:effectLst/>
                      </a:endParaRPr>
                    </a:p>
                    <a:p>
                      <a:pPr algn="ctr">
                        <a:spcAft>
                          <a:spcPts val="0"/>
                        </a:spcAft>
                      </a:pPr>
                      <a:r>
                        <a:rPr lang="zh-TW" altLang="zh-TW" sz="1600" kern="100" dirty="0" smtClean="0">
                          <a:effectLst/>
                        </a:rPr>
                        <a:t>科別</a:t>
                      </a:r>
                      <a:r>
                        <a:rPr lang="en-US" altLang="zh-TW" sz="1600" kern="100" dirty="0" smtClean="0">
                          <a:effectLst/>
                        </a:rPr>
                        <a:t>3</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smtClean="0">
                          <a:effectLst/>
                        </a:rPr>
                        <a:t>高職</a:t>
                      </a:r>
                      <a:r>
                        <a:rPr lang="zh-TW" altLang="en-US" sz="1600" kern="100" dirty="0" smtClean="0">
                          <a:effectLst/>
                        </a:rPr>
                        <a:t>丁</a:t>
                      </a:r>
                      <a:endParaRPr lang="zh-TW" sz="1600" kern="100" dirty="0" smtClean="0">
                        <a:effectLst/>
                      </a:endParaRPr>
                    </a:p>
                    <a:p>
                      <a:pPr algn="ctr">
                        <a:spcAft>
                          <a:spcPts val="0"/>
                        </a:spcAft>
                      </a:pPr>
                      <a:r>
                        <a:rPr lang="zh-TW" sz="1600" kern="100" dirty="0" smtClean="0">
                          <a:effectLst/>
                        </a:rPr>
                        <a:t>科別</a:t>
                      </a:r>
                      <a:r>
                        <a:rPr lang="en-US" sz="1600" kern="100" dirty="0" smtClean="0">
                          <a:effectLst/>
                        </a:rPr>
                        <a:t>3</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smtClean="0">
                          <a:effectLst/>
                        </a:rPr>
                        <a:t>高職</a:t>
                      </a:r>
                      <a:r>
                        <a:rPr lang="zh-TW" altLang="en-US" sz="1600" kern="100" dirty="0" smtClean="0">
                          <a:effectLst/>
                        </a:rPr>
                        <a:t>戊</a:t>
                      </a:r>
                      <a:endParaRPr lang="zh-TW" altLang="zh-TW" sz="1600" kern="100" dirty="0" smtClean="0">
                        <a:effectLst/>
                      </a:endParaRPr>
                    </a:p>
                    <a:p>
                      <a:pPr algn="ctr">
                        <a:spcAft>
                          <a:spcPts val="0"/>
                        </a:spcAft>
                      </a:pPr>
                      <a:r>
                        <a:rPr lang="zh-TW" altLang="zh-TW" sz="1600" kern="100" dirty="0" smtClean="0">
                          <a:effectLst/>
                        </a:rPr>
                        <a:t>科別</a:t>
                      </a:r>
                      <a:r>
                        <a:rPr lang="en-US" altLang="zh-TW" sz="1600" kern="100" dirty="0" smtClean="0">
                          <a:effectLst/>
                        </a:rPr>
                        <a:t>3</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27038">
                <a:tc>
                  <a:txBody>
                    <a:bodyPr/>
                    <a:lstStyle/>
                    <a:p>
                      <a:pPr algn="ctr">
                        <a:spcAft>
                          <a:spcPts val="0"/>
                        </a:spcAft>
                      </a:pPr>
                      <a:r>
                        <a:rPr lang="en-US" sz="1600" kern="100">
                          <a:effectLst/>
                        </a:rPr>
                        <a:t>…………</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cxnSp>
        <p:nvCxnSpPr>
          <p:cNvPr id="7" name="直線單箭頭接點 6"/>
          <p:cNvCxnSpPr/>
          <p:nvPr/>
        </p:nvCxnSpPr>
        <p:spPr>
          <a:xfrm>
            <a:off x="1384300" y="3048000"/>
            <a:ext cx="0" cy="2705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a:off x="2032000" y="2457450"/>
            <a:ext cx="4038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5813" name="文字方塊 9"/>
          <p:cNvSpPr txBox="1">
            <a:spLocks noChangeArrowheads="1"/>
          </p:cNvSpPr>
          <p:nvPr/>
        </p:nvSpPr>
        <p:spPr bwMode="auto">
          <a:xfrm>
            <a:off x="1639888" y="2220913"/>
            <a:ext cx="327025" cy="400050"/>
          </a:xfrm>
          <a:prstGeom prst="rect">
            <a:avLst/>
          </a:prstGeom>
          <a:noFill/>
          <a:ln w="9525">
            <a:noFill/>
            <a:miter lim="800000"/>
            <a:headEnd/>
            <a:tailEnd/>
          </a:ln>
        </p:spPr>
        <p:txBody>
          <a:bodyPr wrap="none">
            <a:spAutoFit/>
          </a:bodyPr>
          <a:lstStyle/>
          <a:p>
            <a:r>
              <a:rPr lang="en-US" altLang="zh-TW" sz="2000" b="1">
                <a:solidFill>
                  <a:srgbClr val="FF0000"/>
                </a:solidFill>
              </a:rPr>
              <a:t>1</a:t>
            </a:r>
            <a:endParaRPr lang="zh-TW" altLang="en-US" b="1">
              <a:solidFill>
                <a:srgbClr val="FF0000"/>
              </a:solidFill>
            </a:endParaRPr>
          </a:p>
        </p:txBody>
      </p:sp>
      <p:sp>
        <p:nvSpPr>
          <p:cNvPr id="115814" name="文字方塊 10"/>
          <p:cNvSpPr txBox="1">
            <a:spLocks noChangeArrowheads="1"/>
          </p:cNvSpPr>
          <p:nvPr/>
        </p:nvSpPr>
        <p:spPr bwMode="auto">
          <a:xfrm>
            <a:off x="1233488" y="2620963"/>
            <a:ext cx="236537" cy="400050"/>
          </a:xfrm>
          <a:prstGeom prst="rect">
            <a:avLst/>
          </a:prstGeom>
          <a:noFill/>
          <a:ln w="9525">
            <a:noFill/>
            <a:miter lim="800000"/>
            <a:headEnd/>
            <a:tailEnd/>
          </a:ln>
        </p:spPr>
        <p:txBody>
          <a:bodyPr>
            <a:spAutoFit/>
          </a:bodyPr>
          <a:lstStyle/>
          <a:p>
            <a:r>
              <a:rPr lang="en-US" altLang="zh-TW" sz="2000" b="1">
                <a:solidFill>
                  <a:srgbClr val="FF0000"/>
                </a:solidFill>
              </a:rPr>
              <a:t>2</a:t>
            </a:r>
            <a:endParaRPr lang="zh-TW" altLang="en-US" b="1">
              <a:solidFill>
                <a:srgbClr val="FF0000"/>
              </a:solidFill>
            </a:endParaRPr>
          </a:p>
        </p:txBody>
      </p:sp>
      <p:sp>
        <p:nvSpPr>
          <p:cNvPr id="115815" name="文字方塊 3"/>
          <p:cNvSpPr txBox="1">
            <a:spLocks noChangeArrowheads="1"/>
          </p:cNvSpPr>
          <p:nvPr/>
        </p:nvSpPr>
        <p:spPr bwMode="auto">
          <a:xfrm>
            <a:off x="1639888" y="242888"/>
            <a:ext cx="7923212" cy="708025"/>
          </a:xfrm>
          <a:prstGeom prst="rect">
            <a:avLst/>
          </a:prstGeom>
          <a:solidFill>
            <a:srgbClr val="7030A0"/>
          </a:solidFill>
          <a:ln w="9525">
            <a:noFill/>
            <a:miter lim="800000"/>
            <a:headEnd/>
            <a:tailEnd/>
          </a:ln>
        </p:spPr>
        <p:txBody>
          <a:bodyPr>
            <a:spAutoFit/>
          </a:bodyPr>
          <a:lstStyle/>
          <a:p>
            <a:r>
              <a:rPr lang="en-US" altLang="zh-TW" sz="4000">
                <a:solidFill>
                  <a:srgbClr val="FFFF00"/>
                </a:solidFill>
                <a:latin typeface="標楷體" pitchFamily="65" charset="-120"/>
                <a:ea typeface="標楷體" pitchFamily="65" charset="-120"/>
                <a:cs typeface="華康細圓體" pitchFamily="49" charset="-120"/>
              </a:rPr>
              <a:t>(</a:t>
            </a:r>
            <a:r>
              <a:rPr lang="zh-TW" altLang="en-US" sz="4000">
                <a:solidFill>
                  <a:srgbClr val="FFFF00"/>
                </a:solidFill>
                <a:latin typeface="標楷體" pitchFamily="65" charset="-120"/>
                <a:ea typeface="標楷體" pitchFamily="65" charset="-120"/>
                <a:cs typeface="華康細圓體" pitchFamily="49" charset="-120"/>
              </a:rPr>
              <a:t>八</a:t>
            </a:r>
            <a:r>
              <a:rPr lang="en-US" altLang="zh-TW" sz="4000">
                <a:solidFill>
                  <a:srgbClr val="FFFF00"/>
                </a:solidFill>
                <a:latin typeface="標楷體" pitchFamily="65" charset="-120"/>
                <a:ea typeface="標楷體" pitchFamily="65" charset="-120"/>
                <a:cs typeface="華康細圓體" pitchFamily="49" charset="-120"/>
              </a:rPr>
              <a:t>)</a:t>
            </a:r>
            <a:r>
              <a:rPr lang="zh-TW" altLang="zh-TW" sz="4000">
                <a:solidFill>
                  <a:srgbClr val="FFFF00"/>
                </a:solidFill>
                <a:latin typeface="標楷體" pitchFamily="65" charset="-120"/>
                <a:ea typeface="標楷體" pitchFamily="65" charset="-120"/>
                <a:cs typeface="華康細圓體" pitchFamily="49" charset="-120"/>
              </a:rPr>
              <a:t>選填志願注意事項</a:t>
            </a:r>
            <a:r>
              <a:rPr lang="en-US" altLang="zh-TW" sz="4000">
                <a:solidFill>
                  <a:srgbClr val="FFFF00"/>
                </a:solidFill>
                <a:latin typeface="標楷體" pitchFamily="65" charset="-120"/>
                <a:ea typeface="標楷體" pitchFamily="65" charset="-120"/>
                <a:cs typeface="華康細圓體" pitchFamily="49" charset="-120"/>
              </a:rPr>
              <a:t>1</a:t>
            </a:r>
            <a:endParaRPr lang="zh-TW" altLang="en-US" sz="4000">
              <a:solidFill>
                <a:srgbClr val="FFFF00"/>
              </a:solidFill>
              <a:latin typeface="標楷體" pitchFamily="65" charset="-120"/>
              <a:ea typeface="標楷體" pitchFamily="65" charset="-120"/>
              <a:cs typeface="華康細圓體" pitchFamily="49" charset="-12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2389188" y="438150"/>
            <a:ext cx="8278812" cy="855663"/>
          </a:xfrm>
          <a:prstGeom prst="rect">
            <a:avLst/>
          </a:prstGeom>
          <a:noFill/>
          <a:ln w="9525">
            <a:noFill/>
            <a:miter lim="800000"/>
            <a:headEnd/>
            <a:tailEnd/>
          </a:ln>
        </p:spPr>
        <p:txBody>
          <a:bodyPr anchor="b"/>
          <a:lstStyle/>
          <a:p>
            <a:endParaRPr lang="en-US" altLang="zh-TW" sz="3600" b="1">
              <a:solidFill>
                <a:srgbClr val="FF3300"/>
              </a:solidFill>
              <a:latin typeface="標楷體" pitchFamily="65" charset="-120"/>
              <a:ea typeface="標楷體" pitchFamily="65" charset="-120"/>
            </a:endParaRPr>
          </a:p>
        </p:txBody>
      </p:sp>
      <p:sp>
        <p:nvSpPr>
          <p:cNvPr id="33797" name="Rectangle 8"/>
          <p:cNvSpPr>
            <a:spLocks noGrp="1"/>
          </p:cNvSpPr>
          <p:nvPr>
            <p:ph type="body" sz="half" idx="4294967295"/>
          </p:nvPr>
        </p:nvSpPr>
        <p:spPr>
          <a:xfrm>
            <a:off x="1992313" y="1201738"/>
            <a:ext cx="8280400" cy="2087562"/>
          </a:xfrm>
        </p:spPr>
        <p:txBody>
          <a:bodyPr/>
          <a:lstStyle/>
          <a:p>
            <a:pPr>
              <a:defRPr/>
            </a:pPr>
            <a:r>
              <a:rPr lang="zh-TW" altLang="en-US" sz="3467" dirty="0">
                <a:solidFill>
                  <a:srgbClr val="FF0000"/>
                </a:solidFill>
                <a:latin typeface="微軟正黑體" panose="020B0604030504040204" pitchFamily="34" charset="-120"/>
              </a:rPr>
              <a:t>保障名額</a:t>
            </a:r>
            <a:r>
              <a:rPr lang="zh-TW" altLang="en-US" sz="3467" dirty="0">
                <a:solidFill>
                  <a:srgbClr val="000066"/>
                </a:solidFill>
                <a:latin typeface="微軟正黑體" panose="020B0604030504040204" pitchFamily="34" charset="-120"/>
              </a:rPr>
              <a:t>，係指同一所國中選填該高中職校為第一志願，其申請者中分數最高者。若該生參加特色招生考試分發後，</a:t>
            </a:r>
            <a:r>
              <a:rPr lang="zh-TW" altLang="en-US" sz="3467" dirty="0">
                <a:solidFill>
                  <a:srgbClr val="FF0000"/>
                </a:solidFill>
                <a:latin typeface="微軟正黑體" panose="020B0604030504040204" pitchFamily="34" charset="-120"/>
              </a:rPr>
              <a:t>將特色招生志願置於所有免試志願之前，即喪失保障資格</a:t>
            </a:r>
            <a:r>
              <a:rPr lang="zh-TW" altLang="en-US" sz="3467" dirty="0">
                <a:solidFill>
                  <a:srgbClr val="000066"/>
                </a:solidFill>
                <a:latin typeface="微軟正黑體" panose="020B0604030504040204" pitchFamily="34" charset="-120"/>
              </a:rPr>
              <a:t>。</a:t>
            </a:r>
            <a:r>
              <a:rPr lang="en-US" altLang="zh-TW" sz="3467" dirty="0">
                <a:solidFill>
                  <a:srgbClr val="006600"/>
                </a:solidFill>
                <a:latin typeface="超研澤顏楷" panose="02010609010101010101" pitchFamily="49" charset="-120"/>
                <a:ea typeface="超研澤顏楷" panose="02010609010101010101" pitchFamily="49" charset="-120"/>
                <a:cs typeface="超研澤顏楷" panose="02010609010101010101" pitchFamily="49" charset="-120"/>
              </a:rPr>
              <a:t>(</a:t>
            </a:r>
            <a:r>
              <a:rPr lang="zh-TW" altLang="en-US" sz="3467" dirty="0">
                <a:solidFill>
                  <a:srgbClr val="006600"/>
                </a:solidFill>
                <a:latin typeface="超研澤顏楷" panose="02010609010101010101" pitchFamily="49" charset="-120"/>
                <a:ea typeface="超研澤顏楷" panose="02010609010101010101" pitchFamily="49" charset="-120"/>
                <a:cs typeface="超研澤顏楷" panose="02010609010101010101" pitchFamily="49" charset="-120"/>
              </a:rPr>
              <a:t>五專免試不適用</a:t>
            </a:r>
            <a:r>
              <a:rPr lang="en-US" altLang="zh-TW" sz="3467" dirty="0">
                <a:solidFill>
                  <a:srgbClr val="006600"/>
                </a:solidFill>
                <a:latin typeface="超研澤顏楷" panose="02010609010101010101" pitchFamily="49" charset="-120"/>
                <a:ea typeface="超研澤顏楷" panose="02010609010101010101" pitchFamily="49" charset="-120"/>
                <a:cs typeface="超研澤顏楷" panose="02010609010101010101" pitchFamily="49" charset="-120"/>
              </a:rPr>
              <a:t>)</a:t>
            </a:r>
          </a:p>
          <a:p>
            <a:pPr>
              <a:defRPr/>
            </a:pPr>
            <a:r>
              <a:rPr lang="zh-TW" altLang="en-US" sz="3467" dirty="0">
                <a:solidFill>
                  <a:srgbClr val="000066"/>
                </a:solidFill>
                <a:latin typeface="微軟正黑體" panose="020B0604030504040204" pitchFamily="34" charset="-120"/>
              </a:rPr>
              <a:t>當高中職核定招生名額小於所應保障之名額時，各保障名額依超額比序同分比序順序比較之。經比序仍超額時，超額之部分不列入保障名額，與其他學生共同參加第一階段免試入學分發。</a:t>
            </a:r>
            <a:endParaRPr lang="en-US" altLang="zh-TW" sz="3467" dirty="0">
              <a:solidFill>
                <a:srgbClr val="000066"/>
              </a:solidFill>
              <a:latin typeface="微軟正黑體" panose="020B0604030504040204" pitchFamily="34" charset="-120"/>
            </a:endParaRPr>
          </a:p>
        </p:txBody>
      </p:sp>
      <p:sp>
        <p:nvSpPr>
          <p:cNvPr id="116740" name="投影片編號版面配置區 2"/>
          <p:cNvSpPr>
            <a:spLocks noGrp="1"/>
          </p:cNvSpPr>
          <p:nvPr>
            <p:ph type="sldNum" sz="quarter" idx="12"/>
          </p:nvPr>
        </p:nvSpPr>
        <p:spPr bwMode="auto">
          <a:noFill/>
          <a:ln>
            <a:miter lim="800000"/>
            <a:headEnd/>
            <a:tailEnd/>
          </a:ln>
        </p:spPr>
        <p:txBody>
          <a:bodyPr/>
          <a:lstStyle/>
          <a:p>
            <a:r>
              <a:rPr lang="en-US" altLang="zh-TW"/>
              <a:t>51</a:t>
            </a:r>
          </a:p>
        </p:txBody>
      </p:sp>
      <p:sp>
        <p:nvSpPr>
          <p:cNvPr id="116741" name="文字方塊 5"/>
          <p:cNvSpPr txBox="1">
            <a:spLocks noChangeArrowheads="1"/>
          </p:cNvSpPr>
          <p:nvPr/>
        </p:nvSpPr>
        <p:spPr bwMode="auto">
          <a:xfrm>
            <a:off x="1751013" y="242888"/>
            <a:ext cx="7923212" cy="708025"/>
          </a:xfrm>
          <a:prstGeom prst="rect">
            <a:avLst/>
          </a:prstGeom>
          <a:solidFill>
            <a:srgbClr val="7030A0"/>
          </a:solidFill>
          <a:ln w="9525">
            <a:noFill/>
            <a:miter lim="800000"/>
            <a:headEnd/>
            <a:tailEnd/>
          </a:ln>
        </p:spPr>
        <p:txBody>
          <a:bodyPr>
            <a:spAutoFit/>
          </a:bodyPr>
          <a:lstStyle/>
          <a:p>
            <a:r>
              <a:rPr lang="en-US" altLang="zh-TW" sz="4000">
                <a:solidFill>
                  <a:srgbClr val="FFFF00"/>
                </a:solidFill>
                <a:latin typeface="標楷體" pitchFamily="65" charset="-120"/>
                <a:ea typeface="標楷體" pitchFamily="65" charset="-120"/>
                <a:cs typeface="華康細圓體" pitchFamily="49" charset="-120"/>
              </a:rPr>
              <a:t>(</a:t>
            </a:r>
            <a:r>
              <a:rPr lang="zh-TW" altLang="en-US" sz="4000">
                <a:solidFill>
                  <a:srgbClr val="FFFF00"/>
                </a:solidFill>
                <a:latin typeface="標楷體" pitchFamily="65" charset="-120"/>
                <a:ea typeface="標楷體" pitchFamily="65" charset="-120"/>
                <a:cs typeface="華康細圓體" pitchFamily="49" charset="-120"/>
              </a:rPr>
              <a:t>八</a:t>
            </a:r>
            <a:r>
              <a:rPr lang="en-US" altLang="zh-TW" sz="4000">
                <a:solidFill>
                  <a:srgbClr val="FFFF00"/>
                </a:solidFill>
                <a:latin typeface="標楷體" pitchFamily="65" charset="-120"/>
                <a:ea typeface="標楷體" pitchFamily="65" charset="-120"/>
                <a:cs typeface="華康細圓體" pitchFamily="49" charset="-120"/>
              </a:rPr>
              <a:t>)</a:t>
            </a:r>
            <a:r>
              <a:rPr lang="zh-TW" altLang="zh-TW" sz="4000">
                <a:solidFill>
                  <a:srgbClr val="FFFF00"/>
                </a:solidFill>
                <a:latin typeface="標楷體" pitchFamily="65" charset="-120"/>
                <a:ea typeface="標楷體" pitchFamily="65" charset="-120"/>
                <a:cs typeface="華康細圓體" pitchFamily="49" charset="-120"/>
              </a:rPr>
              <a:t>選填志願注意事項</a:t>
            </a:r>
            <a:r>
              <a:rPr lang="en-US" altLang="zh-TW" sz="4000">
                <a:solidFill>
                  <a:srgbClr val="FFFF00"/>
                </a:solidFill>
                <a:latin typeface="標楷體" pitchFamily="65" charset="-120"/>
                <a:ea typeface="標楷體" pitchFamily="65" charset="-120"/>
                <a:cs typeface="華康細圓體" pitchFamily="49" charset="-120"/>
              </a:rPr>
              <a:t>2</a:t>
            </a:r>
            <a:endParaRPr lang="zh-TW" altLang="en-US" sz="4000">
              <a:solidFill>
                <a:srgbClr val="FFFF00"/>
              </a:solidFill>
              <a:latin typeface="標楷體" pitchFamily="65" charset="-120"/>
              <a:ea typeface="標楷體" pitchFamily="65" charset="-120"/>
              <a:cs typeface="華康細圓體" pitchFamily="49" charset="-120"/>
            </a:endParaRP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2389188" y="438150"/>
            <a:ext cx="8278812" cy="855663"/>
          </a:xfrm>
          <a:prstGeom prst="rect">
            <a:avLst/>
          </a:prstGeom>
          <a:noFill/>
          <a:ln w="9525">
            <a:noFill/>
            <a:miter lim="800000"/>
            <a:headEnd/>
            <a:tailEnd/>
          </a:ln>
        </p:spPr>
        <p:txBody>
          <a:bodyPr anchor="b"/>
          <a:lstStyle/>
          <a:p>
            <a:endParaRPr lang="en-US" altLang="zh-TW" sz="3600" b="1">
              <a:solidFill>
                <a:srgbClr val="FF3300"/>
              </a:solidFill>
              <a:latin typeface="標楷體" pitchFamily="65" charset="-120"/>
              <a:ea typeface="標楷體" pitchFamily="65" charset="-120"/>
            </a:endParaRPr>
          </a:p>
        </p:txBody>
      </p:sp>
      <p:sp>
        <p:nvSpPr>
          <p:cNvPr id="33797" name="Rectangle 8"/>
          <p:cNvSpPr>
            <a:spLocks noGrp="1"/>
          </p:cNvSpPr>
          <p:nvPr>
            <p:ph type="body" sz="half" idx="4294967295"/>
          </p:nvPr>
        </p:nvSpPr>
        <p:spPr>
          <a:xfrm>
            <a:off x="1992313" y="1419225"/>
            <a:ext cx="8280400" cy="3481388"/>
          </a:xfrm>
        </p:spPr>
        <p:txBody>
          <a:bodyPr/>
          <a:lstStyle/>
          <a:p>
            <a:pPr>
              <a:defRPr/>
            </a:pPr>
            <a:r>
              <a:rPr lang="zh-TW" altLang="en-US" sz="3467" dirty="0">
                <a:solidFill>
                  <a:srgbClr val="000066"/>
                </a:solidFill>
                <a:latin typeface="微軟正黑體" panose="020B0604030504040204" pitchFamily="34" charset="-120"/>
              </a:rPr>
              <a:t>依據臺南市政府教育局中華民國</a:t>
            </a:r>
            <a:r>
              <a:rPr lang="en-US" altLang="zh-TW" sz="3467" dirty="0">
                <a:solidFill>
                  <a:srgbClr val="000066"/>
                </a:solidFill>
                <a:latin typeface="微軟正黑體" panose="020B0604030504040204" pitchFamily="34" charset="-120"/>
              </a:rPr>
              <a:t>104</a:t>
            </a:r>
            <a:r>
              <a:rPr lang="zh-TW" altLang="en-US" sz="3467" dirty="0">
                <a:solidFill>
                  <a:srgbClr val="000066"/>
                </a:solidFill>
                <a:latin typeface="微軟正黑體" panose="020B0604030504040204" pitchFamily="34" charset="-120"/>
              </a:rPr>
              <a:t>年</a:t>
            </a:r>
            <a:r>
              <a:rPr lang="en-US" altLang="zh-TW" sz="3467" dirty="0">
                <a:solidFill>
                  <a:srgbClr val="000066"/>
                </a:solidFill>
                <a:latin typeface="微軟正黑體" panose="020B0604030504040204" pitchFamily="34" charset="-120"/>
              </a:rPr>
              <a:t>5</a:t>
            </a:r>
            <a:r>
              <a:rPr lang="zh-TW" altLang="en-US" sz="3467" dirty="0">
                <a:solidFill>
                  <a:srgbClr val="000066"/>
                </a:solidFill>
                <a:latin typeface="微軟正黑體" panose="020B0604030504040204" pitchFamily="34" charset="-120"/>
              </a:rPr>
              <a:t>月</a:t>
            </a:r>
            <a:r>
              <a:rPr lang="en-US" altLang="zh-TW" sz="3467" dirty="0">
                <a:solidFill>
                  <a:srgbClr val="000066"/>
                </a:solidFill>
                <a:latin typeface="微軟正黑體" panose="020B0604030504040204" pitchFamily="34" charset="-120"/>
              </a:rPr>
              <a:t>18</a:t>
            </a:r>
            <a:r>
              <a:rPr lang="zh-TW" altLang="en-US" sz="3467" dirty="0">
                <a:solidFill>
                  <a:srgbClr val="000066"/>
                </a:solidFill>
                <a:latin typeface="微軟正黑體" panose="020B0604030504040204" pitchFamily="34" charset="-120"/>
              </a:rPr>
              <a:t>日南市教課</a:t>
            </a:r>
            <a:r>
              <a:rPr lang="en-US" altLang="zh-TW" sz="3467" dirty="0">
                <a:solidFill>
                  <a:srgbClr val="000066"/>
                </a:solidFill>
                <a:latin typeface="微軟正黑體" panose="020B0604030504040204" pitchFamily="34" charset="-120"/>
              </a:rPr>
              <a:t>(</a:t>
            </a:r>
            <a:r>
              <a:rPr lang="zh-TW" altLang="en-US" sz="3467" dirty="0">
                <a:solidFill>
                  <a:srgbClr val="000066"/>
                </a:solidFill>
                <a:latin typeface="微軟正黑體" panose="020B0604030504040204" pitchFamily="34" charset="-120"/>
              </a:rPr>
              <a:t>一</a:t>
            </a:r>
            <a:r>
              <a:rPr lang="en-US" altLang="zh-TW" sz="3467" dirty="0">
                <a:solidFill>
                  <a:srgbClr val="000066"/>
                </a:solidFill>
                <a:latin typeface="微軟正黑體" panose="020B0604030504040204" pitchFamily="34" charset="-120"/>
              </a:rPr>
              <a:t>)</a:t>
            </a:r>
            <a:r>
              <a:rPr lang="zh-TW" altLang="en-US" sz="3467" dirty="0">
                <a:solidFill>
                  <a:srgbClr val="000066"/>
                </a:solidFill>
                <a:latin typeface="微軟正黑體" panose="020B0604030504040204" pitchFamily="34" charset="-120"/>
              </a:rPr>
              <a:t>字第</a:t>
            </a:r>
            <a:r>
              <a:rPr lang="en-US" altLang="zh-TW" sz="3467" dirty="0">
                <a:solidFill>
                  <a:srgbClr val="000066"/>
                </a:solidFill>
                <a:latin typeface="微軟正黑體" panose="020B0604030504040204" pitchFamily="34" charset="-120"/>
              </a:rPr>
              <a:t>1040463662</a:t>
            </a:r>
            <a:r>
              <a:rPr lang="zh-TW" altLang="en-US" sz="3467" dirty="0">
                <a:solidFill>
                  <a:srgbClr val="000066"/>
                </a:solidFill>
                <a:latin typeface="微軟正黑體" panose="020B0604030504040204" pitchFamily="34" charset="-120"/>
              </a:rPr>
              <a:t>號函。</a:t>
            </a:r>
          </a:p>
          <a:p>
            <a:pPr>
              <a:defRPr/>
            </a:pPr>
            <a:r>
              <a:rPr lang="en-US" altLang="zh-TW" sz="3467" dirty="0">
                <a:solidFill>
                  <a:srgbClr val="FF0000"/>
                </a:solidFill>
                <a:latin typeface="微軟正黑體" panose="020B0604030504040204" pitchFamily="34" charset="-120"/>
              </a:rPr>
              <a:t>106</a:t>
            </a:r>
            <a:r>
              <a:rPr lang="zh-TW" altLang="en-US" sz="3467" dirty="0">
                <a:solidFill>
                  <a:srgbClr val="FF0000"/>
                </a:solidFill>
                <a:latin typeface="微軟正黑體" panose="020B0604030504040204" pitchFamily="34" charset="-120"/>
              </a:rPr>
              <a:t>學年度</a:t>
            </a:r>
            <a:r>
              <a:rPr lang="zh-TW" altLang="en-US" sz="3467" dirty="0">
                <a:solidFill>
                  <a:srgbClr val="000066"/>
                </a:solidFill>
                <a:latin typeface="微軟正黑體" panose="020B0604030504040204" pitchFamily="34" charset="-120"/>
              </a:rPr>
              <a:t>起入學高級中等學校學生，</a:t>
            </a:r>
            <a:r>
              <a:rPr lang="zh-TW" altLang="en-US" sz="3467" dirty="0">
                <a:solidFill>
                  <a:srgbClr val="FF0000"/>
                </a:solidFill>
                <a:latin typeface="微軟正黑體" panose="020B0604030504040204" pitchFamily="34" charset="-120"/>
              </a:rPr>
              <a:t>畢業前於原校就讀滿</a:t>
            </a:r>
            <a:r>
              <a:rPr lang="en-US" altLang="zh-TW" sz="3467" dirty="0">
                <a:solidFill>
                  <a:srgbClr val="FF0000"/>
                </a:solidFill>
                <a:latin typeface="微軟正黑體" panose="020B0604030504040204" pitchFamily="34" charset="-120"/>
              </a:rPr>
              <a:t>2</a:t>
            </a:r>
            <a:r>
              <a:rPr lang="zh-TW" altLang="en-US" sz="3467" dirty="0">
                <a:solidFill>
                  <a:srgbClr val="FF0000"/>
                </a:solidFill>
                <a:latin typeface="微軟正黑體" panose="020B0604030504040204" pitchFamily="34" charset="-120"/>
              </a:rPr>
              <a:t>學年以上者</a:t>
            </a:r>
            <a:r>
              <a:rPr lang="zh-TW" altLang="en-US" sz="3467" dirty="0">
                <a:solidFill>
                  <a:srgbClr val="000066"/>
                </a:solidFill>
                <a:latin typeface="微軟正黑體" panose="020B0604030504040204" pitchFamily="34" charset="-120"/>
              </a:rPr>
              <a:t>，始取得保障名額資格</a:t>
            </a:r>
          </a:p>
        </p:txBody>
      </p:sp>
      <p:sp>
        <p:nvSpPr>
          <p:cNvPr id="117764" name="投影片編號版面配置區 2"/>
          <p:cNvSpPr>
            <a:spLocks noGrp="1"/>
          </p:cNvSpPr>
          <p:nvPr>
            <p:ph type="sldNum" sz="quarter" idx="12"/>
          </p:nvPr>
        </p:nvSpPr>
        <p:spPr bwMode="auto">
          <a:noFill/>
          <a:ln>
            <a:miter lim="800000"/>
            <a:headEnd/>
            <a:tailEnd/>
          </a:ln>
        </p:spPr>
        <p:txBody>
          <a:bodyPr/>
          <a:lstStyle/>
          <a:p>
            <a:r>
              <a:rPr lang="en-US" altLang="zh-TW"/>
              <a:t>52</a:t>
            </a:r>
          </a:p>
        </p:txBody>
      </p:sp>
      <p:sp>
        <p:nvSpPr>
          <p:cNvPr id="117765" name="文字方塊 5"/>
          <p:cNvSpPr txBox="1">
            <a:spLocks noChangeArrowheads="1"/>
          </p:cNvSpPr>
          <p:nvPr/>
        </p:nvSpPr>
        <p:spPr bwMode="auto">
          <a:xfrm>
            <a:off x="1751013" y="242888"/>
            <a:ext cx="7923212" cy="708025"/>
          </a:xfrm>
          <a:prstGeom prst="rect">
            <a:avLst/>
          </a:prstGeom>
          <a:solidFill>
            <a:srgbClr val="7030A0"/>
          </a:solidFill>
          <a:ln w="9525">
            <a:noFill/>
            <a:miter lim="800000"/>
            <a:headEnd/>
            <a:tailEnd/>
          </a:ln>
        </p:spPr>
        <p:txBody>
          <a:bodyPr>
            <a:spAutoFit/>
          </a:bodyPr>
          <a:lstStyle/>
          <a:p>
            <a:r>
              <a:rPr lang="en-US" altLang="zh-TW" sz="4000">
                <a:solidFill>
                  <a:srgbClr val="FFFF00"/>
                </a:solidFill>
                <a:latin typeface="標楷體" pitchFamily="65" charset="-120"/>
                <a:ea typeface="標楷體" pitchFamily="65" charset="-120"/>
                <a:cs typeface="華康細圓體" pitchFamily="49" charset="-120"/>
              </a:rPr>
              <a:t>(</a:t>
            </a:r>
            <a:r>
              <a:rPr lang="zh-TW" altLang="en-US" sz="4000">
                <a:solidFill>
                  <a:srgbClr val="FFFF00"/>
                </a:solidFill>
                <a:latin typeface="標楷體" pitchFamily="65" charset="-120"/>
                <a:ea typeface="標楷體" pitchFamily="65" charset="-120"/>
                <a:cs typeface="華康細圓體" pitchFamily="49" charset="-120"/>
              </a:rPr>
              <a:t>八</a:t>
            </a:r>
            <a:r>
              <a:rPr lang="en-US" altLang="zh-TW" sz="4000">
                <a:solidFill>
                  <a:srgbClr val="FFFF00"/>
                </a:solidFill>
                <a:latin typeface="標楷體" pitchFamily="65" charset="-120"/>
                <a:ea typeface="標楷體" pitchFamily="65" charset="-120"/>
                <a:cs typeface="華康細圓體" pitchFamily="49" charset="-120"/>
              </a:rPr>
              <a:t>)</a:t>
            </a:r>
            <a:r>
              <a:rPr lang="zh-TW" altLang="zh-TW" sz="4000">
                <a:solidFill>
                  <a:srgbClr val="FFFF00"/>
                </a:solidFill>
                <a:latin typeface="標楷體" pitchFamily="65" charset="-120"/>
                <a:ea typeface="標楷體" pitchFamily="65" charset="-120"/>
                <a:cs typeface="華康細圓體" pitchFamily="49" charset="-120"/>
              </a:rPr>
              <a:t>選填志願注意事項</a:t>
            </a:r>
            <a:r>
              <a:rPr lang="en-US" altLang="zh-TW" sz="4000">
                <a:solidFill>
                  <a:srgbClr val="FFFF00"/>
                </a:solidFill>
                <a:latin typeface="標楷體" pitchFamily="65" charset="-120"/>
                <a:ea typeface="標楷體" pitchFamily="65" charset="-120"/>
                <a:cs typeface="華康細圓體" pitchFamily="49" charset="-120"/>
              </a:rPr>
              <a:t>3(</a:t>
            </a:r>
            <a:r>
              <a:rPr lang="zh-TW" altLang="en-US" sz="4000">
                <a:solidFill>
                  <a:srgbClr val="FFFF00"/>
                </a:solidFill>
                <a:latin typeface="標楷體" pitchFamily="65" charset="-120"/>
                <a:ea typeface="標楷體" pitchFamily="65" charset="-120"/>
                <a:cs typeface="華康細圓體" pitchFamily="49" charset="-120"/>
              </a:rPr>
              <a:t>轉學生</a:t>
            </a:r>
            <a:r>
              <a:rPr lang="en-US" altLang="zh-TW" sz="4000">
                <a:solidFill>
                  <a:srgbClr val="FFFF00"/>
                </a:solidFill>
                <a:latin typeface="標楷體" pitchFamily="65" charset="-120"/>
                <a:ea typeface="標楷體" pitchFamily="65" charset="-120"/>
                <a:cs typeface="華康細圓體" pitchFamily="49" charset="-120"/>
              </a:rPr>
              <a:t>)</a:t>
            </a:r>
            <a:endParaRPr lang="zh-TW" altLang="en-US" sz="4000">
              <a:solidFill>
                <a:srgbClr val="FFFF00"/>
              </a:solidFill>
              <a:latin typeface="標楷體" pitchFamily="65" charset="-120"/>
              <a:ea typeface="標楷體" pitchFamily="65" charset="-120"/>
              <a:cs typeface="華康細圓體" pitchFamily="49" charset="-120"/>
            </a:endParaRP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p:cNvSpPr>
            <a:spLocks noGrp="1"/>
          </p:cNvSpPr>
          <p:nvPr>
            <p:ph type="body" sz="half" idx="4294967295"/>
          </p:nvPr>
        </p:nvSpPr>
        <p:spPr>
          <a:xfrm>
            <a:off x="2135188" y="1441450"/>
            <a:ext cx="8353425" cy="3887788"/>
          </a:xfrm>
        </p:spPr>
        <p:txBody>
          <a:bodyPr/>
          <a:lstStyle/>
          <a:p>
            <a:pPr>
              <a:defRPr/>
            </a:pPr>
            <a:r>
              <a:rPr lang="zh-TW" altLang="en-US" sz="3467" dirty="0">
                <a:solidFill>
                  <a:srgbClr val="000066"/>
                </a:solidFill>
                <a:latin typeface="微軟正黑體" pitchFamily="34" charset="-120"/>
              </a:rPr>
              <a:t>第一次學生上網選填志願模擬</a:t>
            </a:r>
            <a:r>
              <a:rPr lang="zh-TW" altLang="en-US" sz="3467" dirty="0">
                <a:solidFill>
                  <a:srgbClr val="000066"/>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一月初辦理</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四天</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微軟正黑體" pitchFamily="34" charset="-120"/>
              </a:rPr>
              <a:t>。</a:t>
            </a:r>
            <a:endParaRPr lang="en-US" altLang="zh-TW" sz="3467" b="1" dirty="0">
              <a:solidFill>
                <a:srgbClr val="FF0000"/>
              </a:solidFill>
              <a:latin typeface="微軟正黑體" pitchFamily="34" charset="-120"/>
            </a:endParaRPr>
          </a:p>
          <a:p>
            <a:pPr>
              <a:defRPr/>
            </a:pPr>
            <a:r>
              <a:rPr lang="zh-TW" altLang="en-US" sz="3467" dirty="0">
                <a:solidFill>
                  <a:srgbClr val="000066"/>
                </a:solidFill>
                <a:latin typeface="微軟正黑體" pitchFamily="34" charset="-120"/>
              </a:rPr>
              <a:t>第二次學生上網選填志願模擬</a:t>
            </a:r>
            <a:r>
              <a:rPr lang="zh-TW" altLang="en-US" sz="3467" dirty="0">
                <a:solidFill>
                  <a:srgbClr val="000066"/>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四月中辦理</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四天</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微軟正黑體" pitchFamily="34" charset="-120"/>
              </a:rPr>
              <a:t>。</a:t>
            </a:r>
            <a:endParaRPr lang="en-US" altLang="zh-TW" sz="3467" b="1" dirty="0">
              <a:solidFill>
                <a:srgbClr val="FF0000"/>
              </a:solidFill>
              <a:latin typeface="微軟正黑體" pitchFamily="34" charset="-120"/>
            </a:endParaRPr>
          </a:p>
          <a:p>
            <a:pPr>
              <a:defRPr/>
            </a:pPr>
            <a:r>
              <a:rPr lang="zh-TW" altLang="en-US" sz="3467" dirty="0">
                <a:solidFill>
                  <a:srgbClr val="000066"/>
                </a:solidFill>
                <a:latin typeface="微軟正黑體" pitchFamily="34" charset="-120"/>
              </a:rPr>
              <a:t>正式志願選填日：</a:t>
            </a:r>
            <a:r>
              <a:rPr lang="zh-TW" altLang="en-US" sz="3467" b="1" dirty="0">
                <a:solidFill>
                  <a:srgbClr val="FF0000"/>
                </a:solidFill>
                <a:latin typeface="微軟正黑體" pitchFamily="34" charset="-120"/>
              </a:rPr>
              <a:t>六月中旬</a:t>
            </a:r>
            <a:r>
              <a:rPr lang="en-US" altLang="zh-TW" sz="3467" b="1" dirty="0">
                <a:solidFill>
                  <a:srgbClr val="FF0000"/>
                </a:solidFill>
                <a:latin typeface="微軟正黑體" pitchFamily="34" charset="-120"/>
              </a:rPr>
              <a:t>(</a:t>
            </a:r>
            <a:r>
              <a:rPr lang="zh-TW" altLang="en-US" sz="3467" b="1" dirty="0">
                <a:solidFill>
                  <a:srgbClr val="FF0000"/>
                </a:solidFill>
                <a:latin typeface="微軟正黑體" pitchFamily="34" charset="-120"/>
              </a:rPr>
              <a:t>四天</a:t>
            </a:r>
            <a:r>
              <a:rPr lang="en-US" altLang="zh-TW" sz="3467" b="1" dirty="0">
                <a:solidFill>
                  <a:srgbClr val="FF0000"/>
                </a:solidFill>
                <a:latin typeface="微軟正黑體" pitchFamily="34" charset="-120"/>
              </a:rPr>
              <a:t>)</a:t>
            </a:r>
            <a:r>
              <a:rPr lang="zh-TW" altLang="en-US" sz="3467" b="1" dirty="0">
                <a:solidFill>
                  <a:srgbClr val="FF0000"/>
                </a:solidFill>
                <a:latin typeface="微軟正黑體" pitchFamily="34" charset="-120"/>
              </a:rPr>
              <a:t>。</a:t>
            </a:r>
            <a:endParaRPr lang="en-US" altLang="zh-TW" sz="3467" b="1" dirty="0">
              <a:solidFill>
                <a:srgbClr val="FF0000"/>
              </a:solidFill>
              <a:latin typeface="微軟正黑體" pitchFamily="34" charset="-120"/>
            </a:endParaRPr>
          </a:p>
          <a:p>
            <a:pPr>
              <a:defRPr/>
            </a:pPr>
            <a:r>
              <a:rPr lang="zh-TW" altLang="en-US" sz="3467" dirty="0">
                <a:solidFill>
                  <a:srgbClr val="000066"/>
                </a:solidFill>
                <a:latin typeface="微軟正黑體" pitchFamily="34" charset="-120"/>
              </a:rPr>
              <a:t>模擬及正式選填志願，學生可在家選填。若學生家中無法進行電腦選填志願者，請學校協助安排電腦教室供學生志願選填。</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18787" name="投影片編號版面配置區 2"/>
          <p:cNvSpPr>
            <a:spLocks noGrp="1"/>
          </p:cNvSpPr>
          <p:nvPr>
            <p:ph type="sldNum" sz="quarter" idx="12"/>
          </p:nvPr>
        </p:nvSpPr>
        <p:spPr bwMode="auto">
          <a:noFill/>
          <a:ln>
            <a:miter lim="800000"/>
            <a:headEnd/>
            <a:tailEnd/>
          </a:ln>
        </p:spPr>
        <p:txBody>
          <a:bodyPr/>
          <a:lstStyle/>
          <a:p>
            <a:r>
              <a:rPr lang="en-US" altLang="zh-TW"/>
              <a:t>53</a:t>
            </a:r>
          </a:p>
        </p:txBody>
      </p:sp>
      <p:sp>
        <p:nvSpPr>
          <p:cNvPr id="118788" name="文字方塊 5"/>
          <p:cNvSpPr txBox="1">
            <a:spLocks noChangeArrowheads="1"/>
          </p:cNvSpPr>
          <p:nvPr/>
        </p:nvSpPr>
        <p:spPr bwMode="auto">
          <a:xfrm>
            <a:off x="1751013" y="242888"/>
            <a:ext cx="7923212" cy="708025"/>
          </a:xfrm>
          <a:prstGeom prst="rect">
            <a:avLst/>
          </a:prstGeom>
          <a:solidFill>
            <a:srgbClr val="7030A0"/>
          </a:solidFill>
          <a:ln w="9525">
            <a:noFill/>
            <a:miter lim="800000"/>
            <a:headEnd/>
            <a:tailEnd/>
          </a:ln>
        </p:spPr>
        <p:txBody>
          <a:bodyPr>
            <a:spAutoFit/>
          </a:bodyPr>
          <a:lstStyle/>
          <a:p>
            <a:r>
              <a:rPr lang="en-US" altLang="zh-TW" sz="4000">
                <a:solidFill>
                  <a:srgbClr val="FFFF00"/>
                </a:solidFill>
                <a:latin typeface="標楷體" pitchFamily="65" charset="-120"/>
                <a:ea typeface="標楷體" pitchFamily="65" charset="-120"/>
                <a:cs typeface="華康細圓體" pitchFamily="49" charset="-120"/>
              </a:rPr>
              <a:t>(</a:t>
            </a:r>
            <a:r>
              <a:rPr lang="zh-TW" altLang="en-US" sz="4000">
                <a:solidFill>
                  <a:srgbClr val="FFFF00"/>
                </a:solidFill>
                <a:latin typeface="標楷體" pitchFamily="65" charset="-120"/>
                <a:ea typeface="標楷體" pitchFamily="65" charset="-120"/>
                <a:cs typeface="華康細圓體" pitchFamily="49" charset="-120"/>
              </a:rPr>
              <a:t>八</a:t>
            </a:r>
            <a:r>
              <a:rPr lang="en-US" altLang="zh-TW" sz="4000">
                <a:solidFill>
                  <a:srgbClr val="FFFF00"/>
                </a:solidFill>
                <a:latin typeface="標楷體" pitchFamily="65" charset="-120"/>
                <a:ea typeface="標楷體" pitchFamily="65" charset="-120"/>
                <a:cs typeface="華康細圓體" pitchFamily="49" charset="-120"/>
              </a:rPr>
              <a:t>)</a:t>
            </a:r>
            <a:r>
              <a:rPr lang="zh-TW" altLang="zh-TW" sz="4000">
                <a:solidFill>
                  <a:srgbClr val="FFFF00"/>
                </a:solidFill>
                <a:latin typeface="標楷體" pitchFamily="65" charset="-120"/>
                <a:ea typeface="標楷體" pitchFamily="65" charset="-120"/>
                <a:cs typeface="華康細圓體" pitchFamily="49" charset="-120"/>
              </a:rPr>
              <a:t>選填志願注意事項</a:t>
            </a:r>
            <a:r>
              <a:rPr lang="en-US" altLang="zh-TW" sz="4000">
                <a:solidFill>
                  <a:srgbClr val="FFFF00"/>
                </a:solidFill>
                <a:latin typeface="標楷體" pitchFamily="65" charset="-120"/>
                <a:ea typeface="標楷體" pitchFamily="65" charset="-120"/>
                <a:cs typeface="華康細圓體" pitchFamily="49" charset="-120"/>
              </a:rPr>
              <a:t>4</a:t>
            </a:r>
            <a:endParaRPr lang="zh-TW" altLang="en-US" sz="4000">
              <a:solidFill>
                <a:srgbClr val="FFFF00"/>
              </a:solidFill>
              <a:latin typeface="標楷體" pitchFamily="65" charset="-120"/>
              <a:ea typeface="標楷體" pitchFamily="65" charset="-120"/>
              <a:cs typeface="華康細圓體" pitchFamily="49" charset="-120"/>
            </a:endParaRPr>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2389188" y="438150"/>
            <a:ext cx="8278812" cy="855663"/>
          </a:xfrm>
          <a:prstGeom prst="rect">
            <a:avLst/>
          </a:prstGeom>
          <a:noFill/>
          <a:ln w="9525">
            <a:noFill/>
            <a:miter lim="800000"/>
            <a:headEnd/>
            <a:tailEnd/>
          </a:ln>
        </p:spPr>
        <p:txBody>
          <a:bodyPr anchor="b"/>
          <a:lstStyle/>
          <a:p>
            <a:endParaRPr lang="en-US" altLang="zh-TW" sz="3600" b="1">
              <a:solidFill>
                <a:srgbClr val="FF3300"/>
              </a:solidFill>
              <a:latin typeface="標楷體" pitchFamily="65" charset="-120"/>
              <a:ea typeface="標楷體" pitchFamily="65" charset="-120"/>
            </a:endParaRPr>
          </a:p>
        </p:txBody>
      </p:sp>
      <p:sp>
        <p:nvSpPr>
          <p:cNvPr id="33797" name="Rectangle 8"/>
          <p:cNvSpPr>
            <a:spLocks noGrp="1"/>
          </p:cNvSpPr>
          <p:nvPr>
            <p:ph type="body" sz="half" idx="4294967295"/>
          </p:nvPr>
        </p:nvSpPr>
        <p:spPr>
          <a:xfrm>
            <a:off x="2135188" y="1441450"/>
            <a:ext cx="8353425" cy="3887788"/>
          </a:xfrm>
        </p:spPr>
        <p:txBody>
          <a:bodyPr/>
          <a:lstStyle/>
          <a:p>
            <a:pPr>
              <a:defRPr/>
            </a:pPr>
            <a:r>
              <a:rPr lang="zh-TW" altLang="en-US" sz="3467" dirty="0">
                <a:solidFill>
                  <a:srgbClr val="000066"/>
                </a:solidFill>
                <a:latin typeface="微軟正黑體" pitchFamily="34" charset="-120"/>
              </a:rPr>
              <a:t>五專部分名額納入免試志願選填。</a:t>
            </a:r>
            <a:r>
              <a:rPr lang="en-US" altLang="zh-TW" sz="3467" dirty="0">
                <a:solidFill>
                  <a:srgbClr val="000066"/>
                </a:solidFill>
                <a:latin typeface="微軟正黑體" pitchFamily="34" charset="-120"/>
              </a:rPr>
              <a:t>(</a:t>
            </a:r>
            <a:r>
              <a:rPr lang="zh-TW" altLang="en-US" sz="3467" dirty="0">
                <a:solidFill>
                  <a:srgbClr val="000066"/>
                </a:solidFill>
                <a:latin typeface="微軟正黑體" pitchFamily="34" charset="-120"/>
              </a:rPr>
              <a:t>南區五專計有</a:t>
            </a:r>
            <a:r>
              <a:rPr lang="zh-TW" altLang="zh-TW" sz="2800" dirty="0">
                <a:solidFill>
                  <a:srgbClr val="C00000"/>
                </a:solidFill>
                <a:ea typeface="華康中黑體" panose="02010609000101010101" pitchFamily="49" charset="-120"/>
              </a:rPr>
              <a:t>中華醫事科大、台南護專、南榮科大、敏惠護專、和春技術學院、高雄餐旅、東方設計學院、文藻外語、樹人醫專、美和科大、慈惠醫護專、崇仁醫護、台東專科等十三校</a:t>
            </a:r>
            <a:r>
              <a:rPr lang="en-US" altLang="zh-TW" sz="2800" dirty="0">
                <a:solidFill>
                  <a:srgbClr val="C00000"/>
                </a:solidFill>
                <a:latin typeface="微軟正黑體" pitchFamily="34" charset="-120"/>
                <a:ea typeface="華康中黑體" panose="02010609000101010101" pitchFamily="49" charset="-120"/>
              </a:rPr>
              <a:t>)</a:t>
            </a:r>
          </a:p>
          <a:p>
            <a:pPr>
              <a:defRPr/>
            </a:pPr>
            <a:r>
              <a:rPr lang="zh-TW" altLang="en-US" sz="3467" dirty="0">
                <a:solidFill>
                  <a:srgbClr val="000066"/>
                </a:solidFill>
                <a:latin typeface="微軟正黑體" pitchFamily="34" charset="-120"/>
              </a:rPr>
              <a:t>每一志願序至多可選填</a:t>
            </a:r>
            <a:r>
              <a:rPr lang="en-US" altLang="zh-TW" sz="3467" dirty="0">
                <a:solidFill>
                  <a:srgbClr val="000066"/>
                </a:solidFill>
                <a:latin typeface="微軟正黑體" pitchFamily="34" charset="-120"/>
              </a:rPr>
              <a:t>3</a:t>
            </a:r>
            <a:r>
              <a:rPr lang="zh-TW" altLang="en-US" sz="3467" dirty="0">
                <a:solidFill>
                  <a:srgbClr val="000066"/>
                </a:solidFill>
                <a:latin typeface="微軟正黑體" pitchFamily="34" charset="-120"/>
              </a:rPr>
              <a:t>校為一群組。</a:t>
            </a:r>
            <a:endParaRPr lang="en-US" altLang="zh-TW" sz="3467" dirty="0">
              <a:solidFill>
                <a:srgbClr val="000066"/>
              </a:solidFill>
              <a:latin typeface="微軟正黑體" pitchFamily="34" charset="-120"/>
            </a:endParaRPr>
          </a:p>
          <a:p>
            <a:pPr>
              <a:defRPr/>
            </a:pPr>
            <a:r>
              <a:rPr lang="zh-TW" altLang="en-US" sz="3467" dirty="0">
                <a:solidFill>
                  <a:srgbClr val="000066"/>
                </a:solidFill>
                <a:latin typeface="微軟正黑體" pitchFamily="34" charset="-120"/>
              </a:rPr>
              <a:t>同一學校第</a:t>
            </a:r>
            <a:r>
              <a:rPr lang="en-US" altLang="zh-TW" sz="3467" dirty="0">
                <a:solidFill>
                  <a:srgbClr val="000066"/>
                </a:solidFill>
                <a:latin typeface="微軟正黑體" pitchFamily="34" charset="-120"/>
              </a:rPr>
              <a:t>2</a:t>
            </a:r>
            <a:r>
              <a:rPr lang="zh-TW" altLang="en-US" sz="3467" dirty="0">
                <a:solidFill>
                  <a:srgbClr val="000066"/>
                </a:solidFill>
                <a:latin typeface="微軟正黑體" pitchFamily="34" charset="-120"/>
              </a:rPr>
              <a:t>次選填，視為不同志願序。</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19812" name="投影片編號版面配置區 2"/>
          <p:cNvSpPr>
            <a:spLocks noGrp="1"/>
          </p:cNvSpPr>
          <p:nvPr>
            <p:ph type="sldNum" sz="quarter" idx="12"/>
          </p:nvPr>
        </p:nvSpPr>
        <p:spPr bwMode="auto">
          <a:noFill/>
          <a:ln>
            <a:miter lim="800000"/>
            <a:headEnd/>
            <a:tailEnd/>
          </a:ln>
        </p:spPr>
        <p:txBody>
          <a:bodyPr/>
          <a:lstStyle/>
          <a:p>
            <a:r>
              <a:rPr lang="en-US" altLang="zh-TW"/>
              <a:t>54</a:t>
            </a:r>
          </a:p>
        </p:txBody>
      </p:sp>
      <p:sp>
        <p:nvSpPr>
          <p:cNvPr id="119813" name="文字方塊 6"/>
          <p:cNvSpPr txBox="1">
            <a:spLocks noChangeArrowheads="1"/>
          </p:cNvSpPr>
          <p:nvPr/>
        </p:nvSpPr>
        <p:spPr bwMode="auto">
          <a:xfrm>
            <a:off x="1862138" y="344488"/>
            <a:ext cx="7923212" cy="708025"/>
          </a:xfrm>
          <a:prstGeom prst="rect">
            <a:avLst/>
          </a:prstGeom>
          <a:solidFill>
            <a:srgbClr val="7030A0"/>
          </a:solidFill>
          <a:ln w="9525">
            <a:noFill/>
            <a:miter lim="800000"/>
            <a:headEnd/>
            <a:tailEnd/>
          </a:ln>
        </p:spPr>
        <p:txBody>
          <a:bodyPr>
            <a:spAutoFit/>
          </a:bodyPr>
          <a:lstStyle/>
          <a:p>
            <a:r>
              <a:rPr lang="en-US" altLang="zh-TW" sz="4000">
                <a:solidFill>
                  <a:srgbClr val="FFFF00"/>
                </a:solidFill>
                <a:latin typeface="微軟正黑體" pitchFamily="34" charset="-120"/>
                <a:ea typeface="華康細圓體" pitchFamily="49" charset="-120"/>
              </a:rPr>
              <a:t>(</a:t>
            </a:r>
            <a:r>
              <a:rPr lang="zh-TW" altLang="en-US" sz="4000">
                <a:solidFill>
                  <a:srgbClr val="FFFF00"/>
                </a:solidFill>
                <a:latin typeface="微軟正黑體" pitchFamily="34" charset="-120"/>
                <a:ea typeface="華康細圓體" pitchFamily="49" charset="-120"/>
              </a:rPr>
              <a:t>八</a:t>
            </a:r>
            <a:r>
              <a:rPr lang="en-US" altLang="zh-TW" sz="4000">
                <a:solidFill>
                  <a:srgbClr val="FFFF00"/>
                </a:solidFill>
                <a:latin typeface="微軟正黑體" pitchFamily="34" charset="-120"/>
                <a:ea typeface="華康細圓體" pitchFamily="49" charset="-120"/>
              </a:rPr>
              <a:t>)</a:t>
            </a:r>
            <a:r>
              <a:rPr lang="zh-TW" altLang="zh-TW" sz="4000">
                <a:solidFill>
                  <a:srgbClr val="FFFF00"/>
                </a:solidFill>
                <a:latin typeface="微軟正黑體" pitchFamily="34" charset="-120"/>
                <a:ea typeface="華康細圓體" pitchFamily="49" charset="-120"/>
              </a:rPr>
              <a:t>選填志願注意事項</a:t>
            </a:r>
            <a:r>
              <a:rPr lang="en-US" altLang="zh-TW" sz="4000">
                <a:solidFill>
                  <a:srgbClr val="FFFF00"/>
                </a:solidFill>
                <a:latin typeface="微軟正黑體" pitchFamily="34" charset="-120"/>
                <a:ea typeface="華康細圓體" pitchFamily="49" charset="-120"/>
              </a:rPr>
              <a:t>5</a:t>
            </a:r>
            <a:endParaRPr lang="zh-TW" altLang="en-US" sz="4000">
              <a:solidFill>
                <a:srgbClr val="FFFF00"/>
              </a:solidFill>
            </a:endParaRPr>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p:cNvGraphicFramePr>
            <a:graphicFrameLocks noGrp="1"/>
          </p:cNvGraphicFramePr>
          <p:nvPr>
            <p:ph sz="half" idx="4294967295"/>
          </p:nvPr>
        </p:nvGraphicFramePr>
        <p:xfrm>
          <a:off x="2633663" y="714375"/>
          <a:ext cx="7643812" cy="5856288"/>
        </p:xfrm>
        <a:graphic>
          <a:graphicData uri="http://schemas.openxmlformats.org/drawingml/2006/table">
            <a:tbl>
              <a:tblPr/>
              <a:tblGrid>
                <a:gridCol w="1053292">
                  <a:extLst>
                    <a:ext uri="{9D8B030D-6E8A-4147-A177-3AD203B41FA5}">
                      <a16:colId xmlns:a16="http://schemas.microsoft.com/office/drawing/2014/main" xmlns="" val="20000"/>
                    </a:ext>
                  </a:extLst>
                </a:gridCol>
                <a:gridCol w="697749">
                  <a:extLst>
                    <a:ext uri="{9D8B030D-6E8A-4147-A177-3AD203B41FA5}">
                      <a16:colId xmlns:a16="http://schemas.microsoft.com/office/drawing/2014/main" xmlns="" val="20001"/>
                    </a:ext>
                  </a:extLst>
                </a:gridCol>
                <a:gridCol w="697749">
                  <a:extLst>
                    <a:ext uri="{9D8B030D-6E8A-4147-A177-3AD203B41FA5}">
                      <a16:colId xmlns:a16="http://schemas.microsoft.com/office/drawing/2014/main" xmlns="" val="20002"/>
                    </a:ext>
                  </a:extLst>
                </a:gridCol>
                <a:gridCol w="697749">
                  <a:extLst>
                    <a:ext uri="{9D8B030D-6E8A-4147-A177-3AD203B41FA5}">
                      <a16:colId xmlns:a16="http://schemas.microsoft.com/office/drawing/2014/main" xmlns="" val="20003"/>
                    </a:ext>
                  </a:extLst>
                </a:gridCol>
                <a:gridCol w="697749">
                  <a:extLst>
                    <a:ext uri="{9D8B030D-6E8A-4147-A177-3AD203B41FA5}">
                      <a16:colId xmlns:a16="http://schemas.microsoft.com/office/drawing/2014/main" xmlns="" val="20004"/>
                    </a:ext>
                  </a:extLst>
                </a:gridCol>
                <a:gridCol w="692963">
                  <a:extLst>
                    <a:ext uri="{9D8B030D-6E8A-4147-A177-3AD203B41FA5}">
                      <a16:colId xmlns:a16="http://schemas.microsoft.com/office/drawing/2014/main" xmlns="" val="20005"/>
                    </a:ext>
                  </a:extLst>
                </a:gridCol>
                <a:gridCol w="881952">
                  <a:extLst>
                    <a:ext uri="{9D8B030D-6E8A-4147-A177-3AD203B41FA5}">
                      <a16:colId xmlns:a16="http://schemas.microsoft.com/office/drawing/2014/main" xmlns="" val="20006"/>
                    </a:ext>
                  </a:extLst>
                </a:gridCol>
                <a:gridCol w="661640">
                  <a:extLst>
                    <a:ext uri="{9D8B030D-6E8A-4147-A177-3AD203B41FA5}">
                      <a16:colId xmlns:a16="http://schemas.microsoft.com/office/drawing/2014/main" xmlns="" val="20007"/>
                    </a:ext>
                  </a:extLst>
                </a:gridCol>
                <a:gridCol w="661640">
                  <a:extLst>
                    <a:ext uri="{9D8B030D-6E8A-4147-A177-3AD203B41FA5}">
                      <a16:colId xmlns:a16="http://schemas.microsoft.com/office/drawing/2014/main" xmlns="" val="20008"/>
                    </a:ext>
                  </a:extLst>
                </a:gridCol>
                <a:gridCol w="901328">
                  <a:extLst>
                    <a:ext uri="{9D8B030D-6E8A-4147-A177-3AD203B41FA5}">
                      <a16:colId xmlns:a16="http://schemas.microsoft.com/office/drawing/2014/main" xmlns="" val="20009"/>
                    </a:ext>
                  </a:extLst>
                </a:gridCol>
              </a:tblGrid>
              <a:tr h="445044">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志願序</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1</a:t>
                      </a: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2</a:t>
                      </a: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第</a:t>
                      </a:r>
                      <a:r>
                        <a:rPr kumimoji="0" lang="en-US" altLang="zh-TW" sz="16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3</a:t>
                      </a:r>
                      <a:r>
                        <a:rPr kumimoji="0" lang="zh-TW" altLang="en-US" sz="1600" b="0" i="0" u="none" strike="noStrike" cap="none" normalizeH="0" baseline="0" dirty="0" smtClean="0">
                          <a:ln>
                            <a:noFill/>
                          </a:ln>
                          <a:solidFill>
                            <a:srgbClr val="000000"/>
                          </a:solidFill>
                          <a:effectLst/>
                          <a:latin typeface="微軟正黑體" panose="020B0604030504040204" pitchFamily="34" charset="-120"/>
                          <a:ea typeface="+mn-ea"/>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0"/>
                  </a:ext>
                </a:extLst>
              </a:tr>
              <a:tr h="5085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志願序積分</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10</a:t>
                      </a: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smtClean="0">
                        <a:ln>
                          <a:noFill/>
                        </a:ln>
                        <a:solidFill>
                          <a:srgbClr val="FF0000"/>
                        </a:solidFill>
                        <a:effectLst/>
                        <a:latin typeface="微軟正黑體"/>
                        <a:ea typeface="微軟正黑體"/>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smtClean="0">
                          <a:ln>
                            <a:noFill/>
                          </a:ln>
                          <a:solidFill>
                            <a:srgbClr val="FF0000"/>
                          </a:solidFill>
                          <a:effectLst/>
                          <a:latin typeface="微軟正黑體"/>
                          <a:ea typeface="微軟正黑體"/>
                          <a:cs typeface="微軟正黑體"/>
                        </a:rPr>
                        <a:t>9</a:t>
                      </a:r>
                      <a:r>
                        <a:rPr kumimoji="0" lang="zh-TW" altLang="en-US" sz="1600" b="1" i="0" u="none" strike="noStrike" cap="none" normalizeH="0" baseline="0" dirty="0" smtClean="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16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1"/>
                  </a:ext>
                </a:extLst>
              </a:tr>
              <a:tr h="616194">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志願序學校名</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高中丙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8572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1</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1</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7030A0"/>
                          </a:solidFill>
                          <a:effectLst/>
                          <a:latin typeface="微軟正黑體"/>
                          <a:ea typeface="微軟正黑體"/>
                          <a:cs typeface="微軟正黑體"/>
                        </a:rPr>
                        <a:t>1</a:t>
                      </a:r>
                      <a:endParaRPr kumimoji="0" lang="zh-TW" altLang="en-US" sz="1500" b="1" i="0" u="none" strike="noStrike" cap="none" normalizeH="0" baseline="0" dirty="0" smtClean="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6</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smtClean="0">
                          <a:ln>
                            <a:noFill/>
                          </a:ln>
                          <a:solidFill>
                            <a:schemeClr val="tx1"/>
                          </a:solidFill>
                          <a:effectLst/>
                          <a:latin typeface="微軟正黑體"/>
                          <a:ea typeface="微軟正黑體"/>
                          <a:cs typeface="微軟正黑體"/>
                        </a:rPr>
                        <a:t>1</a:t>
                      </a:r>
                      <a:endParaRPr kumimoji="0" lang="zh-TW" altLang="en-US" sz="1500" b="1" i="0" u="none" strike="noStrike" cap="none" normalizeH="0" baseline="0" dirty="0" smtClean="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7030A0"/>
                          </a:solidFill>
                          <a:effectLst/>
                          <a:latin typeface="微軟正黑體"/>
                          <a:ea typeface="微軟正黑體"/>
                          <a:cs typeface="微軟正黑體"/>
                        </a:rPr>
                        <a:t>4</a:t>
                      </a:r>
                      <a:endParaRPr kumimoji="0" lang="zh-TW" altLang="en-US" sz="1500" b="1" i="0" u="none" strike="noStrike" cap="none" normalizeH="0" baseline="0" dirty="0" smtClean="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C00000"/>
                          </a:solidFill>
                          <a:effectLst/>
                          <a:latin typeface="微軟正黑體"/>
                          <a:ea typeface="微軟正黑體"/>
                          <a:cs typeface="微軟正黑體"/>
                        </a:rPr>
                        <a:t>1</a:t>
                      </a:r>
                      <a:endParaRPr kumimoji="0" lang="zh-TW" altLang="en-US" sz="1500" b="1" i="0" u="none" strike="noStrike" cap="none" normalizeH="0" baseline="0" dirty="0" smtClean="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3"/>
                  </a:ext>
                </a:extLst>
              </a:tr>
              <a:tr h="8572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2</a:t>
                      </a: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2</a:t>
                      </a:r>
                      <a:endParaRPr kumimoji="0" lang="zh-TW" altLang="en-US" sz="1500" b="1" i="0" u="none" strike="noStrike" cap="none" normalizeH="0" baseline="0" dirty="0" smtClean="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7030A0"/>
                          </a:solidFill>
                          <a:effectLst/>
                          <a:latin typeface="微軟正黑體"/>
                          <a:ea typeface="微軟正黑體"/>
                          <a:cs typeface="微軟正黑體"/>
                        </a:rPr>
                        <a:t>2</a:t>
                      </a:r>
                      <a:endParaRPr kumimoji="0" lang="zh-TW" altLang="en-US" sz="1500" b="1" i="0" u="none" strike="noStrike" cap="none" normalizeH="0" baseline="0" dirty="0" smtClean="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7</a:t>
                      </a:r>
                      <a:endParaRPr kumimoji="0" lang="zh-TW" altLang="en-US" sz="1500" b="1" i="0" u="none" strike="noStrike" cap="none" normalizeH="0" baseline="0" dirty="0" smtClean="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0070C0"/>
                          </a:solidFill>
                          <a:effectLst/>
                          <a:latin typeface="微軟正黑體" panose="020B0604030504040204" pitchFamily="34" charset="-120"/>
                          <a:ea typeface="微軟正黑體" panose="020B0604030504040204" pitchFamily="34" charset="-120"/>
                          <a:cs typeface="微軟正黑體"/>
                        </a:rPr>
                        <a:t>綜高科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smtClean="0">
                          <a:ln>
                            <a:noFill/>
                          </a:ln>
                          <a:solidFill>
                            <a:schemeClr val="tx1"/>
                          </a:solidFill>
                          <a:effectLst/>
                          <a:latin typeface="微軟正黑體"/>
                          <a:ea typeface="微軟正黑體"/>
                          <a:cs typeface="微軟正黑體"/>
                        </a:rPr>
                        <a:t>2</a:t>
                      </a:r>
                      <a:endParaRPr kumimoji="0" lang="zh-TW" altLang="en-US" sz="15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7030A0"/>
                          </a:solidFill>
                          <a:effectLst/>
                          <a:latin typeface="微軟正黑體"/>
                          <a:ea typeface="微軟正黑體"/>
                          <a:cs typeface="微軟正黑體"/>
                        </a:rPr>
                        <a:t>5</a:t>
                      </a:r>
                      <a:endParaRPr kumimoji="0" lang="zh-TW" altLang="en-US" sz="1500" b="1" i="0" u="none" strike="noStrike" cap="none" normalizeH="0" baseline="0" dirty="0" smtClean="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C00000"/>
                          </a:solidFill>
                          <a:effectLst/>
                          <a:latin typeface="微軟正黑體"/>
                          <a:ea typeface="微軟正黑體"/>
                          <a:cs typeface="微軟正黑體"/>
                        </a:rPr>
                        <a:t>2</a:t>
                      </a:r>
                      <a:endParaRPr kumimoji="0" lang="zh-TW" altLang="en-US" sz="15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4"/>
                  </a:ext>
                </a:extLst>
              </a:tr>
              <a:tr h="8572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3</a:t>
                      </a: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3</a:t>
                      </a:r>
                      <a:endParaRPr kumimoji="0" lang="zh-TW" altLang="en-US" sz="1500" b="1" i="0" u="none" strike="noStrike" cap="none" normalizeH="0" baseline="0" dirty="0" smtClean="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smtClean="0">
                          <a:ln>
                            <a:noFill/>
                          </a:ln>
                          <a:solidFill>
                            <a:schemeClr val="tx1"/>
                          </a:solidFill>
                          <a:effectLst/>
                          <a:latin typeface="微軟正黑體"/>
                          <a:ea typeface="微軟正黑體"/>
                          <a:cs typeface="微軟正黑體"/>
                        </a:rPr>
                        <a:t>3</a:t>
                      </a:r>
                      <a:endParaRPr kumimoji="0" lang="zh-TW" altLang="en-US" sz="1500" b="1" i="0" u="none" strike="noStrike" cap="none" normalizeH="0" baseline="0" dirty="0" smtClean="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C00000"/>
                          </a:solidFill>
                          <a:effectLst/>
                          <a:latin typeface="微軟正黑體"/>
                          <a:ea typeface="微軟正黑體"/>
                          <a:cs typeface="微軟正黑體"/>
                        </a:rPr>
                        <a:t>3</a:t>
                      </a:r>
                      <a:endParaRPr kumimoji="0" lang="zh-TW" altLang="en-US" sz="1500" b="1" i="0" u="none" strike="noStrike" cap="none" normalizeH="0" baseline="0" dirty="0" smtClean="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5"/>
                  </a:ext>
                </a:extLst>
              </a:tr>
              <a:tr h="8572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4</a:t>
                      </a: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4</a:t>
                      </a:r>
                      <a:endParaRPr kumimoji="0" lang="zh-TW" altLang="en-US" sz="1500" b="0" i="0" u="none" strike="noStrike" cap="none" normalizeH="0" baseline="0" dirty="0" smtClean="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smtClean="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smtClean="0">
                          <a:ln>
                            <a:noFill/>
                          </a:ln>
                          <a:solidFill>
                            <a:schemeClr val="tx1"/>
                          </a:solidFill>
                          <a:effectLst/>
                          <a:latin typeface="微軟正黑體"/>
                          <a:ea typeface="微軟正黑體"/>
                          <a:cs typeface="微軟正黑體"/>
                        </a:rPr>
                        <a:t>4</a:t>
                      </a:r>
                      <a:endParaRPr kumimoji="0" lang="zh-TW" altLang="en-US" sz="15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C00000"/>
                          </a:solidFill>
                          <a:effectLst/>
                          <a:latin typeface="微軟正黑體"/>
                          <a:ea typeface="微軟正黑體"/>
                          <a:cs typeface="微軟正黑體"/>
                        </a:rPr>
                        <a:t>4</a:t>
                      </a:r>
                      <a:endParaRPr kumimoji="0" lang="zh-TW" altLang="en-US" sz="15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6"/>
                  </a:ext>
                </a:extLst>
              </a:tr>
              <a:tr h="8572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smtClean="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smtClean="0">
                          <a:ln>
                            <a:noFill/>
                          </a:ln>
                          <a:solidFill>
                            <a:srgbClr val="000000"/>
                          </a:solidFill>
                          <a:effectLst/>
                          <a:latin typeface="微軟正黑體"/>
                          <a:ea typeface="微軟正黑體"/>
                          <a:cs typeface="微軟正黑體"/>
                        </a:rPr>
                        <a:t>5</a:t>
                      </a:r>
                      <a:endParaRPr kumimoji="0" lang="zh-TW" altLang="en-US" sz="16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FF0000"/>
                          </a:solidFill>
                          <a:effectLst/>
                          <a:latin typeface="微軟正黑體"/>
                          <a:ea typeface="微軟正黑體"/>
                          <a:cs typeface="微軟正黑體"/>
                        </a:rPr>
                        <a:t>5</a:t>
                      </a:r>
                      <a:endParaRPr kumimoji="0" lang="zh-TW" altLang="en-US" sz="1500" b="0" i="0" u="none" strike="noStrike" cap="none" normalizeH="0" baseline="0" dirty="0" smtClean="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smtClean="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smtClean="0">
                          <a:ln>
                            <a:noFill/>
                          </a:ln>
                          <a:solidFill>
                            <a:schemeClr val="tx1"/>
                          </a:solidFill>
                          <a:effectLst/>
                          <a:latin typeface="微軟正黑體"/>
                          <a:ea typeface="微軟正黑體"/>
                          <a:cs typeface="微軟正黑體"/>
                        </a:rPr>
                        <a:t>5</a:t>
                      </a:r>
                      <a:endParaRPr kumimoji="0" lang="zh-TW" altLang="en-US" sz="1500" b="0" i="0" u="none" strike="noStrike" cap="none" normalizeH="0" baseline="0" dirty="0" smtClean="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smtClean="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smtClean="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smtClean="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smtClean="0">
                          <a:ln>
                            <a:noFill/>
                          </a:ln>
                          <a:solidFill>
                            <a:srgbClr val="C00000"/>
                          </a:solidFill>
                          <a:effectLst/>
                          <a:latin typeface="微軟正黑體"/>
                          <a:ea typeface="微軟正黑體"/>
                          <a:cs typeface="微軟正黑體"/>
                        </a:rPr>
                        <a:t>5</a:t>
                      </a:r>
                      <a:endParaRPr kumimoji="0" lang="zh-TW" altLang="en-US" sz="1500" b="0" i="0" u="none" strike="noStrike" cap="none" normalizeH="0" baseline="0" dirty="0" smtClean="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7"/>
                  </a:ext>
                </a:extLst>
              </a:tr>
            </a:tbl>
          </a:graphicData>
        </a:graphic>
      </p:graphicFrame>
      <p:sp>
        <p:nvSpPr>
          <p:cNvPr id="120923" name="投影片編號版面配置區 3"/>
          <p:cNvSpPr>
            <a:spLocks noGrp="1"/>
          </p:cNvSpPr>
          <p:nvPr>
            <p:ph type="sldNum" sz="quarter" idx="12"/>
          </p:nvPr>
        </p:nvSpPr>
        <p:spPr bwMode="auto">
          <a:xfrm>
            <a:off x="484188" y="787400"/>
            <a:ext cx="779462" cy="365125"/>
          </a:xfrm>
          <a:noFill/>
          <a:ln>
            <a:miter lim="800000"/>
            <a:headEnd/>
            <a:tailEnd/>
          </a:ln>
        </p:spPr>
        <p:txBody>
          <a:bodyPr/>
          <a:lstStyle/>
          <a:p>
            <a:r>
              <a:rPr lang="en-US" altLang="zh-TW"/>
              <a:t>55</a:t>
            </a:r>
            <a:endParaRPr lang="zh-TW" altLang="en-US"/>
          </a:p>
        </p:txBody>
      </p:sp>
      <p:sp>
        <p:nvSpPr>
          <p:cNvPr id="2" name="矩形 1"/>
          <p:cNvSpPr/>
          <p:nvPr/>
        </p:nvSpPr>
        <p:spPr>
          <a:xfrm>
            <a:off x="3575050" y="2133600"/>
            <a:ext cx="792163" cy="4114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5664200" y="2133600"/>
            <a:ext cx="792163" cy="4114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標題 1"/>
          <p:cNvSpPr>
            <a:spLocks noGrp="1"/>
          </p:cNvSpPr>
          <p:nvPr>
            <p:ph type="title"/>
          </p:nvPr>
        </p:nvSpPr>
        <p:spPr>
          <a:xfrm>
            <a:off x="1979613" y="623888"/>
            <a:ext cx="9525000" cy="804862"/>
          </a:xfrm>
          <a:solidFill>
            <a:srgbClr val="7030A0"/>
          </a:solidFill>
        </p:spPr>
        <p:txBody>
          <a:bodyPr/>
          <a:lstStyle/>
          <a:p>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九</a:t>
            </a:r>
            <a:r>
              <a:rPr lang="en-US" altLang="zh-TW" sz="4000" smtClean="0">
                <a:solidFill>
                  <a:srgbClr val="FFFF00"/>
                </a:solidFill>
                <a:latin typeface="標楷體" pitchFamily="65" charset="-120"/>
                <a:ea typeface="標楷體" pitchFamily="65" charset="-120"/>
              </a:rPr>
              <a:t>)105</a:t>
            </a:r>
            <a:r>
              <a:rPr lang="zh-TW" altLang="en-US" sz="4000" smtClean="0">
                <a:solidFill>
                  <a:srgbClr val="FFFF00"/>
                </a:solidFill>
                <a:latin typeface="標楷體" pitchFamily="65" charset="-120"/>
                <a:ea typeface="標楷體" pitchFamily="65" charset="-120"/>
              </a:rPr>
              <a:t>學年及</a:t>
            </a:r>
            <a:r>
              <a:rPr lang="en-US" altLang="zh-TW" sz="4000" smtClean="0">
                <a:solidFill>
                  <a:srgbClr val="FFFF00"/>
                </a:solidFill>
                <a:latin typeface="標楷體" pitchFamily="65" charset="-120"/>
                <a:ea typeface="標楷體" pitchFamily="65" charset="-120"/>
              </a:rPr>
              <a:t>106</a:t>
            </a:r>
            <a:r>
              <a:rPr lang="zh-TW" altLang="en-US" sz="4000" smtClean="0">
                <a:solidFill>
                  <a:srgbClr val="FFFF00"/>
                </a:solidFill>
                <a:latin typeface="標楷體" pitchFamily="65" charset="-120"/>
                <a:ea typeface="標楷體" pitchFamily="65" charset="-120"/>
              </a:rPr>
              <a:t>學年多元學習差異比較</a:t>
            </a:r>
          </a:p>
        </p:txBody>
      </p:sp>
      <p:graphicFrame>
        <p:nvGraphicFramePr>
          <p:cNvPr id="6" name="內容版面配置區 5"/>
          <p:cNvGraphicFramePr>
            <a:graphicFrameLocks noGrp="1"/>
          </p:cNvGraphicFramePr>
          <p:nvPr>
            <p:ph idx="1"/>
          </p:nvPr>
        </p:nvGraphicFramePr>
        <p:xfrm>
          <a:off x="1638305" y="1581151"/>
          <a:ext cx="9351965" cy="5486400"/>
        </p:xfrm>
        <a:graphic>
          <a:graphicData uri="http://schemas.openxmlformats.org/drawingml/2006/table">
            <a:tbl>
              <a:tblPr firstRow="1" bandRow="1">
                <a:tableStyleId>{5C22544A-7EE6-4342-B048-85BDC9FD1C3A}</a:tableStyleId>
              </a:tblPr>
              <a:tblGrid>
                <a:gridCol w="1695451">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1866900">
                  <a:extLst>
                    <a:ext uri="{9D8B030D-6E8A-4147-A177-3AD203B41FA5}">
                      <a16:colId xmlns:a16="http://schemas.microsoft.com/office/drawing/2014/main" xmlns="" val="20002"/>
                    </a:ext>
                  </a:extLst>
                </a:gridCol>
                <a:gridCol w="2076451">
                  <a:extLst>
                    <a:ext uri="{9D8B030D-6E8A-4147-A177-3AD203B41FA5}">
                      <a16:colId xmlns:a16="http://schemas.microsoft.com/office/drawing/2014/main" xmlns="" val="20003"/>
                    </a:ext>
                  </a:extLst>
                </a:gridCol>
                <a:gridCol w="2798763">
                  <a:extLst>
                    <a:ext uri="{9D8B030D-6E8A-4147-A177-3AD203B41FA5}">
                      <a16:colId xmlns:a16="http://schemas.microsoft.com/office/drawing/2014/main" xmlns="" val="20004"/>
                    </a:ext>
                  </a:extLst>
                </a:gridCol>
              </a:tblGrid>
              <a:tr h="457200">
                <a:tc>
                  <a:txBody>
                    <a:bodyPr/>
                    <a:lstStyle/>
                    <a:p>
                      <a:r>
                        <a:rPr lang="zh-TW" altLang="en-US" sz="2400" dirty="0" smtClean="0"/>
                        <a:t>學年度</a:t>
                      </a:r>
                      <a:endParaRPr lang="zh-TW" altLang="en-US" sz="24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altLang="zh-TW" sz="2400" dirty="0" smtClean="0"/>
                        <a:t>105</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r>
                        <a:rPr lang="en-US" altLang="zh-TW" sz="2400" dirty="0" smtClean="0"/>
                        <a:t>106</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r>
                        <a:rPr lang="zh-TW" altLang="en-US" sz="2400" dirty="0" smtClean="0"/>
                        <a:t>備註</a:t>
                      </a:r>
                      <a:endParaRPr lang="zh-TW" altLang="en-US" sz="24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188720">
                <a:tc>
                  <a:txBody>
                    <a:bodyPr/>
                    <a:lstStyle/>
                    <a:p>
                      <a:r>
                        <a:rPr lang="zh-TW" altLang="en-US" sz="2400" dirty="0" smtClean="0"/>
                        <a:t>競賽成績</a:t>
                      </a:r>
                      <a:endParaRPr lang="zh-TW" altLang="en-US" sz="24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altLang="zh-TW" sz="2400" dirty="0" smtClean="0"/>
                        <a:t>20</a:t>
                      </a:r>
                      <a:r>
                        <a:rPr lang="zh-TW" altLang="en-US" sz="2400" dirty="0" smtClean="0"/>
                        <a:t>分</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r>
                        <a:rPr lang="en-US" altLang="zh-TW" sz="2400" dirty="0" smtClean="0"/>
                        <a:t>10</a:t>
                      </a:r>
                      <a:r>
                        <a:rPr lang="zh-TW" altLang="en-US" sz="2400" dirty="0" smtClean="0"/>
                        <a:t>分</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r>
                        <a:rPr lang="zh-TW" altLang="en-US" sz="2400" dirty="0" smtClean="0">
                          <a:latin typeface="+mj-ea"/>
                          <a:ea typeface="+mj-ea"/>
                        </a:rPr>
                        <a:t>國際性、全國性、全市性計分減半</a:t>
                      </a:r>
                      <a:r>
                        <a:rPr lang="en-US" altLang="zh-TW" sz="2400" dirty="0" smtClean="0">
                          <a:solidFill>
                            <a:srgbClr val="FF0000"/>
                          </a:solidFill>
                          <a:latin typeface="+mj-ea"/>
                          <a:ea typeface="+mj-ea"/>
                        </a:rPr>
                        <a:t>(</a:t>
                      </a:r>
                      <a:r>
                        <a:rPr lang="zh-TW" altLang="en-US" sz="2400" dirty="0" smtClean="0">
                          <a:solidFill>
                            <a:srgbClr val="FF0000"/>
                          </a:solidFill>
                          <a:latin typeface="+mj-ea"/>
                          <a:ea typeface="+mj-ea"/>
                        </a:rPr>
                        <a:t>詳見超額比敘項目表</a:t>
                      </a:r>
                      <a:r>
                        <a:rPr lang="en-US" altLang="zh-TW" sz="2400" dirty="0" smtClean="0">
                          <a:solidFill>
                            <a:srgbClr val="FF0000"/>
                          </a:solidFill>
                          <a:latin typeface="+mj-ea"/>
                          <a:ea typeface="+mj-ea"/>
                        </a:rPr>
                        <a:t>)</a:t>
                      </a:r>
                      <a:endParaRPr lang="zh-TW" altLang="en-US" sz="2400" dirty="0">
                        <a:solidFill>
                          <a:srgbClr val="FF0000"/>
                        </a:solidFill>
                        <a:latin typeface="+mj-ea"/>
                        <a:ea typeface="+mj-ea"/>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57200">
                <a:tc>
                  <a:txBody>
                    <a:bodyPr/>
                    <a:lstStyle/>
                    <a:p>
                      <a:r>
                        <a:rPr lang="zh-TW" altLang="en-US" sz="2400" dirty="0" smtClean="0"/>
                        <a:t>社團參與</a:t>
                      </a:r>
                      <a:endParaRPr lang="zh-TW" altLang="en-US" sz="24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altLang="zh-TW" sz="2400" dirty="0" smtClean="0"/>
                        <a:t>10</a:t>
                      </a:r>
                      <a:r>
                        <a:rPr lang="zh-TW" altLang="en-US" sz="2400" dirty="0" smtClean="0"/>
                        <a:t>分</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r>
                        <a:rPr lang="en-US" altLang="zh-TW" sz="2400" dirty="0" smtClean="0"/>
                        <a:t>10</a:t>
                      </a:r>
                      <a:r>
                        <a:rPr lang="zh-TW" altLang="en-US" sz="2400" dirty="0" smtClean="0"/>
                        <a:t>分</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endParaRPr lang="zh-TW" altLang="en-US" sz="24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22960">
                <a:tc>
                  <a:txBody>
                    <a:bodyPr/>
                    <a:lstStyle/>
                    <a:p>
                      <a:r>
                        <a:rPr lang="zh-TW" altLang="en-US" sz="2400" dirty="0" smtClean="0"/>
                        <a:t>獎懲紀錄</a:t>
                      </a:r>
                      <a:endParaRPr lang="zh-TW" altLang="en-US" sz="24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altLang="zh-TW" sz="2400" dirty="0" smtClean="0"/>
                        <a:t>10</a:t>
                      </a:r>
                      <a:r>
                        <a:rPr lang="zh-TW" altLang="en-US" sz="2400" dirty="0" smtClean="0"/>
                        <a:t>分</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r>
                        <a:rPr lang="en-US" altLang="zh-TW" sz="2400" dirty="0" smtClean="0">
                          <a:solidFill>
                            <a:srgbClr val="FF0000"/>
                          </a:solidFill>
                        </a:rPr>
                        <a:t>15</a:t>
                      </a:r>
                      <a:r>
                        <a:rPr lang="zh-TW" altLang="en-US" sz="2400" dirty="0" smtClean="0">
                          <a:solidFill>
                            <a:srgbClr val="FF0000"/>
                          </a:solidFill>
                        </a:rPr>
                        <a:t>分</a:t>
                      </a:r>
                      <a:endParaRPr lang="zh-TW" altLang="en-US"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r>
                        <a:rPr lang="en-US" altLang="zh-TW" sz="2400" dirty="0" smtClean="0"/>
                        <a:t>106</a:t>
                      </a:r>
                      <a:r>
                        <a:rPr lang="zh-TW" altLang="en-US" sz="2400" dirty="0" smtClean="0"/>
                        <a:t>年開始嘉獎</a:t>
                      </a:r>
                      <a:r>
                        <a:rPr lang="en-US" altLang="zh-TW" sz="2400" dirty="0" smtClean="0"/>
                        <a:t>0.5</a:t>
                      </a:r>
                      <a:r>
                        <a:rPr lang="zh-TW" altLang="en-US" sz="2400" dirty="0" smtClean="0"/>
                        <a:t>，小功</a:t>
                      </a:r>
                      <a:r>
                        <a:rPr lang="en-US" altLang="zh-TW" sz="2400" dirty="0" smtClean="0"/>
                        <a:t>1.5</a:t>
                      </a:r>
                      <a:r>
                        <a:rPr lang="zh-TW" altLang="en-US" sz="2400" dirty="0" smtClean="0"/>
                        <a:t>，大功</a:t>
                      </a:r>
                      <a:r>
                        <a:rPr lang="en-US" altLang="zh-TW" sz="2400" dirty="0" smtClean="0"/>
                        <a:t>4.5</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57200">
                <a:tc>
                  <a:txBody>
                    <a:bodyPr/>
                    <a:lstStyle/>
                    <a:p>
                      <a:r>
                        <a:rPr lang="zh-TW" altLang="en-US" sz="2400" dirty="0" smtClean="0"/>
                        <a:t>體適能</a:t>
                      </a:r>
                      <a:endParaRPr lang="zh-TW" altLang="en-US" sz="24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altLang="zh-TW" sz="2400" dirty="0" smtClean="0"/>
                        <a:t>10</a:t>
                      </a:r>
                      <a:r>
                        <a:rPr lang="zh-TW" altLang="en-US" sz="2400" dirty="0" smtClean="0"/>
                        <a:t>分</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r>
                        <a:rPr lang="en-US" altLang="zh-TW" sz="2400" dirty="0" smtClean="0"/>
                        <a:t>10</a:t>
                      </a:r>
                      <a:r>
                        <a:rPr lang="zh-TW" altLang="en-US" sz="2400" dirty="0" smtClean="0"/>
                        <a:t>分</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endParaRPr lang="zh-TW" altLang="en-US" sz="24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57200">
                <a:tc>
                  <a:txBody>
                    <a:bodyPr/>
                    <a:lstStyle/>
                    <a:p>
                      <a:r>
                        <a:rPr lang="zh-TW" altLang="en-US" sz="2400" u="none" strike="dblStrike" kern="1200" baseline="0" dirty="0" smtClean="0">
                          <a:solidFill>
                            <a:schemeClr val="dk1"/>
                          </a:solidFill>
                          <a:latin typeface="+mn-lt"/>
                          <a:ea typeface="+mn-ea"/>
                          <a:cs typeface="+mn-cs"/>
                        </a:rPr>
                        <a:t>幹部任期</a:t>
                      </a:r>
                      <a:endParaRPr lang="zh-TW" altLang="en-US" sz="2400" u="none" strike="dblStrike" kern="1200" baseline="0" dirty="0">
                        <a:solidFill>
                          <a:schemeClr val="dk1"/>
                        </a:solidFill>
                        <a:latin typeface="+mn-lt"/>
                        <a:ea typeface="+mn-ea"/>
                        <a:cs typeface="+mn-cs"/>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400" dirty="0" smtClean="0"/>
                        <a:t>10</a:t>
                      </a:r>
                      <a:r>
                        <a:rPr lang="zh-TW" altLang="en-US" sz="2400" dirty="0" smtClean="0"/>
                        <a:t>分</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2400" dirty="0" smtClean="0"/>
                        <a:t>兩項合併最高取</a:t>
                      </a:r>
                      <a:r>
                        <a:rPr lang="en-US" altLang="zh-TW" sz="2400" dirty="0" smtClean="0"/>
                        <a:t>20</a:t>
                      </a:r>
                      <a:r>
                        <a:rPr lang="zh-TW" altLang="en-US" sz="2400" dirty="0" smtClean="0"/>
                        <a:t>分</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solidFill>
                            <a:srgbClr val="FF0000"/>
                          </a:solidFill>
                        </a:rPr>
                        <a:t>刪除</a:t>
                      </a:r>
                      <a:endParaRPr lang="zh-TW" altLang="en-US"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endParaRPr lang="zh-TW" altLang="en-US" sz="24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822960">
                <a:tc>
                  <a:txBody>
                    <a:bodyPr/>
                    <a:lstStyle/>
                    <a:p>
                      <a:r>
                        <a:rPr lang="zh-TW" altLang="en-US" sz="2400" dirty="0" smtClean="0"/>
                        <a:t>服務學習</a:t>
                      </a:r>
                      <a:endParaRPr lang="zh-TW" altLang="en-US" sz="24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400" dirty="0" smtClean="0"/>
                        <a:t>15</a:t>
                      </a:r>
                      <a:r>
                        <a:rPr lang="zh-TW" altLang="en-US" sz="2400" dirty="0" smtClean="0"/>
                        <a:t>分</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400" dirty="0" smtClean="0">
                          <a:solidFill>
                            <a:srgbClr val="FF0000"/>
                          </a:solidFill>
                        </a:rPr>
                        <a:t>15</a:t>
                      </a:r>
                      <a:r>
                        <a:rPr lang="zh-TW" altLang="en-US" sz="2400" dirty="0" smtClean="0">
                          <a:solidFill>
                            <a:srgbClr val="FF0000"/>
                          </a:solidFill>
                        </a:rPr>
                        <a:t>分</a:t>
                      </a:r>
                      <a:endParaRPr lang="zh-TW" altLang="en-US"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r>
                        <a:rPr lang="en-US" altLang="zh-TW" sz="2400" dirty="0" smtClean="0"/>
                        <a:t>106</a:t>
                      </a:r>
                      <a:r>
                        <a:rPr lang="zh-TW" altLang="en-US" sz="2400" dirty="0" smtClean="0"/>
                        <a:t>年開始每小時</a:t>
                      </a:r>
                      <a:r>
                        <a:rPr lang="en-US" altLang="zh-TW" sz="2400" dirty="0" smtClean="0"/>
                        <a:t>0.3</a:t>
                      </a:r>
                      <a:r>
                        <a:rPr lang="zh-TW" altLang="en-US" sz="2400" dirty="0" smtClean="0"/>
                        <a:t>分計</a:t>
                      </a:r>
                      <a:endParaRPr lang="zh-TW" altLang="en-US" sz="24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822960">
                <a:tc>
                  <a:txBody>
                    <a:bodyPr/>
                    <a:lstStyle/>
                    <a:p>
                      <a:endParaRPr lang="zh-TW" altLang="en-US" sz="24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gn="l">
                        <a:spcAft>
                          <a:spcPts val="0"/>
                        </a:spcAft>
                      </a:pPr>
                      <a:r>
                        <a:rPr lang="zh-TW" altLang="zh-TW" sz="2400" kern="100" dirty="0" smtClean="0">
                          <a:effectLst/>
                        </a:rPr>
                        <a:t>六項最高採計</a:t>
                      </a:r>
                      <a:r>
                        <a:rPr lang="en-US" altLang="zh-TW" sz="2400" kern="100" dirty="0" smtClean="0">
                          <a:effectLst/>
                        </a:rPr>
                        <a:t>50</a:t>
                      </a:r>
                      <a:r>
                        <a:rPr lang="zh-TW" altLang="zh-TW" sz="2400" kern="100" dirty="0" smtClean="0">
                          <a:effectLst/>
                        </a:rPr>
                        <a:t>分</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最高採計</a:t>
                      </a:r>
                      <a:r>
                        <a:rPr lang="en-US" altLang="zh-TW" sz="2400" dirty="0" smtClean="0"/>
                        <a:t>50</a:t>
                      </a:r>
                      <a:r>
                        <a:rPr lang="zh-TW" altLang="en-US" sz="2400" dirty="0" smtClean="0"/>
                        <a:t>分</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FF33"/>
                    </a:solidFill>
                  </a:tcPr>
                </a:tc>
                <a:tc>
                  <a:txBody>
                    <a:bodyPr/>
                    <a:lstStyle/>
                    <a:p>
                      <a:endParaRPr lang="zh-TW" altLang="en-US" sz="24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121860" name="投影片編號版面配置區 3"/>
          <p:cNvSpPr>
            <a:spLocks noGrp="1"/>
          </p:cNvSpPr>
          <p:nvPr>
            <p:ph type="sldNum" sz="quarter" idx="12"/>
          </p:nvPr>
        </p:nvSpPr>
        <p:spPr bwMode="auto">
          <a:noFill/>
          <a:ln>
            <a:miter lim="800000"/>
            <a:headEnd/>
            <a:tailEnd/>
          </a:ln>
        </p:spPr>
        <p:txBody>
          <a:bodyPr/>
          <a:lstStyle/>
          <a:p>
            <a:fld id="{F1A50782-FB0F-446F-BD22-8837B56E7590}" type="slidenum">
              <a:rPr lang="zh-TW" altLang="en-US"/>
              <a:pPr/>
              <a:t>56</a:t>
            </a:fld>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1995488" y="488950"/>
            <a:ext cx="8802687" cy="863600"/>
          </a:xfrm>
          <a:solidFill>
            <a:srgbClr val="7030A0"/>
          </a:solidFill>
        </p:spPr>
        <p:txBody>
          <a:bodyPr/>
          <a:lstStyle/>
          <a:p>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十</a:t>
            </a:r>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多元學習</a:t>
            </a:r>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競賽成績</a:t>
            </a:r>
            <a:r>
              <a:rPr lang="en-US" altLang="zh-TW" sz="4000" smtClean="0">
                <a:solidFill>
                  <a:srgbClr val="FFFF00"/>
                </a:solidFill>
                <a:latin typeface="標楷體" pitchFamily="65" charset="-120"/>
                <a:ea typeface="標楷體" pitchFamily="65" charset="-120"/>
              </a:rPr>
              <a:t>1(10</a:t>
            </a:r>
            <a:r>
              <a:rPr lang="zh-TW" altLang="en-US" sz="4000" smtClean="0">
                <a:solidFill>
                  <a:srgbClr val="FFFF00"/>
                </a:solidFill>
                <a:latin typeface="標楷體" pitchFamily="65" charset="-120"/>
                <a:ea typeface="標楷體" pitchFamily="65" charset="-120"/>
              </a:rPr>
              <a:t>分</a:t>
            </a:r>
            <a:r>
              <a:rPr lang="en-US" altLang="zh-TW" sz="4000" smtClean="0">
                <a:solidFill>
                  <a:srgbClr val="FFFF00"/>
                </a:solidFill>
                <a:latin typeface="標楷體" pitchFamily="65" charset="-120"/>
                <a:ea typeface="標楷體" pitchFamily="65" charset="-120"/>
              </a:rPr>
              <a:t>)</a:t>
            </a:r>
            <a:endParaRPr lang="zh-TW" altLang="en-US" sz="4000" smtClean="0">
              <a:solidFill>
                <a:srgbClr val="FFFF00"/>
              </a:solidFill>
              <a:latin typeface="標楷體" pitchFamily="65" charset="-120"/>
              <a:ea typeface="標楷體" pitchFamily="65" charset="-120"/>
            </a:endParaRPr>
          </a:p>
        </p:txBody>
      </p:sp>
      <p:sp>
        <p:nvSpPr>
          <p:cNvPr id="122883" name="內容版面配置區 2"/>
          <p:cNvSpPr>
            <a:spLocks noGrp="1"/>
          </p:cNvSpPr>
          <p:nvPr>
            <p:ph idx="1"/>
          </p:nvPr>
        </p:nvSpPr>
        <p:spPr>
          <a:xfrm>
            <a:off x="2095500" y="1844675"/>
            <a:ext cx="8977313" cy="4006850"/>
          </a:xfrm>
        </p:spPr>
        <p:txBody>
          <a:bodyPr/>
          <a:lstStyle/>
          <a:p>
            <a:pPr eaLnBrk="1" hangingPunct="1"/>
            <a:r>
              <a:rPr lang="zh-TW" altLang="en-US" sz="3200" smtClean="0">
                <a:solidFill>
                  <a:schemeClr val="tx1"/>
                </a:solidFill>
                <a:latin typeface="華康超圓體" pitchFamily="49" charset="-120"/>
                <a:ea typeface="華康粗圓體" pitchFamily="49" charset="-120"/>
              </a:rPr>
              <a:t>分為國際性、全國性、縣市性</a:t>
            </a:r>
            <a:r>
              <a:rPr lang="en-US" altLang="zh-TW" sz="3200" smtClean="0">
                <a:solidFill>
                  <a:schemeClr val="tx1"/>
                </a:solidFill>
                <a:latin typeface="華康超圓體" pitchFamily="49" charset="-120"/>
                <a:ea typeface="華康粗圓體" pitchFamily="49" charset="-120"/>
              </a:rPr>
              <a:t>(</a:t>
            </a:r>
            <a:r>
              <a:rPr lang="zh-TW" altLang="en-US" sz="3200" smtClean="0">
                <a:solidFill>
                  <a:schemeClr val="tx1"/>
                </a:solidFill>
                <a:latin typeface="華康超圓體" pitchFamily="49" charset="-120"/>
                <a:ea typeface="華康粗圓體" pitchFamily="49" charset="-120"/>
              </a:rPr>
              <a:t>以競賽採計一覽表為主</a:t>
            </a:r>
            <a:r>
              <a:rPr lang="en-US" altLang="zh-TW" sz="3200" smtClean="0">
                <a:solidFill>
                  <a:schemeClr val="tx1"/>
                </a:solidFill>
                <a:latin typeface="華康超圓體" pitchFamily="49" charset="-120"/>
                <a:ea typeface="華康粗圓體" pitchFamily="49" charset="-120"/>
              </a:rPr>
              <a:t>)</a:t>
            </a:r>
          </a:p>
          <a:p>
            <a:pPr eaLnBrk="1" hangingPunct="1"/>
            <a:r>
              <a:rPr lang="zh-TW" altLang="en-US" sz="3200" smtClean="0">
                <a:solidFill>
                  <a:schemeClr val="tx1"/>
                </a:solidFill>
                <a:latin typeface="華康超圓體" pitchFamily="49" charset="-120"/>
                <a:ea typeface="華康粗圓體" pitchFamily="49" charset="-120"/>
              </a:rPr>
              <a:t>團體賽分數折半計算。</a:t>
            </a:r>
            <a:endParaRPr lang="en-US" altLang="zh-TW" sz="3200" smtClean="0">
              <a:solidFill>
                <a:schemeClr val="tx1"/>
              </a:solidFill>
              <a:latin typeface="華康超圓體" pitchFamily="49" charset="-120"/>
              <a:ea typeface="華康粗圓體" pitchFamily="49" charset="-120"/>
            </a:endParaRPr>
          </a:p>
          <a:p>
            <a:pPr eaLnBrk="1" hangingPunct="1"/>
            <a:r>
              <a:rPr lang="zh-TW" altLang="en-US" sz="3200" smtClean="0">
                <a:solidFill>
                  <a:schemeClr val="tx1"/>
                </a:solidFill>
                <a:latin typeface="華康超圓體" pitchFamily="49" charset="-120"/>
                <a:ea typeface="華康粗圓體" pitchFamily="49" charset="-120"/>
              </a:rPr>
              <a:t>同一性質或同一項目之競賽，僅擇優計分一次</a:t>
            </a:r>
            <a:endParaRPr lang="en-US" altLang="zh-TW" sz="3200" smtClean="0">
              <a:solidFill>
                <a:schemeClr val="tx1"/>
              </a:solidFill>
              <a:latin typeface="華康超圓體" pitchFamily="49" charset="-120"/>
              <a:ea typeface="華康粗圓體" pitchFamily="49" charset="-120"/>
            </a:endParaRPr>
          </a:p>
          <a:p>
            <a:pPr eaLnBrk="1" hangingPunct="1"/>
            <a:r>
              <a:rPr lang="zh-TW" altLang="en-US" sz="3200" smtClean="0">
                <a:solidFill>
                  <a:schemeClr val="tx1"/>
                </a:solidFill>
                <a:latin typeface="華康超圓體" pitchFamily="49" charset="-120"/>
                <a:ea typeface="華康粗圓體" pitchFamily="49" charset="-120"/>
              </a:rPr>
              <a:t>由免試入學委員會進行競賽積分審查。</a:t>
            </a:r>
            <a:endParaRPr lang="en-US" altLang="zh-TW" sz="3200" smtClean="0">
              <a:solidFill>
                <a:schemeClr val="tx1"/>
              </a:solidFill>
              <a:latin typeface="華康超圓體" pitchFamily="49" charset="-120"/>
              <a:ea typeface="華康粗圓體" pitchFamily="49" charset="-120"/>
            </a:endParaRPr>
          </a:p>
          <a:p>
            <a:pPr eaLnBrk="1" hangingPunct="1"/>
            <a:r>
              <a:rPr lang="zh-TW" altLang="en-US" sz="3200" smtClean="0">
                <a:solidFill>
                  <a:schemeClr val="tx1"/>
                </a:solidFill>
                <a:latin typeface="華康超圓體" pitchFamily="49" charset="-120"/>
                <a:ea typeface="華康粗圓體" pitchFamily="49" charset="-120"/>
              </a:rPr>
              <a:t>競賽項目</a:t>
            </a:r>
            <a:r>
              <a:rPr lang="zh-TW" altLang="en-US" sz="3200" smtClean="0">
                <a:solidFill>
                  <a:srgbClr val="006600"/>
                </a:solidFill>
                <a:latin typeface="華康超圓體" pitchFamily="49" charset="-120"/>
                <a:ea typeface="華康粗圓體" pitchFamily="49" charset="-120"/>
              </a:rPr>
              <a:t>：</a:t>
            </a:r>
            <a:r>
              <a:rPr lang="zh-TW" altLang="en-US" sz="3200" smtClean="0">
                <a:solidFill>
                  <a:srgbClr val="0000CC"/>
                </a:solidFill>
                <a:latin typeface="華康超圓體" pitchFamily="49" charset="-120"/>
                <a:ea typeface="華康粗圓體" pitchFamily="49" charset="-120"/>
              </a:rPr>
              <a:t>科展、學科能力競賽、語文、藝能類、運動類競賽</a:t>
            </a:r>
          </a:p>
        </p:txBody>
      </p:sp>
      <p:sp>
        <p:nvSpPr>
          <p:cNvPr id="122884" name="投影片編號版面配置區 3"/>
          <p:cNvSpPr>
            <a:spLocks noGrp="1"/>
          </p:cNvSpPr>
          <p:nvPr>
            <p:ph type="sldNum" sz="quarter" idx="12"/>
          </p:nvPr>
        </p:nvSpPr>
        <p:spPr bwMode="auto">
          <a:noFill/>
          <a:ln>
            <a:miter lim="800000"/>
            <a:headEnd/>
            <a:tailEnd/>
          </a:ln>
        </p:spPr>
        <p:txBody>
          <a:bodyPr/>
          <a:lstStyle/>
          <a:p>
            <a:r>
              <a:rPr lang="en-US" altLang="zh-TW" sz="2000"/>
              <a:t>57</a:t>
            </a:r>
            <a:endParaRPr lang="zh-TW" altLang="en-US" sz="20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內容版面配置區 2"/>
          <p:cNvSpPr>
            <a:spLocks noGrp="1"/>
          </p:cNvSpPr>
          <p:nvPr>
            <p:ph idx="1"/>
          </p:nvPr>
        </p:nvSpPr>
        <p:spPr>
          <a:xfrm>
            <a:off x="2439988" y="1349375"/>
            <a:ext cx="8229600" cy="4805363"/>
          </a:xfrm>
        </p:spPr>
        <p:txBody>
          <a:bodyPr/>
          <a:lstStyle/>
          <a:p>
            <a:pPr eaLnBrk="1" hangingPunct="1"/>
            <a:r>
              <a:rPr lang="zh-TW" altLang="en-US" sz="3200" smtClean="0">
                <a:solidFill>
                  <a:schemeClr val="tx1"/>
                </a:solidFill>
                <a:latin typeface="華康超圓體" pitchFamily="49" charset="-120"/>
                <a:ea typeface="華康粗圓體" pitchFamily="49" charset="-120"/>
              </a:rPr>
              <a:t>全國性、國際性競賽</a:t>
            </a:r>
            <a:endParaRPr lang="en-US" altLang="zh-TW" sz="3200" smtClean="0">
              <a:solidFill>
                <a:schemeClr val="tx1"/>
              </a:solidFill>
              <a:latin typeface="華康超圓體" pitchFamily="49" charset="-120"/>
              <a:ea typeface="華康粗圓體" pitchFamily="49" charset="-120"/>
            </a:endParaRPr>
          </a:p>
          <a:p>
            <a:pPr eaLnBrk="1" hangingPunct="1"/>
            <a:r>
              <a:rPr lang="zh-TW" altLang="en-US" sz="3200" smtClean="0">
                <a:solidFill>
                  <a:schemeClr val="tx1"/>
                </a:solidFill>
                <a:latin typeface="華康超圓體" pitchFamily="49" charset="-120"/>
                <a:ea typeface="華康粗圓體" pitchFamily="49" charset="-120"/>
              </a:rPr>
              <a:t>臺南區十二年國民基本教育超額比序區域性縣市性競賽採計一覽表</a:t>
            </a:r>
            <a:endParaRPr lang="en-US" altLang="zh-TW" sz="3200" smtClean="0">
              <a:solidFill>
                <a:schemeClr val="tx1"/>
              </a:solidFill>
              <a:latin typeface="華康超圓體" pitchFamily="49" charset="-120"/>
              <a:ea typeface="華康粗圓體" pitchFamily="49" charset="-120"/>
            </a:endParaRPr>
          </a:p>
          <a:p>
            <a:pPr eaLnBrk="1" hangingPunct="1"/>
            <a:r>
              <a:rPr lang="zh-TW" altLang="en-US" sz="3200" smtClean="0">
                <a:solidFill>
                  <a:schemeClr val="tx1"/>
                </a:solidFill>
                <a:latin typeface="華康超圓體" pitchFamily="49" charset="-120"/>
                <a:ea typeface="華康粗圓體" pitchFamily="49" charset="-120"/>
              </a:rPr>
              <a:t>全國運動會選拔賽採計競賽項目表</a:t>
            </a:r>
            <a:endParaRPr lang="en-US" altLang="zh-TW" sz="3200" smtClean="0">
              <a:solidFill>
                <a:schemeClr val="tx1"/>
              </a:solidFill>
              <a:latin typeface="華康超圓體" pitchFamily="49" charset="-120"/>
              <a:ea typeface="華康粗圓體" pitchFamily="49" charset="-120"/>
            </a:endParaRPr>
          </a:p>
          <a:p>
            <a:pPr eaLnBrk="1" hangingPunct="1"/>
            <a:r>
              <a:rPr lang="zh-TW" altLang="en-US" sz="3200" smtClean="0">
                <a:solidFill>
                  <a:schemeClr val="tx1"/>
                </a:solidFill>
                <a:latin typeface="華康超圓體" pitchFamily="49" charset="-120"/>
                <a:ea typeface="華康粗圓體" pitchFamily="49" charset="-120"/>
              </a:rPr>
              <a:t>全民運動會選拔賽採計競賽項目表</a:t>
            </a:r>
            <a:endParaRPr lang="en-US" altLang="zh-TW" sz="3200" smtClean="0">
              <a:solidFill>
                <a:schemeClr val="tx1"/>
              </a:solidFill>
              <a:latin typeface="華康超圓體" pitchFamily="49" charset="-120"/>
              <a:ea typeface="華康粗圓體" pitchFamily="49" charset="-120"/>
            </a:endParaRPr>
          </a:p>
          <a:p>
            <a:pPr eaLnBrk="1" hangingPunct="1"/>
            <a:r>
              <a:rPr lang="zh-TW" altLang="zh-TW" sz="3200" smtClean="0">
                <a:solidFill>
                  <a:schemeClr val="tx1"/>
                </a:solidFill>
                <a:latin typeface="華康超圓體" pitchFamily="49" charset="-120"/>
                <a:ea typeface="華康粗圓體" pitchFamily="49" charset="-120"/>
              </a:rPr>
              <a:t>變更免試就學區學生、轉學生，以及本區至他區比賽並獲獎之學生</a:t>
            </a:r>
            <a:r>
              <a:rPr lang="zh-TW" altLang="en-US" sz="3200" smtClean="0">
                <a:solidFill>
                  <a:schemeClr val="tx1"/>
                </a:solidFill>
                <a:latin typeface="華康超圓體" pitchFamily="49" charset="-120"/>
                <a:ea typeface="華康粗圓體" pitchFamily="49" charset="-120"/>
              </a:rPr>
              <a:t>其競賽成績採計須依本市正向表列項目</a:t>
            </a:r>
            <a:r>
              <a:rPr lang="zh-TW" altLang="zh-TW" sz="3200" smtClean="0">
                <a:solidFill>
                  <a:schemeClr val="tx1"/>
                </a:solidFill>
                <a:latin typeface="華康超圓體" pitchFamily="49" charset="-120"/>
                <a:ea typeface="華康粗圓體" pitchFamily="49" charset="-120"/>
              </a:rPr>
              <a:t>，所獲獎之競賽，其名稱與前開一覽表相符者始予採計分數</a:t>
            </a:r>
            <a:endParaRPr lang="en-US" altLang="zh-TW" sz="3200" smtClean="0">
              <a:solidFill>
                <a:schemeClr val="tx1"/>
              </a:solidFill>
              <a:latin typeface="華康超圓體" pitchFamily="49" charset="-120"/>
              <a:ea typeface="華康粗圓體" pitchFamily="49" charset="-120"/>
            </a:endParaRPr>
          </a:p>
          <a:p>
            <a:pPr eaLnBrk="1" hangingPunct="1"/>
            <a:endParaRPr lang="zh-TW" altLang="en-US" sz="3200" smtClean="0">
              <a:solidFill>
                <a:schemeClr val="tx1"/>
              </a:solidFill>
              <a:latin typeface="華康超圓體" pitchFamily="49" charset="-120"/>
              <a:ea typeface="華康粗圓體" pitchFamily="49" charset="-120"/>
            </a:endParaRPr>
          </a:p>
        </p:txBody>
      </p:sp>
      <p:sp>
        <p:nvSpPr>
          <p:cNvPr id="123907" name="投影片編號版面配置區 3"/>
          <p:cNvSpPr>
            <a:spLocks noGrp="1"/>
          </p:cNvSpPr>
          <p:nvPr>
            <p:ph type="sldNum" sz="quarter" idx="12"/>
          </p:nvPr>
        </p:nvSpPr>
        <p:spPr bwMode="auto">
          <a:noFill/>
          <a:ln>
            <a:miter lim="800000"/>
            <a:headEnd/>
            <a:tailEnd/>
          </a:ln>
        </p:spPr>
        <p:txBody>
          <a:bodyPr/>
          <a:lstStyle/>
          <a:p>
            <a:r>
              <a:rPr lang="en-US" altLang="zh-TW" sz="2000">
                <a:solidFill>
                  <a:schemeClr val="bg1"/>
                </a:solidFill>
                <a:latin typeface="微軟正黑體" pitchFamily="34" charset="-120"/>
              </a:rPr>
              <a:t>58</a:t>
            </a:r>
            <a:endParaRPr lang="zh-TW" altLang="en-US" sz="2000">
              <a:solidFill>
                <a:schemeClr val="bg1"/>
              </a:solidFill>
              <a:latin typeface="微軟正黑體" pitchFamily="34" charset="-120"/>
            </a:endParaRPr>
          </a:p>
        </p:txBody>
      </p:sp>
      <p:sp>
        <p:nvSpPr>
          <p:cNvPr id="123908" name="標題 1"/>
          <p:cNvSpPr txBox="1">
            <a:spLocks/>
          </p:cNvSpPr>
          <p:nvPr/>
        </p:nvSpPr>
        <p:spPr bwMode="auto">
          <a:xfrm>
            <a:off x="1995488" y="331788"/>
            <a:ext cx="8802687" cy="863600"/>
          </a:xfrm>
          <a:prstGeom prst="rect">
            <a:avLst/>
          </a:prstGeom>
          <a:solidFill>
            <a:srgbClr val="7030A0"/>
          </a:solidFill>
          <a:ln w="9525">
            <a:noFill/>
            <a:miter lim="800000"/>
            <a:headEnd/>
            <a:tailEnd/>
          </a:ln>
        </p:spPr>
        <p:txBody>
          <a:bodyPr/>
          <a:lstStyle/>
          <a:p>
            <a:pPr defTabSz="257175"/>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十</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多元學習</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競賽成績</a:t>
            </a:r>
            <a:r>
              <a:rPr kumimoji="0" lang="en-US" altLang="zh-TW" sz="4000">
                <a:solidFill>
                  <a:srgbClr val="FFFF00"/>
                </a:solidFill>
                <a:latin typeface="標楷體" pitchFamily="65" charset="-120"/>
                <a:ea typeface="標楷體" pitchFamily="65" charset="-120"/>
              </a:rPr>
              <a:t>2(</a:t>
            </a:r>
            <a:r>
              <a:rPr kumimoji="0" lang="zh-TW" altLang="en-US" sz="4000">
                <a:solidFill>
                  <a:srgbClr val="FFFF00"/>
                </a:solidFill>
                <a:latin typeface="標楷體" pitchFamily="65" charset="-120"/>
                <a:ea typeface="標楷體" pitchFamily="65" charset="-120"/>
              </a:rPr>
              <a:t>正向表列</a:t>
            </a:r>
            <a:r>
              <a:rPr kumimoji="0" lang="en-US" altLang="zh-TW" sz="4000">
                <a:solidFill>
                  <a:srgbClr val="FFFF00"/>
                </a:solidFill>
                <a:latin typeface="標楷體" pitchFamily="65" charset="-120"/>
                <a:ea typeface="標楷體" pitchFamily="65" charset="-120"/>
              </a:rPr>
              <a:t>)</a:t>
            </a:r>
            <a:endParaRPr kumimoji="0" lang="zh-TW" altLang="en-US" sz="4000">
              <a:solidFill>
                <a:srgbClr val="FFFF00"/>
              </a:solidFill>
              <a:latin typeface="標楷體" pitchFamily="65" charset="-120"/>
              <a:ea typeface="標楷體" pitchFamily="65" charset="-120"/>
            </a:endParaRP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內容版面配置區 2"/>
          <p:cNvSpPr>
            <a:spLocks noGrp="1"/>
          </p:cNvSpPr>
          <p:nvPr>
            <p:ph idx="1"/>
          </p:nvPr>
        </p:nvSpPr>
        <p:spPr>
          <a:xfrm>
            <a:off x="2351088" y="1773238"/>
            <a:ext cx="8137525" cy="3517900"/>
          </a:xfrm>
        </p:spPr>
        <p:txBody>
          <a:bodyPr/>
          <a:lstStyle/>
          <a:p>
            <a:pPr eaLnBrk="1" hangingPunct="1"/>
            <a:r>
              <a:rPr lang="zh-TW" altLang="zh-TW" sz="3200" smtClean="0">
                <a:solidFill>
                  <a:srgbClr val="FF0066"/>
                </a:solidFill>
                <a:latin typeface="華康魏碑體" pitchFamily="65" charset="-120"/>
                <a:ea typeface="超研澤粗魏碑"/>
                <a:cs typeface="超研澤粗魏碑"/>
              </a:rPr>
              <a:t>功過相抵後，無懲處紀錄者給予基本分3分</a:t>
            </a:r>
            <a:r>
              <a:rPr lang="zh-TW" altLang="en-US" sz="3200" smtClean="0">
                <a:solidFill>
                  <a:srgbClr val="FF0066"/>
                </a:solidFill>
                <a:latin typeface="華康魏碑體" pitchFamily="65" charset="-120"/>
                <a:ea typeface="超研澤粗魏碑"/>
                <a:cs typeface="超研澤粗魏碑"/>
              </a:rPr>
              <a:t>。</a:t>
            </a:r>
            <a:endParaRPr lang="en-US" altLang="zh-TW" sz="3200" smtClean="0">
              <a:solidFill>
                <a:srgbClr val="FF0066"/>
              </a:solidFill>
              <a:latin typeface="華康魏碑體" pitchFamily="65" charset="-120"/>
              <a:ea typeface="超研澤粗魏碑"/>
              <a:cs typeface="超研澤粗魏碑"/>
            </a:endParaRPr>
          </a:p>
          <a:p>
            <a:pPr eaLnBrk="1" hangingPunct="1"/>
            <a:r>
              <a:rPr lang="zh-TW" altLang="en-US" sz="3200" smtClean="0">
                <a:solidFill>
                  <a:schemeClr val="tx1"/>
                </a:solidFill>
                <a:latin typeface="華康魏碑體" pitchFamily="65" charset="-120"/>
                <a:ea typeface="超研澤粗魏碑"/>
                <a:cs typeface="超研澤粗魏碑"/>
              </a:rPr>
              <a:t>嘉獎</a:t>
            </a:r>
            <a:r>
              <a:rPr lang="en-US" altLang="zh-TW" sz="3200" smtClean="0">
                <a:solidFill>
                  <a:schemeClr val="tx1"/>
                </a:solidFill>
                <a:latin typeface="華康魏碑體" pitchFamily="65" charset="-120"/>
                <a:ea typeface="超研澤粗魏碑"/>
                <a:cs typeface="超研澤粗魏碑"/>
              </a:rPr>
              <a:t>0.5</a:t>
            </a:r>
            <a:r>
              <a:rPr lang="zh-TW" altLang="en-US" sz="3200" smtClean="0">
                <a:solidFill>
                  <a:schemeClr val="tx1"/>
                </a:solidFill>
                <a:latin typeface="華康魏碑體" pitchFamily="65" charset="-120"/>
                <a:ea typeface="超研澤粗魏碑"/>
                <a:cs typeface="超研澤粗魏碑"/>
              </a:rPr>
              <a:t>分、小功</a:t>
            </a:r>
            <a:r>
              <a:rPr lang="en-US" altLang="zh-TW" sz="3200" smtClean="0">
                <a:solidFill>
                  <a:schemeClr val="tx1"/>
                </a:solidFill>
                <a:latin typeface="華康魏碑體" pitchFamily="65" charset="-120"/>
                <a:ea typeface="超研澤粗魏碑"/>
                <a:cs typeface="超研澤粗魏碑"/>
              </a:rPr>
              <a:t>1.5</a:t>
            </a:r>
            <a:r>
              <a:rPr lang="zh-TW" altLang="en-US" sz="3200" smtClean="0">
                <a:solidFill>
                  <a:schemeClr val="tx1"/>
                </a:solidFill>
                <a:latin typeface="華康魏碑體" pitchFamily="65" charset="-120"/>
                <a:ea typeface="超研澤粗魏碑"/>
                <a:cs typeface="超研澤粗魏碑"/>
              </a:rPr>
              <a:t>分、大功</a:t>
            </a:r>
            <a:r>
              <a:rPr lang="en-US" altLang="zh-TW" sz="3200" smtClean="0">
                <a:solidFill>
                  <a:schemeClr val="tx1"/>
                </a:solidFill>
                <a:latin typeface="華康魏碑體" pitchFamily="65" charset="-120"/>
                <a:ea typeface="超研澤粗魏碑"/>
                <a:cs typeface="超研澤粗魏碑"/>
              </a:rPr>
              <a:t>4.5</a:t>
            </a:r>
            <a:r>
              <a:rPr lang="zh-TW" altLang="en-US" sz="3200" smtClean="0">
                <a:solidFill>
                  <a:schemeClr val="tx1"/>
                </a:solidFill>
                <a:latin typeface="華康魏碑體" pitchFamily="65" charset="-120"/>
                <a:ea typeface="超研澤粗魏碑"/>
                <a:cs typeface="超研澤粗魏碑"/>
              </a:rPr>
              <a:t>分。</a:t>
            </a:r>
            <a:endParaRPr lang="en-US" altLang="zh-TW" sz="3200" smtClean="0">
              <a:solidFill>
                <a:schemeClr val="tx1"/>
              </a:solidFill>
              <a:latin typeface="華康魏碑體" pitchFamily="65" charset="-120"/>
              <a:ea typeface="超研澤粗魏碑"/>
              <a:cs typeface="超研澤粗魏碑"/>
            </a:endParaRPr>
          </a:p>
          <a:p>
            <a:pPr eaLnBrk="1" hangingPunct="1"/>
            <a:r>
              <a:rPr lang="zh-TW" altLang="en-US" sz="3200" smtClean="0">
                <a:solidFill>
                  <a:schemeClr val="tx1"/>
                </a:solidFill>
                <a:latin typeface="華康魏碑體" pitchFamily="65" charset="-120"/>
                <a:ea typeface="超研澤粗魏碑"/>
                <a:cs typeface="超研澤粗魏碑"/>
              </a:rPr>
              <a:t>警告</a:t>
            </a:r>
            <a:r>
              <a:rPr lang="en-US" altLang="zh-TW" sz="3200" smtClean="0">
                <a:solidFill>
                  <a:schemeClr val="tx1"/>
                </a:solidFill>
                <a:latin typeface="華康魏碑體" pitchFamily="65" charset="-120"/>
                <a:ea typeface="超研澤粗魏碑"/>
                <a:cs typeface="超研澤粗魏碑"/>
              </a:rPr>
              <a:t>-0.5</a:t>
            </a:r>
            <a:r>
              <a:rPr lang="zh-TW" altLang="en-US" sz="3200" smtClean="0">
                <a:solidFill>
                  <a:schemeClr val="tx1"/>
                </a:solidFill>
                <a:latin typeface="華康魏碑體" pitchFamily="65" charset="-120"/>
                <a:ea typeface="超研澤粗魏碑"/>
                <a:cs typeface="超研澤粗魏碑"/>
              </a:rPr>
              <a:t>分、小過</a:t>
            </a:r>
            <a:r>
              <a:rPr lang="en-US" altLang="zh-TW" sz="3200" smtClean="0">
                <a:solidFill>
                  <a:schemeClr val="tx1"/>
                </a:solidFill>
                <a:latin typeface="華康魏碑體" pitchFamily="65" charset="-120"/>
                <a:ea typeface="超研澤粗魏碑"/>
                <a:cs typeface="超研澤粗魏碑"/>
              </a:rPr>
              <a:t>-1.5</a:t>
            </a:r>
            <a:r>
              <a:rPr lang="zh-TW" altLang="en-US" sz="3200" smtClean="0">
                <a:solidFill>
                  <a:schemeClr val="tx1"/>
                </a:solidFill>
                <a:latin typeface="華康魏碑體" pitchFamily="65" charset="-120"/>
                <a:ea typeface="超研澤粗魏碑"/>
                <a:cs typeface="超研澤粗魏碑"/>
              </a:rPr>
              <a:t>分、大過</a:t>
            </a:r>
            <a:r>
              <a:rPr lang="en-US" altLang="zh-TW" sz="3200" smtClean="0">
                <a:solidFill>
                  <a:schemeClr val="tx1"/>
                </a:solidFill>
                <a:latin typeface="華康魏碑體" pitchFamily="65" charset="-120"/>
                <a:ea typeface="超研澤粗魏碑"/>
                <a:cs typeface="超研澤粗魏碑"/>
              </a:rPr>
              <a:t>-4.5</a:t>
            </a:r>
            <a:r>
              <a:rPr lang="zh-TW" altLang="en-US" sz="3200" smtClean="0">
                <a:solidFill>
                  <a:schemeClr val="tx1"/>
                </a:solidFill>
                <a:latin typeface="華康魏碑體" pitchFamily="65" charset="-120"/>
                <a:ea typeface="超研澤粗魏碑"/>
                <a:cs typeface="超研澤粗魏碑"/>
              </a:rPr>
              <a:t>分。</a:t>
            </a:r>
            <a:endParaRPr lang="en-US" altLang="zh-TW" sz="3200" smtClean="0">
              <a:solidFill>
                <a:schemeClr val="tx1"/>
              </a:solidFill>
              <a:latin typeface="華康魏碑體" pitchFamily="65" charset="-120"/>
              <a:ea typeface="超研澤粗魏碑"/>
              <a:cs typeface="超研澤粗魏碑"/>
            </a:endParaRPr>
          </a:p>
          <a:p>
            <a:pPr eaLnBrk="1" hangingPunct="1"/>
            <a:endParaRPr lang="zh-TW" altLang="en-US" sz="3200" smtClean="0">
              <a:latin typeface="華康魏碑體" pitchFamily="65" charset="-120"/>
              <a:ea typeface="華康魏碑體" pitchFamily="65" charset="-120"/>
            </a:endParaRPr>
          </a:p>
        </p:txBody>
      </p:sp>
      <p:sp>
        <p:nvSpPr>
          <p:cNvPr id="5" name="矩形 4"/>
          <p:cNvSpPr/>
          <p:nvPr/>
        </p:nvSpPr>
        <p:spPr bwMode="auto">
          <a:xfrm>
            <a:off x="3868738" y="4122738"/>
            <a:ext cx="1295400" cy="601662"/>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200" dirty="0">
                <a:solidFill>
                  <a:prstClr val="black"/>
                </a:solidFill>
                <a:latin typeface="華康魏碑體" panose="03000709000000000000" pitchFamily="65" charset="-120"/>
                <a:ea typeface="華康魏碑體" panose="03000709000000000000" pitchFamily="65" charset="-120"/>
              </a:rPr>
              <a:t>3</a:t>
            </a:r>
            <a:r>
              <a:rPr kumimoji="0" lang="zh-TW" altLang="en-US" sz="3200" dirty="0">
                <a:solidFill>
                  <a:prstClr val="black"/>
                </a:solidFill>
                <a:latin typeface="華康魏碑體" panose="03000709000000000000" pitchFamily="65" charset="-120"/>
                <a:ea typeface="華康魏碑體" panose="03000709000000000000" pitchFamily="65" charset="-120"/>
              </a:rPr>
              <a:t>分</a:t>
            </a:r>
          </a:p>
        </p:txBody>
      </p:sp>
      <p:sp>
        <p:nvSpPr>
          <p:cNvPr id="6" name="矩形 5"/>
          <p:cNvSpPr/>
          <p:nvPr/>
        </p:nvSpPr>
        <p:spPr bwMode="auto">
          <a:xfrm>
            <a:off x="5164138" y="4122738"/>
            <a:ext cx="3132137" cy="601662"/>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600" dirty="0">
                <a:solidFill>
                  <a:prstClr val="black"/>
                </a:solidFill>
                <a:latin typeface="華康魏碑體" panose="03000709000000000000" pitchFamily="65" charset="-120"/>
                <a:ea typeface="華康魏碑體" panose="03000709000000000000" pitchFamily="65" charset="-120"/>
              </a:rPr>
              <a:t>12</a:t>
            </a:r>
            <a:r>
              <a:rPr kumimoji="0" lang="zh-TW" altLang="en-US" sz="3600" dirty="0">
                <a:solidFill>
                  <a:prstClr val="black"/>
                </a:solidFill>
                <a:latin typeface="華康魏碑體" panose="03000709000000000000" pitchFamily="65" charset="-120"/>
                <a:ea typeface="華康魏碑體" panose="03000709000000000000" pitchFamily="65" charset="-120"/>
              </a:rPr>
              <a:t>分</a:t>
            </a:r>
          </a:p>
        </p:txBody>
      </p:sp>
      <p:sp>
        <p:nvSpPr>
          <p:cNvPr id="152582" name="文字方塊 8"/>
          <p:cNvSpPr txBox="1">
            <a:spLocks noChangeArrowheads="1"/>
          </p:cNvSpPr>
          <p:nvPr/>
        </p:nvSpPr>
        <p:spPr bwMode="auto">
          <a:xfrm>
            <a:off x="3868738" y="4760913"/>
            <a:ext cx="1458912"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zh-TW" altLang="zh-TW" sz="2133" dirty="0">
                <a:solidFill>
                  <a:srgbClr val="FF0066"/>
                </a:solidFill>
                <a:latin typeface="華康魏碑體" panose="03000709000000000000" pitchFamily="65" charset="-120"/>
                <a:ea typeface="超研澤粗魏碑" panose="02010609010101010101" pitchFamily="49" charset="-120"/>
              </a:rPr>
              <a:t>功過相抵後，無懲處紀錄者</a:t>
            </a:r>
            <a:endParaRPr kumimoji="0" lang="zh-TW" altLang="en-US" sz="2133" dirty="0">
              <a:solidFill>
                <a:srgbClr val="FF0066"/>
              </a:solidFill>
              <a:latin typeface="華康魏碑體" panose="03000709000000000000" pitchFamily="65" charset="-120"/>
              <a:ea typeface="超研澤粗魏碑" panose="02010609010101010101" pitchFamily="49" charset="-120"/>
            </a:endParaRPr>
          </a:p>
        </p:txBody>
      </p:sp>
      <p:sp>
        <p:nvSpPr>
          <p:cNvPr id="124934" name="文字方塊 9"/>
          <p:cNvSpPr txBox="1">
            <a:spLocks noChangeArrowheads="1"/>
          </p:cNvSpPr>
          <p:nvPr/>
        </p:nvSpPr>
        <p:spPr bwMode="auto">
          <a:xfrm>
            <a:off x="5681663" y="4816475"/>
            <a:ext cx="2324100" cy="369888"/>
          </a:xfrm>
          <a:prstGeom prst="rect">
            <a:avLst/>
          </a:prstGeom>
          <a:noFill/>
          <a:ln w="9525">
            <a:noFill/>
            <a:miter lim="800000"/>
            <a:headEnd/>
            <a:tailEnd/>
          </a:ln>
        </p:spPr>
        <p:txBody>
          <a:bodyPr>
            <a:spAutoFit/>
          </a:bodyPr>
          <a:lstStyle/>
          <a:p>
            <a:pPr eaLnBrk="1" hangingPunct="1"/>
            <a:r>
              <a:rPr kumimoji="0" lang="zh-TW" altLang="en-US">
                <a:solidFill>
                  <a:srgbClr val="000000"/>
                </a:solidFill>
                <a:latin typeface="華康魏碑體" pitchFamily="65" charset="-120"/>
                <a:ea typeface="超研澤粗魏碑"/>
                <a:cs typeface="超研澤粗魏碑"/>
              </a:rPr>
              <a:t>至少</a:t>
            </a:r>
            <a:r>
              <a:rPr kumimoji="0" lang="en-US" altLang="zh-TW">
                <a:solidFill>
                  <a:srgbClr val="000000"/>
                </a:solidFill>
                <a:latin typeface="華康魏碑體" pitchFamily="65" charset="-120"/>
                <a:ea typeface="超研澤粗魏碑"/>
                <a:cs typeface="超研澤粗魏碑"/>
              </a:rPr>
              <a:t>24</a:t>
            </a:r>
            <a:r>
              <a:rPr kumimoji="0" lang="zh-TW" altLang="en-US">
                <a:solidFill>
                  <a:srgbClr val="000000"/>
                </a:solidFill>
                <a:latin typeface="華康魏碑體" pitchFamily="65" charset="-120"/>
                <a:ea typeface="超研澤粗魏碑"/>
                <a:cs typeface="超研澤粗魏碑"/>
              </a:rPr>
              <a:t>次嘉獎</a:t>
            </a:r>
          </a:p>
        </p:txBody>
      </p:sp>
      <p:sp>
        <p:nvSpPr>
          <p:cNvPr id="124935" name="投影片編號版面配置區 3"/>
          <p:cNvSpPr>
            <a:spLocks noGrp="1"/>
          </p:cNvSpPr>
          <p:nvPr>
            <p:ph type="sldNum" sz="quarter" idx="12"/>
          </p:nvPr>
        </p:nvSpPr>
        <p:spPr bwMode="auto">
          <a:noFill/>
          <a:ln>
            <a:miter lim="800000"/>
            <a:headEnd/>
            <a:tailEnd/>
          </a:ln>
        </p:spPr>
        <p:txBody>
          <a:bodyPr/>
          <a:lstStyle/>
          <a:p>
            <a:r>
              <a:rPr lang="en-US" altLang="zh-TW" sz="2000"/>
              <a:t>59</a:t>
            </a:r>
            <a:endParaRPr lang="zh-TW" altLang="en-US" sz="2000"/>
          </a:p>
        </p:txBody>
      </p:sp>
      <p:sp>
        <p:nvSpPr>
          <p:cNvPr id="124936" name="標題 1"/>
          <p:cNvSpPr txBox="1">
            <a:spLocks/>
          </p:cNvSpPr>
          <p:nvPr/>
        </p:nvSpPr>
        <p:spPr bwMode="auto">
          <a:xfrm>
            <a:off x="1884363" y="560388"/>
            <a:ext cx="8802687" cy="863600"/>
          </a:xfrm>
          <a:prstGeom prst="rect">
            <a:avLst/>
          </a:prstGeom>
          <a:solidFill>
            <a:srgbClr val="7030A0"/>
          </a:solidFill>
          <a:ln w="9525">
            <a:noFill/>
            <a:miter lim="800000"/>
            <a:headEnd/>
            <a:tailEnd/>
          </a:ln>
        </p:spPr>
        <p:txBody>
          <a:bodyPr/>
          <a:lstStyle/>
          <a:p>
            <a:pPr defTabSz="257175"/>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十</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多元學習</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獎勵紀錄</a:t>
            </a:r>
            <a:r>
              <a:rPr kumimoji="0" lang="en-US" altLang="zh-TW" sz="4000">
                <a:solidFill>
                  <a:srgbClr val="FFFF00"/>
                </a:solidFill>
                <a:latin typeface="標楷體" pitchFamily="65" charset="-120"/>
                <a:ea typeface="標楷體" pitchFamily="65" charset="-120"/>
              </a:rPr>
              <a:t>1(15</a:t>
            </a:r>
            <a:r>
              <a:rPr kumimoji="0" lang="zh-TW" altLang="en-US" sz="4000">
                <a:solidFill>
                  <a:srgbClr val="FFFF00"/>
                </a:solidFill>
                <a:latin typeface="標楷體" pitchFamily="65" charset="-120"/>
                <a:ea typeface="標楷體" pitchFamily="65" charset="-120"/>
              </a:rPr>
              <a:t>分</a:t>
            </a:r>
            <a:r>
              <a:rPr kumimoji="0" lang="en-US" altLang="zh-TW" sz="4000">
                <a:solidFill>
                  <a:srgbClr val="FFFF00"/>
                </a:solidFill>
                <a:latin typeface="標楷體" pitchFamily="65" charset="-120"/>
                <a:ea typeface="標楷體" pitchFamily="65" charset="-120"/>
              </a:rPr>
              <a:t>)</a:t>
            </a:r>
            <a:endParaRPr kumimoji="0" lang="zh-TW" altLang="en-US" sz="4000">
              <a:solidFill>
                <a:srgbClr val="FFFF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3398838" y="188913"/>
            <a:ext cx="5821362" cy="711200"/>
          </a:xfrm>
          <a:prstGeom prst="rect">
            <a:avLst/>
          </a:prstGeom>
        </p:spPr>
        <p:txBody>
          <a:bodyPr/>
          <a:lstStyle/>
          <a:p>
            <a:pPr algn="ctr">
              <a:defRPr/>
            </a:pPr>
            <a:r>
              <a:rPr lang="zh-TW" altLang="en-US" sz="3200" b="1" dirty="0">
                <a:solidFill>
                  <a:srgbClr val="0000FF"/>
                </a:solidFill>
                <a:effectLst>
                  <a:outerShdw blurRad="38100" dist="38100" dir="2700000" algn="tl">
                    <a:srgbClr val="C0C0C0"/>
                  </a:outerShdw>
                </a:effectLst>
                <a:latin typeface="標楷體" pitchFamily="65" charset="-120"/>
                <a:ea typeface="標楷體" pitchFamily="65" charset="-120"/>
                <a:cs typeface="Times New Roman" pitchFamily="18" charset="0"/>
              </a:rPr>
              <a:t>社會及世界正在急遽改變中</a:t>
            </a:r>
          </a:p>
        </p:txBody>
      </p:sp>
      <p:sp>
        <p:nvSpPr>
          <p:cNvPr id="5" name="矩形 4"/>
          <p:cNvSpPr/>
          <p:nvPr/>
        </p:nvSpPr>
        <p:spPr>
          <a:xfrm rot="807284">
            <a:off x="4670425" y="5200650"/>
            <a:ext cx="3067050" cy="100806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dirty="0">
                <a:solidFill>
                  <a:schemeClr val="tx1"/>
                </a:solidFill>
                <a:latin typeface="Times New Roman" pitchFamily="18" charset="0"/>
                <a:ea typeface="標楷體" pitchFamily="65" charset="-120"/>
                <a:cs typeface="Times New Roman" pitchFamily="18" charset="0"/>
              </a:rPr>
              <a:t>未來的工作，有</a:t>
            </a:r>
            <a:r>
              <a:rPr lang="en-US" altLang="zh-TW" sz="3200" b="1" dirty="0">
                <a:solidFill>
                  <a:schemeClr val="tx1"/>
                </a:solidFill>
                <a:latin typeface="Times New Roman" pitchFamily="18" charset="0"/>
                <a:ea typeface="標楷體" pitchFamily="65" charset="-120"/>
                <a:cs typeface="Times New Roman" pitchFamily="18" charset="0"/>
              </a:rPr>
              <a:t>6</a:t>
            </a:r>
            <a:r>
              <a:rPr lang="zh-TW" altLang="en-US" sz="3200" b="1" dirty="0">
                <a:solidFill>
                  <a:schemeClr val="tx1"/>
                </a:solidFill>
                <a:latin typeface="Times New Roman" pitchFamily="18" charset="0"/>
                <a:ea typeface="標楷體" pitchFamily="65" charset="-120"/>
                <a:cs typeface="Times New Roman" pitchFamily="18" charset="0"/>
              </a:rPr>
              <a:t>成</a:t>
            </a:r>
            <a:r>
              <a:rPr lang="zh-TW" altLang="en-US" dirty="0">
                <a:solidFill>
                  <a:schemeClr val="tx1"/>
                </a:solidFill>
                <a:latin typeface="Times New Roman" pitchFamily="18" charset="0"/>
                <a:ea typeface="標楷體" pitchFamily="65" charset="-120"/>
                <a:cs typeface="Times New Roman" pitchFamily="18" charset="0"/>
              </a:rPr>
              <a:t>還未被發明</a:t>
            </a:r>
          </a:p>
        </p:txBody>
      </p:sp>
      <p:sp>
        <p:nvSpPr>
          <p:cNvPr id="6" name="矩形 5"/>
          <p:cNvSpPr/>
          <p:nvPr/>
        </p:nvSpPr>
        <p:spPr>
          <a:xfrm rot="20961073">
            <a:off x="1635125" y="3636963"/>
            <a:ext cx="3155950" cy="13652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sz="2000" dirty="0">
                <a:solidFill>
                  <a:srgbClr val="C00000"/>
                </a:solidFill>
                <a:latin typeface="Times New Roman" pitchFamily="18" charset="0"/>
                <a:ea typeface="標楷體" pitchFamily="65" charset="-120"/>
                <a:cs typeface="Times New Roman" pitchFamily="18" charset="0"/>
              </a:rPr>
              <a:t>PISA</a:t>
            </a:r>
            <a:r>
              <a:rPr lang="zh-TW" altLang="en-US" sz="2000" dirty="0">
                <a:solidFill>
                  <a:srgbClr val="C00000"/>
                </a:solidFill>
                <a:latin typeface="Times New Roman" pitchFamily="18" charset="0"/>
                <a:ea typeface="標楷體" pitchFamily="65" charset="-120"/>
                <a:cs typeface="Times New Roman" pitchFamily="18" charset="0"/>
              </a:rPr>
              <a:t>、</a:t>
            </a:r>
            <a:r>
              <a:rPr lang="en-US" altLang="zh-TW" sz="2000" dirty="0">
                <a:solidFill>
                  <a:srgbClr val="C00000"/>
                </a:solidFill>
                <a:latin typeface="Times New Roman" pitchFamily="18" charset="0"/>
                <a:ea typeface="標楷體" pitchFamily="65" charset="-120"/>
                <a:cs typeface="Times New Roman" pitchFamily="18" charset="0"/>
              </a:rPr>
              <a:t>TIMSS</a:t>
            </a:r>
            <a:r>
              <a:rPr lang="zh-TW" altLang="en-US" sz="2000" dirty="0">
                <a:solidFill>
                  <a:srgbClr val="C00000"/>
                </a:solidFill>
                <a:latin typeface="Times New Roman" pitchFamily="18" charset="0"/>
                <a:ea typeface="標楷體" pitchFamily="65" charset="-120"/>
                <a:cs typeface="Times New Roman" pitchFamily="18" charset="0"/>
              </a:rPr>
              <a:t>的數學及科學排名不錯，但</a:t>
            </a:r>
            <a:r>
              <a:rPr lang="zh-TW" altLang="en-US" sz="2800" b="1" dirty="0">
                <a:solidFill>
                  <a:srgbClr val="C00000"/>
                </a:solidFill>
                <a:latin typeface="Times New Roman" pitchFamily="18" charset="0"/>
                <a:ea typeface="標楷體" pitchFamily="65" charset="-120"/>
                <a:cs typeface="Times New Roman" pitchFamily="18" charset="0"/>
              </a:rPr>
              <a:t>學習興趣和自信</a:t>
            </a:r>
            <a:r>
              <a:rPr lang="zh-TW" altLang="en-US" sz="2000" dirty="0">
                <a:solidFill>
                  <a:srgbClr val="C00000"/>
                </a:solidFill>
                <a:latin typeface="Times New Roman" pitchFamily="18" charset="0"/>
                <a:ea typeface="標楷體" pitchFamily="65" charset="-120"/>
                <a:cs typeface="Times New Roman" pitchFamily="18" charset="0"/>
              </a:rPr>
              <a:t>卻低落</a:t>
            </a:r>
          </a:p>
        </p:txBody>
      </p:sp>
      <p:sp>
        <p:nvSpPr>
          <p:cNvPr id="63493" name="矩形 6"/>
          <p:cNvSpPr>
            <a:spLocks noChangeArrowheads="1"/>
          </p:cNvSpPr>
          <p:nvPr/>
        </p:nvSpPr>
        <p:spPr bwMode="auto">
          <a:xfrm rot="-585313">
            <a:off x="1811338" y="5180013"/>
            <a:ext cx="3052762" cy="1120775"/>
          </a:xfrm>
          <a:prstGeom prst="rect">
            <a:avLst/>
          </a:prstGeom>
          <a:solidFill>
            <a:schemeClr val="bg1"/>
          </a:solidFill>
          <a:ln w="25400" algn="ctr">
            <a:solidFill>
              <a:schemeClr val="bg1"/>
            </a:solidFill>
            <a:miter lim="800000"/>
            <a:headEnd/>
            <a:tailEnd/>
          </a:ln>
          <a:effectLst>
            <a:outerShdw dist="38100" dir="2700000" algn="tl" rotWithShape="0">
              <a:srgbClr val="000000">
                <a:alpha val="39998"/>
              </a:srgbClr>
            </a:outerShdw>
          </a:effectLst>
        </p:spPr>
        <p:txBody>
          <a:bodyPr anchor="ctr"/>
          <a:lstStyle/>
          <a:p>
            <a:pPr algn="ctr"/>
            <a:r>
              <a:rPr lang="zh-TW" altLang="en-US" sz="2800" b="1">
                <a:solidFill>
                  <a:srgbClr val="800080"/>
                </a:solidFill>
                <a:latin typeface="Times New Roman" pitchFamily="18" charset="0"/>
                <a:ea typeface="標楷體" pitchFamily="65" charset="-120"/>
                <a:cs typeface="Times New Roman" pitchFamily="18" charset="0"/>
              </a:rPr>
              <a:t>免試入學</a:t>
            </a:r>
            <a:r>
              <a:rPr lang="zh-TW" altLang="en-US" sz="2000">
                <a:solidFill>
                  <a:srgbClr val="800080"/>
                </a:solidFill>
                <a:latin typeface="Times New Roman" pitchFamily="18" charset="0"/>
                <a:ea typeface="標楷體" pitchFamily="65" charset="-120"/>
                <a:cs typeface="Times New Roman" pitchFamily="18" charset="0"/>
              </a:rPr>
              <a:t>或大學申請入學逐漸成為重要趨勢</a:t>
            </a:r>
          </a:p>
        </p:txBody>
      </p:sp>
      <p:sp>
        <p:nvSpPr>
          <p:cNvPr id="8" name="矩形 7"/>
          <p:cNvSpPr/>
          <p:nvPr/>
        </p:nvSpPr>
        <p:spPr>
          <a:xfrm>
            <a:off x="7535863" y="3716338"/>
            <a:ext cx="2016125" cy="6492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sz="2800" dirty="0">
                <a:solidFill>
                  <a:srgbClr val="C00000"/>
                </a:solidFill>
                <a:latin typeface="Times New Roman" pitchFamily="18" charset="0"/>
                <a:ea typeface="標楷體" pitchFamily="65" charset="-120"/>
                <a:cs typeface="Times New Roman" pitchFamily="18" charset="0"/>
              </a:rPr>
              <a:t>Web2.0</a:t>
            </a:r>
            <a:r>
              <a:rPr lang="zh-TW" altLang="en-US" sz="2000" dirty="0">
                <a:solidFill>
                  <a:srgbClr val="C00000"/>
                </a:solidFill>
                <a:latin typeface="Times New Roman" pitchFamily="18" charset="0"/>
                <a:ea typeface="標楷體" pitchFamily="65" charset="-120"/>
                <a:cs typeface="Times New Roman" pitchFamily="18" charset="0"/>
              </a:rPr>
              <a:t>時代</a:t>
            </a:r>
          </a:p>
        </p:txBody>
      </p:sp>
      <p:sp>
        <p:nvSpPr>
          <p:cNvPr id="9" name="矩形 8"/>
          <p:cNvSpPr/>
          <p:nvPr/>
        </p:nvSpPr>
        <p:spPr>
          <a:xfrm rot="1087346">
            <a:off x="2214563" y="912813"/>
            <a:ext cx="2452687" cy="100806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sz="2000" dirty="0">
                <a:solidFill>
                  <a:srgbClr val="0000FF"/>
                </a:solidFill>
                <a:latin typeface="Times New Roman" pitchFamily="18" charset="0"/>
                <a:ea typeface="標楷體" pitchFamily="65" charset="-120"/>
                <a:cs typeface="Times New Roman" pitchFamily="18" charset="0"/>
              </a:rPr>
              <a:t>教育的</a:t>
            </a:r>
            <a:r>
              <a:rPr lang="zh-TW" altLang="en-US" b="1" dirty="0">
                <a:solidFill>
                  <a:srgbClr val="0000FF"/>
                </a:solidFill>
                <a:latin typeface="Times New Roman" pitchFamily="18" charset="0"/>
                <a:ea typeface="標楷體" pitchFamily="65" charset="-120"/>
                <a:cs typeface="Times New Roman" pitchFamily="18" charset="0"/>
              </a:rPr>
              <a:t>全球化</a:t>
            </a:r>
            <a:r>
              <a:rPr lang="zh-TW" altLang="en-US" sz="2000" dirty="0">
                <a:solidFill>
                  <a:srgbClr val="0000FF"/>
                </a:solidFill>
                <a:latin typeface="Times New Roman" pitchFamily="18" charset="0"/>
                <a:ea typeface="標楷體" pitchFamily="65" charset="-120"/>
                <a:cs typeface="Times New Roman" pitchFamily="18" charset="0"/>
              </a:rPr>
              <a:t>、</a:t>
            </a:r>
            <a:r>
              <a:rPr lang="zh-TW" altLang="en-US" sz="2800" b="1" dirty="0">
                <a:solidFill>
                  <a:srgbClr val="0000FF"/>
                </a:solidFill>
                <a:latin typeface="Times New Roman" pitchFamily="18" charset="0"/>
                <a:ea typeface="標楷體" pitchFamily="65" charset="-120"/>
                <a:cs typeface="Times New Roman" pitchFamily="18" charset="0"/>
              </a:rPr>
              <a:t>本土化</a:t>
            </a:r>
            <a:r>
              <a:rPr lang="zh-TW" altLang="en-US" sz="2000" dirty="0">
                <a:solidFill>
                  <a:srgbClr val="0000FF"/>
                </a:solidFill>
                <a:latin typeface="Times New Roman" pitchFamily="18" charset="0"/>
                <a:ea typeface="標楷體" pitchFamily="65" charset="-120"/>
                <a:cs typeface="Times New Roman" pitchFamily="18" charset="0"/>
              </a:rPr>
              <a:t>與</a:t>
            </a:r>
            <a:r>
              <a:rPr lang="zh-TW" altLang="en-US" b="1" dirty="0">
                <a:solidFill>
                  <a:srgbClr val="0000FF"/>
                </a:solidFill>
                <a:latin typeface="Times New Roman" pitchFamily="18" charset="0"/>
                <a:ea typeface="標楷體" pitchFamily="65" charset="-120"/>
                <a:cs typeface="Times New Roman" pitchFamily="18" charset="0"/>
              </a:rPr>
              <a:t>個別化</a:t>
            </a:r>
          </a:p>
        </p:txBody>
      </p:sp>
      <p:sp>
        <p:nvSpPr>
          <p:cNvPr id="10" name="矩形 9"/>
          <p:cNvSpPr/>
          <p:nvPr/>
        </p:nvSpPr>
        <p:spPr>
          <a:xfrm rot="368643">
            <a:off x="1966913" y="2392363"/>
            <a:ext cx="2203450" cy="9937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dirty="0">
                <a:solidFill>
                  <a:srgbClr val="0000FF"/>
                </a:solidFill>
                <a:latin typeface="Times New Roman" pitchFamily="18" charset="0"/>
                <a:ea typeface="標楷體" pitchFamily="65" charset="-120"/>
                <a:cs typeface="Times New Roman" pitchFamily="18" charset="0"/>
              </a:rPr>
              <a:t>從</a:t>
            </a:r>
            <a:r>
              <a:rPr lang="zh-TW" altLang="en-US" b="1" dirty="0">
                <a:solidFill>
                  <a:srgbClr val="0000FF"/>
                </a:solidFill>
                <a:latin typeface="Times New Roman" pitchFamily="18" charset="0"/>
                <a:ea typeface="標楷體" pitchFamily="65" charset="-120"/>
                <a:cs typeface="Times New Roman" pitchFamily="18" charset="0"/>
              </a:rPr>
              <a:t>學習逃走</a:t>
            </a:r>
            <a:r>
              <a:rPr lang="zh-TW" altLang="en-US" dirty="0">
                <a:solidFill>
                  <a:srgbClr val="0000FF"/>
                </a:solidFill>
                <a:latin typeface="Times New Roman" pitchFamily="18" charset="0"/>
                <a:ea typeface="標楷體" pitchFamily="65" charset="-120"/>
                <a:cs typeface="Times New Roman" pitchFamily="18" charset="0"/>
              </a:rPr>
              <a:t>的孩子</a:t>
            </a:r>
          </a:p>
        </p:txBody>
      </p:sp>
      <p:sp>
        <p:nvSpPr>
          <p:cNvPr id="11" name="矩形 10"/>
          <p:cNvSpPr/>
          <p:nvPr/>
        </p:nvSpPr>
        <p:spPr>
          <a:xfrm rot="666893">
            <a:off x="4760913" y="3375025"/>
            <a:ext cx="2487612" cy="5794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sz="2000" dirty="0">
                <a:solidFill>
                  <a:srgbClr val="C00000"/>
                </a:solidFill>
                <a:latin typeface="Times New Roman" pitchFamily="18" charset="0"/>
                <a:ea typeface="標楷體" pitchFamily="65" charset="-120"/>
                <a:cs typeface="Times New Roman" pitchFamily="18" charset="0"/>
              </a:rPr>
              <a:t>失去</a:t>
            </a:r>
            <a:r>
              <a:rPr lang="zh-TW" altLang="en-US" sz="2800" b="1" dirty="0">
                <a:solidFill>
                  <a:srgbClr val="C00000"/>
                </a:solidFill>
                <a:latin typeface="Times New Roman" pitchFamily="18" charset="0"/>
                <a:ea typeface="標楷體" pitchFamily="65" charset="-120"/>
                <a:cs typeface="Times New Roman" pitchFamily="18" charset="0"/>
              </a:rPr>
              <a:t>山林</a:t>
            </a:r>
            <a:r>
              <a:rPr lang="zh-TW" altLang="en-US" sz="2000" dirty="0">
                <a:solidFill>
                  <a:srgbClr val="C00000"/>
                </a:solidFill>
                <a:latin typeface="Times New Roman" pitchFamily="18" charset="0"/>
                <a:ea typeface="標楷體" pitchFamily="65" charset="-120"/>
                <a:cs typeface="Times New Roman" pitchFamily="18" charset="0"/>
              </a:rPr>
              <a:t>的孩子</a:t>
            </a:r>
          </a:p>
        </p:txBody>
      </p:sp>
      <p:sp>
        <p:nvSpPr>
          <p:cNvPr id="63498" name="矩形 11"/>
          <p:cNvSpPr>
            <a:spLocks noChangeArrowheads="1"/>
          </p:cNvSpPr>
          <p:nvPr/>
        </p:nvSpPr>
        <p:spPr bwMode="auto">
          <a:xfrm rot="-345105">
            <a:off x="6445250" y="2492375"/>
            <a:ext cx="3195638" cy="930275"/>
          </a:xfrm>
          <a:prstGeom prst="rect">
            <a:avLst/>
          </a:prstGeom>
          <a:solidFill>
            <a:schemeClr val="bg1"/>
          </a:solidFill>
          <a:ln w="25400" algn="ctr">
            <a:solidFill>
              <a:schemeClr val="bg1"/>
            </a:solidFill>
            <a:miter lim="800000"/>
            <a:headEnd/>
            <a:tailEnd/>
          </a:ln>
          <a:effectLst>
            <a:outerShdw dist="38100" dir="2700000" algn="tl" rotWithShape="0">
              <a:srgbClr val="000000">
                <a:alpha val="39998"/>
              </a:srgbClr>
            </a:outerShdw>
          </a:effectLst>
        </p:spPr>
        <p:txBody>
          <a:bodyPr anchor="ctr"/>
          <a:lstStyle/>
          <a:p>
            <a:pPr algn="ctr"/>
            <a:r>
              <a:rPr lang="zh-TW" altLang="zh-TW" sz="2800" b="1">
                <a:latin typeface="Times New Roman" pitchFamily="18" charset="0"/>
                <a:ea typeface="標楷體" pitchFamily="65" charset="-120"/>
                <a:cs typeface="Times New Roman" pitchFamily="18" charset="0"/>
              </a:rPr>
              <a:t>新住民</a:t>
            </a:r>
            <a:r>
              <a:rPr lang="zh-TW" altLang="zh-TW" sz="2200">
                <a:latin typeface="Times New Roman" pitchFamily="18" charset="0"/>
                <a:ea typeface="標楷體" pitchFamily="65" charset="-120"/>
                <a:cs typeface="Times New Roman" pitchFamily="18" charset="0"/>
              </a:rPr>
              <a:t>學生目前佔</a:t>
            </a:r>
            <a:endParaRPr lang="en-US" altLang="zh-TW" sz="2200">
              <a:latin typeface="Times New Roman" pitchFamily="18" charset="0"/>
              <a:ea typeface="標楷體" pitchFamily="65" charset="-120"/>
              <a:cs typeface="Times New Roman" pitchFamily="18" charset="0"/>
            </a:endParaRPr>
          </a:p>
          <a:p>
            <a:pPr algn="ctr"/>
            <a:r>
              <a:rPr lang="zh-TW" altLang="zh-TW" sz="2200">
                <a:latin typeface="Times New Roman" pitchFamily="18" charset="0"/>
                <a:ea typeface="標楷體" pitchFamily="65" charset="-120"/>
                <a:cs typeface="Times New Roman" pitchFamily="18" charset="0"/>
              </a:rPr>
              <a:t>國中小就學人數約</a:t>
            </a:r>
            <a:r>
              <a:rPr lang="en-US" altLang="zh-TW" sz="2200">
                <a:latin typeface="Times New Roman" pitchFamily="18" charset="0"/>
                <a:ea typeface="標楷體" pitchFamily="65" charset="-120"/>
                <a:cs typeface="Times New Roman" pitchFamily="18" charset="0"/>
              </a:rPr>
              <a:t>10.3%</a:t>
            </a:r>
            <a:endParaRPr lang="zh-TW" altLang="en-US" sz="2200">
              <a:latin typeface="Times New Roman" pitchFamily="18" charset="0"/>
              <a:ea typeface="標楷體" pitchFamily="65" charset="-120"/>
              <a:cs typeface="Times New Roman" pitchFamily="18" charset="0"/>
            </a:endParaRPr>
          </a:p>
        </p:txBody>
      </p:sp>
      <p:sp>
        <p:nvSpPr>
          <p:cNvPr id="63499" name="矩形 15"/>
          <p:cNvSpPr>
            <a:spLocks noChangeArrowheads="1"/>
          </p:cNvSpPr>
          <p:nvPr/>
        </p:nvSpPr>
        <p:spPr bwMode="auto">
          <a:xfrm rot="298058">
            <a:off x="4627563" y="4203700"/>
            <a:ext cx="3078162" cy="852488"/>
          </a:xfrm>
          <a:prstGeom prst="rect">
            <a:avLst/>
          </a:prstGeom>
          <a:solidFill>
            <a:schemeClr val="bg1"/>
          </a:solidFill>
          <a:ln w="25400" algn="ctr">
            <a:solidFill>
              <a:schemeClr val="bg1"/>
            </a:solidFill>
            <a:miter lim="800000"/>
            <a:headEnd/>
            <a:tailEnd/>
          </a:ln>
          <a:effectLst>
            <a:outerShdw dist="38100" dir="2700000" algn="tl" rotWithShape="0">
              <a:srgbClr val="000000">
                <a:alpha val="39998"/>
              </a:srgbClr>
            </a:outerShdw>
          </a:effectLst>
        </p:spPr>
        <p:txBody>
          <a:bodyPr anchor="ctr"/>
          <a:lstStyle/>
          <a:p>
            <a:pPr algn="ctr"/>
            <a:r>
              <a:rPr lang="zh-TW" altLang="en-US" sz="3200">
                <a:solidFill>
                  <a:srgbClr val="CC6600"/>
                </a:solidFill>
                <a:latin typeface="Times New Roman" pitchFamily="18" charset="0"/>
                <a:ea typeface="標楷體" pitchFamily="65" charset="-120"/>
                <a:cs typeface="Times New Roman" pitchFamily="18" charset="0"/>
              </a:rPr>
              <a:t>學習共同體</a:t>
            </a:r>
            <a:r>
              <a:rPr lang="zh-TW" altLang="en-US" sz="2000">
                <a:solidFill>
                  <a:srgbClr val="CC6600"/>
                </a:solidFill>
                <a:latin typeface="Times New Roman" pitchFamily="18" charset="0"/>
                <a:ea typeface="標楷體" pitchFamily="65" charset="-120"/>
                <a:cs typeface="Times New Roman" pitchFamily="18" charset="0"/>
              </a:rPr>
              <a:t>的革命</a:t>
            </a:r>
          </a:p>
        </p:txBody>
      </p:sp>
      <p:sp>
        <p:nvSpPr>
          <p:cNvPr id="14" name="矩形 15"/>
          <p:cNvSpPr/>
          <p:nvPr/>
        </p:nvSpPr>
        <p:spPr>
          <a:xfrm rot="21287229">
            <a:off x="4492625" y="1870075"/>
            <a:ext cx="3025775" cy="9080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zh-TW" altLang="en-US" dirty="0">
                <a:solidFill>
                  <a:srgbClr val="CC6600"/>
                </a:solidFill>
                <a:latin typeface="Times New Roman" pitchFamily="18" charset="0"/>
                <a:ea typeface="標楷體" pitchFamily="65" charset="-120"/>
                <a:cs typeface="Times New Roman" pitchFamily="18" charset="0"/>
              </a:rPr>
              <a:t>真正的教育是所有人</a:t>
            </a:r>
            <a:r>
              <a:rPr lang="zh-TW" altLang="en-US" sz="2800" b="1" dirty="0">
                <a:solidFill>
                  <a:srgbClr val="CC6600"/>
                </a:solidFill>
                <a:latin typeface="Times New Roman" pitchFamily="18" charset="0"/>
                <a:ea typeface="標楷體" pitchFamily="65" charset="-120"/>
                <a:cs typeface="Times New Roman" pitchFamily="18" charset="0"/>
              </a:rPr>
              <a:t>一起學習</a:t>
            </a:r>
          </a:p>
        </p:txBody>
      </p:sp>
      <p:sp>
        <p:nvSpPr>
          <p:cNvPr id="15" name="矩形 10"/>
          <p:cNvSpPr/>
          <p:nvPr/>
        </p:nvSpPr>
        <p:spPr>
          <a:xfrm>
            <a:off x="7148513" y="965200"/>
            <a:ext cx="3233737" cy="90328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zh-TW" dirty="0">
                <a:solidFill>
                  <a:srgbClr val="800080"/>
                </a:solidFill>
                <a:latin typeface="Times New Roman" pitchFamily="18" charset="0"/>
                <a:ea typeface="標楷體" pitchFamily="65" charset="-120"/>
                <a:cs typeface="Times New Roman" pitchFamily="18" charset="0"/>
              </a:rPr>
              <a:t>2008</a:t>
            </a:r>
            <a:r>
              <a:rPr lang="zh-TW" altLang="en-US" dirty="0">
                <a:solidFill>
                  <a:srgbClr val="800080"/>
                </a:solidFill>
                <a:latin typeface="Times New Roman" pitchFamily="18" charset="0"/>
                <a:ea typeface="標楷體" pitchFamily="65" charset="-120"/>
                <a:cs typeface="Times New Roman" pitchFamily="18" charset="0"/>
              </a:rPr>
              <a:t>年，台灣</a:t>
            </a:r>
            <a:r>
              <a:rPr lang="zh-TW" altLang="en-US" sz="2800" b="1" dirty="0">
                <a:solidFill>
                  <a:srgbClr val="800080"/>
                </a:solidFill>
                <a:latin typeface="Times New Roman" pitchFamily="18" charset="0"/>
                <a:ea typeface="標楷體" pitchFamily="65" charset="-120"/>
                <a:cs typeface="Times New Roman" pitchFamily="18" charset="0"/>
              </a:rPr>
              <a:t>生育率</a:t>
            </a:r>
            <a:r>
              <a:rPr lang="en-US" altLang="zh-TW" sz="2800" b="1" dirty="0">
                <a:solidFill>
                  <a:srgbClr val="800080"/>
                </a:solidFill>
                <a:latin typeface="Times New Roman" pitchFamily="18" charset="0"/>
                <a:ea typeface="標楷體" pitchFamily="65" charset="-120"/>
                <a:cs typeface="Times New Roman" pitchFamily="18" charset="0"/>
              </a:rPr>
              <a:t>1.05</a:t>
            </a:r>
            <a:r>
              <a:rPr lang="zh-TW" altLang="en-US" dirty="0">
                <a:solidFill>
                  <a:srgbClr val="800080"/>
                </a:solidFill>
                <a:latin typeface="Times New Roman" pitchFamily="18" charset="0"/>
                <a:ea typeface="標楷體" pitchFamily="65" charset="-120"/>
                <a:cs typeface="Times New Roman" pitchFamily="18" charset="0"/>
              </a:rPr>
              <a:t>，全球倒數第</a:t>
            </a:r>
            <a:r>
              <a:rPr lang="en-US" altLang="zh-TW" dirty="0">
                <a:solidFill>
                  <a:srgbClr val="800080"/>
                </a:solidFill>
                <a:latin typeface="Times New Roman" pitchFamily="18" charset="0"/>
                <a:ea typeface="標楷體" pitchFamily="65" charset="-120"/>
                <a:cs typeface="Times New Roman" pitchFamily="18" charset="0"/>
              </a:rPr>
              <a:t>1 </a:t>
            </a:r>
            <a:endParaRPr lang="zh-TW" altLang="en-US" dirty="0">
              <a:solidFill>
                <a:srgbClr val="800080"/>
              </a:solidFill>
              <a:latin typeface="Times New Roman" pitchFamily="18" charset="0"/>
              <a:ea typeface="標楷體" pitchFamily="65" charset="-120"/>
              <a:cs typeface="Times New Roman" pitchFamily="18" charset="0"/>
            </a:endParaRPr>
          </a:p>
        </p:txBody>
      </p:sp>
      <p:sp>
        <p:nvSpPr>
          <p:cNvPr id="16" name="矩形 15"/>
          <p:cNvSpPr/>
          <p:nvPr/>
        </p:nvSpPr>
        <p:spPr>
          <a:xfrm rot="21265676">
            <a:off x="7639050" y="4572000"/>
            <a:ext cx="2981325" cy="112553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zh-TW" altLang="en-US" sz="2800" b="1" dirty="0">
                <a:solidFill>
                  <a:srgbClr val="003300"/>
                </a:solidFill>
                <a:latin typeface="Times New Roman" pitchFamily="18" charset="0"/>
                <a:ea typeface="標楷體" pitchFamily="65" charset="-120"/>
                <a:cs typeface="Times New Roman" pitchFamily="18" charset="0"/>
              </a:rPr>
              <a:t>世界是平的</a:t>
            </a:r>
            <a:r>
              <a:rPr lang="en-US" altLang="zh-TW" sz="2000" dirty="0">
                <a:solidFill>
                  <a:srgbClr val="003300"/>
                </a:solidFill>
                <a:latin typeface="Times New Roman" pitchFamily="18" charset="0"/>
                <a:ea typeface="標楷體" pitchFamily="65" charset="-120"/>
                <a:cs typeface="Times New Roman" pitchFamily="18" charset="0"/>
              </a:rPr>
              <a:t>--</a:t>
            </a:r>
            <a:r>
              <a:rPr lang="zh-TW" altLang="zh-TW" sz="2000" dirty="0">
                <a:solidFill>
                  <a:srgbClr val="003300"/>
                </a:solidFill>
                <a:latin typeface="Times New Roman" pitchFamily="18" charset="0"/>
                <a:ea typeface="標楷體" pitchFamily="65" charset="-120"/>
                <a:cs typeface="Times New Roman" pitchFamily="18" charset="0"/>
              </a:rPr>
              <a:t>今天你懂的，可能明天就沒用。重要的是學習力</a:t>
            </a:r>
            <a:r>
              <a:rPr lang="zh-TW" altLang="en-US" sz="2000" dirty="0">
                <a:solidFill>
                  <a:srgbClr val="003300"/>
                </a:solidFill>
                <a:latin typeface="Times New Roman" pitchFamily="18" charset="0"/>
                <a:ea typeface="標楷體" pitchFamily="65" charset="-120"/>
                <a:cs typeface="Times New Roman" pitchFamily="18" charset="0"/>
              </a:rPr>
              <a:t>。</a:t>
            </a:r>
          </a:p>
        </p:txBody>
      </p:sp>
      <p:sp>
        <p:nvSpPr>
          <p:cNvPr id="63503" name="投影片編號版面配置區 17"/>
          <p:cNvSpPr>
            <a:spLocks noGrp="1"/>
          </p:cNvSpPr>
          <p:nvPr>
            <p:ph type="sldNum" sz="quarter" idx="12"/>
          </p:nvPr>
        </p:nvSpPr>
        <p:spPr bwMode="auto">
          <a:noFill/>
          <a:ln>
            <a:miter lim="800000"/>
            <a:headEnd/>
            <a:tailEnd/>
          </a:ln>
        </p:spPr>
        <p:txBody>
          <a:bodyPr/>
          <a:lstStyle/>
          <a:p>
            <a:fld id="{5621E386-9D3F-43C4-AD2C-D302CE1372F9}" type="slidenum">
              <a:rPr lang="zh-TW" altLang="en-US">
                <a:latin typeface="Arial" pitchFamily="34" charset="0"/>
                <a:ea typeface="新細明體" pitchFamily="18" charset="-120"/>
              </a:rPr>
              <a:pPr/>
              <a:t>6</a:t>
            </a:fld>
            <a:endParaRPr lang="en-US" altLang="zh-TW">
              <a:latin typeface="Arial" pitchFamily="34" charset="0"/>
              <a:ea typeface="新細明體" pitchFamily="18" charset="-12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內容版面配置區 2"/>
          <p:cNvSpPr>
            <a:spLocks noGrp="1"/>
          </p:cNvSpPr>
          <p:nvPr>
            <p:ph idx="1"/>
          </p:nvPr>
        </p:nvSpPr>
        <p:spPr>
          <a:xfrm>
            <a:off x="2711450" y="1773238"/>
            <a:ext cx="7705725" cy="2833687"/>
          </a:xfrm>
        </p:spPr>
        <p:txBody>
          <a:bodyPr/>
          <a:lstStyle/>
          <a:p>
            <a:pPr eaLnBrk="1" hangingPunct="1"/>
            <a:r>
              <a:rPr lang="zh-TW" altLang="en-US" sz="3600" smtClean="0">
                <a:solidFill>
                  <a:schemeClr val="tx1"/>
                </a:solidFill>
                <a:latin typeface="華康魏碑體" pitchFamily="65" charset="-120"/>
                <a:ea typeface="超研澤粗魏碑"/>
                <a:cs typeface="超研澤粗魏碑"/>
              </a:rPr>
              <a:t>每學期滿</a:t>
            </a:r>
            <a:r>
              <a:rPr lang="en-US" altLang="zh-TW" sz="3600" smtClean="0">
                <a:solidFill>
                  <a:schemeClr val="tx1"/>
                </a:solidFill>
                <a:latin typeface="華康魏碑體" pitchFamily="65" charset="-120"/>
                <a:ea typeface="超研澤粗魏碑"/>
                <a:cs typeface="超研澤粗魏碑"/>
              </a:rPr>
              <a:t>16</a:t>
            </a:r>
            <a:r>
              <a:rPr lang="zh-TW" altLang="en-US" sz="3600" smtClean="0">
                <a:solidFill>
                  <a:schemeClr val="tx1"/>
                </a:solidFill>
                <a:latin typeface="華康魏碑體" pitchFamily="65" charset="-120"/>
                <a:ea typeface="超研澤粗魏碑"/>
                <a:cs typeface="超研澤粗魏碑"/>
              </a:rPr>
              <a:t>小時</a:t>
            </a:r>
            <a:r>
              <a:rPr lang="en-US" altLang="zh-TW" sz="3600" smtClean="0">
                <a:solidFill>
                  <a:schemeClr val="tx1"/>
                </a:solidFill>
                <a:latin typeface="華康魏碑體" pitchFamily="65" charset="-120"/>
                <a:ea typeface="超研澤粗魏碑"/>
                <a:cs typeface="超研澤粗魏碑"/>
              </a:rPr>
              <a:t>(</a:t>
            </a:r>
            <a:r>
              <a:rPr lang="zh-TW" altLang="en-US" sz="3600" smtClean="0">
                <a:solidFill>
                  <a:schemeClr val="tx1"/>
                </a:solidFill>
                <a:latin typeface="華康魏碑體" pitchFamily="65" charset="-120"/>
                <a:ea typeface="超研澤粗魏碑"/>
                <a:cs typeface="超研澤粗魏碑"/>
              </a:rPr>
              <a:t>節</a:t>
            </a:r>
            <a:r>
              <a:rPr lang="en-US" altLang="zh-TW" sz="3600" smtClean="0">
                <a:solidFill>
                  <a:schemeClr val="tx1"/>
                </a:solidFill>
                <a:latin typeface="華康魏碑體" pitchFamily="65" charset="-120"/>
                <a:ea typeface="超研澤粗魏碑"/>
                <a:cs typeface="超研澤粗魏碑"/>
              </a:rPr>
              <a:t>)</a:t>
            </a:r>
            <a:r>
              <a:rPr lang="zh-TW" altLang="en-US" sz="3600" smtClean="0">
                <a:solidFill>
                  <a:schemeClr val="tx1"/>
                </a:solidFill>
                <a:latin typeface="華康魏碑體" pitchFamily="65" charset="-120"/>
                <a:ea typeface="超研澤粗魏碑"/>
                <a:cs typeface="超研澤粗魏碑"/>
              </a:rPr>
              <a:t>以上，並經</a:t>
            </a:r>
            <a:r>
              <a:rPr lang="zh-TW" altLang="en-US" sz="3600" b="1" u="sng" smtClean="0">
                <a:solidFill>
                  <a:srgbClr val="FF0000"/>
                </a:solidFill>
                <a:latin typeface="華康魏碑體" pitchFamily="65" charset="-120"/>
                <a:ea typeface="超研澤粗魏碑"/>
                <a:cs typeface="超研澤粗魏碑"/>
              </a:rPr>
              <a:t>教師評核通過者</a:t>
            </a:r>
            <a:r>
              <a:rPr lang="zh-TW" altLang="en-US" sz="3600" smtClean="0">
                <a:solidFill>
                  <a:schemeClr val="tx1"/>
                </a:solidFill>
                <a:latin typeface="華康魏碑體" pitchFamily="65" charset="-120"/>
                <a:ea typeface="超研澤粗魏碑"/>
                <a:cs typeface="超研澤粗魏碑"/>
              </a:rPr>
              <a:t>給</a:t>
            </a:r>
            <a:r>
              <a:rPr lang="en-US" altLang="zh-TW" sz="3600" smtClean="0">
                <a:solidFill>
                  <a:schemeClr val="tx1"/>
                </a:solidFill>
                <a:latin typeface="華康魏碑體" pitchFamily="65" charset="-120"/>
                <a:ea typeface="超研澤粗魏碑"/>
                <a:cs typeface="超研澤粗魏碑"/>
              </a:rPr>
              <a:t>2</a:t>
            </a:r>
            <a:r>
              <a:rPr lang="zh-TW" altLang="en-US" sz="3600" smtClean="0">
                <a:solidFill>
                  <a:schemeClr val="tx1"/>
                </a:solidFill>
                <a:latin typeface="華康魏碑體" pitchFamily="65" charset="-120"/>
                <a:ea typeface="超研澤粗魏碑"/>
                <a:cs typeface="超研澤粗魏碑"/>
              </a:rPr>
              <a:t>分。</a:t>
            </a:r>
            <a:endParaRPr lang="en-US" altLang="zh-TW" sz="3600" smtClean="0">
              <a:solidFill>
                <a:schemeClr val="tx1"/>
              </a:solidFill>
              <a:latin typeface="華康魏碑體" pitchFamily="65" charset="-120"/>
              <a:ea typeface="超研澤粗魏碑"/>
              <a:cs typeface="超研澤粗魏碑"/>
            </a:endParaRPr>
          </a:p>
          <a:p>
            <a:pPr eaLnBrk="1" hangingPunct="1"/>
            <a:r>
              <a:rPr lang="zh-TW" altLang="en-US" sz="3600" smtClean="0">
                <a:solidFill>
                  <a:schemeClr val="tx1"/>
                </a:solidFill>
                <a:latin typeface="華康魏碑體" pitchFamily="65" charset="-120"/>
                <a:ea typeface="超研澤粗魏碑"/>
                <a:cs typeface="超研澤粗魏碑"/>
              </a:rPr>
              <a:t>技藝課程亦列為社團採計。</a:t>
            </a:r>
          </a:p>
        </p:txBody>
      </p:sp>
      <p:sp>
        <p:nvSpPr>
          <p:cNvPr id="125955" name="投影片編號版面配置區 3"/>
          <p:cNvSpPr>
            <a:spLocks noGrp="1"/>
          </p:cNvSpPr>
          <p:nvPr>
            <p:ph type="sldNum" sz="quarter" idx="12"/>
          </p:nvPr>
        </p:nvSpPr>
        <p:spPr bwMode="auto">
          <a:noFill/>
          <a:ln>
            <a:miter lim="800000"/>
            <a:headEnd/>
            <a:tailEnd/>
          </a:ln>
        </p:spPr>
        <p:txBody>
          <a:bodyPr/>
          <a:lstStyle/>
          <a:p>
            <a:r>
              <a:rPr lang="en-US" altLang="zh-TW" sz="2000"/>
              <a:t>60</a:t>
            </a:r>
            <a:endParaRPr lang="zh-TW" altLang="en-US" sz="2000"/>
          </a:p>
        </p:txBody>
      </p:sp>
      <p:sp>
        <p:nvSpPr>
          <p:cNvPr id="125956" name="標題 1"/>
          <p:cNvSpPr txBox="1">
            <a:spLocks/>
          </p:cNvSpPr>
          <p:nvPr/>
        </p:nvSpPr>
        <p:spPr bwMode="auto">
          <a:xfrm>
            <a:off x="1884363" y="546100"/>
            <a:ext cx="8802687" cy="863600"/>
          </a:xfrm>
          <a:prstGeom prst="rect">
            <a:avLst/>
          </a:prstGeom>
          <a:solidFill>
            <a:srgbClr val="7030A0"/>
          </a:solidFill>
          <a:ln w="9525">
            <a:noFill/>
            <a:miter lim="800000"/>
            <a:headEnd/>
            <a:tailEnd/>
          </a:ln>
        </p:spPr>
        <p:txBody>
          <a:bodyPr/>
          <a:lstStyle/>
          <a:p>
            <a:pPr defTabSz="257175"/>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十</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多元學習</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社團參與</a:t>
            </a:r>
            <a:r>
              <a:rPr kumimoji="0" lang="en-US" altLang="zh-TW" sz="4000">
                <a:solidFill>
                  <a:srgbClr val="FFFF00"/>
                </a:solidFill>
                <a:latin typeface="標楷體" pitchFamily="65" charset="-120"/>
                <a:ea typeface="標楷體" pitchFamily="65" charset="-120"/>
              </a:rPr>
              <a:t>(10</a:t>
            </a:r>
            <a:r>
              <a:rPr kumimoji="0" lang="zh-TW" altLang="en-US" sz="4000">
                <a:solidFill>
                  <a:srgbClr val="FFFF00"/>
                </a:solidFill>
                <a:latin typeface="標楷體" pitchFamily="65" charset="-120"/>
                <a:ea typeface="標楷體" pitchFamily="65" charset="-120"/>
              </a:rPr>
              <a:t>分</a:t>
            </a:r>
            <a:r>
              <a:rPr kumimoji="0" lang="en-US" altLang="zh-TW" sz="4000">
                <a:solidFill>
                  <a:srgbClr val="FFFF00"/>
                </a:solidFill>
                <a:latin typeface="標楷體" pitchFamily="65" charset="-120"/>
                <a:ea typeface="標楷體" pitchFamily="65" charset="-120"/>
              </a:rPr>
              <a:t>)</a:t>
            </a:r>
            <a:endParaRPr kumimoji="0" lang="zh-TW" altLang="en-US" sz="4000">
              <a:solidFill>
                <a:srgbClr val="FFFF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內容版面配置區 2"/>
          <p:cNvSpPr>
            <a:spLocks noGrp="1"/>
          </p:cNvSpPr>
          <p:nvPr>
            <p:ph idx="1"/>
          </p:nvPr>
        </p:nvSpPr>
        <p:spPr>
          <a:xfrm>
            <a:off x="2697163" y="1773238"/>
            <a:ext cx="8027987" cy="2833687"/>
          </a:xfrm>
        </p:spPr>
        <p:txBody>
          <a:bodyPr/>
          <a:lstStyle/>
          <a:p>
            <a:pPr eaLnBrk="1" hangingPunct="1"/>
            <a:r>
              <a:rPr lang="zh-TW" altLang="en-US" sz="3200" smtClean="0">
                <a:solidFill>
                  <a:schemeClr val="tx1"/>
                </a:solidFill>
                <a:latin typeface="華康魏碑體" pitchFamily="65" charset="-120"/>
                <a:ea typeface="華康粗圓體" pitchFamily="49" charset="-120"/>
              </a:rPr>
              <a:t>總時數以</a:t>
            </a:r>
            <a:r>
              <a:rPr lang="en-US" altLang="zh-TW" sz="3200" smtClean="0">
                <a:solidFill>
                  <a:schemeClr val="tx1"/>
                </a:solidFill>
                <a:latin typeface="華康魏碑體" pitchFamily="65" charset="-120"/>
                <a:ea typeface="華康粗圓體" pitchFamily="49" charset="-120"/>
              </a:rPr>
              <a:t>50</a:t>
            </a:r>
            <a:r>
              <a:rPr lang="zh-TW" altLang="en-US" sz="3200" smtClean="0">
                <a:solidFill>
                  <a:schemeClr val="tx1"/>
                </a:solidFill>
                <a:latin typeface="華康魏碑體" pitchFamily="65" charset="-120"/>
                <a:ea typeface="華康粗圓體" pitchFamily="49" charset="-120"/>
              </a:rPr>
              <a:t>小時計，每小時</a:t>
            </a:r>
            <a:r>
              <a:rPr lang="en-US" altLang="zh-TW" sz="3200" smtClean="0">
                <a:solidFill>
                  <a:schemeClr val="tx1"/>
                </a:solidFill>
                <a:latin typeface="華康魏碑體" pitchFamily="65" charset="-120"/>
                <a:ea typeface="華康粗圓體" pitchFamily="49" charset="-120"/>
              </a:rPr>
              <a:t>0.3</a:t>
            </a:r>
            <a:r>
              <a:rPr lang="zh-TW" altLang="en-US" sz="3200" smtClean="0">
                <a:solidFill>
                  <a:schemeClr val="tx1"/>
                </a:solidFill>
                <a:latin typeface="華康魏碑體" pitchFamily="65" charset="-120"/>
                <a:ea typeface="華康粗圓體" pitchFamily="49" charset="-120"/>
              </a:rPr>
              <a:t>分。</a:t>
            </a:r>
            <a:endParaRPr lang="en-US" altLang="zh-TW" sz="3200" smtClean="0">
              <a:solidFill>
                <a:schemeClr val="tx1"/>
              </a:solidFill>
              <a:latin typeface="華康魏碑體" pitchFamily="65" charset="-120"/>
              <a:ea typeface="華康粗圓體" pitchFamily="49" charset="-120"/>
            </a:endParaRPr>
          </a:p>
          <a:p>
            <a:pPr eaLnBrk="1" hangingPunct="1"/>
            <a:r>
              <a:rPr lang="zh-TW" altLang="en-US" sz="3200" smtClean="0">
                <a:solidFill>
                  <a:schemeClr val="tx1"/>
                </a:solidFill>
                <a:latin typeface="華康魏碑體" pitchFamily="65" charset="-120"/>
                <a:ea typeface="華康粗圓體" pitchFamily="49" charset="-120"/>
              </a:rPr>
              <a:t>分成三類：校內服務、學校與校外機構合作、校外服務</a:t>
            </a:r>
            <a:r>
              <a:rPr lang="en-US" altLang="zh-TW" sz="3200" smtClean="0">
                <a:solidFill>
                  <a:schemeClr val="tx1"/>
                </a:solidFill>
                <a:latin typeface="華康魏碑體" pitchFamily="65" charset="-120"/>
                <a:ea typeface="華康粗圓體" pitchFamily="49" charset="-120"/>
              </a:rPr>
              <a:t>(</a:t>
            </a:r>
            <a:r>
              <a:rPr lang="zh-TW" altLang="en-US" sz="3200" smtClean="0">
                <a:solidFill>
                  <a:schemeClr val="tx1"/>
                </a:solidFill>
                <a:latin typeface="華康魏碑體" pitchFamily="65" charset="-120"/>
                <a:ea typeface="華康粗圓體" pitchFamily="49" charset="-120"/>
              </a:rPr>
              <a:t>教育局之服務學習機構一覽表：</a:t>
            </a:r>
            <a:r>
              <a:rPr lang="en-US" altLang="zh-TW" smtClean="0">
                <a:solidFill>
                  <a:srgbClr val="3333FF"/>
                </a:solidFill>
                <a:ea typeface="華康粗圓體" pitchFamily="49" charset="-120"/>
                <a:hlinkClick r:id="rId2"/>
              </a:rPr>
              <a:t>http://163.26.134.3/12service/12service.aspx</a:t>
            </a:r>
            <a:endParaRPr lang="en-US" altLang="zh-TW" sz="3200" smtClean="0">
              <a:solidFill>
                <a:srgbClr val="3333FF"/>
              </a:solidFill>
              <a:latin typeface="華康魏碑體" pitchFamily="65" charset="-120"/>
              <a:ea typeface="華康粗圓體" pitchFamily="49" charset="-120"/>
            </a:endParaRPr>
          </a:p>
          <a:p>
            <a:pPr eaLnBrk="1" hangingPunct="1"/>
            <a:r>
              <a:rPr lang="zh-TW" altLang="en-US" sz="3200" smtClean="0">
                <a:latin typeface="華康魏碑體" pitchFamily="65" charset="-120"/>
                <a:ea typeface="華康粗圓體" pitchFamily="49" charset="-120"/>
              </a:rPr>
              <a:t>校外服務學習</a:t>
            </a:r>
            <a:r>
              <a:rPr lang="zh-TW" altLang="en-US" sz="3200" smtClean="0">
                <a:solidFill>
                  <a:srgbClr val="FF0000"/>
                </a:solidFill>
                <a:latin typeface="華康魏碑體" pitchFamily="65" charset="-120"/>
                <a:ea typeface="華康粗圓體" pitchFamily="49" charset="-120"/>
              </a:rPr>
              <a:t>需事先經家長同意後，向學校申請登記參加</a:t>
            </a:r>
            <a:r>
              <a:rPr lang="zh-TW" altLang="en-US" sz="3200" smtClean="0">
                <a:latin typeface="華康魏碑體" pitchFamily="65" charset="-120"/>
                <a:ea typeface="華康粗圓體" pitchFamily="49" charset="-120"/>
              </a:rPr>
              <a:t>後，始得採計。</a:t>
            </a:r>
            <a:endParaRPr lang="en-US" altLang="zh-TW" sz="3200" smtClean="0">
              <a:latin typeface="華康魏碑體" pitchFamily="65" charset="-120"/>
              <a:ea typeface="華康粗圓體" pitchFamily="49" charset="-120"/>
            </a:endParaRPr>
          </a:p>
          <a:p>
            <a:pPr eaLnBrk="1" hangingPunct="1"/>
            <a:r>
              <a:rPr lang="zh-TW" altLang="en-US" sz="3200" smtClean="0">
                <a:latin typeface="華康魏碑體" pitchFamily="65" charset="-120"/>
                <a:ea typeface="華康粗圓體" pitchFamily="49" charset="-120"/>
              </a:rPr>
              <a:t>重考生的部分</a:t>
            </a:r>
            <a:r>
              <a:rPr lang="en-US" altLang="zh-TW" sz="3200" smtClean="0">
                <a:latin typeface="華康魏碑體" pitchFamily="65" charset="-120"/>
                <a:ea typeface="華康粗圓體" pitchFamily="49" charset="-120"/>
              </a:rPr>
              <a:t>(</a:t>
            </a:r>
            <a:r>
              <a:rPr lang="zh-TW" altLang="en-US" sz="3200" smtClean="0">
                <a:latin typeface="華康魏碑體" pitchFamily="65" charset="-120"/>
                <a:ea typeface="華康粗圓體" pitchFamily="49" charset="-120"/>
              </a:rPr>
              <a:t>依推動小組決議</a:t>
            </a:r>
            <a:r>
              <a:rPr lang="en-US" altLang="zh-TW" sz="3200" smtClean="0">
                <a:latin typeface="華康魏碑體" pitchFamily="65" charset="-120"/>
                <a:ea typeface="華康粗圓體" pitchFamily="49" charset="-120"/>
              </a:rPr>
              <a:t>)</a:t>
            </a:r>
            <a:endParaRPr lang="zh-TW" altLang="en-US" sz="3200" smtClean="0">
              <a:latin typeface="華康魏碑體" pitchFamily="65" charset="-120"/>
              <a:ea typeface="華康粗圓體" pitchFamily="49" charset="-120"/>
            </a:endParaRPr>
          </a:p>
        </p:txBody>
      </p:sp>
      <p:sp>
        <p:nvSpPr>
          <p:cNvPr id="126979" name="投影片編號版面配置區 3"/>
          <p:cNvSpPr>
            <a:spLocks noGrp="1"/>
          </p:cNvSpPr>
          <p:nvPr>
            <p:ph type="sldNum" sz="quarter" idx="12"/>
          </p:nvPr>
        </p:nvSpPr>
        <p:spPr bwMode="auto">
          <a:noFill/>
          <a:ln>
            <a:miter lim="800000"/>
            <a:headEnd/>
            <a:tailEnd/>
          </a:ln>
        </p:spPr>
        <p:txBody>
          <a:bodyPr/>
          <a:lstStyle/>
          <a:p>
            <a:r>
              <a:rPr lang="en-US" altLang="zh-TW" sz="2000"/>
              <a:t>61</a:t>
            </a:r>
            <a:endParaRPr lang="zh-TW" altLang="en-US" sz="2000"/>
          </a:p>
        </p:txBody>
      </p:sp>
      <p:sp>
        <p:nvSpPr>
          <p:cNvPr id="126980" name="標題 1"/>
          <p:cNvSpPr txBox="1">
            <a:spLocks/>
          </p:cNvSpPr>
          <p:nvPr/>
        </p:nvSpPr>
        <p:spPr bwMode="auto">
          <a:xfrm>
            <a:off x="1884363" y="460375"/>
            <a:ext cx="8802687" cy="863600"/>
          </a:xfrm>
          <a:prstGeom prst="rect">
            <a:avLst/>
          </a:prstGeom>
          <a:solidFill>
            <a:srgbClr val="7030A0"/>
          </a:solidFill>
          <a:ln w="9525">
            <a:noFill/>
            <a:miter lim="800000"/>
            <a:headEnd/>
            <a:tailEnd/>
          </a:ln>
        </p:spPr>
        <p:txBody>
          <a:bodyPr/>
          <a:lstStyle/>
          <a:p>
            <a:pPr defTabSz="257175"/>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十</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多元學習</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服務學習</a:t>
            </a:r>
            <a:r>
              <a:rPr kumimoji="0" lang="en-US" altLang="zh-TW" sz="4000">
                <a:solidFill>
                  <a:srgbClr val="FFFF00"/>
                </a:solidFill>
                <a:latin typeface="標楷體" pitchFamily="65" charset="-120"/>
                <a:ea typeface="標楷體" pitchFamily="65" charset="-120"/>
              </a:rPr>
              <a:t>1(15</a:t>
            </a:r>
            <a:r>
              <a:rPr kumimoji="0" lang="zh-TW" altLang="en-US" sz="4000">
                <a:solidFill>
                  <a:srgbClr val="FFFF00"/>
                </a:solidFill>
                <a:latin typeface="標楷體" pitchFamily="65" charset="-120"/>
                <a:ea typeface="標楷體" pitchFamily="65" charset="-120"/>
              </a:rPr>
              <a:t>分</a:t>
            </a:r>
            <a:r>
              <a:rPr kumimoji="0" lang="en-US" altLang="zh-TW" sz="4000">
                <a:solidFill>
                  <a:srgbClr val="FFFF00"/>
                </a:solidFill>
                <a:latin typeface="標楷體" pitchFamily="65" charset="-120"/>
                <a:ea typeface="標楷體" pitchFamily="65" charset="-120"/>
              </a:rPr>
              <a:t>)</a:t>
            </a:r>
            <a:endParaRPr kumimoji="0" lang="zh-TW" altLang="en-US" sz="4000">
              <a:solidFill>
                <a:srgbClr val="FFFF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內容版面配置區 2"/>
          <p:cNvSpPr>
            <a:spLocks noGrp="1"/>
          </p:cNvSpPr>
          <p:nvPr>
            <p:ph idx="1"/>
          </p:nvPr>
        </p:nvSpPr>
        <p:spPr>
          <a:xfrm>
            <a:off x="3236913" y="1339850"/>
            <a:ext cx="6686550" cy="471488"/>
          </a:xfrm>
        </p:spPr>
        <p:txBody>
          <a:bodyPr/>
          <a:lstStyle/>
          <a:p>
            <a:pPr eaLnBrk="1" hangingPunct="1"/>
            <a:r>
              <a:rPr lang="zh-TW" altLang="en-US" sz="2800" smtClean="0">
                <a:latin typeface="標楷體" pitchFamily="65" charset="-120"/>
                <a:ea typeface="標楷體" pitchFamily="65" charset="-120"/>
              </a:rPr>
              <a:t>學生申請服務學習示意圖</a:t>
            </a:r>
          </a:p>
        </p:txBody>
      </p:sp>
      <p:sp>
        <p:nvSpPr>
          <p:cNvPr id="3" name="Rectangle 2"/>
          <p:cNvSpPr>
            <a:spLocks noChangeArrowheads="1"/>
          </p:cNvSpPr>
          <p:nvPr/>
        </p:nvSpPr>
        <p:spPr bwMode="auto">
          <a:xfrm>
            <a:off x="3179763" y="2470150"/>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7" name="Rectangle 3"/>
          <p:cNvSpPr>
            <a:spLocks noChangeArrowheads="1"/>
          </p:cNvSpPr>
          <p:nvPr/>
        </p:nvSpPr>
        <p:spPr bwMode="auto">
          <a:xfrm>
            <a:off x="3179763" y="4818063"/>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182277" name="Text Box 2"/>
          <p:cNvSpPr txBox="1">
            <a:spLocks noChangeArrowheads="1"/>
          </p:cNvSpPr>
          <p:nvPr/>
        </p:nvSpPr>
        <p:spPr bwMode="auto">
          <a:xfrm>
            <a:off x="3727450" y="5767388"/>
            <a:ext cx="5141913" cy="671512"/>
          </a:xfrm>
          <a:prstGeom prst="rect">
            <a:avLst/>
          </a:prstGeom>
          <a:solidFill>
            <a:srgbClr val="FFFFFF"/>
          </a:solidFill>
          <a:ln w="9525">
            <a:noFill/>
            <a:miter lim="800000"/>
            <a:headEnd/>
            <a:tailEnd/>
          </a:ln>
        </p:spPr>
        <p:txBody>
          <a:bodyPr/>
          <a:lstStyle/>
          <a:p>
            <a:pPr eaLnBrk="1" hangingPunct="1">
              <a:defRPr/>
            </a:pPr>
            <a:r>
              <a:rPr lang="zh-TW" altLang="en-US" dirty="0">
                <a:solidFill>
                  <a:srgbClr val="FF0000"/>
                </a:solidFill>
                <a:latin typeface="華康魏碑體" panose="03000709000000000000" pitchFamily="65" charset="-120"/>
                <a:ea typeface="華康魏碑體" panose="03000709000000000000" pitchFamily="65" charset="-120"/>
                <a:cs typeface="Mangal" pitchFamily="2"/>
              </a:rPr>
              <a:t>非上述服務學習機構之單位，請向教育局或學校申請列入市級或學校校外服務學務機構一覽表。</a:t>
            </a:r>
            <a:endParaRPr lang="zh-TW" altLang="en-US" sz="1333" dirty="0">
              <a:solidFill>
                <a:prstClr val="black"/>
              </a:solidFill>
              <a:latin typeface="華康魏碑體" panose="03000709000000000000" pitchFamily="65" charset="-120"/>
              <a:ea typeface="華康魏碑體" panose="03000709000000000000" pitchFamily="65" charset="-120"/>
              <a:cs typeface="Mangal" pitchFamily="2"/>
            </a:endParaRPr>
          </a:p>
        </p:txBody>
      </p:sp>
      <p:pic>
        <p:nvPicPr>
          <p:cNvPr id="128006" name="Picture 72"/>
          <p:cNvPicPr>
            <a:picLocks noChangeAspect="1" noChangeArrowheads="1"/>
          </p:cNvPicPr>
          <p:nvPr/>
        </p:nvPicPr>
        <p:blipFill>
          <a:blip r:embed="rId2" cstate="print"/>
          <a:srcRect/>
          <a:stretch>
            <a:fillRect/>
          </a:stretch>
        </p:blipFill>
        <p:spPr bwMode="auto">
          <a:xfrm>
            <a:off x="2390775" y="1916113"/>
            <a:ext cx="7813675" cy="3744912"/>
          </a:xfrm>
          <a:prstGeom prst="rect">
            <a:avLst/>
          </a:prstGeom>
          <a:noFill/>
          <a:ln w="9525">
            <a:noFill/>
            <a:miter lim="800000"/>
            <a:headEnd/>
            <a:tailEnd/>
          </a:ln>
        </p:spPr>
      </p:pic>
      <p:sp>
        <p:nvSpPr>
          <p:cNvPr id="128007" name="投影片編號版面配置區 4"/>
          <p:cNvSpPr>
            <a:spLocks noGrp="1"/>
          </p:cNvSpPr>
          <p:nvPr>
            <p:ph type="sldNum" sz="quarter" idx="12"/>
          </p:nvPr>
        </p:nvSpPr>
        <p:spPr bwMode="auto">
          <a:noFill/>
          <a:ln>
            <a:miter lim="800000"/>
            <a:headEnd/>
            <a:tailEnd/>
          </a:ln>
        </p:spPr>
        <p:txBody>
          <a:bodyPr/>
          <a:lstStyle/>
          <a:p>
            <a:r>
              <a:rPr lang="en-US" altLang="zh-TW" sz="2000"/>
              <a:t>62</a:t>
            </a:r>
            <a:endParaRPr lang="zh-TW" altLang="en-US" sz="2000"/>
          </a:p>
        </p:txBody>
      </p:sp>
      <p:sp>
        <p:nvSpPr>
          <p:cNvPr id="128008" name="標題 1"/>
          <p:cNvSpPr txBox="1">
            <a:spLocks/>
          </p:cNvSpPr>
          <p:nvPr/>
        </p:nvSpPr>
        <p:spPr bwMode="auto">
          <a:xfrm>
            <a:off x="1757363" y="393700"/>
            <a:ext cx="8804275" cy="863600"/>
          </a:xfrm>
          <a:prstGeom prst="rect">
            <a:avLst/>
          </a:prstGeom>
          <a:solidFill>
            <a:srgbClr val="7030A0"/>
          </a:solidFill>
          <a:ln w="9525">
            <a:noFill/>
            <a:miter lim="800000"/>
            <a:headEnd/>
            <a:tailEnd/>
          </a:ln>
        </p:spPr>
        <p:txBody>
          <a:bodyPr/>
          <a:lstStyle/>
          <a:p>
            <a:pPr defTabSz="257175"/>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十</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多元學習</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服務學習</a:t>
            </a:r>
            <a:r>
              <a:rPr kumimoji="0" lang="en-US" altLang="zh-TW" sz="4000">
                <a:solidFill>
                  <a:srgbClr val="FFFF00"/>
                </a:solidFill>
                <a:latin typeface="標楷體" pitchFamily="65" charset="-120"/>
                <a:ea typeface="標楷體" pitchFamily="65" charset="-120"/>
              </a:rPr>
              <a:t>2</a:t>
            </a:r>
            <a:endParaRPr kumimoji="0" lang="zh-TW" altLang="en-US" sz="4000">
              <a:solidFill>
                <a:srgbClr val="FFFF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內容版面配置區 2"/>
          <p:cNvSpPr>
            <a:spLocks noGrp="1"/>
          </p:cNvSpPr>
          <p:nvPr>
            <p:ph idx="1"/>
          </p:nvPr>
        </p:nvSpPr>
        <p:spPr>
          <a:xfrm>
            <a:off x="3411538" y="3660775"/>
            <a:ext cx="7526337" cy="2300288"/>
          </a:xfrm>
        </p:spPr>
        <p:txBody>
          <a:bodyPr/>
          <a:lstStyle/>
          <a:p>
            <a:pPr marL="0" indent="0" eaLnBrk="1" hangingPunct="1"/>
            <a:r>
              <a:rPr lang="zh-TW" altLang="en-US" sz="3200" smtClean="0">
                <a:solidFill>
                  <a:schemeClr val="tx1"/>
                </a:solidFill>
                <a:latin typeface="華康魏碑體" pitchFamily="65" charset="-120"/>
                <a:ea typeface="超研澤粗魏碑"/>
                <a:cs typeface="超研澤粗魏碑"/>
              </a:rPr>
              <a:t>以個人完成四項檢測為原則，經醫院、學校或檢測站認定無法完成檢測者，得擇項檢測，按照計分標準予以計分。</a:t>
            </a:r>
            <a:endParaRPr lang="en-US" altLang="zh-TW" sz="3200" smtClean="0">
              <a:solidFill>
                <a:schemeClr val="tx1"/>
              </a:solidFill>
              <a:latin typeface="華康魏碑體" pitchFamily="65" charset="-120"/>
              <a:ea typeface="超研澤粗魏碑"/>
              <a:cs typeface="超研澤粗魏碑"/>
            </a:endParaRPr>
          </a:p>
          <a:p>
            <a:pPr marL="0" indent="0" eaLnBrk="1" hangingPunct="1"/>
            <a:r>
              <a:rPr lang="zh-TW" altLang="en-US" sz="3200" smtClean="0">
                <a:solidFill>
                  <a:schemeClr val="tx1"/>
                </a:solidFill>
                <a:latin typeface="華康魏碑體" pitchFamily="65" charset="-120"/>
                <a:ea typeface="超研澤粗魏碑"/>
                <a:cs typeface="超研澤粗魏碑"/>
              </a:rPr>
              <a:t>身心障礙、重大傷病、體弱學生、學校專責小組認定不宜檢測之學生，以</a:t>
            </a:r>
            <a:r>
              <a:rPr lang="en-US" altLang="zh-TW" sz="3200" smtClean="0">
                <a:solidFill>
                  <a:srgbClr val="FF0000"/>
                </a:solidFill>
                <a:latin typeface="華康魏碑體" pitchFamily="65" charset="-120"/>
                <a:ea typeface="超研澤粗魏碑"/>
                <a:cs typeface="超研澤粗魏碑"/>
              </a:rPr>
              <a:t>4</a:t>
            </a:r>
            <a:r>
              <a:rPr lang="zh-TW" altLang="en-US" sz="3200" smtClean="0">
                <a:solidFill>
                  <a:srgbClr val="FF0000"/>
                </a:solidFill>
                <a:latin typeface="華康魏碑體" pitchFamily="65" charset="-120"/>
                <a:ea typeface="超研澤粗魏碑"/>
                <a:cs typeface="超研澤粗魏碑"/>
              </a:rPr>
              <a:t>分</a:t>
            </a:r>
            <a:r>
              <a:rPr lang="zh-TW" altLang="en-US" sz="3200" smtClean="0">
                <a:solidFill>
                  <a:schemeClr val="tx1"/>
                </a:solidFill>
                <a:latin typeface="華康魏碑體" pitchFamily="65" charset="-120"/>
                <a:ea typeface="超研澤粗魏碑"/>
                <a:cs typeface="超研澤粗魏碑"/>
              </a:rPr>
              <a:t>計。</a:t>
            </a:r>
          </a:p>
        </p:txBody>
      </p:sp>
      <p:graphicFrame>
        <p:nvGraphicFramePr>
          <p:cNvPr id="5" name="表格 4"/>
          <p:cNvGraphicFramePr>
            <a:graphicFrameLocks noGrp="1"/>
          </p:cNvGraphicFramePr>
          <p:nvPr/>
        </p:nvGraphicFramePr>
        <p:xfrm>
          <a:off x="2782888" y="1909763"/>
          <a:ext cx="7267575" cy="1895475"/>
        </p:xfrm>
        <a:graphic>
          <a:graphicData uri="http://schemas.openxmlformats.org/drawingml/2006/table">
            <a:tbl>
              <a:tblPr/>
              <a:tblGrid>
                <a:gridCol w="1433512"/>
                <a:gridCol w="1458913"/>
                <a:gridCol w="1458912"/>
                <a:gridCol w="1457325"/>
                <a:gridCol w="1458913"/>
              </a:tblGrid>
              <a:tr h="1266825">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itchFamily="65" charset="-120"/>
                          <a:ea typeface="超研澤粗魏碑"/>
                          <a:cs typeface="超研澤粗魏碑"/>
                        </a:rPr>
                        <a:t>四項均</a:t>
                      </a:r>
                      <a:endParaRPr kumimoji="0" lang="en-US" altLang="zh-TW" sz="2800" b="0" i="0" u="none" strike="noStrike" cap="none" normalizeH="0" baseline="0" smtClean="0">
                        <a:ln>
                          <a:noFill/>
                        </a:ln>
                        <a:solidFill>
                          <a:srgbClr val="000000"/>
                        </a:solidFill>
                        <a:effectLst/>
                        <a:latin typeface="華康魏碑體" pitchFamily="65" charset="-120"/>
                        <a:ea typeface="超研澤粗魏碑"/>
                        <a:cs typeface="超研澤粗魏碑"/>
                      </a:endParaRPr>
                    </a:p>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itchFamily="65" charset="-120"/>
                          <a:ea typeface="超研澤粗魏碑"/>
                          <a:cs typeface="超研澤粗魏碑"/>
                        </a:rPr>
                        <a:t>未達門檻</a:t>
                      </a:r>
                    </a:p>
                  </a:txBody>
                  <a:tcPr marL="4764" marR="4764" marT="47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9E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itchFamily="65" charset="-120"/>
                          <a:ea typeface="超研澤粗魏碑"/>
                          <a:cs typeface="超研澤粗魏碑"/>
                        </a:rPr>
                        <a:t>任兩項</a:t>
                      </a:r>
                      <a:endParaRPr kumimoji="0" lang="en-US" altLang="zh-TW" sz="2800" b="0" i="0" u="none" strike="noStrike" cap="none" normalizeH="0" baseline="0" smtClean="0">
                        <a:ln>
                          <a:noFill/>
                        </a:ln>
                        <a:solidFill>
                          <a:srgbClr val="000000"/>
                        </a:solidFill>
                        <a:effectLst/>
                        <a:latin typeface="華康魏碑體" pitchFamily="65" charset="-120"/>
                        <a:ea typeface="超研澤粗魏碑"/>
                        <a:cs typeface="超研澤粗魏碑"/>
                      </a:endParaRPr>
                    </a:p>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itchFamily="65" charset="-120"/>
                          <a:ea typeface="超研澤粗魏碑"/>
                          <a:cs typeface="超研澤粗魏碑"/>
                        </a:rPr>
                        <a:t>達門檻</a:t>
                      </a:r>
                    </a:p>
                  </a:txBody>
                  <a:tcPr marL="4764" marR="4764" marT="47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9E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itchFamily="65" charset="-120"/>
                          <a:ea typeface="超研澤粗魏碑"/>
                          <a:cs typeface="超研澤粗魏碑"/>
                        </a:rPr>
                        <a:t>兩項達</a:t>
                      </a:r>
                      <a:r>
                        <a:rPr kumimoji="0" lang="en-US" altLang="zh-TW" sz="2800" b="0" i="0" u="none" strike="noStrike" cap="none" normalizeH="0" baseline="0" smtClean="0">
                          <a:ln>
                            <a:noFill/>
                          </a:ln>
                          <a:solidFill>
                            <a:srgbClr val="000000"/>
                          </a:solidFill>
                          <a:effectLst/>
                          <a:latin typeface="華康魏碑體" pitchFamily="65" charset="-120"/>
                          <a:ea typeface="超研澤粗魏碑"/>
                          <a:cs typeface="超研澤粗魏碑"/>
                        </a:rPr>
                        <a:t>50</a:t>
                      </a:r>
                    </a:p>
                  </a:txBody>
                  <a:tcPr marL="4764" marR="4764" marT="47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9E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itchFamily="65" charset="-120"/>
                          <a:ea typeface="超研澤粗魏碑"/>
                          <a:cs typeface="超研澤粗魏碑"/>
                        </a:rPr>
                        <a:t>兩項達</a:t>
                      </a:r>
                      <a:r>
                        <a:rPr kumimoji="0" lang="en-US" altLang="zh-TW" sz="2800" b="0" i="0" u="none" strike="noStrike" cap="none" normalizeH="0" baseline="0" smtClean="0">
                          <a:ln>
                            <a:noFill/>
                          </a:ln>
                          <a:solidFill>
                            <a:srgbClr val="000000"/>
                          </a:solidFill>
                          <a:effectLst/>
                          <a:latin typeface="華康魏碑體" pitchFamily="65" charset="-120"/>
                          <a:ea typeface="超研澤粗魏碑"/>
                          <a:cs typeface="超研澤粗魏碑"/>
                        </a:rPr>
                        <a:t>75</a:t>
                      </a:r>
                    </a:p>
                  </a:txBody>
                  <a:tcPr marL="4764" marR="4764" marT="47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9E4"/>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華康魏碑體" pitchFamily="65" charset="-120"/>
                          <a:ea typeface="超研澤粗魏碑"/>
                          <a:cs typeface="超研澤粗魏碑"/>
                        </a:rPr>
                        <a:t>兩項達</a:t>
                      </a:r>
                      <a:r>
                        <a:rPr kumimoji="0" lang="en-US" altLang="zh-TW" sz="2800" b="0" i="0" u="none" strike="noStrike" cap="none" normalizeH="0" baseline="0" smtClean="0">
                          <a:ln>
                            <a:noFill/>
                          </a:ln>
                          <a:solidFill>
                            <a:srgbClr val="000000"/>
                          </a:solidFill>
                          <a:effectLst/>
                          <a:latin typeface="華康魏碑體" pitchFamily="65" charset="-120"/>
                          <a:ea typeface="超研澤粗魏碑"/>
                          <a:cs typeface="超研澤粗魏碑"/>
                        </a:rPr>
                        <a:t>85</a:t>
                      </a:r>
                    </a:p>
                  </a:txBody>
                  <a:tcPr marL="4764" marR="4764" marT="47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9E4"/>
                    </a:solidFill>
                  </a:tcPr>
                </a:tc>
              </a:tr>
              <a:tr h="628650">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600" b="0" i="0" u="none" strike="noStrike" cap="none" normalizeH="0" baseline="0" smtClean="0">
                          <a:ln>
                            <a:noFill/>
                          </a:ln>
                          <a:solidFill>
                            <a:srgbClr val="000000"/>
                          </a:solidFill>
                          <a:effectLst/>
                          <a:latin typeface="華康魏碑體" pitchFamily="65" charset="-120"/>
                          <a:ea typeface="超研澤粗魏碑"/>
                          <a:cs typeface="超研澤粗魏碑"/>
                        </a:rPr>
                        <a:t>4</a:t>
                      </a:r>
                    </a:p>
                  </a:txBody>
                  <a:tcPr marL="4764" marR="4764" marT="47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600" b="0" i="0" u="none" strike="noStrike" cap="none" normalizeH="0" baseline="0" smtClean="0">
                          <a:ln>
                            <a:noFill/>
                          </a:ln>
                          <a:solidFill>
                            <a:srgbClr val="000000"/>
                          </a:solidFill>
                          <a:effectLst/>
                          <a:latin typeface="華康魏碑體" pitchFamily="65" charset="-120"/>
                          <a:ea typeface="超研澤粗魏碑"/>
                          <a:cs typeface="超研澤粗魏碑"/>
                        </a:rPr>
                        <a:t>6</a:t>
                      </a:r>
                    </a:p>
                  </a:txBody>
                  <a:tcPr marL="4764" marR="4764" marT="47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600" b="0" i="0" u="none" strike="noStrike" cap="none" normalizeH="0" baseline="0" smtClean="0">
                          <a:ln>
                            <a:noFill/>
                          </a:ln>
                          <a:solidFill>
                            <a:srgbClr val="000000"/>
                          </a:solidFill>
                          <a:effectLst/>
                          <a:latin typeface="華康魏碑體" pitchFamily="65" charset="-120"/>
                          <a:ea typeface="超研澤粗魏碑"/>
                          <a:cs typeface="超研澤粗魏碑"/>
                        </a:rPr>
                        <a:t>8</a:t>
                      </a:r>
                    </a:p>
                  </a:txBody>
                  <a:tcPr marL="4764" marR="4764" marT="47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600" b="0" i="0" u="none" strike="noStrike" cap="none" normalizeH="0" baseline="0" smtClean="0">
                          <a:ln>
                            <a:noFill/>
                          </a:ln>
                          <a:solidFill>
                            <a:srgbClr val="000000"/>
                          </a:solidFill>
                          <a:effectLst/>
                          <a:latin typeface="華康魏碑體" pitchFamily="65" charset="-120"/>
                          <a:ea typeface="超研澤粗魏碑"/>
                          <a:cs typeface="超研澤粗魏碑"/>
                        </a:rPr>
                        <a:t>9</a:t>
                      </a:r>
                    </a:p>
                  </a:txBody>
                  <a:tcPr marL="4764" marR="4764" marT="47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3600" b="0" i="0" u="none" strike="noStrike" cap="none" normalizeH="0" baseline="0" smtClean="0">
                          <a:ln>
                            <a:noFill/>
                          </a:ln>
                          <a:solidFill>
                            <a:srgbClr val="000000"/>
                          </a:solidFill>
                          <a:effectLst/>
                          <a:latin typeface="華康魏碑體" pitchFamily="65" charset="-120"/>
                          <a:ea typeface="超研澤粗魏碑"/>
                          <a:cs typeface="超研澤粗魏碑"/>
                        </a:rPr>
                        <a:t>10</a:t>
                      </a:r>
                    </a:p>
                  </a:txBody>
                  <a:tcPr marL="4764" marR="4764" marT="47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r>
            </a:tbl>
          </a:graphicData>
        </a:graphic>
      </p:graphicFrame>
      <p:sp>
        <p:nvSpPr>
          <p:cNvPr id="129047" name="投影片編號版面配置區 3"/>
          <p:cNvSpPr>
            <a:spLocks noGrp="1"/>
          </p:cNvSpPr>
          <p:nvPr>
            <p:ph type="sldNum" sz="quarter" idx="12"/>
          </p:nvPr>
        </p:nvSpPr>
        <p:spPr bwMode="auto">
          <a:noFill/>
          <a:ln>
            <a:miter lim="800000"/>
            <a:headEnd/>
            <a:tailEnd/>
          </a:ln>
        </p:spPr>
        <p:txBody>
          <a:bodyPr/>
          <a:lstStyle/>
          <a:p>
            <a:r>
              <a:rPr lang="en-US" altLang="zh-TW" sz="2000"/>
              <a:t>63</a:t>
            </a:r>
            <a:endParaRPr lang="zh-TW" altLang="en-US" sz="2000"/>
          </a:p>
        </p:txBody>
      </p:sp>
      <p:sp>
        <p:nvSpPr>
          <p:cNvPr id="129048" name="文字方塊 1"/>
          <p:cNvSpPr txBox="1">
            <a:spLocks noChangeArrowheads="1"/>
          </p:cNvSpPr>
          <p:nvPr/>
        </p:nvSpPr>
        <p:spPr bwMode="auto">
          <a:xfrm>
            <a:off x="473075" y="3441700"/>
            <a:ext cx="2159000" cy="3416300"/>
          </a:xfrm>
          <a:prstGeom prst="rect">
            <a:avLst/>
          </a:prstGeom>
          <a:solidFill>
            <a:srgbClr val="FFFF00"/>
          </a:solidFill>
          <a:ln w="9525">
            <a:noFill/>
            <a:miter lim="800000"/>
            <a:headEnd/>
            <a:tailEnd/>
          </a:ln>
        </p:spPr>
        <p:txBody>
          <a:bodyPr>
            <a:spAutoFit/>
          </a:bodyPr>
          <a:lstStyle/>
          <a:p>
            <a:r>
              <a:rPr lang="zh-TW" altLang="en-US" sz="3600">
                <a:solidFill>
                  <a:srgbClr val="0000CC"/>
                </a:solidFill>
                <a:latin typeface="超研澤顏楷"/>
                <a:ea typeface="超研澤顏楷"/>
                <a:cs typeface="超研澤顏楷"/>
              </a:rPr>
              <a:t>未來體適能越發重要，鼓勵孩子平時就要多運動</a:t>
            </a:r>
          </a:p>
        </p:txBody>
      </p:sp>
      <p:sp>
        <p:nvSpPr>
          <p:cNvPr id="129049" name="標題 1"/>
          <p:cNvSpPr txBox="1">
            <a:spLocks/>
          </p:cNvSpPr>
          <p:nvPr/>
        </p:nvSpPr>
        <p:spPr bwMode="auto">
          <a:xfrm>
            <a:off x="1757363" y="531813"/>
            <a:ext cx="8804275" cy="863600"/>
          </a:xfrm>
          <a:prstGeom prst="rect">
            <a:avLst/>
          </a:prstGeom>
          <a:solidFill>
            <a:srgbClr val="7030A0"/>
          </a:solidFill>
          <a:ln w="9525">
            <a:noFill/>
            <a:miter lim="800000"/>
            <a:headEnd/>
            <a:tailEnd/>
          </a:ln>
        </p:spPr>
        <p:txBody>
          <a:bodyPr/>
          <a:lstStyle/>
          <a:p>
            <a:pPr defTabSz="257175"/>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十</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多元學習</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體適能</a:t>
            </a:r>
            <a:r>
              <a:rPr kumimoji="0" lang="en-US" altLang="zh-TW" sz="4000">
                <a:solidFill>
                  <a:srgbClr val="FFFF00"/>
                </a:solidFill>
                <a:latin typeface="標楷體" pitchFamily="65" charset="-120"/>
                <a:ea typeface="標楷體" pitchFamily="65" charset="-120"/>
              </a:rPr>
              <a:t>(10</a:t>
            </a:r>
            <a:r>
              <a:rPr kumimoji="0" lang="zh-TW" altLang="en-US" sz="4000">
                <a:solidFill>
                  <a:srgbClr val="FFFF00"/>
                </a:solidFill>
                <a:latin typeface="標楷體" pitchFamily="65" charset="-120"/>
                <a:ea typeface="標楷體" pitchFamily="65" charset="-120"/>
              </a:rPr>
              <a:t>分</a:t>
            </a:r>
            <a:r>
              <a:rPr kumimoji="0" lang="en-US" altLang="zh-TW" sz="4000">
                <a:solidFill>
                  <a:srgbClr val="FFFF00"/>
                </a:solidFill>
                <a:latin typeface="標楷體" pitchFamily="65" charset="-120"/>
                <a:ea typeface="標楷體" pitchFamily="65" charset="-120"/>
              </a:rPr>
              <a:t>)</a:t>
            </a:r>
            <a:endParaRPr kumimoji="0" lang="zh-TW" altLang="en-US" sz="4000">
              <a:solidFill>
                <a:srgbClr val="FFFF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標題 1"/>
          <p:cNvSpPr>
            <a:spLocks noGrp="1"/>
          </p:cNvSpPr>
          <p:nvPr>
            <p:ph type="title"/>
          </p:nvPr>
        </p:nvSpPr>
        <p:spPr>
          <a:xfrm>
            <a:off x="1931988" y="455613"/>
            <a:ext cx="9247187" cy="863600"/>
          </a:xfrm>
          <a:solidFill>
            <a:srgbClr val="7030A0"/>
          </a:solidFill>
        </p:spPr>
        <p:txBody>
          <a:bodyPr/>
          <a:lstStyle/>
          <a:p>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十一</a:t>
            </a:r>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超額比序</a:t>
            </a:r>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就近入學</a:t>
            </a:r>
            <a:r>
              <a:rPr lang="en-US" altLang="zh-TW" sz="4000" smtClean="0">
                <a:solidFill>
                  <a:srgbClr val="FFFF00"/>
                </a:solidFill>
                <a:latin typeface="標楷體" pitchFamily="65" charset="-120"/>
                <a:ea typeface="標楷體" pitchFamily="65" charset="-120"/>
              </a:rPr>
              <a:t>(10</a:t>
            </a:r>
            <a:r>
              <a:rPr lang="zh-TW" altLang="en-US" sz="4000" smtClean="0">
                <a:solidFill>
                  <a:srgbClr val="FFFF00"/>
                </a:solidFill>
                <a:latin typeface="標楷體" pitchFamily="65" charset="-120"/>
                <a:ea typeface="標楷體" pitchFamily="65" charset="-120"/>
              </a:rPr>
              <a:t>分</a:t>
            </a:r>
            <a:r>
              <a:rPr lang="en-US" altLang="zh-TW" sz="4000" smtClean="0">
                <a:solidFill>
                  <a:srgbClr val="FFFF00"/>
                </a:solidFill>
                <a:latin typeface="標楷體" pitchFamily="65" charset="-120"/>
                <a:ea typeface="標楷體" pitchFamily="65" charset="-120"/>
              </a:rPr>
              <a:t>)</a:t>
            </a:r>
            <a:endParaRPr lang="zh-TW" altLang="en-US" sz="4000" smtClean="0">
              <a:solidFill>
                <a:srgbClr val="FFFF00"/>
              </a:solidFill>
              <a:latin typeface="標楷體" pitchFamily="65" charset="-120"/>
              <a:ea typeface="標楷體" pitchFamily="65" charset="-120"/>
            </a:endParaRPr>
          </a:p>
        </p:txBody>
      </p:sp>
      <p:sp>
        <p:nvSpPr>
          <p:cNvPr id="130051" name="內容版面配置區 2"/>
          <p:cNvSpPr>
            <a:spLocks noGrp="1"/>
          </p:cNvSpPr>
          <p:nvPr>
            <p:ph idx="1"/>
          </p:nvPr>
        </p:nvSpPr>
        <p:spPr>
          <a:xfrm>
            <a:off x="2112963" y="1420813"/>
            <a:ext cx="8332787" cy="3394075"/>
          </a:xfrm>
        </p:spPr>
        <p:txBody>
          <a:bodyPr/>
          <a:lstStyle/>
          <a:p>
            <a:pPr eaLnBrk="1" hangingPunct="1"/>
            <a:r>
              <a:rPr lang="zh-TW" altLang="en-US" sz="2800" smtClean="0">
                <a:latin typeface="華康魏碑體" pitchFamily="65" charset="-120"/>
                <a:ea typeface="超研澤粗魏碑"/>
                <a:cs typeface="超研澤粗魏碑"/>
              </a:rPr>
              <a:t>考量</a:t>
            </a:r>
            <a:r>
              <a:rPr lang="zh-TW" altLang="en-US" sz="2800" smtClean="0">
                <a:solidFill>
                  <a:srgbClr val="FF0000"/>
                </a:solidFill>
                <a:latin typeface="華康魏碑體" pitchFamily="65" charset="-120"/>
                <a:ea typeface="超研澤粗魏碑"/>
                <a:cs typeface="超研澤粗魏碑"/>
              </a:rPr>
              <a:t>學校指標性、類科專門性</a:t>
            </a:r>
            <a:r>
              <a:rPr lang="zh-TW" altLang="en-US" sz="2800" smtClean="0">
                <a:latin typeface="華康魏碑體" pitchFamily="65" charset="-120"/>
                <a:ea typeface="超研澤粗魏碑"/>
                <a:cs typeface="超研澤粗魏碑"/>
              </a:rPr>
              <a:t>，台南一中、台南女中、台南二中、家齊女中、南科實中、台南高工、台南高商、台南海事為</a:t>
            </a:r>
            <a:r>
              <a:rPr lang="zh-TW" altLang="en-US" sz="2800" smtClean="0">
                <a:solidFill>
                  <a:srgbClr val="FF0000"/>
                </a:solidFill>
                <a:latin typeface="華康魏碑體" pitchFamily="65" charset="-120"/>
                <a:ea typeface="超研澤粗魏碑"/>
                <a:cs typeface="超研澤粗魏碑"/>
              </a:rPr>
              <a:t>全區型學校</a:t>
            </a:r>
            <a:r>
              <a:rPr lang="zh-TW" altLang="en-US" sz="2800" smtClean="0">
                <a:latin typeface="華康魏碑體" pitchFamily="65" charset="-120"/>
                <a:ea typeface="超研澤粗魏碑"/>
                <a:cs typeface="超研澤粗魏碑"/>
              </a:rPr>
              <a:t>。</a:t>
            </a:r>
          </a:p>
          <a:p>
            <a:pPr eaLnBrk="1" hangingPunct="1"/>
            <a:r>
              <a:rPr lang="zh-TW" altLang="en-US" sz="2800" smtClean="0">
                <a:latin typeface="華康魏碑體" pitchFamily="65" charset="-120"/>
                <a:ea typeface="超研澤粗魏碑"/>
                <a:cs typeface="超研澤粗魏碑"/>
              </a:rPr>
              <a:t>考量國中、高中地域一貫性，</a:t>
            </a:r>
            <a:r>
              <a:rPr lang="zh-TW" altLang="en-US" sz="2800" smtClean="0">
                <a:solidFill>
                  <a:srgbClr val="FF0000"/>
                </a:solidFill>
                <a:latin typeface="華康魏碑體" pitchFamily="65" charset="-120"/>
                <a:ea typeface="超研澤粗魏碑"/>
                <a:cs typeface="超研澤粗魏碑"/>
              </a:rPr>
              <a:t>私立高中職</a:t>
            </a:r>
            <a:r>
              <a:rPr lang="zh-TW" altLang="en-US" sz="2800" smtClean="0">
                <a:latin typeface="華康魏碑體" pitchFamily="65" charset="-120"/>
                <a:ea typeface="超研澤粗魏碑"/>
                <a:cs typeface="超研澤粗魏碑"/>
              </a:rPr>
              <a:t>原則上為</a:t>
            </a:r>
            <a:r>
              <a:rPr lang="zh-TW" altLang="en-US" sz="2800" smtClean="0">
                <a:solidFill>
                  <a:srgbClr val="FF0000"/>
                </a:solidFill>
                <a:latin typeface="華康魏碑體" pitchFamily="65" charset="-120"/>
                <a:ea typeface="超研澤粗魏碑"/>
                <a:cs typeface="超研澤粗魏碑"/>
              </a:rPr>
              <a:t>全區型學校</a:t>
            </a:r>
            <a:r>
              <a:rPr lang="zh-TW" altLang="en-US" sz="2800" smtClean="0">
                <a:latin typeface="華康魏碑體" pitchFamily="65" charset="-120"/>
                <a:ea typeface="超研澤粗魏碑"/>
                <a:cs typeface="超研澤粗魏碑"/>
              </a:rPr>
              <a:t>，如欲劃分就近入學區域則尊重其意願。</a:t>
            </a:r>
          </a:p>
          <a:p>
            <a:pPr eaLnBrk="1" hangingPunct="1"/>
            <a:r>
              <a:rPr lang="zh-TW" altLang="en-US" sz="2800" smtClean="0">
                <a:latin typeface="華康魏碑體" pitchFamily="65" charset="-120"/>
                <a:ea typeface="超研澤粗魏碑"/>
                <a:cs typeface="超研澤粗魏碑"/>
              </a:rPr>
              <a:t>考量學校原設立之宗旨，原</a:t>
            </a:r>
            <a:r>
              <a:rPr lang="en-US" altLang="zh-TW" sz="2800" smtClean="0">
                <a:latin typeface="華康魏碑體" pitchFamily="65" charset="-120"/>
                <a:ea typeface="超研澤粗魏碑"/>
                <a:cs typeface="超研澤粗魏碑"/>
              </a:rPr>
              <a:t>4</a:t>
            </a:r>
            <a:r>
              <a:rPr lang="zh-TW" altLang="en-US" sz="2800" smtClean="0">
                <a:latin typeface="華康魏碑體" pitchFamily="65" charset="-120"/>
                <a:ea typeface="超研澤粗魏碑"/>
                <a:cs typeface="超研澤粗魏碑"/>
              </a:rPr>
              <a:t>所</a:t>
            </a:r>
            <a:r>
              <a:rPr lang="zh-TW" altLang="en-US" sz="2800" smtClean="0">
                <a:solidFill>
                  <a:srgbClr val="FF0000"/>
                </a:solidFill>
                <a:latin typeface="華康魏碑體" pitchFamily="65" charset="-120"/>
                <a:ea typeface="超研澤粗魏碑"/>
                <a:cs typeface="超研澤粗魏碑"/>
              </a:rPr>
              <a:t>市立完全中學</a:t>
            </a:r>
            <a:r>
              <a:rPr lang="zh-TW" altLang="en-US" sz="2800" smtClean="0">
                <a:latin typeface="華康魏碑體" pitchFamily="65" charset="-120"/>
                <a:ea typeface="超研澤粗魏碑"/>
                <a:cs typeface="超研澤粗魏碑"/>
              </a:rPr>
              <a:t>均需劃分</a:t>
            </a:r>
            <a:r>
              <a:rPr lang="zh-TW" altLang="en-US" sz="2800" smtClean="0">
                <a:solidFill>
                  <a:srgbClr val="FF0000"/>
                </a:solidFill>
                <a:latin typeface="華康魏碑體" pitchFamily="65" charset="-120"/>
                <a:ea typeface="超研澤粗魏碑"/>
                <a:cs typeface="超研澤粗魏碑"/>
              </a:rPr>
              <a:t>就近入學</a:t>
            </a:r>
            <a:r>
              <a:rPr lang="zh-TW" altLang="en-US" sz="2800" smtClean="0">
                <a:latin typeface="華康魏碑體" pitchFamily="65" charset="-120"/>
                <a:ea typeface="超研澤粗魏碑"/>
                <a:cs typeface="超研澤粗魏碑"/>
              </a:rPr>
              <a:t>區，以更符合社區民眾之期待</a:t>
            </a:r>
          </a:p>
          <a:p>
            <a:pPr eaLnBrk="1" hangingPunct="1"/>
            <a:r>
              <a:rPr lang="zh-TW" altLang="en-US" sz="2800" smtClean="0">
                <a:solidFill>
                  <a:srgbClr val="FF0000"/>
                </a:solidFill>
                <a:latin typeface="華康魏碑體" pitchFamily="65" charset="-120"/>
                <a:ea typeface="超研澤粗魏碑"/>
                <a:cs typeface="超研澤粗魏碑"/>
              </a:rPr>
              <a:t>其餘學校</a:t>
            </a:r>
            <a:r>
              <a:rPr lang="zh-TW" altLang="en-US" sz="2800" smtClean="0">
                <a:latin typeface="華康魏碑體" pitchFamily="65" charset="-120"/>
                <a:ea typeface="超研澤粗魏碑"/>
                <a:cs typeface="超研澤粗魏碑"/>
              </a:rPr>
              <a:t>則依該校近</a:t>
            </a:r>
            <a:r>
              <a:rPr lang="en-US" altLang="zh-TW" sz="2800" smtClean="0">
                <a:latin typeface="華康魏碑體" pitchFamily="65" charset="-120"/>
                <a:ea typeface="超研澤粗魏碑"/>
                <a:cs typeface="超研澤粗魏碑"/>
              </a:rPr>
              <a:t>3</a:t>
            </a:r>
            <a:r>
              <a:rPr lang="zh-TW" altLang="en-US" sz="2800" smtClean="0">
                <a:latin typeface="華康魏碑體" pitchFamily="65" charset="-120"/>
                <a:ea typeface="超研澤粗魏碑"/>
                <a:cs typeface="超研澤粗魏碑"/>
              </a:rPr>
              <a:t>年</a:t>
            </a:r>
            <a:r>
              <a:rPr lang="zh-TW" altLang="en-US" sz="2800" smtClean="0">
                <a:solidFill>
                  <a:srgbClr val="FF0000"/>
                </a:solidFill>
                <a:latin typeface="華康魏碑體" pitchFamily="65" charset="-120"/>
                <a:ea typeface="超研澤粗魏碑"/>
                <a:cs typeface="超研澤粗魏碑"/>
              </a:rPr>
              <a:t>學生來源及公車路線</a:t>
            </a:r>
            <a:r>
              <a:rPr lang="zh-TW" altLang="en-US" sz="2800" smtClean="0">
                <a:latin typeface="華康魏碑體" pitchFamily="65" charset="-120"/>
                <a:ea typeface="超研澤粗魏碑"/>
                <a:cs typeface="超研澤粗魏碑"/>
              </a:rPr>
              <a:t>作為規劃就近入學區之考量，並以朝向社區化學校為目標。 </a:t>
            </a:r>
          </a:p>
        </p:txBody>
      </p:sp>
      <p:sp>
        <p:nvSpPr>
          <p:cNvPr id="130052" name="投影片編號版面配置區 2"/>
          <p:cNvSpPr>
            <a:spLocks noGrp="1"/>
          </p:cNvSpPr>
          <p:nvPr>
            <p:ph type="sldNum" sz="quarter" idx="12"/>
          </p:nvPr>
        </p:nvSpPr>
        <p:spPr bwMode="auto">
          <a:noFill/>
          <a:ln>
            <a:miter lim="800000"/>
            <a:headEnd/>
            <a:tailEnd/>
          </a:ln>
        </p:spPr>
        <p:txBody>
          <a:bodyPr/>
          <a:lstStyle/>
          <a:p>
            <a:r>
              <a:rPr lang="en-US" altLang="zh-TW" sz="2000"/>
              <a:t>64</a:t>
            </a:r>
            <a:endParaRPr lang="zh-TW" altLang="en-US" sz="20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標題 1"/>
          <p:cNvSpPr>
            <a:spLocks noGrp="1"/>
          </p:cNvSpPr>
          <p:nvPr>
            <p:ph type="title"/>
          </p:nvPr>
        </p:nvSpPr>
        <p:spPr>
          <a:xfrm>
            <a:off x="1566863" y="0"/>
            <a:ext cx="9772650" cy="835025"/>
          </a:xfrm>
          <a:solidFill>
            <a:srgbClr val="7030A0"/>
          </a:solidFill>
        </p:spPr>
        <p:txBody>
          <a:bodyPr/>
          <a:lstStyle/>
          <a:p>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十二</a:t>
            </a:r>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免試入學報名流程</a:t>
            </a:r>
          </a:p>
        </p:txBody>
      </p:sp>
      <p:sp>
        <p:nvSpPr>
          <p:cNvPr id="4" name="矩形 3"/>
          <p:cNvSpPr/>
          <p:nvPr/>
        </p:nvSpPr>
        <p:spPr>
          <a:xfrm>
            <a:off x="1790700" y="5233988"/>
            <a:ext cx="2444750" cy="1219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p:cNvSpPr/>
          <p:nvPr/>
        </p:nvSpPr>
        <p:spPr>
          <a:xfrm>
            <a:off x="1790700" y="1420813"/>
            <a:ext cx="2444750"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p:cNvSpPr/>
          <p:nvPr/>
        </p:nvSpPr>
        <p:spPr>
          <a:xfrm>
            <a:off x="1790700" y="3346450"/>
            <a:ext cx="2444750" cy="1223963"/>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endParaRPr lang="en-US" altLang="zh-TW" sz="1067" dirty="0">
              <a:solidFill>
                <a:prstClr val="white"/>
              </a:solidFill>
              <a:latin typeface="標楷體" panose="03000509000000000000" pitchFamily="65" charset="-120"/>
              <a:ea typeface="標楷體" panose="03000509000000000000" pitchFamily="65" charset="-120"/>
            </a:endParaRPr>
          </a:p>
          <a:p>
            <a:pPr algn="ctr" eaLnBrk="1" hangingPunct="1">
              <a:defRPr/>
            </a:pPr>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p:cNvCxnSpPr>
            <a:stCxn id="6" idx="2"/>
            <a:endCxn id="4" idx="0"/>
          </p:cNvCxnSpPr>
          <p:nvPr/>
        </p:nvCxnSpPr>
        <p:spPr>
          <a:xfrm>
            <a:off x="3013075" y="4570413"/>
            <a:ext cx="0" cy="663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5" idx="2"/>
          </p:cNvCxnSpPr>
          <p:nvPr/>
        </p:nvCxnSpPr>
        <p:spPr>
          <a:xfrm>
            <a:off x="3013075" y="2644775"/>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868863" y="1420813"/>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p:cNvSpPr/>
          <p:nvPr/>
        </p:nvSpPr>
        <p:spPr>
          <a:xfrm>
            <a:off x="4868863" y="3313113"/>
            <a:ext cx="2397125" cy="122555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p:cNvSpPr/>
          <p:nvPr/>
        </p:nvSpPr>
        <p:spPr>
          <a:xfrm>
            <a:off x="4873625" y="5233988"/>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集體報名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p:cNvCxnSpPr>
            <a:stCxn id="4" idx="3"/>
            <a:endCxn id="13" idx="1"/>
          </p:cNvCxnSpPr>
          <p:nvPr/>
        </p:nvCxnSpPr>
        <p:spPr>
          <a:xfrm flipV="1">
            <a:off x="4235450" y="2032000"/>
            <a:ext cx="633413" cy="381158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13" idx="2"/>
            <a:endCxn id="14" idx="0"/>
          </p:cNvCxnSpPr>
          <p:nvPr/>
        </p:nvCxnSpPr>
        <p:spPr>
          <a:xfrm>
            <a:off x="6067425" y="2644775"/>
            <a:ext cx="0" cy="6683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4" idx="2"/>
            <a:endCxn id="15" idx="0"/>
          </p:cNvCxnSpPr>
          <p:nvPr/>
        </p:nvCxnSpPr>
        <p:spPr>
          <a:xfrm>
            <a:off x="6067425" y="4538663"/>
            <a:ext cx="4763" cy="6953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8058150" y="1385888"/>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放榜</a:t>
            </a:r>
          </a:p>
        </p:txBody>
      </p:sp>
      <p:sp>
        <p:nvSpPr>
          <p:cNvPr id="35" name="矩形 34"/>
          <p:cNvSpPr/>
          <p:nvPr/>
        </p:nvSpPr>
        <p:spPr>
          <a:xfrm>
            <a:off x="8058150" y="3313113"/>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報到</a:t>
            </a:r>
          </a:p>
        </p:txBody>
      </p:sp>
      <p:sp>
        <p:nvSpPr>
          <p:cNvPr id="36" name="矩形 35"/>
          <p:cNvSpPr/>
          <p:nvPr/>
        </p:nvSpPr>
        <p:spPr>
          <a:xfrm>
            <a:off x="8040688" y="5237163"/>
            <a:ext cx="2397125" cy="122396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p:cNvCxnSpPr>
            <a:stCxn id="26" idx="2"/>
            <a:endCxn id="35" idx="0"/>
          </p:cNvCxnSpPr>
          <p:nvPr/>
        </p:nvCxnSpPr>
        <p:spPr>
          <a:xfrm>
            <a:off x="9256713" y="2611438"/>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9239250" y="4533900"/>
            <a:ext cx="0" cy="7032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p:cNvCxnSpPr>
            <a:stCxn id="15" idx="3"/>
            <a:endCxn id="26" idx="1"/>
          </p:cNvCxnSpPr>
          <p:nvPr/>
        </p:nvCxnSpPr>
        <p:spPr>
          <a:xfrm flipV="1">
            <a:off x="7270750" y="1998663"/>
            <a:ext cx="787400" cy="3846512"/>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0" name="投影片編號版面配置區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32" indent="-285744">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2971" indent="-228594">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160"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349"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537"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726"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8914"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103"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 typeface="Arial" panose="020B0604020202020204" pitchFamily="34" charset="0"/>
              <a:buNone/>
              <a:defRPr/>
            </a:pPr>
            <a:r>
              <a:rPr lang="en-US" altLang="zh-TW" sz="2000" dirty="0">
                <a:solidFill>
                  <a:srgbClr val="FEFFFF"/>
                </a:solidFill>
                <a:latin typeface="+mn-lt"/>
                <a:ea typeface="+mn-ea"/>
              </a:rPr>
              <a:t>65</a:t>
            </a:r>
            <a:endParaRPr lang="en-US" altLang="en-US" sz="2000" dirty="0">
              <a:solidFill>
                <a:srgbClr val="FEFFFF"/>
              </a:solidFill>
              <a:latin typeface="+mn-lt"/>
              <a:ea typeface="+mn-ea"/>
            </a:endParaRPr>
          </a:p>
        </p:txBody>
      </p:sp>
      <p:sp>
        <p:nvSpPr>
          <p:cNvPr id="131093" name="文字方塊 2"/>
          <p:cNvSpPr txBox="1">
            <a:spLocks noChangeArrowheads="1"/>
          </p:cNvSpPr>
          <p:nvPr/>
        </p:nvSpPr>
        <p:spPr bwMode="auto">
          <a:xfrm>
            <a:off x="1566863" y="942975"/>
            <a:ext cx="10118725" cy="369888"/>
          </a:xfrm>
          <a:prstGeom prst="rect">
            <a:avLst/>
          </a:prstGeom>
          <a:noFill/>
          <a:ln w="9525">
            <a:noFill/>
            <a:miter lim="800000"/>
            <a:headEnd/>
            <a:tailEnd/>
          </a:ln>
        </p:spPr>
        <p:txBody>
          <a:bodyPr>
            <a:spAutoFit/>
          </a:bodyPr>
          <a:lstStyle/>
          <a:p>
            <a:r>
              <a:rPr lang="en-US" altLang="zh-TW"/>
              <a:t>(</a:t>
            </a:r>
            <a:r>
              <a:rPr lang="zh-TW" altLang="en-US"/>
              <a:t>多元學習表現分數原採計期間自七上開學日起，至九下開學前一日止</a:t>
            </a:r>
            <a:r>
              <a:rPr lang="en-US" altLang="zh-TW"/>
              <a:t>)</a:t>
            </a:r>
            <a:endParaRPr lang="zh-TW" altLang="en-US"/>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標題 1"/>
          <p:cNvSpPr>
            <a:spLocks noGrp="1"/>
          </p:cNvSpPr>
          <p:nvPr>
            <p:ph type="ctrTitle"/>
          </p:nvPr>
        </p:nvSpPr>
        <p:spPr>
          <a:xfrm>
            <a:off x="914400" y="2130425"/>
            <a:ext cx="10363200" cy="1470025"/>
          </a:xfrm>
        </p:spPr>
        <p:txBody>
          <a:bodyPr/>
          <a:lstStyle/>
          <a:p>
            <a:r>
              <a:rPr lang="zh-TW" altLang="en-US" sz="5400" smtClean="0">
                <a:solidFill>
                  <a:srgbClr val="C00000"/>
                </a:solidFill>
                <a:latin typeface="華康華綜體W5" pitchFamily="49" charset="-120"/>
                <a:ea typeface="華康華綜體W5" pitchFamily="49" charset="-120"/>
              </a:rPr>
              <a:t>免試入學之個別序位</a:t>
            </a:r>
          </a:p>
        </p:txBody>
      </p:sp>
      <p:sp>
        <p:nvSpPr>
          <p:cNvPr id="132099" name="投影片編號版面配置區 3"/>
          <p:cNvSpPr>
            <a:spLocks noGrp="1"/>
          </p:cNvSpPr>
          <p:nvPr>
            <p:ph type="sldNum" sz="quarter" idx="12"/>
          </p:nvPr>
        </p:nvSpPr>
        <p:spPr bwMode="auto">
          <a:noFill/>
          <a:ln>
            <a:miter lim="800000"/>
            <a:headEnd/>
            <a:tailEnd/>
          </a:ln>
        </p:spPr>
        <p:txBody>
          <a:bodyPr/>
          <a:lstStyle/>
          <a:p>
            <a:fld id="{6C08F3BA-0B4B-4EBA-B4E1-4DED3998A47E}" type="slidenum">
              <a:rPr lang="zh-TW" altLang="en-US" sz="1200">
                <a:solidFill>
                  <a:srgbClr val="898989"/>
                </a:solidFill>
                <a:latin typeface="Calibri" pitchFamily="34" charset="0"/>
                <a:ea typeface="新細明體" pitchFamily="18" charset="-120"/>
              </a:rPr>
              <a:pPr/>
              <a:t>66</a:t>
            </a:fld>
            <a:endParaRPr lang="zh-TW" altLang="en-US" sz="1200">
              <a:solidFill>
                <a:srgbClr val="898989"/>
              </a:solidFill>
              <a:latin typeface="Calibri" pitchFamily="34" charset="0"/>
              <a:ea typeface="新細明體" pitchFamily="18" charset="-120"/>
            </a:endParaRPr>
          </a:p>
        </p:txBody>
      </p:sp>
      <p:sp>
        <p:nvSpPr>
          <p:cNvPr id="2" name="副標題 1"/>
          <p:cNvSpPr>
            <a:spLocks noGrp="1"/>
          </p:cNvSpPr>
          <p:nvPr>
            <p:ph type="subTitle" idx="1"/>
          </p:nvPr>
        </p:nvSpPr>
        <p:spPr>
          <a:xfrm>
            <a:off x="2589213" y="4776788"/>
            <a:ext cx="8915400" cy="1127125"/>
          </a:xfrm>
        </p:spPr>
        <p:txBody>
          <a:bodyPr/>
          <a:lstStyle/>
          <a:p>
            <a:pPr>
              <a:defRPr/>
            </a:pPr>
            <a:endParaRPr lang="zh-TW"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22" name="群組 4"/>
          <p:cNvGrpSpPr>
            <a:grpSpLocks/>
          </p:cNvGrpSpPr>
          <p:nvPr/>
        </p:nvGrpSpPr>
        <p:grpSpPr bwMode="auto">
          <a:xfrm>
            <a:off x="1595438" y="836613"/>
            <a:ext cx="9037637" cy="5905500"/>
            <a:chOff x="72008" y="44624"/>
            <a:chExt cx="9036496" cy="6696744"/>
          </a:xfrm>
        </p:grpSpPr>
        <p:sp>
          <p:nvSpPr>
            <p:cNvPr id="3" name="按鈕形 2"/>
            <p:cNvSpPr/>
            <p:nvPr/>
          </p:nvSpPr>
          <p:spPr>
            <a:xfrm>
              <a:off x="72008" y="44624"/>
              <a:ext cx="9036496" cy="6696744"/>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lstStyle/>
            <a:p>
              <a:pPr algn="ctr">
                <a:defRPr/>
              </a:pPr>
              <a:r>
                <a:rPr lang="zh-TW" altLang="en-US" sz="2000" b="1" dirty="0">
                  <a:solidFill>
                    <a:prstClr val="black"/>
                  </a:solidFill>
                  <a:latin typeface="微軟正黑體" panose="020B0604030504040204" pitchFamily="34" charset="-120"/>
                </a:rPr>
                <a:t>「</a:t>
              </a:r>
              <a:r>
                <a:rPr lang="en-US" altLang="zh-TW" sz="2000" b="1" dirty="0">
                  <a:solidFill>
                    <a:prstClr val="black"/>
                  </a:solidFill>
                  <a:latin typeface="微軟正黑體" panose="020B0604030504040204" pitchFamily="34" charset="-120"/>
                </a:rPr>
                <a:t>104</a:t>
              </a:r>
              <a:r>
                <a:rPr lang="zh-TW" altLang="zh-TW" sz="2000" b="1" dirty="0">
                  <a:solidFill>
                    <a:prstClr val="black"/>
                  </a:solidFill>
                  <a:latin typeface="微軟正黑體" panose="020B0604030504040204" pitchFamily="34" charset="-120"/>
                </a:rPr>
                <a:t>學年度○○就學區學生第○次免試入學超額比序（未含志願序）</a:t>
              </a:r>
              <a:endParaRPr lang="en-US" altLang="zh-TW" sz="2000" b="1" dirty="0">
                <a:solidFill>
                  <a:prstClr val="black"/>
                </a:solidFill>
                <a:latin typeface="微軟正黑體" panose="020B0604030504040204" pitchFamily="34" charset="-120"/>
              </a:endParaRPr>
            </a:p>
            <a:p>
              <a:pPr algn="ctr">
                <a:defRPr/>
              </a:pPr>
              <a:r>
                <a:rPr lang="zh-TW" altLang="zh-TW" sz="2000" b="1" u="sng" dirty="0">
                  <a:solidFill>
                    <a:srgbClr val="FF0000"/>
                  </a:solidFill>
                  <a:latin typeface="微軟正黑體" panose="020B0604030504040204" pitchFamily="34" charset="-120"/>
                </a:rPr>
                <a:t>個別序位</a:t>
              </a:r>
              <a:r>
                <a:rPr lang="zh-TW" altLang="zh-TW" sz="2000" b="1" dirty="0">
                  <a:solidFill>
                    <a:prstClr val="black"/>
                  </a:solidFill>
                  <a:latin typeface="微軟正黑體" panose="020B0604030504040204" pitchFamily="34" charset="-120"/>
                </a:rPr>
                <a:t>之比率及</a:t>
              </a:r>
              <a:r>
                <a:rPr lang="zh-TW" altLang="en-US" sz="2000" b="1" dirty="0">
                  <a:solidFill>
                    <a:prstClr val="black"/>
                  </a:solidFill>
                  <a:latin typeface="微軟正黑體" panose="020B0604030504040204" pitchFamily="34" charset="-120"/>
                </a:rPr>
                <a:t>累積</a:t>
              </a:r>
              <a:r>
                <a:rPr lang="zh-TW" altLang="zh-TW" sz="2000" b="1" dirty="0">
                  <a:solidFill>
                    <a:prstClr val="black"/>
                  </a:solidFill>
                  <a:latin typeface="微軟正黑體" panose="020B0604030504040204" pitchFamily="34" charset="-120"/>
                </a:rPr>
                <a:t>人數區間</a:t>
              </a:r>
              <a:r>
                <a:rPr lang="zh-TW" altLang="en-US" sz="2000" dirty="0">
                  <a:solidFill>
                    <a:prstClr val="black"/>
                  </a:solidFill>
                  <a:latin typeface="微軟正黑體" panose="020B0604030504040204" pitchFamily="34" charset="-120"/>
                </a:rPr>
                <a:t>」</a:t>
              </a:r>
              <a:r>
                <a:rPr lang="zh-TW" altLang="zh-TW" sz="2000" b="1" dirty="0">
                  <a:solidFill>
                    <a:prstClr val="black"/>
                  </a:solidFill>
                  <a:latin typeface="微軟正黑體" panose="020B0604030504040204" pitchFamily="34" charset="-120"/>
                </a:rPr>
                <a:t>查詢服務</a:t>
              </a:r>
              <a:endParaRPr lang="en-US" altLang="zh-TW" sz="2000" dirty="0">
                <a:solidFill>
                  <a:prstClr val="black"/>
                </a:solidFill>
                <a:latin typeface="微軟正黑體" panose="020B0604030504040204" pitchFamily="34" charset="-120"/>
              </a:endParaRPr>
            </a:p>
            <a:p>
              <a:pPr>
                <a:defRPr/>
              </a:pPr>
              <a:r>
                <a:rPr lang="zh-TW" altLang="en-US" sz="2000" b="1" dirty="0">
                  <a:solidFill>
                    <a:prstClr val="black"/>
                  </a:solidFill>
                  <a:latin typeface="標楷體" panose="03000509000000000000" pitchFamily="65" charset="-120"/>
                  <a:ea typeface="標楷體" panose="03000509000000000000" pitchFamily="65" charset="-120"/>
                </a:rPr>
                <a:t>說明：</a:t>
              </a:r>
              <a:r>
                <a:rPr lang="zh-TW" altLang="en-US" sz="2000" dirty="0">
                  <a:solidFill>
                    <a:prstClr val="black"/>
                  </a:solidFill>
                </a:rPr>
                <a:t>以下</a:t>
              </a:r>
              <a:r>
                <a:rPr lang="zh-TW" altLang="zh-TW" sz="2000" dirty="0">
                  <a:solidFill>
                    <a:prstClr val="black"/>
                  </a:solidFill>
                </a:rPr>
                <a:t>服務</a:t>
              </a:r>
              <a:r>
                <a:rPr lang="zh-TW" altLang="en-US" sz="2000" dirty="0">
                  <a:solidFill>
                    <a:prstClr val="black"/>
                  </a:solidFill>
                </a:rPr>
                <a:t>資訊</a:t>
              </a:r>
              <a:endParaRPr lang="en-US" altLang="zh-TW" sz="2000" b="1"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b="1" u="sng" dirty="0">
                  <a:solidFill>
                    <a:prstClr val="black"/>
                  </a:solidFill>
                  <a:latin typeface="標楷體" panose="03000509000000000000" pitchFamily="65" charset="-120"/>
                  <a:ea typeface="標楷體" panose="03000509000000000000" pitchFamily="65" charset="-120"/>
                </a:rPr>
                <a:t>因為免試入學尚未報名，故</a:t>
              </a:r>
              <a:r>
                <a:rPr lang="zh-TW" altLang="zh-TW" sz="2000" b="1" u="sng" dirty="0">
                  <a:solidFill>
                    <a:prstClr val="black"/>
                  </a:solidFill>
                  <a:latin typeface="標楷體" panose="03000509000000000000" pitchFamily="65" charset="-120"/>
                  <a:ea typeface="標楷體" panose="03000509000000000000" pitchFamily="65" charset="-120"/>
                </a:rPr>
                <a:t>以國中教育會考報名人數為計算</a:t>
              </a:r>
              <a:r>
                <a:rPr lang="zh-TW" altLang="en-US" sz="2000" b="1" u="sng" dirty="0">
                  <a:solidFill>
                    <a:prstClr val="black"/>
                  </a:solidFill>
                  <a:latin typeface="標楷體" panose="03000509000000000000" pitchFamily="65" charset="-120"/>
                  <a:ea typeface="標楷體" panose="03000509000000000000" pitchFamily="65" charset="-120"/>
                </a:rPr>
                <a:t>基</a:t>
              </a:r>
              <a:r>
                <a:rPr lang="zh-TW" altLang="zh-TW" sz="2000" b="1" u="sng" dirty="0">
                  <a:solidFill>
                    <a:prstClr val="black"/>
                  </a:solidFill>
                  <a:latin typeface="標楷體" panose="03000509000000000000" pitchFamily="65" charset="-120"/>
                  <a:ea typeface="標楷體" panose="03000509000000000000" pitchFamily="65" charset="-120"/>
                </a:rPr>
                <a:t>準</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2.</a:t>
              </a:r>
              <a:r>
                <a:rPr lang="zh-TW" altLang="zh-TW" sz="2000" dirty="0">
                  <a:solidFill>
                    <a:prstClr val="black"/>
                  </a:solidFill>
                  <a:latin typeface="標楷體" panose="03000509000000000000" pitchFamily="65" charset="-120"/>
                  <a:ea typeface="標楷體" panose="03000509000000000000" pitchFamily="65" charset="-120"/>
                </a:rPr>
                <a:t>根據該區超額比序項目之分配及比序順次，計算該區學生之整體表現，由前至後排序，並以每一區間比率</a:t>
              </a:r>
              <a:r>
                <a:rPr lang="zh-TW" altLang="zh-TW" sz="2400" dirty="0">
                  <a:solidFill>
                    <a:srgbClr val="FF0000"/>
                  </a:solidFill>
                  <a:latin typeface="標楷體" panose="03000509000000000000" pitchFamily="65" charset="-120"/>
                  <a:ea typeface="標楷體" panose="03000509000000000000" pitchFamily="65" charset="-120"/>
                </a:rPr>
                <a:t>不低於百分之一</a:t>
              </a:r>
              <a:r>
                <a:rPr lang="zh-TW" altLang="zh-TW" sz="2000" dirty="0">
                  <a:solidFill>
                    <a:prstClr val="black"/>
                  </a:solidFill>
                  <a:latin typeface="標楷體" panose="03000509000000000000" pitchFamily="65" charset="-120"/>
                  <a:ea typeface="標楷體" panose="03000509000000000000" pitchFamily="65" charset="-120"/>
                </a:rPr>
                <a:t>且</a:t>
              </a:r>
              <a:r>
                <a:rPr lang="zh-TW" altLang="zh-TW" sz="2400" dirty="0">
                  <a:solidFill>
                    <a:srgbClr val="FF0000"/>
                  </a:solidFill>
                  <a:latin typeface="標楷體" panose="03000509000000000000" pitchFamily="65" charset="-120"/>
                  <a:ea typeface="標楷體" panose="03000509000000000000" pitchFamily="65" charset="-120"/>
                </a:rPr>
                <a:t>人數不少於一百人</a:t>
              </a:r>
              <a:r>
                <a:rPr lang="zh-TW" altLang="zh-TW" sz="2000" dirty="0">
                  <a:solidFill>
                    <a:prstClr val="black"/>
                  </a:solidFill>
                  <a:latin typeface="標楷體" panose="03000509000000000000" pitchFamily="65" charset="-120"/>
                  <a:ea typeface="標楷體" panose="03000509000000000000" pitchFamily="65" charset="-120"/>
                </a:rPr>
                <a:t>，計算其個別序位所屬區間</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其比率均算至小數點第二位，第三位以下四捨五入</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另就序位比率為後百分之二十以下者，得以同一比率區間呈現。</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3.</a:t>
              </a:r>
              <a:r>
                <a:rPr lang="zh-TW" altLang="zh-TW" sz="2000" dirty="0">
                  <a:solidFill>
                    <a:prstClr val="black"/>
                  </a:solidFill>
                  <a:latin typeface="標楷體" panose="03000509000000000000" pitchFamily="65" charset="-120"/>
                  <a:ea typeface="標楷體" panose="03000509000000000000" pitchFamily="65" charset="-120"/>
                </a:rPr>
                <a:t>僅供個人進行志願選填參考，任何個人、團體、學校或機關不得蒐集處理、公開呈現或做其他目的之使用。</a:t>
              </a:r>
            </a:p>
            <a:p>
              <a:pPr>
                <a:defRPr/>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於</a:t>
              </a:r>
              <a:r>
                <a:rPr lang="zh-TW" altLang="zh-TW" sz="2000" dirty="0">
                  <a:solidFill>
                    <a:prstClr val="black"/>
                  </a:solidFill>
                  <a:latin typeface="標楷體" panose="03000509000000000000" pitchFamily="65" charset="-120"/>
                  <a:ea typeface="標楷體" panose="03000509000000000000" pitchFamily="65" charset="-120"/>
                </a:rPr>
                <a:t>選填志願時</a:t>
              </a:r>
              <a:r>
                <a:rPr lang="zh-TW" altLang="en-US" sz="2000" dirty="0">
                  <a:solidFill>
                    <a:prstClr val="black"/>
                  </a:solidFill>
                  <a:latin typeface="標楷體" panose="03000509000000000000" pitchFamily="65" charset="-120"/>
                  <a:ea typeface="標楷體" panose="03000509000000000000" pitchFamily="65" charset="-120"/>
                </a:rPr>
                <a:t>提供</a:t>
              </a:r>
              <a:r>
                <a:rPr lang="zh-TW" altLang="zh-TW" sz="2000" dirty="0">
                  <a:solidFill>
                    <a:prstClr val="black"/>
                  </a:solidFill>
                  <a:latin typeface="標楷體" panose="03000509000000000000" pitchFamily="65" charset="-120"/>
                  <a:ea typeface="標楷體" panose="03000509000000000000" pitchFamily="65" charset="-120"/>
                </a:rPr>
                <a:t>參考外，</a:t>
              </a:r>
              <a:r>
                <a:rPr lang="zh-TW" altLang="zh-TW" sz="2000" b="1" u="sng" dirty="0">
                  <a:solidFill>
                    <a:prstClr val="black"/>
                  </a:solidFill>
                  <a:latin typeface="標楷體" panose="03000509000000000000" pitchFamily="65" charset="-120"/>
                  <a:ea typeface="標楷體" panose="03000509000000000000" pitchFamily="65" charset="-120"/>
                </a:rPr>
                <a:t>務必考量國中學生生涯輔導紀錄手冊及生涯發展規劃書，並參酌以往免試入學志願選填試探後，學校所給予之輔導建議，依照興趣、性向和能力，將志願序填滿，以選擇適宜的學校就近入學</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b="1" dirty="0">
                <a:solidFill>
                  <a:prstClr val="black"/>
                </a:solidFill>
                <a:latin typeface="標楷體" panose="03000509000000000000" pitchFamily="65" charset="-120"/>
                <a:ea typeface="標楷體" panose="03000509000000000000" pitchFamily="65" charset="-120"/>
              </a:endParaRPr>
            </a:p>
          </p:txBody>
        </p:sp>
        <p:sp>
          <p:nvSpPr>
            <p:cNvPr id="4" name="圓角矩形 3"/>
            <p:cNvSpPr/>
            <p:nvPr/>
          </p:nvSpPr>
          <p:spPr>
            <a:xfrm>
              <a:off x="1475656" y="4925055"/>
              <a:ext cx="6480720" cy="180020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zh-TW" sz="2400" b="1" dirty="0">
                  <a:solidFill>
                    <a:srgbClr val="FF0000"/>
                  </a:solidFill>
                  <a:latin typeface="標楷體" panose="03000509000000000000" pitchFamily="65" charset="-120"/>
                  <a:ea typeface="標楷體" panose="03000509000000000000" pitchFamily="65" charset="-120"/>
                </a:rPr>
                <a:t>學生：</a:t>
              </a:r>
              <a:r>
                <a:rPr lang="en-US" altLang="zh-TW" sz="2400" b="1" u="sng" dirty="0">
                  <a:solidFill>
                    <a:srgbClr val="FF0000"/>
                  </a:solidFill>
                  <a:latin typeface="標楷體" panose="03000509000000000000" pitchFamily="65" charset="-120"/>
                  <a:ea typeface="標楷體" panose="03000509000000000000" pitchFamily="65" charset="-120"/>
                </a:rPr>
                <a:t>       </a:t>
              </a:r>
              <a:r>
                <a:rPr lang="zh-TW" altLang="zh-TW" sz="2400" b="1" dirty="0">
                  <a:solidFill>
                    <a:srgbClr val="FF0000"/>
                  </a:solidFill>
                  <a:latin typeface="標楷體" panose="03000509000000000000" pitchFamily="65" charset="-120"/>
                  <a:ea typeface="標楷體" panose="03000509000000000000" pitchFamily="65" charset="-120"/>
                </a:rPr>
                <a:t>身分證字號：</a:t>
              </a:r>
              <a:r>
                <a:rPr lang="en-US" altLang="zh-TW" sz="2400" b="1" dirty="0">
                  <a:solidFill>
                    <a:srgbClr val="FF0000"/>
                  </a:solidFill>
                  <a:latin typeface="標楷體" panose="03000509000000000000" pitchFamily="65" charset="-120"/>
                  <a:ea typeface="標楷體" panose="03000509000000000000" pitchFamily="65" charset="-120"/>
                </a:rPr>
                <a:t>_________</a:t>
              </a:r>
              <a:endParaRPr lang="zh-TW" altLang="zh-TW" sz="2400" b="1" dirty="0">
                <a:solidFill>
                  <a:srgbClr val="FF0000"/>
                </a:solidFill>
                <a:latin typeface="標楷體" panose="03000509000000000000" pitchFamily="65" charset="-120"/>
                <a:ea typeface="標楷體" panose="03000509000000000000" pitchFamily="65" charset="-120"/>
              </a:endParaRPr>
            </a:p>
            <a:p>
              <a:pPr>
                <a:defRPr/>
              </a:pPr>
              <a:r>
                <a:rPr lang="zh-TW" altLang="zh-TW" sz="2400" dirty="0">
                  <a:solidFill>
                    <a:prstClr val="black"/>
                  </a:solidFill>
                  <a:latin typeface="標楷體" panose="03000509000000000000" pitchFamily="65" charset="-120"/>
                  <a:ea typeface="標楷體" panose="03000509000000000000" pitchFamily="65" charset="-120"/>
                </a:rPr>
                <a:t>個別序位之比率及</a:t>
              </a: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2400" dirty="0">
                  <a:solidFill>
                    <a:prstClr val="black"/>
                  </a:solidFill>
                  <a:latin typeface="標楷體" panose="03000509000000000000" pitchFamily="65" charset="-120"/>
                  <a:ea typeface="標楷體" panose="03000509000000000000" pitchFamily="65" charset="-120"/>
                </a:rPr>
                <a:t>比</a:t>
              </a:r>
              <a:r>
                <a:rPr lang="zh-TW" altLang="en-US" sz="2400" dirty="0">
                  <a:solidFill>
                    <a:prstClr val="black"/>
                  </a:solidFill>
                  <a:latin typeface="標楷體" panose="03000509000000000000" pitchFamily="65" charset="-120"/>
                  <a:ea typeface="標楷體" panose="03000509000000000000" pitchFamily="65" charset="-120"/>
                </a:rPr>
                <a:t>    </a:t>
              </a:r>
              <a:r>
                <a:rPr lang="zh-TW" altLang="zh-TW" sz="2400" dirty="0">
                  <a:solidFill>
                    <a:prstClr val="black"/>
                  </a:solidFill>
                  <a:latin typeface="標楷體" panose="03000509000000000000" pitchFamily="65" charset="-120"/>
                  <a:ea typeface="標楷體" panose="03000509000000000000" pitchFamily="65" charset="-120"/>
                </a:rPr>
                <a:t>率區間：</a:t>
              </a:r>
              <a:r>
                <a:rPr lang="en-US" altLang="zh-TW" sz="2400" u="sng" dirty="0">
                  <a:solidFill>
                    <a:prstClr val="black"/>
                  </a:solidFill>
                  <a:latin typeface="標楷體" panose="03000509000000000000" pitchFamily="65" charset="-120"/>
                  <a:ea typeface="標楷體" panose="03000509000000000000" pitchFamily="65" charset="-120"/>
                </a:rPr>
                <a:t>        </a:t>
              </a:r>
              <a:r>
                <a:rPr lang="zh-TW" altLang="zh-TW" sz="2400" dirty="0">
                  <a:solidFill>
                    <a:prstClr val="black"/>
                  </a:solidFill>
                  <a:latin typeface="標楷體" panose="03000509000000000000" pitchFamily="65" charset="-120"/>
                  <a:ea typeface="標楷體" panose="03000509000000000000" pitchFamily="65" charset="-120"/>
                </a:rPr>
                <a:t>％～</a:t>
              </a:r>
              <a:r>
                <a:rPr lang="en-US" altLang="zh-TW" sz="2400" u="sng" dirty="0">
                  <a:solidFill>
                    <a:prstClr val="black"/>
                  </a:solidFill>
                  <a:latin typeface="標楷體" panose="03000509000000000000" pitchFamily="65" charset="-120"/>
                  <a:ea typeface="標楷體" panose="03000509000000000000" pitchFamily="65" charset="-120"/>
                </a:rPr>
                <a:t>       </a:t>
              </a:r>
              <a:r>
                <a:rPr lang="zh-TW" altLang="zh-TW" sz="2400" dirty="0">
                  <a:solidFill>
                    <a:prstClr val="black"/>
                  </a:solidFill>
                  <a:latin typeface="標楷體" panose="03000509000000000000" pitchFamily="65" charset="-120"/>
                  <a:ea typeface="標楷體" panose="03000509000000000000" pitchFamily="65" charset="-120"/>
                </a:rPr>
                <a:t>％；</a:t>
              </a:r>
            </a:p>
            <a:p>
              <a:pPr>
                <a:defRPr/>
              </a:pP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r>
                <a:rPr lang="en-US" altLang="zh-TW" sz="2400" u="sng" dirty="0">
                  <a:solidFill>
                    <a:prstClr val="black"/>
                  </a:solidFill>
                  <a:latin typeface="標楷體" panose="03000509000000000000" pitchFamily="65" charset="-120"/>
                  <a:ea typeface="標楷體" panose="03000509000000000000" pitchFamily="65" charset="-120"/>
                </a:rPr>
                <a:t>        </a:t>
              </a:r>
              <a:r>
                <a:rPr lang="zh-TW" altLang="zh-TW" sz="2400" dirty="0">
                  <a:solidFill>
                    <a:prstClr val="black"/>
                  </a:solidFill>
                  <a:latin typeface="標楷體" panose="03000509000000000000" pitchFamily="65" charset="-120"/>
                  <a:ea typeface="標楷體" panose="03000509000000000000" pitchFamily="65" charset="-120"/>
                </a:rPr>
                <a:t>人～</a:t>
              </a:r>
              <a:r>
                <a:rPr lang="en-US" altLang="zh-TW" sz="2400" u="sng" dirty="0">
                  <a:solidFill>
                    <a:prstClr val="black"/>
                  </a:solidFill>
                  <a:latin typeface="標楷體" panose="03000509000000000000" pitchFamily="65" charset="-120"/>
                  <a:ea typeface="標楷體" panose="03000509000000000000" pitchFamily="65" charset="-120"/>
                </a:rPr>
                <a:t>       </a:t>
              </a:r>
              <a:r>
                <a:rPr lang="zh-TW" altLang="zh-TW" sz="2400" dirty="0">
                  <a:solidFill>
                    <a:prstClr val="black"/>
                  </a:solidFill>
                  <a:latin typeface="標楷體" panose="03000509000000000000" pitchFamily="65" charset="-120"/>
                  <a:ea typeface="標楷體" panose="03000509000000000000" pitchFamily="65" charset="-120"/>
                </a:rPr>
                <a:t>人</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endParaRPr>
            </a:p>
          </p:txBody>
        </p:sp>
      </p:grpSp>
      <p:sp>
        <p:nvSpPr>
          <p:cNvPr id="133123" name="矩形 5"/>
          <p:cNvSpPr>
            <a:spLocks noChangeArrowheads="1"/>
          </p:cNvSpPr>
          <p:nvPr/>
        </p:nvSpPr>
        <p:spPr bwMode="auto">
          <a:xfrm>
            <a:off x="2978150" y="436563"/>
            <a:ext cx="7931150" cy="368300"/>
          </a:xfrm>
          <a:prstGeom prst="rect">
            <a:avLst/>
          </a:prstGeom>
          <a:noFill/>
          <a:ln w="9525">
            <a:noFill/>
            <a:miter lim="800000"/>
            <a:headEnd/>
            <a:tailEnd/>
          </a:ln>
        </p:spPr>
        <p:txBody>
          <a:bodyPr>
            <a:spAutoFit/>
          </a:bodyPr>
          <a:lstStyle/>
          <a:p>
            <a:r>
              <a:rPr lang="zh-TW" altLang="en-US" b="1">
                <a:solidFill>
                  <a:srgbClr val="000000"/>
                </a:solidFill>
                <a:latin typeface="微軟正黑體" pitchFamily="34" charset="-120"/>
              </a:rPr>
              <a:t>表三：</a:t>
            </a:r>
            <a:r>
              <a:rPr lang="en-US" altLang="zh-TW" b="1">
                <a:solidFill>
                  <a:srgbClr val="000000"/>
                </a:solidFill>
                <a:latin typeface="微軟正黑體" pitchFamily="34" charset="-120"/>
              </a:rPr>
              <a:t>104</a:t>
            </a:r>
            <a:r>
              <a:rPr lang="zh-TW" altLang="en-US" b="1">
                <a:solidFill>
                  <a:srgbClr val="000000"/>
                </a:solidFill>
                <a:latin typeface="微軟正黑體" pitchFamily="34" charset="-120"/>
              </a:rPr>
              <a:t>學年度臺南就學區學生</a:t>
            </a:r>
            <a:r>
              <a:rPr lang="zh-TW" altLang="en-US" b="1">
                <a:solidFill>
                  <a:srgbClr val="FF0000"/>
                </a:solidFill>
                <a:latin typeface="微軟正黑體" pitchFamily="34" charset="-120"/>
              </a:rPr>
              <a:t>第一次</a:t>
            </a:r>
            <a:r>
              <a:rPr lang="zh-TW" altLang="en-US" b="1">
                <a:solidFill>
                  <a:srgbClr val="000000"/>
                </a:solidFill>
                <a:latin typeface="微軟正黑體" pitchFamily="34" charset="-120"/>
              </a:rPr>
              <a:t>免試入學</a:t>
            </a:r>
            <a:r>
              <a:rPr lang="zh-TW" altLang="en-US" b="1">
                <a:solidFill>
                  <a:srgbClr val="FF0000"/>
                </a:solidFill>
                <a:latin typeface="微軟正黑體" pitchFamily="34" charset="-120"/>
              </a:rPr>
              <a:t>個別序位</a:t>
            </a:r>
            <a:r>
              <a:rPr lang="zh-TW" altLang="en-US" b="1">
                <a:solidFill>
                  <a:srgbClr val="000000"/>
                </a:solidFill>
                <a:latin typeface="微軟正黑體" pitchFamily="34" charset="-120"/>
              </a:rPr>
              <a:t>表</a:t>
            </a:r>
          </a:p>
        </p:txBody>
      </p:sp>
      <p:sp>
        <p:nvSpPr>
          <p:cNvPr id="6" name="投影片編號版面配置區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32" indent="-285744">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2971" indent="-228594">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160"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349"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537"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726"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8914"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103"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 typeface="Arial" panose="020B0604020202020204" pitchFamily="34" charset="0"/>
              <a:buNone/>
              <a:defRPr/>
            </a:pPr>
            <a:r>
              <a:rPr lang="en-US" altLang="zh-TW" sz="2000" dirty="0" smtClean="0">
                <a:solidFill>
                  <a:srgbClr val="FEFFFF"/>
                </a:solidFill>
                <a:latin typeface="+mn-lt"/>
                <a:ea typeface="+mn-ea"/>
              </a:rPr>
              <a:t>67</a:t>
            </a:r>
            <a:endParaRPr lang="en-US" altLang="en-US" sz="2000" dirty="0">
              <a:solidFill>
                <a:srgbClr val="FEFFFF"/>
              </a:solidFill>
              <a:latin typeface="+mn-lt"/>
              <a:ea typeface="+mn-ea"/>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標題 1"/>
          <p:cNvSpPr>
            <a:spLocks noGrp="1"/>
          </p:cNvSpPr>
          <p:nvPr>
            <p:ph type="title"/>
          </p:nvPr>
        </p:nvSpPr>
        <p:spPr/>
        <p:txBody>
          <a:bodyPr/>
          <a:lstStyle/>
          <a:p>
            <a:r>
              <a:rPr lang="zh-TW" altLang="en-US" smtClean="0"/>
              <a:t>個別序位分數</a:t>
            </a:r>
          </a:p>
        </p:txBody>
      </p:sp>
      <p:graphicFrame>
        <p:nvGraphicFramePr>
          <p:cNvPr id="3" name="表格 2"/>
          <p:cNvGraphicFramePr>
            <a:graphicFrameLocks noGrp="1"/>
          </p:cNvGraphicFramePr>
          <p:nvPr/>
        </p:nvGraphicFramePr>
        <p:xfrm>
          <a:off x="1981200" y="1628775"/>
          <a:ext cx="8229600" cy="4640263"/>
        </p:xfrm>
        <a:graphic>
          <a:graphicData uri="http://schemas.openxmlformats.org/drawingml/2006/table">
            <a:tbl>
              <a:tblPr/>
              <a:tblGrid>
                <a:gridCol w="2332038">
                  <a:extLst>
                    <a:ext uri="{9D8B030D-6E8A-4147-A177-3AD203B41FA5}">
                      <a16:colId xmlns:a16="http://schemas.microsoft.com/office/drawing/2014/main" xmlns="" val="734828862"/>
                    </a:ext>
                  </a:extLst>
                </a:gridCol>
                <a:gridCol w="2333625">
                  <a:extLst>
                    <a:ext uri="{9D8B030D-6E8A-4147-A177-3AD203B41FA5}">
                      <a16:colId xmlns:a16="http://schemas.microsoft.com/office/drawing/2014/main" xmlns="" val="3893320631"/>
                    </a:ext>
                  </a:extLst>
                </a:gridCol>
                <a:gridCol w="1781175">
                  <a:extLst>
                    <a:ext uri="{9D8B030D-6E8A-4147-A177-3AD203B41FA5}">
                      <a16:colId xmlns:a16="http://schemas.microsoft.com/office/drawing/2014/main" xmlns="" val="2276114791"/>
                    </a:ext>
                  </a:extLst>
                </a:gridCol>
                <a:gridCol w="1782762">
                  <a:extLst>
                    <a:ext uri="{9D8B030D-6E8A-4147-A177-3AD203B41FA5}">
                      <a16:colId xmlns:a16="http://schemas.microsoft.com/office/drawing/2014/main" xmlns="" val="773152511"/>
                    </a:ext>
                  </a:extLst>
                </a:gridCol>
              </a:tblGrid>
              <a:tr h="279400">
                <a:tc gridSpan="2">
                  <a:txBody>
                    <a:bodyPr/>
                    <a:lstStyle>
                      <a:lvl1pPr defTabSz="342900">
                        <a:spcBef>
                          <a:spcPts val="750"/>
                        </a:spcBef>
                        <a:buClr>
                          <a:schemeClr val="accent1"/>
                        </a:buClr>
                        <a:buFont typeface="Wingdings 3" panose="05040102010807070707" pitchFamily="18" charset="2"/>
                        <a:tabLst>
                          <a:tab pos="88900"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88900"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88900"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88900" algn="l"/>
                        </a:tabLst>
                      </a:pPr>
                      <a:r>
                        <a:rPr kumimoji="0" lang="zh-TW" altLang="zh-TW" sz="1600" b="0" i="0" u="none" strike="noStrike" cap="none" normalizeH="0" baseline="0" smtClean="0">
                          <a:ln>
                            <a:noFill/>
                          </a:ln>
                          <a:solidFill>
                            <a:srgbClr val="000000"/>
                          </a:solidFill>
                          <a:effectLst/>
                          <a:latin typeface="Century Gothic" panose="020B0502020202020204" pitchFamily="34" charset="0"/>
                          <a:ea typeface="微軟正黑體" panose="020B0604030504040204" pitchFamily="34" charset="-120"/>
                        </a:rPr>
                        <a:t>比序項目</a:t>
                      </a:r>
                      <a:endParaRPr kumimoji="0" lang="zh-TW" altLang="zh-TW" sz="16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Century Gothic" panose="020B0502020202020204" pitchFamily="34" charset="0"/>
                          <a:ea typeface="微軟正黑體" panose="020B0604030504040204" pitchFamily="34" charset="-120"/>
                        </a:rPr>
                        <a:t>個別序位表</a:t>
                      </a:r>
                      <a:endParaRPr kumimoji="0" lang="zh-TW" altLang="zh-TW" sz="16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smtClean="0">
                          <a:ln>
                            <a:noFill/>
                          </a:ln>
                          <a:solidFill>
                            <a:srgbClr val="000000"/>
                          </a:solidFill>
                          <a:effectLst/>
                          <a:latin typeface="Century Gothic" panose="020B0502020202020204" pitchFamily="34" charset="0"/>
                          <a:ea typeface="微軟正黑體" panose="020B0604030504040204" pitchFamily="34" charset="-120"/>
                        </a:rPr>
                        <a:t>選填志願時出現</a:t>
                      </a:r>
                      <a:endParaRPr kumimoji="0" lang="zh-TW" altLang="zh-TW" sz="16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extLst>
                  <a:ext uri="{0D108BD9-81ED-4DB2-BD59-A6C34878D82A}">
                    <a16:rowId xmlns:a16="http://schemas.microsoft.com/office/drawing/2014/main" xmlns="" val="2856202898"/>
                  </a:ext>
                </a:extLst>
              </a:tr>
              <a:tr h="279400">
                <a:tc row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FF0000"/>
                          </a:solidFill>
                          <a:effectLst/>
                          <a:latin typeface="Century Gothic" panose="020B0502020202020204" pitchFamily="34" charset="0"/>
                          <a:ea typeface="微軟正黑體" panose="020B0604030504040204" pitchFamily="34" charset="-120"/>
                        </a:rPr>
                        <a:t>1.志願序</a:t>
                      </a:r>
                      <a:endParaRPr kumimoji="0" lang="zh-TW" altLang="zh-TW" sz="16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FF0000"/>
                          </a:solidFill>
                          <a:effectLst/>
                          <a:latin typeface="Century Gothic" panose="020B0502020202020204" pitchFamily="34" charset="0"/>
                          <a:ea typeface="微軟正黑體" panose="020B0604030504040204" pitchFamily="34" charset="-120"/>
                        </a:rPr>
                        <a:t>志願序</a:t>
                      </a:r>
                      <a:endParaRPr kumimoji="0" lang="zh-TW" altLang="zh-TW" sz="16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Century Gothic" panose="020B0502020202020204" pitchFamily="34" charset="0"/>
                          <a:ea typeface="微軟正黑體" panose="020B0604030504040204" pitchFamily="34" charset="-120"/>
                        </a:rPr>
                        <a:t> </a:t>
                      </a:r>
                      <a:endParaRPr kumimoji="0" lang="zh-TW" altLang="zh-TW" sz="16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Century Gothic" panose="020B0502020202020204" pitchFamily="34" charset="0"/>
                          <a:ea typeface="微軟正黑體" panose="020B0604030504040204" pitchFamily="34" charset="-120"/>
                        </a:rPr>
                        <a:t>10</a:t>
                      </a:r>
                      <a:endParaRPr kumimoji="0" lang="zh-TW" altLang="zh-TW" sz="16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4175852579"/>
                  </a:ext>
                </a:extLst>
              </a:tr>
              <a:tr h="279400">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smtClean="0">
                          <a:ln>
                            <a:noFill/>
                          </a:ln>
                          <a:solidFill>
                            <a:srgbClr val="FF0000"/>
                          </a:solidFill>
                          <a:effectLst/>
                          <a:latin typeface="Century Gothic" panose="020B0502020202020204" pitchFamily="34" charset="0"/>
                          <a:ea typeface="微軟正黑體" panose="020B0604030504040204" pitchFamily="34" charset="-120"/>
                        </a:rPr>
                        <a:t> </a:t>
                      </a:r>
                      <a:endParaRPr kumimoji="0" lang="zh-TW" altLang="zh-TW" sz="16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786203286"/>
                  </a:ext>
                </a:extLst>
              </a:tr>
              <a:tr h="852488">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2.多元學習表現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競賽成績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50</a:t>
                      </a:r>
                      <a:endPar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tabLst>
                          <a:tab pos="220663"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220663"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220663"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220663" algn="l"/>
                        </a:tabLst>
                      </a:pPr>
                      <a:r>
                        <a:rPr kumimoji="0" lang="zh-TW" altLang="zh-TW" sz="14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506232302"/>
                  </a:ext>
                </a:extLst>
              </a:tr>
              <a:tr h="279400">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獎勵紀錄</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757972597"/>
                  </a:ext>
                </a:extLst>
              </a:tr>
              <a:tr h="279400">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社團參與</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768685606"/>
                  </a:ext>
                </a:extLst>
              </a:tr>
              <a:tr h="279400">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服務學習</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565549953"/>
                  </a:ext>
                </a:extLst>
              </a:tr>
              <a:tr h="279400">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體適能</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988092565"/>
                  </a:ext>
                </a:extLst>
              </a:tr>
              <a:tr h="560388">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347418312"/>
                  </a:ext>
                </a:extLst>
              </a:tr>
              <a:tr h="381000">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Century Gothic" panose="020B0502020202020204" pitchFamily="34" charset="0"/>
                          <a:ea typeface="微軟正黑體" panose="020B0604030504040204" pitchFamily="34" charset="-120"/>
                        </a:rPr>
                        <a:t>3.</a:t>
                      </a:r>
                      <a:r>
                        <a:rPr kumimoji="0" lang="zh-TW" altLang="en-US" sz="1600" b="0" i="0" u="none" strike="noStrike" cap="none" normalizeH="0" baseline="0" smtClean="0">
                          <a:ln>
                            <a:noFill/>
                          </a:ln>
                          <a:solidFill>
                            <a:srgbClr val="FF0000"/>
                          </a:solidFill>
                          <a:effectLst/>
                          <a:latin typeface="Century Gothic" panose="020B0502020202020204" pitchFamily="34" charset="0"/>
                          <a:ea typeface="微軟正黑體" panose="020B0604030504040204" pitchFamily="34" charset="-120"/>
                        </a:rPr>
                        <a:t>就近入學</a:t>
                      </a:r>
                      <a:endParaRPr kumimoji="0" lang="zh-TW" altLang="en-US" sz="16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endParaRPr>
                    </a:p>
                    <a:p>
                      <a:pPr marL="0" marR="0" lvl="0" indent="0" algn="l" defTabSz="9144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smtClean="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2977344434"/>
                  </a:ext>
                </a:extLst>
              </a:tr>
              <a:tr h="279400">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4.</a:t>
                      </a:r>
                      <a:r>
                        <a:rPr kumimoji="0" lang="zh-TW" altLang="en-US"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國中教育會考</a:t>
                      </a:r>
                      <a:endParaRPr kumimoji="0" lang="zh-TW" altLang="zh-TW" sz="16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30</a:t>
                      </a:r>
                      <a:r>
                        <a:rPr kumimoji="0" lang="zh-TW" altLang="zh-TW" sz="1600" b="0" i="0" u="none" strike="noStrike" cap="none" normalizeH="0" baseline="0" smtClean="0">
                          <a:ln>
                            <a:noFill/>
                          </a:ln>
                          <a:solidFill>
                            <a:srgbClr val="FF0000"/>
                          </a:solidFill>
                          <a:effectLst/>
                          <a:latin typeface="Century Gothic" panose="020B0502020202020204" pitchFamily="34" charset="0"/>
                          <a:ea typeface="微軟正黑體" panose="020B0604030504040204" pitchFamily="34" charset="-120"/>
                        </a:rPr>
                        <a:t> </a:t>
                      </a:r>
                      <a:endParaRPr kumimoji="0" lang="zh-TW" altLang="zh-TW" sz="16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3398544374"/>
                  </a:ext>
                </a:extLst>
              </a:tr>
              <a:tr h="279400">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2344038192"/>
                  </a:ext>
                </a:extLst>
              </a:tr>
              <a:tr h="331788">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Century Gothic" panose="020B0502020202020204" pitchFamily="34" charset="0"/>
                          <a:ea typeface="微軟正黑體" panose="020B0604030504040204" pitchFamily="34" charset="-120"/>
                        </a:rPr>
                        <a:t>總分：100分</a:t>
                      </a:r>
                      <a:endParaRPr kumimoji="0" lang="zh-TW" altLang="zh-TW" sz="16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Century Gothic" panose="020B0502020202020204" pitchFamily="34" charset="0"/>
                          <a:ea typeface="微軟正黑體" panose="020B0604030504040204" pitchFamily="34" charset="-120"/>
                        </a:rPr>
                        <a:t>80</a:t>
                      </a:r>
                      <a:endParaRPr kumimoji="0" lang="zh-TW" altLang="zh-TW" sz="16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smtClean="0">
                          <a:ln>
                            <a:noFill/>
                          </a:ln>
                          <a:solidFill>
                            <a:srgbClr val="FF0000"/>
                          </a:solidFill>
                          <a:effectLst/>
                          <a:latin typeface="Century Gothic" panose="020B0502020202020204" pitchFamily="34" charset="0"/>
                          <a:ea typeface="微軟正黑體" panose="020B0604030504040204" pitchFamily="34" charset="-120"/>
                        </a:rPr>
                        <a:t>20</a:t>
                      </a:r>
                      <a:endParaRPr kumimoji="0" lang="zh-TW" altLang="zh-TW" sz="1600" b="0" i="0" u="none" strike="noStrike" cap="none" normalizeH="0" baseline="0" smtClean="0">
                        <a:ln>
                          <a:noFill/>
                        </a:ln>
                        <a:solidFill>
                          <a:srgbClr val="FF0000"/>
                        </a:solidFill>
                        <a:effectLst/>
                        <a:latin typeface="Times New Roman" panose="02020603050405020304" pitchFamily="18" charset="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2274834"/>
                  </a:ext>
                </a:extLst>
              </a:tr>
            </a:tbl>
          </a:graphicData>
        </a:graphic>
      </p:graphicFrame>
      <p:sp>
        <p:nvSpPr>
          <p:cNvPr id="4" name="矩形 3"/>
          <p:cNvSpPr/>
          <p:nvPr/>
        </p:nvSpPr>
        <p:spPr>
          <a:xfrm>
            <a:off x="6672263" y="1628775"/>
            <a:ext cx="1800225" cy="5000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5" name="投影片編號版面配置區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32" indent="-285744">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2971" indent="-228594">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160"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349"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537"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726"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8914"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103"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 typeface="Arial" panose="020B0604020202020204" pitchFamily="34" charset="0"/>
              <a:buNone/>
              <a:defRPr/>
            </a:pPr>
            <a:r>
              <a:rPr lang="en-US" altLang="zh-TW" sz="2000" dirty="0" smtClean="0">
                <a:solidFill>
                  <a:srgbClr val="FEFFFF"/>
                </a:solidFill>
                <a:latin typeface="+mn-lt"/>
                <a:ea typeface="+mn-ea"/>
              </a:rPr>
              <a:t>68</a:t>
            </a:r>
            <a:endParaRPr lang="en-US" altLang="en-US" sz="2000" dirty="0">
              <a:solidFill>
                <a:srgbClr val="FEFFFF"/>
              </a:solidFill>
              <a:latin typeface="+mn-lt"/>
              <a:ea typeface="+mn-ea"/>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內容版面配置區 6"/>
          <p:cNvSpPr>
            <a:spLocks noGrp="1"/>
          </p:cNvSpPr>
          <p:nvPr>
            <p:ph idx="1"/>
          </p:nvPr>
        </p:nvSpPr>
        <p:spPr>
          <a:xfrm>
            <a:off x="1981200" y="908050"/>
            <a:ext cx="8229600" cy="4926013"/>
          </a:xfrm>
        </p:spPr>
        <p:txBody>
          <a:bodyPr/>
          <a:lstStyle/>
          <a:p>
            <a:pPr>
              <a:buFontTx/>
              <a:buBlip>
                <a:blip r:embed="rId3"/>
              </a:buBlip>
            </a:pPr>
            <a:r>
              <a:rPr lang="zh-TW" altLang="en-US" sz="2400" smtClean="0"/>
              <a:t>登入志願選填系統時可以看到此一資訊</a:t>
            </a:r>
            <a:r>
              <a:rPr lang="en-US" altLang="zh-TW" smtClean="0"/>
              <a:t/>
            </a:r>
            <a:br>
              <a:rPr lang="en-US" altLang="zh-TW" smtClean="0"/>
            </a:br>
            <a:endParaRPr lang="en-US" altLang="zh-TW" smtClean="0"/>
          </a:p>
        </p:txBody>
      </p:sp>
      <p:sp>
        <p:nvSpPr>
          <p:cNvPr id="2" name="按鈕形 1"/>
          <p:cNvSpPr/>
          <p:nvPr/>
        </p:nvSpPr>
        <p:spPr>
          <a:xfrm>
            <a:off x="1889125" y="1484313"/>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37220" name="矩形 4"/>
          <p:cNvSpPr>
            <a:spLocks noChangeArrowheads="1"/>
          </p:cNvSpPr>
          <p:nvPr/>
        </p:nvSpPr>
        <p:spPr bwMode="auto">
          <a:xfrm>
            <a:off x="2279650" y="404813"/>
            <a:ext cx="7931150" cy="400050"/>
          </a:xfrm>
          <a:prstGeom prst="rect">
            <a:avLst/>
          </a:prstGeom>
          <a:noFill/>
          <a:ln w="9525">
            <a:noFill/>
            <a:miter lim="800000"/>
            <a:headEnd/>
            <a:tailEnd/>
          </a:ln>
        </p:spPr>
        <p:txBody>
          <a:bodyPr>
            <a:spAutoFit/>
          </a:bodyPr>
          <a:lstStyle/>
          <a:p>
            <a:r>
              <a:rPr lang="zh-TW" altLang="en-US" b="1">
                <a:solidFill>
                  <a:srgbClr val="000000"/>
                </a:solidFill>
                <a:latin typeface="微軟正黑體" pitchFamily="34" charset="-120"/>
              </a:rPr>
              <a:t>表三：</a:t>
            </a:r>
            <a:r>
              <a:rPr lang="zh-TW" altLang="en-US" sz="2000" b="1">
                <a:solidFill>
                  <a:srgbClr val="FF0000"/>
                </a:solidFill>
                <a:latin typeface="微軟正黑體" pitchFamily="34" charset="-120"/>
              </a:rPr>
              <a:t>臺南就學區</a:t>
            </a:r>
            <a:r>
              <a:rPr lang="zh-TW" altLang="en-US" b="1">
                <a:solidFill>
                  <a:srgbClr val="000000"/>
                </a:solidFill>
                <a:latin typeface="微軟正黑體" pitchFamily="34" charset="-120"/>
              </a:rPr>
              <a:t>學生第一次免試入學</a:t>
            </a:r>
            <a:r>
              <a:rPr lang="zh-TW" altLang="en-US" b="1">
                <a:solidFill>
                  <a:srgbClr val="FF0000"/>
                </a:solidFill>
                <a:latin typeface="微軟正黑體" pitchFamily="34" charset="-120"/>
              </a:rPr>
              <a:t>個別序位</a:t>
            </a:r>
            <a:r>
              <a:rPr lang="zh-TW" altLang="en-US" b="1">
                <a:solidFill>
                  <a:srgbClr val="000000"/>
                </a:solidFill>
                <a:latin typeface="微軟正黑體" pitchFamily="34" charset="-120"/>
              </a:rPr>
              <a:t>表示例</a:t>
            </a:r>
          </a:p>
        </p:txBody>
      </p:sp>
      <p:sp>
        <p:nvSpPr>
          <p:cNvPr id="137221" name="文字方塊 5"/>
          <p:cNvSpPr txBox="1">
            <a:spLocks noChangeArrowheads="1"/>
          </p:cNvSpPr>
          <p:nvPr/>
        </p:nvSpPr>
        <p:spPr bwMode="auto">
          <a:xfrm>
            <a:off x="1914525" y="4443413"/>
            <a:ext cx="8362950" cy="1938337"/>
          </a:xfrm>
          <a:prstGeom prst="rect">
            <a:avLst/>
          </a:prstGeom>
          <a:noFill/>
          <a:ln w="9525">
            <a:noFill/>
            <a:miter lim="800000"/>
            <a:headEnd/>
            <a:tailEnd/>
          </a:ln>
        </p:spPr>
        <p:txBody>
          <a:bodyPr>
            <a:spAutoFit/>
          </a:bodyPr>
          <a:lstStyle/>
          <a:p>
            <a:r>
              <a:rPr lang="en-US" altLang="zh-TW" sz="2400">
                <a:solidFill>
                  <a:srgbClr val="000000"/>
                </a:solidFill>
                <a:ea typeface="新細明體" pitchFamily="18" charset="-120"/>
              </a:rPr>
              <a:t>1.</a:t>
            </a:r>
            <a:r>
              <a:rPr lang="zh-TW" altLang="en-US" sz="2400">
                <a:solidFill>
                  <a:srgbClr val="000000"/>
                </a:solidFill>
                <a:ea typeface="新細明體" pitchFamily="18" charset="-120"/>
              </a:rPr>
              <a:t>在</a:t>
            </a:r>
            <a:r>
              <a:rPr lang="en-US" altLang="zh-TW" sz="2400">
                <a:solidFill>
                  <a:srgbClr val="FF0000"/>
                </a:solidFill>
                <a:ea typeface="新細明體" pitchFamily="18" charset="-120"/>
              </a:rPr>
              <a:t>77</a:t>
            </a:r>
            <a:r>
              <a:rPr lang="zh-TW" altLang="en-US" sz="2400">
                <a:solidFill>
                  <a:srgbClr val="FF0000"/>
                </a:solidFill>
                <a:ea typeface="新細明體" pitchFamily="18" charset="-120"/>
              </a:rPr>
              <a:t>分</a:t>
            </a:r>
            <a:r>
              <a:rPr lang="zh-TW" altLang="en-US" sz="2400">
                <a:solidFill>
                  <a:srgbClr val="000000"/>
                </a:solidFill>
                <a:ea typeface="新細明體" pitchFamily="18" charset="-120"/>
              </a:rPr>
              <a:t>中，目前學生在臺南區的分數排序為</a:t>
            </a:r>
            <a:r>
              <a:rPr lang="en-US" altLang="zh-TW" sz="2400">
                <a:solidFill>
                  <a:srgbClr val="000000"/>
                </a:solidFill>
                <a:ea typeface="新細明體" pitchFamily="18" charset="-120"/>
              </a:rPr>
              <a:t>2.36</a:t>
            </a:r>
            <a:r>
              <a:rPr lang="zh-TW" altLang="en-US" sz="2400">
                <a:solidFill>
                  <a:srgbClr val="000000"/>
                </a:solidFill>
                <a:ea typeface="新細明體" pitchFamily="18" charset="-120"/>
              </a:rPr>
              <a:t>％</a:t>
            </a:r>
            <a:r>
              <a:rPr lang="en-US" altLang="zh-TW" sz="2400">
                <a:solidFill>
                  <a:srgbClr val="000000"/>
                </a:solidFill>
                <a:ea typeface="新細明體" pitchFamily="18" charset="-120"/>
              </a:rPr>
              <a:t>-3.37</a:t>
            </a:r>
            <a:r>
              <a:rPr lang="zh-TW" altLang="en-US" sz="2400">
                <a:solidFill>
                  <a:srgbClr val="000000"/>
                </a:solidFill>
                <a:ea typeface="新細明體" pitchFamily="18" charset="-120"/>
              </a:rPr>
              <a:t>％中。學生在臺南市排名在</a:t>
            </a:r>
            <a:r>
              <a:rPr lang="en-US" altLang="zh-TW" sz="2400">
                <a:solidFill>
                  <a:srgbClr val="000000"/>
                </a:solidFill>
                <a:ea typeface="新細明體" pitchFamily="18" charset="-120"/>
              </a:rPr>
              <a:t>236-337</a:t>
            </a:r>
            <a:r>
              <a:rPr lang="zh-TW" altLang="en-US" sz="2400">
                <a:solidFill>
                  <a:srgbClr val="000000"/>
                </a:solidFill>
                <a:ea typeface="新細明體" pitchFamily="18" charset="-120"/>
              </a:rPr>
              <a:t>中。代表學生目前的分數（扣掉三項目）最多輸給</a:t>
            </a:r>
            <a:r>
              <a:rPr lang="en-US" altLang="zh-TW" sz="2400">
                <a:solidFill>
                  <a:srgbClr val="000000"/>
                </a:solidFill>
                <a:ea typeface="新細明體" pitchFamily="18" charset="-120"/>
              </a:rPr>
              <a:t>336</a:t>
            </a:r>
            <a:r>
              <a:rPr lang="zh-TW" altLang="en-US" sz="2400">
                <a:solidFill>
                  <a:srgbClr val="000000"/>
                </a:solidFill>
                <a:ea typeface="新細明體" pitchFamily="18" charset="-120"/>
              </a:rPr>
              <a:t>人。</a:t>
            </a:r>
            <a:endParaRPr lang="en-US" altLang="zh-TW" sz="2400">
              <a:solidFill>
                <a:srgbClr val="000000"/>
              </a:solidFill>
              <a:ea typeface="新細明體" pitchFamily="18" charset="-120"/>
            </a:endParaRPr>
          </a:p>
          <a:p>
            <a:r>
              <a:rPr lang="en-US" altLang="zh-TW" sz="2400">
                <a:solidFill>
                  <a:srgbClr val="000000"/>
                </a:solidFill>
                <a:ea typeface="新細明體" pitchFamily="18" charset="-120"/>
              </a:rPr>
              <a:t>2.</a:t>
            </a:r>
            <a:r>
              <a:rPr lang="zh-TW" altLang="en-US" sz="2400">
                <a:solidFill>
                  <a:srgbClr val="000000"/>
                </a:solidFill>
                <a:ea typeface="新細明體" pitchFamily="18" charset="-120"/>
              </a:rPr>
              <a:t>若學生要追求理想中的志願，則可參考各志願之錄取人數，衡量自己其他項目的分數後，就可以推估錄取機率之高低。</a:t>
            </a:r>
          </a:p>
        </p:txBody>
      </p:sp>
      <p:sp>
        <p:nvSpPr>
          <p:cNvPr id="7" name="矩形 6"/>
          <p:cNvSpPr>
            <a:spLocks noChangeArrowheads="1"/>
          </p:cNvSpPr>
          <p:nvPr/>
        </p:nvSpPr>
        <p:spPr bwMode="auto">
          <a:xfrm>
            <a:off x="8101013" y="2341563"/>
            <a:ext cx="885825" cy="523875"/>
          </a:xfrm>
          <a:prstGeom prst="rect">
            <a:avLst/>
          </a:prstGeom>
          <a:solidFill>
            <a:srgbClr val="FFFF00"/>
          </a:solidFill>
          <a:ln w="9525">
            <a:noFill/>
            <a:miter lim="800000"/>
            <a:headEnd/>
            <a:tailEnd/>
          </a:ln>
        </p:spPr>
        <p:txBody>
          <a:bodyPr wrap="none">
            <a:spAutoFit/>
          </a:bodyPr>
          <a:lstStyle/>
          <a:p>
            <a:pPr eaLnBrk="1" hangingPunct="1"/>
            <a:r>
              <a:rPr lang="en-US" altLang="zh-TW" sz="2800">
                <a:solidFill>
                  <a:srgbClr val="FF0000"/>
                </a:solidFill>
              </a:rPr>
              <a:t>1.01</a:t>
            </a:r>
            <a:endParaRPr lang="zh-TW" altLang="en-US" sz="2800">
              <a:solidFill>
                <a:srgbClr val="FF0000"/>
              </a:solidFill>
            </a:endParaRPr>
          </a:p>
        </p:txBody>
      </p:sp>
      <p:sp>
        <p:nvSpPr>
          <p:cNvPr id="8" name="投影片編號版面配置區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32" indent="-285744">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2971" indent="-228594">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160"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349"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537"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726"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8914"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103"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 typeface="Arial" panose="020B0604020202020204" pitchFamily="34" charset="0"/>
              <a:buNone/>
              <a:defRPr/>
            </a:pPr>
            <a:r>
              <a:rPr lang="en-US" altLang="zh-TW" sz="2000" dirty="0" smtClean="0">
                <a:solidFill>
                  <a:srgbClr val="FEFFFF"/>
                </a:solidFill>
                <a:latin typeface="+mn-lt"/>
                <a:ea typeface="+mn-ea"/>
              </a:rPr>
              <a:t>69</a:t>
            </a:r>
            <a:endParaRPr lang="en-US" altLang="en-US" sz="2000" dirty="0">
              <a:solidFill>
                <a:srgbClr val="FEFFFF"/>
              </a:solidFill>
              <a:latin typeface="+mn-lt"/>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編號版面配置區 1"/>
          <p:cNvSpPr>
            <a:spLocks noGrp="1"/>
          </p:cNvSpPr>
          <p:nvPr>
            <p:ph type="sldNum" sz="quarter" idx="12"/>
          </p:nvPr>
        </p:nvSpPr>
        <p:spPr bwMode="auto">
          <a:xfrm>
            <a:off x="2239963" y="1077913"/>
            <a:ext cx="779462" cy="365125"/>
          </a:xfrm>
          <a:noFill/>
          <a:ln>
            <a:miter lim="800000"/>
            <a:headEnd/>
            <a:tailEnd/>
          </a:ln>
        </p:spPr>
        <p:txBody>
          <a:bodyPr/>
          <a:lstStyle/>
          <a:p>
            <a:fld id="{A028B288-113D-4FF4-93F5-E7AEAD55473C}" type="slidenum">
              <a:rPr lang="zh-TW" altLang="en-US"/>
              <a:pPr/>
              <a:t>7</a:t>
            </a:fld>
            <a:endParaRPr lang="zh-TW" altLang="en-US"/>
          </a:p>
        </p:txBody>
      </p:sp>
      <p:sp>
        <p:nvSpPr>
          <p:cNvPr id="65539" name="Text Box 5"/>
          <p:cNvSpPr txBox="1">
            <a:spLocks noChangeArrowheads="1"/>
          </p:cNvSpPr>
          <p:nvPr/>
        </p:nvSpPr>
        <p:spPr bwMode="auto">
          <a:xfrm>
            <a:off x="4119563" y="623888"/>
            <a:ext cx="4537075" cy="369887"/>
          </a:xfrm>
          <a:prstGeom prst="rect">
            <a:avLst/>
          </a:prstGeom>
          <a:noFill/>
          <a:ln w="9525">
            <a:noFill/>
            <a:miter lim="800000"/>
            <a:headEnd/>
            <a:tailEnd/>
          </a:ln>
        </p:spPr>
        <p:txBody>
          <a:bodyPr>
            <a:spAutoFit/>
          </a:bodyPr>
          <a:lstStyle/>
          <a:p>
            <a:r>
              <a:rPr lang="zh-TW" altLang="en-US" b="1">
                <a:solidFill>
                  <a:srgbClr val="7030A0"/>
                </a:solidFill>
                <a:latin typeface="超研澤顏楷"/>
                <a:ea typeface="超研澤顏楷"/>
                <a:cs typeface="超研澤顏楷"/>
              </a:rPr>
              <a:t>現住人口出生數</a:t>
            </a:r>
            <a:r>
              <a:rPr lang="en-US" altLang="zh-TW" b="1">
                <a:solidFill>
                  <a:srgbClr val="7030A0"/>
                </a:solidFill>
                <a:latin typeface="超研澤顏楷"/>
                <a:ea typeface="超研澤顏楷"/>
                <a:cs typeface="超研澤顏楷"/>
              </a:rPr>
              <a:t>(</a:t>
            </a:r>
            <a:r>
              <a:rPr lang="zh-TW" altLang="en-US" b="1">
                <a:solidFill>
                  <a:srgbClr val="7030A0"/>
                </a:solidFill>
                <a:latin typeface="超研澤顏楷"/>
                <a:ea typeface="超研澤顏楷"/>
                <a:cs typeface="超研澤顏楷"/>
              </a:rPr>
              <a:t>率</a:t>
            </a:r>
            <a:r>
              <a:rPr lang="en-US" altLang="zh-TW" b="1">
                <a:solidFill>
                  <a:srgbClr val="7030A0"/>
                </a:solidFill>
                <a:latin typeface="超研澤顏楷"/>
                <a:ea typeface="超研澤顏楷"/>
                <a:cs typeface="超研澤顏楷"/>
              </a:rPr>
              <a:t>)</a:t>
            </a:r>
            <a:r>
              <a:rPr lang="zh-TW" altLang="en-US" b="1">
                <a:solidFill>
                  <a:srgbClr val="7030A0"/>
                </a:solidFill>
                <a:latin typeface="超研澤顏楷"/>
                <a:ea typeface="超研澤顏楷"/>
                <a:cs typeface="超研澤顏楷"/>
              </a:rPr>
              <a:t>變動統計</a:t>
            </a:r>
          </a:p>
        </p:txBody>
      </p:sp>
      <p:graphicFrame>
        <p:nvGraphicFramePr>
          <p:cNvPr id="65540" name="Object 2"/>
          <p:cNvGraphicFramePr>
            <a:graphicFrameLocks noChangeAspect="1"/>
          </p:cNvGraphicFramePr>
          <p:nvPr/>
        </p:nvGraphicFramePr>
        <p:xfrm>
          <a:off x="1487488" y="533400"/>
          <a:ext cx="9779000" cy="6048375"/>
        </p:xfrm>
        <a:graphic>
          <a:graphicData uri="http://schemas.openxmlformats.org/presentationml/2006/ole">
            <p:oleObj spid="_x0000_s65540" name="Worksheet" r:id="rId3" imgW="5134005" imgH="3886234" progId="Excel.Sheet.8">
              <p:embed/>
            </p:oleObj>
          </a:graphicData>
        </a:graphic>
      </p:graphicFrame>
      <p:sp>
        <p:nvSpPr>
          <p:cNvPr id="65541" name="Text Box 5"/>
          <p:cNvSpPr txBox="1">
            <a:spLocks noChangeArrowheads="1"/>
          </p:cNvSpPr>
          <p:nvPr/>
        </p:nvSpPr>
        <p:spPr bwMode="auto">
          <a:xfrm>
            <a:off x="6508750" y="5853113"/>
            <a:ext cx="4191000" cy="646112"/>
          </a:xfrm>
          <a:prstGeom prst="rect">
            <a:avLst/>
          </a:prstGeom>
          <a:noFill/>
          <a:ln w="9525">
            <a:noFill/>
            <a:miter lim="800000"/>
            <a:headEnd/>
            <a:tailEnd/>
          </a:ln>
        </p:spPr>
        <p:txBody>
          <a:bodyPr>
            <a:spAutoFit/>
          </a:bodyPr>
          <a:lstStyle/>
          <a:p>
            <a:endParaRPr lang="en-US" altLang="zh-TW" b="1">
              <a:solidFill>
                <a:srgbClr val="000000"/>
              </a:solidFill>
              <a:latin typeface="細明體_HKSCS-ExtB" pitchFamily="18" charset="-120"/>
            </a:endParaRPr>
          </a:p>
          <a:p>
            <a:endParaRPr lang="en-US" altLang="zh-TW">
              <a:solidFill>
                <a:srgbClr val="000000"/>
              </a:solidFill>
              <a:latin typeface="細明體_HKSCS-ExtB" pitchFamily="18" charset="-120"/>
            </a:endParaRPr>
          </a:p>
        </p:txBody>
      </p:sp>
      <p:sp>
        <p:nvSpPr>
          <p:cNvPr id="65542" name="Text Box 6"/>
          <p:cNvSpPr txBox="1">
            <a:spLocks noChangeArrowheads="1"/>
          </p:cNvSpPr>
          <p:nvPr/>
        </p:nvSpPr>
        <p:spPr bwMode="auto">
          <a:xfrm>
            <a:off x="2490788" y="766763"/>
            <a:ext cx="1628775" cy="369887"/>
          </a:xfrm>
          <a:prstGeom prst="rect">
            <a:avLst/>
          </a:prstGeom>
          <a:solidFill>
            <a:schemeClr val="hlink"/>
          </a:solidFill>
          <a:ln w="9525">
            <a:noFill/>
            <a:miter lim="800000"/>
            <a:headEnd/>
            <a:tailEnd/>
          </a:ln>
        </p:spPr>
        <p:txBody>
          <a:bodyPr>
            <a:spAutoFit/>
          </a:bodyPr>
          <a:lstStyle/>
          <a:p>
            <a:r>
              <a:rPr lang="en-US" altLang="zh-TW">
                <a:solidFill>
                  <a:srgbClr val="FFFFFF"/>
                </a:solidFill>
                <a:latin typeface="標楷體" pitchFamily="65" charset="-120"/>
                <a:ea typeface="標楷體" pitchFamily="65" charset="-120"/>
              </a:rPr>
              <a:t>41.4</a:t>
            </a:r>
            <a:r>
              <a:rPr lang="zh-TW" altLang="en-US">
                <a:solidFill>
                  <a:srgbClr val="FFFFFF"/>
                </a:solidFill>
                <a:latin typeface="標楷體" pitchFamily="65" charset="-120"/>
                <a:ea typeface="標楷體" pitchFamily="65" charset="-120"/>
              </a:rPr>
              <a:t>萬人</a:t>
            </a:r>
          </a:p>
        </p:txBody>
      </p:sp>
      <p:sp>
        <p:nvSpPr>
          <p:cNvPr id="65543" name="Line 7"/>
          <p:cNvSpPr>
            <a:spLocks noChangeShapeType="1"/>
          </p:cNvSpPr>
          <p:nvPr/>
        </p:nvSpPr>
        <p:spPr bwMode="auto">
          <a:xfrm>
            <a:off x="2657475" y="1058863"/>
            <a:ext cx="0" cy="215900"/>
          </a:xfrm>
          <a:prstGeom prst="line">
            <a:avLst/>
          </a:prstGeom>
          <a:noFill/>
          <a:ln w="38100">
            <a:solidFill>
              <a:schemeClr val="tx1"/>
            </a:solidFill>
            <a:round/>
            <a:headEnd/>
            <a:tailEnd type="triangle" w="med" len="med"/>
          </a:ln>
        </p:spPr>
        <p:txBody>
          <a:bodyPr/>
          <a:lstStyle/>
          <a:p>
            <a:endParaRPr lang="zh-TW" altLang="en-US"/>
          </a:p>
        </p:txBody>
      </p:sp>
      <p:sp>
        <p:nvSpPr>
          <p:cNvPr id="65544" name="Text Box 8"/>
          <p:cNvSpPr txBox="1">
            <a:spLocks noChangeArrowheads="1"/>
          </p:cNvSpPr>
          <p:nvPr/>
        </p:nvSpPr>
        <p:spPr bwMode="auto">
          <a:xfrm>
            <a:off x="4692650" y="1604963"/>
            <a:ext cx="1695450" cy="369887"/>
          </a:xfrm>
          <a:prstGeom prst="rect">
            <a:avLst/>
          </a:prstGeom>
          <a:solidFill>
            <a:srgbClr val="F5F3AB"/>
          </a:solidFill>
          <a:ln w="9525">
            <a:noFill/>
            <a:miter lim="800000"/>
            <a:headEnd/>
            <a:tailEnd/>
          </a:ln>
        </p:spPr>
        <p:txBody>
          <a:bodyPr>
            <a:spAutoFit/>
          </a:bodyPr>
          <a:lstStyle/>
          <a:p>
            <a:r>
              <a:rPr lang="en-US" altLang="zh-TW">
                <a:solidFill>
                  <a:srgbClr val="000000"/>
                </a:solidFill>
                <a:latin typeface="標楷體" pitchFamily="65" charset="-120"/>
                <a:ea typeface="標楷體" pitchFamily="65" charset="-120"/>
              </a:rPr>
              <a:t>32.1</a:t>
            </a:r>
            <a:r>
              <a:rPr lang="zh-TW" altLang="en-US">
                <a:solidFill>
                  <a:srgbClr val="000000"/>
                </a:solidFill>
                <a:latin typeface="標楷體" pitchFamily="65" charset="-120"/>
                <a:ea typeface="標楷體" pitchFamily="65" charset="-120"/>
              </a:rPr>
              <a:t>萬人</a:t>
            </a:r>
          </a:p>
        </p:txBody>
      </p:sp>
      <p:sp>
        <p:nvSpPr>
          <p:cNvPr id="65545" name="Line 9"/>
          <p:cNvSpPr>
            <a:spLocks noChangeShapeType="1"/>
          </p:cNvSpPr>
          <p:nvPr/>
        </p:nvSpPr>
        <p:spPr bwMode="auto">
          <a:xfrm>
            <a:off x="5289550" y="1965325"/>
            <a:ext cx="0" cy="344488"/>
          </a:xfrm>
          <a:prstGeom prst="line">
            <a:avLst/>
          </a:prstGeom>
          <a:noFill/>
          <a:ln w="38100">
            <a:solidFill>
              <a:schemeClr val="tx1"/>
            </a:solidFill>
            <a:round/>
            <a:headEnd/>
            <a:tailEnd type="triangle" w="med" len="med"/>
          </a:ln>
        </p:spPr>
        <p:txBody>
          <a:bodyPr/>
          <a:lstStyle/>
          <a:p>
            <a:endParaRPr lang="zh-TW" altLang="en-US"/>
          </a:p>
        </p:txBody>
      </p:sp>
      <p:sp>
        <p:nvSpPr>
          <p:cNvPr id="12" name="Text Box 10"/>
          <p:cNvSpPr txBox="1">
            <a:spLocks noChangeArrowheads="1"/>
          </p:cNvSpPr>
          <p:nvPr/>
        </p:nvSpPr>
        <p:spPr bwMode="auto">
          <a:xfrm>
            <a:off x="7648575" y="2309813"/>
            <a:ext cx="1285875" cy="369887"/>
          </a:xfrm>
          <a:prstGeom prst="rect">
            <a:avLst/>
          </a:prstGeom>
          <a:solidFill>
            <a:schemeClr val="accent2">
              <a:lumMod val="75000"/>
            </a:schemeClr>
          </a:solidFill>
          <a:ln w="9525">
            <a:noFill/>
            <a:miter lim="800000"/>
            <a:headEnd/>
            <a:tailEnd/>
          </a:ln>
        </p:spPr>
        <p:txBody>
          <a:bodyPr>
            <a:spAutoFit/>
          </a:bodyPr>
          <a:lstStyle/>
          <a:p>
            <a:pPr>
              <a:defRPr/>
            </a:pPr>
            <a:r>
              <a:rPr lang="en-US" altLang="zh-TW" dirty="0">
                <a:solidFill>
                  <a:prstClr val="white"/>
                </a:solidFill>
                <a:latin typeface="標楷體" pitchFamily="65" charset="-120"/>
                <a:ea typeface="標楷體" pitchFamily="65" charset="-120"/>
              </a:rPr>
              <a:t>26</a:t>
            </a:r>
            <a:r>
              <a:rPr lang="zh-TW" altLang="en-US" dirty="0">
                <a:solidFill>
                  <a:prstClr val="white"/>
                </a:solidFill>
                <a:latin typeface="標楷體" pitchFamily="65" charset="-120"/>
                <a:ea typeface="標楷體" pitchFamily="65" charset="-120"/>
              </a:rPr>
              <a:t>萬人</a:t>
            </a:r>
          </a:p>
        </p:txBody>
      </p:sp>
      <p:sp>
        <p:nvSpPr>
          <p:cNvPr id="65547" name="Line 11"/>
          <p:cNvSpPr>
            <a:spLocks noChangeShapeType="1"/>
          </p:cNvSpPr>
          <p:nvPr/>
        </p:nvSpPr>
        <p:spPr bwMode="auto">
          <a:xfrm>
            <a:off x="7881938" y="2635250"/>
            <a:ext cx="0" cy="431800"/>
          </a:xfrm>
          <a:prstGeom prst="line">
            <a:avLst/>
          </a:prstGeom>
          <a:noFill/>
          <a:ln w="38100">
            <a:solidFill>
              <a:schemeClr val="tx1"/>
            </a:solidFill>
            <a:round/>
            <a:headEnd/>
            <a:tailEnd type="triangle" w="med" len="med"/>
          </a:ln>
        </p:spPr>
        <p:txBody>
          <a:bodyPr/>
          <a:lstStyle/>
          <a:p>
            <a:endParaRPr lang="zh-TW" altLang="en-US"/>
          </a:p>
        </p:txBody>
      </p:sp>
      <p:sp>
        <p:nvSpPr>
          <p:cNvPr id="65548" name="Text Box 12"/>
          <p:cNvSpPr txBox="1">
            <a:spLocks noChangeArrowheads="1"/>
          </p:cNvSpPr>
          <p:nvPr/>
        </p:nvSpPr>
        <p:spPr bwMode="auto">
          <a:xfrm>
            <a:off x="9332913" y="2711450"/>
            <a:ext cx="1619250" cy="369888"/>
          </a:xfrm>
          <a:prstGeom prst="rect">
            <a:avLst/>
          </a:prstGeom>
          <a:solidFill>
            <a:srgbClr val="FF9966"/>
          </a:solidFill>
          <a:ln w="9525">
            <a:noFill/>
            <a:miter lim="800000"/>
            <a:headEnd/>
            <a:tailEnd/>
          </a:ln>
        </p:spPr>
        <p:txBody>
          <a:bodyPr>
            <a:spAutoFit/>
          </a:bodyPr>
          <a:lstStyle/>
          <a:p>
            <a:r>
              <a:rPr lang="en-US" altLang="zh-TW">
                <a:solidFill>
                  <a:srgbClr val="000000"/>
                </a:solidFill>
                <a:latin typeface="標楷體" pitchFamily="65" charset="-120"/>
                <a:ea typeface="標楷體" pitchFamily="65" charset="-120"/>
              </a:rPr>
              <a:t>19.1</a:t>
            </a:r>
            <a:r>
              <a:rPr lang="zh-TW" altLang="en-US">
                <a:solidFill>
                  <a:srgbClr val="000000"/>
                </a:solidFill>
                <a:latin typeface="標楷體" pitchFamily="65" charset="-120"/>
                <a:ea typeface="標楷體" pitchFamily="65" charset="-120"/>
              </a:rPr>
              <a:t>萬人</a:t>
            </a:r>
          </a:p>
        </p:txBody>
      </p:sp>
      <p:sp>
        <p:nvSpPr>
          <p:cNvPr id="65549" name="Line 13"/>
          <p:cNvSpPr>
            <a:spLocks noChangeShapeType="1"/>
          </p:cNvSpPr>
          <p:nvPr/>
        </p:nvSpPr>
        <p:spPr bwMode="auto">
          <a:xfrm>
            <a:off x="9663113" y="3071813"/>
            <a:ext cx="0" cy="576262"/>
          </a:xfrm>
          <a:prstGeom prst="line">
            <a:avLst/>
          </a:prstGeom>
          <a:noFill/>
          <a:ln w="38100">
            <a:solidFill>
              <a:schemeClr val="tx1"/>
            </a:solidFill>
            <a:round/>
            <a:headEnd/>
            <a:tailEnd type="triangle" w="med" len="med"/>
          </a:ln>
        </p:spPr>
        <p:txBody>
          <a:bodyPr/>
          <a:lstStyle/>
          <a:p>
            <a:endParaRPr lang="zh-TW" altLang="en-US"/>
          </a:p>
        </p:txBody>
      </p:sp>
      <p:sp>
        <p:nvSpPr>
          <p:cNvPr id="65550" name="Text Box 14"/>
          <p:cNvSpPr txBox="1">
            <a:spLocks noChangeArrowheads="1"/>
          </p:cNvSpPr>
          <p:nvPr/>
        </p:nvSpPr>
        <p:spPr bwMode="auto">
          <a:xfrm>
            <a:off x="9980613" y="3359150"/>
            <a:ext cx="1439862" cy="369888"/>
          </a:xfrm>
          <a:prstGeom prst="rect">
            <a:avLst/>
          </a:prstGeom>
          <a:solidFill>
            <a:srgbClr val="CC3300"/>
          </a:solidFill>
          <a:ln w="9525">
            <a:noFill/>
            <a:miter lim="800000"/>
            <a:headEnd/>
            <a:tailEnd/>
          </a:ln>
        </p:spPr>
        <p:txBody>
          <a:bodyPr>
            <a:spAutoFit/>
          </a:bodyPr>
          <a:lstStyle/>
          <a:p>
            <a:r>
              <a:rPr lang="en-US" altLang="zh-TW">
                <a:solidFill>
                  <a:srgbClr val="FFFFFF"/>
                </a:solidFill>
                <a:latin typeface="標楷體" pitchFamily="65" charset="-120"/>
                <a:ea typeface="標楷體" pitchFamily="65" charset="-120"/>
              </a:rPr>
              <a:t>16.7</a:t>
            </a:r>
            <a:r>
              <a:rPr lang="zh-TW" altLang="en-US">
                <a:solidFill>
                  <a:srgbClr val="FFFFFF"/>
                </a:solidFill>
                <a:latin typeface="標楷體" pitchFamily="65" charset="-120"/>
                <a:ea typeface="標楷體" pitchFamily="65" charset="-120"/>
              </a:rPr>
              <a:t>萬人</a:t>
            </a:r>
          </a:p>
        </p:txBody>
      </p:sp>
      <p:sp>
        <p:nvSpPr>
          <p:cNvPr id="65551" name="Line 15"/>
          <p:cNvSpPr>
            <a:spLocks noChangeShapeType="1"/>
          </p:cNvSpPr>
          <p:nvPr/>
        </p:nvSpPr>
        <p:spPr bwMode="auto">
          <a:xfrm>
            <a:off x="10134600" y="3756025"/>
            <a:ext cx="0" cy="288925"/>
          </a:xfrm>
          <a:prstGeom prst="line">
            <a:avLst/>
          </a:prstGeom>
          <a:noFill/>
          <a:ln w="38100">
            <a:solidFill>
              <a:schemeClr val="tx1"/>
            </a:solidFill>
            <a:round/>
            <a:headEnd/>
            <a:tailEnd type="triangle" w="med" len="med"/>
          </a:ln>
        </p:spPr>
        <p:txBody>
          <a:bodyPr/>
          <a:lstStyle/>
          <a:p>
            <a:endParaRPr lang="zh-TW" altLang="en-US"/>
          </a:p>
        </p:txBody>
      </p:sp>
      <p:sp>
        <p:nvSpPr>
          <p:cNvPr id="65552" name="AutoShape 16"/>
          <p:cNvSpPr>
            <a:spLocks noChangeArrowheads="1"/>
          </p:cNvSpPr>
          <p:nvPr/>
        </p:nvSpPr>
        <p:spPr bwMode="auto">
          <a:xfrm>
            <a:off x="7496175" y="974725"/>
            <a:ext cx="3240088" cy="863600"/>
          </a:xfrm>
          <a:prstGeom prst="wedgeEllipseCallout">
            <a:avLst>
              <a:gd name="adj1" fmla="val 2593"/>
              <a:gd name="adj2" fmla="val 123764"/>
            </a:avLst>
          </a:prstGeom>
          <a:solidFill>
            <a:srgbClr val="7030A0">
              <a:alpha val="50195"/>
            </a:srgbClr>
          </a:solidFill>
          <a:ln w="9525" algn="ctr">
            <a:noFill/>
            <a:miter lim="800000"/>
            <a:headEnd/>
            <a:tailEnd/>
          </a:ln>
        </p:spPr>
        <p:txBody>
          <a:bodyPr lIns="90000" tIns="46800" rIns="90000" bIns="46800" anchor="ctr"/>
          <a:lstStyle/>
          <a:p>
            <a:pPr algn="ctr"/>
            <a:r>
              <a:rPr lang="zh-TW" altLang="en-US" b="1">
                <a:solidFill>
                  <a:srgbClr val="FFFF00"/>
                </a:solidFill>
                <a:latin typeface="標楷體" pitchFamily="65" charset="-120"/>
                <a:ea typeface="標楷體" pitchFamily="65" charset="-120"/>
              </a:rPr>
              <a:t>一定要成就每個孩子的理由</a:t>
            </a:r>
          </a:p>
        </p:txBody>
      </p:sp>
      <p:sp>
        <p:nvSpPr>
          <p:cNvPr id="65553" name="投影片編號版面配置區 7"/>
          <p:cNvSpPr txBox="1">
            <a:spLocks/>
          </p:cNvSpPr>
          <p:nvPr/>
        </p:nvSpPr>
        <p:spPr bwMode="auto">
          <a:xfrm>
            <a:off x="531813" y="787400"/>
            <a:ext cx="779462" cy="365125"/>
          </a:xfrm>
          <a:prstGeom prst="rect">
            <a:avLst/>
          </a:prstGeom>
          <a:noFill/>
          <a:ln w="9525">
            <a:noFill/>
            <a:miter lim="800000"/>
            <a:headEnd/>
            <a:tailEnd/>
          </a:ln>
        </p:spPr>
        <p:txBody>
          <a:bodyPr anchor="ctr"/>
          <a:lstStyle/>
          <a:p>
            <a:pPr algn="r" eaLnBrk="1" hangingPunct="1"/>
            <a:fld id="{60290C5D-50CC-496E-9520-DA77092EB60B}" type="slidenum">
              <a:rPr kumimoji="0" lang="zh-TW" altLang="en-US" sz="2000">
                <a:solidFill>
                  <a:srgbClr val="FEFFFF"/>
                </a:solidFill>
                <a:latin typeface="Century Gothic" pitchFamily="34" charset="0"/>
              </a:rPr>
              <a:pPr algn="r" eaLnBrk="1" hangingPunct="1"/>
              <a:t>7</a:t>
            </a:fld>
            <a:endParaRPr kumimoji="0" lang="zh-TW" altLang="en-US" sz="2000">
              <a:solidFill>
                <a:srgbClr val="FEFFFF"/>
              </a:solidFill>
              <a:latin typeface="Century Gothic" pitchFamily="34" charset="0"/>
            </a:endParaRPr>
          </a:p>
        </p:txBody>
      </p:sp>
      <p:graphicFrame>
        <p:nvGraphicFramePr>
          <p:cNvPr id="20" name="Chart 5"/>
          <p:cNvGraphicFramePr>
            <a:graphicFrameLocks/>
          </p:cNvGraphicFramePr>
          <p:nvPr/>
        </p:nvGraphicFramePr>
        <p:xfrm>
          <a:off x="1465503" y="533401"/>
          <a:ext cx="9954181" cy="6150708"/>
        </p:xfrm>
        <a:graphic>
          <a:graphicData uri="http://schemas.openxmlformats.org/drawingml/2006/chart">
            <c:chart xmlns:c="http://schemas.openxmlformats.org/drawingml/2006/chart" xmlns:r="http://schemas.openxmlformats.org/officeDocument/2006/relationships" r:id="rId4"/>
          </a:graphicData>
        </a:graphic>
      </p:graphicFrame>
      <p:sp>
        <p:nvSpPr>
          <p:cNvPr id="65555" name="Text Box 5"/>
          <p:cNvSpPr txBox="1">
            <a:spLocks noChangeArrowheads="1"/>
          </p:cNvSpPr>
          <p:nvPr/>
        </p:nvSpPr>
        <p:spPr bwMode="auto">
          <a:xfrm>
            <a:off x="2838450" y="0"/>
            <a:ext cx="8113713" cy="830263"/>
          </a:xfrm>
          <a:prstGeom prst="rect">
            <a:avLst/>
          </a:prstGeom>
          <a:solidFill>
            <a:srgbClr val="0000CC"/>
          </a:solidFill>
          <a:ln w="9525">
            <a:noFill/>
            <a:miter lim="800000"/>
            <a:headEnd/>
            <a:tailEnd/>
          </a:ln>
        </p:spPr>
        <p:txBody>
          <a:bodyPr>
            <a:spAutoFit/>
          </a:bodyPr>
          <a:lstStyle/>
          <a:p>
            <a:r>
              <a:rPr lang="zh-TW" altLang="en-US" sz="4800">
                <a:solidFill>
                  <a:schemeClr val="bg1"/>
                </a:solidFill>
                <a:latin typeface="標楷體" pitchFamily="65" charset="-120"/>
                <a:ea typeface="標楷體" pitchFamily="65" charset="-120"/>
                <a:cs typeface="超研澤顏楷"/>
              </a:rPr>
              <a:t>現住人口出生數</a:t>
            </a:r>
            <a:r>
              <a:rPr lang="en-US" altLang="zh-TW" sz="4800">
                <a:solidFill>
                  <a:schemeClr val="bg1"/>
                </a:solidFill>
                <a:latin typeface="標楷體" pitchFamily="65" charset="-120"/>
                <a:ea typeface="標楷體" pitchFamily="65" charset="-120"/>
                <a:cs typeface="超研澤顏楷"/>
              </a:rPr>
              <a:t>(</a:t>
            </a:r>
            <a:r>
              <a:rPr lang="zh-TW" altLang="en-US" sz="4800">
                <a:solidFill>
                  <a:schemeClr val="bg1"/>
                </a:solidFill>
                <a:latin typeface="標楷體" pitchFamily="65" charset="-120"/>
                <a:ea typeface="標楷體" pitchFamily="65" charset="-120"/>
                <a:cs typeface="超研澤顏楷"/>
              </a:rPr>
              <a:t>率</a:t>
            </a:r>
            <a:r>
              <a:rPr lang="en-US" altLang="zh-TW" sz="4800">
                <a:solidFill>
                  <a:schemeClr val="bg1"/>
                </a:solidFill>
                <a:latin typeface="標楷體" pitchFamily="65" charset="-120"/>
                <a:ea typeface="標楷體" pitchFamily="65" charset="-120"/>
                <a:cs typeface="超研澤顏楷"/>
              </a:rPr>
              <a:t>)</a:t>
            </a:r>
            <a:r>
              <a:rPr lang="zh-TW" altLang="en-US" sz="4800">
                <a:solidFill>
                  <a:schemeClr val="bg1"/>
                </a:solidFill>
                <a:latin typeface="標楷體" pitchFamily="65" charset="-120"/>
                <a:ea typeface="標楷體" pitchFamily="65" charset="-120"/>
                <a:cs typeface="超研澤顏楷"/>
              </a:rPr>
              <a:t>變動統計</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標題 1"/>
          <p:cNvSpPr>
            <a:spLocks noGrp="1"/>
          </p:cNvSpPr>
          <p:nvPr>
            <p:ph type="title"/>
          </p:nvPr>
        </p:nvSpPr>
        <p:spPr>
          <a:xfrm>
            <a:off x="1941513" y="315913"/>
            <a:ext cx="8912225" cy="863600"/>
          </a:xfrm>
          <a:solidFill>
            <a:srgbClr val="7030A0"/>
          </a:solidFill>
        </p:spPr>
        <p:txBody>
          <a:bodyPr/>
          <a:lstStyle/>
          <a:p>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十三</a:t>
            </a:r>
            <a:r>
              <a:rPr lang="en-US" altLang="zh-TW" sz="4000" smtClean="0">
                <a:solidFill>
                  <a:srgbClr val="FFFF00"/>
                </a:solidFill>
                <a:latin typeface="標楷體" pitchFamily="65" charset="-120"/>
                <a:ea typeface="標楷體" pitchFamily="65" charset="-120"/>
              </a:rPr>
              <a:t>)</a:t>
            </a:r>
            <a:r>
              <a:rPr lang="zh-TW" altLang="en-US" sz="4000" smtClean="0">
                <a:solidFill>
                  <a:srgbClr val="FFFF00"/>
                </a:solidFill>
                <a:latin typeface="標楷體" pitchFamily="65" charset="-120"/>
                <a:ea typeface="標楷體" pitchFamily="65" charset="-120"/>
              </a:rPr>
              <a:t>免試續招</a:t>
            </a:r>
            <a:r>
              <a:rPr lang="en-US" altLang="zh-TW" sz="4000" smtClean="0">
                <a:solidFill>
                  <a:srgbClr val="FFFF00"/>
                </a:solidFill>
                <a:latin typeface="標楷體" pitchFamily="65" charset="-120"/>
                <a:ea typeface="標楷體" pitchFamily="65" charset="-120"/>
              </a:rPr>
              <a:t>1</a:t>
            </a:r>
            <a:endParaRPr lang="zh-TW" altLang="en-US" sz="4000" smtClean="0">
              <a:solidFill>
                <a:srgbClr val="FFFF00"/>
              </a:solidFill>
              <a:latin typeface="標楷體" pitchFamily="65" charset="-120"/>
              <a:ea typeface="標楷體" pitchFamily="65" charset="-120"/>
            </a:endParaRPr>
          </a:p>
        </p:txBody>
      </p:sp>
      <p:sp>
        <p:nvSpPr>
          <p:cNvPr id="3" name="內容版面配置區 2"/>
          <p:cNvSpPr>
            <a:spLocks noGrp="1"/>
          </p:cNvSpPr>
          <p:nvPr>
            <p:ph idx="1"/>
          </p:nvPr>
        </p:nvSpPr>
        <p:spPr>
          <a:xfrm>
            <a:off x="1608138" y="1296988"/>
            <a:ext cx="10301287" cy="3778250"/>
          </a:xfrm>
        </p:spPr>
        <p:txBody>
          <a:bodyPr>
            <a:noAutofit/>
          </a:bodyPr>
          <a:lstStyle/>
          <a:p>
            <a:pPr>
              <a:lnSpc>
                <a:spcPct val="125000"/>
              </a:lnSpc>
              <a:spcBef>
                <a:spcPts val="0"/>
              </a:spcBef>
              <a:defRPr/>
            </a:pPr>
            <a:r>
              <a:rPr lang="zh-TW" altLang="en-US" sz="2267" dirty="0">
                <a:solidFill>
                  <a:schemeClr val="tx1"/>
                </a:solidFill>
                <a:ea typeface="超研澤粗魏碑" panose="02010609010101010101" pitchFamily="49" charset="-120"/>
              </a:rPr>
              <a:t>學校辦理免試續招之條件</a:t>
            </a:r>
            <a:endParaRPr lang="en-US" altLang="zh-TW" sz="2267" dirty="0">
              <a:solidFill>
                <a:schemeClr val="tx1"/>
              </a:solidFill>
              <a:ea typeface="超研澤粗魏碑" panose="02010609010101010101" pitchFamily="49" charset="-120"/>
            </a:endParaRPr>
          </a:p>
          <a:p>
            <a:pPr lvl="1">
              <a:lnSpc>
                <a:spcPct val="125000"/>
              </a:lnSpc>
              <a:spcBef>
                <a:spcPts val="0"/>
              </a:spcBef>
              <a:defRPr/>
            </a:pPr>
            <a:r>
              <a:rPr lang="zh-TW" altLang="en-US" sz="2267" dirty="0">
                <a:solidFill>
                  <a:schemeClr val="tx1"/>
                </a:solidFill>
                <a:ea typeface="超研澤粗魏碑" panose="02010609010101010101" pitchFamily="49" charset="-120"/>
              </a:rPr>
              <a:t>國立學校</a:t>
            </a:r>
            <a:endParaRPr lang="en-US" altLang="zh-TW" sz="2267" dirty="0">
              <a:solidFill>
                <a:schemeClr val="tx1"/>
              </a:solidFill>
              <a:ea typeface="超研澤粗魏碑" panose="02010609010101010101" pitchFamily="49" charset="-120"/>
            </a:endParaRPr>
          </a:p>
          <a:p>
            <a:pPr lvl="2">
              <a:lnSpc>
                <a:spcPct val="125000"/>
              </a:lnSpc>
              <a:spcBef>
                <a:spcPts val="0"/>
              </a:spcBef>
              <a:defRPr/>
            </a:pPr>
            <a:r>
              <a:rPr lang="zh-TW" altLang="en-US" sz="2267" dirty="0">
                <a:solidFill>
                  <a:schemeClr val="tx1"/>
                </a:solidFill>
                <a:ea typeface="超研澤粗魏碑" panose="02010609010101010101" pitchFamily="49" charset="-120"/>
              </a:rPr>
              <a:t>續招前之各招生管道最終錄取且報到學生之平均班級人數，未達</a:t>
            </a:r>
            <a:r>
              <a:rPr lang="zh-TW" altLang="en-US" sz="2267" b="1" dirty="0">
                <a:solidFill>
                  <a:schemeClr val="tx1"/>
                </a:solidFill>
                <a:ea typeface="超研澤粗魏碑" panose="02010609010101010101" pitchFamily="49" charset="-120"/>
              </a:rPr>
              <a:t>普通型高級中等學校</a:t>
            </a:r>
            <a:r>
              <a:rPr lang="zh-TW" altLang="en-US" sz="2267" b="1" u="sng" dirty="0">
                <a:solidFill>
                  <a:schemeClr val="tx1"/>
                </a:solidFill>
                <a:ea typeface="超研澤粗魏碑" panose="02010609010101010101" pitchFamily="49" charset="-120"/>
              </a:rPr>
              <a:t>三十五</a:t>
            </a:r>
            <a:r>
              <a:rPr lang="zh-TW" altLang="en-US" sz="2267" b="1" dirty="0">
                <a:solidFill>
                  <a:schemeClr val="tx1"/>
                </a:solidFill>
                <a:ea typeface="超研澤粗魏碑" panose="02010609010101010101" pitchFamily="49" charset="-120"/>
              </a:rPr>
              <a:t>人</a:t>
            </a:r>
            <a:r>
              <a:rPr lang="zh-TW" altLang="en-US" sz="2267" dirty="0">
                <a:solidFill>
                  <a:schemeClr val="tx1"/>
                </a:solidFill>
                <a:ea typeface="超研澤粗魏碑" panose="02010609010101010101" pitchFamily="49" charset="-120"/>
              </a:rPr>
              <a:t>、</a:t>
            </a:r>
            <a:r>
              <a:rPr lang="zh-TW" altLang="en-US" sz="2267" b="1" dirty="0">
                <a:solidFill>
                  <a:schemeClr val="tx1"/>
                </a:solidFill>
                <a:ea typeface="超研澤粗魏碑" panose="02010609010101010101" pitchFamily="49" charset="-120"/>
              </a:rPr>
              <a:t>技術型高級中等學校</a:t>
            </a:r>
            <a:r>
              <a:rPr lang="zh-TW" altLang="en-US" sz="2267" b="1" u="sng" dirty="0">
                <a:solidFill>
                  <a:schemeClr val="tx1"/>
                </a:solidFill>
                <a:ea typeface="超研澤粗魏碑" panose="02010609010101010101" pitchFamily="49" charset="-120"/>
              </a:rPr>
              <a:t>專業群科三十五</a:t>
            </a:r>
            <a:r>
              <a:rPr lang="zh-TW" altLang="en-US" sz="2267" dirty="0">
                <a:solidFill>
                  <a:schemeClr val="tx1"/>
                </a:solidFill>
                <a:ea typeface="超研澤粗魏碑" panose="02010609010101010101" pitchFamily="49" charset="-120"/>
              </a:rPr>
              <a:t>人或</a:t>
            </a:r>
            <a:r>
              <a:rPr lang="zh-TW" altLang="en-US" sz="2267" b="1" dirty="0">
                <a:solidFill>
                  <a:schemeClr val="tx1"/>
                </a:solidFill>
                <a:ea typeface="超研澤粗魏碑" panose="02010609010101010101" pitchFamily="49" charset="-120"/>
              </a:rPr>
              <a:t>綜合型高級中等學校</a:t>
            </a:r>
            <a:r>
              <a:rPr lang="zh-TW" altLang="en-US" sz="2267" b="1" u="sng" dirty="0">
                <a:solidFill>
                  <a:schemeClr val="tx1"/>
                </a:solidFill>
                <a:ea typeface="超研澤粗魏碑" panose="02010609010101010101" pitchFamily="49" charset="-120"/>
              </a:rPr>
              <a:t>二十五</a:t>
            </a:r>
            <a:r>
              <a:rPr lang="zh-TW" altLang="en-US" sz="2267" b="1" dirty="0">
                <a:solidFill>
                  <a:schemeClr val="tx1"/>
                </a:solidFill>
                <a:ea typeface="超研澤粗魏碑" panose="02010609010101010101" pitchFamily="49" charset="-120"/>
              </a:rPr>
              <a:t>人</a:t>
            </a:r>
            <a:r>
              <a:rPr lang="zh-TW" altLang="en-US" sz="2267" dirty="0">
                <a:solidFill>
                  <a:schemeClr val="tx1"/>
                </a:solidFill>
                <a:ea typeface="超研澤粗魏碑" panose="02010609010101010101" pitchFamily="49" charset="-120"/>
              </a:rPr>
              <a:t>。</a:t>
            </a:r>
            <a:endParaRPr lang="en-US" altLang="zh-TW" sz="2267" b="1" u="sng" dirty="0">
              <a:solidFill>
                <a:schemeClr val="tx1"/>
              </a:solidFill>
              <a:ea typeface="超研澤粗魏碑" panose="02010609010101010101" pitchFamily="49" charset="-120"/>
            </a:endParaRPr>
          </a:p>
          <a:p>
            <a:pPr lvl="2">
              <a:lnSpc>
                <a:spcPct val="125000"/>
              </a:lnSpc>
              <a:spcBef>
                <a:spcPts val="0"/>
              </a:spcBef>
              <a:defRPr/>
            </a:pPr>
            <a:r>
              <a:rPr lang="zh-TW" altLang="en-US" sz="2267" dirty="0">
                <a:solidFill>
                  <a:schemeClr val="tx1"/>
                </a:solidFill>
                <a:ea typeface="超研澤粗魏碑" panose="02010609010101010101" pitchFamily="49" charset="-120"/>
              </a:rPr>
              <a:t>最終錄取且報到學生之平均班級人數，包括外加特殊身分學生，但未計特色招生甄選入學及考試分發入學未招滿之班級及學生數。</a:t>
            </a:r>
            <a:endParaRPr lang="en-US" altLang="zh-TW" sz="2267" dirty="0">
              <a:solidFill>
                <a:schemeClr val="tx1"/>
              </a:solidFill>
              <a:ea typeface="超研澤粗魏碑" panose="02010609010101010101" pitchFamily="49" charset="-120"/>
            </a:endParaRPr>
          </a:p>
          <a:p>
            <a:pPr lvl="1">
              <a:lnSpc>
                <a:spcPct val="125000"/>
              </a:lnSpc>
              <a:spcBef>
                <a:spcPts val="0"/>
              </a:spcBef>
              <a:defRPr/>
            </a:pPr>
            <a:r>
              <a:rPr lang="zh-TW" altLang="en-US" sz="2267" dirty="0">
                <a:solidFill>
                  <a:schemeClr val="tx1"/>
                </a:solidFill>
                <a:ea typeface="超研澤粗魏碑" panose="02010609010101010101" pitchFamily="49" charset="-120"/>
              </a:rPr>
              <a:t>私立學校</a:t>
            </a:r>
            <a:endParaRPr lang="en-US" altLang="zh-TW" sz="2267" dirty="0">
              <a:solidFill>
                <a:schemeClr val="tx1"/>
              </a:solidFill>
              <a:ea typeface="超研澤粗魏碑" panose="02010609010101010101" pitchFamily="49" charset="-120"/>
            </a:endParaRPr>
          </a:p>
          <a:p>
            <a:pPr lvl="2">
              <a:lnSpc>
                <a:spcPct val="125000"/>
              </a:lnSpc>
              <a:spcBef>
                <a:spcPts val="0"/>
              </a:spcBef>
              <a:defRPr/>
            </a:pPr>
            <a:r>
              <a:rPr lang="zh-TW" altLang="en-US" sz="2267" dirty="0">
                <a:solidFill>
                  <a:schemeClr val="tx1"/>
                </a:solidFill>
                <a:ea typeface="超研澤粗魏碑" panose="02010609010101010101" pitchFamily="49" charset="-120"/>
              </a:rPr>
              <a:t>續招前之各招生管道最終錄取且報到學生總數，</a:t>
            </a:r>
            <a:r>
              <a:rPr lang="zh-TW" altLang="en-US" sz="2267" b="1" dirty="0">
                <a:solidFill>
                  <a:schemeClr val="tx1"/>
                </a:solidFill>
                <a:ea typeface="超研澤粗魏碑" panose="02010609010101010101" pitchFamily="49" charset="-120"/>
              </a:rPr>
              <a:t>未達該校核定總招生名額</a:t>
            </a:r>
            <a:r>
              <a:rPr lang="zh-TW" altLang="en-US" sz="2267" dirty="0">
                <a:solidFill>
                  <a:schemeClr val="tx1"/>
                </a:solidFill>
                <a:ea typeface="超研澤粗魏碑" panose="02010609010101010101" pitchFamily="49" charset="-120"/>
              </a:rPr>
              <a:t>。</a:t>
            </a:r>
            <a:endParaRPr lang="en-US" altLang="zh-TW" sz="2267" dirty="0">
              <a:solidFill>
                <a:schemeClr val="tx1"/>
              </a:solidFill>
              <a:ea typeface="超研澤粗魏碑" panose="02010609010101010101" pitchFamily="49" charset="-120"/>
            </a:endParaRPr>
          </a:p>
          <a:p>
            <a:pPr lvl="2">
              <a:lnSpc>
                <a:spcPct val="125000"/>
              </a:lnSpc>
              <a:spcBef>
                <a:spcPts val="0"/>
              </a:spcBef>
              <a:defRPr/>
            </a:pPr>
            <a:r>
              <a:rPr lang="zh-TW" altLang="en-US" sz="2267" dirty="0">
                <a:solidFill>
                  <a:schemeClr val="tx1"/>
                </a:solidFill>
                <a:ea typeface="超研澤粗魏碑" panose="02010609010101010101" pitchFamily="49" charset="-120"/>
              </a:rPr>
              <a:t>最終錄取且報到之學生總數，不包括以外加名額錄取之學生，且未計特色招生甄選入學及考試分發入學未招滿之班級及學生數。 </a:t>
            </a:r>
          </a:p>
        </p:txBody>
      </p:sp>
      <p:sp>
        <p:nvSpPr>
          <p:cNvPr id="4" name="投影片編號版面配置區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32" indent="-285744">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2971" indent="-228594">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160"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349"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537"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726"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8914"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103"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 typeface="Arial" panose="020B0604020202020204" pitchFamily="34" charset="0"/>
              <a:buNone/>
              <a:defRPr/>
            </a:pPr>
            <a:r>
              <a:rPr lang="en-US" altLang="zh-TW" sz="2000" dirty="0" smtClean="0">
                <a:solidFill>
                  <a:srgbClr val="FEFFFF"/>
                </a:solidFill>
                <a:latin typeface="+mn-lt"/>
                <a:ea typeface="+mn-ea"/>
              </a:rPr>
              <a:t>70</a:t>
            </a:r>
            <a:endParaRPr lang="en-US" altLang="en-US" sz="2000" dirty="0">
              <a:solidFill>
                <a:srgbClr val="FEFFFF"/>
              </a:solidFill>
              <a:latin typeface="+mn-lt"/>
              <a:ea typeface="+mn-ea"/>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608138" y="1296988"/>
            <a:ext cx="10301287" cy="3778250"/>
          </a:xfrm>
        </p:spPr>
        <p:txBody>
          <a:bodyPr>
            <a:noAutofit/>
          </a:bodyPr>
          <a:lstStyle/>
          <a:p>
            <a:pPr>
              <a:lnSpc>
                <a:spcPct val="125000"/>
              </a:lnSpc>
              <a:spcBef>
                <a:spcPts val="0"/>
              </a:spcBef>
              <a:defRPr/>
            </a:pPr>
            <a:r>
              <a:rPr lang="zh-TW" altLang="en-US" sz="2267" dirty="0">
                <a:solidFill>
                  <a:schemeClr val="tx1"/>
                </a:solidFill>
                <a:ea typeface="超研澤粗魏碑" panose="02010609010101010101" pitchFamily="49" charset="-120"/>
              </a:rPr>
              <a:t>學校辦理免試續招之條件</a:t>
            </a:r>
            <a:endParaRPr lang="en-US" altLang="zh-TW" sz="2267" dirty="0">
              <a:solidFill>
                <a:schemeClr val="tx1"/>
              </a:solidFill>
              <a:ea typeface="超研澤粗魏碑" panose="02010609010101010101" pitchFamily="49" charset="-120"/>
            </a:endParaRPr>
          </a:p>
          <a:p>
            <a:pPr lvl="1">
              <a:lnSpc>
                <a:spcPct val="125000"/>
              </a:lnSpc>
              <a:spcBef>
                <a:spcPts val="0"/>
              </a:spcBef>
              <a:defRPr/>
            </a:pPr>
            <a:r>
              <a:rPr lang="zh-TW" altLang="en-US" sz="2267" dirty="0">
                <a:solidFill>
                  <a:schemeClr val="tx1"/>
                </a:solidFill>
                <a:ea typeface="超研澤粗魏碑" panose="02010609010101010101" pitchFamily="49" charset="-120"/>
              </a:rPr>
              <a:t>免試續招不受就學區限制。</a:t>
            </a:r>
          </a:p>
          <a:p>
            <a:pPr lvl="1">
              <a:lnSpc>
                <a:spcPct val="125000"/>
              </a:lnSpc>
              <a:spcBef>
                <a:spcPts val="0"/>
              </a:spcBef>
              <a:defRPr/>
            </a:pPr>
            <a:r>
              <a:rPr lang="zh-TW" altLang="en-US" sz="2267" dirty="0">
                <a:solidFill>
                  <a:schemeClr val="tx1"/>
                </a:solidFill>
                <a:ea typeface="超研澤粗魏碑" panose="02010609010101010101" pitchFamily="49" charset="-120"/>
              </a:rPr>
              <a:t>學校申請辦理免試續招，應依各就學區免試入學作業要點規定辦理。</a:t>
            </a:r>
          </a:p>
          <a:p>
            <a:pPr lvl="1">
              <a:lnSpc>
                <a:spcPct val="125000"/>
              </a:lnSpc>
              <a:spcBef>
                <a:spcPts val="0"/>
              </a:spcBef>
              <a:defRPr/>
            </a:pPr>
            <a:r>
              <a:rPr lang="zh-TW" altLang="en-US" sz="2267" dirty="0">
                <a:solidFill>
                  <a:schemeClr val="tx1"/>
                </a:solidFill>
                <a:ea typeface="超研澤粗魏碑" panose="02010609010101010101" pitchFamily="49" charset="-120"/>
              </a:rPr>
              <a:t>學生報名資格</a:t>
            </a:r>
          </a:p>
          <a:p>
            <a:pPr lvl="2">
              <a:lnSpc>
                <a:spcPct val="125000"/>
              </a:lnSpc>
              <a:spcBef>
                <a:spcPts val="0"/>
              </a:spcBef>
              <a:defRPr/>
            </a:pPr>
            <a:r>
              <a:rPr lang="zh-TW" altLang="en-US" sz="2133" dirty="0">
                <a:solidFill>
                  <a:schemeClr val="tx1"/>
                </a:solidFill>
                <a:ea typeface="超研澤粗魏碑" panose="02010609010101010101" pitchFamily="49" charset="-120"/>
              </a:rPr>
              <a:t>尚未有學校就讀之學生。</a:t>
            </a:r>
          </a:p>
          <a:p>
            <a:pPr lvl="2">
              <a:lnSpc>
                <a:spcPct val="125000"/>
              </a:lnSpc>
              <a:spcBef>
                <a:spcPts val="0"/>
              </a:spcBef>
              <a:defRPr/>
            </a:pPr>
            <a:r>
              <a:rPr lang="zh-TW" altLang="en-US" sz="2133" dirty="0">
                <a:solidFill>
                  <a:schemeClr val="tx1"/>
                </a:solidFill>
                <a:ea typeface="超研澤粗魏碑" panose="02010609010101010101" pitchFamily="49" charset="-120"/>
              </a:rPr>
              <a:t>參加技藝技能優良甄審入學、免試入學</a:t>
            </a:r>
            <a:r>
              <a:rPr lang="en-US" altLang="zh-TW" sz="2133" dirty="0">
                <a:solidFill>
                  <a:schemeClr val="tx1"/>
                </a:solidFill>
                <a:ea typeface="超研澤粗魏碑" panose="02010609010101010101" pitchFamily="49" charset="-120"/>
              </a:rPr>
              <a:t>(</a:t>
            </a:r>
            <a:r>
              <a:rPr lang="zh-TW" altLang="en-US" sz="2133" dirty="0">
                <a:solidFill>
                  <a:schemeClr val="tx1"/>
                </a:solidFill>
                <a:ea typeface="超研澤粗魏碑" panose="02010609010101010101" pitchFamily="49" charset="-120"/>
              </a:rPr>
              <a:t>包括直升入學</a:t>
            </a:r>
            <a:r>
              <a:rPr lang="en-US" altLang="zh-TW" sz="2133" dirty="0">
                <a:solidFill>
                  <a:schemeClr val="tx1"/>
                </a:solidFill>
                <a:ea typeface="超研澤粗魏碑" panose="02010609010101010101" pitchFamily="49" charset="-120"/>
              </a:rPr>
              <a:t>)</a:t>
            </a:r>
            <a:r>
              <a:rPr lang="zh-TW" altLang="en-US" sz="2133" dirty="0">
                <a:solidFill>
                  <a:schemeClr val="tx1"/>
                </a:solidFill>
                <a:ea typeface="超研澤粗魏碑" panose="02010609010101010101" pitchFamily="49" charset="-120"/>
              </a:rPr>
              <a:t>或特色招生考試分發入學、甄選入學獲錄取，並向錄取學校完成報到手續者，因特殊因素必須離開原錄取報到學校所在之就學區，經提出證明文件並取得原報到學校書面同意後，始得報名參加。</a:t>
            </a:r>
          </a:p>
          <a:p>
            <a:pPr lvl="2">
              <a:lnSpc>
                <a:spcPct val="125000"/>
              </a:lnSpc>
              <a:spcBef>
                <a:spcPts val="0"/>
              </a:spcBef>
              <a:defRPr/>
            </a:pPr>
            <a:r>
              <a:rPr lang="zh-TW" altLang="en-US" sz="2133" dirty="0">
                <a:solidFill>
                  <a:schemeClr val="tx1"/>
                </a:solidFill>
                <a:ea typeface="超研澤粗魏碑" panose="02010609010101010101" pitchFamily="49" charset="-120"/>
              </a:rPr>
              <a:t>學生因父母、其他法定代理人工作地異動，須搬家遷徙。</a:t>
            </a:r>
          </a:p>
          <a:p>
            <a:pPr lvl="2">
              <a:lnSpc>
                <a:spcPct val="125000"/>
              </a:lnSpc>
              <a:spcBef>
                <a:spcPts val="0"/>
              </a:spcBef>
              <a:defRPr/>
            </a:pPr>
            <a:r>
              <a:rPr lang="zh-TW" altLang="en-US" sz="2133" dirty="0">
                <a:solidFill>
                  <a:schemeClr val="tx1"/>
                </a:solidFill>
                <a:ea typeface="超研澤粗魏碑" panose="02010609010101010101" pitchFamily="49" charset="-120"/>
              </a:rPr>
              <a:t>家庭特殊境遇，須進行安置。</a:t>
            </a:r>
          </a:p>
        </p:txBody>
      </p:sp>
      <p:sp>
        <p:nvSpPr>
          <p:cNvPr id="4" name="投影片編號版面配置區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32" indent="-285744">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2971" indent="-228594">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160"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349"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537"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726"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8914"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103"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 typeface="Arial" panose="020B0604020202020204" pitchFamily="34" charset="0"/>
              <a:buNone/>
              <a:defRPr/>
            </a:pPr>
            <a:r>
              <a:rPr lang="en-US" altLang="en-US" sz="2000" dirty="0" smtClean="0">
                <a:solidFill>
                  <a:srgbClr val="FEFFFF"/>
                </a:solidFill>
                <a:latin typeface="+mn-lt"/>
                <a:ea typeface="+mn-ea"/>
              </a:rPr>
              <a:t>7</a:t>
            </a:r>
            <a:r>
              <a:rPr lang="en-US" altLang="zh-TW" sz="2000" dirty="0" smtClean="0">
                <a:solidFill>
                  <a:srgbClr val="FEFFFF"/>
                </a:solidFill>
                <a:latin typeface="+mn-lt"/>
                <a:ea typeface="+mn-ea"/>
              </a:rPr>
              <a:t>1</a:t>
            </a:r>
            <a:endParaRPr lang="en-US" altLang="en-US" sz="2000" dirty="0">
              <a:solidFill>
                <a:srgbClr val="FEFFFF"/>
              </a:solidFill>
              <a:latin typeface="+mn-lt"/>
              <a:ea typeface="+mn-ea"/>
            </a:endParaRPr>
          </a:p>
        </p:txBody>
      </p:sp>
      <p:sp>
        <p:nvSpPr>
          <p:cNvPr id="140292" name="標題 1"/>
          <p:cNvSpPr txBox="1">
            <a:spLocks/>
          </p:cNvSpPr>
          <p:nvPr/>
        </p:nvSpPr>
        <p:spPr bwMode="auto">
          <a:xfrm>
            <a:off x="1766888" y="431800"/>
            <a:ext cx="8912225" cy="863600"/>
          </a:xfrm>
          <a:prstGeom prst="rect">
            <a:avLst/>
          </a:prstGeom>
          <a:solidFill>
            <a:srgbClr val="7030A0"/>
          </a:solidFill>
          <a:ln w="9525">
            <a:noFill/>
            <a:miter lim="800000"/>
            <a:headEnd/>
            <a:tailEnd/>
          </a:ln>
        </p:spPr>
        <p:txBody>
          <a:bodyPr/>
          <a:lstStyle/>
          <a:p>
            <a:pPr defTabSz="342900"/>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十三</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免試續招</a:t>
            </a:r>
            <a:r>
              <a:rPr kumimoji="0" lang="en-US" altLang="zh-TW" sz="4000">
                <a:solidFill>
                  <a:srgbClr val="FFFF00"/>
                </a:solidFill>
                <a:latin typeface="標楷體" pitchFamily="65" charset="-120"/>
                <a:ea typeface="標楷體" pitchFamily="65" charset="-120"/>
              </a:rPr>
              <a:t>2</a:t>
            </a:r>
            <a:endParaRPr kumimoji="0" lang="zh-TW" altLang="en-US" sz="4000">
              <a:solidFill>
                <a:srgbClr val="FFFF00"/>
              </a:solidFill>
              <a:latin typeface="標楷體" pitchFamily="65" charset="-120"/>
              <a:ea typeface="標楷體" pitchFamily="65" charset="-120"/>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32" indent="-285744">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2971" indent="-228594">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160"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349"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537"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726"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8914"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103"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 typeface="Arial" panose="020B0604020202020204" pitchFamily="34" charset="0"/>
              <a:buNone/>
              <a:defRPr/>
            </a:pPr>
            <a:r>
              <a:rPr lang="en-US" altLang="en-US" sz="2000" dirty="0" smtClean="0">
                <a:solidFill>
                  <a:srgbClr val="FEFFFF"/>
                </a:solidFill>
                <a:latin typeface="+mn-lt"/>
                <a:ea typeface="+mn-ea"/>
              </a:rPr>
              <a:t>7</a:t>
            </a:r>
            <a:r>
              <a:rPr lang="en-US" altLang="zh-TW" sz="2000" dirty="0" smtClean="0">
                <a:solidFill>
                  <a:srgbClr val="FEFFFF"/>
                </a:solidFill>
                <a:latin typeface="+mn-lt"/>
                <a:ea typeface="+mn-ea"/>
              </a:rPr>
              <a:t>2</a:t>
            </a:r>
            <a:endParaRPr lang="en-US" altLang="en-US" sz="2000" dirty="0">
              <a:solidFill>
                <a:srgbClr val="FEFFFF"/>
              </a:solidFill>
              <a:latin typeface="+mn-lt"/>
              <a:ea typeface="+mn-ea"/>
            </a:endParaRPr>
          </a:p>
        </p:txBody>
      </p:sp>
      <p:sp>
        <p:nvSpPr>
          <p:cNvPr id="141315" name="標題 1"/>
          <p:cNvSpPr txBox="1">
            <a:spLocks/>
          </p:cNvSpPr>
          <p:nvPr/>
        </p:nvSpPr>
        <p:spPr bwMode="auto">
          <a:xfrm>
            <a:off x="1766888" y="431800"/>
            <a:ext cx="8912225" cy="863600"/>
          </a:xfrm>
          <a:prstGeom prst="rect">
            <a:avLst/>
          </a:prstGeom>
          <a:solidFill>
            <a:srgbClr val="7030A0"/>
          </a:solidFill>
          <a:ln w="9525">
            <a:noFill/>
            <a:miter lim="800000"/>
            <a:headEnd/>
            <a:tailEnd/>
          </a:ln>
        </p:spPr>
        <p:txBody>
          <a:bodyPr/>
          <a:lstStyle/>
          <a:p>
            <a:pPr defTabSz="342900"/>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十四</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完全免試</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重要日程表</a:t>
            </a:r>
          </a:p>
        </p:txBody>
      </p:sp>
      <p:graphicFrame>
        <p:nvGraphicFramePr>
          <p:cNvPr id="7" name="內容版面配置區 6"/>
          <p:cNvGraphicFramePr>
            <a:graphicFrameLocks noGrp="1"/>
          </p:cNvGraphicFramePr>
          <p:nvPr>
            <p:ph idx="1"/>
          </p:nvPr>
        </p:nvGraphicFramePr>
        <p:xfrm>
          <a:off x="1168400" y="1960563"/>
          <a:ext cx="10795000" cy="4754562"/>
        </p:xfrm>
        <a:graphic>
          <a:graphicData uri="http://schemas.openxmlformats.org/drawingml/2006/table">
            <a:tbl>
              <a:tblPr firstRow="1" firstCol="1" bandRow="1">
                <a:tableStyleId>{5C22544A-7EE6-4342-B048-85BDC9FD1C3A}</a:tableStyleId>
              </a:tblPr>
              <a:tblGrid>
                <a:gridCol w="5397500">
                  <a:extLst>
                    <a:ext uri="{9D8B030D-6E8A-4147-A177-3AD203B41FA5}">
                      <a16:colId xmlns:a16="http://schemas.microsoft.com/office/drawing/2014/main" xmlns="" val="3138696568"/>
                    </a:ext>
                  </a:extLst>
                </a:gridCol>
                <a:gridCol w="5397500">
                  <a:extLst>
                    <a:ext uri="{9D8B030D-6E8A-4147-A177-3AD203B41FA5}">
                      <a16:colId xmlns:a16="http://schemas.microsoft.com/office/drawing/2014/main" xmlns="" val="1443547555"/>
                    </a:ext>
                  </a:extLst>
                </a:gridCol>
              </a:tblGrid>
              <a:tr h="594320">
                <a:tc>
                  <a:txBody>
                    <a:bodyPr/>
                    <a:lstStyle/>
                    <a:p>
                      <a:pPr algn="ctr">
                        <a:spcAft>
                          <a:spcPts val="0"/>
                        </a:spcAft>
                      </a:pPr>
                      <a:r>
                        <a:rPr lang="zh-TW" sz="3200" kern="100" dirty="0">
                          <a:effectLst/>
                        </a:rPr>
                        <a:t>項目</a:t>
                      </a:r>
                      <a:endParaRPr 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3200" kern="100">
                          <a:effectLst/>
                        </a:rPr>
                        <a:t>日期</a:t>
                      </a:r>
                      <a:endParaRPr lang="zh-TW" sz="3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xmlns="" val="681009924"/>
                  </a:ext>
                </a:extLst>
              </a:tr>
              <a:tr h="1188641">
                <a:tc>
                  <a:txBody>
                    <a:bodyPr/>
                    <a:lstStyle/>
                    <a:p>
                      <a:pPr>
                        <a:spcAft>
                          <a:spcPts val="0"/>
                        </a:spcAft>
                      </a:pPr>
                      <a:r>
                        <a:rPr lang="en-US" sz="3200" kern="100" dirty="0">
                          <a:effectLst/>
                        </a:rPr>
                        <a:t>1.</a:t>
                      </a:r>
                      <a:r>
                        <a:rPr lang="zh-TW" sz="3200" kern="100" dirty="0">
                          <a:effectLst/>
                        </a:rPr>
                        <a:t>學習區完全免試入學報名</a:t>
                      </a:r>
                      <a:endParaRPr 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rPr>
                        <a:t>106</a:t>
                      </a:r>
                      <a:r>
                        <a:rPr lang="zh-TW" sz="3200" kern="100" dirty="0">
                          <a:effectLst/>
                        </a:rPr>
                        <a:t>年</a:t>
                      </a:r>
                      <a:r>
                        <a:rPr lang="en-US" sz="3200" kern="100" dirty="0">
                          <a:effectLst/>
                        </a:rPr>
                        <a:t>5</a:t>
                      </a:r>
                      <a:r>
                        <a:rPr lang="zh-TW" sz="3200" kern="100" dirty="0">
                          <a:effectLst/>
                        </a:rPr>
                        <a:t>月</a:t>
                      </a:r>
                      <a:r>
                        <a:rPr lang="en-US" sz="3200" kern="100" dirty="0">
                          <a:effectLst/>
                        </a:rPr>
                        <a:t>08</a:t>
                      </a:r>
                      <a:r>
                        <a:rPr lang="zh-TW" sz="3200" kern="100" dirty="0">
                          <a:effectLst/>
                        </a:rPr>
                        <a:t>日</a:t>
                      </a:r>
                      <a:r>
                        <a:rPr lang="en-US" sz="3200" kern="100" dirty="0">
                          <a:effectLst/>
                        </a:rPr>
                        <a:t>(</a:t>
                      </a:r>
                      <a:r>
                        <a:rPr lang="zh-TW" sz="3200" kern="100" dirty="0">
                          <a:effectLst/>
                        </a:rPr>
                        <a:t>一</a:t>
                      </a:r>
                      <a:r>
                        <a:rPr lang="en-US" sz="3200" kern="100" dirty="0">
                          <a:effectLst/>
                        </a:rPr>
                        <a:t>)</a:t>
                      </a:r>
                      <a:r>
                        <a:rPr lang="zh-TW" sz="3200" kern="100" dirty="0">
                          <a:effectLst/>
                        </a:rPr>
                        <a:t>至</a:t>
                      </a:r>
                    </a:p>
                    <a:p>
                      <a:pPr>
                        <a:spcAft>
                          <a:spcPts val="0"/>
                        </a:spcAft>
                      </a:pPr>
                      <a:r>
                        <a:rPr lang="en-US" sz="3200" kern="100" dirty="0">
                          <a:effectLst/>
                        </a:rPr>
                        <a:t>106</a:t>
                      </a:r>
                      <a:r>
                        <a:rPr lang="zh-TW" sz="3200" kern="100" dirty="0">
                          <a:effectLst/>
                        </a:rPr>
                        <a:t>年</a:t>
                      </a:r>
                      <a:r>
                        <a:rPr lang="en-US" sz="3200" kern="100" dirty="0">
                          <a:effectLst/>
                        </a:rPr>
                        <a:t>5</a:t>
                      </a:r>
                      <a:r>
                        <a:rPr lang="zh-TW" sz="3200" kern="100" dirty="0">
                          <a:effectLst/>
                        </a:rPr>
                        <a:t>月</a:t>
                      </a:r>
                      <a:r>
                        <a:rPr lang="en-US" sz="3200" kern="100" dirty="0">
                          <a:effectLst/>
                        </a:rPr>
                        <a:t>11</a:t>
                      </a:r>
                      <a:r>
                        <a:rPr lang="zh-TW" sz="3200" kern="100" dirty="0">
                          <a:effectLst/>
                        </a:rPr>
                        <a:t>日</a:t>
                      </a:r>
                      <a:r>
                        <a:rPr lang="en-US" sz="3200" kern="100" dirty="0">
                          <a:effectLst/>
                        </a:rPr>
                        <a:t>(</a:t>
                      </a:r>
                      <a:r>
                        <a:rPr lang="zh-TW" sz="3200" kern="100" dirty="0">
                          <a:effectLst/>
                        </a:rPr>
                        <a:t>四</a:t>
                      </a:r>
                      <a:r>
                        <a:rPr lang="en-US" sz="3200" kern="100" dirty="0">
                          <a:effectLst/>
                        </a:rPr>
                        <a:t>)</a:t>
                      </a:r>
                      <a:r>
                        <a:rPr lang="zh-TW" sz="3200" kern="100" dirty="0">
                          <a:effectLst/>
                        </a:rPr>
                        <a:t>止</a:t>
                      </a:r>
                      <a:endParaRPr 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2699622254"/>
                  </a:ext>
                </a:extLst>
              </a:tr>
              <a:tr h="594320">
                <a:tc>
                  <a:txBody>
                    <a:bodyPr/>
                    <a:lstStyle/>
                    <a:p>
                      <a:pPr>
                        <a:spcAft>
                          <a:spcPts val="0"/>
                        </a:spcAft>
                      </a:pPr>
                      <a:r>
                        <a:rPr lang="en-US" sz="3200" kern="100">
                          <a:effectLst/>
                        </a:rPr>
                        <a:t>2.</a:t>
                      </a:r>
                      <a:r>
                        <a:rPr lang="zh-TW" sz="3200" kern="100">
                          <a:effectLst/>
                        </a:rPr>
                        <a:t>學習區完全免試入學放榜</a:t>
                      </a:r>
                      <a:endParaRPr lang="zh-TW" sz="3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rPr>
                        <a:t>106</a:t>
                      </a:r>
                      <a:r>
                        <a:rPr lang="zh-TW" sz="3200" kern="100" dirty="0">
                          <a:effectLst/>
                        </a:rPr>
                        <a:t>年</a:t>
                      </a:r>
                      <a:r>
                        <a:rPr lang="en-US" sz="3200" kern="100" dirty="0">
                          <a:effectLst/>
                        </a:rPr>
                        <a:t>5</a:t>
                      </a:r>
                      <a:r>
                        <a:rPr lang="zh-TW" sz="3200" kern="100" dirty="0">
                          <a:effectLst/>
                        </a:rPr>
                        <a:t>月</a:t>
                      </a:r>
                      <a:r>
                        <a:rPr lang="en-US" sz="3200" kern="100" dirty="0">
                          <a:effectLst/>
                        </a:rPr>
                        <a:t>17</a:t>
                      </a:r>
                      <a:r>
                        <a:rPr lang="zh-TW" sz="3200" kern="100" dirty="0">
                          <a:effectLst/>
                        </a:rPr>
                        <a:t>日</a:t>
                      </a:r>
                      <a:r>
                        <a:rPr lang="en-US" sz="3200" kern="100" dirty="0">
                          <a:effectLst/>
                        </a:rPr>
                        <a:t>(</a:t>
                      </a:r>
                      <a:r>
                        <a:rPr lang="zh-TW" sz="3200" kern="100" dirty="0">
                          <a:effectLst/>
                        </a:rPr>
                        <a:t>三</a:t>
                      </a:r>
                      <a:r>
                        <a:rPr lang="en-US" sz="3200" kern="100" dirty="0">
                          <a:effectLst/>
                        </a:rPr>
                        <a:t>)</a:t>
                      </a:r>
                      <a:endParaRPr 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339299532"/>
                  </a:ext>
                </a:extLst>
              </a:tr>
              <a:tr h="594320">
                <a:tc>
                  <a:txBody>
                    <a:bodyPr/>
                    <a:lstStyle/>
                    <a:p>
                      <a:pPr>
                        <a:spcAft>
                          <a:spcPts val="0"/>
                        </a:spcAft>
                      </a:pPr>
                      <a:r>
                        <a:rPr lang="en-US" sz="3200" kern="100" dirty="0">
                          <a:effectLst/>
                        </a:rPr>
                        <a:t>3</a:t>
                      </a:r>
                      <a:r>
                        <a:rPr lang="en-US" sz="3200" kern="100" dirty="0" smtClean="0">
                          <a:effectLst/>
                        </a:rPr>
                        <a:t>.</a:t>
                      </a:r>
                      <a:r>
                        <a:rPr lang="zh-TW" altLang="en-US" sz="3200" b="1" kern="100" dirty="0" smtClean="0">
                          <a:solidFill>
                            <a:schemeClr val="lt1"/>
                          </a:solidFill>
                          <a:effectLst/>
                          <a:latin typeface="+mn-lt"/>
                          <a:ea typeface="+mn-ea"/>
                          <a:cs typeface="+mn-cs"/>
                        </a:rPr>
                        <a:t>國中教育會報</a:t>
                      </a:r>
                      <a:endParaRPr 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n-US" sz="3200" kern="100" dirty="0" smtClean="0">
                          <a:effectLst/>
                        </a:rPr>
                        <a:t>106</a:t>
                      </a:r>
                      <a:r>
                        <a:rPr lang="zh-TW" sz="3200" kern="100" dirty="0" smtClean="0">
                          <a:effectLst/>
                        </a:rPr>
                        <a:t>年</a:t>
                      </a:r>
                      <a:r>
                        <a:rPr lang="en-US" altLang="zh-TW" sz="3200" kern="100" dirty="0" smtClean="0">
                          <a:effectLst/>
                        </a:rPr>
                        <a:t>5</a:t>
                      </a:r>
                      <a:r>
                        <a:rPr lang="zh-TW" sz="3200" kern="100" dirty="0" smtClean="0">
                          <a:effectLst/>
                        </a:rPr>
                        <a:t>月</a:t>
                      </a:r>
                      <a:r>
                        <a:rPr lang="en-US" altLang="zh-TW" sz="3200" kern="100" dirty="0" smtClean="0">
                          <a:effectLst/>
                        </a:rPr>
                        <a:t>20-21</a:t>
                      </a:r>
                      <a:r>
                        <a:rPr lang="zh-TW" sz="3200" kern="100" dirty="0" smtClean="0">
                          <a:effectLst/>
                        </a:rPr>
                        <a:t>日</a:t>
                      </a:r>
                      <a:r>
                        <a:rPr lang="en-US" sz="3200" kern="100" dirty="0" smtClean="0">
                          <a:effectLst/>
                        </a:rPr>
                        <a:t>(</a:t>
                      </a:r>
                      <a:r>
                        <a:rPr lang="zh-TW" altLang="en-US" sz="3200" kern="100" dirty="0" smtClean="0">
                          <a:effectLst/>
                        </a:rPr>
                        <a:t>六</a:t>
                      </a:r>
                      <a:r>
                        <a:rPr lang="en-US" altLang="zh-TW" sz="3200" kern="100" dirty="0" smtClean="0">
                          <a:effectLst/>
                        </a:rPr>
                        <a:t>-</a:t>
                      </a:r>
                      <a:r>
                        <a:rPr lang="zh-TW" altLang="en-US" sz="3200" kern="100" dirty="0" smtClean="0">
                          <a:effectLst/>
                        </a:rPr>
                        <a:t>日</a:t>
                      </a:r>
                      <a:r>
                        <a:rPr lang="en-US" sz="3200" kern="100" dirty="0" smtClean="0">
                          <a:effectLst/>
                        </a:rPr>
                        <a:t>)</a:t>
                      </a:r>
                      <a:endParaRPr 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327991463"/>
                  </a:ext>
                </a:extLst>
              </a:tr>
              <a:tr h="594320">
                <a:tc>
                  <a:txBody>
                    <a:bodyPr/>
                    <a:lstStyle/>
                    <a:p>
                      <a:pPr>
                        <a:spcAft>
                          <a:spcPts val="0"/>
                        </a:spcAft>
                      </a:pPr>
                      <a:r>
                        <a:rPr lang="en-US" altLang="zh-TW" sz="3200" kern="100" dirty="0" smtClean="0">
                          <a:effectLst/>
                          <a:latin typeface="Calibri" panose="020F0502020204030204" pitchFamily="34" charset="0"/>
                          <a:ea typeface="新細明體" panose="02020500000000000000" pitchFamily="18" charset="-120"/>
                          <a:cs typeface="Times New Roman" panose="02020603050405020304" pitchFamily="18" charset="0"/>
                        </a:rPr>
                        <a:t>4.</a:t>
                      </a:r>
                      <a:r>
                        <a:rPr lang="zh-TW" altLang="zh-TW" sz="3200" kern="100" dirty="0" smtClean="0">
                          <a:effectLst/>
                        </a:rPr>
                        <a:t>學習區完全免試入學報到</a:t>
                      </a:r>
                      <a:endParaRPr lang="zh-TW" sz="3200" b="1" kern="100" dirty="0">
                        <a:solidFill>
                          <a:schemeClr val="lt1"/>
                        </a:solidFill>
                        <a:effectLst/>
                        <a:latin typeface="+mn-lt"/>
                        <a:ea typeface="+mn-ea"/>
                        <a:cs typeface="+mn-cs"/>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TW" sz="3200" kern="100" dirty="0" smtClean="0">
                          <a:effectLst/>
                        </a:rPr>
                        <a:t>106</a:t>
                      </a:r>
                      <a:r>
                        <a:rPr lang="zh-TW" altLang="zh-TW" sz="3200" kern="100" dirty="0" smtClean="0">
                          <a:effectLst/>
                        </a:rPr>
                        <a:t>年</a:t>
                      </a:r>
                      <a:r>
                        <a:rPr lang="en-US" altLang="zh-TW" sz="3200" kern="100" dirty="0" smtClean="0">
                          <a:effectLst/>
                        </a:rPr>
                        <a:t>6</a:t>
                      </a:r>
                      <a:r>
                        <a:rPr lang="zh-TW" altLang="zh-TW" sz="3200" kern="100" dirty="0" smtClean="0">
                          <a:effectLst/>
                        </a:rPr>
                        <a:t>月</a:t>
                      </a:r>
                      <a:r>
                        <a:rPr lang="en-US" altLang="zh-TW" sz="3200" kern="100" dirty="0" smtClean="0">
                          <a:effectLst/>
                        </a:rPr>
                        <a:t>14</a:t>
                      </a:r>
                      <a:r>
                        <a:rPr lang="zh-TW" altLang="zh-TW" sz="3200" kern="100" dirty="0" smtClean="0">
                          <a:effectLst/>
                        </a:rPr>
                        <a:t>日</a:t>
                      </a:r>
                      <a:r>
                        <a:rPr lang="en-US" altLang="zh-TW" sz="3200" kern="100" dirty="0" smtClean="0">
                          <a:effectLst/>
                        </a:rPr>
                        <a:t>(</a:t>
                      </a:r>
                      <a:r>
                        <a:rPr lang="zh-TW" altLang="zh-TW" sz="3200" kern="100" dirty="0" smtClean="0">
                          <a:effectLst/>
                        </a:rPr>
                        <a:t>三</a:t>
                      </a:r>
                      <a:r>
                        <a:rPr lang="en-US" altLang="zh-TW" sz="3200" kern="100" dirty="0" smtClean="0">
                          <a:effectLst/>
                        </a:rPr>
                        <a:t>)</a:t>
                      </a:r>
                      <a:endParaRPr lang="zh-TW" altLang="zh-TW" sz="3200" kern="100" dirty="0" smtClean="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967850339"/>
                  </a:ext>
                </a:extLst>
              </a:tr>
              <a:tr h="1188641">
                <a:tc>
                  <a:txBody>
                    <a:bodyPr/>
                    <a:lstStyle/>
                    <a:p>
                      <a:pPr>
                        <a:spcAft>
                          <a:spcPts val="0"/>
                        </a:spcAft>
                      </a:pPr>
                      <a:r>
                        <a:rPr lang="en-US" altLang="zh-TW" sz="3200" kern="100" dirty="0" smtClean="0">
                          <a:effectLst/>
                        </a:rPr>
                        <a:t>5</a:t>
                      </a:r>
                      <a:r>
                        <a:rPr lang="en-US" sz="3200" kern="100" dirty="0" smtClean="0">
                          <a:effectLst/>
                        </a:rPr>
                        <a:t>.</a:t>
                      </a:r>
                      <a:r>
                        <a:rPr lang="zh-TW" sz="3200" kern="100" dirty="0">
                          <a:effectLst/>
                        </a:rPr>
                        <a:t>學習區完全免試入學已報到學生聲明放棄錄取資格</a:t>
                      </a:r>
                      <a:endParaRPr 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rPr>
                        <a:t>106</a:t>
                      </a:r>
                      <a:r>
                        <a:rPr lang="zh-TW" sz="3200" kern="100" dirty="0">
                          <a:effectLst/>
                        </a:rPr>
                        <a:t>年</a:t>
                      </a:r>
                      <a:r>
                        <a:rPr lang="en-US" sz="3200" kern="100" dirty="0">
                          <a:effectLst/>
                        </a:rPr>
                        <a:t>6</a:t>
                      </a:r>
                      <a:r>
                        <a:rPr lang="zh-TW" sz="3200" kern="100" dirty="0">
                          <a:effectLst/>
                        </a:rPr>
                        <a:t>月</a:t>
                      </a:r>
                      <a:r>
                        <a:rPr lang="en-US" sz="3200" kern="100" dirty="0">
                          <a:effectLst/>
                        </a:rPr>
                        <a:t>15</a:t>
                      </a:r>
                      <a:r>
                        <a:rPr lang="zh-TW" sz="3200" kern="100" dirty="0">
                          <a:effectLst/>
                        </a:rPr>
                        <a:t>日</a:t>
                      </a:r>
                      <a:r>
                        <a:rPr lang="en-US" sz="3200" kern="100" dirty="0">
                          <a:effectLst/>
                        </a:rPr>
                        <a:t>(</a:t>
                      </a:r>
                      <a:r>
                        <a:rPr lang="zh-TW" sz="3200" kern="100" dirty="0">
                          <a:effectLst/>
                        </a:rPr>
                        <a:t>四</a:t>
                      </a:r>
                      <a:r>
                        <a:rPr lang="en-US" sz="3200" kern="100" dirty="0">
                          <a:effectLst/>
                        </a:rPr>
                        <a:t>)</a:t>
                      </a:r>
                      <a:r>
                        <a:rPr lang="zh-TW" sz="3200" kern="100" dirty="0">
                          <a:effectLst/>
                        </a:rPr>
                        <a:t>下午</a:t>
                      </a:r>
                      <a:r>
                        <a:rPr lang="en-US" sz="3200" kern="100" dirty="0">
                          <a:effectLst/>
                        </a:rPr>
                        <a:t>5</a:t>
                      </a:r>
                      <a:r>
                        <a:rPr lang="zh-TW" sz="3200" kern="100" dirty="0">
                          <a:effectLst/>
                        </a:rPr>
                        <a:t>時前</a:t>
                      </a:r>
                      <a:endParaRPr 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3764059367"/>
                  </a:ext>
                </a:extLst>
              </a:tr>
            </a:tbl>
          </a:graphicData>
        </a:graphic>
      </p:graphicFrame>
      <p:sp>
        <p:nvSpPr>
          <p:cNvPr id="141339" name="文字方塊 7"/>
          <p:cNvSpPr txBox="1">
            <a:spLocks noChangeArrowheads="1"/>
          </p:cNvSpPr>
          <p:nvPr/>
        </p:nvSpPr>
        <p:spPr bwMode="auto">
          <a:xfrm>
            <a:off x="8655050" y="1436688"/>
            <a:ext cx="5213350" cy="523875"/>
          </a:xfrm>
          <a:prstGeom prst="rect">
            <a:avLst/>
          </a:prstGeom>
          <a:noFill/>
          <a:ln w="9525">
            <a:noFill/>
            <a:miter lim="800000"/>
            <a:headEnd/>
            <a:tailEnd/>
          </a:ln>
        </p:spPr>
        <p:txBody>
          <a:bodyPr>
            <a:spAutoFit/>
          </a:bodyPr>
          <a:lstStyle/>
          <a:p>
            <a:r>
              <a:rPr lang="zh-TW" altLang="en-US" sz="2800">
                <a:solidFill>
                  <a:srgbClr val="FF0000"/>
                </a:solidFill>
              </a:rPr>
              <a:t>重要日程表全國一致</a:t>
            </a: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nvPr>
        </p:nvGraphicFramePr>
        <p:xfrm>
          <a:off x="1766888" y="1512888"/>
          <a:ext cx="8583612" cy="5230812"/>
        </p:xfrm>
        <a:graphic>
          <a:graphicData uri="http://schemas.openxmlformats.org/drawingml/2006/table">
            <a:tbl>
              <a:tblPr>
                <a:tableStyleId>{5C22544A-7EE6-4342-B048-85BDC9FD1C3A}</a:tableStyleId>
              </a:tblPr>
              <a:tblGrid>
                <a:gridCol w="1216575">
                  <a:extLst>
                    <a:ext uri="{9D8B030D-6E8A-4147-A177-3AD203B41FA5}">
                      <a16:colId xmlns:a16="http://schemas.microsoft.com/office/drawing/2014/main" xmlns="" val="2133117232"/>
                    </a:ext>
                  </a:extLst>
                </a:gridCol>
                <a:gridCol w="2185328">
                  <a:extLst>
                    <a:ext uri="{9D8B030D-6E8A-4147-A177-3AD203B41FA5}">
                      <a16:colId xmlns:a16="http://schemas.microsoft.com/office/drawing/2014/main" xmlns="" val="3251991606"/>
                    </a:ext>
                  </a:extLst>
                </a:gridCol>
                <a:gridCol w="1092074">
                  <a:extLst>
                    <a:ext uri="{9D8B030D-6E8A-4147-A177-3AD203B41FA5}">
                      <a16:colId xmlns:a16="http://schemas.microsoft.com/office/drawing/2014/main" xmlns="" val="1708508259"/>
                    </a:ext>
                  </a:extLst>
                </a:gridCol>
                <a:gridCol w="1473285">
                  <a:extLst>
                    <a:ext uri="{9D8B030D-6E8A-4147-A177-3AD203B41FA5}">
                      <a16:colId xmlns:a16="http://schemas.microsoft.com/office/drawing/2014/main" xmlns="" val="1208639872"/>
                    </a:ext>
                  </a:extLst>
                </a:gridCol>
                <a:gridCol w="2616351">
                  <a:extLst>
                    <a:ext uri="{9D8B030D-6E8A-4147-A177-3AD203B41FA5}">
                      <a16:colId xmlns:a16="http://schemas.microsoft.com/office/drawing/2014/main" xmlns="" val="3430214061"/>
                    </a:ext>
                  </a:extLst>
                </a:gridCol>
              </a:tblGrid>
              <a:tr h="348721">
                <a:tc>
                  <a:txBody>
                    <a:bodyPr/>
                    <a:lstStyle/>
                    <a:p>
                      <a:pPr algn="ctr" fontAlgn="ctr"/>
                      <a:r>
                        <a:rPr lang="zh-TW" altLang="en-US" sz="2000" u="none" strike="noStrike" dirty="0">
                          <a:effectLst/>
                        </a:rPr>
                        <a:t>高級中學</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solidFill>
                      <a:srgbClr val="FFFF00"/>
                    </a:solidFill>
                  </a:tcPr>
                </a:tc>
                <a:tc>
                  <a:txBody>
                    <a:bodyPr/>
                    <a:lstStyle/>
                    <a:p>
                      <a:pPr algn="ctr" fontAlgn="ctr"/>
                      <a:r>
                        <a:rPr lang="zh-TW" altLang="en-US" sz="2000" u="none" strike="noStrike" dirty="0">
                          <a:effectLst/>
                        </a:rPr>
                        <a:t>招生科別</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solidFill>
                      <a:srgbClr val="FFFF00"/>
                    </a:solidFill>
                  </a:tcPr>
                </a:tc>
                <a:tc>
                  <a:txBody>
                    <a:bodyPr/>
                    <a:lstStyle/>
                    <a:p>
                      <a:pPr algn="ctr" fontAlgn="ctr"/>
                      <a:r>
                        <a:rPr lang="zh-TW" altLang="en-US" sz="2000" b="0" i="0" u="none" strike="noStrike" dirty="0" smtClean="0">
                          <a:solidFill>
                            <a:srgbClr val="000000"/>
                          </a:solidFill>
                          <a:effectLst/>
                          <a:latin typeface="新細明體" panose="02020500000000000000" pitchFamily="18" charset="-120"/>
                          <a:ea typeface="新細明體" panose="02020500000000000000" pitchFamily="18" charset="-120"/>
                        </a:rPr>
                        <a:t>招生人數</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solidFill>
                      <a:srgbClr val="FFFF00"/>
                    </a:solidFill>
                  </a:tcPr>
                </a:tc>
                <a:tc>
                  <a:txBody>
                    <a:bodyPr/>
                    <a:lstStyle/>
                    <a:p>
                      <a:pPr algn="ctr" fontAlgn="ctr"/>
                      <a:r>
                        <a:rPr lang="zh-TW" altLang="en-US" sz="2000" u="none" strike="noStrike" dirty="0">
                          <a:effectLst/>
                        </a:rPr>
                        <a:t>名額比率</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solidFill>
                      <a:srgbClr val="FFFF00"/>
                    </a:solidFill>
                  </a:tcPr>
                </a:tc>
                <a:tc>
                  <a:txBody>
                    <a:bodyPr/>
                    <a:lstStyle/>
                    <a:p>
                      <a:pPr algn="ctr" fontAlgn="ctr"/>
                      <a:r>
                        <a:rPr lang="zh-TW" altLang="en-US" sz="2000" u="none" strike="noStrike" dirty="0">
                          <a:effectLst/>
                        </a:rPr>
                        <a:t>對應國中</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solidFill>
                      <a:srgbClr val="FFFF00"/>
                    </a:solidFill>
                  </a:tcPr>
                </a:tc>
                <a:extLst>
                  <a:ext uri="{0D108BD9-81ED-4DB2-BD59-A6C34878D82A}">
                    <a16:rowId xmlns:a16="http://schemas.microsoft.com/office/drawing/2014/main" xmlns="" val="3975225108"/>
                  </a:ext>
                </a:extLst>
              </a:tr>
              <a:tr h="348721">
                <a:tc rowSpan="7">
                  <a:txBody>
                    <a:bodyPr/>
                    <a:lstStyle/>
                    <a:p>
                      <a:pPr algn="ctr" fontAlgn="ctr"/>
                      <a:r>
                        <a:rPr lang="zh-TW" altLang="en-US" sz="2000" u="none" strike="noStrike" dirty="0">
                          <a:effectLst/>
                        </a:rPr>
                        <a:t>白河商工</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zh-TW" altLang="en-US" sz="2000" u="none" strike="noStrike" dirty="0">
                          <a:effectLst/>
                        </a:rPr>
                        <a:t>商業經營科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23</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rowSpan="7">
                  <a:txBody>
                    <a:bodyPr/>
                    <a:lstStyle/>
                    <a:p>
                      <a:pPr algn="ctr" fontAlgn="ctr"/>
                      <a:r>
                        <a:rPr lang="en-US" altLang="zh-TW" sz="2000" u="none" strike="noStrike">
                          <a:effectLst/>
                        </a:rPr>
                        <a:t>60%</a:t>
                      </a:r>
                      <a:endParaRPr lang="en-US" altLang="zh-TW" sz="2000" b="0" i="0" u="none" strike="noStrike">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rowSpan="7">
                  <a:txBody>
                    <a:bodyPr/>
                    <a:lstStyle/>
                    <a:p>
                      <a:pPr algn="ctr" fontAlgn="ctr"/>
                      <a:r>
                        <a:rPr lang="zh-TW" altLang="en-US" sz="2000" u="none" strike="noStrike">
                          <a:effectLst/>
                        </a:rPr>
                        <a:t>白河國中</a:t>
                      </a:r>
                      <a:br>
                        <a:rPr lang="zh-TW" altLang="en-US" sz="2000" u="none" strike="noStrike">
                          <a:effectLst/>
                        </a:rPr>
                      </a:br>
                      <a:r>
                        <a:rPr lang="zh-TW" altLang="en-US" sz="2000" u="none" strike="noStrike">
                          <a:effectLst/>
                        </a:rPr>
                        <a:t>菁寮國中</a:t>
                      </a:r>
                      <a:br>
                        <a:rPr lang="zh-TW" altLang="en-US" sz="2000" u="none" strike="noStrike">
                          <a:effectLst/>
                        </a:rPr>
                      </a:br>
                      <a:r>
                        <a:rPr lang="zh-TW" altLang="en-US" sz="2000" u="none" strike="noStrike">
                          <a:effectLst/>
                        </a:rPr>
                        <a:t>後壁國中</a:t>
                      </a:r>
                      <a:br>
                        <a:rPr lang="zh-TW" altLang="en-US" sz="2000" u="none" strike="noStrike">
                          <a:effectLst/>
                        </a:rPr>
                      </a:br>
                      <a:r>
                        <a:rPr lang="zh-TW" altLang="en-US" sz="2000" u="none" strike="noStrike">
                          <a:effectLst/>
                        </a:rPr>
                        <a:t>東山國中</a:t>
                      </a:r>
                      <a:br>
                        <a:rPr lang="zh-TW" altLang="en-US" sz="2000" u="none" strike="noStrike">
                          <a:effectLst/>
                        </a:rPr>
                      </a:br>
                      <a:r>
                        <a:rPr lang="zh-TW" altLang="en-US" sz="2000" u="none" strike="noStrike">
                          <a:effectLst/>
                        </a:rPr>
                        <a:t>東原國中</a:t>
                      </a:r>
                      <a:br>
                        <a:rPr lang="zh-TW" altLang="en-US" sz="2000" u="none" strike="noStrike">
                          <a:effectLst/>
                        </a:rPr>
                      </a:br>
                      <a:r>
                        <a:rPr lang="zh-TW" altLang="en-US" sz="2000" u="none" strike="noStrike">
                          <a:effectLst/>
                        </a:rPr>
                        <a:t>六甲國中</a:t>
                      </a:r>
                      <a:br>
                        <a:rPr lang="zh-TW" altLang="en-US" sz="2000" u="none" strike="noStrike">
                          <a:effectLst/>
                        </a:rPr>
                      </a:br>
                      <a:r>
                        <a:rPr lang="zh-TW" altLang="en-US" sz="2000" u="none" strike="noStrike">
                          <a:effectLst/>
                        </a:rPr>
                        <a:t>柳營國中</a:t>
                      </a:r>
                      <a:endParaRPr lang="zh-TW" altLang="en-US" sz="2000" b="0" i="0" u="none" strike="noStrike">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extLst>
                  <a:ext uri="{0D108BD9-81ED-4DB2-BD59-A6C34878D82A}">
                    <a16:rowId xmlns:a16="http://schemas.microsoft.com/office/drawing/2014/main" xmlns="" val="1335962200"/>
                  </a:ext>
                </a:extLst>
              </a:tr>
              <a:tr h="348721">
                <a:tc vMerge="1">
                  <a:txBody>
                    <a:bodyPr/>
                    <a:lstStyle/>
                    <a:p>
                      <a:endParaRPr lang="zh-TW" altLang="en-US"/>
                    </a:p>
                  </a:txBody>
                  <a:tcPr/>
                </a:tc>
                <a:tc>
                  <a:txBody>
                    <a:bodyPr/>
                    <a:lstStyle/>
                    <a:p>
                      <a:pPr algn="ctr" fontAlgn="ctr"/>
                      <a:r>
                        <a:rPr lang="zh-TW" altLang="en-US" sz="2000" u="none" strike="noStrike" dirty="0">
                          <a:effectLst/>
                        </a:rPr>
                        <a:t>資料處理科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23</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957822375"/>
                  </a:ext>
                </a:extLst>
              </a:tr>
              <a:tr h="348721">
                <a:tc vMerge="1">
                  <a:txBody>
                    <a:bodyPr/>
                    <a:lstStyle/>
                    <a:p>
                      <a:endParaRPr lang="zh-TW" altLang="en-US"/>
                    </a:p>
                  </a:txBody>
                  <a:tcPr/>
                </a:tc>
                <a:tc>
                  <a:txBody>
                    <a:bodyPr/>
                    <a:lstStyle/>
                    <a:p>
                      <a:pPr algn="ctr" fontAlgn="ctr"/>
                      <a:r>
                        <a:rPr lang="zh-TW" altLang="en-US" sz="2000" u="none" strike="noStrike" dirty="0">
                          <a:effectLst/>
                        </a:rPr>
                        <a:t>電機科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23</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169766526"/>
                  </a:ext>
                </a:extLst>
              </a:tr>
              <a:tr h="348721">
                <a:tc vMerge="1">
                  <a:txBody>
                    <a:bodyPr/>
                    <a:lstStyle/>
                    <a:p>
                      <a:endParaRPr lang="zh-TW" altLang="en-US"/>
                    </a:p>
                  </a:txBody>
                  <a:tcPr/>
                </a:tc>
                <a:tc>
                  <a:txBody>
                    <a:bodyPr/>
                    <a:lstStyle/>
                    <a:p>
                      <a:pPr algn="ctr" fontAlgn="ctr"/>
                      <a:r>
                        <a:rPr lang="zh-TW" altLang="en-US" sz="2000" u="none" strike="noStrike" dirty="0">
                          <a:effectLst/>
                        </a:rPr>
                        <a:t>資訊科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23</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3072104549"/>
                  </a:ext>
                </a:extLst>
              </a:tr>
              <a:tr h="348721">
                <a:tc vMerge="1">
                  <a:txBody>
                    <a:bodyPr/>
                    <a:lstStyle/>
                    <a:p>
                      <a:endParaRPr lang="zh-TW" altLang="en-US"/>
                    </a:p>
                  </a:txBody>
                  <a:tcPr/>
                </a:tc>
                <a:tc>
                  <a:txBody>
                    <a:bodyPr/>
                    <a:lstStyle/>
                    <a:p>
                      <a:pPr algn="ctr" fontAlgn="ctr"/>
                      <a:r>
                        <a:rPr lang="zh-TW" altLang="en-US" sz="2000" u="none" strike="noStrike" dirty="0">
                          <a:effectLst/>
                        </a:rPr>
                        <a:t>機械科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23</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113197544"/>
                  </a:ext>
                </a:extLst>
              </a:tr>
              <a:tr h="348721">
                <a:tc vMerge="1">
                  <a:txBody>
                    <a:bodyPr/>
                    <a:lstStyle/>
                    <a:p>
                      <a:endParaRPr lang="zh-TW" altLang="en-US"/>
                    </a:p>
                  </a:txBody>
                  <a:tcPr/>
                </a:tc>
                <a:tc>
                  <a:txBody>
                    <a:bodyPr/>
                    <a:lstStyle/>
                    <a:p>
                      <a:pPr algn="ctr" fontAlgn="ctr"/>
                      <a:r>
                        <a:rPr lang="zh-TW" altLang="en-US" sz="2000" u="none" strike="noStrike" dirty="0">
                          <a:effectLst/>
                        </a:rPr>
                        <a:t>製圖科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23</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427311692"/>
                  </a:ext>
                </a:extLst>
              </a:tr>
              <a:tr h="348721">
                <a:tc vMerge="1">
                  <a:txBody>
                    <a:bodyPr/>
                    <a:lstStyle/>
                    <a:p>
                      <a:endParaRPr lang="zh-TW" altLang="en-US"/>
                    </a:p>
                  </a:txBody>
                  <a:tcPr/>
                </a:tc>
                <a:tc>
                  <a:txBody>
                    <a:bodyPr/>
                    <a:lstStyle/>
                    <a:p>
                      <a:pPr algn="ctr" fontAlgn="ctr"/>
                      <a:r>
                        <a:rPr lang="zh-TW" altLang="en-US" sz="2000" u="none" strike="noStrike" dirty="0">
                          <a:effectLst/>
                        </a:rPr>
                        <a:t>土木科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23</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273503152"/>
                  </a:ext>
                </a:extLst>
              </a:tr>
              <a:tr h="348721">
                <a:tc rowSpan="7">
                  <a:txBody>
                    <a:bodyPr/>
                    <a:lstStyle/>
                    <a:p>
                      <a:pPr algn="ctr" fontAlgn="ctr"/>
                      <a:r>
                        <a:rPr lang="zh-TW" altLang="en-US" sz="2000" u="none" strike="noStrike" dirty="0">
                          <a:effectLst/>
                        </a:rPr>
                        <a:t>後壁高中</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zh-TW" altLang="en-US" sz="2000" u="none" strike="noStrike" dirty="0">
                          <a:effectLst/>
                        </a:rPr>
                        <a:t>美工科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46</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rowSpan="7">
                  <a:txBody>
                    <a:bodyPr/>
                    <a:lstStyle/>
                    <a:p>
                      <a:pPr algn="ctr" fontAlgn="ctr"/>
                      <a:r>
                        <a:rPr lang="en-US" altLang="zh-TW" sz="2000" u="none" strike="noStrike" dirty="0">
                          <a:effectLst/>
                        </a:rPr>
                        <a:t>60%</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rowSpan="7">
                  <a:txBody>
                    <a:bodyPr/>
                    <a:lstStyle/>
                    <a:p>
                      <a:pPr algn="ctr" fontAlgn="ctr"/>
                      <a:r>
                        <a:rPr lang="zh-TW" altLang="en-US" sz="2000" u="none" strike="noStrike" dirty="0">
                          <a:effectLst/>
                        </a:rPr>
                        <a:t>白河國中</a:t>
                      </a:r>
                      <a:br>
                        <a:rPr lang="zh-TW" altLang="en-US" sz="2000" u="none" strike="noStrike" dirty="0">
                          <a:effectLst/>
                        </a:rPr>
                      </a:br>
                      <a:r>
                        <a:rPr lang="zh-TW" altLang="en-US" sz="2000" u="none" strike="noStrike" dirty="0">
                          <a:effectLst/>
                        </a:rPr>
                        <a:t>菁寮國中</a:t>
                      </a:r>
                      <a:br>
                        <a:rPr lang="zh-TW" altLang="en-US" sz="2000" u="none" strike="noStrike" dirty="0">
                          <a:effectLst/>
                        </a:rPr>
                      </a:br>
                      <a:r>
                        <a:rPr lang="zh-TW" altLang="en-US" sz="2000" u="none" strike="noStrike" dirty="0">
                          <a:effectLst/>
                        </a:rPr>
                        <a:t>後壁國中</a:t>
                      </a:r>
                      <a:br>
                        <a:rPr lang="zh-TW" altLang="en-US" sz="2000" u="none" strike="noStrike" dirty="0">
                          <a:effectLst/>
                        </a:rPr>
                      </a:br>
                      <a:r>
                        <a:rPr lang="zh-TW" altLang="en-US" sz="2000" u="none" strike="noStrike" dirty="0">
                          <a:effectLst/>
                        </a:rPr>
                        <a:t>東山國中</a:t>
                      </a:r>
                      <a:br>
                        <a:rPr lang="zh-TW" altLang="en-US" sz="2000" u="none" strike="noStrike" dirty="0">
                          <a:effectLst/>
                        </a:rPr>
                      </a:br>
                      <a:r>
                        <a:rPr lang="zh-TW" altLang="en-US" sz="2000" u="none" strike="noStrike" dirty="0">
                          <a:effectLst/>
                        </a:rPr>
                        <a:t>東原國中</a:t>
                      </a:r>
                      <a:br>
                        <a:rPr lang="zh-TW" altLang="en-US" sz="2000" u="none" strike="noStrike" dirty="0">
                          <a:effectLst/>
                        </a:rPr>
                      </a:br>
                      <a:r>
                        <a:rPr lang="zh-TW" altLang="en-US" sz="2000" u="none" strike="noStrike" dirty="0">
                          <a:effectLst/>
                        </a:rPr>
                        <a:t>鹽水國中</a:t>
                      </a:r>
                      <a:br>
                        <a:rPr lang="zh-TW" altLang="en-US" sz="2000" u="none" strike="noStrike" dirty="0">
                          <a:effectLst/>
                        </a:rPr>
                      </a:br>
                      <a:r>
                        <a:rPr lang="zh-TW" altLang="en-US" sz="2000" u="none" strike="noStrike" dirty="0">
                          <a:effectLst/>
                        </a:rPr>
                        <a:t>明達高中</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extLst>
                  <a:ext uri="{0D108BD9-81ED-4DB2-BD59-A6C34878D82A}">
                    <a16:rowId xmlns:a16="http://schemas.microsoft.com/office/drawing/2014/main" xmlns="" val="3501526503"/>
                  </a:ext>
                </a:extLst>
              </a:tr>
              <a:tr h="348721">
                <a:tc vMerge="1">
                  <a:txBody>
                    <a:bodyPr/>
                    <a:lstStyle/>
                    <a:p>
                      <a:endParaRPr lang="zh-TW" altLang="en-US"/>
                    </a:p>
                  </a:txBody>
                  <a:tcPr/>
                </a:tc>
                <a:tc>
                  <a:txBody>
                    <a:bodyPr/>
                    <a:lstStyle/>
                    <a:p>
                      <a:pPr algn="ctr" fontAlgn="ctr"/>
                      <a:r>
                        <a:rPr lang="zh-TW" altLang="en-US" sz="2000" u="none" strike="noStrike" dirty="0">
                          <a:effectLst/>
                        </a:rPr>
                        <a:t>廣設科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23</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461052666"/>
                  </a:ext>
                </a:extLst>
              </a:tr>
              <a:tr h="348721">
                <a:tc vMerge="1">
                  <a:txBody>
                    <a:bodyPr/>
                    <a:lstStyle/>
                    <a:p>
                      <a:endParaRPr lang="zh-TW" altLang="en-US"/>
                    </a:p>
                  </a:txBody>
                  <a:tcPr/>
                </a:tc>
                <a:tc>
                  <a:txBody>
                    <a:bodyPr/>
                    <a:lstStyle/>
                    <a:p>
                      <a:pPr algn="ctr" fontAlgn="ctr"/>
                      <a:r>
                        <a:rPr lang="zh-TW" altLang="en-US" sz="2000" u="none" strike="noStrike" dirty="0">
                          <a:effectLst/>
                        </a:rPr>
                        <a:t>室內空間設計科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23</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9900355"/>
                  </a:ext>
                </a:extLst>
              </a:tr>
              <a:tr h="348721">
                <a:tc vMerge="1">
                  <a:txBody>
                    <a:bodyPr/>
                    <a:lstStyle/>
                    <a:p>
                      <a:endParaRPr lang="zh-TW" altLang="en-US"/>
                    </a:p>
                  </a:txBody>
                  <a:tcPr/>
                </a:tc>
                <a:tc>
                  <a:txBody>
                    <a:bodyPr/>
                    <a:lstStyle/>
                    <a:p>
                      <a:pPr algn="ctr" fontAlgn="ctr"/>
                      <a:r>
                        <a:rPr lang="zh-TW" altLang="en-US" sz="2000" u="none" strike="noStrike" dirty="0">
                          <a:effectLst/>
                        </a:rPr>
                        <a:t>多媒體設計科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23</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2309649519"/>
                  </a:ext>
                </a:extLst>
              </a:tr>
              <a:tr h="348721">
                <a:tc vMerge="1">
                  <a:txBody>
                    <a:bodyPr/>
                    <a:lstStyle/>
                    <a:p>
                      <a:endParaRPr lang="zh-TW" altLang="en-US"/>
                    </a:p>
                  </a:txBody>
                  <a:tcPr/>
                </a:tc>
                <a:tc>
                  <a:txBody>
                    <a:bodyPr/>
                    <a:lstStyle/>
                    <a:p>
                      <a:pPr algn="ctr" fontAlgn="ctr"/>
                      <a:r>
                        <a:rPr lang="zh-TW" altLang="en-US" sz="2000" u="none" strike="noStrike" dirty="0">
                          <a:effectLst/>
                        </a:rPr>
                        <a:t>電機科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23</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919058019"/>
                  </a:ext>
                </a:extLst>
              </a:tr>
              <a:tr h="348721">
                <a:tc vMerge="1">
                  <a:txBody>
                    <a:bodyPr/>
                    <a:lstStyle/>
                    <a:p>
                      <a:endParaRPr lang="zh-TW" altLang="en-US"/>
                    </a:p>
                  </a:txBody>
                  <a:tcPr/>
                </a:tc>
                <a:tc>
                  <a:txBody>
                    <a:bodyPr/>
                    <a:lstStyle/>
                    <a:p>
                      <a:pPr algn="ctr" fontAlgn="ctr"/>
                      <a:r>
                        <a:rPr lang="zh-TW" altLang="en-US" sz="2000" u="none" strike="noStrike" dirty="0">
                          <a:effectLst/>
                        </a:rPr>
                        <a:t>資訊科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23</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679608785"/>
                  </a:ext>
                </a:extLst>
              </a:tr>
              <a:tr h="348721">
                <a:tc vMerge="1">
                  <a:txBody>
                    <a:bodyPr/>
                    <a:lstStyle/>
                    <a:p>
                      <a:endParaRPr lang="zh-TW" altLang="en-US"/>
                    </a:p>
                  </a:txBody>
                  <a:tcPr/>
                </a:tc>
                <a:tc>
                  <a:txBody>
                    <a:bodyPr/>
                    <a:lstStyle/>
                    <a:p>
                      <a:pPr algn="ctr" fontAlgn="ctr"/>
                      <a:r>
                        <a:rPr lang="zh-TW" altLang="en-US" sz="2000" u="none" strike="noStrike" dirty="0">
                          <a:effectLst/>
                        </a:rPr>
                        <a:t>建築科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23</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8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21334880"/>
                  </a:ext>
                </a:extLst>
              </a:tr>
            </a:tbl>
          </a:graphicData>
        </a:graphic>
      </p:graphicFrame>
      <p:sp>
        <p:nvSpPr>
          <p:cNvPr id="4" name="投影片編號版面配置區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32" indent="-285744">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2971" indent="-228594">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160"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349"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537"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726"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8914"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103"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 typeface="Arial" panose="020B0604020202020204" pitchFamily="34" charset="0"/>
              <a:buNone/>
              <a:defRPr/>
            </a:pPr>
            <a:r>
              <a:rPr lang="en-US" altLang="en-US" sz="2000" dirty="0" smtClean="0">
                <a:solidFill>
                  <a:srgbClr val="FEFFFF"/>
                </a:solidFill>
                <a:latin typeface="+mn-lt"/>
                <a:ea typeface="+mn-ea"/>
              </a:rPr>
              <a:t>7</a:t>
            </a:r>
            <a:r>
              <a:rPr lang="en-US" altLang="zh-TW" sz="2000" dirty="0" smtClean="0">
                <a:solidFill>
                  <a:srgbClr val="FEFFFF"/>
                </a:solidFill>
                <a:latin typeface="+mn-lt"/>
                <a:ea typeface="+mn-ea"/>
              </a:rPr>
              <a:t>3</a:t>
            </a:r>
            <a:endParaRPr lang="en-US" altLang="en-US" sz="2000" dirty="0">
              <a:solidFill>
                <a:srgbClr val="FEFFFF"/>
              </a:solidFill>
              <a:latin typeface="+mn-lt"/>
              <a:ea typeface="+mn-ea"/>
            </a:endParaRPr>
          </a:p>
        </p:txBody>
      </p:sp>
      <p:sp>
        <p:nvSpPr>
          <p:cNvPr id="142401" name="標題 1"/>
          <p:cNvSpPr txBox="1">
            <a:spLocks/>
          </p:cNvSpPr>
          <p:nvPr/>
        </p:nvSpPr>
        <p:spPr bwMode="auto">
          <a:xfrm>
            <a:off x="1766888" y="431800"/>
            <a:ext cx="8912225" cy="863600"/>
          </a:xfrm>
          <a:prstGeom prst="rect">
            <a:avLst/>
          </a:prstGeom>
          <a:solidFill>
            <a:srgbClr val="7030A0"/>
          </a:solidFill>
          <a:ln w="9525">
            <a:noFill/>
            <a:miter lim="800000"/>
            <a:headEnd/>
            <a:tailEnd/>
          </a:ln>
        </p:spPr>
        <p:txBody>
          <a:bodyPr/>
          <a:lstStyle/>
          <a:p>
            <a:pPr defTabSz="342900"/>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十四</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完全免試</a:t>
            </a:r>
            <a:r>
              <a:rPr kumimoji="0" lang="en-US" altLang="zh-TW" sz="4000">
                <a:solidFill>
                  <a:srgbClr val="FFFF00"/>
                </a:solidFill>
                <a:latin typeface="標楷體" pitchFamily="65" charset="-120"/>
                <a:ea typeface="標楷體" pitchFamily="65" charset="-120"/>
              </a:rPr>
              <a:t>—106</a:t>
            </a:r>
            <a:r>
              <a:rPr kumimoji="0" lang="zh-TW" altLang="en-US" sz="4000">
                <a:solidFill>
                  <a:srgbClr val="FFFF00"/>
                </a:solidFill>
                <a:latin typeface="標楷體" pitchFamily="65" charset="-120"/>
                <a:ea typeface="標楷體" pitchFamily="65" charset="-120"/>
              </a:rPr>
              <a:t>辦理學校</a:t>
            </a: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nvPr>
        </p:nvGraphicFramePr>
        <p:xfrm>
          <a:off x="1766888" y="1512888"/>
          <a:ext cx="8672512" cy="2757487"/>
        </p:xfrm>
        <a:graphic>
          <a:graphicData uri="http://schemas.openxmlformats.org/drawingml/2006/table">
            <a:tbl>
              <a:tblPr>
                <a:tableStyleId>{5C22544A-7EE6-4342-B048-85BDC9FD1C3A}</a:tableStyleId>
              </a:tblPr>
              <a:tblGrid>
                <a:gridCol w="1229174">
                  <a:extLst>
                    <a:ext uri="{9D8B030D-6E8A-4147-A177-3AD203B41FA5}">
                      <a16:colId xmlns:a16="http://schemas.microsoft.com/office/drawing/2014/main" xmlns="" val="2133117232"/>
                    </a:ext>
                  </a:extLst>
                </a:gridCol>
                <a:gridCol w="2207962">
                  <a:extLst>
                    <a:ext uri="{9D8B030D-6E8A-4147-A177-3AD203B41FA5}">
                      <a16:colId xmlns:a16="http://schemas.microsoft.com/office/drawing/2014/main" xmlns="" val="3251991606"/>
                    </a:ext>
                  </a:extLst>
                </a:gridCol>
                <a:gridCol w="1378771">
                  <a:extLst>
                    <a:ext uri="{9D8B030D-6E8A-4147-A177-3AD203B41FA5}">
                      <a16:colId xmlns:a16="http://schemas.microsoft.com/office/drawing/2014/main" xmlns="" val="3287965320"/>
                    </a:ext>
                  </a:extLst>
                </a:gridCol>
                <a:gridCol w="1582498">
                  <a:extLst>
                    <a:ext uri="{9D8B030D-6E8A-4147-A177-3AD203B41FA5}">
                      <a16:colId xmlns:a16="http://schemas.microsoft.com/office/drawing/2014/main" xmlns="" val="1208639872"/>
                    </a:ext>
                  </a:extLst>
                </a:gridCol>
                <a:gridCol w="2274108">
                  <a:extLst>
                    <a:ext uri="{9D8B030D-6E8A-4147-A177-3AD203B41FA5}">
                      <a16:colId xmlns:a16="http://schemas.microsoft.com/office/drawing/2014/main" xmlns="" val="3430214061"/>
                    </a:ext>
                  </a:extLst>
                </a:gridCol>
              </a:tblGrid>
              <a:tr h="312048">
                <a:tc>
                  <a:txBody>
                    <a:bodyPr/>
                    <a:lstStyle/>
                    <a:p>
                      <a:pPr algn="ctr" fontAlgn="ctr"/>
                      <a:r>
                        <a:rPr lang="zh-TW" altLang="en-US" sz="2000" u="none" strike="noStrike" dirty="0">
                          <a:effectLst/>
                        </a:rPr>
                        <a:t>高級中學</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solidFill>
                      <a:srgbClr val="FFFF00"/>
                    </a:solidFill>
                  </a:tcPr>
                </a:tc>
                <a:tc>
                  <a:txBody>
                    <a:bodyPr/>
                    <a:lstStyle/>
                    <a:p>
                      <a:pPr algn="ctr" fontAlgn="ctr"/>
                      <a:r>
                        <a:rPr lang="zh-TW" altLang="en-US" sz="2000" u="none" strike="noStrike" dirty="0">
                          <a:effectLst/>
                        </a:rPr>
                        <a:t>招生科別</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lnB w="12700" cap="flat" cmpd="sng" algn="ctr">
                      <a:solidFill>
                        <a:schemeClr val="bg1"/>
                      </a:solidFill>
                      <a:prstDash val="solid"/>
                      <a:round/>
                      <a:headEnd type="none" w="med" len="med"/>
                      <a:tailEnd type="none" w="med" len="med"/>
                    </a:lnB>
                    <a:solidFill>
                      <a:srgbClr val="FFFF00"/>
                    </a:solidFill>
                  </a:tcPr>
                </a:tc>
                <a:tc>
                  <a:txBody>
                    <a:bodyPr/>
                    <a:lstStyle/>
                    <a:p>
                      <a:pPr algn="ctr" fontAlgn="ctr"/>
                      <a:r>
                        <a:rPr lang="zh-TW" altLang="en-US" sz="2000" b="0" i="0" u="none" strike="noStrike" dirty="0" smtClean="0">
                          <a:solidFill>
                            <a:srgbClr val="000000"/>
                          </a:solidFill>
                          <a:effectLst/>
                          <a:latin typeface="新細明體" panose="02020500000000000000" pitchFamily="18" charset="-120"/>
                          <a:ea typeface="新細明體" panose="02020500000000000000" pitchFamily="18" charset="-120"/>
                        </a:rPr>
                        <a:t>招生人數</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lnB w="12700" cap="flat" cmpd="sng" algn="ctr">
                      <a:solidFill>
                        <a:schemeClr val="bg1"/>
                      </a:solidFill>
                      <a:prstDash val="solid"/>
                      <a:round/>
                      <a:headEnd type="none" w="med" len="med"/>
                      <a:tailEnd type="none" w="med" len="med"/>
                    </a:lnB>
                    <a:solidFill>
                      <a:srgbClr val="FFFF00"/>
                    </a:solidFill>
                  </a:tcPr>
                </a:tc>
                <a:tc>
                  <a:txBody>
                    <a:bodyPr/>
                    <a:lstStyle/>
                    <a:p>
                      <a:pPr algn="ctr" fontAlgn="ctr"/>
                      <a:r>
                        <a:rPr lang="zh-TW" altLang="en-US" sz="2000" u="none" strike="noStrike" dirty="0">
                          <a:effectLst/>
                        </a:rPr>
                        <a:t>名額比率</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solidFill>
                      <a:srgbClr val="FFFF00"/>
                    </a:solidFill>
                  </a:tcPr>
                </a:tc>
                <a:tc>
                  <a:txBody>
                    <a:bodyPr/>
                    <a:lstStyle/>
                    <a:p>
                      <a:pPr algn="ctr" fontAlgn="ctr"/>
                      <a:r>
                        <a:rPr lang="zh-TW" altLang="en-US" sz="2000" u="none" strike="noStrike" dirty="0">
                          <a:effectLst/>
                        </a:rPr>
                        <a:t>對應國中</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solidFill>
                      <a:srgbClr val="FFFF00"/>
                    </a:solidFill>
                  </a:tcPr>
                </a:tc>
                <a:extLst>
                  <a:ext uri="{0D108BD9-81ED-4DB2-BD59-A6C34878D82A}">
                    <a16:rowId xmlns:a16="http://schemas.microsoft.com/office/drawing/2014/main" xmlns="" val="3975225108"/>
                  </a:ext>
                </a:extLst>
              </a:tr>
              <a:tr h="815066">
                <a:tc rowSpan="3">
                  <a:txBody>
                    <a:bodyPr/>
                    <a:lstStyle/>
                    <a:p>
                      <a:pPr algn="ctr" fontAlgn="ctr"/>
                      <a:r>
                        <a:rPr lang="zh-TW" altLang="en-US" sz="2000" u="none" strike="noStrike" dirty="0">
                          <a:effectLst/>
                        </a:rPr>
                        <a:t>玉井工商</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tc>
                <a:tc>
                  <a:txBody>
                    <a:bodyPr/>
                    <a:lstStyle/>
                    <a:p>
                      <a:pPr algn="ctr" fontAlgn="ctr"/>
                      <a:r>
                        <a:rPr lang="zh-TW" altLang="en-US" sz="2000" u="none" strike="noStrike" dirty="0">
                          <a:effectLst/>
                        </a:rPr>
                        <a:t>綜合高中</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lnT w="12700" cap="flat" cmpd="sng" algn="ctr">
                      <a:solidFill>
                        <a:schemeClr val="bg1"/>
                      </a:solidFill>
                      <a:prstDash val="solid"/>
                      <a:round/>
                      <a:headEnd type="none" w="med" len="med"/>
                      <a:tailEnd type="none" w="med" len="med"/>
                    </a:lnT>
                  </a:tcP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120</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lnT w="12700" cap="flat" cmpd="sng" algn="ctr">
                      <a:solidFill>
                        <a:schemeClr val="bg1"/>
                      </a:solidFill>
                      <a:prstDash val="solid"/>
                      <a:round/>
                      <a:headEnd type="none" w="med" len="med"/>
                      <a:tailEnd type="none" w="med" len="med"/>
                    </a:lnT>
                  </a:tcPr>
                </a:tc>
                <a:tc rowSpan="3">
                  <a:txBody>
                    <a:bodyPr/>
                    <a:lstStyle/>
                    <a:p>
                      <a:pPr algn="ctr" fontAlgn="ctr"/>
                      <a:r>
                        <a:rPr lang="en-US" altLang="zh-TW" sz="2000" u="none" strike="noStrike" dirty="0">
                          <a:effectLst/>
                        </a:rPr>
                        <a:t>80%</a:t>
                      </a:r>
                      <a:endParaRPr lang="en-US" altLang="zh-TW"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tc>
                <a:tc rowSpan="3">
                  <a:txBody>
                    <a:bodyPr/>
                    <a:lstStyle/>
                    <a:p>
                      <a:pPr algn="ctr" fontAlgn="ctr"/>
                      <a:r>
                        <a:rPr lang="zh-TW" altLang="en-US" sz="2000" u="none" strike="noStrike" dirty="0">
                          <a:effectLst/>
                        </a:rPr>
                        <a:t>楠西國中</a:t>
                      </a:r>
                      <a:br>
                        <a:rPr lang="zh-TW" altLang="en-US" sz="2000" u="none" strike="noStrike" dirty="0">
                          <a:effectLst/>
                        </a:rPr>
                      </a:br>
                      <a:r>
                        <a:rPr lang="zh-TW" altLang="en-US" sz="2000" u="none" strike="noStrike" dirty="0">
                          <a:effectLst/>
                        </a:rPr>
                        <a:t>南化國中</a:t>
                      </a:r>
                      <a:br>
                        <a:rPr lang="zh-TW" altLang="en-US" sz="2000" u="none" strike="noStrike" dirty="0">
                          <a:effectLst/>
                        </a:rPr>
                      </a:br>
                      <a:r>
                        <a:rPr lang="zh-TW" altLang="en-US" sz="2000" u="none" strike="noStrike" dirty="0">
                          <a:effectLst/>
                        </a:rPr>
                        <a:t>玉井國中</a:t>
                      </a:r>
                      <a:br>
                        <a:rPr lang="zh-TW" altLang="en-US" sz="2000" u="none" strike="noStrike" dirty="0">
                          <a:effectLst/>
                        </a:rPr>
                      </a:br>
                      <a:r>
                        <a:rPr lang="zh-TW" altLang="en-US" sz="2000" u="none" strike="noStrike" dirty="0">
                          <a:effectLst/>
                        </a:rPr>
                        <a:t>左鎮國中</a:t>
                      </a:r>
                      <a:br>
                        <a:rPr lang="zh-TW" altLang="en-US" sz="2000" u="none" strike="noStrike" dirty="0">
                          <a:effectLst/>
                        </a:rPr>
                      </a:br>
                      <a:r>
                        <a:rPr lang="zh-TW" altLang="en-US" sz="2000" u="none" strike="noStrike" dirty="0">
                          <a:effectLst/>
                        </a:rPr>
                        <a:t>大內國中</a:t>
                      </a:r>
                      <a:br>
                        <a:rPr lang="zh-TW" altLang="en-US" sz="2000" u="none" strike="noStrike" dirty="0">
                          <a:effectLst/>
                        </a:rPr>
                      </a:br>
                      <a:r>
                        <a:rPr lang="zh-TW" altLang="en-US" sz="2000" u="none" strike="noStrike" dirty="0">
                          <a:effectLst/>
                        </a:rPr>
                        <a:t>山上國中</a:t>
                      </a:r>
                      <a:br>
                        <a:rPr lang="zh-TW" altLang="en-US" sz="2000" u="none" strike="noStrike" dirty="0">
                          <a:effectLst/>
                        </a:rPr>
                      </a:br>
                      <a:r>
                        <a:rPr lang="zh-TW" altLang="en-US" sz="2000" u="none" strike="noStrike" dirty="0">
                          <a:effectLst/>
                        </a:rPr>
                        <a:t>新市國中</a:t>
                      </a:r>
                      <a:br>
                        <a:rPr lang="zh-TW" altLang="en-US" sz="2000" u="none" strike="noStrike" dirty="0">
                          <a:effectLst/>
                        </a:rPr>
                      </a:br>
                      <a:r>
                        <a:rPr lang="zh-TW" altLang="en-US" sz="2000" u="none" strike="noStrike" dirty="0">
                          <a:effectLst/>
                        </a:rPr>
                        <a:t>南科實中</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tc>
                <a:extLst>
                  <a:ext uri="{0D108BD9-81ED-4DB2-BD59-A6C34878D82A}">
                    <a16:rowId xmlns:a16="http://schemas.microsoft.com/office/drawing/2014/main" xmlns="" val="621056321"/>
                  </a:ext>
                </a:extLst>
              </a:tr>
              <a:tr h="815066">
                <a:tc vMerge="1">
                  <a:txBody>
                    <a:bodyPr/>
                    <a:lstStyle/>
                    <a:p>
                      <a:endParaRPr lang="zh-TW" altLang="en-US"/>
                    </a:p>
                  </a:txBody>
                  <a:tcPr/>
                </a:tc>
                <a:tc>
                  <a:txBody>
                    <a:bodyPr/>
                    <a:lstStyle/>
                    <a:p>
                      <a:pPr algn="ctr" fontAlgn="ctr"/>
                      <a:r>
                        <a:rPr lang="zh-TW" altLang="en-US" sz="2000" u="none" strike="noStrike" dirty="0">
                          <a:effectLst/>
                        </a:rPr>
                        <a:t>化工科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30</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3398364202"/>
                  </a:ext>
                </a:extLst>
              </a:tr>
              <a:tr h="815307">
                <a:tc vMerge="1">
                  <a:txBody>
                    <a:bodyPr/>
                    <a:lstStyle/>
                    <a:p>
                      <a:endParaRPr lang="zh-TW" altLang="en-US"/>
                    </a:p>
                  </a:txBody>
                  <a:tcPr/>
                </a:tc>
                <a:tc>
                  <a:txBody>
                    <a:bodyPr/>
                    <a:lstStyle/>
                    <a:p>
                      <a:pPr algn="ctr" fontAlgn="ctr"/>
                      <a:r>
                        <a:rPr lang="zh-TW" altLang="en-US" sz="2000" u="none" strike="noStrike" dirty="0">
                          <a:effectLst/>
                        </a:rPr>
                        <a:t>資料處理科</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tc>
                <a:tc>
                  <a:txBody>
                    <a:bodyPr/>
                    <a:lstStyle/>
                    <a:p>
                      <a:pPr algn="ctr" fontAlgn="ctr"/>
                      <a:r>
                        <a:rPr lang="en-US" altLang="zh-TW" sz="2000" b="0" i="0" u="none" strike="noStrike" dirty="0" smtClean="0">
                          <a:solidFill>
                            <a:srgbClr val="000000"/>
                          </a:solidFill>
                          <a:effectLst/>
                          <a:latin typeface="新細明體" panose="02020500000000000000" pitchFamily="18" charset="-120"/>
                          <a:ea typeface="新細明體" panose="02020500000000000000" pitchFamily="18" charset="-120"/>
                        </a:rPr>
                        <a:t>30</a:t>
                      </a:r>
                      <a:endParaRPr lang="zh-TW" altLang="en-US" sz="2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280" marR="7280" marT="727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3391736279"/>
                  </a:ext>
                </a:extLst>
              </a:tr>
            </a:tbl>
          </a:graphicData>
        </a:graphic>
      </p:graphicFrame>
      <p:sp>
        <p:nvSpPr>
          <p:cNvPr id="4" name="投影片編號版面配置區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32" indent="-285744">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2971" indent="-228594">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160"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349"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537"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726"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8914"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103"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 typeface="Arial" panose="020B0604020202020204" pitchFamily="34" charset="0"/>
              <a:buNone/>
              <a:defRPr/>
            </a:pPr>
            <a:r>
              <a:rPr lang="en-US" altLang="en-US" sz="2000" dirty="0" smtClean="0">
                <a:solidFill>
                  <a:srgbClr val="FEFFFF"/>
                </a:solidFill>
                <a:latin typeface="+mn-lt"/>
                <a:ea typeface="+mn-ea"/>
              </a:rPr>
              <a:t>7</a:t>
            </a:r>
            <a:r>
              <a:rPr lang="en-US" altLang="zh-TW" sz="2000" dirty="0" smtClean="0">
                <a:solidFill>
                  <a:srgbClr val="FEFFFF"/>
                </a:solidFill>
                <a:latin typeface="+mn-lt"/>
                <a:ea typeface="+mn-ea"/>
              </a:rPr>
              <a:t>4</a:t>
            </a:r>
            <a:endParaRPr lang="en-US" altLang="en-US" sz="2000" dirty="0">
              <a:solidFill>
                <a:srgbClr val="FEFFFF"/>
              </a:solidFill>
              <a:latin typeface="+mn-lt"/>
              <a:ea typeface="+mn-ea"/>
            </a:endParaRPr>
          </a:p>
        </p:txBody>
      </p:sp>
      <p:sp>
        <p:nvSpPr>
          <p:cNvPr id="143391" name="標題 1"/>
          <p:cNvSpPr txBox="1">
            <a:spLocks/>
          </p:cNvSpPr>
          <p:nvPr/>
        </p:nvSpPr>
        <p:spPr bwMode="auto">
          <a:xfrm>
            <a:off x="1766888" y="431800"/>
            <a:ext cx="8912225" cy="863600"/>
          </a:xfrm>
          <a:prstGeom prst="rect">
            <a:avLst/>
          </a:prstGeom>
          <a:solidFill>
            <a:srgbClr val="7030A0"/>
          </a:solidFill>
          <a:ln w="9525">
            <a:noFill/>
            <a:miter lim="800000"/>
            <a:headEnd/>
            <a:tailEnd/>
          </a:ln>
        </p:spPr>
        <p:txBody>
          <a:bodyPr/>
          <a:lstStyle/>
          <a:p>
            <a:pPr defTabSz="342900"/>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十四</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完全免試</a:t>
            </a:r>
            <a:r>
              <a:rPr kumimoji="0" lang="en-US" altLang="zh-TW" sz="4000">
                <a:solidFill>
                  <a:srgbClr val="FFFF00"/>
                </a:solidFill>
                <a:latin typeface="標楷體" pitchFamily="65" charset="-120"/>
                <a:ea typeface="標楷體" pitchFamily="65" charset="-120"/>
              </a:rPr>
              <a:t>—106</a:t>
            </a:r>
            <a:r>
              <a:rPr kumimoji="0" lang="zh-TW" altLang="en-US" sz="4000">
                <a:solidFill>
                  <a:srgbClr val="FFFF00"/>
                </a:solidFill>
                <a:latin typeface="標楷體" pitchFamily="65" charset="-120"/>
                <a:ea typeface="標楷體" pitchFamily="65" charset="-120"/>
              </a:rPr>
              <a:t>辦理學校</a:t>
            </a:r>
          </a:p>
        </p:txBody>
      </p:sp>
      <p:sp>
        <p:nvSpPr>
          <p:cNvPr id="143392" name="文字方塊 2"/>
          <p:cNvSpPr txBox="1">
            <a:spLocks noChangeArrowheads="1"/>
          </p:cNvSpPr>
          <p:nvPr/>
        </p:nvSpPr>
        <p:spPr bwMode="auto">
          <a:xfrm>
            <a:off x="1765300" y="4487863"/>
            <a:ext cx="5213350" cy="522287"/>
          </a:xfrm>
          <a:prstGeom prst="rect">
            <a:avLst/>
          </a:prstGeom>
          <a:noFill/>
          <a:ln w="9525">
            <a:noFill/>
            <a:miter lim="800000"/>
            <a:headEnd/>
            <a:tailEnd/>
          </a:ln>
        </p:spPr>
        <p:txBody>
          <a:bodyPr>
            <a:spAutoFit/>
          </a:bodyPr>
          <a:lstStyle/>
          <a:p>
            <a:r>
              <a:rPr lang="zh-TW" altLang="en-US" sz="2800">
                <a:solidFill>
                  <a:srgbClr val="FF0000"/>
                </a:solidFill>
              </a:rPr>
              <a:t>選填方式採單校單科方式辦理。</a:t>
            </a: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32" indent="-285744">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2971" indent="-228594">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160"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349"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537"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726"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8914"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103"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 typeface="Arial" panose="020B0604020202020204" pitchFamily="34" charset="0"/>
              <a:buNone/>
              <a:defRPr/>
            </a:pPr>
            <a:r>
              <a:rPr lang="en-US" altLang="en-US" sz="2000" dirty="0" smtClean="0">
                <a:solidFill>
                  <a:srgbClr val="FEFFFF"/>
                </a:solidFill>
                <a:latin typeface="+mn-lt"/>
                <a:ea typeface="+mn-ea"/>
              </a:rPr>
              <a:t>7</a:t>
            </a:r>
            <a:r>
              <a:rPr lang="en-US" altLang="zh-TW" sz="2000" dirty="0" smtClean="0">
                <a:solidFill>
                  <a:srgbClr val="FEFFFF"/>
                </a:solidFill>
                <a:latin typeface="+mn-lt"/>
                <a:ea typeface="+mn-ea"/>
              </a:rPr>
              <a:t>5</a:t>
            </a:r>
            <a:endParaRPr lang="en-US" altLang="en-US" sz="2000" dirty="0">
              <a:solidFill>
                <a:srgbClr val="FEFFFF"/>
              </a:solidFill>
              <a:latin typeface="+mn-lt"/>
              <a:ea typeface="+mn-ea"/>
            </a:endParaRPr>
          </a:p>
        </p:txBody>
      </p:sp>
      <p:sp>
        <p:nvSpPr>
          <p:cNvPr id="144387" name="標題 1"/>
          <p:cNvSpPr txBox="1">
            <a:spLocks/>
          </p:cNvSpPr>
          <p:nvPr/>
        </p:nvSpPr>
        <p:spPr bwMode="auto">
          <a:xfrm>
            <a:off x="1766888" y="431800"/>
            <a:ext cx="8912225" cy="863600"/>
          </a:xfrm>
          <a:prstGeom prst="rect">
            <a:avLst/>
          </a:prstGeom>
          <a:solidFill>
            <a:srgbClr val="7030A0"/>
          </a:solidFill>
          <a:ln w="9525">
            <a:noFill/>
            <a:miter lim="800000"/>
            <a:headEnd/>
            <a:tailEnd/>
          </a:ln>
        </p:spPr>
        <p:txBody>
          <a:bodyPr/>
          <a:lstStyle/>
          <a:p>
            <a:pPr defTabSz="342900"/>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十四</a:t>
            </a:r>
            <a:r>
              <a:rPr kumimoji="0" lang="en-US" altLang="zh-TW" sz="4000">
                <a:solidFill>
                  <a:srgbClr val="FFFF00"/>
                </a:solidFill>
                <a:latin typeface="標楷體" pitchFamily="65" charset="-120"/>
                <a:ea typeface="標楷體" pitchFamily="65" charset="-120"/>
              </a:rPr>
              <a:t>)</a:t>
            </a:r>
            <a:r>
              <a:rPr kumimoji="0" lang="zh-TW" altLang="en-US" sz="4000">
                <a:solidFill>
                  <a:srgbClr val="FFFF00"/>
                </a:solidFill>
                <a:latin typeface="標楷體" pitchFamily="65" charset="-120"/>
                <a:ea typeface="標楷體" pitchFamily="65" charset="-120"/>
              </a:rPr>
              <a:t>完全免試</a:t>
            </a:r>
          </a:p>
        </p:txBody>
      </p:sp>
      <p:sp>
        <p:nvSpPr>
          <p:cNvPr id="6" name="內容版面配置區 5"/>
          <p:cNvSpPr>
            <a:spLocks noGrp="1"/>
          </p:cNvSpPr>
          <p:nvPr>
            <p:ph idx="1"/>
          </p:nvPr>
        </p:nvSpPr>
        <p:spPr>
          <a:xfrm>
            <a:off x="1765300" y="1689100"/>
            <a:ext cx="8915400" cy="3778250"/>
          </a:xfrm>
        </p:spPr>
        <p:txBody>
          <a:bodyPr/>
          <a:lstStyle/>
          <a:p>
            <a:pPr>
              <a:defRPr/>
            </a:pPr>
            <a:r>
              <a:rPr lang="zh-TW" altLang="en-US" sz="2800" dirty="0" smtClean="0">
                <a:solidFill>
                  <a:srgbClr val="FF0000"/>
                </a:solidFill>
              </a:rPr>
              <a:t>不採計會考成績</a:t>
            </a:r>
            <a:endParaRPr lang="en-US" altLang="zh-TW" sz="2800" dirty="0" smtClean="0">
              <a:solidFill>
                <a:srgbClr val="FF0000"/>
              </a:solidFill>
            </a:endParaRPr>
          </a:p>
          <a:p>
            <a:pPr>
              <a:defRPr/>
            </a:pPr>
            <a:r>
              <a:rPr lang="zh-TW" altLang="en-US" sz="2800" dirty="0" smtClean="0"/>
              <a:t>報名人數未超過招生人數，則全部錄取。若有超額，則依臺南市免試入學超額比序表中之</a:t>
            </a:r>
            <a:r>
              <a:rPr lang="zh-TW" altLang="en-US" sz="2800" b="1" dirty="0" smtClean="0">
                <a:solidFill>
                  <a:srgbClr val="FF0000"/>
                </a:solidFill>
              </a:rPr>
              <a:t>多元學習表現</a:t>
            </a:r>
            <a:r>
              <a:rPr lang="zh-TW" altLang="en-US" sz="2800" dirty="0" smtClean="0"/>
              <a:t>之分數進行超額比序。</a:t>
            </a:r>
            <a:r>
              <a:rPr lang="en-US" altLang="zh-TW" sz="2800" dirty="0" smtClean="0"/>
              <a:t>(50</a:t>
            </a:r>
            <a:r>
              <a:rPr lang="zh-TW" altLang="en-US" sz="2800" dirty="0" smtClean="0"/>
              <a:t>分</a:t>
            </a:r>
            <a:r>
              <a:rPr lang="en-US" altLang="zh-TW" sz="2800" dirty="0" smtClean="0"/>
              <a:t>)</a:t>
            </a:r>
            <a:r>
              <a:rPr lang="zh-TW" altLang="en-US" sz="2800" dirty="0" smtClean="0"/>
              <a:t>多元學習表現總積分相同者，則依照：</a:t>
            </a:r>
            <a:r>
              <a:rPr lang="en-US" altLang="zh-TW" sz="2800" dirty="0" smtClean="0"/>
              <a:t>1.</a:t>
            </a:r>
            <a:r>
              <a:rPr lang="zh-TW" altLang="en-US" sz="2800" dirty="0" smtClean="0"/>
              <a:t>體適能、</a:t>
            </a:r>
            <a:r>
              <a:rPr lang="en-US" altLang="zh-TW" sz="2800" dirty="0" smtClean="0"/>
              <a:t>2.</a:t>
            </a:r>
            <a:r>
              <a:rPr lang="zh-TW" altLang="en-US" sz="2800" dirty="0" smtClean="0"/>
              <a:t>社團參與、</a:t>
            </a:r>
            <a:r>
              <a:rPr lang="en-US" altLang="zh-TW" sz="2800" dirty="0" smtClean="0"/>
              <a:t>3.</a:t>
            </a:r>
            <a:r>
              <a:rPr lang="zh-TW" altLang="en-US" sz="2800" dirty="0" smtClean="0"/>
              <a:t>獎勵紀錄、</a:t>
            </a:r>
            <a:r>
              <a:rPr lang="en-US" altLang="zh-TW" sz="2800" dirty="0" smtClean="0"/>
              <a:t>4.</a:t>
            </a:r>
            <a:r>
              <a:rPr lang="zh-TW" altLang="en-US" sz="2800" dirty="0" smtClean="0"/>
              <a:t>服務學習、</a:t>
            </a:r>
            <a:r>
              <a:rPr lang="en-US" altLang="zh-TW" sz="2800" dirty="0" smtClean="0"/>
              <a:t>5.</a:t>
            </a:r>
            <a:r>
              <a:rPr lang="zh-TW" altLang="en-US" sz="2800" smtClean="0"/>
              <a:t>競賽成績來進行比序。</a:t>
            </a:r>
            <a:endParaRPr lang="en-US" altLang="zh-TW" sz="2800" dirty="0" smtClean="0"/>
          </a:p>
          <a:p>
            <a:pPr>
              <a:defRPr/>
            </a:pPr>
            <a:r>
              <a:rPr lang="zh-TW" altLang="en-US" sz="2800" dirty="0" smtClean="0">
                <a:solidFill>
                  <a:srgbClr val="FF0000"/>
                </a:solidFill>
              </a:rPr>
              <a:t>選填方式採單校單科方式辦理。</a:t>
            </a:r>
          </a:p>
          <a:p>
            <a:pPr>
              <a:defRPr/>
            </a:pPr>
            <a:endParaRPr lang="en-US" altLang="zh-TW" sz="2800" dirty="0" smtClean="0"/>
          </a:p>
          <a:p>
            <a:pPr marL="0" indent="0">
              <a:buFont typeface="Wingdings 3" pitchFamily="18" charset="2"/>
              <a:buNone/>
              <a:defRPr/>
            </a:pPr>
            <a:endParaRPr lang="zh-TW" altLang="en-US" sz="2800" dirty="0"/>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45411" name="標題 3"/>
          <p:cNvSpPr>
            <a:spLocks noGrp="1"/>
          </p:cNvSpPr>
          <p:nvPr>
            <p:ph type="title"/>
          </p:nvPr>
        </p:nvSpPr>
        <p:spPr>
          <a:xfrm>
            <a:off x="2667000" y="2790825"/>
            <a:ext cx="6858000" cy="950913"/>
          </a:xfrm>
          <a:solidFill>
            <a:srgbClr val="0000FF"/>
          </a:solidFill>
        </p:spPr>
        <p:txBody>
          <a:bodyPr/>
          <a:lstStyle/>
          <a:p>
            <a:pPr eaLnBrk="1" hangingPunct="1"/>
            <a:r>
              <a:rPr lang="zh-TW" altLang="en-US" sz="4800" smtClean="0">
                <a:solidFill>
                  <a:schemeClr val="bg1"/>
                </a:solidFill>
                <a:latin typeface="標楷體" pitchFamily="65" charset="-120"/>
                <a:ea typeface="標楷體" pitchFamily="65" charset="-120"/>
              </a:rPr>
              <a:t>五、特色招生甄選入學</a:t>
            </a:r>
          </a:p>
        </p:txBody>
      </p:sp>
      <p:pic>
        <p:nvPicPr>
          <p:cNvPr id="145412" name="圖片 24"/>
          <p:cNvPicPr>
            <a:picLocks noChangeAspect="1"/>
          </p:cNvPicPr>
          <p:nvPr/>
        </p:nvPicPr>
        <p:blipFill>
          <a:blip r:embed="rId3" cstate="print"/>
          <a:srcRect/>
          <a:stretch>
            <a:fillRect/>
          </a:stretch>
        </p:blipFill>
        <p:spPr bwMode="auto">
          <a:xfrm>
            <a:off x="5451475" y="1479550"/>
            <a:ext cx="4073525" cy="957263"/>
          </a:xfrm>
          <a:prstGeom prst="rect">
            <a:avLst/>
          </a:prstGeom>
          <a:noFill/>
          <a:ln w="9525">
            <a:noFill/>
            <a:miter lim="800000"/>
            <a:headEnd/>
            <a:tailEnd/>
          </a:ln>
        </p:spPr>
      </p:pic>
      <p:sp>
        <p:nvSpPr>
          <p:cNvPr id="2" name="文字版面配置區 1"/>
          <p:cNvSpPr>
            <a:spLocks noGrp="1"/>
          </p:cNvSpPr>
          <p:nvPr>
            <p:ph type="body" idx="1"/>
          </p:nvPr>
        </p:nvSpPr>
        <p:spPr>
          <a:xfrm>
            <a:off x="2792413" y="3827463"/>
            <a:ext cx="7581900" cy="2419350"/>
          </a:xfrm>
        </p:spPr>
        <p:txBody>
          <a:bodyPr/>
          <a:lstStyle/>
          <a:p>
            <a:pPr eaLnBrk="1" hangingPunct="1">
              <a:defRPr/>
            </a:pPr>
            <a:r>
              <a:rPr lang="zh-TW" altLang="en-US" sz="3200" dirty="0">
                <a:solidFill>
                  <a:srgbClr val="FF0000"/>
                </a:solidFill>
                <a:latin typeface="華康魏碑體" panose="03000709000000000000" pitchFamily="65" charset="-120"/>
                <a:ea typeface="超研澤粗魏碑" panose="02010609010101010101" pitchFamily="49" charset="-120"/>
              </a:rPr>
              <a:t>藝術才能班：音樂、美術、舞蹈、戲劇</a:t>
            </a:r>
            <a:endParaRPr lang="en-US" altLang="zh-TW" sz="3200" dirty="0">
              <a:solidFill>
                <a:srgbClr val="FF0000"/>
              </a:solidFill>
              <a:latin typeface="華康魏碑體" panose="03000709000000000000" pitchFamily="65" charset="-120"/>
              <a:ea typeface="超研澤粗魏碑" panose="02010609010101010101" pitchFamily="49" charset="-120"/>
            </a:endParaRPr>
          </a:p>
          <a:p>
            <a:pPr eaLnBrk="1" hangingPunct="1">
              <a:defRPr/>
            </a:pPr>
            <a:r>
              <a:rPr lang="zh-TW" altLang="en-US" sz="3200" dirty="0">
                <a:solidFill>
                  <a:srgbClr val="FF0000"/>
                </a:solidFill>
                <a:latin typeface="華康魏碑體" panose="03000709000000000000" pitchFamily="65" charset="-120"/>
                <a:ea typeface="超研澤粗魏碑" panose="02010609010101010101" pitchFamily="49" charset="-120"/>
              </a:rPr>
              <a:t>體育班</a:t>
            </a:r>
            <a:endParaRPr lang="en-US" altLang="zh-TW" sz="3200" dirty="0">
              <a:solidFill>
                <a:srgbClr val="FF0000"/>
              </a:solidFill>
              <a:latin typeface="華康魏碑體" panose="03000709000000000000" pitchFamily="65" charset="-120"/>
              <a:ea typeface="超研澤粗魏碑" panose="02010609010101010101" pitchFamily="49" charset="-120"/>
            </a:endParaRPr>
          </a:p>
          <a:p>
            <a:pPr eaLnBrk="1" hangingPunct="1">
              <a:defRPr/>
            </a:pPr>
            <a:r>
              <a:rPr lang="zh-TW" altLang="en-US" sz="3200" dirty="0">
                <a:solidFill>
                  <a:srgbClr val="FF0000"/>
                </a:solidFill>
                <a:latin typeface="華康魏碑體" panose="03000709000000000000" pitchFamily="65" charset="-120"/>
                <a:ea typeface="超研澤粗魏碑" panose="02010609010101010101" pitchFamily="49" charset="-120"/>
              </a:rPr>
              <a:t>科學班</a:t>
            </a:r>
            <a:endParaRPr lang="en-US" altLang="zh-TW" sz="3200" dirty="0">
              <a:solidFill>
                <a:srgbClr val="FF0000"/>
              </a:solidFill>
              <a:latin typeface="華康魏碑體" panose="03000709000000000000" pitchFamily="65" charset="-120"/>
              <a:ea typeface="超研澤粗魏碑" panose="02010609010101010101" pitchFamily="49" charset="-120"/>
            </a:endParaRPr>
          </a:p>
          <a:p>
            <a:pPr eaLnBrk="1" hangingPunct="1">
              <a:defRPr/>
            </a:pPr>
            <a:r>
              <a:rPr lang="zh-TW" altLang="en-US" sz="3200" dirty="0">
                <a:solidFill>
                  <a:srgbClr val="FF0000"/>
                </a:solidFill>
                <a:latin typeface="華康魏碑體" panose="03000709000000000000" pitchFamily="65" charset="-120"/>
                <a:ea typeface="超研澤粗魏碑" panose="02010609010101010101" pitchFamily="49" charset="-120"/>
              </a:rPr>
              <a:t>專業群科</a:t>
            </a:r>
            <a:endParaRPr lang="en-US" altLang="zh-TW" sz="3200" dirty="0">
              <a:solidFill>
                <a:srgbClr val="FF0000"/>
              </a:solidFill>
              <a:latin typeface="華康魏碑體" panose="03000709000000000000" pitchFamily="65" charset="-120"/>
              <a:ea typeface="超研澤粗魏碑" panose="02010609010101010101" pitchFamily="49" charset="-120"/>
            </a:endParaRPr>
          </a:p>
          <a:p>
            <a:pPr>
              <a:defRPr/>
            </a:pPr>
            <a:endParaRPr lang="zh-TW" altLang="en-US" sz="3200" dirty="0">
              <a:ea typeface="超研澤粗魏碑" panose="02010609010101010101" pitchFamily="49" charset="-120"/>
            </a:endParaRPr>
          </a:p>
        </p:txBody>
      </p:sp>
      <p:sp>
        <p:nvSpPr>
          <p:cNvPr id="145414" name="投影片編號版面配置區 6"/>
          <p:cNvSpPr>
            <a:spLocks noGrp="1"/>
          </p:cNvSpPr>
          <p:nvPr>
            <p:ph type="sldNum" sz="quarter" idx="12"/>
          </p:nvPr>
        </p:nvSpPr>
        <p:spPr bwMode="auto">
          <a:noFill/>
          <a:ln>
            <a:miter lim="800000"/>
            <a:headEnd/>
            <a:tailEnd/>
          </a:ln>
        </p:spPr>
        <p:txBody>
          <a:bodyPr/>
          <a:lstStyle/>
          <a:p>
            <a:r>
              <a:rPr lang="en-US" altLang="zh-TW" sz="2000"/>
              <a:t>76</a:t>
            </a:r>
            <a:endParaRPr lang="zh-TW" altLang="en-US" sz="2000"/>
          </a:p>
        </p:txBody>
      </p:sp>
    </p:spTree>
  </p:cSld>
  <p:clrMapOvr>
    <a:masterClrMapping/>
  </p:clrMapOvr>
  <p:transition spd="slow">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1943100" y="681038"/>
            <a:ext cx="8912225" cy="863600"/>
          </a:xfrm>
          <a:solidFill>
            <a:srgbClr val="66FF66"/>
          </a:solidFill>
        </p:spPr>
        <p:txBody>
          <a:bodyPr/>
          <a:lstStyle/>
          <a:p>
            <a:pPr>
              <a:defRPr/>
            </a:pPr>
            <a:r>
              <a:rPr lang="en-US" altLang="zh-TW" sz="4000" dirty="0">
                <a:solidFill>
                  <a:srgbClr val="C00000"/>
                </a:solidFill>
                <a:latin typeface="+mn-ea"/>
                <a:ea typeface="+mn-ea"/>
              </a:rPr>
              <a:t>(</a:t>
            </a:r>
            <a:r>
              <a:rPr lang="zh-TW" altLang="en-US" sz="4000" dirty="0">
                <a:solidFill>
                  <a:srgbClr val="C00000"/>
                </a:solidFill>
                <a:latin typeface="+mn-ea"/>
                <a:ea typeface="+mn-ea"/>
              </a:rPr>
              <a:t>一</a:t>
            </a:r>
            <a:r>
              <a:rPr lang="en-US" altLang="zh-TW" sz="4000" dirty="0">
                <a:solidFill>
                  <a:srgbClr val="C00000"/>
                </a:solidFill>
                <a:latin typeface="+mn-ea"/>
                <a:ea typeface="+mn-ea"/>
              </a:rPr>
              <a:t>)</a:t>
            </a:r>
            <a:r>
              <a:rPr lang="zh-TW" altLang="en-US" sz="4000" dirty="0">
                <a:solidFill>
                  <a:srgbClr val="C00000"/>
                </a:solidFill>
                <a:latin typeface="+mn-ea"/>
                <a:ea typeface="+mn-ea"/>
              </a:rPr>
              <a:t>特色招生甄選入學</a:t>
            </a:r>
            <a:r>
              <a:rPr lang="en-US" altLang="zh-TW" sz="4000" dirty="0">
                <a:solidFill>
                  <a:srgbClr val="C00000"/>
                </a:solidFill>
                <a:latin typeface="+mn-ea"/>
                <a:ea typeface="+mn-ea"/>
              </a:rPr>
              <a:t>---</a:t>
            </a:r>
            <a:r>
              <a:rPr lang="zh-TW" altLang="en-US" sz="4000" dirty="0">
                <a:solidFill>
                  <a:srgbClr val="C00000"/>
                </a:solidFill>
                <a:latin typeface="+mn-ea"/>
                <a:ea typeface="+mn-ea"/>
              </a:rPr>
              <a:t>藝術才能班</a:t>
            </a:r>
            <a:r>
              <a:rPr lang="en-US" altLang="zh-TW" sz="4000" dirty="0">
                <a:solidFill>
                  <a:srgbClr val="C00000"/>
                </a:solidFill>
                <a:latin typeface="+mn-ea"/>
                <a:ea typeface="+mn-ea"/>
              </a:rPr>
              <a:t>1</a:t>
            </a:r>
            <a:endParaRPr lang="zh-TW" altLang="en-US" sz="4000" dirty="0">
              <a:solidFill>
                <a:srgbClr val="C00000"/>
              </a:solidFill>
              <a:latin typeface="+mn-ea"/>
              <a:ea typeface="+mn-ea"/>
            </a:endParaRPr>
          </a:p>
        </p:txBody>
      </p:sp>
      <p:sp>
        <p:nvSpPr>
          <p:cNvPr id="147459" name="內容版面配置區 2"/>
          <p:cNvSpPr>
            <a:spLocks noGrp="1"/>
          </p:cNvSpPr>
          <p:nvPr>
            <p:ph idx="1"/>
          </p:nvPr>
        </p:nvSpPr>
        <p:spPr>
          <a:xfrm>
            <a:off x="2319338" y="2133600"/>
            <a:ext cx="9185275" cy="3778250"/>
          </a:xfrm>
        </p:spPr>
        <p:txBody>
          <a:bodyPr/>
          <a:lstStyle/>
          <a:p>
            <a:r>
              <a:rPr lang="zh-TW" altLang="en-US" sz="3200" smtClean="0">
                <a:solidFill>
                  <a:srgbClr val="000000"/>
                </a:solidFill>
                <a:latin typeface="標楷體" pitchFamily="65" charset="-120"/>
                <a:ea typeface="標楷體" pitchFamily="65" charset="-120"/>
              </a:rPr>
              <a:t>分為</a:t>
            </a:r>
            <a:r>
              <a:rPr lang="zh-TW" altLang="en-US" sz="3200" b="1" smtClean="0">
                <a:solidFill>
                  <a:srgbClr val="FF0000"/>
                </a:solidFill>
                <a:latin typeface="標楷體" pitchFamily="65" charset="-120"/>
                <a:ea typeface="標楷體" pitchFamily="65" charset="-120"/>
              </a:rPr>
              <a:t>音樂班、美術班、舞蹈班、戲劇班</a:t>
            </a:r>
            <a:r>
              <a:rPr lang="zh-TW" altLang="en-US" sz="3200" smtClean="0">
                <a:solidFill>
                  <a:srgbClr val="000000"/>
                </a:solidFill>
                <a:latin typeface="標楷體" pitchFamily="65" charset="-120"/>
                <a:ea typeface="標楷體" pitchFamily="65" charset="-120"/>
              </a:rPr>
              <a:t>等四類。</a:t>
            </a:r>
            <a:endParaRPr lang="en-US" altLang="zh-TW" sz="3200" smtClean="0">
              <a:solidFill>
                <a:srgbClr val="000000"/>
              </a:solidFill>
              <a:latin typeface="標楷體" pitchFamily="65" charset="-120"/>
              <a:ea typeface="標楷體" pitchFamily="65" charset="-120"/>
            </a:endParaRPr>
          </a:p>
          <a:p>
            <a:r>
              <a:rPr lang="zh-TW" altLang="en-US" sz="3200" smtClean="0">
                <a:solidFill>
                  <a:srgbClr val="000000"/>
                </a:solidFill>
                <a:latin typeface="標楷體" pitchFamily="65" charset="-120"/>
                <a:ea typeface="標楷體" pitchFamily="65" charset="-120"/>
              </a:rPr>
              <a:t>藝術才能班甄選入學以聯合辦理為原則。國中非藝術才能班學生亦可報考，</a:t>
            </a:r>
            <a:r>
              <a:rPr lang="zh-TW" altLang="en-US" sz="3200" smtClean="0">
                <a:solidFill>
                  <a:srgbClr val="FF0000"/>
                </a:solidFill>
                <a:latin typeface="標楷體" pitchFamily="65" charset="-120"/>
                <a:ea typeface="標楷體" pitchFamily="65" charset="-120"/>
              </a:rPr>
              <a:t>且</a:t>
            </a:r>
            <a:r>
              <a:rPr lang="zh-TW" altLang="en-US" sz="3200" b="1" smtClean="0">
                <a:solidFill>
                  <a:srgbClr val="FF0000"/>
                </a:solidFill>
                <a:latin typeface="標楷體" pitchFamily="65" charset="-120"/>
                <a:ea typeface="標楷體" pitchFamily="65" charset="-120"/>
              </a:rPr>
              <a:t>不受免試就學區之限制</a:t>
            </a:r>
            <a:r>
              <a:rPr lang="zh-TW" altLang="en-US" sz="3200" smtClean="0">
                <a:solidFill>
                  <a:srgbClr val="FF0000"/>
                </a:solidFill>
                <a:latin typeface="標楷體" pitchFamily="65" charset="-120"/>
                <a:ea typeface="標楷體" pitchFamily="65" charset="-120"/>
              </a:rPr>
              <a:t>，</a:t>
            </a:r>
            <a:r>
              <a:rPr lang="zh-TW" altLang="en-US" sz="3200" smtClean="0">
                <a:solidFill>
                  <a:srgbClr val="000000"/>
                </a:solidFill>
                <a:latin typeface="標楷體" pitchFamily="65" charset="-120"/>
                <a:ea typeface="標楷體" pitchFamily="65" charset="-120"/>
              </a:rPr>
              <a:t>但僅能向一區（校）報名術科測驗及申請分發。</a:t>
            </a:r>
          </a:p>
        </p:txBody>
      </p:sp>
      <p:sp>
        <p:nvSpPr>
          <p:cNvPr id="50180" name="投影片編號版面配置區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32" indent="-285744">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2971" indent="-228594">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160"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349"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537"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726"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8914"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103"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ts val="0"/>
              </a:spcBef>
              <a:buFont typeface="Arial" panose="020B0604020202020204" pitchFamily="34" charset="0"/>
              <a:buNone/>
              <a:defRPr/>
            </a:pPr>
            <a:r>
              <a:rPr lang="en-US" altLang="zh-TW" sz="2000" dirty="0" smtClean="0">
                <a:solidFill>
                  <a:srgbClr val="FEFFFF"/>
                </a:solidFill>
                <a:latin typeface="+mn-lt"/>
                <a:ea typeface="+mn-ea"/>
              </a:rPr>
              <a:t>77</a:t>
            </a:r>
            <a:endParaRPr lang="zh-TW" altLang="en-US" sz="2000" dirty="0">
              <a:solidFill>
                <a:srgbClr val="FEFFFF"/>
              </a:solidFill>
              <a:latin typeface="+mn-lt"/>
              <a:ea typeface="+mn-ea"/>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內容版面配置區 2"/>
          <p:cNvSpPr>
            <a:spLocks noGrp="1"/>
          </p:cNvSpPr>
          <p:nvPr>
            <p:ph idx="1"/>
          </p:nvPr>
        </p:nvSpPr>
        <p:spPr>
          <a:xfrm>
            <a:off x="2592388" y="1663700"/>
            <a:ext cx="8915400" cy="3778250"/>
          </a:xfrm>
        </p:spPr>
        <p:txBody>
          <a:bodyPr/>
          <a:lstStyle/>
          <a:p>
            <a:pPr eaLnBrk="1" hangingPunct="1"/>
            <a:r>
              <a:rPr lang="en-US" altLang="zh-TW" sz="3200" smtClean="0">
                <a:latin typeface="華康魏碑體" pitchFamily="65" charset="-120"/>
                <a:ea typeface="超研澤粗魏碑"/>
                <a:cs typeface="超研澤粗魏碑"/>
              </a:rPr>
              <a:t>3</a:t>
            </a:r>
            <a:r>
              <a:rPr lang="zh-TW" altLang="zh-TW" sz="3200" smtClean="0">
                <a:latin typeface="華康魏碑體" pitchFamily="65" charset="-120"/>
                <a:ea typeface="超研澤粗魏碑"/>
                <a:cs typeface="超研澤粗魏碑"/>
              </a:rPr>
              <a:t>月報名，</a:t>
            </a:r>
            <a:r>
              <a:rPr lang="en-US" altLang="zh-TW" sz="3200" smtClean="0">
                <a:latin typeface="華康魏碑體" pitchFamily="65" charset="-120"/>
                <a:ea typeface="超研澤粗魏碑"/>
                <a:cs typeface="超研澤粗魏碑"/>
              </a:rPr>
              <a:t>4</a:t>
            </a:r>
            <a:r>
              <a:rPr lang="zh-TW" altLang="zh-TW" sz="3200" smtClean="0">
                <a:latin typeface="華康魏碑體" pitchFamily="65" charset="-120"/>
                <a:ea typeface="超研澤粗魏碑"/>
                <a:cs typeface="超研澤粗魏碑"/>
              </a:rPr>
              <a:t>月進行術科測驗</a:t>
            </a:r>
            <a:endParaRPr lang="en-US" altLang="zh-TW" sz="3200" smtClean="0">
              <a:latin typeface="華康魏碑體" pitchFamily="65" charset="-120"/>
              <a:ea typeface="超研澤粗魏碑"/>
              <a:cs typeface="超研澤粗魏碑"/>
            </a:endParaRPr>
          </a:p>
        </p:txBody>
      </p:sp>
      <p:sp>
        <p:nvSpPr>
          <p:cNvPr id="149507" name="投影片編號版面配置區 3"/>
          <p:cNvSpPr>
            <a:spLocks noGrp="1"/>
          </p:cNvSpPr>
          <p:nvPr>
            <p:ph type="sldNum" sz="quarter" idx="12"/>
          </p:nvPr>
        </p:nvSpPr>
        <p:spPr bwMode="auto">
          <a:noFill/>
          <a:ln>
            <a:miter lim="800000"/>
            <a:headEnd/>
            <a:tailEnd/>
          </a:ln>
        </p:spPr>
        <p:txBody>
          <a:bodyPr/>
          <a:lstStyle/>
          <a:p>
            <a:r>
              <a:rPr lang="en-US" altLang="zh-TW"/>
              <a:t>78</a:t>
            </a:r>
            <a:endParaRPr lang="zh-TW" altLang="en-US"/>
          </a:p>
        </p:txBody>
      </p:sp>
      <p:graphicFrame>
        <p:nvGraphicFramePr>
          <p:cNvPr id="6" name="表格 5"/>
          <p:cNvGraphicFramePr>
            <a:graphicFrameLocks noGrp="1"/>
          </p:cNvGraphicFramePr>
          <p:nvPr/>
        </p:nvGraphicFramePr>
        <p:xfrm>
          <a:off x="2317750" y="2384425"/>
          <a:ext cx="7450138" cy="2338388"/>
        </p:xfrm>
        <a:graphic>
          <a:graphicData uri="http://schemas.openxmlformats.org/drawingml/2006/table">
            <a:tbl>
              <a:tblPr firstRow="1" firstCol="1" bandRow="1">
                <a:tableStyleId>{5C22544A-7EE6-4342-B048-85BDC9FD1C3A}</a:tableStyleId>
              </a:tblPr>
              <a:tblGrid>
                <a:gridCol w="1397035">
                  <a:extLst>
                    <a:ext uri="{9D8B030D-6E8A-4147-A177-3AD203B41FA5}">
                      <a16:colId xmlns:a16="http://schemas.microsoft.com/office/drawing/2014/main" xmlns="" val="20000"/>
                    </a:ext>
                  </a:extLst>
                </a:gridCol>
                <a:gridCol w="3248575">
                  <a:extLst>
                    <a:ext uri="{9D8B030D-6E8A-4147-A177-3AD203B41FA5}">
                      <a16:colId xmlns:a16="http://schemas.microsoft.com/office/drawing/2014/main" xmlns="" val="20001"/>
                    </a:ext>
                  </a:extLst>
                </a:gridCol>
                <a:gridCol w="1073055">
                  <a:extLst>
                    <a:ext uri="{9D8B030D-6E8A-4147-A177-3AD203B41FA5}">
                      <a16:colId xmlns:a16="http://schemas.microsoft.com/office/drawing/2014/main" xmlns="" val="20002"/>
                    </a:ext>
                  </a:extLst>
                </a:gridCol>
                <a:gridCol w="1073055">
                  <a:extLst>
                    <a:ext uri="{9D8B030D-6E8A-4147-A177-3AD203B41FA5}">
                      <a16:colId xmlns:a16="http://schemas.microsoft.com/office/drawing/2014/main" xmlns="" val="20003"/>
                    </a:ext>
                  </a:extLst>
                </a:gridCol>
                <a:gridCol w="658419">
                  <a:extLst>
                    <a:ext uri="{9D8B030D-6E8A-4147-A177-3AD203B41FA5}">
                      <a16:colId xmlns:a16="http://schemas.microsoft.com/office/drawing/2014/main" xmlns="" val="20004"/>
                    </a:ext>
                  </a:extLst>
                </a:gridCol>
              </a:tblGrid>
              <a:tr h="731551">
                <a:tc>
                  <a:txBody>
                    <a:bodyPr/>
                    <a:lstStyle/>
                    <a:p>
                      <a:pPr algn="ctr">
                        <a:spcAft>
                          <a:spcPts val="0"/>
                        </a:spcAft>
                      </a:pPr>
                      <a:r>
                        <a:rPr lang="zh-TW" sz="2400" kern="0" dirty="0">
                          <a:effectLst/>
                        </a:rPr>
                        <a:t>學校</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rPr>
                        <a:t>特色班別名稱</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rPr>
                        <a:t>班級數</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rPr>
                        <a:t>招生數</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rPr>
                        <a:t>總數</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01709">
                <a:tc>
                  <a:txBody>
                    <a:bodyPr/>
                    <a:lstStyle/>
                    <a:p>
                      <a:pPr algn="ctr">
                        <a:spcAft>
                          <a:spcPts val="0"/>
                        </a:spcAft>
                      </a:pPr>
                      <a:r>
                        <a:rPr lang="zh-TW" altLang="en-US" sz="2400" kern="0" dirty="0">
                          <a:effectLst/>
                        </a:rPr>
                        <a:t>臺</a:t>
                      </a:r>
                      <a:r>
                        <a:rPr lang="zh-TW" sz="2400" kern="0" dirty="0" smtClean="0">
                          <a:effectLst/>
                        </a:rPr>
                        <a:t>南</a:t>
                      </a:r>
                      <a:r>
                        <a:rPr lang="zh-TW" sz="2400" kern="0" dirty="0">
                          <a:effectLst/>
                        </a:rPr>
                        <a:t>二中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美術資優班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1</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30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a:effectLst/>
                        </a:rPr>
                        <a:t>30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01709">
                <a:tc>
                  <a:txBody>
                    <a:bodyPr/>
                    <a:lstStyle/>
                    <a:p>
                      <a:pPr algn="ctr">
                        <a:spcAft>
                          <a:spcPts val="0"/>
                        </a:spcAft>
                      </a:pPr>
                      <a:r>
                        <a:rPr lang="zh-TW" altLang="en-US" sz="2400" kern="0" dirty="0">
                          <a:effectLst/>
                        </a:rPr>
                        <a:t>臺</a:t>
                      </a:r>
                      <a:r>
                        <a:rPr lang="zh-TW" sz="2400" kern="0" dirty="0" smtClean="0">
                          <a:effectLst/>
                        </a:rPr>
                        <a:t>南</a:t>
                      </a:r>
                      <a:r>
                        <a:rPr lang="zh-TW" sz="2400" kern="0" dirty="0">
                          <a:effectLst/>
                        </a:rPr>
                        <a:t>女中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smtClean="0">
                          <a:effectLst/>
                        </a:rPr>
                        <a:t>音樂</a:t>
                      </a:r>
                      <a:r>
                        <a:rPr lang="zh-TW" altLang="en-US" sz="2400" kern="0" dirty="0" smtClean="0">
                          <a:effectLst/>
                        </a:rPr>
                        <a:t>資優</a:t>
                      </a:r>
                      <a:r>
                        <a:rPr lang="zh-TW" sz="2400" kern="0" dirty="0" smtClean="0">
                          <a:effectLst/>
                        </a:rPr>
                        <a:t>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a:effectLst/>
                        </a:rPr>
                        <a:t>1</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30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a:effectLst/>
                        </a:rPr>
                        <a:t>30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01709">
                <a:tc>
                  <a:txBody>
                    <a:bodyPr/>
                    <a:lstStyle/>
                    <a:p>
                      <a:pPr algn="ctr">
                        <a:spcAft>
                          <a:spcPts val="0"/>
                        </a:spcAft>
                      </a:pPr>
                      <a:r>
                        <a:rPr lang="zh-TW" sz="2400" kern="0">
                          <a:effectLst/>
                        </a:rPr>
                        <a:t>家齊女中</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舞蹈資優班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1</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a:effectLst/>
                        </a:rPr>
                        <a:t>30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30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01709">
                <a:tc>
                  <a:txBody>
                    <a:bodyPr/>
                    <a:lstStyle/>
                    <a:p>
                      <a:pPr algn="ctr">
                        <a:spcAft>
                          <a:spcPts val="0"/>
                        </a:spcAft>
                      </a:pPr>
                      <a:r>
                        <a:rPr lang="zh-TW" sz="2400" kern="0" dirty="0">
                          <a:effectLst/>
                        </a:rPr>
                        <a:t>新營高中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rPr>
                        <a:t>美術資優班</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1</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30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rPr>
                        <a:t>30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49546" name="文字方塊 1"/>
          <p:cNvSpPr txBox="1">
            <a:spLocks noChangeArrowheads="1"/>
          </p:cNvSpPr>
          <p:nvPr/>
        </p:nvSpPr>
        <p:spPr bwMode="auto">
          <a:xfrm>
            <a:off x="1687513" y="5186363"/>
            <a:ext cx="8985250" cy="1447800"/>
          </a:xfrm>
          <a:prstGeom prst="rect">
            <a:avLst/>
          </a:prstGeom>
          <a:solidFill>
            <a:srgbClr val="FFFF00"/>
          </a:solidFill>
          <a:ln w="9525">
            <a:noFill/>
            <a:miter lim="800000"/>
            <a:headEnd/>
            <a:tailEnd/>
          </a:ln>
        </p:spPr>
        <p:txBody>
          <a:bodyPr>
            <a:spAutoFit/>
          </a:bodyPr>
          <a:lstStyle/>
          <a:p>
            <a:r>
              <a:rPr lang="zh-TW" altLang="en-US" sz="4400">
                <a:solidFill>
                  <a:srgbClr val="C00000"/>
                </a:solidFill>
                <a:ea typeface="超研澤超圓"/>
                <a:cs typeface="超研澤超圓"/>
              </a:rPr>
              <a:t>此部分有需要同學，請家長務必督促孩子注意教務處相關期程報告</a:t>
            </a:r>
          </a:p>
        </p:txBody>
      </p:sp>
      <p:sp>
        <p:nvSpPr>
          <p:cNvPr id="7"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一</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特色招生甄選入學</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藝術才能班</a:t>
            </a:r>
            <a:r>
              <a:rPr kumimoji="0" lang="en-US" altLang="zh-TW" sz="4000" dirty="0">
                <a:solidFill>
                  <a:srgbClr val="C00000"/>
                </a:solidFill>
                <a:latin typeface="+mn-ea"/>
                <a:ea typeface="+mn-ea"/>
              </a:rPr>
              <a:t>2</a:t>
            </a:r>
            <a:endParaRPr kumimoji="0" lang="zh-TW" altLang="en-US" sz="4000" dirty="0">
              <a:solidFill>
                <a:srgbClr val="C00000"/>
              </a:solidFill>
              <a:latin typeface="+mn-ea"/>
              <a:ea typeface="+mn-ea"/>
            </a:endParaRPr>
          </a:p>
        </p:txBody>
      </p:sp>
      <p:sp>
        <p:nvSpPr>
          <p:cNvPr id="149548" name="文字方塊 7"/>
          <p:cNvSpPr txBox="1">
            <a:spLocks noChangeArrowheads="1"/>
          </p:cNvSpPr>
          <p:nvPr/>
        </p:nvSpPr>
        <p:spPr bwMode="auto">
          <a:xfrm>
            <a:off x="6778625" y="4757738"/>
            <a:ext cx="3108325" cy="369887"/>
          </a:xfrm>
          <a:prstGeom prst="rect">
            <a:avLst/>
          </a:prstGeom>
          <a:noFill/>
          <a:ln w="9525">
            <a:noFill/>
            <a:miter lim="800000"/>
            <a:headEnd/>
            <a:tailEnd/>
          </a:ln>
        </p:spPr>
        <p:txBody>
          <a:bodyPr wrap="none">
            <a:spAutoFit/>
          </a:bodyPr>
          <a:lstStyle/>
          <a:p>
            <a:r>
              <a:rPr lang="zh-TW" altLang="en-US" b="1">
                <a:solidFill>
                  <a:srgbClr val="FF0000"/>
                </a:solidFill>
              </a:rPr>
              <a:t>本表為</a:t>
            </a:r>
            <a:r>
              <a:rPr lang="en-US" altLang="zh-TW" b="1">
                <a:solidFill>
                  <a:srgbClr val="FF0000"/>
                </a:solidFill>
              </a:rPr>
              <a:t>105</a:t>
            </a:r>
            <a:r>
              <a:rPr lang="zh-TW" altLang="en-US" b="1">
                <a:solidFill>
                  <a:srgbClr val="FF0000"/>
                </a:solidFill>
              </a:rPr>
              <a:t>年班別和招生人數</a:t>
            </a:r>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p:cNvSpPr>
            <a:spLocks noGrp="1"/>
          </p:cNvSpPr>
          <p:nvPr>
            <p:ph idx="1"/>
          </p:nvPr>
        </p:nvSpPr>
        <p:spPr>
          <a:xfrm>
            <a:off x="2027238" y="1671638"/>
            <a:ext cx="8915400" cy="3776662"/>
          </a:xfrm>
        </p:spPr>
        <p:txBody>
          <a:bodyPr/>
          <a:lstStyle/>
          <a:p>
            <a:pPr>
              <a:defRPr/>
            </a:pPr>
            <a:r>
              <a:rPr altLang="en-US" sz="3067"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高級中等學校體育班辦理特色招生甄選入學，係依術科測驗分數作為入學依據。由學校依體育班發展運動種類及特色課程內容，設計考科及計分方式。</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altLang="en-US" sz="3067" dirty="0" err="1">
                <a:solidFill>
                  <a:srgbClr val="000000"/>
                </a:solidFill>
                <a:latin typeface="標楷體" panose="03000509000000000000" pitchFamily="65" charset="-120"/>
                <a:ea typeface="標楷體" panose="03000509000000000000" pitchFamily="65" charset="-120"/>
              </a:rPr>
              <a:t>招生方式得由學校選擇採取獨立或聯合招生方式為之，招生範圍則不受免試就學區限制，各校可跨區招生，學生也可跨區報考</a:t>
            </a:r>
            <a:r>
              <a:rPr altLang="en-US" sz="3067" dirty="0">
                <a:solidFill>
                  <a:srgbClr val="000000"/>
                </a:solidFill>
                <a:latin typeface="標楷體" panose="03000509000000000000" pitchFamily="65" charset="-120"/>
                <a:ea typeface="標楷體" panose="03000509000000000000" pitchFamily="65" charset="-120"/>
              </a:rPr>
              <a:t>。</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lang="en-US" altLang="zh-TW" sz="3067" dirty="0">
                <a:solidFill>
                  <a:srgbClr val="000000"/>
                </a:solidFill>
                <a:latin typeface="標楷體" panose="03000509000000000000" pitchFamily="65" charset="-120"/>
                <a:ea typeface="標楷體" panose="03000509000000000000" pitchFamily="65" charset="-120"/>
              </a:rPr>
              <a:t>5</a:t>
            </a:r>
            <a:r>
              <a:rPr lang="zh-TW" altLang="en-US" sz="3067" dirty="0">
                <a:solidFill>
                  <a:srgbClr val="000000"/>
                </a:solidFill>
                <a:latin typeface="標楷體" panose="03000509000000000000" pitchFamily="65" charset="-120"/>
                <a:ea typeface="標楷體" panose="03000509000000000000" pitchFamily="65" charset="-120"/>
              </a:rPr>
              <a:t>月報名、進行術科測驗。</a:t>
            </a:r>
            <a:endParaRPr lang="en-US" altLang="zh-TW" sz="3067" dirty="0">
              <a:solidFill>
                <a:srgbClr val="000000"/>
              </a:solidFill>
              <a:latin typeface="標楷體" panose="03000509000000000000" pitchFamily="65" charset="-120"/>
              <a:ea typeface="標楷體" panose="03000509000000000000" pitchFamily="65" charset="-120"/>
            </a:endParaRPr>
          </a:p>
          <a:p>
            <a:pPr>
              <a:defRPr/>
            </a:pPr>
            <a:endParaRPr altLang="en-US" sz="3067" dirty="0">
              <a:solidFill>
                <a:srgbClr val="000000"/>
              </a:solidFill>
              <a:latin typeface="標楷體" panose="03000509000000000000" pitchFamily="65" charset="-120"/>
              <a:ea typeface="標楷體" panose="03000509000000000000" pitchFamily="65" charset="-120"/>
            </a:endParaRPr>
          </a:p>
        </p:txBody>
      </p:sp>
      <p:sp>
        <p:nvSpPr>
          <p:cNvPr id="70659" name="投影片編號版面配置區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32" indent="-285744">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2971" indent="-228594">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160"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349"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537"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726"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8914"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103"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 typeface="Arial" panose="020B0604020202020204" pitchFamily="34" charset="0"/>
              <a:buNone/>
              <a:defRPr/>
            </a:pPr>
            <a:r>
              <a:rPr lang="en-US" altLang="zh-TW" sz="2000" dirty="0" smtClean="0">
                <a:solidFill>
                  <a:srgbClr val="FEFFFF"/>
                </a:solidFill>
                <a:latin typeface="+mn-lt"/>
                <a:ea typeface="+mn-ea"/>
              </a:rPr>
              <a:t>79</a:t>
            </a:r>
            <a:endParaRPr lang="en-US" altLang="en-US" sz="2000" dirty="0">
              <a:solidFill>
                <a:srgbClr val="FEFFFF"/>
              </a:solidFill>
              <a:latin typeface="+mn-lt"/>
              <a:ea typeface="+mn-ea"/>
            </a:endParaRPr>
          </a:p>
        </p:txBody>
      </p:sp>
      <p:sp>
        <p:nvSpPr>
          <p:cNvPr id="6"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二</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特色招生甄選入學</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體育班</a:t>
            </a:r>
            <a:r>
              <a:rPr kumimoji="0" lang="en-US" altLang="zh-TW" sz="4000" dirty="0">
                <a:solidFill>
                  <a:srgbClr val="C00000"/>
                </a:solidFill>
                <a:latin typeface="+mn-ea"/>
                <a:ea typeface="+mn-ea"/>
              </a:rPr>
              <a:t>1</a:t>
            </a:r>
            <a:endParaRPr kumimoji="0" lang="zh-TW" altLang="en-US" sz="4000" dirty="0">
              <a:solidFill>
                <a:srgbClr val="C00000"/>
              </a:solidFill>
              <a:latin typeface="+mn-ea"/>
              <a:ea typeface="+mn-ea"/>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65238" y="2006600"/>
            <a:ext cx="9661525" cy="3970338"/>
          </a:xfrm>
          <a:prstGeom prst="rect">
            <a:avLst/>
          </a:prstGeom>
        </p:spPr>
        <p:txBody>
          <a:bodyPr>
            <a:spAutoFit/>
          </a:bodyPr>
          <a:lstStyle/>
          <a:p>
            <a:pPr marL="1028674" lvl="1" indent="-571486" eaLnBrk="1" hangingPunct="1">
              <a:buFont typeface="Wingdings" panose="05000000000000000000" pitchFamily="2" charset="2"/>
              <a:buChar char="u"/>
              <a:defRPr/>
            </a:pPr>
            <a:r>
              <a:rPr lang="zh-TW" altLang="en-US" sz="3600" b="1" dirty="0">
                <a:solidFill>
                  <a:srgbClr val="FF0000"/>
                </a:solidFill>
                <a:latin typeface="華康魏碑體" panose="03000709000000000000" pitchFamily="65" charset="-120"/>
                <a:ea typeface="超研澤粗魏碑" panose="02010609010101010101" pitchFamily="49" charset="-120"/>
                <a:cs typeface="微軟正黑體"/>
              </a:rPr>
              <a:t>少子女化的浪潮─學生才是學習的主體</a:t>
            </a:r>
            <a:endParaRPr lang="en-US" altLang="zh-TW" sz="3600" b="1" dirty="0">
              <a:solidFill>
                <a:srgbClr val="FF0000"/>
              </a:solidFill>
              <a:latin typeface="華康魏碑體" panose="03000709000000000000" pitchFamily="65" charset="-120"/>
              <a:ea typeface="超研澤粗魏碑" panose="02010609010101010101" pitchFamily="49" charset="-120"/>
              <a:cs typeface="微軟正黑體"/>
            </a:endParaRPr>
          </a:p>
          <a:p>
            <a:pPr marL="1028674" lvl="1" indent="-571486" eaLnBrk="1" hangingPunct="1">
              <a:buFont typeface="Wingdings" panose="05000000000000000000" pitchFamily="2" charset="2"/>
              <a:buChar char="u"/>
              <a:defRPr/>
            </a:pPr>
            <a:r>
              <a:rPr lang="zh-TW" altLang="en-US" sz="3600" b="1" dirty="0">
                <a:solidFill>
                  <a:srgbClr val="008000"/>
                </a:solidFill>
                <a:latin typeface="華康魏碑體" panose="03000709000000000000" pitchFamily="65" charset="-120"/>
                <a:ea typeface="超研澤粗魏碑" panose="02010609010101010101" pitchFamily="49" charset="-120"/>
                <a:cs typeface="微軟正黑體"/>
              </a:rPr>
              <a:t>義務教育的內涵─引導國中小教學正常化及分數的意涵</a:t>
            </a:r>
            <a:endParaRPr lang="en-US" altLang="zh-TW" sz="3600" b="1" dirty="0">
              <a:solidFill>
                <a:srgbClr val="008000"/>
              </a:solidFill>
              <a:latin typeface="華康魏碑體" panose="03000709000000000000" pitchFamily="65" charset="-120"/>
              <a:ea typeface="超研澤粗魏碑" panose="02010609010101010101" pitchFamily="49" charset="-120"/>
              <a:cs typeface="微軟正黑體"/>
            </a:endParaRPr>
          </a:p>
          <a:p>
            <a:pPr marL="1028674" lvl="1" indent="-571486" eaLnBrk="1" hangingPunct="1">
              <a:buFont typeface="Wingdings" panose="05000000000000000000" pitchFamily="2" charset="2"/>
              <a:buChar char="u"/>
              <a:defRPr/>
            </a:pPr>
            <a:r>
              <a:rPr lang="zh-TW" altLang="en-US" sz="3600" b="1" dirty="0">
                <a:solidFill>
                  <a:srgbClr val="0070C0"/>
                </a:solidFill>
                <a:latin typeface="華康魏碑體" panose="03000709000000000000" pitchFamily="65" charset="-120"/>
                <a:ea typeface="超研澤粗魏碑" panose="02010609010101010101" pitchFamily="49" charset="-120"/>
                <a:cs typeface="微軟正黑體"/>
              </a:rPr>
              <a:t>提昇國民素養的國民基本教育─自願入學非強迫</a:t>
            </a:r>
            <a:endParaRPr lang="en-US" altLang="zh-TW" sz="3600" b="1" dirty="0">
              <a:solidFill>
                <a:srgbClr val="0070C0"/>
              </a:solidFill>
              <a:latin typeface="華康魏碑體" panose="03000709000000000000" pitchFamily="65" charset="-120"/>
              <a:ea typeface="超研澤粗魏碑" panose="02010609010101010101" pitchFamily="49" charset="-120"/>
              <a:cs typeface="微軟正黑體"/>
            </a:endParaRPr>
          </a:p>
          <a:p>
            <a:pPr marL="1028674" lvl="1" indent="-571486" eaLnBrk="1" hangingPunct="1">
              <a:buFont typeface="Wingdings" panose="05000000000000000000" pitchFamily="2" charset="2"/>
              <a:buChar char="u"/>
              <a:defRPr/>
            </a:pPr>
            <a:r>
              <a:rPr lang="zh-TW" altLang="en-US" sz="3600" b="1" dirty="0">
                <a:solidFill>
                  <a:srgbClr val="C00000"/>
                </a:solidFill>
                <a:latin typeface="華康魏碑體" panose="03000709000000000000" pitchFamily="65" charset="-120"/>
                <a:ea typeface="超研澤粗魏碑" panose="02010609010101010101" pitchFamily="49" charset="-120"/>
                <a:cs typeface="微軟正黑體"/>
              </a:rPr>
              <a:t>成就每一個孩子─適性、揚才</a:t>
            </a:r>
            <a:endParaRPr lang="en-US" altLang="zh-TW" sz="3600" b="1" dirty="0">
              <a:solidFill>
                <a:srgbClr val="C00000"/>
              </a:solidFill>
              <a:latin typeface="華康魏碑體" panose="03000709000000000000" pitchFamily="65" charset="-120"/>
              <a:ea typeface="超研澤粗魏碑" panose="02010609010101010101" pitchFamily="49" charset="-120"/>
              <a:cs typeface="微軟正黑體"/>
            </a:endParaRPr>
          </a:p>
          <a:p>
            <a:pPr lvl="1" indent="530212" eaLnBrk="1" hangingPunct="1">
              <a:defRPr/>
            </a:pPr>
            <a:r>
              <a:rPr lang="en-US" altLang="zh-TW" sz="3600" b="1" dirty="0">
                <a:solidFill>
                  <a:srgbClr val="C00000"/>
                </a:solidFill>
                <a:latin typeface="華康魏碑體" panose="03000709000000000000" pitchFamily="65" charset="-120"/>
                <a:ea typeface="超研澤粗魏碑" panose="02010609010101010101" pitchFamily="49" charset="-120"/>
                <a:cs typeface="微軟正黑體"/>
              </a:rPr>
              <a:t>【</a:t>
            </a:r>
            <a:r>
              <a:rPr lang="zh-TW" altLang="en-US" sz="3600" b="1" dirty="0">
                <a:solidFill>
                  <a:srgbClr val="C00000"/>
                </a:solidFill>
                <a:latin typeface="華康魏碑體" panose="03000709000000000000" pitchFamily="65" charset="-120"/>
                <a:ea typeface="超研澤粗魏碑" panose="02010609010101010101" pitchFamily="49" charset="-120"/>
                <a:cs typeface="微軟正黑體"/>
              </a:rPr>
              <a:t>愛其所選、選其所愛</a:t>
            </a:r>
            <a:r>
              <a:rPr lang="en-US" altLang="zh-TW" sz="3600" b="1" dirty="0">
                <a:solidFill>
                  <a:srgbClr val="C00000"/>
                </a:solidFill>
                <a:latin typeface="華康魏碑體" panose="03000709000000000000" pitchFamily="65" charset="-120"/>
                <a:ea typeface="超研澤粗魏碑" panose="02010609010101010101" pitchFamily="49" charset="-120"/>
                <a:cs typeface="微軟正黑體"/>
              </a:rPr>
              <a:t>】</a:t>
            </a:r>
            <a:endParaRPr lang="zh-TW" altLang="en-US" sz="3600" b="1" dirty="0">
              <a:solidFill>
                <a:srgbClr val="C00000"/>
              </a:solidFill>
              <a:latin typeface="華康魏碑體" panose="03000709000000000000" pitchFamily="65" charset="-120"/>
              <a:ea typeface="超研澤粗魏碑" panose="02010609010101010101" pitchFamily="49" charset="-120"/>
              <a:cs typeface="微軟正黑體"/>
            </a:endParaRPr>
          </a:p>
        </p:txBody>
      </p:sp>
      <p:sp>
        <p:nvSpPr>
          <p:cNvPr id="4" name="矩形 3"/>
          <p:cNvSpPr/>
          <p:nvPr/>
        </p:nvSpPr>
        <p:spPr>
          <a:xfrm>
            <a:off x="1782763" y="573088"/>
            <a:ext cx="9144000"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4800" b="1" dirty="0">
                <a:latin typeface="微軟正黑體" panose="020B0604030504040204" pitchFamily="34" charset="-120"/>
              </a:rPr>
              <a:t>十二年國民基本教育的理念</a:t>
            </a:r>
            <a:endParaRPr lang="en-US" altLang="zh-TW" sz="4800" b="1" dirty="0">
              <a:latin typeface="微軟正黑體" panose="020B0604030504040204" pitchFamily="34" charset="-120"/>
            </a:endParaRPr>
          </a:p>
        </p:txBody>
      </p:sp>
      <p:sp>
        <p:nvSpPr>
          <p:cNvPr id="66564" name="投影片編號版面配置區 5"/>
          <p:cNvSpPr>
            <a:spLocks noGrp="1"/>
          </p:cNvSpPr>
          <p:nvPr>
            <p:ph type="sldNum" sz="quarter" idx="12"/>
          </p:nvPr>
        </p:nvSpPr>
        <p:spPr bwMode="auto">
          <a:noFill/>
          <a:ln>
            <a:miter lim="800000"/>
            <a:headEnd/>
            <a:tailEnd/>
          </a:ln>
        </p:spPr>
        <p:txBody>
          <a:bodyPr/>
          <a:lstStyle/>
          <a:p>
            <a:fld id="{34634B21-9D98-4454-BF9B-03BDC75323D7}" type="slidenum">
              <a:rPr lang="zh-TW" altLang="en-US"/>
              <a:pPr/>
              <a:t>8</a:t>
            </a:fld>
            <a:endParaRPr lang="zh-TW"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1"/>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32" indent="-285744">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2971" indent="-228594">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160"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349" indent="-228594">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537"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726"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8914"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103" indent="-228594"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defRPr/>
            </a:pPr>
            <a:r>
              <a:rPr lang="en-US" altLang="zh-TW" sz="2000" dirty="0" smtClean="0">
                <a:solidFill>
                  <a:srgbClr val="FEFFFF"/>
                </a:solidFill>
                <a:latin typeface="+mn-lt"/>
                <a:ea typeface="+mn-ea"/>
              </a:rPr>
              <a:t>80</a:t>
            </a:r>
            <a:endParaRPr lang="en-US" altLang="zh-TW" sz="2000" dirty="0">
              <a:solidFill>
                <a:srgbClr val="FEFFFF"/>
              </a:solidFill>
              <a:latin typeface="+mn-lt"/>
              <a:ea typeface="+mn-ea"/>
            </a:endParaRPr>
          </a:p>
        </p:txBody>
      </p:sp>
      <p:sp>
        <p:nvSpPr>
          <p:cNvPr id="151555"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p>
            <a:pPr eaLnBrk="1" hangingPunct="1"/>
            <a:endParaRPr lang="zh-TW" altLang="en-US" sz="3200">
              <a:latin typeface="Times New Roman" pitchFamily="18" charset="0"/>
              <a:ea typeface="新細明體" pitchFamily="18" charset="-120"/>
            </a:endParaRPr>
          </a:p>
        </p:txBody>
      </p:sp>
      <p:sp>
        <p:nvSpPr>
          <p:cNvPr id="151556"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p>
            <a:pPr eaLnBrk="1" hangingPunct="1"/>
            <a:endParaRPr lang="zh-TW" altLang="en-US" sz="3200">
              <a:latin typeface="Times New Roman" pitchFamily="18" charset="0"/>
              <a:ea typeface="新細明體" pitchFamily="18" charset="-120"/>
            </a:endParaRPr>
          </a:p>
        </p:txBody>
      </p:sp>
      <p:sp>
        <p:nvSpPr>
          <p:cNvPr id="39" name="手繪多邊形 38"/>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algn="ctr">
              <a:lnSpc>
                <a:spcPts val="3700"/>
              </a:lnSpc>
              <a:defRPr/>
            </a:pPr>
            <a:r>
              <a:rPr lang="zh-TW" altLang="en-US" sz="2800" b="1" dirty="0"/>
              <a:t>甄審</a:t>
            </a:r>
            <a:endParaRPr lang="en-US" altLang="zh-TW" sz="2800" b="1" dirty="0"/>
          </a:p>
        </p:txBody>
      </p:sp>
      <p:sp>
        <p:nvSpPr>
          <p:cNvPr id="40" name="手繪多邊形 39"/>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lvl="1" defTabSz="1289018">
              <a:lnSpc>
                <a:spcPts val="3000"/>
              </a:lnSpc>
              <a:spcAft>
                <a:spcPts val="0"/>
              </a:spcAft>
              <a:defRPr/>
            </a:pPr>
            <a:r>
              <a:rPr lang="zh-TW" altLang="en-US" dirty="0"/>
              <a:t>甄審係以國際運動競賽成就為報名門檻，作為分發之標準，為外加招生名額。</a:t>
            </a:r>
          </a:p>
        </p:txBody>
      </p:sp>
      <p:grpSp>
        <p:nvGrpSpPr>
          <p:cNvPr id="151559" name="群組 3"/>
          <p:cNvGrpSpPr>
            <a:grpSpLocks/>
          </p:cNvGrpSpPr>
          <p:nvPr/>
        </p:nvGrpSpPr>
        <p:grpSpPr bwMode="auto">
          <a:xfrm>
            <a:off x="5232400" y="1412875"/>
            <a:ext cx="5661025" cy="4322763"/>
            <a:chOff x="1613324" y="2376765"/>
            <a:chExt cx="2108325" cy="3077303"/>
          </a:xfrm>
        </p:grpSpPr>
        <p:sp>
          <p:nvSpPr>
            <p:cNvPr id="42" name="手繪多邊形 41"/>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3" name="手繪多邊形 42"/>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3000"/>
                </a:lnSpc>
                <a:spcAft>
                  <a:spcPts val="0"/>
                </a:spcAft>
                <a:defRPr/>
              </a:pPr>
              <a:r>
                <a:rPr lang="zh-TW" altLang="zh-TW" sz="2267" dirty="0"/>
                <a:t>以</a:t>
              </a:r>
              <a:r>
                <a:rPr lang="zh-TW" altLang="zh-TW" sz="2267" dirty="0">
                  <a:solidFill>
                    <a:srgbClr val="FF0000"/>
                  </a:solidFill>
                </a:rPr>
                <a:t>運動競賽成就</a:t>
              </a:r>
              <a:r>
                <a:rPr lang="zh-TW" altLang="zh-TW" sz="2267" dirty="0"/>
                <a:t>為報名門檻，並加考</a:t>
              </a:r>
              <a:r>
                <a:rPr lang="zh-TW" altLang="zh-TW" sz="2267" dirty="0">
                  <a:solidFill>
                    <a:srgbClr val="FF0000"/>
                  </a:solidFill>
                </a:rPr>
                <a:t>學科</a:t>
              </a:r>
              <a:r>
                <a:rPr lang="en-US" altLang="zh-TW" sz="2267" dirty="0"/>
                <a:t>(</a:t>
              </a:r>
              <a:r>
                <a:rPr lang="zh-TW" altLang="zh-TW" sz="2267" dirty="0"/>
                <a:t>國、英、數、自然及社會</a:t>
              </a:r>
              <a:r>
                <a:rPr lang="en-US" altLang="zh-TW" sz="2267" dirty="0"/>
                <a:t>)</a:t>
              </a:r>
              <a:r>
                <a:rPr lang="zh-TW" altLang="zh-TW" sz="2267" dirty="0"/>
                <a:t>及部分專長須參加</a:t>
              </a:r>
              <a:r>
                <a:rPr lang="zh-TW" altLang="zh-TW" sz="2267" dirty="0">
                  <a:solidFill>
                    <a:srgbClr val="FF0000"/>
                  </a:solidFill>
                </a:rPr>
                <a:t>術科</a:t>
              </a:r>
              <a:r>
                <a:rPr lang="zh-TW" altLang="zh-TW" sz="2267" dirty="0"/>
                <a:t>檢定，為內含之招生名額。</a:t>
              </a:r>
            </a:p>
            <a:p>
              <a:pPr marL="0" lvl="1" defTabSz="1289018">
                <a:lnSpc>
                  <a:spcPts val="3500"/>
                </a:lnSpc>
                <a:spcAft>
                  <a:spcPts val="0"/>
                </a:spcAft>
                <a:defRPr/>
              </a:pPr>
              <a:endParaRPr lang="en-US" altLang="zh-TW" sz="2267" dirty="0">
                <a:latin typeface="+mj-ea"/>
                <a:ea typeface="+mj-ea"/>
              </a:endParaRPr>
            </a:p>
          </p:txBody>
        </p:sp>
        <p:sp>
          <p:nvSpPr>
            <p:cNvPr id="44" name="手繪多邊形 43"/>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5" name="手繪多邊形 44"/>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p:cNvSpPr/>
          <p:nvPr/>
        </p:nvSpPr>
        <p:spPr>
          <a:xfrm>
            <a:off x="5183188" y="1484313"/>
            <a:ext cx="2208212"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p:cNvSpPr/>
          <p:nvPr/>
        </p:nvSpPr>
        <p:spPr>
          <a:xfrm>
            <a:off x="7535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51562" name="矩形 3"/>
          <p:cNvSpPr>
            <a:spLocks noChangeArrowheads="1"/>
          </p:cNvSpPr>
          <p:nvPr/>
        </p:nvSpPr>
        <p:spPr bwMode="auto">
          <a:xfrm>
            <a:off x="1057275" y="1758950"/>
            <a:ext cx="1603375" cy="3168650"/>
          </a:xfrm>
          <a:prstGeom prst="rect">
            <a:avLst/>
          </a:prstGeom>
          <a:solidFill>
            <a:srgbClr val="66FF66"/>
          </a:solidFill>
          <a:ln w="9525">
            <a:noFill/>
            <a:miter lim="800000"/>
            <a:headEnd/>
            <a:tailEnd/>
          </a:ln>
        </p:spPr>
        <p:txBody>
          <a:bodyPr>
            <a:spAutoFit/>
          </a:bodyPr>
          <a:lstStyle/>
          <a:p>
            <a:pPr algn="ctr" eaLnBrk="1" hangingPunct="1"/>
            <a:r>
              <a:rPr lang="zh-TW" altLang="en-US" sz="4000" b="1">
                <a:solidFill>
                  <a:srgbClr val="0000CC"/>
                </a:solidFill>
                <a:latin typeface="標楷體" pitchFamily="65" charset="-120"/>
                <a:ea typeface="標楷體" pitchFamily="65" charset="-120"/>
              </a:rPr>
              <a:t>運動績優生升學管道 </a:t>
            </a:r>
            <a:endParaRPr lang="zh-TW" altLang="en-US" sz="3200" b="1">
              <a:solidFill>
                <a:srgbClr val="FF00FF"/>
              </a:solidFill>
              <a:latin typeface="標楷體" pitchFamily="65" charset="-120"/>
              <a:ea typeface="標楷體" pitchFamily="65" charset="-120"/>
            </a:endParaRPr>
          </a:p>
        </p:txBody>
      </p:sp>
      <p:sp>
        <p:nvSpPr>
          <p:cNvPr id="18" name="向下箭號 17"/>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151564"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p>
            <a:pPr algn="ctr" eaLnBrk="1" hangingPunct="1">
              <a:lnSpc>
                <a:spcPts val="3500"/>
              </a:lnSpc>
              <a:buFont typeface="Arial" pitchFamily="34" charset="0"/>
              <a:buNone/>
            </a:pPr>
            <a:r>
              <a:rPr lang="zh-TW" altLang="en-US" sz="3200" b="1">
                <a:latin typeface="標楷體" pitchFamily="65" charset="-120"/>
                <a:ea typeface="標楷體" pitchFamily="65" charset="-120"/>
                <a:cs typeface="Times New Roman" pitchFamily="18" charset="0"/>
              </a:rPr>
              <a:t>甄審及甄試由教育部辦理，單獨招生由學校辦理。</a:t>
            </a:r>
          </a:p>
        </p:txBody>
      </p:sp>
      <p:sp>
        <p:nvSpPr>
          <p:cNvPr id="17"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二</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特色招生甄選入學</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體育班</a:t>
            </a:r>
            <a:r>
              <a:rPr kumimoji="0" lang="en-US" altLang="zh-TW" sz="4000" dirty="0">
                <a:solidFill>
                  <a:srgbClr val="C00000"/>
                </a:solidFill>
                <a:latin typeface="+mn-ea"/>
                <a:ea typeface="+mn-ea"/>
              </a:rPr>
              <a:t>2</a:t>
            </a:r>
            <a:endParaRPr kumimoji="0" lang="zh-TW" altLang="en-US" sz="4000" dirty="0">
              <a:solidFill>
                <a:srgbClr val="C00000"/>
              </a:solidFill>
              <a:latin typeface="+mn-ea"/>
              <a:ea typeface="+mn-ea"/>
            </a:endParaRP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p:cNvSpPr>
          <p:nvPr>
            <p:ph type="title"/>
          </p:nvPr>
        </p:nvSpPr>
        <p:spPr>
          <a:xfrm>
            <a:off x="2149475" y="863600"/>
            <a:ext cx="8912225" cy="1281113"/>
          </a:xfrm>
        </p:spPr>
        <p:txBody>
          <a:bodyPr/>
          <a:lstStyle/>
          <a:p>
            <a:pPr eaLnBrk="1" hangingPunct="1"/>
            <a:r>
              <a:rPr kumimoji="1" lang="zh-TW" altLang="en-US" sz="4000" smtClean="0">
                <a:solidFill>
                  <a:srgbClr val="C00000"/>
                </a:solidFill>
                <a:latin typeface="華康華綜體W5" pitchFamily="49" charset="-120"/>
                <a:ea typeface="華康粗圓體" pitchFamily="49" charset="-120"/>
              </a:rPr>
              <a:t>臺南區體育班甄選入學學校</a:t>
            </a:r>
          </a:p>
        </p:txBody>
      </p:sp>
      <p:sp>
        <p:nvSpPr>
          <p:cNvPr id="152579" name="內容版面配置區 1"/>
          <p:cNvSpPr>
            <a:spLocks noGrp="1"/>
          </p:cNvSpPr>
          <p:nvPr>
            <p:ph idx="1"/>
          </p:nvPr>
        </p:nvSpPr>
        <p:spPr>
          <a:xfrm>
            <a:off x="2589213" y="2133600"/>
            <a:ext cx="8915400" cy="3778250"/>
          </a:xfrm>
        </p:spPr>
        <p:txBody>
          <a:bodyPr/>
          <a:lstStyle/>
          <a:p>
            <a:endParaRPr lang="zh-TW" altLang="en-US" smtClean="0"/>
          </a:p>
        </p:txBody>
      </p:sp>
      <p:sp>
        <p:nvSpPr>
          <p:cNvPr id="152580" name="投影片編號版面配置區 3"/>
          <p:cNvSpPr>
            <a:spLocks noGrp="1"/>
          </p:cNvSpPr>
          <p:nvPr>
            <p:ph type="sldNum" sz="quarter" idx="12"/>
          </p:nvPr>
        </p:nvSpPr>
        <p:spPr bwMode="auto">
          <a:noFill/>
          <a:ln>
            <a:miter lim="800000"/>
            <a:headEnd/>
            <a:tailEnd/>
          </a:ln>
        </p:spPr>
        <p:txBody>
          <a:bodyPr/>
          <a:lstStyle/>
          <a:p>
            <a:r>
              <a:rPr lang="en-US" altLang="zh-TW"/>
              <a:t>81</a:t>
            </a:r>
            <a:endParaRPr lang="zh-TW" altLang="en-US"/>
          </a:p>
        </p:txBody>
      </p:sp>
      <p:graphicFrame>
        <p:nvGraphicFramePr>
          <p:cNvPr id="7" name="表格 6"/>
          <p:cNvGraphicFramePr>
            <a:graphicFrameLocks noGrp="1"/>
          </p:cNvGraphicFramePr>
          <p:nvPr/>
        </p:nvGraphicFramePr>
        <p:xfrm>
          <a:off x="2413000" y="1833563"/>
          <a:ext cx="8267700" cy="4191000"/>
        </p:xfrm>
        <a:graphic>
          <a:graphicData uri="http://schemas.openxmlformats.org/drawingml/2006/table">
            <a:tbl>
              <a:tblPr/>
              <a:tblGrid>
                <a:gridCol w="1635221">
                  <a:extLst>
                    <a:ext uri="{9D8B030D-6E8A-4147-A177-3AD203B41FA5}">
                      <a16:colId xmlns:a16="http://schemas.microsoft.com/office/drawing/2014/main" xmlns="" val="20000"/>
                    </a:ext>
                  </a:extLst>
                </a:gridCol>
                <a:gridCol w="3389923">
                  <a:extLst>
                    <a:ext uri="{9D8B030D-6E8A-4147-A177-3AD203B41FA5}">
                      <a16:colId xmlns:a16="http://schemas.microsoft.com/office/drawing/2014/main" xmlns="" val="20001"/>
                    </a:ext>
                  </a:extLst>
                </a:gridCol>
                <a:gridCol w="1277244">
                  <a:extLst>
                    <a:ext uri="{9D8B030D-6E8A-4147-A177-3AD203B41FA5}">
                      <a16:colId xmlns:a16="http://schemas.microsoft.com/office/drawing/2014/main" xmlns="" val="20002"/>
                    </a:ext>
                  </a:extLst>
                </a:gridCol>
                <a:gridCol w="1277244">
                  <a:extLst>
                    <a:ext uri="{9D8B030D-6E8A-4147-A177-3AD203B41FA5}">
                      <a16:colId xmlns:a16="http://schemas.microsoft.com/office/drawing/2014/main" xmlns="" val="20003"/>
                    </a:ext>
                  </a:extLst>
                </a:gridCol>
                <a:gridCol w="688339">
                  <a:extLst>
                    <a:ext uri="{9D8B030D-6E8A-4147-A177-3AD203B41FA5}">
                      <a16:colId xmlns:a16="http://schemas.microsoft.com/office/drawing/2014/main" xmlns="" val="20004"/>
                    </a:ext>
                  </a:extLst>
                </a:gridCol>
              </a:tblGrid>
              <a:tr h="6183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rPr>
                        <a:t>學校</a:t>
                      </a:r>
                      <a:endParaRPr kumimoji="0" lang="zh-TW" altLang="en-US"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rPr>
                        <a:t>特色班別名稱</a:t>
                      </a:r>
                      <a:endParaRPr kumimoji="0" lang="zh-TW" altLang="en-US"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班級數</a:t>
                      </a:r>
                      <a:endPar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招生數</a:t>
                      </a:r>
                      <a:endPar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總數</a:t>
                      </a:r>
                      <a:endPar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703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rPr>
                        <a:t>北門高中</a:t>
                      </a:r>
                      <a:endParaRPr kumimoji="0" lang="zh-TW" altLang="en-US"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足球、田徑</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3713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射箭、划船、壘球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2"/>
                  </a:ext>
                </a:extLst>
              </a:tr>
              <a:tr h="6183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華康魏碑體" panose="03000709000000000000" pitchFamily="65" charset="-120"/>
                          <a:ea typeface="華康魏碑體" panose="030007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羽球、軟式網球、跆拳道、游泳</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3"/>
                  </a:ext>
                </a:extLst>
              </a:tr>
              <a:tr h="3703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羽球、足球、桌球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4"/>
                  </a:ext>
                </a:extLst>
              </a:tr>
              <a:tr h="3703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籃球、棒球、網球</a:t>
                      </a:r>
                      <a:endPar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5"/>
                  </a:ext>
                </a:extLst>
              </a:tr>
              <a:tr h="6183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田徑、排球、軟式網球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6"/>
                  </a:ext>
                </a:extLst>
              </a:tr>
              <a:tr h="3703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排球、跆拳道、國術</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7"/>
                  </a:ext>
                </a:extLst>
              </a:tr>
              <a:tr h="3703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華康魏碑體" panose="03000709000000000000" pitchFamily="65" charset="-120"/>
                          <a:ea typeface="華康魏碑體" panose="03000709000000000000" pitchFamily="65" charset="-120"/>
                        </a:rPr>
                        <a:t>台南海事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rPr>
                        <a:t>田徑、棒球、輕艇</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rPr>
                        <a:t>1</a:t>
                      </a:r>
                      <a:endParaRPr kumimoji="0" lang="zh-TW" altLang="zh-TW" sz="2400" b="0" i="0" u="none" strike="noStrike" cap="none" normalizeH="0" baseline="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rPr>
                        <a:t>30</a:t>
                      </a:r>
                      <a:endParaRPr kumimoji="0" lang="zh-TW" altLang="zh-TW" sz="2400" b="0" i="0" u="none" strike="noStrike" cap="none" normalizeH="0" baseline="0" dirty="0" smtClean="0">
                        <a:ln>
                          <a:noFill/>
                        </a:ln>
                        <a:solidFill>
                          <a:srgbClr val="000000"/>
                        </a:solidFill>
                        <a:effectLst/>
                        <a:latin typeface="華康魏碑體" panose="03000709000000000000" pitchFamily="65" charset="-120"/>
                        <a:ea typeface="華康魏碑體" panose="030007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8"/>
                  </a:ext>
                </a:extLst>
              </a:tr>
            </a:tbl>
          </a:graphicData>
        </a:graphic>
      </p:graphicFrame>
      <p:sp>
        <p:nvSpPr>
          <p:cNvPr id="6" name="標題 1"/>
          <p:cNvSpPr txBox="1">
            <a:spLocks/>
          </p:cNvSpPr>
          <p:nvPr/>
        </p:nvSpPr>
        <p:spPr bwMode="auto">
          <a:xfrm>
            <a:off x="1943100" y="0"/>
            <a:ext cx="8912225" cy="8636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二</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特色招生甄選入學</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體育班</a:t>
            </a:r>
            <a:r>
              <a:rPr kumimoji="0" lang="en-US" altLang="zh-TW" sz="4000" dirty="0">
                <a:solidFill>
                  <a:srgbClr val="C00000"/>
                </a:solidFill>
                <a:latin typeface="+mn-ea"/>
                <a:ea typeface="+mn-ea"/>
              </a:rPr>
              <a:t>3</a:t>
            </a:r>
            <a:endParaRPr kumimoji="0" lang="zh-TW" altLang="en-US" sz="4000" dirty="0">
              <a:solidFill>
                <a:srgbClr val="C00000"/>
              </a:solidFill>
              <a:latin typeface="+mn-ea"/>
              <a:ea typeface="+mn-ea"/>
            </a:endParaRPr>
          </a:p>
        </p:txBody>
      </p:sp>
      <p:sp>
        <p:nvSpPr>
          <p:cNvPr id="152644" name="文字方塊 7"/>
          <p:cNvSpPr txBox="1">
            <a:spLocks noChangeArrowheads="1"/>
          </p:cNvSpPr>
          <p:nvPr/>
        </p:nvSpPr>
        <p:spPr bwMode="auto">
          <a:xfrm>
            <a:off x="7572375" y="6140450"/>
            <a:ext cx="3108325" cy="369888"/>
          </a:xfrm>
          <a:prstGeom prst="rect">
            <a:avLst/>
          </a:prstGeom>
          <a:noFill/>
          <a:ln w="9525">
            <a:noFill/>
            <a:miter lim="800000"/>
            <a:headEnd/>
            <a:tailEnd/>
          </a:ln>
        </p:spPr>
        <p:txBody>
          <a:bodyPr wrap="none">
            <a:spAutoFit/>
          </a:bodyPr>
          <a:lstStyle/>
          <a:p>
            <a:r>
              <a:rPr lang="zh-TW" altLang="en-US" b="1">
                <a:solidFill>
                  <a:srgbClr val="FF0000"/>
                </a:solidFill>
              </a:rPr>
              <a:t>本表為</a:t>
            </a:r>
            <a:r>
              <a:rPr lang="en-US" altLang="zh-TW" b="1">
                <a:solidFill>
                  <a:srgbClr val="FF0000"/>
                </a:solidFill>
              </a:rPr>
              <a:t>105</a:t>
            </a:r>
            <a:r>
              <a:rPr lang="zh-TW" altLang="en-US" b="1">
                <a:solidFill>
                  <a:srgbClr val="FF0000"/>
                </a:solidFill>
              </a:rPr>
              <a:t>年班別和招生人數</a:t>
            </a: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內容版面配置區 2"/>
          <p:cNvSpPr>
            <a:spLocks noGrp="1"/>
          </p:cNvSpPr>
          <p:nvPr>
            <p:ph idx="1"/>
          </p:nvPr>
        </p:nvSpPr>
        <p:spPr>
          <a:xfrm>
            <a:off x="2589213" y="2133600"/>
            <a:ext cx="8915400" cy="3778250"/>
          </a:xfrm>
        </p:spPr>
        <p:txBody>
          <a:bodyPr/>
          <a:lstStyle/>
          <a:p>
            <a:pPr eaLnBrk="1" fontAlgn="ctr" hangingPunct="1"/>
            <a:r>
              <a:rPr lang="en-US" altLang="zh-TW" sz="3200" smtClean="0">
                <a:solidFill>
                  <a:schemeClr val="tx1"/>
                </a:solidFill>
                <a:latin typeface="華康魏碑體" pitchFamily="65" charset="-120"/>
                <a:ea typeface="超研澤粗魏碑"/>
                <a:cs typeface="超研澤粗魏碑"/>
              </a:rPr>
              <a:t>3</a:t>
            </a:r>
            <a:r>
              <a:rPr lang="zh-TW" altLang="zh-TW" sz="3200" smtClean="0">
                <a:solidFill>
                  <a:schemeClr val="tx1"/>
                </a:solidFill>
                <a:latin typeface="華康魏碑體" pitchFamily="65" charset="-120"/>
                <a:ea typeface="超研澤粗魏碑"/>
                <a:cs typeface="超研澤粗魏碑"/>
              </a:rPr>
              <a:t>月</a:t>
            </a:r>
            <a:r>
              <a:rPr lang="zh-TW" altLang="en-US" sz="3200" smtClean="0">
                <a:solidFill>
                  <a:schemeClr val="tx1"/>
                </a:solidFill>
                <a:latin typeface="華康魏碑體" pitchFamily="65" charset="-120"/>
                <a:ea typeface="超研澤粗魏碑"/>
                <a:cs typeface="超研澤粗魏碑"/>
              </a:rPr>
              <a:t>進行科學班科學能力檢定</a:t>
            </a:r>
          </a:p>
          <a:p>
            <a:pPr eaLnBrk="1" hangingPunct="1"/>
            <a:r>
              <a:rPr lang="zh-TW" altLang="en-US" sz="3200" smtClean="0">
                <a:solidFill>
                  <a:schemeClr val="tx1"/>
                </a:solidFill>
                <a:latin typeface="華康魏碑體" pitchFamily="65" charset="-120"/>
                <a:ea typeface="超研澤粗魏碑"/>
                <a:cs typeface="超研澤粗魏碑"/>
              </a:rPr>
              <a:t>以科學營的方式辦理考試，測驗科目為科學實驗。準備方式除了學校課業學習之外，特別需要著重實驗原理、設計及操作。</a:t>
            </a:r>
          </a:p>
        </p:txBody>
      </p:sp>
      <p:sp>
        <p:nvSpPr>
          <p:cNvPr id="153603" name="投影片編號版面配置區 3"/>
          <p:cNvSpPr>
            <a:spLocks noGrp="1"/>
          </p:cNvSpPr>
          <p:nvPr>
            <p:ph type="sldNum" sz="quarter" idx="12"/>
          </p:nvPr>
        </p:nvSpPr>
        <p:spPr bwMode="auto">
          <a:noFill/>
          <a:ln>
            <a:miter lim="800000"/>
            <a:headEnd/>
            <a:tailEnd/>
          </a:ln>
        </p:spPr>
        <p:txBody>
          <a:bodyPr/>
          <a:lstStyle/>
          <a:p>
            <a:r>
              <a:rPr lang="en-US" altLang="zh-TW"/>
              <a:t>82</a:t>
            </a:r>
            <a:endParaRPr lang="zh-TW" altLang="en-US"/>
          </a:p>
        </p:txBody>
      </p:sp>
      <p:graphicFrame>
        <p:nvGraphicFramePr>
          <p:cNvPr id="6" name="表格 5"/>
          <p:cNvGraphicFramePr>
            <a:graphicFrameLocks noGrp="1"/>
          </p:cNvGraphicFramePr>
          <p:nvPr/>
        </p:nvGraphicFramePr>
        <p:xfrm>
          <a:off x="2778125" y="4618038"/>
          <a:ext cx="6461125" cy="1463675"/>
        </p:xfrm>
        <a:graphic>
          <a:graphicData uri="http://schemas.openxmlformats.org/drawingml/2006/table">
            <a:tbl>
              <a:tblPr/>
              <a:tblGrid>
                <a:gridCol w="1314019">
                  <a:extLst>
                    <a:ext uri="{9D8B030D-6E8A-4147-A177-3AD203B41FA5}">
                      <a16:colId xmlns:a16="http://schemas.microsoft.com/office/drawing/2014/main" xmlns="" val="20000"/>
                    </a:ext>
                  </a:extLst>
                </a:gridCol>
                <a:gridCol w="2858674">
                  <a:extLst>
                    <a:ext uri="{9D8B030D-6E8A-4147-A177-3AD203B41FA5}">
                      <a16:colId xmlns:a16="http://schemas.microsoft.com/office/drawing/2014/main" xmlns="" val="20001"/>
                    </a:ext>
                  </a:extLst>
                </a:gridCol>
                <a:gridCol w="854116">
                  <a:extLst>
                    <a:ext uri="{9D8B030D-6E8A-4147-A177-3AD203B41FA5}">
                      <a16:colId xmlns:a16="http://schemas.microsoft.com/office/drawing/2014/main" xmlns="" val="20002"/>
                    </a:ext>
                  </a:extLst>
                </a:gridCol>
                <a:gridCol w="855361">
                  <a:extLst>
                    <a:ext uri="{9D8B030D-6E8A-4147-A177-3AD203B41FA5}">
                      <a16:colId xmlns:a16="http://schemas.microsoft.com/office/drawing/2014/main" xmlns="" val="20003"/>
                    </a:ext>
                  </a:extLst>
                </a:gridCol>
                <a:gridCol w="578956">
                  <a:extLst>
                    <a:ext uri="{9D8B030D-6E8A-4147-A177-3AD203B41FA5}">
                      <a16:colId xmlns:a16="http://schemas.microsoft.com/office/drawing/2014/main" xmlns=""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Century Gothic" pitchFamily="34" charset="0"/>
                          <a:ea typeface="微軟正黑體"/>
                          <a:cs typeface="微軟正黑體"/>
                        </a:rPr>
                        <a:t>學校</a:t>
                      </a:r>
                      <a:endParaRPr kumimoji="0" lang="zh-TW" altLang="en-US" sz="2400" b="1" i="0" u="none" strike="noStrike" cap="none" normalizeH="0" baseline="0" dirty="0" smtClean="0">
                        <a:ln>
                          <a:noFill/>
                        </a:ln>
                        <a:solidFill>
                          <a:srgbClr val="FFFFFF"/>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Century Gothic" pitchFamily="34" charset="0"/>
                          <a:ea typeface="微軟正黑體"/>
                          <a:cs typeface="微軟正黑體"/>
                        </a:rPr>
                        <a:t>特色班別名稱</a:t>
                      </a:r>
                      <a:endParaRPr kumimoji="0" lang="zh-TW" altLang="en-US" sz="2400" b="1" i="0" u="none" strike="noStrike" cap="none" normalizeH="0" baseline="0" dirty="0" smtClean="0">
                        <a:ln>
                          <a:noFill/>
                        </a:ln>
                        <a:solidFill>
                          <a:srgbClr val="FFFFFF"/>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entury Gothic" pitchFamily="34" charset="0"/>
                          <a:ea typeface="微軟正黑體"/>
                          <a:cs typeface="微軟正黑體"/>
                        </a:rPr>
                        <a:t>班級數</a:t>
                      </a:r>
                      <a:endParaRPr kumimoji="0" lang="zh-TW" altLang="en-US" sz="2400" b="1" i="0" u="none" strike="noStrike" cap="none" normalizeH="0" baseline="0" smtClean="0">
                        <a:ln>
                          <a:noFill/>
                        </a:ln>
                        <a:solidFill>
                          <a:srgbClr val="FFFFFF"/>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entury Gothic" pitchFamily="34" charset="0"/>
                          <a:ea typeface="微軟正黑體"/>
                          <a:cs typeface="微軟正黑體"/>
                        </a:rPr>
                        <a:t>招生數</a:t>
                      </a:r>
                      <a:endParaRPr kumimoji="0" lang="zh-TW" altLang="en-US" sz="2400" b="1" i="0" u="none" strike="noStrike" cap="none" normalizeH="0" baseline="0" smtClean="0">
                        <a:ln>
                          <a:noFill/>
                        </a:ln>
                        <a:solidFill>
                          <a:srgbClr val="FFFFFF"/>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entury Gothic" pitchFamily="34" charset="0"/>
                          <a:ea typeface="微軟正黑體"/>
                          <a:cs typeface="微軟正黑體"/>
                        </a:rPr>
                        <a:t>總數</a:t>
                      </a:r>
                      <a:endParaRPr kumimoji="0" lang="zh-TW" altLang="en-US" sz="2400" b="1" i="0" u="none" strike="noStrike" cap="none" normalizeH="0" baseline="0" smtClean="0">
                        <a:ln>
                          <a:noFill/>
                        </a:ln>
                        <a:solidFill>
                          <a:srgbClr val="FFFFFF"/>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FFFF"/>
                          </a:solidFill>
                          <a:effectLst/>
                          <a:latin typeface="Century Gothic" pitchFamily="34" charset="0"/>
                          <a:ea typeface="微軟正黑體"/>
                          <a:cs typeface="微軟正黑體"/>
                        </a:rPr>
                        <a:t>臺南一中</a:t>
                      </a:r>
                      <a:endParaRPr kumimoji="0" lang="zh-TW" altLang="en-US" sz="2400" b="1" i="0" u="none" strike="noStrike" cap="none" normalizeH="0" baseline="0" dirty="0" smtClean="0">
                        <a:ln>
                          <a:noFill/>
                        </a:ln>
                        <a:solidFill>
                          <a:srgbClr val="FFFFFF"/>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Century Gothic" pitchFamily="34" charset="0"/>
                          <a:ea typeface="微軟正黑體"/>
                          <a:cs typeface="微軟正黑體"/>
                        </a:rPr>
                        <a:t>科學班</a:t>
                      </a:r>
                      <a:endParaRPr kumimoji="0" lang="zh-TW" altLang="en-US" sz="24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Century Gothic" pitchFamily="34" charset="0"/>
                          <a:ea typeface="微軟正黑體"/>
                          <a:cs typeface="微軟正黑體"/>
                        </a:rPr>
                        <a:t>1</a:t>
                      </a:r>
                      <a:endParaRPr kumimoji="0" lang="zh-TW" altLang="zh-TW" sz="24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Century Gothic" pitchFamily="34" charset="0"/>
                          <a:ea typeface="微軟正黑體"/>
                          <a:cs typeface="微軟正黑體"/>
                        </a:rPr>
                        <a:t>30</a:t>
                      </a:r>
                      <a:endParaRPr kumimoji="0" lang="zh-TW" altLang="zh-TW" sz="24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Century Gothic" pitchFamily="34" charset="0"/>
                          <a:ea typeface="微軟正黑體"/>
                          <a:cs typeface="微軟正黑體"/>
                        </a:rPr>
                        <a:t>30</a:t>
                      </a:r>
                      <a:endParaRPr kumimoji="0" lang="zh-TW" altLang="zh-TW" sz="2400" b="0" i="0" u="none" strike="noStrike" cap="none" normalizeH="0" baseline="0" dirty="0" smtClean="0">
                        <a:ln>
                          <a:noFill/>
                        </a:ln>
                        <a:solidFill>
                          <a:srgbClr val="000000"/>
                        </a:solidFill>
                        <a:effectLst/>
                        <a:latin typeface="Calibri" pitchFamily="34" charset="0"/>
                        <a:ea typeface="新細明體"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bl>
          </a:graphicData>
        </a:graphic>
      </p:graphicFrame>
      <p:sp>
        <p:nvSpPr>
          <p:cNvPr id="7" name="標題 1"/>
          <p:cNvSpPr txBox="1">
            <a:spLocks/>
          </p:cNvSpPr>
          <p:nvPr/>
        </p:nvSpPr>
        <p:spPr bwMode="auto">
          <a:xfrm>
            <a:off x="1754188" y="684213"/>
            <a:ext cx="8910637" cy="8636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三</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特色招生甄選入學</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科學班</a:t>
            </a:r>
            <a:r>
              <a:rPr kumimoji="0" lang="en-US" altLang="zh-TW" sz="4000" dirty="0">
                <a:solidFill>
                  <a:srgbClr val="C00000"/>
                </a:solidFill>
                <a:latin typeface="+mn-ea"/>
                <a:ea typeface="+mn-ea"/>
              </a:rPr>
              <a:t>1</a:t>
            </a:r>
            <a:endParaRPr kumimoji="0" lang="zh-TW" altLang="en-US" sz="4000" dirty="0">
              <a:solidFill>
                <a:srgbClr val="C00000"/>
              </a:solidFill>
              <a:latin typeface="+mn-ea"/>
              <a:ea typeface="+mn-ea"/>
            </a:endParaRPr>
          </a:p>
        </p:txBody>
      </p:sp>
      <p:sp>
        <p:nvSpPr>
          <p:cNvPr id="153625" name="文字方塊 7"/>
          <p:cNvSpPr txBox="1">
            <a:spLocks noChangeArrowheads="1"/>
          </p:cNvSpPr>
          <p:nvPr/>
        </p:nvSpPr>
        <p:spPr bwMode="auto">
          <a:xfrm>
            <a:off x="6330950" y="6127750"/>
            <a:ext cx="3108325" cy="369888"/>
          </a:xfrm>
          <a:prstGeom prst="rect">
            <a:avLst/>
          </a:prstGeom>
          <a:noFill/>
          <a:ln w="9525">
            <a:noFill/>
            <a:miter lim="800000"/>
            <a:headEnd/>
            <a:tailEnd/>
          </a:ln>
        </p:spPr>
        <p:txBody>
          <a:bodyPr wrap="none">
            <a:spAutoFit/>
          </a:bodyPr>
          <a:lstStyle/>
          <a:p>
            <a:r>
              <a:rPr lang="zh-TW" altLang="en-US" b="1">
                <a:solidFill>
                  <a:srgbClr val="FF0000"/>
                </a:solidFill>
              </a:rPr>
              <a:t>本表為</a:t>
            </a:r>
            <a:r>
              <a:rPr lang="en-US" altLang="zh-TW" b="1">
                <a:solidFill>
                  <a:srgbClr val="FF0000"/>
                </a:solidFill>
              </a:rPr>
              <a:t>105</a:t>
            </a:r>
            <a:r>
              <a:rPr lang="zh-TW" altLang="en-US" b="1">
                <a:solidFill>
                  <a:srgbClr val="FF0000"/>
                </a:solidFill>
              </a:rPr>
              <a:t>年班別和招生人數</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p:cNvSpPr txBox="1">
            <a:spLocks/>
          </p:cNvSpPr>
          <p:nvPr/>
        </p:nvSpPr>
        <p:spPr bwMode="gray">
          <a:xfrm>
            <a:off x="1784350" y="1412875"/>
            <a:ext cx="8623300" cy="1171575"/>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defRPr/>
            </a:pPr>
            <a:endParaRPr lang="zh-TW" altLang="en-US" sz="3067" kern="0" dirty="0">
              <a:solidFill>
                <a:srgbClr val="002060"/>
              </a:solidFill>
              <a:latin typeface="微軟正黑體" panose="020B0604030504040204" pitchFamily="34" charset="-120"/>
            </a:endParaRPr>
          </a:p>
        </p:txBody>
      </p:sp>
      <p:graphicFrame>
        <p:nvGraphicFramePr>
          <p:cNvPr id="2" name="表格 1"/>
          <p:cNvGraphicFramePr>
            <a:graphicFrameLocks noGrp="1"/>
          </p:cNvGraphicFramePr>
          <p:nvPr/>
        </p:nvGraphicFramePr>
        <p:xfrm>
          <a:off x="1992313" y="1196975"/>
          <a:ext cx="8551862" cy="5303838"/>
        </p:xfrm>
        <a:graphic>
          <a:graphicData uri="http://schemas.openxmlformats.org/drawingml/2006/table">
            <a:tbl>
              <a:tblPr firstRow="1" bandRow="1">
                <a:tableStyleId>{5C22544A-7EE6-4342-B048-85BDC9FD1C3A}</a:tableStyleId>
              </a:tblPr>
              <a:tblGrid>
                <a:gridCol w="1218262">
                  <a:extLst>
                    <a:ext uri="{9D8B030D-6E8A-4147-A177-3AD203B41FA5}">
                      <a16:colId xmlns:a16="http://schemas.microsoft.com/office/drawing/2014/main" xmlns="" val="20000"/>
                    </a:ext>
                  </a:extLst>
                </a:gridCol>
                <a:gridCol w="2827238">
                  <a:extLst>
                    <a:ext uri="{9D8B030D-6E8A-4147-A177-3AD203B41FA5}">
                      <a16:colId xmlns:a16="http://schemas.microsoft.com/office/drawing/2014/main" xmlns="" val="20001"/>
                    </a:ext>
                  </a:extLst>
                </a:gridCol>
                <a:gridCol w="2921750">
                  <a:extLst>
                    <a:ext uri="{9D8B030D-6E8A-4147-A177-3AD203B41FA5}">
                      <a16:colId xmlns:a16="http://schemas.microsoft.com/office/drawing/2014/main" xmlns="" val="20002"/>
                    </a:ext>
                  </a:extLst>
                </a:gridCol>
                <a:gridCol w="1585220">
                  <a:extLst>
                    <a:ext uri="{9D8B030D-6E8A-4147-A177-3AD203B41FA5}">
                      <a16:colId xmlns:a16="http://schemas.microsoft.com/office/drawing/2014/main" xmlns="" val="20003"/>
                    </a:ext>
                  </a:extLst>
                </a:gridCol>
              </a:tblGrid>
              <a:tr h="440875">
                <a:tc>
                  <a:txBody>
                    <a:bodyPr/>
                    <a:lstStyle/>
                    <a:p>
                      <a:pPr algn="ctr"/>
                      <a:r>
                        <a:rPr lang="zh-TW" altLang="en-US" sz="2400" dirty="0" smtClean="0">
                          <a:solidFill>
                            <a:srgbClr val="002060"/>
                          </a:solidFill>
                        </a:rPr>
                        <a:t>區域別</a:t>
                      </a:r>
                      <a:endParaRPr lang="zh-TW" altLang="en-US" sz="2400" dirty="0">
                        <a:solidFill>
                          <a:srgbClr val="002060"/>
                        </a:solidFill>
                      </a:endParaRPr>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solidFill>
                            <a:srgbClr val="002060"/>
                          </a:solidFill>
                        </a:rPr>
                        <a:t>招生學校</a:t>
                      </a:r>
                      <a:endParaRPr lang="zh-TW" altLang="en-US" sz="2400" dirty="0">
                        <a:solidFill>
                          <a:srgbClr val="002060"/>
                        </a:solidFill>
                      </a:endParaRPr>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solidFill>
                            <a:srgbClr val="002060"/>
                          </a:solidFill>
                        </a:rPr>
                        <a:t>合作辦理大學</a:t>
                      </a:r>
                      <a:endParaRPr lang="zh-TW" altLang="en-US" sz="2400" dirty="0">
                        <a:solidFill>
                          <a:srgbClr val="002060"/>
                        </a:solidFill>
                      </a:endParaRPr>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solidFill>
                            <a:srgbClr val="002060"/>
                          </a:solidFill>
                        </a:rPr>
                        <a:t>招生人數</a:t>
                      </a:r>
                      <a:endParaRPr lang="zh-TW" altLang="en-US" sz="2400" dirty="0">
                        <a:solidFill>
                          <a:srgbClr val="002060"/>
                        </a:solidFill>
                      </a:endParaRPr>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32815">
                <a:tc rowSpan="4">
                  <a:txBody>
                    <a:bodyPr/>
                    <a:lstStyle/>
                    <a:p>
                      <a:pPr algn="ctr"/>
                      <a:r>
                        <a:rPr lang="zh-TW" altLang="en-US" sz="2400" dirty="0" smtClean="0"/>
                        <a:t>北區</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zh-TW" altLang="en-US" sz="2400" dirty="0" smtClean="0"/>
                        <a:t>臺北市立建國高中</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國立臺灣大學</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t>30</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79073">
                <a:tc vMerge="1">
                  <a:txBody>
                    <a:bodyPr/>
                    <a:lstStyle/>
                    <a:p>
                      <a:endParaRPr lang="zh-TW" altLang="en-US" dirty="0"/>
                    </a:p>
                  </a:txBody>
                  <a:tcPr/>
                </a:tc>
                <a:tc>
                  <a:txBody>
                    <a:bodyPr/>
                    <a:lstStyle/>
                    <a:p>
                      <a:r>
                        <a:rPr lang="zh-TW" altLang="en-US" sz="2400" dirty="0" smtClean="0"/>
                        <a:t>國立臺灣師大附中</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國立臺灣師範大學</a:t>
                      </a:r>
                      <a:endParaRPr lang="en-US" altLang="zh-TW" sz="2400" dirty="0" smtClean="0"/>
                    </a:p>
                    <a:p>
                      <a:r>
                        <a:rPr lang="zh-TW" altLang="en-US" sz="2400" dirty="0" smtClean="0"/>
                        <a:t>國立陽明大學</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t>30</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32815">
                <a:tc vMerge="1">
                  <a:txBody>
                    <a:bodyPr/>
                    <a:lstStyle/>
                    <a:p>
                      <a:endParaRPr lang="zh-TW" altLang="en-US"/>
                    </a:p>
                  </a:txBody>
                  <a:tcPr/>
                </a:tc>
                <a:tc>
                  <a:txBody>
                    <a:bodyPr/>
                    <a:lstStyle/>
                    <a:p>
                      <a:r>
                        <a:rPr lang="zh-TW" altLang="en-US" sz="2400" dirty="0" smtClean="0"/>
                        <a:t>國立武陵高中</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國立中央大學</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t>30</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32815">
                <a:tc vMerge="1">
                  <a:txBody>
                    <a:bodyPr/>
                    <a:lstStyle/>
                    <a:p>
                      <a:endParaRPr lang="zh-TW" altLang="en-US" dirty="0"/>
                    </a:p>
                  </a:txBody>
                  <a:tcPr/>
                </a:tc>
                <a:tc>
                  <a:txBody>
                    <a:bodyPr/>
                    <a:lstStyle/>
                    <a:p>
                      <a:r>
                        <a:rPr lang="zh-TW" altLang="en-US" sz="2400" dirty="0" smtClean="0"/>
                        <a:t>國立新竹實中</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國立清華大學</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t>25</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32815">
                <a:tc rowSpan="2">
                  <a:txBody>
                    <a:bodyPr/>
                    <a:lstStyle/>
                    <a:p>
                      <a:pPr algn="ctr"/>
                      <a:r>
                        <a:rPr lang="zh-TW" altLang="en-US" sz="2400" dirty="0" smtClean="0"/>
                        <a:t>中區</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zh-TW" altLang="en-US" sz="2400" dirty="0" smtClean="0"/>
                        <a:t>國立臺中一中</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國立交通大學</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t>30</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32815">
                <a:tc vMerge="1">
                  <a:txBody>
                    <a:bodyPr/>
                    <a:lstStyle/>
                    <a:p>
                      <a:endParaRPr lang="zh-TW" altLang="en-US" dirty="0"/>
                    </a:p>
                  </a:txBody>
                  <a:tcPr/>
                </a:tc>
                <a:tc>
                  <a:txBody>
                    <a:bodyPr/>
                    <a:lstStyle/>
                    <a:p>
                      <a:r>
                        <a:rPr lang="zh-TW" altLang="en-US" sz="2400" dirty="0" smtClean="0"/>
                        <a:t>國立彰化高中</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國立中興大學</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t>30</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779073">
                <a:tc rowSpan="3">
                  <a:txBody>
                    <a:bodyPr/>
                    <a:lstStyle/>
                    <a:p>
                      <a:pPr algn="ctr"/>
                      <a:r>
                        <a:rPr lang="zh-TW" altLang="en-US" sz="2400" dirty="0" smtClean="0"/>
                        <a:t>南區</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zh-TW" altLang="en-US" sz="2400" dirty="0" smtClean="0"/>
                        <a:t>國立嘉義高中</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國立嘉義大學</a:t>
                      </a:r>
                      <a:endParaRPr lang="en-US" altLang="zh-TW" sz="2400" dirty="0" smtClean="0"/>
                    </a:p>
                    <a:p>
                      <a:r>
                        <a:rPr lang="zh-TW" altLang="en-US" sz="2400" dirty="0" smtClean="0"/>
                        <a:t>國立中正大學</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t>30</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32815">
                <a:tc vMerge="1">
                  <a:txBody>
                    <a:bodyPr/>
                    <a:lstStyle/>
                    <a:p>
                      <a:endParaRPr lang="zh-TW" altLang="en-US" dirty="0"/>
                    </a:p>
                  </a:txBody>
                  <a:tcPr/>
                </a:tc>
                <a:tc>
                  <a:txBody>
                    <a:bodyPr/>
                    <a:lstStyle/>
                    <a:p>
                      <a:r>
                        <a:rPr lang="zh-TW" altLang="en-US" sz="2400" dirty="0" smtClean="0"/>
                        <a:t>國立臺南一中</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國立成功大學</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t>30</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432815">
                <a:tc vMerge="1">
                  <a:txBody>
                    <a:bodyPr/>
                    <a:lstStyle/>
                    <a:p>
                      <a:endParaRPr lang="zh-TW" altLang="en-US" dirty="0"/>
                    </a:p>
                  </a:txBody>
                  <a:tcPr/>
                </a:tc>
                <a:tc>
                  <a:txBody>
                    <a:bodyPr/>
                    <a:lstStyle/>
                    <a:p>
                      <a:r>
                        <a:rPr lang="zh-TW" altLang="en-US" sz="2400" dirty="0" smtClean="0"/>
                        <a:t>高雄市立高雄高中</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國立中山大學</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dirty="0" smtClean="0"/>
                        <a:t>30</a:t>
                      </a:r>
                      <a:endParaRPr lang="zh-TW" altLang="en-US" sz="2400" dirty="0"/>
                    </a:p>
                  </a:txBody>
                  <a:tcPr marL="91429" marR="91429"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155702" name="投影片編號版面配置區 3"/>
          <p:cNvSpPr>
            <a:spLocks noGrp="1"/>
          </p:cNvSpPr>
          <p:nvPr>
            <p:ph type="sldNum" sz="quarter" idx="12"/>
          </p:nvPr>
        </p:nvSpPr>
        <p:spPr bwMode="auto">
          <a:noFill/>
          <a:ln>
            <a:miter lim="800000"/>
            <a:headEnd/>
            <a:tailEnd/>
          </a:ln>
        </p:spPr>
        <p:txBody>
          <a:bodyPr/>
          <a:lstStyle/>
          <a:p>
            <a:r>
              <a:rPr lang="en-US" altLang="zh-TW"/>
              <a:t>83</a:t>
            </a:r>
            <a:endParaRPr lang="zh-TW" altLang="en-US"/>
          </a:p>
        </p:txBody>
      </p:sp>
      <p:sp>
        <p:nvSpPr>
          <p:cNvPr id="6" name="標題 1"/>
          <p:cNvSpPr txBox="1">
            <a:spLocks/>
          </p:cNvSpPr>
          <p:nvPr/>
        </p:nvSpPr>
        <p:spPr bwMode="auto">
          <a:xfrm>
            <a:off x="1627188" y="138113"/>
            <a:ext cx="9979025" cy="8636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三</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特色招生甄選入學</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科學班</a:t>
            </a:r>
            <a:r>
              <a:rPr kumimoji="0" lang="en-US" altLang="zh-TW" sz="4000" dirty="0">
                <a:solidFill>
                  <a:srgbClr val="C00000"/>
                </a:solidFill>
                <a:latin typeface="+mn-ea"/>
                <a:ea typeface="+mn-ea"/>
              </a:rPr>
              <a:t>2</a:t>
            </a:r>
            <a:r>
              <a:rPr kumimoji="0" lang="zh-TW" altLang="en-US" sz="4000" dirty="0">
                <a:solidFill>
                  <a:srgbClr val="C00000"/>
                </a:solidFill>
                <a:latin typeface="+mn-ea"/>
                <a:ea typeface="+mn-ea"/>
              </a:rPr>
              <a:t>辦理學校</a:t>
            </a:r>
          </a:p>
        </p:txBody>
      </p:sp>
      <p:sp>
        <p:nvSpPr>
          <p:cNvPr id="155704" name="文字方塊 6"/>
          <p:cNvSpPr txBox="1">
            <a:spLocks noChangeArrowheads="1"/>
          </p:cNvSpPr>
          <p:nvPr/>
        </p:nvSpPr>
        <p:spPr bwMode="auto">
          <a:xfrm>
            <a:off x="7643813" y="6488113"/>
            <a:ext cx="3108325" cy="369887"/>
          </a:xfrm>
          <a:prstGeom prst="rect">
            <a:avLst/>
          </a:prstGeom>
          <a:noFill/>
          <a:ln w="9525">
            <a:noFill/>
            <a:miter lim="800000"/>
            <a:headEnd/>
            <a:tailEnd/>
          </a:ln>
        </p:spPr>
        <p:txBody>
          <a:bodyPr wrap="none">
            <a:spAutoFit/>
          </a:bodyPr>
          <a:lstStyle/>
          <a:p>
            <a:r>
              <a:rPr lang="zh-TW" altLang="en-US" b="1">
                <a:solidFill>
                  <a:srgbClr val="FF0000"/>
                </a:solidFill>
              </a:rPr>
              <a:t>本表為</a:t>
            </a:r>
            <a:r>
              <a:rPr lang="en-US" altLang="zh-TW" b="1">
                <a:solidFill>
                  <a:srgbClr val="FF0000"/>
                </a:solidFill>
              </a:rPr>
              <a:t>105</a:t>
            </a:r>
            <a:r>
              <a:rPr lang="zh-TW" altLang="en-US" b="1">
                <a:solidFill>
                  <a:srgbClr val="FF0000"/>
                </a:solidFill>
              </a:rPr>
              <a:t>年班別和招生人數</a:t>
            </a: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內容版面配置區 2"/>
          <p:cNvSpPr>
            <a:spLocks noGrp="1"/>
          </p:cNvSpPr>
          <p:nvPr>
            <p:ph idx="1"/>
          </p:nvPr>
        </p:nvSpPr>
        <p:spPr>
          <a:xfrm>
            <a:off x="2927350" y="1600200"/>
            <a:ext cx="7489825" cy="4983163"/>
          </a:xfrm>
        </p:spPr>
        <p:txBody>
          <a:bodyPr/>
          <a:lstStyle/>
          <a:p>
            <a:pPr eaLnBrk="1" hangingPunct="1"/>
            <a:r>
              <a:rPr lang="en-US" altLang="zh-TW" sz="3600" smtClean="0">
                <a:solidFill>
                  <a:schemeClr val="tx1"/>
                </a:solidFill>
                <a:latin typeface="華康魏碑體" pitchFamily="65" charset="-120"/>
                <a:ea typeface="超研澤粗魏碑"/>
                <a:cs typeface="超研澤粗魏碑"/>
              </a:rPr>
              <a:t>4</a:t>
            </a:r>
            <a:r>
              <a:rPr lang="zh-TW" altLang="zh-TW" sz="3600" smtClean="0">
                <a:solidFill>
                  <a:schemeClr val="tx1"/>
                </a:solidFill>
                <a:latin typeface="華康魏碑體" pitchFamily="65" charset="-120"/>
                <a:ea typeface="超研澤粗魏碑"/>
                <a:cs typeface="超研澤粗魏碑"/>
              </a:rPr>
              <a:t>月</a:t>
            </a:r>
            <a:r>
              <a:rPr lang="zh-TW" altLang="en-US" sz="3600" smtClean="0">
                <a:solidFill>
                  <a:schemeClr val="tx1"/>
                </a:solidFill>
                <a:latin typeface="華康魏碑體" pitchFamily="65" charset="-120"/>
                <a:ea typeface="超研澤粗魏碑"/>
                <a:cs typeface="超研澤粗魏碑"/>
              </a:rPr>
              <a:t>進行</a:t>
            </a:r>
            <a:r>
              <a:rPr lang="zh-TW" altLang="zh-TW" sz="3600" smtClean="0">
                <a:solidFill>
                  <a:schemeClr val="tx1"/>
                </a:solidFill>
                <a:latin typeface="華康魏碑體" pitchFamily="65" charset="-120"/>
                <a:ea typeface="超研澤粗魏碑"/>
                <a:cs typeface="超研澤粗魏碑"/>
              </a:rPr>
              <a:t>測驗</a:t>
            </a:r>
            <a:endParaRPr lang="en-US" altLang="zh-TW" sz="3600" smtClean="0">
              <a:solidFill>
                <a:schemeClr val="tx1"/>
              </a:solidFill>
              <a:latin typeface="華康魏碑體" pitchFamily="65" charset="-120"/>
              <a:ea typeface="超研澤粗魏碑"/>
              <a:cs typeface="超研澤粗魏碑"/>
            </a:endParaRPr>
          </a:p>
          <a:p>
            <a:pPr eaLnBrk="1" hangingPunct="1"/>
            <a:r>
              <a:rPr lang="zh-TW" altLang="en-US" sz="3600" smtClean="0">
                <a:solidFill>
                  <a:schemeClr val="tx1"/>
                </a:solidFill>
                <a:latin typeface="華康魏碑體" pitchFamily="65" charset="-120"/>
                <a:ea typeface="超研澤粗魏碑"/>
                <a:cs typeface="超研澤粗魏碑"/>
              </a:rPr>
              <a:t>各校依群科屬性，考量國中生學習基礎，規劃簡易操作測驗，或者依招生需求，以書面審查、口試等方式進行篩選。</a:t>
            </a:r>
            <a:endParaRPr lang="en-US" altLang="zh-TW" sz="3600" smtClean="0">
              <a:solidFill>
                <a:schemeClr val="tx1"/>
              </a:solidFill>
              <a:latin typeface="華康魏碑體" pitchFamily="65" charset="-120"/>
              <a:ea typeface="超研澤粗魏碑"/>
              <a:cs typeface="超研澤粗魏碑"/>
            </a:endParaRPr>
          </a:p>
          <a:p>
            <a:pPr eaLnBrk="1" hangingPunct="1"/>
            <a:r>
              <a:rPr lang="zh-TW" altLang="en-US" sz="3600" smtClean="0">
                <a:solidFill>
                  <a:schemeClr val="tx1"/>
                </a:solidFill>
                <a:latin typeface="華康魏碑體" pitchFamily="65" charset="-120"/>
                <a:ea typeface="超研澤粗魏碑"/>
                <a:cs typeface="超研澤粗魏碑"/>
              </a:rPr>
              <a:t>全國招生共</a:t>
            </a:r>
            <a:r>
              <a:rPr lang="en-US" altLang="zh-TW" sz="3600" smtClean="0">
                <a:solidFill>
                  <a:schemeClr val="tx1"/>
                </a:solidFill>
                <a:latin typeface="華康魏碑體" pitchFamily="65" charset="-120"/>
                <a:ea typeface="超研澤粗魏碑"/>
                <a:cs typeface="超研澤粗魏碑"/>
              </a:rPr>
              <a:t>8</a:t>
            </a:r>
            <a:r>
              <a:rPr lang="zh-TW" altLang="en-US" sz="3600" smtClean="0">
                <a:solidFill>
                  <a:schemeClr val="tx1"/>
                </a:solidFill>
                <a:latin typeface="華康魏碑體" pitchFamily="65" charset="-120"/>
                <a:ea typeface="超研澤粗魏碑"/>
                <a:cs typeface="超研澤粗魏碑"/>
              </a:rPr>
              <a:t>區、</a:t>
            </a:r>
            <a:r>
              <a:rPr lang="en-US" altLang="zh-TW" sz="3600" smtClean="0">
                <a:solidFill>
                  <a:schemeClr val="tx1"/>
                </a:solidFill>
                <a:latin typeface="華康魏碑體" pitchFamily="65" charset="-120"/>
                <a:ea typeface="超研澤粗魏碑"/>
                <a:cs typeface="超研澤粗魏碑"/>
              </a:rPr>
              <a:t>55</a:t>
            </a:r>
            <a:r>
              <a:rPr lang="zh-TW" altLang="en-US" sz="3600" smtClean="0">
                <a:solidFill>
                  <a:schemeClr val="tx1"/>
                </a:solidFill>
                <a:latin typeface="華康魏碑體" pitchFamily="65" charset="-120"/>
                <a:ea typeface="超研澤粗魏碑"/>
                <a:cs typeface="超研澤粗魏碑"/>
              </a:rPr>
              <a:t>校、</a:t>
            </a:r>
            <a:r>
              <a:rPr lang="en-US" altLang="zh-TW" sz="3600" smtClean="0">
                <a:solidFill>
                  <a:schemeClr val="tx1"/>
                </a:solidFill>
                <a:latin typeface="華康魏碑體" pitchFamily="65" charset="-120"/>
                <a:ea typeface="超研澤粗魏碑"/>
                <a:cs typeface="超研澤粗魏碑"/>
              </a:rPr>
              <a:t>175</a:t>
            </a:r>
            <a:r>
              <a:rPr lang="zh-TW" altLang="en-US" sz="3600" smtClean="0">
                <a:solidFill>
                  <a:schemeClr val="tx1"/>
                </a:solidFill>
                <a:latin typeface="華康魏碑體" pitchFamily="65" charset="-120"/>
                <a:ea typeface="超研澤粗魏碑"/>
                <a:cs typeface="超研澤粗魏碑"/>
              </a:rPr>
              <a:t>班別</a:t>
            </a:r>
          </a:p>
          <a:p>
            <a:pPr eaLnBrk="1" hangingPunct="1"/>
            <a:r>
              <a:rPr lang="zh-TW" altLang="en-US" sz="3600" smtClean="0">
                <a:solidFill>
                  <a:schemeClr val="tx1"/>
                </a:solidFill>
                <a:latin typeface="華康魏碑體" pitchFamily="65" charset="-120"/>
                <a:ea typeface="超研澤粗魏碑"/>
                <a:cs typeface="超研澤粗魏碑"/>
              </a:rPr>
              <a:t>招生名額總計</a:t>
            </a:r>
            <a:r>
              <a:rPr lang="en-US" altLang="zh-TW" sz="3600" smtClean="0">
                <a:solidFill>
                  <a:schemeClr val="tx1"/>
                </a:solidFill>
                <a:latin typeface="華康魏碑體" pitchFamily="65" charset="-120"/>
                <a:ea typeface="超研澤粗魏碑"/>
                <a:cs typeface="超研澤粗魏碑"/>
              </a:rPr>
              <a:t>6,766</a:t>
            </a:r>
            <a:r>
              <a:rPr lang="zh-TW" altLang="en-US" sz="3600" smtClean="0">
                <a:solidFill>
                  <a:schemeClr val="tx1"/>
                </a:solidFill>
                <a:latin typeface="華康魏碑體" pitchFamily="65" charset="-120"/>
                <a:ea typeface="超研澤粗魏碑"/>
                <a:cs typeface="超研澤粗魏碑"/>
              </a:rPr>
              <a:t>名</a:t>
            </a:r>
            <a:r>
              <a:rPr lang="en-US" altLang="zh-TW" sz="3600" smtClean="0">
                <a:solidFill>
                  <a:schemeClr val="tx1"/>
                </a:solidFill>
                <a:latin typeface="華康魏碑體" pitchFamily="65" charset="-120"/>
                <a:ea typeface="超研澤粗魏碑"/>
                <a:cs typeface="超研澤粗魏碑"/>
              </a:rPr>
              <a:t>(</a:t>
            </a:r>
            <a:r>
              <a:rPr lang="zh-TW" altLang="en-US" sz="3600" smtClean="0">
                <a:solidFill>
                  <a:schemeClr val="tx1"/>
                </a:solidFill>
                <a:latin typeface="華康魏碑體" pitchFamily="65" charset="-120"/>
                <a:ea typeface="超研澤粗魏碑"/>
                <a:cs typeface="超研澤粗魏碑"/>
              </a:rPr>
              <a:t>不含特殊生外加名額</a:t>
            </a:r>
            <a:r>
              <a:rPr lang="en-US" altLang="zh-TW" sz="3600" smtClean="0">
                <a:solidFill>
                  <a:schemeClr val="tx1"/>
                </a:solidFill>
                <a:latin typeface="華康魏碑體" pitchFamily="65" charset="-120"/>
                <a:ea typeface="超研澤粗魏碑"/>
                <a:cs typeface="超研澤粗魏碑"/>
              </a:rPr>
              <a:t>)(105</a:t>
            </a:r>
            <a:r>
              <a:rPr lang="zh-TW" altLang="en-US" sz="3600" smtClean="0">
                <a:solidFill>
                  <a:schemeClr val="tx1"/>
                </a:solidFill>
                <a:latin typeface="華康魏碑體" pitchFamily="65" charset="-120"/>
                <a:ea typeface="超研澤粗魏碑"/>
                <a:cs typeface="超研澤粗魏碑"/>
              </a:rPr>
              <a:t>年例</a:t>
            </a:r>
            <a:r>
              <a:rPr lang="en-US" altLang="zh-TW" sz="3600" smtClean="0">
                <a:solidFill>
                  <a:schemeClr val="tx1"/>
                </a:solidFill>
                <a:latin typeface="華康魏碑體" pitchFamily="65" charset="-120"/>
                <a:ea typeface="超研澤粗魏碑"/>
                <a:cs typeface="超研澤粗魏碑"/>
              </a:rPr>
              <a:t>)</a:t>
            </a:r>
          </a:p>
          <a:p>
            <a:pPr eaLnBrk="1" hangingPunct="1"/>
            <a:endParaRPr lang="zh-TW" altLang="en-US" sz="3600" smtClean="0">
              <a:solidFill>
                <a:schemeClr val="tx1"/>
              </a:solidFill>
              <a:latin typeface="華康魏碑體" pitchFamily="65" charset="-120"/>
              <a:ea typeface="超研澤粗魏碑"/>
              <a:cs typeface="超研澤粗魏碑"/>
            </a:endParaRPr>
          </a:p>
        </p:txBody>
      </p:sp>
      <p:sp>
        <p:nvSpPr>
          <p:cNvPr id="156675" name="投影片編號版面配置區 3"/>
          <p:cNvSpPr>
            <a:spLocks noGrp="1"/>
          </p:cNvSpPr>
          <p:nvPr>
            <p:ph type="sldNum" sz="quarter" idx="12"/>
          </p:nvPr>
        </p:nvSpPr>
        <p:spPr bwMode="auto">
          <a:noFill/>
          <a:ln>
            <a:miter lim="800000"/>
            <a:headEnd/>
            <a:tailEnd/>
          </a:ln>
        </p:spPr>
        <p:txBody>
          <a:bodyPr/>
          <a:lstStyle/>
          <a:p>
            <a:r>
              <a:rPr lang="en-US" altLang="zh-TW" sz="2000"/>
              <a:t>84</a:t>
            </a:r>
            <a:endParaRPr lang="zh-TW" altLang="en-US" sz="2000"/>
          </a:p>
        </p:txBody>
      </p:sp>
      <p:sp>
        <p:nvSpPr>
          <p:cNvPr id="5" name="標題 1"/>
          <p:cNvSpPr txBox="1">
            <a:spLocks/>
          </p:cNvSpPr>
          <p:nvPr/>
        </p:nvSpPr>
        <p:spPr bwMode="auto">
          <a:xfrm>
            <a:off x="1627188" y="569913"/>
            <a:ext cx="9979025" cy="8636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四</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特色招生甄選入學</a:t>
            </a:r>
            <a:r>
              <a:rPr kumimoji="0" lang="en-US" altLang="zh-TW" sz="4000" dirty="0">
                <a:solidFill>
                  <a:srgbClr val="C00000"/>
                </a:solidFill>
                <a:latin typeface="+mn-ea"/>
                <a:ea typeface="+mn-ea"/>
              </a:rPr>
              <a:t>---</a:t>
            </a:r>
            <a:r>
              <a:rPr kumimoji="0" lang="zh-TW" altLang="en-US" sz="4000" dirty="0">
                <a:solidFill>
                  <a:srgbClr val="C00000"/>
                </a:solidFill>
                <a:latin typeface="+mn-ea"/>
                <a:ea typeface="+mn-ea"/>
              </a:rPr>
              <a:t>專業群科</a:t>
            </a:r>
            <a:r>
              <a:rPr kumimoji="0" lang="en-US" altLang="zh-TW" sz="4000" dirty="0">
                <a:solidFill>
                  <a:srgbClr val="C00000"/>
                </a:solidFill>
                <a:latin typeface="+mn-ea"/>
                <a:ea typeface="+mn-ea"/>
              </a:rPr>
              <a:t>1</a:t>
            </a:r>
          </a:p>
          <a:p>
            <a:pPr>
              <a:defRPr/>
            </a:pPr>
            <a:endParaRPr kumimoji="0" lang="zh-TW" altLang="en-US" sz="4000" dirty="0">
              <a:solidFill>
                <a:srgbClr val="C00000"/>
              </a:solidFill>
              <a:latin typeface="+mn-ea"/>
              <a:ea typeface="+mn-ea"/>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內容版面配置區 2"/>
          <p:cNvSpPr>
            <a:spLocks noGrp="1"/>
          </p:cNvSpPr>
          <p:nvPr>
            <p:ph idx="1"/>
          </p:nvPr>
        </p:nvSpPr>
        <p:spPr>
          <a:xfrm>
            <a:off x="2589213" y="2133600"/>
            <a:ext cx="8915400" cy="3778250"/>
          </a:xfrm>
        </p:spPr>
        <p:txBody>
          <a:bodyPr/>
          <a:lstStyle/>
          <a:p>
            <a:endParaRPr lang="zh-TW" altLang="en-US" smtClean="0"/>
          </a:p>
        </p:txBody>
      </p:sp>
      <p:graphicFrame>
        <p:nvGraphicFramePr>
          <p:cNvPr id="2" name="表格 1"/>
          <p:cNvGraphicFramePr>
            <a:graphicFrameLocks noGrp="1"/>
          </p:cNvGraphicFramePr>
          <p:nvPr/>
        </p:nvGraphicFramePr>
        <p:xfrm>
          <a:off x="2378075" y="1082675"/>
          <a:ext cx="8585200" cy="5321300"/>
        </p:xfrm>
        <a:graphic>
          <a:graphicData uri="http://schemas.openxmlformats.org/drawingml/2006/table">
            <a:tbl>
              <a:tblPr>
                <a:tableStyleId>{5C22544A-7EE6-4342-B048-85BDC9FD1C3A}</a:tableStyleId>
              </a:tblPr>
              <a:tblGrid>
                <a:gridCol w="1557769">
                  <a:extLst>
                    <a:ext uri="{9D8B030D-6E8A-4147-A177-3AD203B41FA5}">
                      <a16:colId xmlns:a16="http://schemas.microsoft.com/office/drawing/2014/main" xmlns="" val="20000"/>
                    </a:ext>
                  </a:extLst>
                </a:gridCol>
                <a:gridCol w="3500904">
                  <a:extLst>
                    <a:ext uri="{9D8B030D-6E8A-4147-A177-3AD203B41FA5}">
                      <a16:colId xmlns:a16="http://schemas.microsoft.com/office/drawing/2014/main" xmlns="" val="20001"/>
                    </a:ext>
                  </a:extLst>
                </a:gridCol>
                <a:gridCol w="1311600">
                  <a:extLst>
                    <a:ext uri="{9D8B030D-6E8A-4147-A177-3AD203B41FA5}">
                      <a16:colId xmlns:a16="http://schemas.microsoft.com/office/drawing/2014/main" xmlns="" val="20002"/>
                    </a:ext>
                  </a:extLst>
                </a:gridCol>
                <a:gridCol w="1384706">
                  <a:extLst>
                    <a:ext uri="{9D8B030D-6E8A-4147-A177-3AD203B41FA5}">
                      <a16:colId xmlns:a16="http://schemas.microsoft.com/office/drawing/2014/main" xmlns="" val="20003"/>
                    </a:ext>
                  </a:extLst>
                </a:gridCol>
                <a:gridCol w="829681">
                  <a:extLst>
                    <a:ext uri="{9D8B030D-6E8A-4147-A177-3AD203B41FA5}">
                      <a16:colId xmlns:a16="http://schemas.microsoft.com/office/drawing/2014/main" xmlns="" val="20004"/>
                    </a:ext>
                  </a:extLst>
                </a:gridCol>
              </a:tblGrid>
              <a:tr h="4278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學校</a:t>
                      </a: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特色班別名稱</a:t>
                      </a: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班級數</a:t>
                      </a: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招生數</a:t>
                      </a: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總數</a:t>
                      </a: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extLst>
                  <a:ext uri="{0D108BD9-81ED-4DB2-BD59-A6C34878D82A}">
                    <a16:rowId xmlns:a16="http://schemas.microsoft.com/office/drawing/2014/main" xmlns="" val="10000"/>
                  </a:ext>
                </a:extLst>
              </a:tr>
              <a:tr h="300785">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臺南高商</a:t>
                      </a: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l" fontAlgn="ctr"/>
                      <a:r>
                        <a:rPr lang="zh-TW" altLang="en-US" sz="2000" u="none" strike="noStrike" dirty="0">
                          <a:effectLst/>
                        </a:rPr>
                        <a:t>文創設計班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1.5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57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ctr"/>
                      <a:r>
                        <a:rPr lang="en-US" altLang="zh-TW" sz="2000" u="none" strike="noStrike" dirty="0">
                          <a:effectLst/>
                        </a:rPr>
                        <a:t>228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00785">
                <a:tc vMerge="1">
                  <a:txBody>
                    <a:bodyPr/>
                    <a:lstStyle/>
                    <a:p>
                      <a:endParaRPr lang="zh-TW" altLang="en-US"/>
                    </a:p>
                  </a:txBody>
                  <a:tcPr/>
                </a:tc>
                <a:tc>
                  <a:txBody>
                    <a:bodyPr/>
                    <a:lstStyle/>
                    <a:p>
                      <a:pPr algn="l" fontAlgn="ctr"/>
                      <a:r>
                        <a:rPr lang="zh-TW" altLang="en-US" sz="2000" u="none" strike="noStrike" dirty="0">
                          <a:effectLst/>
                        </a:rPr>
                        <a:t>餐旅休閒管理班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1.5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57</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2"/>
                  </a:ext>
                </a:extLst>
              </a:tr>
              <a:tr h="300785">
                <a:tc vMerge="1">
                  <a:txBody>
                    <a:bodyPr/>
                    <a:lstStyle/>
                    <a:p>
                      <a:endParaRPr lang="zh-TW" altLang="en-US"/>
                    </a:p>
                  </a:txBody>
                  <a:tcPr/>
                </a:tc>
                <a:tc>
                  <a:txBody>
                    <a:bodyPr/>
                    <a:lstStyle/>
                    <a:p>
                      <a:pPr algn="l" fontAlgn="ctr"/>
                      <a:r>
                        <a:rPr lang="zh-TW" altLang="en-US" sz="2000" u="none" strike="noStrike" dirty="0">
                          <a:effectLst/>
                        </a:rPr>
                        <a:t>外貿精英班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3"/>
                  </a:ext>
                </a:extLst>
              </a:tr>
              <a:tr h="300785">
                <a:tc vMerge="1">
                  <a:txBody>
                    <a:bodyPr/>
                    <a:lstStyle/>
                    <a:p>
                      <a:endParaRPr lang="zh-TW" altLang="en-US"/>
                    </a:p>
                  </a:txBody>
                  <a:tcPr/>
                </a:tc>
                <a:tc>
                  <a:txBody>
                    <a:bodyPr/>
                    <a:lstStyle/>
                    <a:p>
                      <a:pPr algn="l" fontAlgn="ctr"/>
                      <a:r>
                        <a:rPr lang="zh-TW" altLang="en-US" sz="2000" u="none" strike="noStrike" dirty="0">
                          <a:effectLst/>
                        </a:rPr>
                        <a:t>職場英文精英班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4"/>
                  </a:ext>
                </a:extLst>
              </a:tr>
              <a:tr h="300785">
                <a:tc vMerge="1">
                  <a:txBody>
                    <a:bodyPr/>
                    <a:lstStyle/>
                    <a:p>
                      <a:endParaRPr lang="zh-TW" altLang="en-US"/>
                    </a:p>
                  </a:txBody>
                  <a:tcPr/>
                </a:tc>
                <a:tc>
                  <a:txBody>
                    <a:bodyPr/>
                    <a:lstStyle/>
                    <a:p>
                      <a:pPr algn="l" fontAlgn="ctr"/>
                      <a:r>
                        <a:rPr lang="zh-TW" altLang="en-US" sz="2000" u="none" strike="noStrike" dirty="0">
                          <a:effectLst/>
                        </a:rPr>
                        <a:t>數位科技精英班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5"/>
                  </a:ext>
                </a:extLst>
              </a:tr>
              <a:tr h="30078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臺南高工</a:t>
                      </a: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l" fontAlgn="ctr"/>
                      <a:r>
                        <a:rPr lang="zh-TW" altLang="en-US" sz="2000" u="none" strike="noStrike">
                          <a:effectLst/>
                        </a:rPr>
                        <a:t>金屬創意班</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altLang="zh-TW" sz="2000" u="none" strike="noStrike">
                          <a:effectLst/>
                        </a:rPr>
                        <a:t>76</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00785">
                <a:tc vMerge="1">
                  <a:txBody>
                    <a:bodyPr/>
                    <a:lstStyle/>
                    <a:p>
                      <a:endParaRPr lang="zh-TW" altLang="en-US"/>
                    </a:p>
                  </a:txBody>
                  <a:tcPr/>
                </a:tc>
                <a:tc>
                  <a:txBody>
                    <a:bodyPr/>
                    <a:lstStyle/>
                    <a:p>
                      <a:pPr algn="l" fontAlgn="ctr"/>
                      <a:r>
                        <a:rPr lang="zh-TW" altLang="en-US" sz="2000" u="none" strike="noStrike" dirty="0">
                          <a:effectLst/>
                        </a:rPr>
                        <a:t>電機創新班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7"/>
                  </a:ext>
                </a:extLst>
              </a:tr>
              <a:tr h="345452">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新營高工</a:t>
                      </a: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l" fontAlgn="ctr"/>
                      <a:r>
                        <a:rPr lang="zh-TW" altLang="en-US" sz="2000" u="none" strike="noStrike" dirty="0">
                          <a:effectLst/>
                        </a:rPr>
                        <a:t>電腦輔助設計與製造菁英班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en-US" altLang="zh-TW" sz="2000" u="none" strike="noStrike" dirty="0">
                          <a:effectLst/>
                        </a:rPr>
                        <a:t>114</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00785">
                <a:tc vMerge="1">
                  <a:txBody>
                    <a:bodyPr/>
                    <a:lstStyle/>
                    <a:p>
                      <a:endParaRPr lang="zh-TW" altLang="en-US"/>
                    </a:p>
                  </a:txBody>
                  <a:tcPr/>
                </a:tc>
                <a:tc>
                  <a:txBody>
                    <a:bodyPr/>
                    <a:lstStyle/>
                    <a:p>
                      <a:pPr algn="l" fontAlgn="ctr"/>
                      <a:r>
                        <a:rPr lang="zh-TW" altLang="en-US" sz="2000" u="none" strike="noStrike">
                          <a:effectLst/>
                        </a:rPr>
                        <a:t>電腦輔助模具設計製作班</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1</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9"/>
                  </a:ext>
                </a:extLst>
              </a:tr>
              <a:tr h="438314">
                <a:tc vMerge="1">
                  <a:txBody>
                    <a:bodyPr/>
                    <a:lstStyle/>
                    <a:p>
                      <a:endParaRPr lang="zh-TW" altLang="en-US"/>
                    </a:p>
                  </a:txBody>
                  <a:tcPr/>
                </a:tc>
                <a:tc>
                  <a:txBody>
                    <a:bodyPr/>
                    <a:lstStyle/>
                    <a:p>
                      <a:pPr algn="l" fontAlgn="ctr"/>
                      <a:r>
                        <a:rPr lang="en-US" sz="1500" b="1" u="none" strike="noStrike" dirty="0">
                          <a:effectLst/>
                        </a:rPr>
                        <a:t>APP</a:t>
                      </a:r>
                      <a:r>
                        <a:rPr lang="zh-TW" altLang="en-US" sz="1500" b="1" u="none" strike="noStrike" dirty="0">
                          <a:effectLst/>
                        </a:rPr>
                        <a:t>暨</a:t>
                      </a:r>
                      <a:r>
                        <a:rPr lang="en-US" sz="1500" b="1" u="none" strike="noStrike" dirty="0" err="1">
                          <a:effectLst/>
                        </a:rPr>
                        <a:t>Soc</a:t>
                      </a:r>
                      <a:r>
                        <a:rPr lang="en-US" sz="1500" b="1" u="none" strike="noStrike" dirty="0">
                          <a:effectLst/>
                        </a:rPr>
                        <a:t>(System on Chip)</a:t>
                      </a:r>
                      <a:r>
                        <a:rPr lang="zh-TW" altLang="en-US" sz="1500" b="1" u="none" strike="noStrike" dirty="0">
                          <a:effectLst/>
                        </a:rPr>
                        <a:t>創意程式設計班</a:t>
                      </a:r>
                      <a:endParaRPr lang="zh-TW" altLang="en-US" sz="1500" b="1"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a:effectLst/>
                        </a:rPr>
                        <a:t>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10"/>
                  </a:ext>
                </a:extLst>
              </a:tr>
              <a:tr h="3007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家齊女中</a:t>
                      </a: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l" fontAlgn="ctr"/>
                      <a:r>
                        <a:rPr lang="zh-TW" altLang="en-US" sz="2000" u="none" strike="noStrike" dirty="0">
                          <a:effectLst/>
                        </a:rPr>
                        <a:t>流行服飾特色班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a:effectLst/>
                        </a:rPr>
                        <a:t>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38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007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陽明工商</a:t>
                      </a: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l" fontAlgn="ctr"/>
                      <a:r>
                        <a:rPr lang="zh-TW" altLang="en-US" sz="2000" u="none" strike="noStrike">
                          <a:effectLst/>
                        </a:rPr>
                        <a:t>汽車技術特色班</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a:effectLst/>
                        </a:rPr>
                        <a:t>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45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45</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0078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光華高中</a:t>
                      </a: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8712"/>
                    </a:solidFill>
                  </a:tcPr>
                </a:tc>
                <a:tc>
                  <a:txBody>
                    <a:bodyPr/>
                    <a:lstStyle/>
                    <a:p>
                      <a:pPr algn="l" fontAlgn="ctr"/>
                      <a:r>
                        <a:rPr lang="zh-TW" altLang="en-US" sz="2000" u="none" strike="noStrike" dirty="0">
                          <a:effectLst/>
                        </a:rPr>
                        <a:t>動漫國際班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a:effectLst/>
                        </a:rPr>
                        <a:t>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48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altLang="zh-TW" sz="2000" u="none" strike="noStrike" dirty="0">
                          <a:effectLst/>
                        </a:rPr>
                        <a:t>96</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300785">
                <a:tc vMerge="1">
                  <a:txBody>
                    <a:bodyPr/>
                    <a:lstStyle/>
                    <a:p>
                      <a:endParaRPr lang="zh-TW" altLang="en-US"/>
                    </a:p>
                  </a:txBody>
                  <a:tcPr/>
                </a:tc>
                <a:tc>
                  <a:txBody>
                    <a:bodyPr/>
                    <a:lstStyle/>
                    <a:p>
                      <a:pPr algn="l" fontAlgn="ctr"/>
                      <a:r>
                        <a:rPr lang="zh-TW" altLang="en-US" sz="2000" u="none" strike="noStrike">
                          <a:effectLst/>
                        </a:rPr>
                        <a:t>在地寰宇美食文化特色班</a:t>
                      </a:r>
                      <a:endParaRPr lang="zh-TW" altLang="en-US"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a:effectLst/>
                        </a:rPr>
                        <a:t>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48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14"/>
                  </a:ext>
                </a:extLst>
              </a:tr>
              <a:tr h="3007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FFFFFF"/>
                          </a:solidFill>
                          <a:effectLst/>
                          <a:latin typeface="Century Gothic" pitchFamily="34" charset="0"/>
                          <a:ea typeface="微軟正黑體" pitchFamily="34" charset="-120"/>
                          <a:cs typeface="+mn-cs"/>
                        </a:rPr>
                        <a:t>亞洲餐旅</a:t>
                      </a: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433E"/>
                    </a:solidFill>
                  </a:tcPr>
                </a:tc>
                <a:tc>
                  <a:txBody>
                    <a:bodyPr/>
                    <a:lstStyle/>
                    <a:p>
                      <a:pPr algn="l" fontAlgn="ctr"/>
                      <a:r>
                        <a:rPr lang="zh-TW" altLang="en-US" sz="2000" u="none" strike="noStrike" dirty="0">
                          <a:effectLst/>
                        </a:rPr>
                        <a:t>國際餐旅特色班</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433E"/>
                    </a:solidFill>
                  </a:tcPr>
                </a:tc>
                <a:tc>
                  <a:txBody>
                    <a:bodyPr/>
                    <a:lstStyle/>
                    <a:p>
                      <a:pPr algn="ctr" fontAlgn="ctr"/>
                      <a:r>
                        <a:rPr lang="en-US" altLang="zh-TW" sz="2000" u="none" strike="noStrike">
                          <a:effectLst/>
                        </a:rPr>
                        <a:t>1</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a:effectLst/>
                        </a:rPr>
                        <a:t>48</a:t>
                      </a:r>
                      <a:endParaRPr lang="en-US" altLang="zh-TW" sz="2000" b="0" i="0" u="none" strike="noStrike">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u="none" strike="noStrike" dirty="0">
                          <a:effectLst/>
                        </a:rPr>
                        <a:t>48</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9188" marR="9188" marT="9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
        <p:nvSpPr>
          <p:cNvPr id="157787" name="投影片編號版面配置區 3"/>
          <p:cNvSpPr>
            <a:spLocks noGrp="1"/>
          </p:cNvSpPr>
          <p:nvPr>
            <p:ph type="sldNum" sz="quarter" idx="12"/>
          </p:nvPr>
        </p:nvSpPr>
        <p:spPr bwMode="auto">
          <a:noFill/>
          <a:ln>
            <a:miter lim="800000"/>
            <a:headEnd/>
            <a:tailEnd/>
          </a:ln>
        </p:spPr>
        <p:txBody>
          <a:bodyPr/>
          <a:lstStyle/>
          <a:p>
            <a:r>
              <a:rPr lang="en-US" altLang="zh-TW"/>
              <a:t>85</a:t>
            </a:r>
            <a:endParaRPr lang="zh-TW" altLang="en-US"/>
          </a:p>
        </p:txBody>
      </p:sp>
      <p:sp>
        <p:nvSpPr>
          <p:cNvPr id="6" name="標題 1"/>
          <p:cNvSpPr txBox="1">
            <a:spLocks/>
          </p:cNvSpPr>
          <p:nvPr/>
        </p:nvSpPr>
        <p:spPr bwMode="auto">
          <a:xfrm>
            <a:off x="1627188" y="219075"/>
            <a:ext cx="10326687" cy="863600"/>
          </a:xfrm>
          <a:prstGeom prst="rect">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3600" dirty="0">
                <a:solidFill>
                  <a:srgbClr val="C00000"/>
                </a:solidFill>
                <a:latin typeface="+mn-ea"/>
                <a:ea typeface="+mn-ea"/>
              </a:rPr>
              <a:t>(</a:t>
            </a:r>
            <a:r>
              <a:rPr kumimoji="0" lang="zh-TW" altLang="en-US" sz="3600" dirty="0">
                <a:solidFill>
                  <a:srgbClr val="C00000"/>
                </a:solidFill>
                <a:latin typeface="+mn-ea"/>
                <a:ea typeface="+mn-ea"/>
              </a:rPr>
              <a:t>四</a:t>
            </a:r>
            <a:r>
              <a:rPr kumimoji="0" lang="en-US" altLang="zh-TW" sz="3600" dirty="0">
                <a:solidFill>
                  <a:srgbClr val="C00000"/>
                </a:solidFill>
                <a:latin typeface="+mn-ea"/>
                <a:ea typeface="+mn-ea"/>
              </a:rPr>
              <a:t>)</a:t>
            </a:r>
            <a:r>
              <a:rPr kumimoji="0" lang="zh-TW" altLang="en-US" sz="3600" dirty="0">
                <a:solidFill>
                  <a:srgbClr val="C00000"/>
                </a:solidFill>
                <a:latin typeface="+mn-ea"/>
                <a:ea typeface="+mn-ea"/>
              </a:rPr>
              <a:t>特色招生甄選入學</a:t>
            </a:r>
            <a:r>
              <a:rPr kumimoji="0" lang="en-US" altLang="zh-TW" sz="3600" dirty="0">
                <a:solidFill>
                  <a:srgbClr val="C00000"/>
                </a:solidFill>
                <a:latin typeface="+mn-ea"/>
                <a:ea typeface="+mn-ea"/>
              </a:rPr>
              <a:t>---</a:t>
            </a:r>
            <a:r>
              <a:rPr kumimoji="0" lang="zh-TW" altLang="en-US" sz="3600" dirty="0">
                <a:solidFill>
                  <a:srgbClr val="C00000"/>
                </a:solidFill>
                <a:latin typeface="+mn-ea"/>
                <a:ea typeface="+mn-ea"/>
              </a:rPr>
              <a:t>專業群</a:t>
            </a:r>
            <a:r>
              <a:rPr kumimoji="0" lang="zh-TW" altLang="en-US" sz="3600" dirty="0" smtClean="0">
                <a:solidFill>
                  <a:srgbClr val="C00000"/>
                </a:solidFill>
                <a:latin typeface="+mn-ea"/>
                <a:ea typeface="+mn-ea"/>
              </a:rPr>
              <a:t>科</a:t>
            </a:r>
            <a:r>
              <a:rPr kumimoji="0" lang="en-US" altLang="zh-TW" sz="3600" dirty="0" smtClean="0">
                <a:solidFill>
                  <a:srgbClr val="C00000"/>
                </a:solidFill>
                <a:latin typeface="+mn-ea"/>
                <a:ea typeface="+mn-ea"/>
              </a:rPr>
              <a:t>105</a:t>
            </a:r>
            <a:r>
              <a:rPr kumimoji="0" lang="zh-TW" altLang="en-US" sz="3600" dirty="0" smtClean="0">
                <a:solidFill>
                  <a:srgbClr val="C00000"/>
                </a:solidFill>
                <a:latin typeface="+mn-ea"/>
                <a:ea typeface="+mn-ea"/>
              </a:rPr>
              <a:t>年辦理</a:t>
            </a:r>
            <a:r>
              <a:rPr kumimoji="0" lang="zh-TW" altLang="en-US" sz="3600" dirty="0">
                <a:solidFill>
                  <a:srgbClr val="C00000"/>
                </a:solidFill>
                <a:latin typeface="+mn-ea"/>
                <a:ea typeface="+mn-ea"/>
              </a:rPr>
              <a:t>學校</a:t>
            </a:r>
            <a:endParaRPr kumimoji="0" lang="en-US" altLang="zh-TW" sz="3600" dirty="0">
              <a:solidFill>
                <a:srgbClr val="C00000"/>
              </a:solidFill>
              <a:latin typeface="+mn-ea"/>
              <a:ea typeface="+mn-ea"/>
            </a:endParaRPr>
          </a:p>
          <a:p>
            <a:pPr>
              <a:defRPr/>
            </a:pPr>
            <a:endParaRPr kumimoji="0" lang="zh-TW" altLang="en-US" sz="4000" dirty="0">
              <a:solidFill>
                <a:srgbClr val="C00000"/>
              </a:solidFill>
              <a:latin typeface="+mn-ea"/>
              <a:ea typeface="+mn-ea"/>
            </a:endParaRPr>
          </a:p>
        </p:txBody>
      </p:sp>
      <p:sp>
        <p:nvSpPr>
          <p:cNvPr id="157789" name="文字方塊 6"/>
          <p:cNvSpPr txBox="1">
            <a:spLocks noChangeArrowheads="1"/>
          </p:cNvSpPr>
          <p:nvPr/>
        </p:nvSpPr>
        <p:spPr bwMode="auto">
          <a:xfrm>
            <a:off x="7977188" y="6403975"/>
            <a:ext cx="3108325" cy="369888"/>
          </a:xfrm>
          <a:prstGeom prst="rect">
            <a:avLst/>
          </a:prstGeom>
          <a:noFill/>
          <a:ln w="9525">
            <a:noFill/>
            <a:miter lim="800000"/>
            <a:headEnd/>
            <a:tailEnd/>
          </a:ln>
        </p:spPr>
        <p:txBody>
          <a:bodyPr wrap="none">
            <a:spAutoFit/>
          </a:bodyPr>
          <a:lstStyle/>
          <a:p>
            <a:r>
              <a:rPr lang="zh-TW" altLang="en-US" b="1">
                <a:solidFill>
                  <a:srgbClr val="FF0000"/>
                </a:solidFill>
              </a:rPr>
              <a:t>本表為</a:t>
            </a:r>
            <a:r>
              <a:rPr lang="en-US" altLang="zh-TW" b="1">
                <a:solidFill>
                  <a:srgbClr val="FF0000"/>
                </a:solidFill>
              </a:rPr>
              <a:t>105</a:t>
            </a:r>
            <a:r>
              <a:rPr lang="zh-TW" altLang="en-US" b="1">
                <a:solidFill>
                  <a:srgbClr val="FF0000"/>
                </a:solidFill>
              </a:rPr>
              <a:t>年班別和招生人數</a:t>
            </a:r>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0" y="2943225"/>
            <a:ext cx="6858000" cy="147637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pic>
        <p:nvPicPr>
          <p:cNvPr id="159747" name="圖片 24"/>
          <p:cNvPicPr>
            <a:picLocks noChangeAspect="1"/>
          </p:cNvPicPr>
          <p:nvPr/>
        </p:nvPicPr>
        <p:blipFill>
          <a:blip r:embed="rId2" cstate="print"/>
          <a:srcRect/>
          <a:stretch>
            <a:fillRect/>
          </a:stretch>
        </p:blipFill>
        <p:spPr bwMode="auto">
          <a:xfrm>
            <a:off x="5451475" y="1479550"/>
            <a:ext cx="4073525" cy="957263"/>
          </a:xfrm>
          <a:prstGeom prst="rect">
            <a:avLst/>
          </a:prstGeom>
          <a:noFill/>
          <a:ln w="9525">
            <a:noFill/>
            <a:miter lim="800000"/>
            <a:headEnd/>
            <a:tailEnd/>
          </a:ln>
        </p:spPr>
      </p:pic>
      <p:sp>
        <p:nvSpPr>
          <p:cNvPr id="159748" name="文字版面配置區 1"/>
          <p:cNvSpPr>
            <a:spLocks noGrp="1"/>
          </p:cNvSpPr>
          <p:nvPr>
            <p:ph type="body" idx="1"/>
          </p:nvPr>
        </p:nvSpPr>
        <p:spPr>
          <a:xfrm>
            <a:off x="2755900" y="4476750"/>
            <a:ext cx="6769100" cy="646113"/>
          </a:xfrm>
        </p:spPr>
        <p:txBody>
          <a:bodyPr/>
          <a:lstStyle/>
          <a:p>
            <a:pPr eaLnBrk="1" hangingPunct="1"/>
            <a:r>
              <a:rPr lang="zh-TW" altLang="en-US" sz="2400" b="1" smtClean="0">
                <a:solidFill>
                  <a:srgbClr val="FF0000"/>
                </a:solidFill>
                <a:latin typeface="華康魏碑體" pitchFamily="65" charset="-120"/>
                <a:ea typeface="華康魏碑體" pitchFamily="65" charset="-120"/>
              </a:rPr>
              <a:t>特色招生考試分發入學以學科測驗為主。</a:t>
            </a:r>
          </a:p>
          <a:p>
            <a:pPr eaLnBrk="1" hangingPunct="1"/>
            <a:r>
              <a:rPr lang="zh-TW" altLang="en-US" sz="2400" b="1" smtClean="0">
                <a:solidFill>
                  <a:srgbClr val="FF0000"/>
                </a:solidFill>
                <a:latin typeface="華康魏碑體" pitchFamily="65" charset="-120"/>
                <a:ea typeface="華康魏碑體" pitchFamily="65" charset="-120"/>
              </a:rPr>
              <a:t>考試分發入學多是以學科發展為主軸的特色班級</a:t>
            </a:r>
          </a:p>
        </p:txBody>
      </p:sp>
      <p:sp>
        <p:nvSpPr>
          <p:cNvPr id="159749" name="投影片編號版面配置區 6"/>
          <p:cNvSpPr>
            <a:spLocks noGrp="1"/>
          </p:cNvSpPr>
          <p:nvPr>
            <p:ph type="sldNum" sz="quarter" idx="12"/>
          </p:nvPr>
        </p:nvSpPr>
        <p:spPr bwMode="auto">
          <a:noFill/>
          <a:ln>
            <a:miter lim="800000"/>
            <a:headEnd/>
            <a:tailEnd/>
          </a:ln>
        </p:spPr>
        <p:txBody>
          <a:bodyPr/>
          <a:lstStyle/>
          <a:p>
            <a:r>
              <a:rPr lang="en-US" altLang="zh-TW" sz="2000"/>
              <a:t>86</a:t>
            </a:r>
            <a:endParaRPr lang="zh-TW" altLang="en-US" sz="2000"/>
          </a:p>
        </p:txBody>
      </p:sp>
      <p:sp>
        <p:nvSpPr>
          <p:cNvPr id="159750" name="標題 3"/>
          <p:cNvSpPr txBox="1">
            <a:spLocks/>
          </p:cNvSpPr>
          <p:nvPr/>
        </p:nvSpPr>
        <p:spPr bwMode="auto">
          <a:xfrm>
            <a:off x="2667000" y="3206750"/>
            <a:ext cx="7720013" cy="949325"/>
          </a:xfrm>
          <a:prstGeom prst="rect">
            <a:avLst/>
          </a:prstGeom>
          <a:solidFill>
            <a:srgbClr val="0000FF"/>
          </a:solidFill>
          <a:ln w="9525">
            <a:noFill/>
            <a:miter lim="800000"/>
            <a:headEnd/>
            <a:tailEnd/>
          </a:ln>
        </p:spPr>
        <p:txBody>
          <a:bodyPr anchor="b"/>
          <a:lstStyle/>
          <a:p>
            <a:pPr defTabSz="257175" eaLnBrk="1" hangingPunct="1"/>
            <a:r>
              <a:rPr kumimoji="0" lang="zh-TW" altLang="en-US" sz="4800">
                <a:solidFill>
                  <a:schemeClr val="bg1"/>
                </a:solidFill>
                <a:latin typeface="標楷體" pitchFamily="65" charset="-120"/>
                <a:ea typeface="標楷體" pitchFamily="65" charset="-120"/>
              </a:rPr>
              <a:t>六、特色招生考試分發入學</a:t>
            </a:r>
          </a:p>
        </p:txBody>
      </p:sp>
    </p:spTree>
  </p:cSld>
  <p:clrMapOvr>
    <a:masterClrMapping/>
  </p:clrMapOvr>
  <p:transition spd="slow">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標題 1"/>
          <p:cNvSpPr>
            <a:spLocks noGrp="1"/>
          </p:cNvSpPr>
          <p:nvPr>
            <p:ph type="title"/>
          </p:nvPr>
        </p:nvSpPr>
        <p:spPr>
          <a:xfrm>
            <a:off x="1990725" y="396875"/>
            <a:ext cx="8912225" cy="863600"/>
          </a:xfrm>
          <a:solidFill>
            <a:srgbClr val="FFFF00"/>
          </a:solidFill>
        </p:spPr>
        <p:txBody>
          <a:bodyPr/>
          <a:lstStyle/>
          <a:p>
            <a:r>
              <a:rPr lang="en-US" altLang="zh-TW" sz="4000" smtClean="0">
                <a:solidFill>
                  <a:srgbClr val="FF0000"/>
                </a:solidFill>
                <a:latin typeface="標楷體" pitchFamily="65" charset="-120"/>
                <a:ea typeface="標楷體" pitchFamily="65" charset="-120"/>
              </a:rPr>
              <a:t>(</a:t>
            </a:r>
            <a:r>
              <a:rPr lang="zh-TW" altLang="en-US" sz="4000" smtClean="0">
                <a:solidFill>
                  <a:srgbClr val="FF0000"/>
                </a:solidFill>
                <a:latin typeface="標楷體" pitchFamily="65" charset="-120"/>
                <a:ea typeface="標楷體" pitchFamily="65" charset="-120"/>
              </a:rPr>
              <a:t>一</a:t>
            </a:r>
            <a:r>
              <a:rPr lang="en-US" altLang="zh-TW" sz="4000" smtClean="0">
                <a:solidFill>
                  <a:srgbClr val="FF0000"/>
                </a:solidFill>
                <a:latin typeface="標楷體" pitchFamily="65" charset="-120"/>
                <a:ea typeface="標楷體" pitchFamily="65" charset="-120"/>
              </a:rPr>
              <a:t>)</a:t>
            </a:r>
            <a:r>
              <a:rPr lang="zh-TW" altLang="en-US" sz="4000" smtClean="0">
                <a:solidFill>
                  <a:srgbClr val="FF0000"/>
                </a:solidFill>
                <a:latin typeface="標楷體" pitchFamily="65" charset="-120"/>
                <a:ea typeface="標楷體" pitchFamily="65" charset="-120"/>
              </a:rPr>
              <a:t>特色招生考試分發</a:t>
            </a:r>
            <a:r>
              <a:rPr lang="en-US" altLang="zh-TW" sz="4000" smtClean="0">
                <a:solidFill>
                  <a:srgbClr val="FF0000"/>
                </a:solidFill>
                <a:latin typeface="標楷體" pitchFamily="65" charset="-120"/>
                <a:ea typeface="標楷體" pitchFamily="65" charset="-120"/>
              </a:rPr>
              <a:t>1-</a:t>
            </a:r>
            <a:r>
              <a:rPr lang="zh-TW" altLang="en-US" sz="4000" smtClean="0">
                <a:solidFill>
                  <a:srgbClr val="FF0000"/>
                </a:solidFill>
                <a:latin typeface="標楷體" pitchFamily="65" charset="-120"/>
                <a:ea typeface="標楷體" pitchFamily="65" charset="-120"/>
              </a:rPr>
              <a:t>準備方向</a:t>
            </a:r>
          </a:p>
        </p:txBody>
      </p:sp>
      <p:sp>
        <p:nvSpPr>
          <p:cNvPr id="3" name="內容版面配置區 2"/>
          <p:cNvSpPr>
            <a:spLocks noGrp="1"/>
          </p:cNvSpPr>
          <p:nvPr>
            <p:ph idx="1"/>
          </p:nvPr>
        </p:nvSpPr>
        <p:spPr>
          <a:xfrm>
            <a:off x="1554163" y="1468438"/>
            <a:ext cx="9950450" cy="4487862"/>
          </a:xfrm>
        </p:spPr>
        <p:txBody>
          <a:bodyPr/>
          <a:lstStyle/>
          <a:p>
            <a:pPr marL="512763" indent="-512763">
              <a:buFontTx/>
              <a:buAutoNum type="ea1ChtPeriod"/>
            </a:pPr>
            <a:r>
              <a:rPr lang="zh-TW" altLang="en-US" sz="3200" smtClean="0">
                <a:solidFill>
                  <a:schemeClr val="tx1"/>
                </a:solidFill>
                <a:latin typeface="標楷體" pitchFamily="65" charset="-120"/>
                <a:ea typeface="標楷體" pitchFamily="65" charset="-120"/>
              </a:rPr>
              <a:t>「國民中小學九年一貫課程綱要」相關學習領域之國中階段能力指標及其延伸應用 </a:t>
            </a:r>
          </a:p>
          <a:p>
            <a:pPr marL="512763" indent="-512763">
              <a:buFontTx/>
              <a:buAutoNum type="ea1ChtPeriod"/>
            </a:pPr>
            <a:r>
              <a:rPr lang="zh-TW" altLang="en-US" sz="3200" smtClean="0">
                <a:solidFill>
                  <a:schemeClr val="tx1"/>
                </a:solidFill>
                <a:latin typeface="標楷體" pitchFamily="65" charset="-120"/>
                <a:ea typeface="標楷體" pitchFamily="65" charset="-120"/>
              </a:rPr>
              <a:t>各校所規劃特色課程應具之先備知識與能力。</a:t>
            </a:r>
            <a:r>
              <a:rPr lang="en-US" altLang="zh-TW" sz="3200" smtClean="0">
                <a:solidFill>
                  <a:schemeClr val="tx1"/>
                </a:solidFill>
                <a:latin typeface="標楷體" pitchFamily="65" charset="-120"/>
                <a:ea typeface="標楷體" pitchFamily="65" charset="-120"/>
              </a:rPr>
              <a:t>(</a:t>
            </a:r>
            <a:r>
              <a:rPr lang="zh-TW" altLang="en-US" sz="3200" smtClean="0">
                <a:solidFill>
                  <a:schemeClr val="tx1"/>
                </a:solidFill>
                <a:latin typeface="標楷體" pitchFamily="65" charset="-120"/>
                <a:ea typeface="標楷體" pitchFamily="65" charset="-120"/>
              </a:rPr>
              <a:t>詳見各校招生簡章</a:t>
            </a:r>
            <a:r>
              <a:rPr lang="en-US" altLang="zh-TW" sz="3200" smtClean="0">
                <a:solidFill>
                  <a:schemeClr val="tx1"/>
                </a:solidFill>
                <a:latin typeface="標楷體" pitchFamily="65" charset="-120"/>
                <a:ea typeface="標楷體" pitchFamily="65" charset="-120"/>
              </a:rPr>
              <a:t>)</a:t>
            </a:r>
          </a:p>
          <a:p>
            <a:pPr marL="512763" indent="-512763">
              <a:buFontTx/>
              <a:buAutoNum type="ea1ChtPeriod"/>
            </a:pPr>
            <a:r>
              <a:rPr lang="zh-TW" altLang="en-US" sz="3200" smtClean="0">
                <a:solidFill>
                  <a:schemeClr val="tx1"/>
                </a:solidFill>
                <a:latin typeface="標楷體" pitchFamily="65" charset="-120"/>
                <a:ea typeface="標楷體" pitchFamily="65" charset="-120"/>
              </a:rPr>
              <a:t>採電腦測驗單一選擇題型之科目，試題相較於國中會考，屬中間偏難。</a:t>
            </a:r>
            <a:endParaRPr lang="en-US" altLang="zh-TW" sz="3200" smtClean="0">
              <a:solidFill>
                <a:schemeClr val="tx1"/>
              </a:solidFill>
              <a:latin typeface="標楷體" pitchFamily="65" charset="-120"/>
              <a:ea typeface="標楷體" pitchFamily="65" charset="-120"/>
            </a:endParaRPr>
          </a:p>
          <a:p>
            <a:pPr marL="512763" indent="-512763">
              <a:buFontTx/>
              <a:buAutoNum type="ea1ChtPeriod"/>
            </a:pPr>
            <a:r>
              <a:rPr lang="zh-TW" altLang="en-US" sz="3200" smtClean="0">
                <a:solidFill>
                  <a:schemeClr val="tx1"/>
                </a:solidFill>
                <a:latin typeface="標楷體" pitchFamily="65" charset="-120"/>
                <a:ea typeface="標楷體" pitchFamily="65" charset="-120"/>
              </a:rPr>
              <a:t>考生可參考各校簡章之試題範例與去年之考古題。</a:t>
            </a:r>
            <a:endParaRPr lang="en-US" altLang="zh-TW" sz="3200" smtClean="0">
              <a:solidFill>
                <a:schemeClr val="tx1"/>
              </a:solidFill>
              <a:latin typeface="標楷體" pitchFamily="65" charset="-120"/>
              <a:ea typeface="標楷體" pitchFamily="65" charset="-120"/>
            </a:endParaRPr>
          </a:p>
          <a:p>
            <a:pPr marL="512763" indent="-512763">
              <a:buFontTx/>
              <a:buAutoNum type="ea1ChtPeriod"/>
            </a:pPr>
            <a:r>
              <a:rPr lang="zh-TW" altLang="en-US" sz="3200" smtClean="0">
                <a:solidFill>
                  <a:srgbClr val="FF0000"/>
                </a:solidFill>
                <a:latin typeface="標楷體" pitchFamily="65" charset="-120"/>
                <a:ea typeface="標楷體" pitchFamily="65" charset="-120"/>
              </a:rPr>
              <a:t>臺南區考英文及數學兩科 </a:t>
            </a:r>
            <a:endParaRPr lang="en-US" altLang="zh-TW" sz="3200" smtClean="0">
              <a:solidFill>
                <a:srgbClr val="FF0000"/>
              </a:solidFill>
              <a:latin typeface="標楷體" pitchFamily="65" charset="-120"/>
              <a:ea typeface="標楷體" pitchFamily="65" charset="-120"/>
            </a:endParaRPr>
          </a:p>
          <a:p>
            <a:pPr marL="512763" indent="-512763">
              <a:buFontTx/>
              <a:buAutoNum type="ea1ChtPeriod"/>
            </a:pPr>
            <a:r>
              <a:rPr lang="zh-TW" altLang="en-US" sz="3200" smtClean="0">
                <a:solidFill>
                  <a:srgbClr val="FF0000"/>
                </a:solidFill>
                <a:latin typeface="標楷體" pitchFamily="65" charset="-120"/>
                <a:ea typeface="標楷體" pitchFamily="65" charset="-120"/>
              </a:rPr>
              <a:t>各校會訂定基本門檻</a:t>
            </a:r>
          </a:p>
        </p:txBody>
      </p:sp>
      <p:sp>
        <p:nvSpPr>
          <p:cNvPr id="4" name="日期版面配置區 3"/>
          <p:cNvSpPr>
            <a:spLocks noGrp="1"/>
          </p:cNvSpPr>
          <p:nvPr>
            <p:ph type="dt" sz="quarter" idx="10"/>
          </p:nvPr>
        </p:nvSpPr>
        <p:spPr/>
        <p:txBody>
          <a:bodyPr/>
          <a:lstStyle/>
          <a:p>
            <a:pPr>
              <a:defRPr/>
            </a:pPr>
            <a:fld id="{FA901894-BED0-4F6E-A420-E329D5188CEE}" type="datetime1">
              <a:rPr lang="zh-TW" altLang="en-US" smtClean="0"/>
              <a:pPr>
                <a:defRPr/>
              </a:pPr>
              <a:t>2016/11/29</a:t>
            </a:fld>
            <a:endParaRPr lang="en-US" altLang="zh-TW"/>
          </a:p>
        </p:txBody>
      </p:sp>
      <p:sp>
        <p:nvSpPr>
          <p:cNvPr id="160773" name="投影片編號版面配置區 4"/>
          <p:cNvSpPr>
            <a:spLocks noGrp="1"/>
          </p:cNvSpPr>
          <p:nvPr>
            <p:ph type="sldNum" sz="quarter" idx="12"/>
          </p:nvPr>
        </p:nvSpPr>
        <p:spPr bwMode="auto">
          <a:noFill/>
          <a:ln>
            <a:miter lim="800000"/>
            <a:headEnd/>
            <a:tailEnd/>
          </a:ln>
        </p:spPr>
        <p:txBody>
          <a:bodyPr/>
          <a:lstStyle/>
          <a:p>
            <a:r>
              <a:rPr lang="en-US" altLang="zh-TW" sz="2000"/>
              <a:t>87</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編號版面配置區 3"/>
          <p:cNvSpPr>
            <a:spLocks noGrp="1"/>
          </p:cNvSpPr>
          <p:nvPr>
            <p:ph type="sldNum" sz="quarter" idx="12"/>
          </p:nvPr>
        </p:nvSpPr>
        <p:spPr bwMode="auto">
          <a:noFill/>
          <a:ln>
            <a:miter lim="800000"/>
            <a:headEnd/>
            <a:tailEnd/>
          </a:ln>
        </p:spPr>
        <p:txBody>
          <a:bodyPr/>
          <a:lstStyle/>
          <a:p>
            <a:r>
              <a:rPr lang="en-US" altLang="zh-TW" sz="2000">
                <a:latin typeface="微軟正黑體" pitchFamily="34" charset="-120"/>
              </a:rPr>
              <a:t>80</a:t>
            </a:r>
            <a:endParaRPr lang="zh-TW" altLang="en-US" sz="2000">
              <a:latin typeface="微軟正黑體" pitchFamily="34" charset="-120"/>
            </a:endParaRPr>
          </a:p>
        </p:txBody>
      </p:sp>
      <p:graphicFrame>
        <p:nvGraphicFramePr>
          <p:cNvPr id="3" name="表格 2"/>
          <p:cNvGraphicFramePr>
            <a:graphicFrameLocks noGrp="1"/>
          </p:cNvGraphicFramePr>
          <p:nvPr/>
        </p:nvGraphicFramePr>
        <p:xfrm>
          <a:off x="2292350" y="1660525"/>
          <a:ext cx="9053513" cy="4573588"/>
        </p:xfrm>
        <a:graphic>
          <a:graphicData uri="http://schemas.openxmlformats.org/drawingml/2006/table">
            <a:tbl>
              <a:tblPr/>
              <a:tblGrid>
                <a:gridCol w="2211388"/>
                <a:gridCol w="2608262"/>
                <a:gridCol w="798513"/>
                <a:gridCol w="796925"/>
                <a:gridCol w="798512"/>
                <a:gridCol w="1839913"/>
              </a:tblGrid>
              <a:tr h="904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rPr>
                        <a:t>學校</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rPr>
                        <a:t>特色班別名稱</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rPr>
                        <a:t>班級數</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rPr>
                        <a:t>招生數</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rPr>
                        <a:t>總數</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871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rPr>
                        <a:t>備註</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8712"/>
                    </a:solidFill>
                  </a:tcPr>
                </a:tc>
              </a:tr>
              <a:tr h="458788">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rPr>
                        <a:t>臺南一中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8712"/>
                    </a:solidFill>
                  </a:tcPr>
                </a:tc>
                <a:tc>
                  <a:txBody>
                    <a:bodyPr/>
                    <a:lstStyle/>
                    <a:p>
                      <a:pPr marL="0" marR="0" lvl="0" indent="0" algn="l"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數理科學教育班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8</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320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320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數學</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8788">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rPr>
                        <a:t>臺南二中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8712"/>
                    </a:solidFill>
                  </a:tcPr>
                </a:tc>
                <a:tc>
                  <a:txBody>
                    <a:bodyPr/>
                    <a:lstStyle/>
                    <a:p>
                      <a:pPr marL="0" marR="0" lvl="0" indent="0" algn="l"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社會科學特色班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1</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40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40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英文、數學</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8788">
                <a:tc rowSpan="2">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rPr>
                        <a:t>臺南女中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8712"/>
                    </a:solidFill>
                  </a:tcPr>
                </a:tc>
                <a:tc>
                  <a:txBody>
                    <a:bodyPr/>
                    <a:lstStyle/>
                    <a:p>
                      <a:pPr marL="0" marR="0" lvl="0" indent="0" algn="l"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國際人文科學班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2</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80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rowSpan="2">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280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rowSpan="2">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英文、數學</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8788">
                <a:tc vMerge="1">
                  <a:txBody>
                    <a:bodyPr/>
                    <a:lstStyle/>
                    <a:p>
                      <a:endParaRPr lang="zh-TW" altLang="en-US"/>
                    </a:p>
                  </a:txBody>
                  <a:tcPr/>
                </a:tc>
                <a:tc>
                  <a:txBody>
                    <a:bodyPr/>
                    <a:lstStyle/>
                    <a:p>
                      <a:pPr marL="0" marR="0" lvl="0" indent="0" algn="l"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理工醫學班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5</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200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vMerge="1">
                  <a:txBody>
                    <a:bodyPr/>
                    <a:lstStyle/>
                    <a:p>
                      <a:endParaRPr lang="zh-TW" altLang="en-US"/>
                    </a:p>
                  </a:txBody>
                  <a:tcPr/>
                </a:tc>
                <a:tc vMerge="1">
                  <a:txBody>
                    <a:bodyPr/>
                    <a:lstStyle/>
                    <a:p>
                      <a:endParaRPr lang="zh-TW" altLang="en-US"/>
                    </a:p>
                  </a:txBody>
                  <a:tcPr/>
                </a:tc>
              </a:tr>
              <a:tr h="458788">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rPr>
                        <a:t>家齊女中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8712"/>
                    </a:solidFill>
                  </a:tcPr>
                </a:tc>
                <a:tc>
                  <a:txBody>
                    <a:bodyPr/>
                    <a:lstStyle/>
                    <a:p>
                      <a:pPr marL="0" marR="0" lvl="0" indent="0" algn="l"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數理特色班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1</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40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40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數學</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8788">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rPr>
                        <a:t>新營高中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8712"/>
                    </a:solidFill>
                  </a:tcPr>
                </a:tc>
                <a:tc>
                  <a:txBody>
                    <a:bodyPr/>
                    <a:lstStyle/>
                    <a:p>
                      <a:pPr marL="0" marR="0" lvl="0" indent="0" algn="l"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數理特色班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1</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40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40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英文、數學</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8788">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rPr>
                        <a:t>南科實中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8712"/>
                    </a:solidFill>
                  </a:tcPr>
                </a:tc>
                <a:tc>
                  <a:txBody>
                    <a:bodyPr/>
                    <a:lstStyle/>
                    <a:p>
                      <a:pPr marL="0" marR="0" lvl="0" indent="0" algn="l"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科學人文班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1</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30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30</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英文、數學</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8788">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Calibri" pitchFamily="34" charset="0"/>
                          <a:ea typeface="新細明體" pitchFamily="18" charset="-120"/>
                          <a:cs typeface="Times New Roman" pitchFamily="18" charset="0"/>
                        </a:rPr>
                        <a:t>大灣高中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8712"/>
                    </a:solidFill>
                  </a:tcPr>
                </a:tc>
                <a:tc>
                  <a:txBody>
                    <a:bodyPr/>
                    <a:lstStyle/>
                    <a:p>
                      <a:pPr marL="0" marR="0" lvl="0" indent="0" algn="l"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數理特色班</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1</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42</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Century Gothic" pitchFamily="34" charset="0"/>
                          <a:ea typeface="微軟正黑體" pitchFamily="34" charset="-120"/>
                        </a:rPr>
                        <a:t>42</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342900" rtl="0" eaLnBrk="1" fontAlgn="ctr"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Century Gothic" pitchFamily="34" charset="0"/>
                          <a:ea typeface="微軟正黑體" pitchFamily="34" charset="-120"/>
                        </a:rPr>
                        <a:t>英文、數學</a:t>
                      </a:r>
                    </a:p>
                  </a:txBody>
                  <a:tcPr marL="9527" marR="9527"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161864" name="標題 1"/>
          <p:cNvSpPr txBox="1">
            <a:spLocks/>
          </p:cNvSpPr>
          <p:nvPr/>
        </p:nvSpPr>
        <p:spPr bwMode="auto">
          <a:xfrm>
            <a:off x="1990725" y="396875"/>
            <a:ext cx="9663113" cy="863600"/>
          </a:xfrm>
          <a:prstGeom prst="rect">
            <a:avLst/>
          </a:prstGeom>
          <a:solidFill>
            <a:srgbClr val="FFFF00"/>
          </a:solidFill>
          <a:ln w="9525">
            <a:noFill/>
            <a:miter lim="800000"/>
            <a:headEnd/>
            <a:tailEnd/>
          </a:ln>
        </p:spPr>
        <p:txBody>
          <a:bodyPr/>
          <a:lstStyle/>
          <a:p>
            <a:pPr defTabSz="257175"/>
            <a:r>
              <a:rPr kumimoji="0" lang="en-US" altLang="zh-TW" sz="3600">
                <a:solidFill>
                  <a:srgbClr val="FF0000"/>
                </a:solidFill>
                <a:latin typeface="標楷體" pitchFamily="65" charset="-120"/>
                <a:ea typeface="標楷體" pitchFamily="65" charset="-120"/>
              </a:rPr>
              <a:t>(</a:t>
            </a:r>
            <a:r>
              <a:rPr kumimoji="0" lang="zh-TW" altLang="en-US" sz="3600">
                <a:solidFill>
                  <a:srgbClr val="FF0000"/>
                </a:solidFill>
                <a:latin typeface="標楷體" pitchFamily="65" charset="-120"/>
                <a:ea typeface="標楷體" pitchFamily="65" charset="-120"/>
              </a:rPr>
              <a:t>一</a:t>
            </a:r>
            <a:r>
              <a:rPr kumimoji="0" lang="en-US" altLang="zh-TW" sz="3600">
                <a:solidFill>
                  <a:srgbClr val="FF0000"/>
                </a:solidFill>
                <a:latin typeface="標楷體" pitchFamily="65" charset="-120"/>
                <a:ea typeface="標楷體" pitchFamily="65" charset="-120"/>
              </a:rPr>
              <a:t>)</a:t>
            </a:r>
            <a:r>
              <a:rPr kumimoji="0" lang="zh-TW" altLang="en-US" sz="3600">
                <a:solidFill>
                  <a:srgbClr val="FF0000"/>
                </a:solidFill>
                <a:latin typeface="標楷體" pitchFamily="65" charset="-120"/>
                <a:ea typeface="標楷體" pitchFamily="65" charset="-120"/>
              </a:rPr>
              <a:t>特色招生考試分發</a:t>
            </a:r>
            <a:r>
              <a:rPr kumimoji="0" lang="en-US" altLang="zh-TW" sz="3600">
                <a:solidFill>
                  <a:srgbClr val="FF0000"/>
                </a:solidFill>
                <a:latin typeface="標楷體" pitchFamily="65" charset="-120"/>
                <a:ea typeface="標楷體" pitchFamily="65" charset="-120"/>
              </a:rPr>
              <a:t>2-</a:t>
            </a:r>
            <a:r>
              <a:rPr kumimoji="0" lang="zh-TW" altLang="en-US" sz="3600">
                <a:solidFill>
                  <a:srgbClr val="FF0000"/>
                </a:solidFill>
                <a:latin typeface="標楷體" pitchFamily="65" charset="-120"/>
                <a:ea typeface="標楷體" pitchFamily="65" charset="-120"/>
              </a:rPr>
              <a:t>臺南區</a:t>
            </a:r>
            <a:r>
              <a:rPr kumimoji="0" lang="en-US" altLang="zh-TW" sz="3600">
                <a:solidFill>
                  <a:srgbClr val="FF0000"/>
                </a:solidFill>
                <a:latin typeface="標楷體" pitchFamily="65" charset="-120"/>
                <a:ea typeface="標楷體" pitchFamily="65" charset="-120"/>
              </a:rPr>
              <a:t>105</a:t>
            </a:r>
            <a:r>
              <a:rPr kumimoji="0" lang="zh-TW" altLang="en-US" sz="3600">
                <a:solidFill>
                  <a:srgbClr val="FF0000"/>
                </a:solidFill>
                <a:latin typeface="標楷體" pitchFamily="65" charset="-120"/>
                <a:ea typeface="標楷體" pitchFamily="65" charset="-120"/>
              </a:rPr>
              <a:t>年辦理學校</a:t>
            </a:r>
          </a:p>
        </p:txBody>
      </p:sp>
      <p:sp>
        <p:nvSpPr>
          <p:cNvPr id="161865" name="文字方塊 4"/>
          <p:cNvSpPr txBox="1">
            <a:spLocks noChangeArrowheads="1"/>
          </p:cNvSpPr>
          <p:nvPr/>
        </p:nvSpPr>
        <p:spPr bwMode="auto">
          <a:xfrm>
            <a:off x="8237538" y="6264275"/>
            <a:ext cx="3108325" cy="369888"/>
          </a:xfrm>
          <a:prstGeom prst="rect">
            <a:avLst/>
          </a:prstGeom>
          <a:noFill/>
          <a:ln w="9525">
            <a:noFill/>
            <a:miter lim="800000"/>
            <a:headEnd/>
            <a:tailEnd/>
          </a:ln>
        </p:spPr>
        <p:txBody>
          <a:bodyPr wrap="none">
            <a:spAutoFit/>
          </a:bodyPr>
          <a:lstStyle/>
          <a:p>
            <a:r>
              <a:rPr lang="zh-TW" altLang="en-US" b="1">
                <a:solidFill>
                  <a:srgbClr val="FF0000"/>
                </a:solidFill>
              </a:rPr>
              <a:t>本表為</a:t>
            </a:r>
            <a:r>
              <a:rPr lang="en-US" altLang="zh-TW" b="1">
                <a:solidFill>
                  <a:srgbClr val="FF0000"/>
                </a:solidFill>
              </a:rPr>
              <a:t>105</a:t>
            </a:r>
            <a:r>
              <a:rPr lang="zh-TW" altLang="en-US" b="1">
                <a:solidFill>
                  <a:srgbClr val="FF0000"/>
                </a:solidFill>
              </a:rPr>
              <a:t>年班別和招生人數</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標題 1"/>
          <p:cNvSpPr>
            <a:spLocks noGrp="1"/>
          </p:cNvSpPr>
          <p:nvPr>
            <p:ph type="title"/>
          </p:nvPr>
        </p:nvSpPr>
        <p:spPr>
          <a:xfrm>
            <a:off x="2592388" y="623888"/>
            <a:ext cx="8912225" cy="1281112"/>
          </a:xfrm>
        </p:spPr>
        <p:txBody>
          <a:bodyPr/>
          <a:lstStyle/>
          <a:p>
            <a:endParaRPr lang="zh-TW" altLang="en-US" smtClean="0"/>
          </a:p>
        </p:txBody>
      </p:sp>
      <p:sp>
        <p:nvSpPr>
          <p:cNvPr id="163843" name="內容版面配置區 2"/>
          <p:cNvSpPr>
            <a:spLocks noGrp="1"/>
          </p:cNvSpPr>
          <p:nvPr>
            <p:ph idx="1"/>
          </p:nvPr>
        </p:nvSpPr>
        <p:spPr>
          <a:xfrm>
            <a:off x="2589213" y="2133600"/>
            <a:ext cx="8915400" cy="3778250"/>
          </a:xfrm>
        </p:spPr>
        <p:txBody>
          <a:bodyPr/>
          <a:lstStyle/>
          <a:p>
            <a:endParaRPr lang="zh-TW" altLang="en-US" smtClean="0"/>
          </a:p>
        </p:txBody>
      </p:sp>
      <p:pic>
        <p:nvPicPr>
          <p:cNvPr id="163844" name="圖片 4"/>
          <p:cNvPicPr>
            <a:picLocks noChangeAspect="1"/>
          </p:cNvPicPr>
          <p:nvPr/>
        </p:nvPicPr>
        <p:blipFill>
          <a:blip r:embed="rId2" cstate="print"/>
          <a:srcRect/>
          <a:stretch>
            <a:fillRect/>
          </a:stretch>
        </p:blipFill>
        <p:spPr bwMode="auto">
          <a:xfrm>
            <a:off x="2589213" y="82550"/>
            <a:ext cx="7070725" cy="6669088"/>
          </a:xfrm>
          <a:prstGeom prst="rect">
            <a:avLst/>
          </a:prstGeom>
          <a:noFill/>
          <a:ln w="9525">
            <a:noFill/>
            <a:miter lim="800000"/>
            <a:headEnd/>
            <a:tailEnd/>
          </a:ln>
        </p:spPr>
      </p:pic>
      <p:sp>
        <p:nvSpPr>
          <p:cNvPr id="163845" name="投影片編號版面配置區 3"/>
          <p:cNvSpPr>
            <a:spLocks noGrp="1"/>
          </p:cNvSpPr>
          <p:nvPr>
            <p:ph type="sldNum" sz="quarter" idx="12"/>
          </p:nvPr>
        </p:nvSpPr>
        <p:spPr bwMode="auto">
          <a:noFill/>
          <a:ln>
            <a:miter lim="800000"/>
            <a:headEnd/>
            <a:tailEnd/>
          </a:ln>
        </p:spPr>
        <p:txBody>
          <a:bodyPr/>
          <a:lstStyle/>
          <a:p>
            <a:r>
              <a:rPr lang="en-US" altLang="zh-TW" sz="2000"/>
              <a:t>88</a:t>
            </a:r>
            <a:endParaRPr lang="zh-TW" altLang="en-US" sz="2000"/>
          </a:p>
        </p:txBody>
      </p:sp>
      <p:sp>
        <p:nvSpPr>
          <p:cNvPr id="163846" name="標題 1"/>
          <p:cNvSpPr txBox="1">
            <a:spLocks/>
          </p:cNvSpPr>
          <p:nvPr/>
        </p:nvSpPr>
        <p:spPr bwMode="auto">
          <a:xfrm>
            <a:off x="9928225" y="396875"/>
            <a:ext cx="1725613" cy="4219575"/>
          </a:xfrm>
          <a:prstGeom prst="rect">
            <a:avLst/>
          </a:prstGeom>
          <a:solidFill>
            <a:srgbClr val="FFFF00"/>
          </a:solidFill>
          <a:ln w="9525">
            <a:noFill/>
            <a:miter lim="800000"/>
            <a:headEnd/>
            <a:tailEnd/>
          </a:ln>
        </p:spPr>
        <p:txBody>
          <a:bodyPr/>
          <a:lstStyle/>
          <a:p>
            <a:pPr defTabSz="257175"/>
            <a:r>
              <a:rPr kumimoji="0" lang="en-US" altLang="zh-TW" sz="4000">
                <a:solidFill>
                  <a:srgbClr val="FF0000"/>
                </a:solidFill>
                <a:latin typeface="標楷體" pitchFamily="65" charset="-120"/>
                <a:ea typeface="標楷體" pitchFamily="65" charset="-120"/>
              </a:rPr>
              <a:t>(</a:t>
            </a:r>
            <a:r>
              <a:rPr kumimoji="0" lang="zh-TW" altLang="en-US" sz="4000">
                <a:solidFill>
                  <a:srgbClr val="FF0000"/>
                </a:solidFill>
                <a:latin typeface="標楷體" pitchFamily="65" charset="-120"/>
                <a:ea typeface="標楷體" pitchFamily="65" charset="-120"/>
              </a:rPr>
              <a:t>一</a:t>
            </a:r>
            <a:r>
              <a:rPr kumimoji="0" lang="en-US" altLang="zh-TW" sz="4000">
                <a:solidFill>
                  <a:srgbClr val="FF0000"/>
                </a:solidFill>
                <a:latin typeface="標楷體" pitchFamily="65" charset="-120"/>
                <a:ea typeface="標楷體" pitchFamily="65" charset="-120"/>
              </a:rPr>
              <a:t>)</a:t>
            </a:r>
            <a:r>
              <a:rPr kumimoji="0" lang="zh-TW" altLang="en-US" sz="4000">
                <a:solidFill>
                  <a:srgbClr val="FF0000"/>
                </a:solidFill>
                <a:latin typeface="標楷體" pitchFamily="65" charset="-120"/>
                <a:ea typeface="標楷體" pitchFamily="65" charset="-120"/>
              </a:rPr>
              <a:t>特色招生考試分發</a:t>
            </a:r>
            <a:r>
              <a:rPr kumimoji="0" lang="en-US" altLang="zh-TW" sz="4000">
                <a:solidFill>
                  <a:srgbClr val="FF0000"/>
                </a:solidFill>
                <a:latin typeface="標楷體" pitchFamily="65" charset="-120"/>
                <a:ea typeface="標楷體" pitchFamily="65" charset="-120"/>
              </a:rPr>
              <a:t>3-</a:t>
            </a:r>
            <a:r>
              <a:rPr kumimoji="0" lang="zh-TW" altLang="en-US" sz="4000">
                <a:solidFill>
                  <a:srgbClr val="FF0000"/>
                </a:solidFill>
                <a:latin typeface="標楷體" pitchFamily="65" charset="-120"/>
                <a:ea typeface="標楷體" pitchFamily="65" charset="-120"/>
              </a:rPr>
              <a:t>各校簡章規定</a:t>
            </a:r>
            <a:r>
              <a:rPr kumimoji="0" lang="en-US" altLang="zh-TW" sz="4000">
                <a:solidFill>
                  <a:srgbClr val="FF0000"/>
                </a:solidFill>
                <a:latin typeface="標楷體" pitchFamily="65" charset="-120"/>
                <a:ea typeface="標楷體" pitchFamily="65" charset="-120"/>
              </a:rPr>
              <a:t>(</a:t>
            </a:r>
            <a:r>
              <a:rPr kumimoji="0" lang="zh-TW" altLang="en-US" sz="4000">
                <a:solidFill>
                  <a:srgbClr val="FF0000"/>
                </a:solidFill>
                <a:latin typeface="標楷體" pitchFamily="65" charset="-120"/>
                <a:ea typeface="標楷體" pitchFamily="65" charset="-120"/>
              </a:rPr>
              <a:t>範例</a:t>
            </a:r>
            <a:r>
              <a:rPr kumimoji="0" lang="en-US" altLang="zh-TW" sz="4000">
                <a:solidFill>
                  <a:srgbClr val="FF0000"/>
                </a:solidFill>
                <a:latin typeface="標楷體" pitchFamily="65" charset="-120"/>
                <a:ea typeface="標楷體" pitchFamily="65" charset="-120"/>
              </a:rPr>
              <a:t>)</a:t>
            </a:r>
            <a:endParaRPr kumimoji="0" lang="zh-TW" altLang="en-US" sz="4000">
              <a:solidFill>
                <a:srgbClr val="FF0000"/>
              </a:solidFill>
              <a:latin typeface="標楷體" pitchFamily="65" charset="-120"/>
              <a:ea typeface="標楷體" pitchFamily="65" charset="-120"/>
            </a:endParaRPr>
          </a:p>
        </p:txBody>
      </p:sp>
      <p:sp>
        <p:nvSpPr>
          <p:cNvPr id="163847" name="文字方塊 6"/>
          <p:cNvSpPr txBox="1">
            <a:spLocks noChangeArrowheads="1"/>
          </p:cNvSpPr>
          <p:nvPr/>
        </p:nvSpPr>
        <p:spPr bwMode="auto">
          <a:xfrm>
            <a:off x="9720263" y="5956300"/>
            <a:ext cx="1724025" cy="368300"/>
          </a:xfrm>
          <a:prstGeom prst="rect">
            <a:avLst/>
          </a:prstGeom>
          <a:noFill/>
          <a:ln w="9525">
            <a:noFill/>
            <a:miter lim="800000"/>
            <a:headEnd/>
            <a:tailEnd/>
          </a:ln>
        </p:spPr>
        <p:txBody>
          <a:bodyPr wrap="none">
            <a:spAutoFit/>
          </a:bodyPr>
          <a:lstStyle/>
          <a:p>
            <a:r>
              <a:rPr lang="en-US" altLang="zh-TW">
                <a:solidFill>
                  <a:srgbClr val="FF0000"/>
                </a:solidFill>
              </a:rPr>
              <a:t>105</a:t>
            </a:r>
            <a:r>
              <a:rPr lang="zh-TW" altLang="en-US">
                <a:solidFill>
                  <a:srgbClr val="FF0000"/>
                </a:solidFill>
              </a:rPr>
              <a:t>年簡章範例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val 13"/>
          <p:cNvSpPr>
            <a:spLocks noChangeArrowheads="1"/>
          </p:cNvSpPr>
          <p:nvPr/>
        </p:nvSpPr>
        <p:spPr bwMode="auto">
          <a:xfrm>
            <a:off x="4343400" y="1419225"/>
            <a:ext cx="3638550" cy="3486150"/>
          </a:xfrm>
          <a:prstGeom prst="ellipse">
            <a:avLst/>
          </a:prstGeom>
          <a:solidFill>
            <a:srgbClr val="FFFF00">
              <a:alpha val="47842"/>
            </a:srgbClr>
          </a:solidFill>
          <a:ln w="9525">
            <a:solidFill>
              <a:schemeClr val="tx1"/>
            </a:solidFill>
            <a:miter lim="800000"/>
            <a:headEnd/>
            <a:tailEnd/>
          </a:ln>
        </p:spPr>
        <p:txBody>
          <a:bodyPr wrap="none" anchor="ctr"/>
          <a:lstStyle/>
          <a:p>
            <a:pPr eaLnBrk="1" hangingPunct="1">
              <a:spcBef>
                <a:spcPct val="20000"/>
              </a:spcBef>
            </a:pPr>
            <a:endParaRPr kumimoji="0" lang="zh-TW" altLang="en-US" sz="2400" b="1">
              <a:ea typeface="標楷體" pitchFamily="65" charset="-120"/>
            </a:endParaRPr>
          </a:p>
        </p:txBody>
      </p:sp>
      <p:sp>
        <p:nvSpPr>
          <p:cNvPr id="67587" name="Oval 14"/>
          <p:cNvSpPr>
            <a:spLocks noChangeArrowheads="1"/>
          </p:cNvSpPr>
          <p:nvPr/>
        </p:nvSpPr>
        <p:spPr bwMode="auto">
          <a:xfrm>
            <a:off x="3143250" y="2870200"/>
            <a:ext cx="3635375" cy="3589338"/>
          </a:xfrm>
          <a:prstGeom prst="ellipse">
            <a:avLst/>
          </a:prstGeom>
          <a:solidFill>
            <a:srgbClr val="FF99CC">
              <a:alpha val="54117"/>
            </a:srgbClr>
          </a:solidFill>
          <a:ln w="9525">
            <a:solidFill>
              <a:schemeClr val="tx1"/>
            </a:solidFill>
            <a:miter lim="800000"/>
            <a:headEnd/>
            <a:tailEnd/>
          </a:ln>
        </p:spPr>
        <p:txBody>
          <a:bodyPr wrap="none" anchor="ctr"/>
          <a:lstStyle/>
          <a:p>
            <a:pPr eaLnBrk="1" hangingPunct="1">
              <a:spcBef>
                <a:spcPct val="20000"/>
              </a:spcBef>
            </a:pPr>
            <a:endParaRPr kumimoji="0" lang="zh-TW" altLang="en-US" sz="2400" b="1">
              <a:ea typeface="標楷體" pitchFamily="65" charset="-120"/>
            </a:endParaRPr>
          </a:p>
        </p:txBody>
      </p:sp>
      <p:sp>
        <p:nvSpPr>
          <p:cNvPr id="67588" name="Oval 15"/>
          <p:cNvSpPr>
            <a:spLocks noChangeArrowheads="1"/>
          </p:cNvSpPr>
          <p:nvPr/>
        </p:nvSpPr>
        <p:spPr bwMode="auto">
          <a:xfrm>
            <a:off x="5430838" y="2870200"/>
            <a:ext cx="3635375" cy="3589338"/>
          </a:xfrm>
          <a:prstGeom prst="ellipse">
            <a:avLst/>
          </a:prstGeom>
          <a:solidFill>
            <a:srgbClr val="66FF33">
              <a:alpha val="43137"/>
            </a:srgbClr>
          </a:solidFill>
          <a:ln w="9525">
            <a:solidFill>
              <a:schemeClr val="tx1"/>
            </a:solidFill>
            <a:miter lim="800000"/>
            <a:headEnd/>
            <a:tailEnd/>
          </a:ln>
        </p:spPr>
        <p:txBody>
          <a:bodyPr wrap="none" anchor="ctr"/>
          <a:lstStyle/>
          <a:p>
            <a:pPr eaLnBrk="1" hangingPunct="1">
              <a:spcBef>
                <a:spcPct val="20000"/>
              </a:spcBef>
            </a:pPr>
            <a:endParaRPr kumimoji="0" lang="zh-TW" altLang="en-US" sz="2400" b="1">
              <a:ea typeface="標楷體" pitchFamily="65" charset="-120"/>
            </a:endParaRPr>
          </a:p>
        </p:txBody>
      </p:sp>
      <p:sp>
        <p:nvSpPr>
          <p:cNvPr id="67589" name="Text Box 16"/>
          <p:cNvSpPr txBox="1">
            <a:spLocks noChangeArrowheads="1"/>
          </p:cNvSpPr>
          <p:nvPr/>
        </p:nvSpPr>
        <p:spPr bwMode="auto">
          <a:xfrm>
            <a:off x="3143250" y="4649788"/>
            <a:ext cx="2366963" cy="1031875"/>
          </a:xfrm>
          <a:prstGeom prst="rect">
            <a:avLst/>
          </a:prstGeom>
          <a:noFill/>
          <a:ln w="9525">
            <a:noFill/>
            <a:miter lim="800000"/>
            <a:headEnd/>
            <a:tailEnd/>
          </a:ln>
        </p:spPr>
        <p:txBody>
          <a:bodyPr>
            <a:spAutoFit/>
          </a:bodyPr>
          <a:lstStyle/>
          <a:p>
            <a:pPr algn="ctr" eaLnBrk="1" hangingPunct="1">
              <a:spcBef>
                <a:spcPct val="20000"/>
              </a:spcBef>
            </a:pPr>
            <a:r>
              <a:rPr kumimoji="0" lang="zh-TW" altLang="en-US" sz="2800" b="1">
                <a:solidFill>
                  <a:srgbClr val="008000"/>
                </a:solidFill>
                <a:latin typeface="微軟正黑體" pitchFamily="34" charset="-120"/>
              </a:rPr>
              <a:t>提升中小學</a:t>
            </a:r>
          </a:p>
          <a:p>
            <a:pPr algn="ctr" eaLnBrk="1" hangingPunct="1">
              <a:spcBef>
                <a:spcPct val="20000"/>
              </a:spcBef>
            </a:pPr>
            <a:r>
              <a:rPr kumimoji="0" lang="zh-TW" altLang="en-US" sz="2800" b="1">
                <a:solidFill>
                  <a:srgbClr val="008000"/>
                </a:solidFill>
                <a:latin typeface="微軟正黑體" pitchFamily="34" charset="-120"/>
              </a:rPr>
              <a:t>教育品質</a:t>
            </a:r>
          </a:p>
        </p:txBody>
      </p:sp>
      <p:sp>
        <p:nvSpPr>
          <p:cNvPr id="67590" name="Text Box 17"/>
          <p:cNvSpPr txBox="1">
            <a:spLocks noChangeArrowheads="1"/>
          </p:cNvSpPr>
          <p:nvPr/>
        </p:nvSpPr>
        <p:spPr bwMode="auto">
          <a:xfrm>
            <a:off x="5159375" y="1770063"/>
            <a:ext cx="2089150" cy="1162050"/>
          </a:xfrm>
          <a:prstGeom prst="rect">
            <a:avLst/>
          </a:prstGeom>
          <a:noFill/>
          <a:ln w="9525">
            <a:noFill/>
            <a:miter lim="800000"/>
            <a:headEnd/>
            <a:tailEnd/>
          </a:ln>
        </p:spPr>
        <p:txBody>
          <a:bodyPr>
            <a:spAutoFit/>
          </a:bodyPr>
          <a:lstStyle/>
          <a:p>
            <a:pPr algn="ctr" eaLnBrk="1" hangingPunct="1">
              <a:spcBef>
                <a:spcPct val="50000"/>
              </a:spcBef>
            </a:pPr>
            <a:r>
              <a:rPr kumimoji="0" lang="zh-TW" altLang="en-US" sz="2800" b="1">
                <a:solidFill>
                  <a:srgbClr val="FF0000"/>
                </a:solidFill>
                <a:latin typeface="微軟正黑體" pitchFamily="34" charset="-120"/>
              </a:rPr>
              <a:t>成就</a:t>
            </a:r>
          </a:p>
          <a:p>
            <a:pPr algn="ctr" eaLnBrk="1" hangingPunct="1">
              <a:spcBef>
                <a:spcPct val="50000"/>
              </a:spcBef>
            </a:pPr>
            <a:r>
              <a:rPr kumimoji="0" lang="zh-TW" altLang="en-US" sz="2800" b="1">
                <a:solidFill>
                  <a:srgbClr val="FF0000"/>
                </a:solidFill>
                <a:latin typeface="微軟正黑體" pitchFamily="34" charset="-120"/>
              </a:rPr>
              <a:t>每一位孩子 </a:t>
            </a:r>
          </a:p>
        </p:txBody>
      </p:sp>
      <p:sp>
        <p:nvSpPr>
          <p:cNvPr id="67591" name="Text Box 18"/>
          <p:cNvSpPr txBox="1">
            <a:spLocks noChangeArrowheads="1"/>
          </p:cNvSpPr>
          <p:nvPr/>
        </p:nvSpPr>
        <p:spPr bwMode="auto">
          <a:xfrm>
            <a:off x="6816725" y="4722813"/>
            <a:ext cx="1825625" cy="1009650"/>
          </a:xfrm>
          <a:prstGeom prst="rect">
            <a:avLst/>
          </a:prstGeom>
          <a:noFill/>
          <a:ln w="9525">
            <a:noFill/>
            <a:miter lim="800000"/>
            <a:headEnd/>
            <a:tailEnd/>
          </a:ln>
        </p:spPr>
        <p:txBody>
          <a:bodyPr>
            <a:spAutoFit/>
          </a:bodyPr>
          <a:lstStyle/>
          <a:p>
            <a:pPr algn="ctr" eaLnBrk="1" hangingPunct="1">
              <a:spcBef>
                <a:spcPct val="15000"/>
              </a:spcBef>
            </a:pPr>
            <a:r>
              <a:rPr kumimoji="0" lang="zh-TW" altLang="en-US" sz="2800" b="1">
                <a:solidFill>
                  <a:srgbClr val="993300"/>
                </a:solidFill>
                <a:latin typeface="微軟正黑體" pitchFamily="34" charset="-120"/>
              </a:rPr>
              <a:t>厚植國家</a:t>
            </a:r>
          </a:p>
          <a:p>
            <a:pPr algn="ctr" eaLnBrk="1" hangingPunct="1">
              <a:spcBef>
                <a:spcPct val="15000"/>
              </a:spcBef>
            </a:pPr>
            <a:r>
              <a:rPr kumimoji="0" lang="zh-TW" altLang="en-US" sz="2800" b="1">
                <a:solidFill>
                  <a:srgbClr val="993300"/>
                </a:solidFill>
                <a:latin typeface="微軟正黑體" pitchFamily="34" charset="-120"/>
              </a:rPr>
              <a:t>競爭力 </a:t>
            </a:r>
          </a:p>
        </p:txBody>
      </p:sp>
      <p:sp>
        <p:nvSpPr>
          <p:cNvPr id="67592" name="Text Box 19"/>
          <p:cNvSpPr txBox="1">
            <a:spLocks noChangeArrowheads="1"/>
          </p:cNvSpPr>
          <p:nvPr/>
        </p:nvSpPr>
        <p:spPr bwMode="auto">
          <a:xfrm>
            <a:off x="5448300" y="3716338"/>
            <a:ext cx="1295400" cy="1200150"/>
          </a:xfrm>
          <a:prstGeom prst="rect">
            <a:avLst/>
          </a:prstGeom>
          <a:noFill/>
          <a:ln w="9525">
            <a:noFill/>
            <a:miter lim="800000"/>
            <a:headEnd/>
            <a:tailEnd/>
          </a:ln>
        </p:spPr>
        <p:txBody>
          <a:bodyPr>
            <a:spAutoFit/>
          </a:bodyPr>
          <a:lstStyle/>
          <a:p>
            <a:pPr algn="ctr" eaLnBrk="1" hangingPunct="1">
              <a:spcBef>
                <a:spcPct val="30000"/>
              </a:spcBef>
            </a:pPr>
            <a:r>
              <a:rPr kumimoji="0" lang="zh-TW" altLang="en-US" sz="2400" b="1">
                <a:solidFill>
                  <a:srgbClr val="7030A0"/>
                </a:solidFill>
                <a:latin typeface="微軟正黑體" pitchFamily="34" charset="-120"/>
              </a:rPr>
              <a:t>十二年國民基本教育</a:t>
            </a:r>
          </a:p>
        </p:txBody>
      </p:sp>
      <p:sp>
        <p:nvSpPr>
          <p:cNvPr id="10" name="矩形 9"/>
          <p:cNvSpPr/>
          <p:nvPr/>
        </p:nvSpPr>
        <p:spPr>
          <a:xfrm>
            <a:off x="1824038" y="314325"/>
            <a:ext cx="9144000" cy="9413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kumimoji="0" lang="zh-TW" altLang="en-US" sz="4800" b="1" dirty="0">
                <a:solidFill>
                  <a:schemeClr val="bg1"/>
                </a:solidFill>
                <a:latin typeface="微軟正黑體" panose="020B0604030504040204" pitchFamily="34" charset="-120"/>
              </a:rPr>
              <a:t>十二年國民基本教育的三大願景</a:t>
            </a:r>
            <a:r>
              <a:rPr kumimoji="0" lang="zh-TW" altLang="en-US" sz="4400" b="1" dirty="0">
                <a:solidFill>
                  <a:schemeClr val="bg1"/>
                </a:solidFill>
                <a:latin typeface="標楷體" pitchFamily="65" charset="-120"/>
                <a:ea typeface="標楷體" pitchFamily="65" charset="-120"/>
              </a:rPr>
              <a:t> </a:t>
            </a:r>
          </a:p>
        </p:txBody>
      </p:sp>
      <p:sp>
        <p:nvSpPr>
          <p:cNvPr id="67594" name="投影片編號版面配置區 3"/>
          <p:cNvSpPr>
            <a:spLocks noGrp="1"/>
          </p:cNvSpPr>
          <p:nvPr>
            <p:ph type="sldNum" sz="quarter" idx="12"/>
          </p:nvPr>
        </p:nvSpPr>
        <p:spPr bwMode="auto">
          <a:noFill/>
          <a:ln>
            <a:miter lim="800000"/>
            <a:headEnd/>
            <a:tailEnd/>
          </a:ln>
        </p:spPr>
        <p:txBody>
          <a:bodyPr/>
          <a:lstStyle/>
          <a:p>
            <a:fld id="{7BA079CD-4099-4494-BEFD-5CC638FF22FB}" type="slidenum">
              <a:rPr lang="zh-TW" altLang="en-US"/>
              <a:pPr/>
              <a:t>9</a:t>
            </a:fld>
            <a:endParaRPr lang="zh-TW" alt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內容版面配置區 2"/>
          <p:cNvSpPr>
            <a:spLocks noGrp="1"/>
          </p:cNvSpPr>
          <p:nvPr>
            <p:ph idx="1"/>
          </p:nvPr>
        </p:nvSpPr>
        <p:spPr>
          <a:xfrm>
            <a:off x="2498725" y="1470025"/>
            <a:ext cx="8915400" cy="3778250"/>
          </a:xfrm>
        </p:spPr>
        <p:txBody>
          <a:bodyPr/>
          <a:lstStyle/>
          <a:p>
            <a:pPr>
              <a:defRPr/>
            </a:pPr>
            <a:r>
              <a:rPr lang="zh-TW" altLang="en-US" sz="2800" dirty="0">
                <a:solidFill>
                  <a:schemeClr val="tx1"/>
                </a:solidFill>
                <a:latin typeface="華康魏碑體" panose="03000709000000000000" pitchFamily="65" charset="-120"/>
                <a:ea typeface="超研澤粗魏碑" panose="02010609010101010101" pitchFamily="49" charset="-120"/>
              </a:rPr>
              <a:t>學生選填志願時，</a:t>
            </a:r>
            <a:r>
              <a:rPr lang="zh-TW" altLang="en-US" sz="2800" dirty="0">
                <a:solidFill>
                  <a:srgbClr val="FF0000"/>
                </a:solidFill>
                <a:latin typeface="華康魏碑體" panose="03000709000000000000" pitchFamily="65" charset="-120"/>
                <a:ea typeface="超研澤粗魏碑" panose="02010609010101010101" pitchFamily="49" charset="-120"/>
              </a:rPr>
              <a:t>應注意各校所訂定之錄取門檻</a:t>
            </a:r>
            <a:r>
              <a:rPr lang="zh-TW" altLang="en-US" sz="2800" dirty="0">
                <a:latin typeface="華康魏碑體" panose="03000709000000000000" pitchFamily="65" charset="-120"/>
                <a:ea typeface="超研澤粗魏碑" panose="02010609010101010101" pitchFamily="49" charset="-120"/>
              </a:rPr>
              <a:t>，並</a:t>
            </a:r>
            <a:r>
              <a:rPr lang="zh-TW" altLang="en-US" sz="2800" dirty="0">
                <a:solidFill>
                  <a:schemeClr val="tx1"/>
                </a:solidFill>
                <a:latin typeface="華康魏碑體" panose="03000709000000000000" pitchFamily="65" charset="-120"/>
                <a:ea typeface="超研澤粗魏碑" panose="02010609010101010101" pitchFamily="49" charset="-120"/>
              </a:rPr>
              <a:t>詳細閱讀選填志願網頁之說明</a:t>
            </a:r>
            <a:r>
              <a:rPr lang="en-US" altLang="zh-TW" sz="2800" dirty="0">
                <a:solidFill>
                  <a:schemeClr val="tx1"/>
                </a:solidFill>
                <a:latin typeface="華康魏碑體" panose="03000709000000000000" pitchFamily="65" charset="-120"/>
                <a:ea typeface="超研澤粗魏碑" panose="02010609010101010101" pitchFamily="49" charset="-120"/>
              </a:rPr>
              <a:t>:</a:t>
            </a:r>
            <a:r>
              <a:rPr lang="zh-TW" altLang="en-US" sz="2800" dirty="0">
                <a:solidFill>
                  <a:schemeClr val="tx1"/>
                </a:solidFill>
                <a:latin typeface="華康魏碑體" panose="03000709000000000000" pitchFamily="65" charset="-120"/>
                <a:ea typeface="超研澤粗魏碑" panose="02010609010101010101" pitchFamily="49" charset="-120"/>
              </a:rPr>
              <a:t>如「基本資料」、「志願學校科班」及相關其他注意事項，若未遵守其規定，而導致無法正確判讀或形成無效志願時，其後果由報名學生自行負責</a:t>
            </a:r>
          </a:p>
          <a:p>
            <a:pPr>
              <a:defRPr/>
            </a:pPr>
            <a:r>
              <a:rPr lang="zh-TW" altLang="en-US" sz="2800" dirty="0">
                <a:solidFill>
                  <a:schemeClr val="tx1"/>
                </a:solidFill>
                <a:latin typeface="華康魏碑體" panose="03000709000000000000" pitchFamily="65" charset="-120"/>
                <a:ea typeface="超研澤粗魏碑" panose="02010609010101010101" pitchFamily="49" charset="-120"/>
              </a:rPr>
              <a:t>同時參加本區免試入學與特色招生聯合考試分發入學之學生，必須依網頁指示，</a:t>
            </a:r>
            <a:r>
              <a:rPr lang="zh-TW" altLang="en-US" sz="2800" dirty="0">
                <a:solidFill>
                  <a:srgbClr val="FF0000"/>
                </a:solidFill>
                <a:latin typeface="華康魏碑體" panose="03000709000000000000" pitchFamily="65" charset="-120"/>
                <a:ea typeface="超研澤粗魏碑" panose="02010609010101010101" pitchFamily="49" charset="-120"/>
              </a:rPr>
              <a:t>將特色招生志願插列於「免試入學志願學校之前後」或「免試入學志願學校之間」</a:t>
            </a:r>
            <a:r>
              <a:rPr lang="zh-TW" altLang="en-US" sz="2800" dirty="0">
                <a:latin typeface="華康魏碑體" panose="03000709000000000000" pitchFamily="65" charset="-120"/>
                <a:ea typeface="超研澤粗魏碑" panose="02010609010101010101" pitchFamily="49" charset="-120"/>
              </a:rPr>
              <a:t>，</a:t>
            </a:r>
            <a:r>
              <a:rPr lang="zh-TW" altLang="en-US" sz="2800" dirty="0">
                <a:solidFill>
                  <a:schemeClr val="tx1"/>
                </a:solidFill>
                <a:latin typeface="華康魏碑體" panose="03000709000000000000" pitchFamily="65" charset="-120"/>
                <a:ea typeface="超研澤粗魏碑" panose="02010609010101010101" pitchFamily="49" charset="-120"/>
              </a:rPr>
              <a:t>惟不得更改免試志願之順序。</a:t>
            </a:r>
          </a:p>
          <a:p>
            <a:pPr marL="0" indent="0">
              <a:buFont typeface="Wingdings 3" pitchFamily="18" charset="2"/>
              <a:buNone/>
              <a:defRPr/>
            </a:pPr>
            <a:endParaRPr lang="zh-TW" altLang="en-US" dirty="0" smtClean="0">
              <a:ea typeface="超研澤粗魏碑" panose="02010609010101010101" pitchFamily="49" charset="-120"/>
            </a:endParaRPr>
          </a:p>
        </p:txBody>
      </p:sp>
      <p:sp>
        <p:nvSpPr>
          <p:cNvPr id="164867" name="投影片編號版面配置區 4"/>
          <p:cNvSpPr txBox="1">
            <a:spLocks/>
          </p:cNvSpPr>
          <p:nvPr/>
        </p:nvSpPr>
        <p:spPr bwMode="auto">
          <a:xfrm>
            <a:off x="558800" y="757238"/>
            <a:ext cx="779463" cy="365125"/>
          </a:xfrm>
          <a:prstGeom prst="rect">
            <a:avLst/>
          </a:prstGeom>
          <a:noFill/>
          <a:ln w="9525">
            <a:noFill/>
            <a:miter lim="800000"/>
            <a:headEnd/>
            <a:tailEnd/>
          </a:ln>
        </p:spPr>
        <p:txBody>
          <a:bodyPr anchor="ctr"/>
          <a:lstStyle/>
          <a:p>
            <a:pPr algn="r" eaLnBrk="1" hangingPunct="1"/>
            <a:r>
              <a:rPr kumimoji="0" lang="en-US" altLang="zh-TW" sz="2000">
                <a:solidFill>
                  <a:srgbClr val="FEFFFF"/>
                </a:solidFill>
                <a:latin typeface="微軟正黑體" pitchFamily="34" charset="-120"/>
              </a:rPr>
              <a:t>89</a:t>
            </a:r>
          </a:p>
        </p:txBody>
      </p:sp>
      <p:sp>
        <p:nvSpPr>
          <p:cNvPr id="164868" name="標題 1"/>
          <p:cNvSpPr txBox="1">
            <a:spLocks/>
          </p:cNvSpPr>
          <p:nvPr/>
        </p:nvSpPr>
        <p:spPr bwMode="auto">
          <a:xfrm>
            <a:off x="1990725" y="396875"/>
            <a:ext cx="9663113" cy="863600"/>
          </a:xfrm>
          <a:prstGeom prst="rect">
            <a:avLst/>
          </a:prstGeom>
          <a:solidFill>
            <a:srgbClr val="FFFF00"/>
          </a:solidFill>
          <a:ln w="9525">
            <a:noFill/>
            <a:miter lim="800000"/>
            <a:headEnd/>
            <a:tailEnd/>
          </a:ln>
        </p:spPr>
        <p:txBody>
          <a:bodyPr/>
          <a:lstStyle/>
          <a:p>
            <a:pPr defTabSz="257175"/>
            <a:r>
              <a:rPr kumimoji="0" lang="en-US" altLang="zh-TW" sz="4000">
                <a:solidFill>
                  <a:srgbClr val="FF0000"/>
                </a:solidFill>
                <a:latin typeface="標楷體" pitchFamily="65" charset="-120"/>
                <a:ea typeface="標楷體" pitchFamily="65" charset="-120"/>
              </a:rPr>
              <a:t>(</a:t>
            </a:r>
            <a:r>
              <a:rPr kumimoji="0" lang="zh-TW" altLang="en-US" sz="4000">
                <a:solidFill>
                  <a:srgbClr val="FF0000"/>
                </a:solidFill>
                <a:latin typeface="標楷體" pitchFamily="65" charset="-120"/>
                <a:ea typeface="標楷體" pitchFamily="65" charset="-120"/>
              </a:rPr>
              <a:t>一</a:t>
            </a:r>
            <a:r>
              <a:rPr kumimoji="0" lang="en-US" altLang="zh-TW" sz="4000">
                <a:solidFill>
                  <a:srgbClr val="FF0000"/>
                </a:solidFill>
                <a:latin typeface="標楷體" pitchFamily="65" charset="-120"/>
                <a:ea typeface="標楷體" pitchFamily="65" charset="-120"/>
              </a:rPr>
              <a:t>)</a:t>
            </a:r>
            <a:r>
              <a:rPr kumimoji="0" lang="zh-TW" altLang="en-US" sz="4000">
                <a:solidFill>
                  <a:srgbClr val="FF0000"/>
                </a:solidFill>
                <a:latin typeface="標楷體" pitchFamily="65" charset="-120"/>
                <a:ea typeface="標楷體" pitchFamily="65" charset="-120"/>
              </a:rPr>
              <a:t>特色招生考試分發</a:t>
            </a:r>
            <a:r>
              <a:rPr kumimoji="0" lang="en-US" altLang="zh-TW" sz="4000">
                <a:solidFill>
                  <a:srgbClr val="FF0000"/>
                </a:solidFill>
                <a:latin typeface="標楷體" pitchFamily="65" charset="-120"/>
                <a:ea typeface="標楷體" pitchFamily="65" charset="-120"/>
              </a:rPr>
              <a:t>4-</a:t>
            </a:r>
            <a:r>
              <a:rPr kumimoji="0" lang="zh-TW" altLang="en-US" sz="4000">
                <a:solidFill>
                  <a:srgbClr val="FF0000"/>
                </a:solidFill>
                <a:latin typeface="標楷體" pitchFamily="65" charset="-120"/>
                <a:ea typeface="標楷體" pitchFamily="65" charset="-120"/>
              </a:rPr>
              <a:t>分發模式</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854325"/>
            <a:ext cx="9144000" cy="1709738"/>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solidFill>
                <a:prstClr val="white"/>
              </a:solidFill>
            </a:endParaRPr>
          </a:p>
        </p:txBody>
      </p:sp>
      <p:sp>
        <p:nvSpPr>
          <p:cNvPr id="165891" name="標題 3"/>
          <p:cNvSpPr>
            <a:spLocks noGrp="1"/>
          </p:cNvSpPr>
          <p:nvPr>
            <p:ph type="title"/>
          </p:nvPr>
        </p:nvSpPr>
        <p:spPr>
          <a:xfrm>
            <a:off x="1685925" y="3232150"/>
            <a:ext cx="8820150" cy="863600"/>
          </a:xfrm>
          <a:solidFill>
            <a:srgbClr val="0000CC"/>
          </a:solidFill>
        </p:spPr>
        <p:txBody>
          <a:bodyPr/>
          <a:lstStyle/>
          <a:p>
            <a:pPr algn="ctr" eaLnBrk="1" hangingPunct="1"/>
            <a:r>
              <a:rPr lang="zh-TW" altLang="en-US" sz="4800" smtClean="0">
                <a:solidFill>
                  <a:schemeClr val="bg1"/>
                </a:solidFill>
                <a:latin typeface="標楷體" pitchFamily="65" charset="-120"/>
                <a:ea typeface="標楷體" pitchFamily="65" charset="-120"/>
              </a:rPr>
              <a:t>七、臺南區免試、特招分發模式</a:t>
            </a:r>
          </a:p>
        </p:txBody>
      </p:sp>
      <p:pic>
        <p:nvPicPr>
          <p:cNvPr id="165892" name="圖片 24"/>
          <p:cNvPicPr>
            <a:picLocks noChangeAspect="1"/>
          </p:cNvPicPr>
          <p:nvPr/>
        </p:nvPicPr>
        <p:blipFill>
          <a:blip r:embed="rId2" cstate="print"/>
          <a:srcRect/>
          <a:stretch>
            <a:fillRect/>
          </a:stretch>
        </p:blipFill>
        <p:spPr bwMode="auto">
          <a:xfrm>
            <a:off x="5235575" y="830263"/>
            <a:ext cx="5432425" cy="1276350"/>
          </a:xfrm>
          <a:prstGeom prst="rect">
            <a:avLst/>
          </a:prstGeom>
          <a:noFill/>
          <a:ln w="9525">
            <a:noFill/>
            <a:miter lim="800000"/>
            <a:headEnd/>
            <a:tailEnd/>
          </a:ln>
        </p:spPr>
      </p:pic>
      <p:sp>
        <p:nvSpPr>
          <p:cNvPr id="165893" name="投影片編號版面配置區 2"/>
          <p:cNvSpPr>
            <a:spLocks noGrp="1"/>
          </p:cNvSpPr>
          <p:nvPr>
            <p:ph type="sldNum" sz="quarter" idx="12"/>
          </p:nvPr>
        </p:nvSpPr>
        <p:spPr bwMode="auto">
          <a:noFill/>
          <a:ln>
            <a:miter lim="800000"/>
            <a:headEnd/>
            <a:tailEnd/>
          </a:ln>
        </p:spPr>
        <p:txBody>
          <a:bodyPr/>
          <a:lstStyle/>
          <a:p>
            <a:r>
              <a:rPr lang="en-US" altLang="zh-TW"/>
              <a:t>90</a:t>
            </a:r>
            <a:endParaRPr lang="zh-TW" altLang="en-US"/>
          </a:p>
        </p:txBody>
      </p:sp>
    </p:spTree>
  </p:cSld>
  <p:clrMapOvr>
    <a:masterClrMapping/>
  </p:clrMapOvr>
  <p:transition spd="slow">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文字方塊 5"/>
          <p:cNvSpPr txBox="1">
            <a:spLocks noChangeArrowheads="1"/>
          </p:cNvSpPr>
          <p:nvPr/>
        </p:nvSpPr>
        <p:spPr bwMode="auto">
          <a:xfrm>
            <a:off x="4568825" y="1016000"/>
            <a:ext cx="7623175" cy="708025"/>
          </a:xfrm>
          <a:prstGeom prst="rect">
            <a:avLst/>
          </a:prstGeom>
          <a:solidFill>
            <a:srgbClr val="FF99FF"/>
          </a:solidFill>
          <a:ln w="9525">
            <a:noFill/>
            <a:miter lim="800000"/>
            <a:headEnd/>
            <a:tailEnd/>
          </a:ln>
        </p:spPr>
        <p:txBody>
          <a:bodyPr wrap="none">
            <a:spAutoFit/>
          </a:bodyPr>
          <a:lstStyle/>
          <a:p>
            <a:pPr eaLnBrk="1" hangingPunct="1"/>
            <a:r>
              <a:rPr lang="en-US" altLang="zh-TW" sz="4000" b="1">
                <a:solidFill>
                  <a:srgbClr val="FF0000"/>
                </a:solidFill>
                <a:latin typeface="標楷體" pitchFamily="65" charset="-120"/>
                <a:ea typeface="標楷體" pitchFamily="65" charset="-120"/>
              </a:rPr>
              <a:t>(</a:t>
            </a:r>
            <a:r>
              <a:rPr lang="zh-TW" altLang="en-US" sz="4000" b="1">
                <a:solidFill>
                  <a:srgbClr val="FF0000"/>
                </a:solidFill>
                <a:latin typeface="標楷體" pitchFamily="65" charset="-120"/>
                <a:ea typeface="標楷體" pitchFamily="65" charset="-120"/>
              </a:rPr>
              <a:t>一</a:t>
            </a:r>
            <a:r>
              <a:rPr lang="en-US" altLang="zh-TW" sz="4000" b="1">
                <a:solidFill>
                  <a:srgbClr val="FF0000"/>
                </a:solidFill>
                <a:latin typeface="標楷體" pitchFamily="65" charset="-120"/>
                <a:ea typeface="標楷體" pitchFamily="65" charset="-120"/>
              </a:rPr>
              <a:t>)</a:t>
            </a:r>
            <a:r>
              <a:rPr lang="zh-TW" altLang="en-US" sz="4000" b="1">
                <a:solidFill>
                  <a:srgbClr val="FF0000"/>
                </a:solidFill>
                <a:latin typeface="標楷體" pitchFamily="65" charset="-120"/>
                <a:ea typeface="標楷體" pitchFamily="65" charset="-120"/>
              </a:rPr>
              <a:t>一次分發到位志願選填流程</a:t>
            </a:r>
            <a:r>
              <a:rPr lang="en-US" altLang="zh-TW" sz="4000" b="1">
                <a:solidFill>
                  <a:srgbClr val="FF0000"/>
                </a:solidFill>
                <a:latin typeface="標楷體" pitchFamily="65" charset="-120"/>
                <a:ea typeface="標楷體" pitchFamily="65" charset="-120"/>
              </a:rPr>
              <a:t>1</a:t>
            </a:r>
            <a:endParaRPr lang="zh-TW" altLang="en-US" sz="4000" b="1">
              <a:solidFill>
                <a:srgbClr val="FF0000"/>
              </a:solidFill>
              <a:latin typeface="標楷體" pitchFamily="65" charset="-120"/>
              <a:ea typeface="標楷體" pitchFamily="65" charset="-120"/>
            </a:endParaRPr>
          </a:p>
        </p:txBody>
      </p:sp>
      <p:sp>
        <p:nvSpPr>
          <p:cNvPr id="166915" name="投影片編號版面配置區 4"/>
          <p:cNvSpPr>
            <a:spLocks noGrp="1"/>
          </p:cNvSpPr>
          <p:nvPr>
            <p:ph type="sldNum" sz="quarter" idx="12"/>
          </p:nvPr>
        </p:nvSpPr>
        <p:spPr bwMode="auto">
          <a:noFill/>
          <a:ln>
            <a:miter lim="800000"/>
            <a:headEnd/>
            <a:tailEnd/>
          </a:ln>
        </p:spPr>
        <p:txBody>
          <a:bodyPr/>
          <a:lstStyle/>
          <a:p>
            <a:r>
              <a:rPr lang="en-US" altLang="zh-TW"/>
              <a:t>91</a:t>
            </a:r>
            <a:endParaRPr lang="zh-TW" altLang="en-US"/>
          </a:p>
        </p:txBody>
      </p:sp>
      <p:pic>
        <p:nvPicPr>
          <p:cNvPr id="166916" name="圖片 2"/>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1817688" y="153988"/>
            <a:ext cx="8056562" cy="6594475"/>
          </a:xfrm>
          <a:prstGeom prst="rect">
            <a:avLst/>
          </a:prstGeom>
          <a:noFill/>
          <a:ln w="9525">
            <a:solidFill>
              <a:schemeClr val="tx1"/>
            </a:solidFill>
            <a:miter lim="800000"/>
            <a:headEnd/>
            <a:tailEnd/>
          </a:ln>
        </p:spPr>
      </p:pic>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編號版面配置區 1"/>
          <p:cNvSpPr>
            <a:spLocks noGrp="1"/>
          </p:cNvSpPr>
          <p:nvPr>
            <p:ph type="sldNum" sz="quarter" idx="12"/>
          </p:nvPr>
        </p:nvSpPr>
        <p:spPr bwMode="auto">
          <a:noFill/>
          <a:ln>
            <a:miter lim="800000"/>
            <a:headEnd/>
            <a:tailEnd/>
          </a:ln>
        </p:spPr>
        <p:txBody>
          <a:bodyPr/>
          <a:lstStyle/>
          <a:p>
            <a:r>
              <a:rPr lang="en-US" altLang="zh-TW"/>
              <a:t>92</a:t>
            </a:r>
            <a:endParaRPr lang="zh-TW" altLang="en-US"/>
          </a:p>
        </p:txBody>
      </p:sp>
      <p:sp>
        <p:nvSpPr>
          <p:cNvPr id="48" name="Rectangle 58"/>
          <p:cNvSpPr>
            <a:spLocks noChangeArrowheads="1"/>
          </p:cNvSpPr>
          <p:nvPr/>
        </p:nvSpPr>
        <p:spPr bwMode="auto">
          <a:xfrm>
            <a:off x="1889125" y="1241425"/>
            <a:ext cx="8520113" cy="92392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zh-TW" dirty="0">
                <a:solidFill>
                  <a:srgbClr val="000000"/>
                </a:solidFill>
                <a:latin typeface="微軟正黑體" panose="020B0604030504040204" pitchFamily="34" charset="-120"/>
                <a:ea typeface="華康細圓體"/>
                <a:cs typeface="華康細圓體"/>
              </a:rPr>
              <a:t>同時參加本區免試入學與特色招生考試分發入學之學生，必須依網頁指示，將特色招生志願置於「免試入學</a:t>
            </a:r>
            <a:r>
              <a:rPr lang="zh-TW" altLang="zh-TW" b="1" dirty="0">
                <a:latin typeface="微軟正黑體" panose="020B0604030504040204" pitchFamily="34" charset="-120"/>
                <a:ea typeface="華康細圓體"/>
                <a:cs typeface="華康細圓體"/>
              </a:rPr>
              <a:t>志願學校</a:t>
            </a:r>
            <a:r>
              <a:rPr lang="zh-TW" altLang="zh-TW" dirty="0">
                <a:solidFill>
                  <a:srgbClr val="000000"/>
                </a:solidFill>
                <a:latin typeface="微軟正黑體" panose="020B0604030504040204" pitchFamily="34" charset="-120"/>
                <a:ea typeface="華康細圓體"/>
                <a:cs typeface="華康細圓體"/>
              </a:rPr>
              <a:t>之前後」或「免試入學</a:t>
            </a:r>
            <a:r>
              <a:rPr lang="zh-TW" altLang="zh-TW" b="1" dirty="0">
                <a:latin typeface="微軟正黑體" panose="020B0604030504040204" pitchFamily="34" charset="-120"/>
                <a:ea typeface="華康細圓體"/>
                <a:cs typeface="華康細圓體"/>
              </a:rPr>
              <a:t>志願學校</a:t>
            </a:r>
            <a:r>
              <a:rPr lang="zh-TW" altLang="zh-TW" dirty="0">
                <a:solidFill>
                  <a:srgbClr val="000000"/>
                </a:solidFill>
                <a:latin typeface="微軟正黑體" panose="020B0604030504040204" pitchFamily="34" charset="-120"/>
                <a:ea typeface="華康細圓體"/>
                <a:cs typeface="華康細圓體"/>
              </a:rPr>
              <a:t>之間」，惟不得更改免試志願之順序</a:t>
            </a:r>
            <a:r>
              <a:rPr lang="zh-TW" altLang="zh-TW" dirty="0" smtClean="0">
                <a:solidFill>
                  <a:srgbClr val="000000"/>
                </a:solidFill>
                <a:latin typeface="微軟正黑體" panose="020B0604030504040204" pitchFamily="34" charset="-120"/>
                <a:ea typeface="華康細圓體"/>
                <a:cs typeface="華康細圓體"/>
              </a:rPr>
              <a:t>。</a:t>
            </a:r>
            <a:endParaRPr lang="zh-TW" altLang="zh-TW" dirty="0" smtClean="0"/>
          </a:p>
        </p:txBody>
      </p:sp>
      <p:sp>
        <p:nvSpPr>
          <p:cNvPr id="50" name="Rectangle 67"/>
          <p:cNvSpPr>
            <a:spLocks noChangeArrowheads="1"/>
          </p:cNvSpPr>
          <p:nvPr/>
        </p:nvSpPr>
        <p:spPr bwMode="auto">
          <a:xfrm>
            <a:off x="1889125" y="2828925"/>
            <a:ext cx="184150" cy="10477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pPr>
              <a:defRPr/>
            </a:pPr>
            <a:endParaRPr lang="zh-TW" altLang="zh-TW" sz="800"/>
          </a:p>
          <a:p>
            <a:pPr>
              <a:defRPr/>
            </a:pPr>
            <a:r>
              <a:rPr lang="zh-TW" altLang="zh-TW"/>
              <a:t/>
            </a:r>
            <a:br>
              <a:rPr lang="zh-TW" altLang="zh-TW"/>
            </a:br>
            <a:endParaRPr lang="zh-TW" altLang="zh-TW"/>
          </a:p>
          <a:p>
            <a:pPr>
              <a:defRPr/>
            </a:pPr>
            <a:endParaRPr lang="zh-TW" altLang="zh-TW"/>
          </a:p>
        </p:txBody>
      </p:sp>
      <p:sp>
        <p:nvSpPr>
          <p:cNvPr id="51" name="Rectangle 68"/>
          <p:cNvSpPr>
            <a:spLocks noChangeArrowheads="1"/>
          </p:cNvSpPr>
          <p:nvPr/>
        </p:nvSpPr>
        <p:spPr bwMode="auto">
          <a:xfrm>
            <a:off x="1889125" y="2927350"/>
            <a:ext cx="233363" cy="85090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pPr>
              <a:defRPr/>
            </a:pPr>
            <a:endParaRPr lang="zh-TW" altLang="zh-TW"/>
          </a:p>
          <a:p>
            <a:pPr>
              <a:defRPr/>
            </a:pPr>
            <a:r>
              <a:rPr lang="en-US" altLang="zh-TW" sz="1333">
                <a:solidFill>
                  <a:srgbClr val="000000"/>
                </a:solidFill>
                <a:cs typeface="華康細圓體" charset="-120"/>
              </a:rPr>
              <a:t> </a:t>
            </a:r>
            <a:endParaRPr lang="en-US" altLang="zh-TW" sz="800"/>
          </a:p>
          <a:p>
            <a:pPr>
              <a:defRPr/>
            </a:pPr>
            <a:endParaRPr lang="en-US" altLang="zh-TW"/>
          </a:p>
        </p:txBody>
      </p:sp>
      <p:sp>
        <p:nvSpPr>
          <p:cNvPr id="52" name="Rectangle 74"/>
          <p:cNvSpPr>
            <a:spLocks noChangeArrowheads="1"/>
          </p:cNvSpPr>
          <p:nvPr/>
        </p:nvSpPr>
        <p:spPr bwMode="auto">
          <a:xfrm>
            <a:off x="1889125" y="3168650"/>
            <a:ext cx="184150" cy="36830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nchor="ctr">
            <a:spAutoFit/>
          </a:bodyPr>
          <a:lstStyle/>
          <a:p>
            <a:pPr>
              <a:defRPr/>
            </a:pPr>
            <a:endParaRPr lang="zh-TW" altLang="en-US"/>
          </a:p>
        </p:txBody>
      </p:sp>
      <p:pic>
        <p:nvPicPr>
          <p:cNvPr id="167943" name="圖片 52"/>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1714500" y="2357438"/>
            <a:ext cx="10299700" cy="4356100"/>
          </a:xfrm>
          <a:prstGeom prst="rect">
            <a:avLst/>
          </a:prstGeom>
          <a:noFill/>
          <a:ln w="9525">
            <a:noFill/>
            <a:miter lim="800000"/>
            <a:headEnd/>
            <a:tailEnd/>
          </a:ln>
        </p:spPr>
      </p:pic>
      <p:sp>
        <p:nvSpPr>
          <p:cNvPr id="167944" name="文字方塊 5"/>
          <p:cNvSpPr txBox="1">
            <a:spLocks noChangeArrowheads="1"/>
          </p:cNvSpPr>
          <p:nvPr/>
        </p:nvSpPr>
        <p:spPr bwMode="auto">
          <a:xfrm>
            <a:off x="2120900" y="171450"/>
            <a:ext cx="7108825" cy="708025"/>
          </a:xfrm>
          <a:prstGeom prst="rect">
            <a:avLst/>
          </a:prstGeom>
          <a:solidFill>
            <a:srgbClr val="FF99FF"/>
          </a:solidFill>
          <a:ln w="9525">
            <a:noFill/>
            <a:miter lim="800000"/>
            <a:headEnd/>
            <a:tailEnd/>
          </a:ln>
        </p:spPr>
        <p:txBody>
          <a:bodyPr wrap="none">
            <a:spAutoFit/>
          </a:bodyPr>
          <a:lstStyle/>
          <a:p>
            <a:pPr eaLnBrk="1" hangingPunct="1"/>
            <a:r>
              <a:rPr lang="en-US" altLang="zh-TW" sz="4000" b="1">
                <a:solidFill>
                  <a:srgbClr val="FF0000"/>
                </a:solidFill>
                <a:latin typeface="標楷體" pitchFamily="65" charset="-120"/>
                <a:ea typeface="標楷體" pitchFamily="65" charset="-120"/>
              </a:rPr>
              <a:t>(</a:t>
            </a:r>
            <a:r>
              <a:rPr lang="zh-TW" altLang="en-US" sz="4000" b="1">
                <a:solidFill>
                  <a:srgbClr val="FF0000"/>
                </a:solidFill>
                <a:latin typeface="標楷體" pitchFamily="65" charset="-120"/>
                <a:ea typeface="標楷體" pitchFamily="65" charset="-120"/>
              </a:rPr>
              <a:t>二</a:t>
            </a:r>
            <a:r>
              <a:rPr lang="en-US" altLang="zh-TW" sz="4000" b="1">
                <a:solidFill>
                  <a:srgbClr val="FF0000"/>
                </a:solidFill>
                <a:latin typeface="標楷體" pitchFamily="65" charset="-120"/>
                <a:ea typeface="標楷體" pitchFamily="65" charset="-120"/>
              </a:rPr>
              <a:t>)</a:t>
            </a:r>
            <a:r>
              <a:rPr lang="zh-TW" altLang="en-US" sz="4000" b="1">
                <a:solidFill>
                  <a:srgbClr val="FF0000"/>
                </a:solidFill>
                <a:latin typeface="標楷體" pitchFamily="65" charset="-120"/>
                <a:ea typeface="標楷體" pitchFamily="65" charset="-120"/>
              </a:rPr>
              <a:t>免試、特招志願選填模式</a:t>
            </a:r>
            <a:r>
              <a:rPr lang="en-US" altLang="zh-TW" sz="4000" b="1">
                <a:solidFill>
                  <a:srgbClr val="FF0000"/>
                </a:solidFill>
                <a:latin typeface="標楷體" pitchFamily="65" charset="-120"/>
                <a:ea typeface="標楷體" pitchFamily="65" charset="-120"/>
              </a:rPr>
              <a:t>1</a:t>
            </a:r>
            <a:endParaRPr lang="zh-TW" altLang="en-US" sz="4000" b="1">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1"/>
          <p:cNvSpPr>
            <a:spLocks noGrp="1"/>
          </p:cNvSpPr>
          <p:nvPr>
            <p:ph type="sldNum" sz="quarter" idx="12"/>
          </p:nvPr>
        </p:nvSpPr>
        <p:spPr bwMode="auto">
          <a:noFill/>
          <a:ln>
            <a:miter lim="800000"/>
            <a:headEnd/>
            <a:tailEnd/>
          </a:ln>
        </p:spPr>
        <p:txBody>
          <a:bodyPr/>
          <a:lstStyle/>
          <a:p>
            <a:r>
              <a:rPr lang="en-US" altLang="zh-TW"/>
              <a:t>93</a:t>
            </a:r>
            <a:endParaRPr lang="zh-TW" altLang="en-US"/>
          </a:p>
        </p:txBody>
      </p:sp>
      <p:pic>
        <p:nvPicPr>
          <p:cNvPr id="168963" name="圖片 2"/>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109788" y="3170238"/>
            <a:ext cx="9018587" cy="3654425"/>
          </a:xfrm>
          <a:prstGeom prst="rect">
            <a:avLst/>
          </a:prstGeom>
          <a:noFill/>
          <a:ln w="9525">
            <a:noFill/>
            <a:miter lim="800000"/>
            <a:headEnd/>
            <a:tailEnd/>
          </a:ln>
        </p:spPr>
      </p:pic>
      <p:sp>
        <p:nvSpPr>
          <p:cNvPr id="168964" name="文字方塊 2"/>
          <p:cNvSpPr txBox="1">
            <a:spLocks noChangeArrowheads="1"/>
          </p:cNvSpPr>
          <p:nvPr/>
        </p:nvSpPr>
        <p:spPr bwMode="auto">
          <a:xfrm>
            <a:off x="2000250" y="1135063"/>
            <a:ext cx="8388350" cy="1127125"/>
          </a:xfrm>
          <a:prstGeom prst="rect">
            <a:avLst/>
          </a:prstGeom>
          <a:noFill/>
          <a:ln w="9525">
            <a:noFill/>
            <a:miter lim="800000"/>
            <a:headEnd/>
            <a:tailEnd/>
          </a:ln>
        </p:spPr>
        <p:txBody>
          <a:bodyPr/>
          <a:lstStyle/>
          <a:p>
            <a:r>
              <a:rPr lang="zh-TW" altLang="en-US">
                <a:solidFill>
                  <a:srgbClr val="000066"/>
                </a:solidFill>
                <a:latin typeface="微軟正黑體" pitchFamily="34" charset="-120"/>
              </a:rPr>
              <a:t>「</a:t>
            </a:r>
            <a:r>
              <a:rPr lang="zh-TW" altLang="en-US" b="1">
                <a:solidFill>
                  <a:srgbClr val="FF0000"/>
                </a:solidFill>
                <a:latin typeface="微軟正黑體" pitchFamily="34" charset="-120"/>
              </a:rPr>
              <a:t>一次分發到位</a:t>
            </a:r>
            <a:r>
              <a:rPr lang="zh-TW" altLang="en-US">
                <a:solidFill>
                  <a:srgbClr val="000066"/>
                </a:solidFill>
                <a:latin typeface="微軟正黑體" pitchFamily="34" charset="-120"/>
              </a:rPr>
              <a:t>」：指免試及特色招生考試分發入學一起分發，一位學生只會錄取一個志願。學生先選填免試志願，免試志願選填完畢後，不得再更動，等到特招考試完後，再將特招考試志願依學生個人意願，置入已選填之免試志願順序中，形成新的志願排序，並據以進行分發。</a:t>
            </a:r>
            <a:endParaRPr lang="zh-TW" altLang="zh-TW"/>
          </a:p>
        </p:txBody>
      </p:sp>
      <p:sp>
        <p:nvSpPr>
          <p:cNvPr id="3" name="流程圖: 程序 2"/>
          <p:cNvSpPr/>
          <p:nvPr/>
        </p:nvSpPr>
        <p:spPr>
          <a:xfrm>
            <a:off x="9648825" y="4840288"/>
            <a:ext cx="1479550" cy="1844675"/>
          </a:xfrm>
          <a:prstGeom prst="flowChartProcess">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8966" name="文字方塊 5"/>
          <p:cNvSpPr txBox="1">
            <a:spLocks noChangeArrowheads="1"/>
          </p:cNvSpPr>
          <p:nvPr/>
        </p:nvSpPr>
        <p:spPr bwMode="auto">
          <a:xfrm>
            <a:off x="2120900" y="171450"/>
            <a:ext cx="7108825" cy="708025"/>
          </a:xfrm>
          <a:prstGeom prst="rect">
            <a:avLst/>
          </a:prstGeom>
          <a:solidFill>
            <a:srgbClr val="FF99FF"/>
          </a:solidFill>
          <a:ln w="9525">
            <a:noFill/>
            <a:miter lim="800000"/>
            <a:headEnd/>
            <a:tailEnd/>
          </a:ln>
        </p:spPr>
        <p:txBody>
          <a:bodyPr wrap="none">
            <a:spAutoFit/>
          </a:bodyPr>
          <a:lstStyle/>
          <a:p>
            <a:pPr eaLnBrk="1" hangingPunct="1"/>
            <a:r>
              <a:rPr lang="en-US" altLang="zh-TW" sz="4000" b="1">
                <a:solidFill>
                  <a:srgbClr val="FF0000"/>
                </a:solidFill>
                <a:latin typeface="標楷體" pitchFamily="65" charset="-120"/>
                <a:ea typeface="標楷體" pitchFamily="65" charset="-120"/>
              </a:rPr>
              <a:t>(</a:t>
            </a:r>
            <a:r>
              <a:rPr lang="zh-TW" altLang="en-US" sz="4000" b="1">
                <a:solidFill>
                  <a:srgbClr val="FF0000"/>
                </a:solidFill>
                <a:latin typeface="標楷體" pitchFamily="65" charset="-120"/>
                <a:ea typeface="標楷體" pitchFamily="65" charset="-120"/>
              </a:rPr>
              <a:t>二</a:t>
            </a:r>
            <a:r>
              <a:rPr lang="en-US" altLang="zh-TW" sz="4000" b="1">
                <a:solidFill>
                  <a:srgbClr val="FF0000"/>
                </a:solidFill>
                <a:latin typeface="標楷體" pitchFamily="65" charset="-120"/>
                <a:ea typeface="標楷體" pitchFamily="65" charset="-120"/>
              </a:rPr>
              <a:t>)</a:t>
            </a:r>
            <a:r>
              <a:rPr lang="zh-TW" altLang="en-US" sz="4000" b="1">
                <a:solidFill>
                  <a:srgbClr val="FF0000"/>
                </a:solidFill>
                <a:latin typeface="標楷體" pitchFamily="65" charset="-120"/>
                <a:ea typeface="標楷體" pitchFamily="65" charset="-120"/>
              </a:rPr>
              <a:t>免試、特招志願選填模式</a:t>
            </a:r>
            <a:r>
              <a:rPr lang="en-US" altLang="zh-TW" sz="4000" b="1">
                <a:solidFill>
                  <a:srgbClr val="FF0000"/>
                </a:solidFill>
                <a:latin typeface="標楷體" pitchFamily="65" charset="-120"/>
                <a:ea typeface="標楷體" pitchFamily="65" charset="-120"/>
              </a:rPr>
              <a:t>2</a:t>
            </a:r>
            <a:endParaRPr lang="zh-TW" altLang="en-US" sz="4000" b="1">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69987"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smtClean="0">
                <a:solidFill>
                  <a:schemeClr val="bg1"/>
                </a:solidFill>
                <a:latin typeface="標楷體" pitchFamily="65" charset="-120"/>
                <a:ea typeface="標楷體" pitchFamily="65" charset="-120"/>
              </a:rPr>
              <a:t>八、五專招生管道簡介</a:t>
            </a:r>
          </a:p>
        </p:txBody>
      </p:sp>
      <p:pic>
        <p:nvPicPr>
          <p:cNvPr id="169988" name="圖片 24"/>
          <p:cNvPicPr>
            <a:picLocks noChangeAspect="1"/>
          </p:cNvPicPr>
          <p:nvPr/>
        </p:nvPicPr>
        <p:blipFill>
          <a:blip r:embed="rId2" cstate="print"/>
          <a:srcRect/>
          <a:stretch>
            <a:fillRect/>
          </a:stretch>
        </p:blipFill>
        <p:spPr bwMode="auto">
          <a:xfrm>
            <a:off x="5451475" y="1479550"/>
            <a:ext cx="4073525" cy="957263"/>
          </a:xfrm>
          <a:prstGeom prst="rect">
            <a:avLst/>
          </a:prstGeom>
          <a:noFill/>
          <a:ln w="9525">
            <a:noFill/>
            <a:miter lim="800000"/>
            <a:headEnd/>
            <a:tailEnd/>
          </a:ln>
        </p:spPr>
      </p:pic>
      <p:sp>
        <p:nvSpPr>
          <p:cNvPr id="169989" name="投影片編號版面配置區 6"/>
          <p:cNvSpPr>
            <a:spLocks noGrp="1"/>
          </p:cNvSpPr>
          <p:nvPr>
            <p:ph type="sldNum" sz="quarter" idx="12"/>
          </p:nvPr>
        </p:nvSpPr>
        <p:spPr bwMode="auto">
          <a:noFill/>
          <a:ln>
            <a:miter lim="800000"/>
            <a:headEnd/>
            <a:tailEnd/>
          </a:ln>
        </p:spPr>
        <p:txBody>
          <a:bodyPr/>
          <a:lstStyle/>
          <a:p>
            <a:r>
              <a:rPr lang="en-US" altLang="zh-TW" sz="2000"/>
              <a:t>94</a:t>
            </a:r>
            <a:endParaRPr lang="zh-TW" altLang="en-US" sz="2000"/>
          </a:p>
        </p:txBody>
      </p:sp>
      <p:sp>
        <p:nvSpPr>
          <p:cNvPr id="2" name="矩形 1"/>
          <p:cNvSpPr/>
          <p:nvPr/>
        </p:nvSpPr>
        <p:spPr>
          <a:xfrm>
            <a:off x="2021872" y="4575421"/>
            <a:ext cx="8905002" cy="1323439"/>
          </a:xfrm>
          <a:prstGeom prst="rect">
            <a:avLst/>
          </a:prstGeom>
          <a:noFill/>
        </p:spPr>
        <p:txBody>
          <a:bodyPr wrap="none">
            <a:spAutoFit/>
          </a:bodyPr>
          <a:lstStyle/>
          <a:p>
            <a:pPr algn="ctr">
              <a:defRPr/>
            </a:pPr>
            <a:r>
              <a:rPr lang="zh-TW" alt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此部分若孩子有需要，特別留意</a:t>
            </a:r>
            <a:endParaRPr lang="en-US" altLang="zh-TW"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defRPr/>
            </a:pPr>
            <a:r>
              <a:rPr lang="zh-TW" alt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各校教務處宣布配合期程，及相關訊息</a:t>
            </a:r>
          </a:p>
        </p:txBody>
      </p:sp>
    </p:spTree>
  </p:cSld>
  <p:clrMapOvr>
    <a:masterClrMapping/>
  </p:clrMapOvr>
  <p:transition spd="slow">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2763" y="533400"/>
            <a:ext cx="8910637" cy="863600"/>
          </a:xfrm>
          <a:solidFill>
            <a:srgbClr val="00FF00"/>
          </a:solidFill>
        </p:spPr>
        <p:txBody>
          <a:bodyPr/>
          <a:lstStyle/>
          <a:p>
            <a:pPr>
              <a:defRPr/>
            </a:pPr>
            <a:r>
              <a:rPr lang="en-US" altLang="zh-TW" sz="4000" dirty="0">
                <a:latin typeface="+mn-ea"/>
                <a:ea typeface="+mn-ea"/>
              </a:rPr>
              <a:t>(</a:t>
            </a:r>
            <a:r>
              <a:rPr lang="zh-TW" altLang="en-US" sz="4000" dirty="0">
                <a:latin typeface="+mn-ea"/>
                <a:ea typeface="+mn-ea"/>
              </a:rPr>
              <a:t>一</a:t>
            </a:r>
            <a:r>
              <a:rPr lang="en-US" altLang="zh-TW" sz="4000" dirty="0">
                <a:latin typeface="+mn-ea"/>
                <a:ea typeface="+mn-ea"/>
              </a:rPr>
              <a:t>)</a:t>
            </a:r>
            <a:r>
              <a:rPr lang="zh-TW" altLang="en-US" sz="4000" dirty="0">
                <a:latin typeface="+mn-ea"/>
                <a:ea typeface="+mn-ea"/>
              </a:rPr>
              <a:t>五專招生升學管道規劃與說明</a:t>
            </a:r>
          </a:p>
        </p:txBody>
      </p:sp>
      <p:sp>
        <p:nvSpPr>
          <p:cNvPr id="171011" name="內容版面配置區 2"/>
          <p:cNvSpPr>
            <a:spLocks noGrp="1"/>
          </p:cNvSpPr>
          <p:nvPr>
            <p:ph idx="1"/>
          </p:nvPr>
        </p:nvSpPr>
        <p:spPr>
          <a:xfrm>
            <a:off x="1766888" y="1692275"/>
            <a:ext cx="9921875" cy="3778250"/>
          </a:xfrm>
        </p:spPr>
        <p:txBody>
          <a:bodyPr/>
          <a:lstStyle/>
          <a:p>
            <a:r>
              <a:rPr lang="zh-TW" altLang="en-US" sz="3600" smtClean="0"/>
              <a:t>升學管道規劃</a:t>
            </a:r>
          </a:p>
          <a:p>
            <a:pPr lvl="1"/>
            <a:r>
              <a:rPr lang="zh-TW" altLang="en-US" sz="2800" smtClean="0">
                <a:solidFill>
                  <a:srgbClr val="FF0000"/>
                </a:solidFill>
              </a:rPr>
              <a:t>特色招生甄選入學</a:t>
            </a:r>
          </a:p>
          <a:p>
            <a:pPr lvl="1"/>
            <a:r>
              <a:rPr lang="zh-TW" altLang="en-US" sz="2800" smtClean="0">
                <a:solidFill>
                  <a:srgbClr val="FF0000"/>
                </a:solidFill>
              </a:rPr>
              <a:t>免試入學</a:t>
            </a:r>
          </a:p>
          <a:p>
            <a:pPr lvl="1"/>
            <a:r>
              <a:rPr lang="zh-TW" altLang="en-US" sz="2800" smtClean="0"/>
              <a:t>五專部分名額</a:t>
            </a:r>
            <a:r>
              <a:rPr lang="zh-TW" altLang="en-US" sz="2800" smtClean="0">
                <a:solidFill>
                  <a:srgbClr val="FF0000"/>
                </a:solidFill>
              </a:rPr>
              <a:t>併入高中職免試就學區</a:t>
            </a:r>
          </a:p>
          <a:p>
            <a:r>
              <a:rPr lang="zh-TW" altLang="en-US" sz="3600" smtClean="0"/>
              <a:t>升學管道辦理順序</a:t>
            </a:r>
          </a:p>
          <a:p>
            <a:pPr lvl="1"/>
            <a:r>
              <a:rPr lang="zh-TW" altLang="en-US" sz="2800" smtClean="0"/>
              <a:t>先辦理</a:t>
            </a:r>
            <a:r>
              <a:rPr lang="zh-TW" altLang="en-US" sz="2800" smtClean="0">
                <a:solidFill>
                  <a:srgbClr val="FF0000"/>
                </a:solidFill>
              </a:rPr>
              <a:t>特色招生甄選入學</a:t>
            </a:r>
            <a:r>
              <a:rPr lang="zh-TW" altLang="en-US" sz="2800" smtClean="0"/>
              <a:t>再辦理</a:t>
            </a:r>
            <a:r>
              <a:rPr lang="zh-TW" altLang="en-US" sz="2800" smtClean="0">
                <a:solidFill>
                  <a:srgbClr val="FF0000"/>
                </a:solidFill>
              </a:rPr>
              <a:t>免試入學</a:t>
            </a:r>
            <a:r>
              <a:rPr lang="zh-TW" altLang="en-US" sz="2800" smtClean="0"/>
              <a:t>。</a:t>
            </a:r>
          </a:p>
          <a:p>
            <a:pPr lvl="1"/>
            <a:r>
              <a:rPr lang="zh-TW" altLang="en-US" sz="2800" smtClean="0"/>
              <a:t>免試入學招生後仍有待招生名額者，得報教育部核定辦理</a:t>
            </a:r>
            <a:r>
              <a:rPr lang="zh-TW" altLang="en-US" sz="2800" smtClean="0">
                <a:solidFill>
                  <a:srgbClr val="FF0000"/>
                </a:solidFill>
              </a:rPr>
              <a:t>免試續招</a:t>
            </a:r>
            <a:r>
              <a:rPr lang="zh-TW" altLang="en-US" sz="2800" smtClean="0"/>
              <a:t>。</a:t>
            </a:r>
            <a:endParaRPr lang="zh-TW" altLang="en-US" sz="3600" smtClean="0"/>
          </a:p>
        </p:txBody>
      </p:sp>
      <p:sp>
        <p:nvSpPr>
          <p:cNvPr id="171012" name="投影片編號版面配置區 3"/>
          <p:cNvSpPr>
            <a:spLocks noGrp="1"/>
          </p:cNvSpPr>
          <p:nvPr>
            <p:ph type="sldNum" sz="quarter" idx="12"/>
          </p:nvPr>
        </p:nvSpPr>
        <p:spPr bwMode="auto">
          <a:noFill/>
          <a:ln>
            <a:miter lim="800000"/>
            <a:headEnd/>
            <a:tailEnd/>
          </a:ln>
        </p:spPr>
        <p:txBody>
          <a:bodyPr/>
          <a:lstStyle/>
          <a:p>
            <a:r>
              <a:rPr lang="en-US" altLang="zh-TW" sz="2000"/>
              <a:t>95</a:t>
            </a:r>
            <a:endParaRPr lang="zh-TW" altLang="en-US" sz="200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內容版面配置區 2"/>
          <p:cNvSpPr>
            <a:spLocks noGrp="1"/>
          </p:cNvSpPr>
          <p:nvPr>
            <p:ph idx="1"/>
          </p:nvPr>
        </p:nvSpPr>
        <p:spPr>
          <a:xfrm>
            <a:off x="1766888" y="1692275"/>
            <a:ext cx="9921875" cy="3778250"/>
          </a:xfrm>
        </p:spPr>
        <p:txBody>
          <a:bodyPr/>
          <a:lstStyle/>
          <a:p>
            <a:r>
              <a:rPr lang="zh-TW" altLang="en-US" sz="3600" smtClean="0"/>
              <a:t>國中畢業生可同時報名高中高職、五專免試入學及特色招生入學，但僅能擇一校報到。</a:t>
            </a:r>
            <a:endParaRPr lang="en-US" altLang="zh-TW" sz="3600" smtClean="0"/>
          </a:p>
          <a:p>
            <a:endParaRPr lang="en-US" altLang="zh-TW" sz="3600" smtClean="0"/>
          </a:p>
          <a:p>
            <a:r>
              <a:rPr lang="zh-TW" altLang="en-US" sz="3600" smtClean="0"/>
              <a:t>每位學生皆可參加免試入學和特色招生甄選入學，經免試入學或特色招生甄選入學錄取報到學生，未依時間規定放棄者，不得報名免試續招。</a:t>
            </a:r>
          </a:p>
        </p:txBody>
      </p:sp>
      <p:sp>
        <p:nvSpPr>
          <p:cNvPr id="172035" name="投影片編號版面配置區 3"/>
          <p:cNvSpPr>
            <a:spLocks noGrp="1"/>
          </p:cNvSpPr>
          <p:nvPr>
            <p:ph type="sldNum" sz="quarter" idx="12"/>
          </p:nvPr>
        </p:nvSpPr>
        <p:spPr bwMode="auto">
          <a:noFill/>
          <a:ln>
            <a:miter lim="800000"/>
            <a:headEnd/>
            <a:tailEnd/>
          </a:ln>
        </p:spPr>
        <p:txBody>
          <a:bodyPr/>
          <a:lstStyle/>
          <a:p>
            <a:r>
              <a:rPr lang="en-US" altLang="zh-TW" sz="2000"/>
              <a:t>96</a:t>
            </a:r>
            <a:endParaRPr lang="zh-TW" altLang="en-US" sz="2000"/>
          </a:p>
        </p:txBody>
      </p:sp>
      <p:sp>
        <p:nvSpPr>
          <p:cNvPr id="5" name="標題 1"/>
          <p:cNvSpPr txBox="1">
            <a:spLocks/>
          </p:cNvSpPr>
          <p:nvPr/>
        </p:nvSpPr>
        <p:spPr bwMode="auto">
          <a:xfrm>
            <a:off x="1909763" y="563563"/>
            <a:ext cx="8910637" cy="86360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mn-ea"/>
                <a:ea typeface="+mn-ea"/>
              </a:rPr>
              <a:t>(</a:t>
            </a:r>
            <a:r>
              <a:rPr kumimoji="0" lang="zh-TW" altLang="en-US" sz="4000" dirty="0">
                <a:latin typeface="+mn-ea"/>
                <a:ea typeface="+mn-ea"/>
              </a:rPr>
              <a:t>二</a:t>
            </a:r>
            <a:r>
              <a:rPr kumimoji="0" lang="en-US" altLang="zh-TW" sz="4000" dirty="0">
                <a:latin typeface="+mn-ea"/>
                <a:ea typeface="+mn-ea"/>
              </a:rPr>
              <a:t>)</a:t>
            </a:r>
            <a:r>
              <a:rPr kumimoji="0" lang="zh-TW" altLang="en-US" sz="4000" dirty="0">
                <a:latin typeface="+mn-ea"/>
                <a:ea typeface="+mn-ea"/>
              </a:rPr>
              <a:t>五專招生升學管道重要規範事項</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11275" y="1747838"/>
            <a:ext cx="11050588" cy="4748212"/>
          </a:xfrm>
        </p:spPr>
        <p:txBody>
          <a:bodyPr/>
          <a:lstStyle/>
          <a:p>
            <a:pPr marL="300031" lvl="1" indent="0">
              <a:buFont typeface="Wingdings 3" pitchFamily="18" charset="2"/>
              <a:buNone/>
              <a:defRPr/>
            </a:pPr>
            <a:r>
              <a:rPr lang="zh-TW" altLang="en-US" sz="3067" dirty="0"/>
              <a:t>重視學生基本能力，達成基本能力即取得分數。</a:t>
            </a:r>
          </a:p>
          <a:p>
            <a:pPr marL="300031" lvl="1" indent="0">
              <a:buFont typeface="Wingdings 3" pitchFamily="18" charset="2"/>
              <a:buNone/>
              <a:defRPr/>
            </a:pPr>
            <a:r>
              <a:rPr lang="zh-TW" altLang="en-US" sz="3067" dirty="0"/>
              <a:t>設定單項及總項積分上限，避免學生分分計較。</a:t>
            </a:r>
          </a:p>
          <a:p>
            <a:pPr marL="300031" lvl="1" indent="0">
              <a:buFont typeface="Wingdings 3" pitchFamily="18" charset="2"/>
              <a:buNone/>
              <a:defRPr/>
            </a:pPr>
            <a:r>
              <a:rPr lang="zh-TW" altLang="en-US" sz="3067" dirty="0"/>
              <a:t>以適當之比序項目規劃，達成零抽籤目標。</a:t>
            </a:r>
          </a:p>
          <a:p>
            <a:pPr marL="300031" lvl="1" indent="0">
              <a:buFont typeface="Wingdings 3" pitchFamily="18" charset="2"/>
              <a:buNone/>
              <a:defRPr/>
            </a:pPr>
            <a:r>
              <a:rPr lang="zh-TW" altLang="en-US" sz="3067" dirty="0"/>
              <a:t>注重學生多元學習成效，引導學生五育均衡發展。</a:t>
            </a:r>
            <a:endParaRPr lang="en-US" altLang="zh-TW" sz="3067" dirty="0"/>
          </a:p>
          <a:p>
            <a:pPr marL="300031" lvl="1" indent="0">
              <a:buFont typeface="Wingdings 3" pitchFamily="18" charset="2"/>
              <a:buNone/>
              <a:defRPr/>
            </a:pPr>
            <a:r>
              <a:rPr lang="en-US" altLang="zh-TW" sz="2800" dirty="0">
                <a:latin typeface="超研澤顏楷" panose="02010609010101010101" pitchFamily="49" charset="-120"/>
                <a:ea typeface="超研澤顏楷" panose="02010609010101010101" pitchFamily="49" charset="-120"/>
                <a:cs typeface="超研澤顏楷" panose="02010609010101010101" pitchFamily="49" charset="-120"/>
              </a:rPr>
              <a:t>105</a:t>
            </a:r>
            <a:r>
              <a:rPr lang="zh-TW" altLang="zh-TW" sz="2800" dirty="0">
                <a:latin typeface="超研澤顏楷" panose="02010609010101010101" pitchFamily="49" charset="-120"/>
                <a:ea typeface="超研澤顏楷" panose="02010609010101010101" pitchFamily="49" charset="-120"/>
                <a:cs typeface="超研澤顏楷" panose="02010609010101010101" pitchFamily="49" charset="-120"/>
              </a:rPr>
              <a:t>年南部地區計有中華醫事科大、台南護專、南榮科大、敏惠護專、和春技術學院、高雄餐旅、東方設計學院、文藻外語、樹人醫專、美和科大、慈惠醫護專、崇仁醫護、台東專科等十三校</a:t>
            </a:r>
            <a:r>
              <a:rPr lang="en-US" altLang="zh-TW" sz="2800" dirty="0">
                <a:latin typeface="超研澤顏楷" panose="02010609010101010101" pitchFamily="49" charset="-120"/>
                <a:ea typeface="超研澤顏楷" panose="02010609010101010101" pitchFamily="49" charset="-120"/>
                <a:cs typeface="超研澤顏楷" panose="02010609010101010101" pitchFamily="49" charset="-120"/>
              </a:rPr>
              <a:t>601</a:t>
            </a:r>
            <a:r>
              <a:rPr lang="zh-TW" altLang="zh-TW" sz="2800" dirty="0">
                <a:latin typeface="超研澤顏楷" panose="02010609010101010101" pitchFamily="49" charset="-120"/>
                <a:ea typeface="超研澤顏楷" panose="02010609010101010101" pitchFamily="49" charset="-120"/>
                <a:cs typeface="超研澤顏楷" panose="02010609010101010101" pitchFamily="49" charset="-120"/>
              </a:rPr>
              <a:t>個名額。</a:t>
            </a:r>
            <a:endParaRPr lang="zh-TW" altLang="en-US" sz="2800" dirty="0">
              <a:latin typeface="超研澤顏楷" panose="02010609010101010101" pitchFamily="49" charset="-120"/>
              <a:ea typeface="超研澤顏楷" panose="02010609010101010101" pitchFamily="49" charset="-120"/>
              <a:cs typeface="超研澤顏楷" panose="02010609010101010101" pitchFamily="49" charset="-120"/>
            </a:endParaRPr>
          </a:p>
        </p:txBody>
      </p:sp>
      <p:sp>
        <p:nvSpPr>
          <p:cNvPr id="173059" name="投影片編號版面配置區 3"/>
          <p:cNvSpPr>
            <a:spLocks noGrp="1"/>
          </p:cNvSpPr>
          <p:nvPr>
            <p:ph type="sldNum" sz="quarter" idx="12"/>
          </p:nvPr>
        </p:nvSpPr>
        <p:spPr bwMode="auto">
          <a:noFill/>
          <a:ln>
            <a:miter lim="800000"/>
            <a:headEnd/>
            <a:tailEnd/>
          </a:ln>
        </p:spPr>
        <p:txBody>
          <a:bodyPr/>
          <a:lstStyle/>
          <a:p>
            <a:r>
              <a:rPr lang="en-US" altLang="zh-TW" sz="2000"/>
              <a:t>97</a:t>
            </a:r>
            <a:endParaRPr lang="zh-TW" altLang="en-US" sz="2000"/>
          </a:p>
        </p:txBody>
      </p:sp>
      <p:sp>
        <p:nvSpPr>
          <p:cNvPr id="5" name="標題 1"/>
          <p:cNvSpPr txBox="1">
            <a:spLocks/>
          </p:cNvSpPr>
          <p:nvPr/>
        </p:nvSpPr>
        <p:spPr bwMode="auto">
          <a:xfrm>
            <a:off x="1582738" y="563563"/>
            <a:ext cx="10482262" cy="86360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mn-ea"/>
                <a:ea typeface="+mn-ea"/>
              </a:rPr>
              <a:t>(</a:t>
            </a:r>
            <a:r>
              <a:rPr kumimoji="0" lang="zh-TW" altLang="en-US" sz="4000" dirty="0">
                <a:latin typeface="+mn-ea"/>
                <a:ea typeface="+mn-ea"/>
              </a:rPr>
              <a:t>三</a:t>
            </a:r>
            <a:r>
              <a:rPr kumimoji="0" lang="en-US" altLang="zh-TW" sz="4000" dirty="0">
                <a:latin typeface="+mn-ea"/>
                <a:ea typeface="+mn-ea"/>
              </a:rPr>
              <a:t>)</a:t>
            </a:r>
            <a:r>
              <a:rPr kumimoji="0" lang="zh-TW" altLang="en-US" sz="4000" dirty="0">
                <a:latin typeface="+mn-ea"/>
                <a:ea typeface="+mn-ea"/>
              </a:rPr>
              <a:t>五專招生超額比序項目積分對照訂定原則</a:t>
            </a:r>
            <a:r>
              <a:rPr kumimoji="0" lang="en-US" altLang="zh-TW" sz="4000" dirty="0">
                <a:latin typeface="+mn-ea"/>
                <a:ea typeface="+mn-ea"/>
              </a:rPr>
              <a:t>1</a:t>
            </a:r>
            <a:endParaRPr kumimoji="0" lang="zh-TW" altLang="en-US" sz="4000" dirty="0">
              <a:latin typeface="+mn-ea"/>
              <a:ea typeface="+mn-ea"/>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內容版面配置區 2"/>
          <p:cNvSpPr>
            <a:spLocks noGrp="1"/>
          </p:cNvSpPr>
          <p:nvPr>
            <p:ph idx="1"/>
          </p:nvPr>
        </p:nvSpPr>
        <p:spPr>
          <a:xfrm>
            <a:off x="1311275" y="1747838"/>
            <a:ext cx="10498138" cy="5511800"/>
          </a:xfrm>
        </p:spPr>
        <p:txBody>
          <a:bodyPr/>
          <a:lstStyle/>
          <a:p>
            <a:r>
              <a:rPr lang="zh-TW" altLang="en-US" sz="3600" smtClean="0">
                <a:solidFill>
                  <a:schemeClr val="tx1"/>
                </a:solidFill>
              </a:rPr>
              <a:t>招生學校得依學校發展特色及科組特性，</a:t>
            </a:r>
            <a:r>
              <a:rPr lang="zh-TW" altLang="en-US" sz="3600" smtClean="0">
                <a:solidFill>
                  <a:srgbClr val="FF0000"/>
                </a:solidFill>
              </a:rPr>
              <a:t>加權採計部分項目</a:t>
            </a:r>
            <a:r>
              <a:rPr lang="zh-TW" altLang="en-US" sz="3600" smtClean="0">
                <a:solidFill>
                  <a:schemeClr val="tx1"/>
                </a:solidFill>
              </a:rPr>
              <a:t>，加權項目至多得擇</a:t>
            </a:r>
            <a:r>
              <a:rPr lang="en-US" altLang="zh-TW" sz="3600" smtClean="0">
                <a:solidFill>
                  <a:schemeClr val="tx1"/>
                </a:solidFill>
              </a:rPr>
              <a:t>3</a:t>
            </a:r>
            <a:r>
              <a:rPr lang="zh-TW" altLang="en-US" sz="3600" smtClean="0">
                <a:solidFill>
                  <a:schemeClr val="tx1"/>
                </a:solidFill>
              </a:rPr>
              <a:t>項，其權重可訂為</a:t>
            </a:r>
            <a:r>
              <a:rPr lang="en-US" altLang="zh-TW" sz="3600" smtClean="0">
                <a:solidFill>
                  <a:schemeClr val="tx1"/>
                </a:solidFill>
              </a:rPr>
              <a:t>1.1</a:t>
            </a:r>
            <a:r>
              <a:rPr lang="zh-TW" altLang="en-US" sz="3600" smtClean="0">
                <a:solidFill>
                  <a:schemeClr val="tx1"/>
                </a:solidFill>
              </a:rPr>
              <a:t>、</a:t>
            </a:r>
            <a:r>
              <a:rPr lang="en-US" altLang="zh-TW" sz="3600" smtClean="0">
                <a:solidFill>
                  <a:schemeClr val="tx1"/>
                </a:solidFill>
              </a:rPr>
              <a:t>1.2</a:t>
            </a:r>
            <a:r>
              <a:rPr lang="zh-TW" altLang="en-US" sz="3600" smtClean="0">
                <a:solidFill>
                  <a:schemeClr val="tx1"/>
                </a:solidFill>
              </a:rPr>
              <a:t>、</a:t>
            </a:r>
            <a:r>
              <a:rPr lang="en-US" altLang="zh-TW" sz="3600" smtClean="0">
                <a:solidFill>
                  <a:schemeClr val="tx1"/>
                </a:solidFill>
              </a:rPr>
              <a:t>1.3</a:t>
            </a:r>
            <a:r>
              <a:rPr lang="zh-TW" altLang="en-US" sz="3600" smtClean="0">
                <a:solidFill>
                  <a:schemeClr val="tx1"/>
                </a:solidFill>
              </a:rPr>
              <a:t>、</a:t>
            </a:r>
            <a:r>
              <a:rPr lang="en-US" altLang="zh-TW" sz="3600" smtClean="0">
                <a:solidFill>
                  <a:schemeClr val="tx1"/>
                </a:solidFill>
              </a:rPr>
              <a:t>1.4</a:t>
            </a:r>
            <a:r>
              <a:rPr lang="zh-TW" altLang="en-US" sz="3600" smtClean="0">
                <a:solidFill>
                  <a:schemeClr val="tx1"/>
                </a:solidFill>
              </a:rPr>
              <a:t>、</a:t>
            </a:r>
            <a:r>
              <a:rPr lang="en-US" altLang="zh-TW" sz="3600" smtClean="0">
                <a:solidFill>
                  <a:schemeClr val="tx1"/>
                </a:solidFill>
              </a:rPr>
              <a:t>1.5</a:t>
            </a:r>
            <a:r>
              <a:rPr lang="zh-TW" altLang="en-US" sz="3600" smtClean="0">
                <a:solidFill>
                  <a:schemeClr val="tx1"/>
                </a:solidFill>
              </a:rPr>
              <a:t>，並以</a:t>
            </a:r>
            <a:r>
              <a:rPr lang="en-US" altLang="zh-TW" sz="3600" smtClean="0">
                <a:solidFill>
                  <a:schemeClr val="tx1"/>
                </a:solidFill>
              </a:rPr>
              <a:t>1.5</a:t>
            </a:r>
            <a:r>
              <a:rPr lang="zh-TW" altLang="en-US" sz="3600" smtClean="0">
                <a:solidFill>
                  <a:schemeClr val="tx1"/>
                </a:solidFill>
              </a:rPr>
              <a:t>為上限。</a:t>
            </a:r>
            <a:endParaRPr lang="en-US" altLang="zh-TW" sz="3600" smtClean="0">
              <a:solidFill>
                <a:schemeClr val="tx1"/>
              </a:solidFill>
            </a:endParaRPr>
          </a:p>
          <a:p>
            <a:r>
              <a:rPr lang="zh-TW" altLang="en-US" sz="3600" smtClean="0">
                <a:solidFill>
                  <a:schemeClr val="tx1"/>
                </a:solidFill>
              </a:rPr>
              <a:t>於分發時若超額比序</a:t>
            </a:r>
            <a:r>
              <a:rPr lang="zh-TW" altLang="en-US" sz="3600" smtClean="0">
                <a:solidFill>
                  <a:srgbClr val="FF0000"/>
                </a:solidFill>
              </a:rPr>
              <a:t>總積分相同時，針對各校所訂優先比序條件進行同分比序</a:t>
            </a:r>
            <a:r>
              <a:rPr lang="zh-TW" altLang="en-US" sz="3600" smtClean="0">
                <a:solidFill>
                  <a:schemeClr val="tx1"/>
                </a:solidFill>
              </a:rPr>
              <a:t>，其比序順序先行以主項目進行比序，再依其主項目下之分項進行比序。</a:t>
            </a:r>
          </a:p>
        </p:txBody>
      </p:sp>
      <p:sp>
        <p:nvSpPr>
          <p:cNvPr id="174083" name="投影片編號版面配置區 3"/>
          <p:cNvSpPr>
            <a:spLocks noGrp="1"/>
          </p:cNvSpPr>
          <p:nvPr>
            <p:ph type="sldNum" sz="quarter" idx="12"/>
          </p:nvPr>
        </p:nvSpPr>
        <p:spPr bwMode="auto">
          <a:noFill/>
          <a:ln>
            <a:miter lim="800000"/>
            <a:headEnd/>
            <a:tailEnd/>
          </a:ln>
        </p:spPr>
        <p:txBody>
          <a:bodyPr/>
          <a:lstStyle/>
          <a:p>
            <a:r>
              <a:rPr lang="en-US" altLang="zh-TW" sz="2000"/>
              <a:t>98</a:t>
            </a:r>
            <a:endParaRPr lang="zh-TW" altLang="en-US" sz="2000"/>
          </a:p>
        </p:txBody>
      </p:sp>
      <p:sp>
        <p:nvSpPr>
          <p:cNvPr id="5" name="標題 1"/>
          <p:cNvSpPr txBox="1">
            <a:spLocks/>
          </p:cNvSpPr>
          <p:nvPr/>
        </p:nvSpPr>
        <p:spPr bwMode="auto">
          <a:xfrm>
            <a:off x="1709738" y="523875"/>
            <a:ext cx="10482262" cy="863600"/>
          </a:xfrm>
          <a:prstGeom prst="rect">
            <a:avLst/>
          </a:prstGeom>
          <a:solidFill>
            <a:srgbClr val="00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257175" rtl="0" eaLnBrk="0" fontAlgn="base" hangingPunct="0">
              <a:spcBef>
                <a:spcPct val="0"/>
              </a:spcBef>
              <a:spcAft>
                <a:spcPct val="0"/>
              </a:spcAft>
              <a:defRPr sz="2000" kern="1200">
                <a:solidFill>
                  <a:srgbClr val="262626"/>
                </a:solidFill>
                <a:latin typeface="+mj-lt"/>
                <a:ea typeface="+mj-ea"/>
                <a:cs typeface="微軟正黑體"/>
              </a:defRPr>
            </a:lvl1pPr>
            <a:lvl2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2pPr>
            <a:lvl3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3pPr>
            <a:lvl4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4pPr>
            <a:lvl5pPr algn="l" defTabSz="257175" rtl="0" eaLnBrk="0" fontAlgn="base" hangingPunct="0">
              <a:spcBef>
                <a:spcPct val="0"/>
              </a:spcBef>
              <a:spcAft>
                <a:spcPct val="0"/>
              </a:spcAft>
              <a:defRPr sz="20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altLang="zh-TW" sz="4000" dirty="0">
                <a:latin typeface="+mn-ea"/>
                <a:ea typeface="+mn-ea"/>
              </a:rPr>
              <a:t>(</a:t>
            </a:r>
            <a:r>
              <a:rPr kumimoji="0" lang="zh-TW" altLang="en-US" sz="4000" dirty="0">
                <a:latin typeface="+mn-ea"/>
                <a:ea typeface="+mn-ea"/>
              </a:rPr>
              <a:t>三</a:t>
            </a:r>
            <a:r>
              <a:rPr kumimoji="0" lang="en-US" altLang="zh-TW" sz="4000" dirty="0">
                <a:latin typeface="+mn-ea"/>
                <a:ea typeface="+mn-ea"/>
              </a:rPr>
              <a:t>)</a:t>
            </a:r>
            <a:r>
              <a:rPr kumimoji="0" lang="zh-TW" altLang="en-US" sz="4000" dirty="0">
                <a:latin typeface="+mn-ea"/>
                <a:ea typeface="+mn-ea"/>
              </a:rPr>
              <a:t>五專招生超額比序項目積分對照訂定原則</a:t>
            </a:r>
            <a:r>
              <a:rPr kumimoji="0" lang="en-US" altLang="zh-TW" sz="4000" dirty="0">
                <a:latin typeface="+mn-ea"/>
                <a:ea typeface="+mn-ea"/>
              </a:rPr>
              <a:t>2</a:t>
            </a:r>
            <a:endParaRPr kumimoji="0" lang="zh-TW" altLang="en-US" sz="4000" dirty="0">
              <a:latin typeface="+mn-ea"/>
              <a:ea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1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3.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5123</TotalTime>
  <Words>9139</Words>
  <Application>Microsoft Office PowerPoint</Application>
  <PresentationFormat>自訂</PresentationFormat>
  <Paragraphs>1837</Paragraphs>
  <Slides>108</Slides>
  <Notes>19</Notes>
  <HiddenSlides>0</HiddenSlides>
  <MMClips>0</MMClips>
  <ScaleCrop>false</ScaleCrop>
  <HeadingPairs>
    <vt:vector size="8" baseType="variant">
      <vt:variant>
        <vt:lpstr>使用字型</vt:lpstr>
      </vt:variant>
      <vt:variant>
        <vt:i4>27</vt:i4>
      </vt:variant>
      <vt:variant>
        <vt:lpstr>佈景主題</vt:lpstr>
      </vt:variant>
      <vt:variant>
        <vt:i4>3</vt:i4>
      </vt:variant>
      <vt:variant>
        <vt:lpstr>內嵌 OLE 伺服程式</vt:lpstr>
      </vt:variant>
      <vt:variant>
        <vt:i4>5</vt:i4>
      </vt:variant>
      <vt:variant>
        <vt:lpstr>投影片標題</vt:lpstr>
      </vt:variant>
      <vt:variant>
        <vt:i4>108</vt:i4>
      </vt:variant>
    </vt:vector>
  </HeadingPairs>
  <TitlesOfParts>
    <vt:vector size="143" baseType="lpstr">
      <vt:lpstr>Arial</vt:lpstr>
      <vt:lpstr>微軟正黑體</vt:lpstr>
      <vt:lpstr>Century Gothic</vt:lpstr>
      <vt:lpstr>Wingdings 3</vt:lpstr>
      <vt:lpstr>Calibri</vt:lpstr>
      <vt:lpstr>新細明體</vt:lpstr>
      <vt:lpstr>華康華綜體W5</vt:lpstr>
      <vt:lpstr>標楷體</vt:lpstr>
      <vt:lpstr>Times New Roman</vt:lpstr>
      <vt:lpstr>超研澤顏楷</vt:lpstr>
      <vt:lpstr>細明體_HKSCS-ExtB</vt:lpstr>
      <vt:lpstr>華康魏碑體</vt:lpstr>
      <vt:lpstr>超研澤粗魏碑</vt:lpstr>
      <vt:lpstr>Wingdings</vt:lpstr>
      <vt:lpstr>+mj-lt</vt:lpstr>
      <vt:lpstr>華康粗圓體</vt:lpstr>
      <vt:lpstr>華康超明體</vt:lpstr>
      <vt:lpstr>超研澤粗黑</vt:lpstr>
      <vt:lpstr>華康儷粗圓</vt:lpstr>
      <vt:lpstr>華康細圓體</vt:lpstr>
      <vt:lpstr>華康中黑體</vt:lpstr>
      <vt:lpstr>華康超圓體</vt:lpstr>
      <vt:lpstr>Mangal</vt:lpstr>
      <vt:lpstr>超研澤超圓</vt:lpstr>
      <vt:lpstr>華康新儷粗黑</vt:lpstr>
      <vt:lpstr>Cataneo BT</vt:lpstr>
      <vt:lpstr>Segoe UI</vt:lpstr>
      <vt:lpstr>絲縷</vt:lpstr>
      <vt:lpstr>1_絲縷</vt:lpstr>
      <vt:lpstr>2_絲縷</vt:lpstr>
      <vt:lpstr>Worksheet</vt:lpstr>
      <vt:lpstr>文件</vt:lpstr>
      <vt:lpstr>方程式</vt:lpstr>
      <vt:lpstr>Equation</vt:lpstr>
      <vt:lpstr>Visio</vt:lpstr>
      <vt:lpstr>投影片 1</vt:lpstr>
      <vt:lpstr>簡報大綱</vt:lpstr>
      <vt:lpstr>投影片 3</vt:lpstr>
      <vt:lpstr>為何實施十二年國教</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十二年國教</vt:lpstr>
      <vt:lpstr>入學管道總覽</vt:lpstr>
      <vt:lpstr>投影片 17</vt:lpstr>
      <vt:lpstr>106學年度國中教育會考暨全國高級中等學校及五年制專科學校適性入學重要日程表</vt:lpstr>
      <vt:lpstr>投影片 19</vt:lpstr>
      <vt:lpstr>投影片 20</vt:lpstr>
      <vt:lpstr>投影片 21</vt:lpstr>
      <vt:lpstr>投影片 22</vt:lpstr>
      <vt:lpstr>投影片 23</vt:lpstr>
      <vt:lpstr>投影片 24</vt:lpstr>
      <vt:lpstr>投影片 25</vt:lpstr>
      <vt:lpstr>投影片 26</vt:lpstr>
      <vt:lpstr>投影片 27</vt:lpstr>
      <vt:lpstr>國中教育會考</vt:lpstr>
      <vt:lpstr>投影片 29</vt:lpstr>
      <vt:lpstr>投影片 30</vt:lpstr>
      <vt:lpstr>教育會考(30分)</vt:lpstr>
      <vt:lpstr>投影片 32</vt:lpstr>
      <vt:lpstr>英語科聽力與閱讀標準設定結果</vt:lpstr>
      <vt:lpstr>英語科整體能力加權分數如何計算？</vt:lpstr>
      <vt:lpstr>教育會考-英語科計分說明</vt:lpstr>
      <vt:lpstr>數學科選擇題與非選擇題標準設定結果</vt:lpstr>
      <vt:lpstr>教育會考-數學科計分說明</vt:lpstr>
      <vt:lpstr>臺南區免試入學</vt:lpstr>
      <vt:lpstr>(一)免試入學就學區規劃-1</vt:lpstr>
      <vt:lpstr>投影片 40</vt:lpstr>
      <vt:lpstr>(二)特殊情形變更學區申請 </vt:lpstr>
      <vt:lpstr>(三)十二年國教入學制度辦理原則</vt:lpstr>
      <vt:lpstr>(四)免試入學作業程序</vt:lpstr>
      <vt:lpstr>投影片 44</vt:lpstr>
      <vt:lpstr>(六)免試入學同分比序-1</vt:lpstr>
      <vt:lpstr>投影片 46</vt:lpstr>
      <vt:lpstr>(七)超額比序-志願序1 (10分)</vt:lpstr>
      <vt:lpstr>投影片 48</vt:lpstr>
      <vt:lpstr>投影片 49</vt:lpstr>
      <vt:lpstr>投影片 50</vt:lpstr>
      <vt:lpstr>投影片 51</vt:lpstr>
      <vt:lpstr>投影片 52</vt:lpstr>
      <vt:lpstr>投影片 53</vt:lpstr>
      <vt:lpstr>投影片 54</vt:lpstr>
      <vt:lpstr>投影片 55</vt:lpstr>
      <vt:lpstr>(九)105學年及106學年多元學習差異比較</vt:lpstr>
      <vt:lpstr>(十)多元學習-競賽成績1(10分)</vt:lpstr>
      <vt:lpstr>投影片 58</vt:lpstr>
      <vt:lpstr>投影片 59</vt:lpstr>
      <vt:lpstr>投影片 60</vt:lpstr>
      <vt:lpstr>投影片 61</vt:lpstr>
      <vt:lpstr>投影片 62</vt:lpstr>
      <vt:lpstr>投影片 63</vt:lpstr>
      <vt:lpstr>(十一)超額比序-就近入學(10分)</vt:lpstr>
      <vt:lpstr>(十二)免試入學報名流程</vt:lpstr>
      <vt:lpstr>免試入學之個別序位</vt:lpstr>
      <vt:lpstr>投影片 67</vt:lpstr>
      <vt:lpstr>個別序位分數</vt:lpstr>
      <vt:lpstr>投影片 69</vt:lpstr>
      <vt:lpstr>(十三)免試續招1</vt:lpstr>
      <vt:lpstr>投影片 71</vt:lpstr>
      <vt:lpstr>投影片 72</vt:lpstr>
      <vt:lpstr>投影片 73</vt:lpstr>
      <vt:lpstr>投影片 74</vt:lpstr>
      <vt:lpstr>投影片 75</vt:lpstr>
      <vt:lpstr>五、特色招生甄選入學</vt:lpstr>
      <vt:lpstr>(一)特色招生甄選入學---藝術才能班1</vt:lpstr>
      <vt:lpstr>投影片 78</vt:lpstr>
      <vt:lpstr>投影片 79</vt:lpstr>
      <vt:lpstr>投影片 80</vt:lpstr>
      <vt:lpstr>臺南區體育班甄選入學學校</vt:lpstr>
      <vt:lpstr>投影片 82</vt:lpstr>
      <vt:lpstr>投影片 83</vt:lpstr>
      <vt:lpstr>投影片 84</vt:lpstr>
      <vt:lpstr>投影片 85</vt:lpstr>
      <vt:lpstr>投影片 86</vt:lpstr>
      <vt:lpstr>(一)特色招生考試分發1-準備方向</vt:lpstr>
      <vt:lpstr>投影片 88</vt:lpstr>
      <vt:lpstr>投影片 89</vt:lpstr>
      <vt:lpstr>投影片 90</vt:lpstr>
      <vt:lpstr>七、臺南區免試、特招分發模式</vt:lpstr>
      <vt:lpstr>投影片 92</vt:lpstr>
      <vt:lpstr>投影片 93</vt:lpstr>
      <vt:lpstr>投影片 94</vt:lpstr>
      <vt:lpstr>八、五專招生管道簡介</vt:lpstr>
      <vt:lpstr>(一)五專招生升學管道規劃與說明</vt:lpstr>
      <vt:lpstr>投影片 97</vt:lpstr>
      <vt:lpstr>投影片 98</vt:lpstr>
      <vt:lpstr>投影片 99</vt:lpstr>
      <vt:lpstr>投影片 100</vt:lpstr>
      <vt:lpstr>投影片 101</vt:lpstr>
      <vt:lpstr>           (http://adapt.k12ea.gov.tw/)</vt:lpstr>
      <vt:lpstr>二、技職教育相關資訊</vt:lpstr>
      <vt:lpstr>投影片 104</vt:lpstr>
      <vt:lpstr>投影片 105</vt:lpstr>
      <vt:lpstr>五、臺南區高級中等學校免試入學暨特色招生考試分發入學志願選填網站 http://12noexam.tn.edu.tw</vt:lpstr>
      <vt:lpstr>投影片 107</vt:lpstr>
      <vt:lpstr>投影片 108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admin</cp:lastModifiedBy>
  <cp:revision>412</cp:revision>
  <dcterms:created xsi:type="dcterms:W3CDTF">2014-11-14T00:32:43Z</dcterms:created>
  <dcterms:modified xsi:type="dcterms:W3CDTF">2016-11-29T08:40:55Z</dcterms:modified>
</cp:coreProperties>
</file>