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4" r:id="rId2"/>
    <p:sldId id="257" r:id="rId3"/>
    <p:sldId id="256" r:id="rId4"/>
    <p:sldId id="282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80" r:id="rId20"/>
    <p:sldId id="272" r:id="rId21"/>
    <p:sldId id="273" r:id="rId22"/>
    <p:sldId id="274" r:id="rId23"/>
    <p:sldId id="275" r:id="rId24"/>
    <p:sldId id="281" r:id="rId25"/>
    <p:sldId id="276" r:id="rId26"/>
    <p:sldId id="278" r:id="rId27"/>
    <p:sldId id="283" r:id="rId28"/>
  </p:sldIdLst>
  <p:sldSz cx="18288000" cy="10287000"/>
  <p:notesSz cx="6858000" cy="9144000"/>
  <p:embeddedFontLst>
    <p:embeddedFont>
      <p:font typeface="Noto Sans T Chinese" panose="02020500000000000000" charset="-120"/>
      <p:regular r:id="rId29"/>
    </p:embeddedFont>
    <p:embeddedFont>
      <p:font typeface="Noto Sans T Chinese Bold" panose="02020500000000000000" charset="-120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nva Sans Bold" panose="02020500000000000000" charset="0"/>
      <p:regular r:id="rId36"/>
      <p:bold r:id="rId37"/>
    </p:embeddedFont>
    <p:embeddedFont>
      <p:font typeface="Childos Arabic Light" panose="02020500000000000000" charset="-78"/>
      <p:regular r:id="rId38"/>
    </p:embeddedFont>
    <p:embeddedFont>
      <p:font typeface="微軟正黑體" panose="020B0604030504040204" pitchFamily="34" charset="-120"/>
      <p:regular r:id="rId39"/>
      <p:bold r:id="rId40"/>
    </p:embeddedFont>
    <p:embeddedFont>
      <p:font typeface="微軟正黑體" panose="020B0604030504040204" pitchFamily="34" charset="-120"/>
      <p:regular r:id="rId39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580" autoAdjust="0"/>
  </p:normalViewPr>
  <p:slideViewPr>
    <p:cSldViewPr>
      <p:cViewPr varScale="1">
        <p:scale>
          <a:sx n="54" d="100"/>
          <a:sy n="54" d="100"/>
        </p:scale>
        <p:origin x="754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svg"/><Relationship Id="rId7" Type="http://schemas.openxmlformats.org/officeDocument/2006/relationships/image" Target="../media/image2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2.svg"/><Relationship Id="rId7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jpg"/><Relationship Id="rId5" Type="http://schemas.openxmlformats.org/officeDocument/2006/relationships/image" Target="../media/image37.svg"/><Relationship Id="rId10" Type="http://schemas.openxmlformats.org/officeDocument/2006/relationships/image" Target="../media/image42.sv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hyperlink" Target="https://www.youtube.com/watch?v=xuYfPx1B66E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nstagram.com/tw.ncii/" TargetMode="External"/><Relationship Id="rId5" Type="http://schemas.openxmlformats.org/officeDocument/2006/relationships/hyperlink" Target="https://www.facebook.com/tw.ncii" TargetMode="External"/><Relationship Id="rId4" Type="http://schemas.openxmlformats.org/officeDocument/2006/relationships/hyperlink" Target="https://tw-ncii.win.org.tw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57630" y="-76979"/>
            <a:ext cx="21203261" cy="10440958"/>
            <a:chOff x="0" y="0"/>
            <a:chExt cx="28271014" cy="139212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21278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8" y="0"/>
                  </a:lnTo>
                  <a:lnTo>
                    <a:pt x="13921278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7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349737" y="0"/>
              <a:ext cx="13921278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7" y="0"/>
                  </a:lnTo>
                  <a:lnTo>
                    <a:pt x="13921277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7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2310851" y="5382029"/>
            <a:ext cx="7734017" cy="8148868"/>
          </a:xfrm>
          <a:custGeom>
            <a:avLst/>
            <a:gdLst/>
            <a:ahLst/>
            <a:cxnLst/>
            <a:rect l="l" t="t" r="r" b="b"/>
            <a:pathLst>
              <a:path w="7734017" h="8148868">
                <a:moveTo>
                  <a:pt x="0" y="0"/>
                </a:moveTo>
                <a:lnTo>
                  <a:pt x="7734017" y="0"/>
                </a:lnTo>
                <a:lnTo>
                  <a:pt x="7734017" y="8148868"/>
                </a:lnTo>
                <a:lnTo>
                  <a:pt x="0" y="81488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680246" y="4957962"/>
            <a:ext cx="8755007" cy="9497542"/>
          </a:xfrm>
          <a:custGeom>
            <a:avLst/>
            <a:gdLst/>
            <a:ahLst/>
            <a:cxnLst/>
            <a:rect l="l" t="t" r="r" b="b"/>
            <a:pathLst>
              <a:path w="8755007" h="9497542">
                <a:moveTo>
                  <a:pt x="0" y="0"/>
                </a:moveTo>
                <a:lnTo>
                  <a:pt x="8755007" y="0"/>
                </a:lnTo>
                <a:lnTo>
                  <a:pt x="8755007" y="9497542"/>
                </a:lnTo>
                <a:lnTo>
                  <a:pt x="0" y="94975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549567" y="5382029"/>
            <a:ext cx="7556269" cy="8229600"/>
          </a:xfrm>
          <a:custGeom>
            <a:avLst/>
            <a:gdLst/>
            <a:ahLst/>
            <a:cxnLst/>
            <a:rect l="l" t="t" r="r" b="b"/>
            <a:pathLst>
              <a:path w="7556269" h="8229600">
                <a:moveTo>
                  <a:pt x="0" y="0"/>
                </a:moveTo>
                <a:lnTo>
                  <a:pt x="7556269" y="0"/>
                </a:lnTo>
                <a:lnTo>
                  <a:pt x="755626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-250923" y="9467850"/>
            <a:ext cx="18789845" cy="1534283"/>
            <a:chOff x="0" y="0"/>
            <a:chExt cx="4948766" cy="40409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948766" cy="404091"/>
            </a:xfrm>
            <a:custGeom>
              <a:avLst/>
              <a:gdLst/>
              <a:ahLst/>
              <a:cxnLst/>
              <a:rect l="l" t="t" r="r" b="b"/>
              <a:pathLst>
                <a:path w="4948766" h="404091">
                  <a:moveTo>
                    <a:pt x="0" y="0"/>
                  </a:moveTo>
                  <a:lnTo>
                    <a:pt x="4948766" y="0"/>
                  </a:lnTo>
                  <a:lnTo>
                    <a:pt x="4948766" y="404091"/>
                  </a:lnTo>
                  <a:lnTo>
                    <a:pt x="0" y="404091"/>
                  </a:lnTo>
                  <a:close/>
                </a:path>
              </a:pathLst>
            </a:custGeom>
            <a:solidFill>
              <a:srgbClr val="AF253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948766" cy="4421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8876" y="1791044"/>
            <a:ext cx="17853122" cy="24362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altLang="zh-TW" sz="10000" b="1" dirty="0">
                <a:solidFill>
                  <a:srgbClr val="AF25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Canva Sans"/>
              </a:rPr>
              <a:t>113</a:t>
            </a:r>
            <a:r>
              <a:rPr lang="zh-TW" altLang="en-US" sz="10000" b="1" dirty="0">
                <a:solidFill>
                  <a:srgbClr val="AF25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Canva Sans"/>
              </a:rPr>
              <a:t>學年度性平教材包</a:t>
            </a:r>
            <a:endParaRPr lang="en-US" sz="10000" b="1" dirty="0">
              <a:solidFill>
                <a:srgbClr val="AF253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artland Script"/>
              <a:sym typeface="Heartland Script"/>
            </a:endParaRPr>
          </a:p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altLang="zh-TW" sz="5000" dirty="0">
                <a:solidFill>
                  <a:srgbClr val="6344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(</a:t>
            </a:r>
            <a:r>
              <a:rPr lang="zh-TW" altLang="en-US" sz="5000" dirty="0">
                <a:solidFill>
                  <a:srgbClr val="6344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高年級</a:t>
            </a:r>
            <a:r>
              <a:rPr lang="en-US" altLang="zh-TW" sz="5000" dirty="0">
                <a:solidFill>
                  <a:srgbClr val="6344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)</a:t>
            </a:r>
            <a:endParaRPr lang="en-US" sz="5000" dirty="0">
              <a:solidFill>
                <a:srgbClr val="634438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artland Script"/>
              <a:sym typeface="Heartland Scrip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710843" y="9715500"/>
            <a:ext cx="6866314" cy="442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2"/>
              </a:lnSpc>
              <a:spcBef>
                <a:spcPct val="0"/>
              </a:spcBef>
            </a:pPr>
            <a:r>
              <a:rPr lang="en-US" sz="2451" dirty="0" err="1">
                <a:solidFill>
                  <a:srgbClr val="FFFFFF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教育部國民教育中央輔導團性別平等教育議題分團</a:t>
            </a:r>
            <a:endParaRPr lang="en-US" sz="2451" dirty="0">
              <a:solidFill>
                <a:srgbClr val="FFFFFF"/>
              </a:solidFill>
              <a:latin typeface="Childos Arabic Light"/>
              <a:ea typeface="Childos Arabic Light"/>
              <a:cs typeface="Childos Arabic Light"/>
              <a:sym typeface="Childos Arabic Light"/>
            </a:endParaRPr>
          </a:p>
        </p:txBody>
      </p:sp>
    </p:spTree>
    <p:extLst>
      <p:ext uri="{BB962C8B-B14F-4D97-AF65-F5344CB8AC3E}">
        <p14:creationId xmlns:p14="http://schemas.microsoft.com/office/powerpoint/2010/main" val="3628971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57630" y="-76979"/>
            <a:ext cx="21203261" cy="10440958"/>
            <a:chOff x="0" y="0"/>
            <a:chExt cx="28271014" cy="139212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21278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8" y="0"/>
                  </a:lnTo>
                  <a:lnTo>
                    <a:pt x="13921278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349737" y="0"/>
              <a:ext cx="13921278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7" y="0"/>
                  </a:lnTo>
                  <a:lnTo>
                    <a:pt x="13921277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250923" y="9258300"/>
            <a:ext cx="18789845" cy="1105679"/>
            <a:chOff x="0" y="0"/>
            <a:chExt cx="4948766" cy="2912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48766" cy="291208"/>
            </a:xfrm>
            <a:custGeom>
              <a:avLst/>
              <a:gdLst/>
              <a:ahLst/>
              <a:cxnLst/>
              <a:rect l="l" t="t" r="r" b="b"/>
              <a:pathLst>
                <a:path w="4948766" h="291208">
                  <a:moveTo>
                    <a:pt x="0" y="0"/>
                  </a:moveTo>
                  <a:lnTo>
                    <a:pt x="4948766" y="0"/>
                  </a:lnTo>
                  <a:lnTo>
                    <a:pt x="4948766" y="291208"/>
                  </a:lnTo>
                  <a:lnTo>
                    <a:pt x="0" y="291208"/>
                  </a:lnTo>
                  <a:close/>
                </a:path>
              </a:pathLst>
            </a:custGeom>
            <a:solidFill>
              <a:srgbClr val="AF253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948766" cy="329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438400" y="1790700"/>
            <a:ext cx="14163204" cy="6283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84"/>
              </a:lnSpc>
            </a:pPr>
            <a:r>
              <a:rPr lang="en-US" sz="9877" b="1" dirty="0" err="1">
                <a:solidFill>
                  <a:srgbClr val="6344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妳幹嘛啦</a:t>
            </a:r>
            <a:r>
              <a:rPr lang="en-US" sz="9877" b="1" dirty="0">
                <a:solidFill>
                  <a:srgbClr val="6344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！！</a:t>
            </a:r>
          </a:p>
          <a:p>
            <a:pPr algn="ctr">
              <a:lnSpc>
                <a:spcPts val="9284"/>
              </a:lnSpc>
            </a:pPr>
            <a:endParaRPr lang="en-US" sz="9877" b="1" dirty="0">
              <a:solidFill>
                <a:srgbClr val="634438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artland Script"/>
              <a:sym typeface="Heartland Script"/>
            </a:endParaRPr>
          </a:p>
          <a:p>
            <a:pPr algn="ctr">
              <a:lnSpc>
                <a:spcPts val="15211"/>
              </a:lnSpc>
            </a:pPr>
            <a:r>
              <a:rPr lang="en-US" sz="9877" b="1" u="sng" dirty="0" err="1">
                <a:solidFill>
                  <a:srgbClr val="AF25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阿咖</a:t>
            </a:r>
            <a:r>
              <a:rPr lang="en-US" sz="9877" b="1" dirty="0" err="1">
                <a:solidFill>
                  <a:srgbClr val="AF25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穿的很清涼</a:t>
            </a:r>
            <a:r>
              <a:rPr lang="en-US" sz="9877" b="1" dirty="0">
                <a:solidFill>
                  <a:srgbClr val="AF25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，</a:t>
            </a:r>
          </a:p>
          <a:p>
            <a:pPr algn="ctr">
              <a:lnSpc>
                <a:spcPts val="15211"/>
              </a:lnSpc>
            </a:pPr>
            <a:r>
              <a:rPr lang="en-US" sz="9877" b="1" dirty="0" err="1">
                <a:solidFill>
                  <a:srgbClr val="AF25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身上只穿了一件小可愛</a:t>
            </a:r>
            <a:r>
              <a:rPr lang="zh-TW" altLang="en-US" sz="9877" b="1" dirty="0">
                <a:solidFill>
                  <a:srgbClr val="AF25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。</a:t>
            </a:r>
            <a:endParaRPr lang="en-US" sz="9877" b="1" dirty="0">
              <a:solidFill>
                <a:srgbClr val="AF253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artland Script"/>
              <a:sym typeface="Heartland Script"/>
            </a:endParaRPr>
          </a:p>
        </p:txBody>
      </p:sp>
    </p:spTree>
  </p:cSld>
  <p:clrMapOvr>
    <a:masterClrMapping/>
  </p:clrMapOvr>
  <p:transition>
    <p:wipe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57630" y="-76979"/>
            <a:ext cx="21203261" cy="10440958"/>
            <a:chOff x="0" y="0"/>
            <a:chExt cx="28271014" cy="139212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21278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8" y="0"/>
                  </a:lnTo>
                  <a:lnTo>
                    <a:pt x="13921278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349737" y="0"/>
              <a:ext cx="13921278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7" y="0"/>
                  </a:lnTo>
                  <a:lnTo>
                    <a:pt x="13921277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250923" y="9258300"/>
            <a:ext cx="18789845" cy="1105679"/>
            <a:chOff x="0" y="0"/>
            <a:chExt cx="4948766" cy="2912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48766" cy="291208"/>
            </a:xfrm>
            <a:custGeom>
              <a:avLst/>
              <a:gdLst/>
              <a:ahLst/>
              <a:cxnLst/>
              <a:rect l="l" t="t" r="r" b="b"/>
              <a:pathLst>
                <a:path w="4948766" h="291208">
                  <a:moveTo>
                    <a:pt x="0" y="0"/>
                  </a:moveTo>
                  <a:lnTo>
                    <a:pt x="4948766" y="0"/>
                  </a:lnTo>
                  <a:lnTo>
                    <a:pt x="4948766" y="291208"/>
                  </a:lnTo>
                  <a:lnTo>
                    <a:pt x="0" y="291208"/>
                  </a:lnTo>
                  <a:close/>
                </a:path>
              </a:pathLst>
            </a:custGeom>
            <a:solidFill>
              <a:srgbClr val="AF253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948766" cy="329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062399" y="1757963"/>
            <a:ext cx="14163204" cy="4770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84"/>
              </a:lnSpc>
            </a:pP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9284"/>
              </a:lnSpc>
            </a:pPr>
            <a:r>
              <a:rPr lang="en-US" sz="9877" b="1" dirty="0" err="1">
                <a:solidFill>
                  <a:srgbClr val="C3113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唉呦～反正妳身材那麼好</a:t>
            </a:r>
            <a:r>
              <a:rPr lang="zh-TW" altLang="en-US" sz="9877" b="1" dirty="0">
                <a:solidFill>
                  <a:srgbClr val="C3113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，</a:t>
            </a:r>
            <a:endParaRPr lang="en-US" sz="9877" b="1" dirty="0">
              <a:solidFill>
                <a:srgbClr val="C3113D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artland Script"/>
              <a:sym typeface="Heartland Script"/>
            </a:endParaRPr>
          </a:p>
          <a:p>
            <a:pPr algn="ctr">
              <a:lnSpc>
                <a:spcPts val="9284"/>
              </a:lnSpc>
            </a:pPr>
            <a:endParaRPr lang="en-US" sz="9877" b="1" dirty="0">
              <a:solidFill>
                <a:srgbClr val="C3113D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artland Script"/>
              <a:sym typeface="Heartland Script"/>
            </a:endParaRPr>
          </a:p>
          <a:p>
            <a:pPr algn="ctr">
              <a:lnSpc>
                <a:spcPts val="9284"/>
              </a:lnSpc>
            </a:pPr>
            <a:r>
              <a:rPr lang="en-US" sz="9877" b="1" dirty="0" err="1">
                <a:solidFill>
                  <a:srgbClr val="C3113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拍一下又不會怎樣</a:t>
            </a:r>
            <a:r>
              <a:rPr lang="en-US" sz="9877" b="1" dirty="0">
                <a:solidFill>
                  <a:srgbClr val="C3113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！</a:t>
            </a:r>
          </a:p>
        </p:txBody>
      </p:sp>
      <p:sp>
        <p:nvSpPr>
          <p:cNvPr id="9" name="Freeform 9"/>
          <p:cNvSpPr/>
          <p:nvPr/>
        </p:nvSpPr>
        <p:spPr>
          <a:xfrm rot="661351">
            <a:off x="14400771" y="5868337"/>
            <a:ext cx="3057781" cy="2675558"/>
          </a:xfrm>
          <a:custGeom>
            <a:avLst/>
            <a:gdLst/>
            <a:ahLst/>
            <a:cxnLst/>
            <a:rect l="l" t="t" r="r" b="b"/>
            <a:pathLst>
              <a:path w="3057781" h="2675558">
                <a:moveTo>
                  <a:pt x="0" y="0"/>
                </a:moveTo>
                <a:lnTo>
                  <a:pt x="3057780" y="0"/>
                </a:lnTo>
                <a:lnTo>
                  <a:pt x="3057780" y="2675558"/>
                </a:lnTo>
                <a:lnTo>
                  <a:pt x="0" y="26755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wipe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57631" y="-86504"/>
            <a:ext cx="21203261" cy="10440958"/>
            <a:chOff x="0" y="0"/>
            <a:chExt cx="28271014" cy="139212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21278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8" y="0"/>
                  </a:lnTo>
                  <a:lnTo>
                    <a:pt x="13921278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349737" y="0"/>
              <a:ext cx="13921278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7" y="0"/>
                  </a:lnTo>
                  <a:lnTo>
                    <a:pt x="13921277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250923" y="9258300"/>
            <a:ext cx="18789845" cy="1105679"/>
            <a:chOff x="0" y="0"/>
            <a:chExt cx="4948766" cy="2912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48766" cy="291208"/>
            </a:xfrm>
            <a:custGeom>
              <a:avLst/>
              <a:gdLst/>
              <a:ahLst/>
              <a:cxnLst/>
              <a:rect l="l" t="t" r="r" b="b"/>
              <a:pathLst>
                <a:path w="4948766" h="291208">
                  <a:moveTo>
                    <a:pt x="0" y="0"/>
                  </a:moveTo>
                  <a:lnTo>
                    <a:pt x="4948766" y="0"/>
                  </a:lnTo>
                  <a:lnTo>
                    <a:pt x="4948766" y="291208"/>
                  </a:lnTo>
                  <a:lnTo>
                    <a:pt x="0" y="291208"/>
                  </a:lnTo>
                  <a:close/>
                </a:path>
              </a:pathLst>
            </a:custGeom>
            <a:solidFill>
              <a:srgbClr val="AF253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948766" cy="329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249793" y="2365557"/>
            <a:ext cx="14559319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b="1" dirty="0" err="1">
                <a:solidFill>
                  <a:srgbClr val="C3113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我繼續拍照</a:t>
            </a:r>
            <a:r>
              <a:rPr lang="en-US" sz="8000" b="1" dirty="0">
                <a:solidFill>
                  <a:srgbClr val="C3113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，</a:t>
            </a:r>
            <a:endParaRPr lang="en-US" sz="3000" b="1" dirty="0">
              <a:solidFill>
                <a:srgbClr val="C3113D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artland Script"/>
              <a:sym typeface="Heartland Script"/>
            </a:endParaRPr>
          </a:p>
          <a:p>
            <a:pPr algn="ctr"/>
            <a:r>
              <a:rPr lang="en-US" sz="8000" b="1" u="sng" dirty="0" err="1">
                <a:solidFill>
                  <a:srgbClr val="C3113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阿咖</a:t>
            </a:r>
            <a:r>
              <a:rPr lang="en-US" sz="8000" b="1" dirty="0" err="1">
                <a:solidFill>
                  <a:srgbClr val="C3113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一邊笑，一邊追打我</a:t>
            </a:r>
            <a:r>
              <a:rPr lang="en-US" sz="8000" b="1" dirty="0">
                <a:solidFill>
                  <a:srgbClr val="C3113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！</a:t>
            </a:r>
          </a:p>
          <a:p>
            <a:pPr algn="ctr"/>
            <a:endParaRPr lang="en-US" sz="8000" b="1" dirty="0">
              <a:solidFill>
                <a:srgbClr val="C3113D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artland Script"/>
              <a:sym typeface="Heartland Script"/>
            </a:endParaRPr>
          </a:p>
          <a:p>
            <a:pPr algn="ctr"/>
            <a:r>
              <a:rPr lang="en-US" sz="8000" b="1" dirty="0" err="1">
                <a:solidFill>
                  <a:srgbClr val="6344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其他同學也在旁邊笑得很開心</a:t>
            </a:r>
            <a:r>
              <a:rPr lang="en-US" sz="8000" b="1" dirty="0">
                <a:solidFill>
                  <a:srgbClr val="6344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，</a:t>
            </a:r>
          </a:p>
          <a:p>
            <a:pPr algn="ctr"/>
            <a:r>
              <a:rPr lang="en-US" sz="8000" b="1" dirty="0" err="1">
                <a:solidFill>
                  <a:srgbClr val="6344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我們一起分享了</a:t>
            </a:r>
            <a:r>
              <a:rPr lang="en-US" sz="8000" b="1" u="sng" dirty="0" err="1">
                <a:solidFill>
                  <a:srgbClr val="6344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阿咖</a:t>
            </a:r>
            <a:r>
              <a:rPr lang="en-US" sz="8000" b="1" dirty="0" err="1">
                <a:solidFill>
                  <a:srgbClr val="6344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的醜照</a:t>
            </a:r>
            <a:r>
              <a:rPr lang="en-US" sz="8000" b="1" dirty="0">
                <a:solidFill>
                  <a:srgbClr val="6344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！</a:t>
            </a:r>
          </a:p>
        </p:txBody>
      </p:sp>
      <p:sp>
        <p:nvSpPr>
          <p:cNvPr id="9" name="Freeform 9"/>
          <p:cNvSpPr/>
          <p:nvPr/>
        </p:nvSpPr>
        <p:spPr>
          <a:xfrm rot="-914323">
            <a:off x="772923" y="486100"/>
            <a:ext cx="2724522" cy="2383957"/>
          </a:xfrm>
          <a:custGeom>
            <a:avLst/>
            <a:gdLst/>
            <a:ahLst/>
            <a:cxnLst/>
            <a:rect l="l" t="t" r="r" b="b"/>
            <a:pathLst>
              <a:path w="2724522" h="2383957">
                <a:moveTo>
                  <a:pt x="0" y="0"/>
                </a:moveTo>
                <a:lnTo>
                  <a:pt x="2724522" y="0"/>
                </a:lnTo>
                <a:lnTo>
                  <a:pt x="2724522" y="2383957"/>
                </a:lnTo>
                <a:lnTo>
                  <a:pt x="0" y="23839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258800" y="757741"/>
            <a:ext cx="4032493" cy="2409414"/>
          </a:xfrm>
          <a:custGeom>
            <a:avLst/>
            <a:gdLst/>
            <a:ahLst/>
            <a:cxnLst/>
            <a:rect l="l" t="t" r="r" b="b"/>
            <a:pathLst>
              <a:path w="4032493" h="2409414">
                <a:moveTo>
                  <a:pt x="0" y="0"/>
                </a:moveTo>
                <a:lnTo>
                  <a:pt x="4032493" y="0"/>
                </a:lnTo>
                <a:lnTo>
                  <a:pt x="4032493" y="2409414"/>
                </a:lnTo>
                <a:lnTo>
                  <a:pt x="0" y="2409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wipe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57630" y="-76979"/>
            <a:ext cx="21203261" cy="10440958"/>
            <a:chOff x="0" y="0"/>
            <a:chExt cx="28271014" cy="139212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21278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8" y="0"/>
                  </a:lnTo>
                  <a:lnTo>
                    <a:pt x="13921278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349737" y="0"/>
              <a:ext cx="13921278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7" y="0"/>
                  </a:lnTo>
                  <a:lnTo>
                    <a:pt x="13921277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250923" y="9258300"/>
            <a:ext cx="18789845" cy="1105679"/>
            <a:chOff x="0" y="0"/>
            <a:chExt cx="4948766" cy="2912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48766" cy="291208"/>
            </a:xfrm>
            <a:custGeom>
              <a:avLst/>
              <a:gdLst/>
              <a:ahLst/>
              <a:cxnLst/>
              <a:rect l="l" t="t" r="r" b="b"/>
              <a:pathLst>
                <a:path w="4948766" h="291208">
                  <a:moveTo>
                    <a:pt x="0" y="0"/>
                  </a:moveTo>
                  <a:lnTo>
                    <a:pt x="4948766" y="0"/>
                  </a:lnTo>
                  <a:lnTo>
                    <a:pt x="4948766" y="291208"/>
                  </a:lnTo>
                  <a:lnTo>
                    <a:pt x="0" y="291208"/>
                  </a:lnTo>
                  <a:close/>
                </a:path>
              </a:pathLst>
            </a:custGeom>
            <a:solidFill>
              <a:srgbClr val="AF253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948766" cy="329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313978" y="1230969"/>
            <a:ext cx="15981389" cy="5580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5"/>
              </a:lnSpc>
            </a:pPr>
            <a:r>
              <a:rPr lang="en-US" sz="8000" b="1" dirty="0" err="1">
                <a:solidFill>
                  <a:srgbClr val="C3113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我們寢室四個人</a:t>
            </a:r>
            <a:r>
              <a:rPr lang="en-US" sz="8000" b="1" dirty="0">
                <a:solidFill>
                  <a:srgbClr val="C3113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，</a:t>
            </a:r>
          </a:p>
          <a:p>
            <a:pPr algn="ctr">
              <a:lnSpc>
                <a:spcPts val="10805"/>
              </a:lnSpc>
            </a:pPr>
            <a:r>
              <a:rPr lang="en-US" sz="8000" b="1" dirty="0" err="1">
                <a:solidFill>
                  <a:srgbClr val="C3113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一直聊天聊到很晚才睡</a:t>
            </a:r>
            <a:r>
              <a:rPr lang="en-US" sz="8000" b="1" dirty="0">
                <a:solidFill>
                  <a:srgbClr val="C3113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...</a:t>
            </a:r>
          </a:p>
          <a:p>
            <a:pPr algn="ctr">
              <a:lnSpc>
                <a:spcPts val="10805"/>
              </a:lnSpc>
            </a:pPr>
            <a:endParaRPr lang="en-US" sz="8000" b="1" dirty="0">
              <a:solidFill>
                <a:srgbClr val="C3113D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artland Script"/>
              <a:sym typeface="Heartland Script"/>
            </a:endParaRPr>
          </a:p>
          <a:p>
            <a:pPr algn="ctr">
              <a:lnSpc>
                <a:spcPts val="10805"/>
              </a:lnSpc>
            </a:pPr>
            <a:r>
              <a:rPr lang="en-US" sz="8000" b="1" dirty="0" err="1">
                <a:solidFill>
                  <a:srgbClr val="C3113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明天，我們還要去遊樂園玩呢</a:t>
            </a:r>
            <a:r>
              <a:rPr lang="en-US" sz="8000" b="1" dirty="0">
                <a:solidFill>
                  <a:srgbClr val="C3113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！</a:t>
            </a:r>
          </a:p>
        </p:txBody>
      </p:sp>
      <p:sp>
        <p:nvSpPr>
          <p:cNvPr id="9" name="Freeform 9"/>
          <p:cNvSpPr/>
          <p:nvPr/>
        </p:nvSpPr>
        <p:spPr>
          <a:xfrm>
            <a:off x="13098344" y="7128693"/>
            <a:ext cx="1936304" cy="2129607"/>
          </a:xfrm>
          <a:custGeom>
            <a:avLst/>
            <a:gdLst/>
            <a:ahLst/>
            <a:cxnLst/>
            <a:rect l="l" t="t" r="r" b="b"/>
            <a:pathLst>
              <a:path w="1936304" h="2129607">
                <a:moveTo>
                  <a:pt x="0" y="0"/>
                </a:moveTo>
                <a:lnTo>
                  <a:pt x="1936303" y="0"/>
                </a:lnTo>
                <a:lnTo>
                  <a:pt x="1936303" y="2129607"/>
                </a:lnTo>
                <a:lnTo>
                  <a:pt x="0" y="21296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897710" y="7250356"/>
            <a:ext cx="1814611" cy="2007944"/>
          </a:xfrm>
          <a:custGeom>
            <a:avLst/>
            <a:gdLst/>
            <a:ahLst/>
            <a:cxnLst/>
            <a:rect l="l" t="t" r="r" b="b"/>
            <a:pathLst>
              <a:path w="1814611" h="2007944">
                <a:moveTo>
                  <a:pt x="0" y="0"/>
                </a:moveTo>
                <a:lnTo>
                  <a:pt x="1814611" y="0"/>
                </a:lnTo>
                <a:lnTo>
                  <a:pt x="1814611" y="2007944"/>
                </a:lnTo>
                <a:lnTo>
                  <a:pt x="0" y="20079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420670" y="7302987"/>
            <a:ext cx="1838630" cy="1955313"/>
          </a:xfrm>
          <a:custGeom>
            <a:avLst/>
            <a:gdLst/>
            <a:ahLst/>
            <a:cxnLst/>
            <a:rect l="l" t="t" r="r" b="b"/>
            <a:pathLst>
              <a:path w="1838630" h="1955313">
                <a:moveTo>
                  <a:pt x="0" y="0"/>
                </a:moveTo>
                <a:lnTo>
                  <a:pt x="1838630" y="0"/>
                </a:lnTo>
                <a:lnTo>
                  <a:pt x="1838630" y="1955313"/>
                </a:lnTo>
                <a:lnTo>
                  <a:pt x="0" y="19553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58677" y="478231"/>
            <a:ext cx="2263679" cy="2177248"/>
          </a:xfrm>
          <a:custGeom>
            <a:avLst/>
            <a:gdLst/>
            <a:ahLst/>
            <a:cxnLst/>
            <a:rect l="l" t="t" r="r" b="b"/>
            <a:pathLst>
              <a:path w="2263679" h="2177248">
                <a:moveTo>
                  <a:pt x="0" y="0"/>
                </a:moveTo>
                <a:lnTo>
                  <a:pt x="2263679" y="0"/>
                </a:lnTo>
                <a:lnTo>
                  <a:pt x="2263679" y="2177248"/>
                </a:lnTo>
                <a:lnTo>
                  <a:pt x="0" y="21772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wipe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57630" y="-76979"/>
            <a:ext cx="21203261" cy="10440958"/>
            <a:chOff x="0" y="0"/>
            <a:chExt cx="28271014" cy="139212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21278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8" y="0"/>
                  </a:lnTo>
                  <a:lnTo>
                    <a:pt x="13921278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349737" y="0"/>
              <a:ext cx="13921278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7" y="0"/>
                  </a:lnTo>
                  <a:lnTo>
                    <a:pt x="13921277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250923" y="9258300"/>
            <a:ext cx="18789845" cy="1105679"/>
            <a:chOff x="0" y="0"/>
            <a:chExt cx="4948766" cy="2912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48766" cy="291208"/>
            </a:xfrm>
            <a:custGeom>
              <a:avLst/>
              <a:gdLst/>
              <a:ahLst/>
              <a:cxnLst/>
              <a:rect l="l" t="t" r="r" b="b"/>
              <a:pathLst>
                <a:path w="4948766" h="291208">
                  <a:moveTo>
                    <a:pt x="0" y="0"/>
                  </a:moveTo>
                  <a:lnTo>
                    <a:pt x="4948766" y="0"/>
                  </a:lnTo>
                  <a:lnTo>
                    <a:pt x="4948766" y="291208"/>
                  </a:lnTo>
                  <a:lnTo>
                    <a:pt x="0" y="291208"/>
                  </a:lnTo>
                  <a:close/>
                </a:path>
              </a:pathLst>
            </a:custGeom>
            <a:solidFill>
              <a:srgbClr val="AF253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948766" cy="329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609524">
            <a:off x="15157786" y="4905401"/>
            <a:ext cx="2723090" cy="3768983"/>
          </a:xfrm>
          <a:custGeom>
            <a:avLst/>
            <a:gdLst/>
            <a:ahLst/>
            <a:cxnLst/>
            <a:rect l="l" t="t" r="r" b="b"/>
            <a:pathLst>
              <a:path w="2723090" h="3768983">
                <a:moveTo>
                  <a:pt x="0" y="0"/>
                </a:moveTo>
                <a:lnTo>
                  <a:pt x="2723090" y="0"/>
                </a:lnTo>
                <a:lnTo>
                  <a:pt x="2723090" y="3768983"/>
                </a:lnTo>
                <a:lnTo>
                  <a:pt x="0" y="37689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946881" y="1622726"/>
            <a:ext cx="13942704" cy="580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03"/>
              </a:lnSpc>
            </a:pPr>
            <a:r>
              <a:rPr lang="en-US" sz="9000" b="1" dirty="0" err="1">
                <a:solidFill>
                  <a:srgbClr val="C3113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回到學校後的隔天</a:t>
            </a:r>
            <a:r>
              <a:rPr lang="en-US" sz="9000" b="1" dirty="0">
                <a:solidFill>
                  <a:srgbClr val="C3113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，</a:t>
            </a:r>
          </a:p>
          <a:p>
            <a:pPr algn="ctr">
              <a:lnSpc>
                <a:spcPts val="15103"/>
              </a:lnSpc>
            </a:pPr>
            <a:r>
              <a:rPr lang="en-US" sz="9000" b="1" dirty="0" err="1">
                <a:solidFill>
                  <a:srgbClr val="C3113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同班同學猴子給我看了</a:t>
            </a:r>
            <a:endParaRPr lang="en-US" sz="9000" b="1" dirty="0">
              <a:solidFill>
                <a:srgbClr val="C3113D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artland Script"/>
              <a:sym typeface="Heartland Script"/>
            </a:endParaRPr>
          </a:p>
          <a:p>
            <a:pPr algn="ctr">
              <a:lnSpc>
                <a:spcPts val="15103"/>
              </a:lnSpc>
            </a:pPr>
            <a:r>
              <a:rPr lang="en-US" sz="9000" b="1" dirty="0" err="1"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 Bold"/>
                <a:sym typeface="Canva Sans Bold"/>
              </a:rPr>
              <a:t>隔壁班小綠的IG貼文</a:t>
            </a:r>
            <a:r>
              <a:rPr lang="en-US" sz="9000" b="1" dirty="0"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 Bold"/>
                <a:sym typeface="Canva Sans Bold"/>
              </a:rPr>
              <a:t>...</a:t>
            </a:r>
          </a:p>
        </p:txBody>
      </p:sp>
    </p:spTree>
  </p:cSld>
  <p:clrMapOvr>
    <a:masterClrMapping/>
  </p:clrMapOvr>
  <p:transition>
    <p:wipe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57630" y="-76979"/>
            <a:ext cx="21203261" cy="10440958"/>
            <a:chOff x="0" y="0"/>
            <a:chExt cx="28271014" cy="139212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21278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8" y="0"/>
                  </a:lnTo>
                  <a:lnTo>
                    <a:pt x="13921278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349737" y="0"/>
              <a:ext cx="13921278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7" y="0"/>
                  </a:lnTo>
                  <a:lnTo>
                    <a:pt x="13921277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250923" y="9258300"/>
            <a:ext cx="18789845" cy="1105679"/>
            <a:chOff x="0" y="0"/>
            <a:chExt cx="4948766" cy="2912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48766" cy="291208"/>
            </a:xfrm>
            <a:custGeom>
              <a:avLst/>
              <a:gdLst/>
              <a:ahLst/>
              <a:cxnLst/>
              <a:rect l="l" t="t" r="r" b="b"/>
              <a:pathLst>
                <a:path w="4948766" h="291208">
                  <a:moveTo>
                    <a:pt x="0" y="0"/>
                  </a:moveTo>
                  <a:lnTo>
                    <a:pt x="4948766" y="0"/>
                  </a:lnTo>
                  <a:lnTo>
                    <a:pt x="4948766" y="291208"/>
                  </a:lnTo>
                  <a:lnTo>
                    <a:pt x="0" y="291208"/>
                  </a:lnTo>
                  <a:close/>
                </a:path>
              </a:pathLst>
            </a:custGeom>
            <a:solidFill>
              <a:srgbClr val="AF253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948766" cy="329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5875689" y="650977"/>
            <a:ext cx="6536621" cy="8985046"/>
          </a:xfrm>
          <a:custGeom>
            <a:avLst/>
            <a:gdLst/>
            <a:ahLst/>
            <a:cxnLst/>
            <a:rect l="l" t="t" r="r" b="b"/>
            <a:pathLst>
              <a:path w="6536621" h="8985046">
                <a:moveTo>
                  <a:pt x="0" y="0"/>
                </a:moveTo>
                <a:lnTo>
                  <a:pt x="6536622" y="0"/>
                </a:lnTo>
                <a:lnTo>
                  <a:pt x="6536622" y="8985046"/>
                </a:lnTo>
                <a:lnTo>
                  <a:pt x="0" y="89850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13762" y="878243"/>
            <a:ext cx="604666" cy="549327"/>
          </a:xfrm>
          <a:custGeom>
            <a:avLst/>
            <a:gdLst/>
            <a:ahLst/>
            <a:cxnLst/>
            <a:rect l="l" t="t" r="r" b="b"/>
            <a:pathLst>
              <a:path w="604666" h="549327">
                <a:moveTo>
                  <a:pt x="0" y="0"/>
                </a:moveTo>
                <a:lnTo>
                  <a:pt x="604666" y="0"/>
                </a:lnTo>
                <a:lnTo>
                  <a:pt x="604666" y="549327"/>
                </a:lnTo>
                <a:lnTo>
                  <a:pt x="0" y="5493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858688" y="8323576"/>
            <a:ext cx="2657072" cy="381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6"/>
              </a:lnSpc>
            </a:pPr>
            <a:r>
              <a:rPr lang="en-US" sz="2233" spc="151" dirty="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902班的阿咖好兇！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632583" y="936571"/>
            <a:ext cx="2260973" cy="385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32"/>
              </a:lnSpc>
            </a:pPr>
            <a:r>
              <a:rPr lang="en-US" sz="2237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littlegreen_2013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372227" y="8323576"/>
            <a:ext cx="2390843" cy="385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32"/>
              </a:lnSpc>
            </a:pPr>
            <a:r>
              <a:rPr lang="en-US" sz="2237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littlegreen_2013</a:t>
            </a:r>
          </a:p>
        </p:txBody>
      </p:sp>
      <p:sp>
        <p:nvSpPr>
          <p:cNvPr id="14" name="Freeform 14"/>
          <p:cNvSpPr/>
          <p:nvPr/>
        </p:nvSpPr>
        <p:spPr>
          <a:xfrm>
            <a:off x="6251700" y="7484012"/>
            <a:ext cx="789418" cy="702582"/>
          </a:xfrm>
          <a:custGeom>
            <a:avLst/>
            <a:gdLst/>
            <a:ahLst/>
            <a:cxnLst/>
            <a:rect l="l" t="t" r="r" b="b"/>
            <a:pathLst>
              <a:path w="789418" h="702582">
                <a:moveTo>
                  <a:pt x="0" y="0"/>
                </a:moveTo>
                <a:lnTo>
                  <a:pt x="789418" y="0"/>
                </a:lnTo>
                <a:lnTo>
                  <a:pt x="789418" y="702582"/>
                </a:lnTo>
                <a:lnTo>
                  <a:pt x="0" y="7025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194550" y="7549262"/>
            <a:ext cx="1057530" cy="552560"/>
          </a:xfrm>
          <a:custGeom>
            <a:avLst/>
            <a:gdLst/>
            <a:ahLst/>
            <a:cxnLst/>
            <a:rect l="l" t="t" r="r" b="b"/>
            <a:pathLst>
              <a:path w="1057530" h="552560">
                <a:moveTo>
                  <a:pt x="0" y="0"/>
                </a:moveTo>
                <a:lnTo>
                  <a:pt x="1057531" y="0"/>
                </a:lnTo>
                <a:lnTo>
                  <a:pt x="1057531" y="552560"/>
                </a:lnTo>
                <a:lnTo>
                  <a:pt x="0" y="5525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1"/>
          <p:cNvSpPr txBox="1"/>
          <p:nvPr/>
        </p:nvSpPr>
        <p:spPr>
          <a:xfrm>
            <a:off x="11949536" y="6888118"/>
            <a:ext cx="2657072" cy="366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6"/>
              </a:lnSpc>
            </a:pPr>
            <a:r>
              <a:rPr lang="zh-TW" altLang="en-US" sz="2233" spc="151" dirty="0">
                <a:solidFill>
                  <a:schemeClr val="bg1">
                    <a:lumMod val="85000"/>
                  </a:schemeClr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此圖片為</a:t>
            </a:r>
            <a:r>
              <a:rPr lang="en-US" altLang="zh-TW" sz="2233" spc="151" dirty="0">
                <a:solidFill>
                  <a:schemeClr val="bg1">
                    <a:lumMod val="85000"/>
                  </a:schemeClr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Ai</a:t>
            </a:r>
            <a:r>
              <a:rPr lang="zh-TW" altLang="en-US" sz="2233" spc="151" dirty="0">
                <a:solidFill>
                  <a:schemeClr val="bg1">
                    <a:lumMod val="85000"/>
                  </a:schemeClr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生成</a:t>
            </a:r>
            <a:endParaRPr lang="en-US" sz="2233" spc="151" dirty="0">
              <a:solidFill>
                <a:schemeClr val="bg1">
                  <a:lumMod val="85000"/>
                </a:schemeClr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36CC3C1B-3C0D-4AD5-B7F4-57D67652EF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698287"/>
            <a:ext cx="5318274" cy="5556342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57630" y="-76979"/>
            <a:ext cx="21203261" cy="10440958"/>
            <a:chOff x="0" y="0"/>
            <a:chExt cx="28271014" cy="139212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21278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8" y="0"/>
                  </a:lnTo>
                  <a:lnTo>
                    <a:pt x="13921278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349737" y="0"/>
              <a:ext cx="13921278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7" y="0"/>
                  </a:lnTo>
                  <a:lnTo>
                    <a:pt x="13921277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250923" y="9258300"/>
            <a:ext cx="18789845" cy="1105679"/>
            <a:chOff x="0" y="0"/>
            <a:chExt cx="4948766" cy="2912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48766" cy="291208"/>
            </a:xfrm>
            <a:custGeom>
              <a:avLst/>
              <a:gdLst/>
              <a:ahLst/>
              <a:cxnLst/>
              <a:rect l="l" t="t" r="r" b="b"/>
              <a:pathLst>
                <a:path w="4948766" h="291208">
                  <a:moveTo>
                    <a:pt x="0" y="0"/>
                  </a:moveTo>
                  <a:lnTo>
                    <a:pt x="4948766" y="0"/>
                  </a:lnTo>
                  <a:lnTo>
                    <a:pt x="4948766" y="291208"/>
                  </a:lnTo>
                  <a:lnTo>
                    <a:pt x="0" y="291208"/>
                  </a:lnTo>
                  <a:close/>
                </a:path>
              </a:pathLst>
            </a:custGeom>
            <a:solidFill>
              <a:srgbClr val="AF253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948766" cy="329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64767" y="979307"/>
            <a:ext cx="16358465" cy="7378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71"/>
              </a:lnSpc>
            </a:pPr>
            <a:r>
              <a:rPr lang="en-US" sz="8265" b="1" dirty="0" err="1">
                <a:solidFill>
                  <a:srgbClr val="245B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你覺得</a:t>
            </a:r>
            <a:r>
              <a:rPr lang="en-US" sz="8265" b="1" u="sng" dirty="0" err="1">
                <a:solidFill>
                  <a:srgbClr val="245B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小綠</a:t>
            </a:r>
            <a:r>
              <a:rPr lang="en-US" sz="8265" b="1" dirty="0" err="1">
                <a:solidFill>
                  <a:srgbClr val="245B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為什麼</a:t>
            </a:r>
            <a:endParaRPr lang="en-US" sz="8265" b="1" dirty="0">
              <a:solidFill>
                <a:srgbClr val="245B56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artland Script"/>
              <a:sym typeface="Heartland Script"/>
            </a:endParaRPr>
          </a:p>
          <a:p>
            <a:pPr algn="ctr">
              <a:lnSpc>
                <a:spcPts val="11571"/>
              </a:lnSpc>
            </a:pPr>
            <a:r>
              <a:rPr lang="en-US" sz="8265" b="1" dirty="0" err="1">
                <a:solidFill>
                  <a:srgbClr val="245B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 Bold"/>
                <a:sym typeface="Canva Sans Bold"/>
              </a:rPr>
              <a:t>要上傳這張照片並下這樣的標題</a:t>
            </a:r>
            <a:r>
              <a:rPr lang="en-US" sz="8265" b="1" dirty="0">
                <a:solidFill>
                  <a:srgbClr val="245B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 Bold"/>
                <a:sym typeface="Canva Sans Bold"/>
              </a:rPr>
              <a:t>？</a:t>
            </a:r>
          </a:p>
          <a:p>
            <a:pPr algn="ctr">
              <a:lnSpc>
                <a:spcPts val="11571"/>
              </a:lnSpc>
            </a:pPr>
            <a:endParaRPr lang="en-US" sz="8265" b="1" dirty="0">
              <a:solidFill>
                <a:srgbClr val="245B56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nva Sans Bold"/>
              <a:sym typeface="Canva Sans Bold"/>
            </a:endParaRPr>
          </a:p>
          <a:p>
            <a:pPr algn="ctr">
              <a:lnSpc>
                <a:spcPts val="11571"/>
              </a:lnSpc>
            </a:pPr>
            <a:r>
              <a:rPr lang="en-US" sz="8265" b="1" dirty="0" err="1">
                <a:solidFill>
                  <a:srgbClr val="C60A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 Bold"/>
                <a:sym typeface="Canva Sans Bold"/>
              </a:rPr>
              <a:t>好兇的意思是</a:t>
            </a:r>
            <a:r>
              <a:rPr lang="en-US" sz="8265" b="1" dirty="0">
                <a:solidFill>
                  <a:srgbClr val="C60A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 Bold"/>
                <a:sym typeface="Canva Sans Bold"/>
              </a:rPr>
              <a:t>？</a:t>
            </a:r>
          </a:p>
          <a:p>
            <a:pPr algn="ctr">
              <a:lnSpc>
                <a:spcPts val="11571"/>
              </a:lnSpc>
            </a:pPr>
            <a:r>
              <a:rPr lang="en-US" sz="8265" b="1" dirty="0" err="1">
                <a:solidFill>
                  <a:srgbClr val="C60A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 Bold"/>
                <a:sym typeface="Canva Sans Bold"/>
              </a:rPr>
              <a:t>代表正／負面</a:t>
            </a:r>
            <a:r>
              <a:rPr lang="en-US" sz="8265" b="1" dirty="0">
                <a:solidFill>
                  <a:srgbClr val="C60A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 Bold"/>
                <a:sym typeface="Canva Sans Bold"/>
              </a:rPr>
              <a:t> </a:t>
            </a:r>
            <a:r>
              <a:rPr lang="en-US" sz="8265" b="1" dirty="0" err="1">
                <a:solidFill>
                  <a:srgbClr val="C60A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 Bold"/>
                <a:sym typeface="Canva Sans Bold"/>
              </a:rPr>
              <a:t>評價還是其他</a:t>
            </a:r>
            <a:r>
              <a:rPr lang="en-US" sz="8265" b="1" dirty="0">
                <a:solidFill>
                  <a:srgbClr val="C60A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 Bold"/>
                <a:sym typeface="Canva Sans Bold"/>
              </a:rPr>
              <a:t>？</a:t>
            </a:r>
          </a:p>
        </p:txBody>
      </p:sp>
      <p:sp>
        <p:nvSpPr>
          <p:cNvPr id="9" name="Freeform 9"/>
          <p:cNvSpPr/>
          <p:nvPr/>
        </p:nvSpPr>
        <p:spPr>
          <a:xfrm>
            <a:off x="13458346" y="4404820"/>
            <a:ext cx="3259107" cy="2403591"/>
          </a:xfrm>
          <a:custGeom>
            <a:avLst/>
            <a:gdLst/>
            <a:ahLst/>
            <a:cxnLst/>
            <a:rect l="l" t="t" r="r" b="b"/>
            <a:pathLst>
              <a:path w="3259107" h="2403591">
                <a:moveTo>
                  <a:pt x="0" y="0"/>
                </a:moveTo>
                <a:lnTo>
                  <a:pt x="3259107" y="0"/>
                </a:lnTo>
                <a:lnTo>
                  <a:pt x="3259107" y="2403592"/>
                </a:lnTo>
                <a:lnTo>
                  <a:pt x="0" y="24035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wipe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57630" y="-76979"/>
            <a:ext cx="21203261" cy="10440958"/>
            <a:chOff x="0" y="0"/>
            <a:chExt cx="28271014" cy="139212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21278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8" y="0"/>
                  </a:lnTo>
                  <a:lnTo>
                    <a:pt x="13921278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349737" y="0"/>
              <a:ext cx="13921278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7" y="0"/>
                  </a:lnTo>
                  <a:lnTo>
                    <a:pt x="13921277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250923" y="9258300"/>
            <a:ext cx="18789845" cy="1105679"/>
            <a:chOff x="0" y="0"/>
            <a:chExt cx="4948766" cy="2912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48766" cy="291208"/>
            </a:xfrm>
            <a:custGeom>
              <a:avLst/>
              <a:gdLst/>
              <a:ahLst/>
              <a:cxnLst/>
              <a:rect l="l" t="t" r="r" b="b"/>
              <a:pathLst>
                <a:path w="4948766" h="291208">
                  <a:moveTo>
                    <a:pt x="0" y="0"/>
                  </a:moveTo>
                  <a:lnTo>
                    <a:pt x="4948766" y="0"/>
                  </a:lnTo>
                  <a:lnTo>
                    <a:pt x="4948766" y="291208"/>
                  </a:lnTo>
                  <a:lnTo>
                    <a:pt x="0" y="291208"/>
                  </a:lnTo>
                  <a:close/>
                </a:path>
              </a:pathLst>
            </a:custGeom>
            <a:solidFill>
              <a:srgbClr val="AF253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948766" cy="329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276600" y="1181100"/>
            <a:ext cx="12422619" cy="7342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807"/>
              </a:lnSpc>
            </a:pPr>
            <a:r>
              <a:rPr lang="en-US" sz="7500" b="1" dirty="0" err="1">
                <a:solidFill>
                  <a:srgbClr val="6344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猜猜看，底下會怎麼留言</a:t>
            </a:r>
            <a:r>
              <a:rPr lang="en-US" sz="7500" b="1" dirty="0">
                <a:solidFill>
                  <a:srgbClr val="6344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？</a:t>
            </a:r>
          </a:p>
          <a:p>
            <a:pPr algn="l">
              <a:lnSpc>
                <a:spcPts val="11141"/>
              </a:lnSpc>
            </a:pPr>
            <a:r>
              <a:rPr lang="en-US" sz="7500" b="1" dirty="0" err="1">
                <a:solidFill>
                  <a:srgbClr val="C60A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Bold"/>
                <a:sym typeface="Noto Sans T Chinese Bold"/>
              </a:rPr>
              <a:t>A.攻擊長相或身材</a:t>
            </a:r>
            <a:endParaRPr lang="en-US" sz="7500" b="1" dirty="0">
              <a:solidFill>
                <a:srgbClr val="C60A1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Noto Sans T Chinese Bold"/>
              <a:sym typeface="Noto Sans T Chinese Bold"/>
            </a:endParaRPr>
          </a:p>
          <a:p>
            <a:pPr algn="l">
              <a:lnSpc>
                <a:spcPts val="11141"/>
              </a:lnSpc>
            </a:pPr>
            <a:r>
              <a:rPr lang="en-US" sz="7500" b="1" dirty="0" err="1">
                <a:solidFill>
                  <a:srgbClr val="C60A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Bold"/>
                <a:sym typeface="Noto Sans T Chinese Bold"/>
              </a:rPr>
              <a:t>B.出現有性意涵的暗示語言</a:t>
            </a:r>
            <a:endParaRPr lang="en-US" sz="7500" b="1" dirty="0">
              <a:solidFill>
                <a:srgbClr val="C60A1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Noto Sans T Chinese Bold"/>
              <a:sym typeface="Noto Sans T Chinese Bold"/>
            </a:endParaRPr>
          </a:p>
          <a:p>
            <a:pPr algn="l">
              <a:lnSpc>
                <a:spcPts val="11141"/>
              </a:lnSpc>
            </a:pPr>
            <a:r>
              <a:rPr lang="en-US" sz="7500" b="1" dirty="0" err="1">
                <a:solidFill>
                  <a:srgbClr val="C60A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Bold"/>
                <a:sym typeface="Noto Sans T Chinese Bold"/>
              </a:rPr>
              <a:t>C.讚美</a:t>
            </a:r>
            <a:endParaRPr lang="en-US" sz="7500" b="1" dirty="0">
              <a:solidFill>
                <a:srgbClr val="C60A1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Noto Sans T Chinese Bold"/>
              <a:sym typeface="Noto Sans T Chinese Bold"/>
            </a:endParaRPr>
          </a:p>
          <a:p>
            <a:pPr algn="l">
              <a:lnSpc>
                <a:spcPts val="11141"/>
              </a:lnSpc>
            </a:pPr>
            <a:r>
              <a:rPr lang="en-US" sz="7500" b="1" dirty="0" err="1">
                <a:solidFill>
                  <a:srgbClr val="C60A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 Bold"/>
                <a:sym typeface="Canva Sans Bold"/>
              </a:rPr>
              <a:t>D.其他</a:t>
            </a:r>
            <a:endParaRPr lang="en-US" sz="7500" b="1" dirty="0">
              <a:solidFill>
                <a:srgbClr val="C60A1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nva Sans Bold"/>
              <a:sym typeface="Canva Sans Bold"/>
            </a:endParaRPr>
          </a:p>
        </p:txBody>
      </p:sp>
    </p:spTree>
  </p:cSld>
  <p:clrMapOvr>
    <a:masterClrMapping/>
  </p:clrMapOvr>
  <p:transition>
    <p:wipe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57630" y="-76979"/>
            <a:ext cx="21203261" cy="10440958"/>
            <a:chOff x="0" y="0"/>
            <a:chExt cx="28271014" cy="139212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21278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8" y="0"/>
                  </a:lnTo>
                  <a:lnTo>
                    <a:pt x="13921278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349737" y="0"/>
              <a:ext cx="13921278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7" y="0"/>
                  </a:lnTo>
                  <a:lnTo>
                    <a:pt x="13921277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250923" y="9258300"/>
            <a:ext cx="18789845" cy="1105679"/>
            <a:chOff x="0" y="0"/>
            <a:chExt cx="4948766" cy="2912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48766" cy="291208"/>
            </a:xfrm>
            <a:custGeom>
              <a:avLst/>
              <a:gdLst/>
              <a:ahLst/>
              <a:cxnLst/>
              <a:rect l="l" t="t" r="r" b="b"/>
              <a:pathLst>
                <a:path w="4948766" h="291208">
                  <a:moveTo>
                    <a:pt x="0" y="0"/>
                  </a:moveTo>
                  <a:lnTo>
                    <a:pt x="4948766" y="0"/>
                  </a:lnTo>
                  <a:lnTo>
                    <a:pt x="4948766" y="291208"/>
                  </a:lnTo>
                  <a:lnTo>
                    <a:pt x="0" y="291208"/>
                  </a:lnTo>
                  <a:close/>
                </a:path>
              </a:pathLst>
            </a:custGeom>
            <a:solidFill>
              <a:srgbClr val="AF253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948766" cy="329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479019" y="1825285"/>
            <a:ext cx="13329964" cy="5386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4009"/>
              </a:lnSpc>
            </a:pPr>
            <a:r>
              <a:rPr lang="en-US" sz="9000" b="1" dirty="0" err="1">
                <a:solidFill>
                  <a:srgbClr val="6344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 Bold"/>
                <a:sym typeface="Canva Sans Bold"/>
              </a:rPr>
              <a:t>你覺得</a:t>
            </a:r>
            <a:r>
              <a:rPr lang="en-US" sz="9000" b="1" u="sng" dirty="0" err="1">
                <a:solidFill>
                  <a:srgbClr val="6344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 Bold"/>
                <a:sym typeface="Canva Sans Bold"/>
              </a:rPr>
              <a:t>阿咖</a:t>
            </a:r>
            <a:r>
              <a:rPr lang="en-US" sz="9000" b="1" dirty="0" err="1">
                <a:solidFill>
                  <a:srgbClr val="6344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 Bold"/>
                <a:sym typeface="Canva Sans Bold"/>
              </a:rPr>
              <a:t>知道這件事後的心情是？請畫出</a:t>
            </a:r>
            <a:r>
              <a:rPr lang="en-US" sz="9000" b="1" u="sng" dirty="0" err="1">
                <a:solidFill>
                  <a:srgbClr val="6344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 Bold"/>
                <a:sym typeface="Canva Sans Bold"/>
              </a:rPr>
              <a:t>阿咖</a:t>
            </a:r>
            <a:r>
              <a:rPr lang="en-US" sz="9000" b="1" dirty="0" err="1">
                <a:solidFill>
                  <a:srgbClr val="6344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 Bold"/>
                <a:sym typeface="Canva Sans Bold"/>
              </a:rPr>
              <a:t>心情轉折分析圖</a:t>
            </a:r>
            <a:r>
              <a:rPr lang="en-US" sz="9000" b="1" dirty="0">
                <a:solidFill>
                  <a:srgbClr val="6344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 Bold"/>
                <a:sym typeface="Canva Sans Bold"/>
              </a:rPr>
              <a:t>。</a:t>
            </a:r>
          </a:p>
        </p:txBody>
      </p:sp>
      <p:sp>
        <p:nvSpPr>
          <p:cNvPr id="9" name="Freeform 9"/>
          <p:cNvSpPr/>
          <p:nvPr/>
        </p:nvSpPr>
        <p:spPr>
          <a:xfrm>
            <a:off x="10235510" y="6748271"/>
            <a:ext cx="7315200" cy="1892808"/>
          </a:xfrm>
          <a:custGeom>
            <a:avLst/>
            <a:gdLst/>
            <a:ahLst/>
            <a:cxnLst/>
            <a:rect l="l" t="t" r="r" b="b"/>
            <a:pathLst>
              <a:path w="7315200" h="1892808">
                <a:moveTo>
                  <a:pt x="0" y="0"/>
                </a:moveTo>
                <a:lnTo>
                  <a:pt x="7315200" y="0"/>
                </a:lnTo>
                <a:lnTo>
                  <a:pt x="7315200" y="1892808"/>
                </a:lnTo>
                <a:lnTo>
                  <a:pt x="0" y="18928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wipe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458CF47C-AA38-4F00-ABC1-8B784E3B2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492" y="1568015"/>
            <a:ext cx="15007860" cy="754065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1457630" y="-76979"/>
            <a:ext cx="21326103" cy="10475047"/>
            <a:chOff x="0" y="0"/>
            <a:chExt cx="28434805" cy="139667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21279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8" y="0"/>
                  </a:lnTo>
                  <a:lnTo>
                    <a:pt x="13921278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23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513528" y="45452"/>
              <a:ext cx="13921277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7" y="0"/>
                  </a:lnTo>
                  <a:lnTo>
                    <a:pt x="13921277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23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250923" y="9258300"/>
            <a:ext cx="18789845" cy="1105679"/>
            <a:chOff x="0" y="0"/>
            <a:chExt cx="4948766" cy="2912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48766" cy="291208"/>
            </a:xfrm>
            <a:custGeom>
              <a:avLst/>
              <a:gdLst/>
              <a:ahLst/>
              <a:cxnLst/>
              <a:rect l="l" t="t" r="r" b="b"/>
              <a:pathLst>
                <a:path w="4948766" h="291208">
                  <a:moveTo>
                    <a:pt x="0" y="0"/>
                  </a:moveTo>
                  <a:lnTo>
                    <a:pt x="4948766" y="0"/>
                  </a:lnTo>
                  <a:lnTo>
                    <a:pt x="4948766" y="291208"/>
                  </a:lnTo>
                  <a:lnTo>
                    <a:pt x="0" y="291208"/>
                  </a:lnTo>
                  <a:close/>
                </a:path>
              </a:pathLst>
            </a:custGeom>
            <a:solidFill>
              <a:srgbClr val="AF253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948766" cy="329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190036" y="8648700"/>
            <a:ext cx="7315200" cy="1892808"/>
          </a:xfrm>
          <a:custGeom>
            <a:avLst/>
            <a:gdLst/>
            <a:ahLst/>
            <a:cxnLst/>
            <a:rect l="l" t="t" r="r" b="b"/>
            <a:pathLst>
              <a:path w="7315200" h="1892808">
                <a:moveTo>
                  <a:pt x="0" y="0"/>
                </a:moveTo>
                <a:lnTo>
                  <a:pt x="7315200" y="0"/>
                </a:lnTo>
                <a:lnTo>
                  <a:pt x="7315200" y="1892808"/>
                </a:lnTo>
                <a:lnTo>
                  <a:pt x="0" y="18928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Google Shape;535;p17">
            <a:extLst>
              <a:ext uri="{FF2B5EF4-FFF2-40B4-BE49-F238E27FC236}">
                <a16:creationId xmlns:a16="http://schemas.microsoft.com/office/drawing/2014/main" id="{7C656341-C37C-4908-89D6-0218FF6E30A6}"/>
              </a:ext>
            </a:extLst>
          </p:cNvPr>
          <p:cNvSpPr txBox="1"/>
          <p:nvPr/>
        </p:nvSpPr>
        <p:spPr>
          <a:xfrm>
            <a:off x="9353100" y="255031"/>
            <a:ext cx="14249400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i="0" dirty="0">
                <a:solidFill>
                  <a:srgbClr val="5B5B5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心情轉折分析圖使用方式</a:t>
            </a:r>
            <a:r>
              <a:rPr lang="zh-TW" sz="2400" b="1" dirty="0">
                <a:solidFill>
                  <a:srgbClr val="5B5B5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:</a:t>
            </a:r>
            <a:endParaRPr sz="2400" b="1" i="0" dirty="0">
              <a:solidFill>
                <a:srgbClr val="5B5B5B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400" b="1" i="0" dirty="0">
                <a:solidFill>
                  <a:srgbClr val="5B5B5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</a:t>
            </a:r>
            <a:r>
              <a:rPr lang="zh-TW" altLang="en-US" sz="2400" b="1" dirty="0">
                <a:solidFill>
                  <a:srgbClr val="5B5B5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依照事件推測阿咖當時的情緒高低，並畫上圓點。</a:t>
            </a:r>
            <a:endParaRPr lang="en-US" altLang="zh-TW" sz="2400" b="1" dirty="0">
              <a:solidFill>
                <a:srgbClr val="5B5B5B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400" b="1" dirty="0">
                <a:solidFill>
                  <a:srgbClr val="5B5B5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</a:t>
            </a:r>
            <a:r>
              <a:rPr lang="zh-TW" altLang="en-US" sz="2400" b="1" dirty="0">
                <a:solidFill>
                  <a:srgbClr val="5B5B5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圓點旁</a:t>
            </a:r>
            <a:r>
              <a:rPr lang="zh-TW" sz="2400" b="1" i="0" dirty="0">
                <a:solidFill>
                  <a:srgbClr val="5B5B5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</a:t>
            </a:r>
            <a:r>
              <a:rPr lang="zh-TW" altLang="en-US" sz="2400" b="1" i="0" dirty="0">
                <a:solidFill>
                  <a:srgbClr val="5B5B5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註明</a:t>
            </a:r>
            <a:r>
              <a:rPr lang="zh-TW" sz="2400" b="1" i="0" dirty="0">
                <a:solidFill>
                  <a:srgbClr val="5B5B5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引發</a:t>
            </a:r>
            <a:r>
              <a:rPr lang="zh-TW" altLang="en-US" sz="2400" b="1" i="0" dirty="0">
                <a:solidFill>
                  <a:srgbClr val="5B5B5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阿咖</a:t>
            </a:r>
            <a:r>
              <a:rPr lang="zh-TW" sz="2400" b="1" i="0" dirty="0">
                <a:solidFill>
                  <a:srgbClr val="5B5B5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情緒的原因。</a:t>
            </a:r>
            <a:endParaRPr lang="en-US" altLang="zh-TW" sz="2400" b="1" i="0" dirty="0">
              <a:solidFill>
                <a:srgbClr val="5B5B5B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r>
              <a:rPr lang="en-US" altLang="zh-TW" sz="2400" b="1" dirty="0">
                <a:solidFill>
                  <a:srgbClr val="5B5B5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3.</a:t>
            </a:r>
            <a:r>
              <a:rPr lang="zh-TW" altLang="en-US" sz="2400" b="1" dirty="0">
                <a:solidFill>
                  <a:srgbClr val="5B5B5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請把圓點連起來完成心情轉折圖</a:t>
            </a:r>
            <a:endParaRPr lang="en-US" altLang="zh-TW" sz="2400" b="1" dirty="0">
              <a:solidFill>
                <a:srgbClr val="5B5B5B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endParaRPr lang="en-US" altLang="zh-TW" sz="2400" b="1" dirty="0">
              <a:solidFill>
                <a:srgbClr val="5B5B5B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r>
              <a:rPr lang="zh-TW" altLang="zh-TW" sz="2400" b="1" dirty="0">
                <a:solidFill>
                  <a:srgbClr val="5B5B5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X 軸為</a:t>
            </a:r>
            <a:r>
              <a:rPr lang="zh-TW" altLang="en-US" sz="2400" b="1" dirty="0">
                <a:solidFill>
                  <a:srgbClr val="5B5B5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事件</a:t>
            </a:r>
            <a:r>
              <a:rPr lang="zh-TW" altLang="zh-TW" sz="2400" b="1" dirty="0">
                <a:solidFill>
                  <a:srgbClr val="5B5B5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時間軸，Y 軸表示情緒，</a:t>
            </a:r>
            <a:r>
              <a:rPr lang="zh-TW" altLang="en-US" sz="2400" b="1" dirty="0">
                <a:solidFill>
                  <a:srgbClr val="5B5B5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中間的虛線代表情緒值為零。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185993887"/>
      </p:ext>
    </p:extLst>
  </p:cSld>
  <p:clrMapOvr>
    <a:masterClrMapping/>
  </p:clrMapOvr>
  <p:transition>
    <p:wipe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57630" y="-76979"/>
            <a:ext cx="21203261" cy="10440958"/>
            <a:chOff x="0" y="0"/>
            <a:chExt cx="28271014" cy="139212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21278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8" y="0"/>
                  </a:lnTo>
                  <a:lnTo>
                    <a:pt x="13921278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349737" y="0"/>
              <a:ext cx="13921278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7" y="0"/>
                  </a:lnTo>
                  <a:lnTo>
                    <a:pt x="13921277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250923" y="9258300"/>
            <a:ext cx="18789845" cy="1105679"/>
            <a:chOff x="0" y="0"/>
            <a:chExt cx="4948766" cy="2912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48766" cy="291208"/>
            </a:xfrm>
            <a:custGeom>
              <a:avLst/>
              <a:gdLst/>
              <a:ahLst/>
              <a:cxnLst/>
              <a:rect l="l" t="t" r="r" b="b"/>
              <a:pathLst>
                <a:path w="4948766" h="291208">
                  <a:moveTo>
                    <a:pt x="0" y="0"/>
                  </a:moveTo>
                  <a:lnTo>
                    <a:pt x="4948766" y="0"/>
                  </a:lnTo>
                  <a:lnTo>
                    <a:pt x="4948766" y="291208"/>
                  </a:lnTo>
                  <a:lnTo>
                    <a:pt x="0" y="291208"/>
                  </a:lnTo>
                  <a:close/>
                </a:path>
              </a:pathLst>
            </a:custGeom>
            <a:solidFill>
              <a:srgbClr val="AF253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948766" cy="329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64523" y="3695700"/>
            <a:ext cx="17080299" cy="4001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35"/>
              </a:lnSpc>
            </a:pPr>
            <a:endParaRPr lang="en-US" altLang="zh-TW" sz="8335" b="1" dirty="0">
              <a:solidFill>
                <a:srgbClr val="AF253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artland Script"/>
              <a:sym typeface="Heartland Script"/>
            </a:endParaRPr>
          </a:p>
          <a:p>
            <a:pPr>
              <a:lnSpc>
                <a:spcPts val="7835"/>
              </a:lnSpc>
            </a:pPr>
            <a:r>
              <a:rPr lang="en-US" altLang="zh-TW" sz="8335" b="1" dirty="0">
                <a:solidFill>
                  <a:srgbClr val="AF25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1.</a:t>
            </a:r>
            <a:r>
              <a:rPr lang="zh-TW" altLang="en-US" sz="8335" b="1" dirty="0">
                <a:solidFill>
                  <a:srgbClr val="AF25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同理遭受網路數位性別暴力者心情</a:t>
            </a:r>
            <a:endParaRPr lang="en-US" altLang="zh-TW" sz="8335" b="1" dirty="0">
              <a:solidFill>
                <a:srgbClr val="AF253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artland Script"/>
              <a:sym typeface="Heartland Script"/>
            </a:endParaRPr>
          </a:p>
          <a:p>
            <a:pPr>
              <a:lnSpc>
                <a:spcPts val="7835"/>
              </a:lnSpc>
            </a:pPr>
            <a:r>
              <a:rPr lang="en-US" altLang="zh-TW" sz="8335" b="1" dirty="0">
                <a:solidFill>
                  <a:srgbClr val="AF25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2.</a:t>
            </a:r>
            <a:r>
              <a:rPr lang="zh-TW" altLang="en-US" sz="8335" b="1" dirty="0">
                <a:solidFill>
                  <a:srgbClr val="AF25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了解旁觀者介入教育</a:t>
            </a:r>
            <a:endParaRPr lang="en-US" altLang="zh-TW" sz="8335" b="1" dirty="0">
              <a:solidFill>
                <a:srgbClr val="AF253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artland Script"/>
              <a:sym typeface="Heartland Script"/>
            </a:endParaRPr>
          </a:p>
          <a:p>
            <a:pPr>
              <a:lnSpc>
                <a:spcPts val="7835"/>
              </a:lnSpc>
            </a:pPr>
            <a:r>
              <a:rPr lang="en-US" altLang="zh-TW" sz="8335" b="1" dirty="0">
                <a:solidFill>
                  <a:srgbClr val="AF25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3.</a:t>
            </a:r>
            <a:r>
              <a:rPr lang="zh-TW" altLang="en-US" sz="8335" b="1" dirty="0">
                <a:solidFill>
                  <a:srgbClr val="AF25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練習塑造正向網路文化</a:t>
            </a:r>
            <a:endParaRPr lang="en-US" sz="8335" b="1" dirty="0">
              <a:solidFill>
                <a:srgbClr val="AF253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artland Script"/>
              <a:sym typeface="Heartland Script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BA4670C-AD16-47C8-B4CE-8E1CB93A8ED0}"/>
              </a:ext>
            </a:extLst>
          </p:cNvPr>
          <p:cNvSpPr txBox="1"/>
          <p:nvPr/>
        </p:nvSpPr>
        <p:spPr>
          <a:xfrm>
            <a:off x="3506072" y="1862226"/>
            <a:ext cx="10954512" cy="1125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7835"/>
              </a:lnSpc>
            </a:pPr>
            <a:r>
              <a:rPr lang="zh-TW" altLang="en-US" sz="9600" b="1" dirty="0">
                <a:solidFill>
                  <a:srgbClr val="AF25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學習重點</a:t>
            </a:r>
            <a:endParaRPr lang="en-US" altLang="zh-TW" sz="9600" b="1" dirty="0">
              <a:solidFill>
                <a:srgbClr val="AF253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artland Script"/>
              <a:sym typeface="Heartland Script"/>
            </a:endParaRPr>
          </a:p>
        </p:txBody>
      </p:sp>
    </p:spTree>
  </p:cSld>
  <p:clrMapOvr>
    <a:masterClrMapping/>
  </p:clrMapOvr>
  <p:transition>
    <p:wipe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02543" y="-153958"/>
            <a:ext cx="21203261" cy="10440958"/>
            <a:chOff x="0" y="0"/>
            <a:chExt cx="28271014" cy="139212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21278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8" y="0"/>
                  </a:lnTo>
                  <a:lnTo>
                    <a:pt x="13921278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349737" y="0"/>
              <a:ext cx="13921278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7" y="0"/>
                  </a:lnTo>
                  <a:lnTo>
                    <a:pt x="13921277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250923" y="9258300"/>
            <a:ext cx="18789845" cy="1105679"/>
            <a:chOff x="0" y="0"/>
            <a:chExt cx="4948766" cy="2912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48766" cy="291208"/>
            </a:xfrm>
            <a:custGeom>
              <a:avLst/>
              <a:gdLst/>
              <a:ahLst/>
              <a:cxnLst/>
              <a:rect l="l" t="t" r="r" b="b"/>
              <a:pathLst>
                <a:path w="4948766" h="291208">
                  <a:moveTo>
                    <a:pt x="0" y="0"/>
                  </a:moveTo>
                  <a:lnTo>
                    <a:pt x="4948766" y="0"/>
                  </a:lnTo>
                  <a:lnTo>
                    <a:pt x="4948766" y="291208"/>
                  </a:lnTo>
                  <a:lnTo>
                    <a:pt x="0" y="291208"/>
                  </a:lnTo>
                  <a:close/>
                </a:path>
              </a:pathLst>
            </a:custGeom>
            <a:solidFill>
              <a:srgbClr val="AF253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948766" cy="329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350959" y="3944893"/>
            <a:ext cx="3439197" cy="3458716"/>
          </a:xfrm>
          <a:custGeom>
            <a:avLst/>
            <a:gdLst/>
            <a:ahLst/>
            <a:cxnLst/>
            <a:rect l="l" t="t" r="r" b="b"/>
            <a:pathLst>
              <a:path w="3439197" h="3458716">
                <a:moveTo>
                  <a:pt x="0" y="0"/>
                </a:moveTo>
                <a:lnTo>
                  <a:pt x="3439197" y="0"/>
                </a:lnTo>
                <a:lnTo>
                  <a:pt x="3439197" y="3458716"/>
                </a:lnTo>
                <a:lnTo>
                  <a:pt x="0" y="34587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479488" y="3404214"/>
            <a:ext cx="3439197" cy="3458716"/>
          </a:xfrm>
          <a:custGeom>
            <a:avLst/>
            <a:gdLst/>
            <a:ahLst/>
            <a:cxnLst/>
            <a:rect l="l" t="t" r="r" b="b"/>
            <a:pathLst>
              <a:path w="3439197" h="3458716">
                <a:moveTo>
                  <a:pt x="0" y="0"/>
                </a:moveTo>
                <a:lnTo>
                  <a:pt x="3439198" y="0"/>
                </a:lnTo>
                <a:lnTo>
                  <a:pt x="3439198" y="3458716"/>
                </a:lnTo>
                <a:lnTo>
                  <a:pt x="0" y="34587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851868" y="5662029"/>
            <a:ext cx="3439197" cy="3458716"/>
          </a:xfrm>
          <a:custGeom>
            <a:avLst/>
            <a:gdLst/>
            <a:ahLst/>
            <a:cxnLst/>
            <a:rect l="l" t="t" r="r" b="b"/>
            <a:pathLst>
              <a:path w="3439197" h="3458716">
                <a:moveTo>
                  <a:pt x="0" y="0"/>
                </a:moveTo>
                <a:lnTo>
                  <a:pt x="3439198" y="0"/>
                </a:lnTo>
                <a:lnTo>
                  <a:pt x="3439198" y="3458716"/>
                </a:lnTo>
                <a:lnTo>
                  <a:pt x="0" y="34587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491091" y="3470365"/>
            <a:ext cx="3439197" cy="3458716"/>
          </a:xfrm>
          <a:custGeom>
            <a:avLst/>
            <a:gdLst/>
            <a:ahLst/>
            <a:cxnLst/>
            <a:rect l="l" t="t" r="r" b="b"/>
            <a:pathLst>
              <a:path w="3439197" h="3458716">
                <a:moveTo>
                  <a:pt x="0" y="0"/>
                </a:moveTo>
                <a:lnTo>
                  <a:pt x="3439197" y="0"/>
                </a:lnTo>
                <a:lnTo>
                  <a:pt x="3439197" y="3458716"/>
                </a:lnTo>
                <a:lnTo>
                  <a:pt x="0" y="34587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990181" y="5662029"/>
            <a:ext cx="3285205" cy="3303849"/>
          </a:xfrm>
          <a:custGeom>
            <a:avLst/>
            <a:gdLst/>
            <a:ahLst/>
            <a:cxnLst/>
            <a:rect l="l" t="t" r="r" b="b"/>
            <a:pathLst>
              <a:path w="3285205" h="3303849">
                <a:moveTo>
                  <a:pt x="0" y="0"/>
                </a:moveTo>
                <a:lnTo>
                  <a:pt x="3285205" y="0"/>
                </a:lnTo>
                <a:lnTo>
                  <a:pt x="3285205" y="3303850"/>
                </a:lnTo>
                <a:lnTo>
                  <a:pt x="0" y="33038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934760" y="343512"/>
            <a:ext cx="14528657" cy="29559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899"/>
              </a:lnSpc>
            </a:pPr>
            <a:r>
              <a:rPr lang="en-US" sz="8000" b="1" dirty="0" err="1">
                <a:solidFill>
                  <a:srgbClr val="C60A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 Bold"/>
                <a:sym typeface="Canva Sans Bold"/>
              </a:rPr>
              <a:t>看到類似留言你通常的反應是</a:t>
            </a:r>
            <a:r>
              <a:rPr lang="en-US" sz="8000" b="1" dirty="0">
                <a:solidFill>
                  <a:srgbClr val="C60A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 Bold"/>
                <a:sym typeface="Canva Sans Bold"/>
              </a:rPr>
              <a:t>？</a:t>
            </a:r>
          </a:p>
          <a:p>
            <a:pPr algn="l">
              <a:lnSpc>
                <a:spcPts val="11899"/>
              </a:lnSpc>
            </a:pPr>
            <a:r>
              <a:rPr lang="en-US" sz="8000" b="1" dirty="0">
                <a:solidFill>
                  <a:srgbClr val="C60A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 Bold"/>
                <a:sym typeface="Canva Sans Bold"/>
              </a:rPr>
              <a:t>（</a:t>
            </a:r>
            <a:r>
              <a:rPr lang="en-US" sz="8000" b="1" dirty="0" err="1">
                <a:solidFill>
                  <a:srgbClr val="C60A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 Bold"/>
                <a:sym typeface="Canva Sans Bold"/>
              </a:rPr>
              <a:t>請統計票數</a:t>
            </a:r>
            <a:r>
              <a:rPr lang="en-US" sz="8000" b="1" dirty="0">
                <a:solidFill>
                  <a:srgbClr val="C60A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 Bold"/>
                <a:sym typeface="Canva Sans Bold"/>
              </a:rPr>
              <a:t>）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73090" y="4754824"/>
            <a:ext cx="1994935" cy="1734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9"/>
              </a:lnSpc>
            </a:pPr>
            <a:r>
              <a:rPr lang="en-US" sz="4956" b="1">
                <a:solidFill>
                  <a:srgbClr val="634438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滑過，</a:t>
            </a:r>
          </a:p>
          <a:p>
            <a:pPr algn="l">
              <a:lnSpc>
                <a:spcPts val="6939"/>
              </a:lnSpc>
            </a:pPr>
            <a:r>
              <a:rPr lang="en-US" sz="4956" b="1">
                <a:solidFill>
                  <a:srgbClr val="634438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不想看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201619" y="4214145"/>
            <a:ext cx="1994935" cy="1734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9"/>
              </a:lnSpc>
            </a:pPr>
            <a:r>
              <a:rPr lang="en-US" sz="4956" b="1">
                <a:solidFill>
                  <a:srgbClr val="634438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留言</a:t>
            </a:r>
          </a:p>
          <a:p>
            <a:pPr algn="l">
              <a:lnSpc>
                <a:spcPts val="6939"/>
              </a:lnSpc>
            </a:pPr>
            <a:r>
              <a:rPr lang="en-US" sz="4956" b="1">
                <a:solidFill>
                  <a:srgbClr val="634438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卡一個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911896" y="6471961"/>
            <a:ext cx="1319143" cy="1734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9"/>
              </a:lnSpc>
            </a:pPr>
            <a:r>
              <a:rPr lang="en-US" sz="4956" b="1">
                <a:solidFill>
                  <a:srgbClr val="634438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檢舉</a:t>
            </a:r>
          </a:p>
          <a:p>
            <a:pPr algn="l">
              <a:lnSpc>
                <a:spcPts val="6939"/>
              </a:lnSpc>
            </a:pPr>
            <a:r>
              <a:rPr lang="en-US" sz="4956" b="1">
                <a:solidFill>
                  <a:srgbClr val="634438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貼文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551118" y="4643726"/>
            <a:ext cx="1319143" cy="856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9"/>
              </a:lnSpc>
            </a:pPr>
            <a:r>
              <a:rPr lang="en-US" sz="4956" b="1">
                <a:solidFill>
                  <a:srgbClr val="634438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其他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679978" y="6469104"/>
            <a:ext cx="2441171" cy="1802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28"/>
              </a:lnSpc>
            </a:pPr>
            <a:r>
              <a:rPr lang="en-US" sz="3448" b="1">
                <a:solidFill>
                  <a:srgbClr val="634438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看過，</a:t>
            </a:r>
          </a:p>
          <a:p>
            <a:pPr algn="l">
              <a:lnSpc>
                <a:spcPts val="4828"/>
              </a:lnSpc>
            </a:pPr>
            <a:r>
              <a:rPr lang="en-US" sz="3448" b="1">
                <a:solidFill>
                  <a:srgbClr val="634438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不會採取</a:t>
            </a:r>
          </a:p>
          <a:p>
            <a:pPr algn="l">
              <a:lnSpc>
                <a:spcPts val="4828"/>
              </a:lnSpc>
            </a:pPr>
            <a:r>
              <a:rPr lang="en-US" sz="3448" b="1">
                <a:solidFill>
                  <a:srgbClr val="634438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其他行動</a:t>
            </a:r>
          </a:p>
        </p:txBody>
      </p:sp>
    </p:spTree>
  </p:cSld>
  <p:clrMapOvr>
    <a:masterClrMapping/>
  </p:clrMapOvr>
  <p:transition>
    <p:wipe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02543" y="-153958"/>
            <a:ext cx="21203261" cy="10440958"/>
            <a:chOff x="0" y="0"/>
            <a:chExt cx="28271014" cy="139212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21278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8" y="0"/>
                  </a:lnTo>
                  <a:lnTo>
                    <a:pt x="13921278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349737" y="0"/>
              <a:ext cx="13921278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7" y="0"/>
                  </a:lnTo>
                  <a:lnTo>
                    <a:pt x="13921277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250923" y="9258300"/>
            <a:ext cx="18789845" cy="1105679"/>
            <a:chOff x="0" y="0"/>
            <a:chExt cx="4948766" cy="2912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48766" cy="291208"/>
            </a:xfrm>
            <a:custGeom>
              <a:avLst/>
              <a:gdLst/>
              <a:ahLst/>
              <a:cxnLst/>
              <a:rect l="l" t="t" r="r" b="b"/>
              <a:pathLst>
                <a:path w="4948766" h="291208">
                  <a:moveTo>
                    <a:pt x="0" y="0"/>
                  </a:moveTo>
                  <a:lnTo>
                    <a:pt x="4948766" y="0"/>
                  </a:lnTo>
                  <a:lnTo>
                    <a:pt x="4948766" y="291208"/>
                  </a:lnTo>
                  <a:lnTo>
                    <a:pt x="0" y="291208"/>
                  </a:lnTo>
                  <a:close/>
                </a:path>
              </a:pathLst>
            </a:custGeom>
            <a:solidFill>
              <a:srgbClr val="AF253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948766" cy="329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2467784"/>
            <a:ext cx="16450043" cy="5006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300"/>
              </a:lnSpc>
            </a:pPr>
            <a:r>
              <a:rPr lang="en-US" sz="9500" b="1" dirty="0">
                <a:solidFill>
                  <a:srgbClr val="6344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 Bold"/>
                <a:sym typeface="Canva Sans Bold"/>
              </a:rPr>
              <a:t>1.多數人選擇什麼？為什麼？</a:t>
            </a:r>
          </a:p>
          <a:p>
            <a:pPr algn="l">
              <a:lnSpc>
                <a:spcPts val="13300"/>
              </a:lnSpc>
            </a:pPr>
            <a:r>
              <a:rPr lang="en-US" sz="9500" b="1" dirty="0">
                <a:solidFill>
                  <a:srgbClr val="6344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 Bold"/>
                <a:sym typeface="Canva Sans Bold"/>
              </a:rPr>
              <a:t>2.你覺得留言風向是否會影響網友留言內容？</a:t>
            </a:r>
          </a:p>
        </p:txBody>
      </p:sp>
    </p:spTree>
  </p:cSld>
  <p:clrMapOvr>
    <a:masterClrMapping/>
  </p:clrMapOvr>
  <p:transition>
    <p:wipe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02543" y="-153958"/>
            <a:ext cx="21203261" cy="10440958"/>
            <a:chOff x="0" y="0"/>
            <a:chExt cx="28271014" cy="139212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21278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8" y="0"/>
                  </a:lnTo>
                  <a:lnTo>
                    <a:pt x="13921278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349737" y="0"/>
              <a:ext cx="13921278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7" y="0"/>
                  </a:lnTo>
                  <a:lnTo>
                    <a:pt x="13921277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250923" y="9258300"/>
            <a:ext cx="18789845" cy="1105679"/>
            <a:chOff x="0" y="0"/>
            <a:chExt cx="4948766" cy="2912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48766" cy="291208"/>
            </a:xfrm>
            <a:custGeom>
              <a:avLst/>
              <a:gdLst/>
              <a:ahLst/>
              <a:cxnLst/>
              <a:rect l="l" t="t" r="r" b="b"/>
              <a:pathLst>
                <a:path w="4948766" h="291208">
                  <a:moveTo>
                    <a:pt x="0" y="0"/>
                  </a:moveTo>
                  <a:lnTo>
                    <a:pt x="4948766" y="0"/>
                  </a:lnTo>
                  <a:lnTo>
                    <a:pt x="4948766" y="291208"/>
                  </a:lnTo>
                  <a:lnTo>
                    <a:pt x="0" y="291208"/>
                  </a:lnTo>
                  <a:close/>
                </a:path>
              </a:pathLst>
            </a:custGeom>
            <a:solidFill>
              <a:srgbClr val="AF253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948766" cy="329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47800" y="4152900"/>
            <a:ext cx="16259730" cy="3118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744"/>
              </a:lnSpc>
            </a:pPr>
            <a:r>
              <a:rPr lang="en-US" sz="9102" b="1" dirty="0" err="1">
                <a:solidFill>
                  <a:srgbClr val="C60A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 Bold"/>
                <a:sym typeface="Canva Sans Bold"/>
              </a:rPr>
              <a:t>倘若多數人在網路上選擇沉默</a:t>
            </a:r>
            <a:r>
              <a:rPr lang="en-US" sz="9102" b="1" dirty="0">
                <a:solidFill>
                  <a:srgbClr val="C60A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 Bold"/>
                <a:sym typeface="Canva Sans Bold"/>
              </a:rPr>
              <a:t>，</a:t>
            </a:r>
          </a:p>
          <a:p>
            <a:pPr algn="l">
              <a:lnSpc>
                <a:spcPts val="12744"/>
              </a:lnSpc>
            </a:pPr>
            <a:r>
              <a:rPr lang="en-US" sz="9102" b="1" dirty="0" err="1">
                <a:solidFill>
                  <a:srgbClr val="C60A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 Bold"/>
                <a:sym typeface="Canva Sans Bold"/>
              </a:rPr>
              <a:t>會造成什麼樣的影響呢</a:t>
            </a:r>
            <a:r>
              <a:rPr lang="en-US" sz="9102" b="1" dirty="0">
                <a:solidFill>
                  <a:srgbClr val="C60A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 Bold"/>
                <a:sym typeface="Canva Sans Bold"/>
              </a:rPr>
              <a:t>？</a:t>
            </a: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9166" r="-1499" b="46591"/>
          <a:stretch/>
        </p:blipFill>
        <p:spPr>
          <a:xfrm>
            <a:off x="8382000" y="571500"/>
            <a:ext cx="9473436" cy="320040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02543" y="-153958"/>
            <a:ext cx="21203261" cy="10440958"/>
            <a:chOff x="0" y="0"/>
            <a:chExt cx="28271014" cy="139212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21278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8" y="0"/>
                  </a:lnTo>
                  <a:lnTo>
                    <a:pt x="13921278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349737" y="0"/>
              <a:ext cx="13921278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7" y="0"/>
                  </a:lnTo>
                  <a:lnTo>
                    <a:pt x="13921277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250923" y="9258300"/>
            <a:ext cx="18789845" cy="1105679"/>
            <a:chOff x="0" y="0"/>
            <a:chExt cx="4948766" cy="2912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48766" cy="291208"/>
            </a:xfrm>
            <a:custGeom>
              <a:avLst/>
              <a:gdLst/>
              <a:ahLst/>
              <a:cxnLst/>
              <a:rect l="l" t="t" r="r" b="b"/>
              <a:pathLst>
                <a:path w="4948766" h="291208">
                  <a:moveTo>
                    <a:pt x="0" y="0"/>
                  </a:moveTo>
                  <a:lnTo>
                    <a:pt x="4948766" y="0"/>
                  </a:lnTo>
                  <a:lnTo>
                    <a:pt x="4948766" y="291208"/>
                  </a:lnTo>
                  <a:lnTo>
                    <a:pt x="0" y="291208"/>
                  </a:lnTo>
                  <a:close/>
                </a:path>
              </a:pathLst>
            </a:custGeom>
            <a:solidFill>
              <a:srgbClr val="AF253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948766" cy="329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446659" y="1181243"/>
            <a:ext cx="10967964" cy="1724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171"/>
              </a:lnSpc>
            </a:pPr>
            <a:r>
              <a:rPr lang="en-US" sz="10122" b="1" dirty="0">
                <a:solidFill>
                  <a:srgbClr val="C3113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 Bold"/>
                <a:sym typeface="Canva Sans Bold"/>
              </a:rPr>
              <a:t>｢</a:t>
            </a:r>
            <a:r>
              <a:rPr lang="en-US" sz="10122" b="1" dirty="0" err="1">
                <a:solidFill>
                  <a:srgbClr val="C3113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 Bold"/>
                <a:sym typeface="Canva Sans Bold"/>
              </a:rPr>
              <a:t>旁觀者介入｣教育</a:t>
            </a:r>
            <a:endParaRPr lang="en-US" sz="10122" b="1" dirty="0">
              <a:solidFill>
                <a:srgbClr val="C3113D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nva Sans Bold"/>
              <a:sym typeface="Canva Sa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446659" y="3468574"/>
            <a:ext cx="15504857" cy="4411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1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 Bold"/>
                <a:sym typeface="Canva Sans Bold"/>
              </a:rPr>
              <a:t>旁觀者介入（bystander</a:t>
            </a:r>
            <a:r>
              <a:rPr lang="en-US" sz="5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 Bold"/>
                <a:sym typeface="Canva Sans Bold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 Bold"/>
                <a:sym typeface="Canva Sans Bold"/>
              </a:rPr>
              <a:t>intervention）指的是將人訓練成</a:t>
            </a:r>
            <a:r>
              <a:rPr lang="en-US" sz="5000" b="1" dirty="0" err="1">
                <a:solidFill>
                  <a:srgbClr val="CE87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 Bold"/>
                <a:sym typeface="Canva Sans Bold"/>
              </a:rPr>
              <a:t>主動的旁觀者（active</a:t>
            </a:r>
            <a:r>
              <a:rPr lang="en-US" sz="5000" b="1" dirty="0">
                <a:solidFill>
                  <a:srgbClr val="CE87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 Bold"/>
                <a:sym typeface="Canva Sans Bold"/>
              </a:rPr>
              <a:t> bystander）</a:t>
            </a:r>
            <a:r>
              <a:rPr lang="en-US" sz="5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 Bold"/>
                <a:sym typeface="Canva Sans Bold"/>
              </a:rPr>
              <a:t>。</a:t>
            </a:r>
          </a:p>
          <a:p>
            <a:pPr algn="l">
              <a:lnSpc>
                <a:spcPts val="7000"/>
              </a:lnSpc>
            </a:pPr>
            <a:endParaRPr lang="en-US" sz="5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nva Sans Bold"/>
              <a:sym typeface="Canva Sans Bold"/>
            </a:endParaRPr>
          </a:p>
          <a:p>
            <a:pPr algn="l">
              <a:lnSpc>
                <a:spcPts val="7000"/>
              </a:lnSpc>
            </a:pPr>
            <a:r>
              <a:rPr lang="en-US" sz="5000" b="1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 Bold"/>
                <a:sym typeface="Canva Sans Bold"/>
              </a:rPr>
              <a:t>讓人能在目睹或瞭解危險情境時幫受害者脫離險境，並能夠在後續試圖糾正或舉發加害者</a:t>
            </a:r>
            <a:r>
              <a:rPr lang="en-US" sz="5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 Bold"/>
                <a:sym typeface="Canva Sans Bold"/>
              </a:rPr>
              <a:t>。</a:t>
            </a:r>
          </a:p>
        </p:txBody>
      </p:sp>
    </p:spTree>
  </p:cSld>
  <p:clrMapOvr>
    <a:masterClrMapping/>
  </p:clrMapOvr>
  <p:transition>
    <p:wipe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930501" y="-342900"/>
            <a:ext cx="21203261" cy="10440958"/>
            <a:chOff x="0" y="0"/>
            <a:chExt cx="28271014" cy="139212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21278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8" y="0"/>
                  </a:lnTo>
                  <a:lnTo>
                    <a:pt x="13921278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349737" y="0"/>
              <a:ext cx="13921278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7" y="0"/>
                  </a:lnTo>
                  <a:lnTo>
                    <a:pt x="13921277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250923" y="9258300"/>
            <a:ext cx="18789845" cy="1105679"/>
            <a:chOff x="0" y="0"/>
            <a:chExt cx="4948766" cy="2912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48766" cy="291208"/>
            </a:xfrm>
            <a:custGeom>
              <a:avLst/>
              <a:gdLst/>
              <a:ahLst/>
              <a:cxnLst/>
              <a:rect l="l" t="t" r="r" b="b"/>
              <a:pathLst>
                <a:path w="4948766" h="291208">
                  <a:moveTo>
                    <a:pt x="0" y="0"/>
                  </a:moveTo>
                  <a:lnTo>
                    <a:pt x="4948766" y="0"/>
                  </a:lnTo>
                  <a:lnTo>
                    <a:pt x="4948766" y="291208"/>
                  </a:lnTo>
                  <a:lnTo>
                    <a:pt x="0" y="291208"/>
                  </a:lnTo>
                  <a:close/>
                </a:path>
              </a:pathLst>
            </a:custGeom>
            <a:solidFill>
              <a:srgbClr val="AF253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948766" cy="329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371600" y="1097958"/>
            <a:ext cx="15826201" cy="1663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4171"/>
              </a:lnSpc>
            </a:pPr>
            <a:r>
              <a:rPr lang="en-US" sz="10122" b="1" dirty="0" err="1">
                <a:solidFill>
                  <a:srgbClr val="C3113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 Bold"/>
                <a:sym typeface="Canva Sans Bold"/>
              </a:rPr>
              <a:t>旁觀者</a:t>
            </a:r>
            <a:r>
              <a:rPr lang="zh-TW" altLang="en-US" sz="10122" b="1" dirty="0">
                <a:solidFill>
                  <a:srgbClr val="C3113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 Bold"/>
                <a:sym typeface="Canva Sans Bold"/>
              </a:rPr>
              <a:t>該如何介入呢</a:t>
            </a:r>
            <a:r>
              <a:rPr lang="en-US" altLang="zh-TW" sz="10122" b="1" dirty="0">
                <a:solidFill>
                  <a:srgbClr val="C3113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 Bold"/>
                <a:sym typeface="Canva Sans Bold"/>
              </a:rPr>
              <a:t>?</a:t>
            </a:r>
            <a:endParaRPr lang="en-US" sz="10122" b="1" dirty="0">
              <a:solidFill>
                <a:srgbClr val="C3113D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nva Sans Bold"/>
              <a:sym typeface="Canva Sans Bold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7947DD3-9DED-44DC-B3B9-E391EADE4440}"/>
              </a:ext>
            </a:extLst>
          </p:cNvPr>
          <p:cNvSpPr txBox="1"/>
          <p:nvPr/>
        </p:nvSpPr>
        <p:spPr>
          <a:xfrm>
            <a:off x="381000" y="3319558"/>
            <a:ext cx="1707561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4000" b="1" i="0" dirty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步驟一｜</a:t>
            </a:r>
            <a:r>
              <a:rPr lang="zh-TW" altLang="en-US" sz="4000" b="1" i="0" dirty="0">
                <a:solidFill>
                  <a:srgbClr val="00B0F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中斷過程</a:t>
            </a:r>
            <a:r>
              <a:rPr lang="zh-TW" altLang="en-US" sz="4000" b="1" i="0" dirty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、破壞當事人對峙局面</a:t>
            </a:r>
          </a:p>
          <a:p>
            <a:pPr algn="l"/>
            <a:endParaRPr lang="zh-TW" altLang="en-US" sz="4000" b="0" i="0" dirty="0">
              <a:solidFill>
                <a:srgbClr val="333333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4000" b="1" i="0" dirty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步驟二｜評估局面，可明示或暗示</a:t>
            </a:r>
            <a:r>
              <a:rPr lang="zh-TW" altLang="en-US" sz="4000" b="1" i="0" dirty="0">
                <a:solidFill>
                  <a:srgbClr val="00B0F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警告</a:t>
            </a:r>
            <a:r>
              <a:rPr lang="zh-TW" altLang="en-US" sz="4000" b="1" i="0" dirty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可能涉及騷擾的</a:t>
            </a:r>
            <a:r>
              <a:rPr lang="zh-TW" altLang="en-US" sz="4000" b="1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爭議</a:t>
            </a:r>
            <a:endParaRPr lang="zh-TW" altLang="en-US" sz="4000" b="1" i="0" dirty="0">
              <a:solidFill>
                <a:srgbClr val="333333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endParaRPr lang="en-US" altLang="zh-TW" sz="4000" b="1" i="0" dirty="0">
              <a:solidFill>
                <a:srgbClr val="333333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4000" b="1" i="0" dirty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步驟三｜</a:t>
            </a:r>
            <a:r>
              <a:rPr lang="zh-TW" altLang="en-US" sz="4000" b="1" i="0" dirty="0">
                <a:solidFill>
                  <a:srgbClr val="00B0F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關心被害人</a:t>
            </a:r>
            <a:r>
              <a:rPr lang="zh-TW" altLang="en-US" sz="4000" b="1" i="0" dirty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，表達同一陣線的態度</a:t>
            </a:r>
          </a:p>
          <a:p>
            <a:pPr algn="l"/>
            <a:r>
              <a:rPr lang="zh-TW" altLang="en-US" sz="4000" b="0" i="0" dirty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最後也是最重要的步驟，即旁觀者能主動關懷被害者，讓對方勇敢說出自己的心情和態度，不必擔心遭孤立。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82164532"/>
      </p:ext>
    </p:extLst>
  </p:cSld>
  <p:clrMapOvr>
    <a:masterClrMapping/>
  </p:clrMapOvr>
  <p:transition>
    <p:wipe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02543" y="-153958"/>
            <a:ext cx="21203261" cy="10440958"/>
            <a:chOff x="0" y="0"/>
            <a:chExt cx="28271014" cy="139212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21278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8" y="0"/>
                  </a:lnTo>
                  <a:lnTo>
                    <a:pt x="13921278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349737" y="0"/>
              <a:ext cx="13921278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7" y="0"/>
                  </a:lnTo>
                  <a:lnTo>
                    <a:pt x="13921277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250923" y="9258300"/>
            <a:ext cx="18789845" cy="1105679"/>
            <a:chOff x="0" y="0"/>
            <a:chExt cx="4948766" cy="2912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48766" cy="291208"/>
            </a:xfrm>
            <a:custGeom>
              <a:avLst/>
              <a:gdLst/>
              <a:ahLst/>
              <a:cxnLst/>
              <a:rect l="l" t="t" r="r" b="b"/>
              <a:pathLst>
                <a:path w="4948766" h="291208">
                  <a:moveTo>
                    <a:pt x="0" y="0"/>
                  </a:moveTo>
                  <a:lnTo>
                    <a:pt x="4948766" y="0"/>
                  </a:lnTo>
                  <a:lnTo>
                    <a:pt x="4948766" y="291208"/>
                  </a:lnTo>
                  <a:lnTo>
                    <a:pt x="0" y="291208"/>
                  </a:lnTo>
                  <a:close/>
                </a:path>
              </a:pathLst>
            </a:custGeom>
            <a:solidFill>
              <a:srgbClr val="AF253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948766" cy="329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795282" y="569661"/>
            <a:ext cx="14807613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146"/>
              </a:lnSpc>
            </a:pPr>
            <a:r>
              <a:rPr lang="en-US" sz="4390" b="1" dirty="0" err="1">
                <a:solidFill>
                  <a:srgbClr val="C3113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 Bold"/>
                <a:sym typeface="Canva Sans Bold"/>
              </a:rPr>
              <a:t>請同學說說看，影片中的人物用了哪些旁觀者介入方式呢</a:t>
            </a:r>
            <a:r>
              <a:rPr lang="en-US" sz="4390" b="1" dirty="0">
                <a:solidFill>
                  <a:srgbClr val="C3113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 Bold"/>
                <a:sym typeface="Canva Sans Bold"/>
              </a:rPr>
              <a:t>？</a:t>
            </a:r>
          </a:p>
        </p:txBody>
      </p:sp>
      <p:pic>
        <p:nvPicPr>
          <p:cNvPr id="10" name="圖片 9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6598" y="1704409"/>
            <a:ext cx="11064978" cy="702312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571999" y="9487973"/>
            <a:ext cx="9144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"/>
                <a:sym typeface="Noto Sans T Chinese"/>
              </a:rPr>
              <a:t>影片來源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"/>
                <a:sym typeface="Noto Sans T Chinese"/>
              </a:rPr>
              <a:t>：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"/>
                <a:sym typeface="Noto Sans T Chinese"/>
              </a:rPr>
              <a:t>殘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酷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實驗！網路霸凌搬到真實世界　傷害超乎想像｜三立新聞網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SETN.com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https://www.youtube.com/watch?v=xuYfPx1B66E</a:t>
            </a:r>
            <a:endParaRPr lang="en-US" altLang="zh-TW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Noto Sans T Chinese"/>
              <a:sym typeface="Noto Sans T Chinese"/>
            </a:endParaRPr>
          </a:p>
        </p:txBody>
      </p:sp>
    </p:spTree>
  </p:cSld>
  <p:clrMapOvr>
    <a:masterClrMapping/>
  </p:clrMapOvr>
  <p:transition>
    <p:wipe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57632" y="-266700"/>
            <a:ext cx="21203261" cy="10440958"/>
            <a:chOff x="0" y="0"/>
            <a:chExt cx="28271014" cy="139212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21278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8" y="0"/>
                  </a:lnTo>
                  <a:lnTo>
                    <a:pt x="13921278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349737" y="0"/>
              <a:ext cx="13921278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7" y="0"/>
                  </a:lnTo>
                  <a:lnTo>
                    <a:pt x="13921277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250923" y="9258300"/>
            <a:ext cx="18789845" cy="1105679"/>
            <a:chOff x="0" y="0"/>
            <a:chExt cx="4948766" cy="2912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48766" cy="291208"/>
            </a:xfrm>
            <a:custGeom>
              <a:avLst/>
              <a:gdLst/>
              <a:ahLst/>
              <a:cxnLst/>
              <a:rect l="l" t="t" r="r" b="b"/>
              <a:pathLst>
                <a:path w="4948766" h="291208">
                  <a:moveTo>
                    <a:pt x="0" y="0"/>
                  </a:moveTo>
                  <a:lnTo>
                    <a:pt x="4948766" y="0"/>
                  </a:lnTo>
                  <a:lnTo>
                    <a:pt x="4948766" y="291208"/>
                  </a:lnTo>
                  <a:lnTo>
                    <a:pt x="0" y="291208"/>
                  </a:lnTo>
                  <a:close/>
                </a:path>
              </a:pathLst>
            </a:custGeom>
            <a:solidFill>
              <a:srgbClr val="AF253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948766" cy="329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680737" y="2305169"/>
            <a:ext cx="12926523" cy="5872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702"/>
              </a:lnSpc>
            </a:pPr>
            <a:r>
              <a:rPr lang="en-US" sz="8359" b="1" dirty="0" err="1">
                <a:solidFill>
                  <a:srgbClr val="6344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 Bold"/>
                <a:sym typeface="Canva Sans Bold"/>
              </a:rPr>
              <a:t>如果你也看到</a:t>
            </a:r>
            <a:r>
              <a:rPr lang="en-US" sz="8359" b="1" u="sng" dirty="0" err="1">
                <a:solidFill>
                  <a:srgbClr val="6344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 Bold"/>
                <a:sym typeface="Canva Sans Bold"/>
              </a:rPr>
              <a:t>阿咖</a:t>
            </a:r>
            <a:r>
              <a:rPr lang="zh-TW" altLang="en-US" sz="8359" b="1" u="sng" dirty="0">
                <a:solidFill>
                  <a:srgbClr val="6344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 Bold"/>
                <a:sym typeface="Canva Sans Bold"/>
              </a:rPr>
              <a:t>被</a:t>
            </a:r>
            <a:r>
              <a:rPr lang="en-US" sz="8359" b="1" dirty="0" err="1">
                <a:solidFill>
                  <a:srgbClr val="6344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 Bold"/>
                <a:sym typeface="Canva Sans Bold"/>
              </a:rPr>
              <a:t>貼文</a:t>
            </a:r>
            <a:r>
              <a:rPr lang="en-US" sz="8359" b="1" dirty="0">
                <a:solidFill>
                  <a:srgbClr val="6344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 Bold"/>
                <a:sym typeface="Canva Sans Bold"/>
              </a:rPr>
              <a:t>，</a:t>
            </a:r>
            <a:r>
              <a:rPr lang="zh-TW" altLang="en-US" sz="8359" b="1" dirty="0">
                <a:solidFill>
                  <a:srgbClr val="6344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 Bold"/>
                <a:sym typeface="Canva Sans Bold"/>
              </a:rPr>
              <a:t>雖然你不認識她，但</a:t>
            </a:r>
            <a:r>
              <a:rPr lang="en-US" sz="8359" b="1" dirty="0" err="1">
                <a:solidFill>
                  <a:srgbClr val="6344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 Bold"/>
                <a:sym typeface="Canva Sans Bold"/>
              </a:rPr>
              <a:t>你想給予她一句正向留言，你會怎麼留言呢</a:t>
            </a:r>
            <a:r>
              <a:rPr lang="en-US" sz="8359" b="1" dirty="0">
                <a:solidFill>
                  <a:srgbClr val="6344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 Bold"/>
                <a:sym typeface="Canva Sans Bold"/>
              </a:rPr>
              <a:t>？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3" t="18561" r="24218" b="45833"/>
          <a:stretch/>
        </p:blipFill>
        <p:spPr>
          <a:xfrm>
            <a:off x="13677704" y="235891"/>
            <a:ext cx="3010096" cy="277401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02543" y="-153958"/>
            <a:ext cx="21203261" cy="10440958"/>
            <a:chOff x="0" y="0"/>
            <a:chExt cx="28271014" cy="139212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21278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8" y="0"/>
                  </a:lnTo>
                  <a:lnTo>
                    <a:pt x="13921278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349737" y="0"/>
              <a:ext cx="13921278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7" y="0"/>
                  </a:lnTo>
                  <a:lnTo>
                    <a:pt x="13921277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250923" y="9258300"/>
            <a:ext cx="18789845" cy="1105679"/>
            <a:chOff x="0" y="0"/>
            <a:chExt cx="4948766" cy="2912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48766" cy="291208"/>
            </a:xfrm>
            <a:custGeom>
              <a:avLst/>
              <a:gdLst/>
              <a:ahLst/>
              <a:cxnLst/>
              <a:rect l="l" t="t" r="r" b="b"/>
              <a:pathLst>
                <a:path w="4948766" h="291208">
                  <a:moveTo>
                    <a:pt x="0" y="0"/>
                  </a:moveTo>
                  <a:lnTo>
                    <a:pt x="4948766" y="0"/>
                  </a:lnTo>
                  <a:lnTo>
                    <a:pt x="4948766" y="291208"/>
                  </a:lnTo>
                  <a:lnTo>
                    <a:pt x="0" y="291208"/>
                  </a:lnTo>
                  <a:close/>
                </a:path>
              </a:pathLst>
            </a:custGeom>
            <a:solidFill>
              <a:srgbClr val="AF253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948766" cy="329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371600" y="581212"/>
            <a:ext cx="16763999" cy="15269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808"/>
              </a:lnSpc>
            </a:pPr>
            <a:r>
              <a:rPr lang="zh-TW" altLang="en-US" sz="9149" b="1" u="sng" dirty="0">
                <a:solidFill>
                  <a:srgbClr val="512D2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網路求助資源</a:t>
            </a:r>
            <a:r>
              <a:rPr lang="en-US" altLang="zh-TW" sz="9149" b="1" u="sng" dirty="0">
                <a:solidFill>
                  <a:srgbClr val="512D2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-</a:t>
            </a:r>
            <a:r>
              <a:rPr lang="zh-TW" altLang="en-US" sz="9149" b="1" u="sng" dirty="0">
                <a:solidFill>
                  <a:srgbClr val="512D2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性影像處理中心</a:t>
            </a:r>
            <a:endParaRPr lang="en-US" sz="9149" b="1" u="sng" dirty="0">
              <a:solidFill>
                <a:srgbClr val="512D2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68300" y="2583983"/>
            <a:ext cx="16151400" cy="1136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91"/>
              </a:lnSpc>
            </a:pPr>
            <a:endParaRPr lang="en-US" sz="6922" b="1" dirty="0">
              <a:solidFill>
                <a:srgbClr val="C3113D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nva Sans Bold"/>
              <a:sym typeface="Canva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68300" y="3790461"/>
            <a:ext cx="15124650" cy="1136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91"/>
              </a:lnSpc>
            </a:pPr>
            <a:endParaRPr lang="en-US" sz="6922" b="1" dirty="0">
              <a:solidFill>
                <a:srgbClr val="CE879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nva Sans Bold"/>
              <a:sym typeface="Canva Sans Bold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D4B88AFD-7C6C-462F-90F5-8FF85B333CCC}"/>
              </a:ext>
            </a:extLst>
          </p:cNvPr>
          <p:cNvSpPr txBox="1"/>
          <p:nvPr/>
        </p:nvSpPr>
        <p:spPr>
          <a:xfrm flipH="1">
            <a:off x="1068300" y="3129483"/>
            <a:ext cx="19393665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6600" b="1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</a:t>
            </a:r>
            <a:r>
              <a:rPr lang="zh-TW" altLang="en-US" sz="4800" b="1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網站 </a:t>
            </a:r>
            <a:r>
              <a:rPr lang="en-US" altLang="zh-TW" sz="4800" b="1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hlinkClick r:id="rId4"/>
              </a:rPr>
              <a:t>https://tw-ncii.win.org.tw/</a:t>
            </a:r>
            <a:endParaRPr lang="en-US" altLang="zh-TW" sz="4800" b="1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4800" b="1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臉書 </a:t>
            </a:r>
            <a:r>
              <a:rPr lang="en-US" altLang="zh-TW" sz="4800" b="1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hlinkClick r:id="rId5"/>
              </a:rPr>
              <a:t>https://www.facebook.com/tw.ncii</a:t>
            </a:r>
            <a:endParaRPr lang="en-US" altLang="zh-TW" sz="4800" b="1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sz="4800" b="1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 Instagram </a:t>
            </a:r>
            <a:r>
              <a:rPr lang="en-US" altLang="zh-TW" sz="4800" b="1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hlinkClick r:id="rId6"/>
              </a:rPr>
              <a:t>https://www.instagram.com/tw.ncii/</a:t>
            </a:r>
            <a:endParaRPr lang="en-US" altLang="zh-TW" sz="4800" b="1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4800" b="1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 服務專線  </a:t>
            </a:r>
            <a:r>
              <a:rPr lang="en-US" altLang="zh-TW" sz="4800" b="1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(02)6605-7373</a:t>
            </a:r>
            <a:endParaRPr lang="en-US" altLang="zh-TW" sz="48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800" b="1" dirty="0">
              <a:solidFill>
                <a:srgbClr val="634438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nva Sans Bold"/>
              <a:sym typeface="Canva Sans Bold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89377692"/>
      </p:ext>
    </p:extLst>
  </p:cSld>
  <p:clrMapOvr>
    <a:masterClrMapping/>
  </p:clrMapOvr>
  <p:transition>
    <p:wipe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57630" y="-76979"/>
            <a:ext cx="21203261" cy="10440958"/>
            <a:chOff x="0" y="0"/>
            <a:chExt cx="28271014" cy="139212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21278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8" y="0"/>
                  </a:lnTo>
                  <a:lnTo>
                    <a:pt x="13921278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7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349737" y="0"/>
              <a:ext cx="13921278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7" y="0"/>
                  </a:lnTo>
                  <a:lnTo>
                    <a:pt x="13921277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7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2310851" y="5382029"/>
            <a:ext cx="7734017" cy="8148868"/>
          </a:xfrm>
          <a:custGeom>
            <a:avLst/>
            <a:gdLst/>
            <a:ahLst/>
            <a:cxnLst/>
            <a:rect l="l" t="t" r="r" b="b"/>
            <a:pathLst>
              <a:path w="7734017" h="8148868">
                <a:moveTo>
                  <a:pt x="0" y="0"/>
                </a:moveTo>
                <a:lnTo>
                  <a:pt x="7734017" y="0"/>
                </a:lnTo>
                <a:lnTo>
                  <a:pt x="7734017" y="8148868"/>
                </a:lnTo>
                <a:lnTo>
                  <a:pt x="0" y="81488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680246" y="4957962"/>
            <a:ext cx="8755007" cy="9497542"/>
          </a:xfrm>
          <a:custGeom>
            <a:avLst/>
            <a:gdLst/>
            <a:ahLst/>
            <a:cxnLst/>
            <a:rect l="l" t="t" r="r" b="b"/>
            <a:pathLst>
              <a:path w="8755007" h="9497542">
                <a:moveTo>
                  <a:pt x="0" y="0"/>
                </a:moveTo>
                <a:lnTo>
                  <a:pt x="8755007" y="0"/>
                </a:lnTo>
                <a:lnTo>
                  <a:pt x="8755007" y="9497542"/>
                </a:lnTo>
                <a:lnTo>
                  <a:pt x="0" y="94975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549567" y="5382029"/>
            <a:ext cx="7556269" cy="8229600"/>
          </a:xfrm>
          <a:custGeom>
            <a:avLst/>
            <a:gdLst/>
            <a:ahLst/>
            <a:cxnLst/>
            <a:rect l="l" t="t" r="r" b="b"/>
            <a:pathLst>
              <a:path w="7556269" h="8229600">
                <a:moveTo>
                  <a:pt x="0" y="0"/>
                </a:moveTo>
                <a:lnTo>
                  <a:pt x="7556269" y="0"/>
                </a:lnTo>
                <a:lnTo>
                  <a:pt x="755626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-250923" y="9467850"/>
            <a:ext cx="18789845" cy="1534283"/>
            <a:chOff x="0" y="0"/>
            <a:chExt cx="4948766" cy="40409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948766" cy="404091"/>
            </a:xfrm>
            <a:custGeom>
              <a:avLst/>
              <a:gdLst/>
              <a:ahLst/>
              <a:cxnLst/>
              <a:rect l="l" t="t" r="r" b="b"/>
              <a:pathLst>
                <a:path w="4948766" h="404091">
                  <a:moveTo>
                    <a:pt x="0" y="0"/>
                  </a:moveTo>
                  <a:lnTo>
                    <a:pt x="4948766" y="0"/>
                  </a:lnTo>
                  <a:lnTo>
                    <a:pt x="4948766" y="404091"/>
                  </a:lnTo>
                  <a:lnTo>
                    <a:pt x="0" y="404091"/>
                  </a:lnTo>
                  <a:close/>
                </a:path>
              </a:pathLst>
            </a:custGeom>
            <a:solidFill>
              <a:srgbClr val="AF253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948766" cy="4421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188534" y="866775"/>
            <a:ext cx="13910931" cy="4129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1" dirty="0">
                <a:solidFill>
                  <a:srgbClr val="AF25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"/>
                <a:sym typeface="Canva Sans"/>
              </a:rPr>
              <a:t>我是902班的</a:t>
            </a:r>
            <a:r>
              <a:rPr lang="en-US" sz="9000" b="1" u="sng" dirty="0">
                <a:solidFill>
                  <a:srgbClr val="AF25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"/>
                <a:sym typeface="Canva Sans"/>
              </a:rPr>
              <a:t>火龍果</a:t>
            </a:r>
            <a:r>
              <a:rPr lang="en-US" sz="9000" b="1" dirty="0">
                <a:solidFill>
                  <a:srgbClr val="AF25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va Sans"/>
                <a:sym typeface="Canva Sans"/>
              </a:rPr>
              <a:t>，</a:t>
            </a:r>
          </a:p>
          <a:p>
            <a:pPr algn="ctr">
              <a:lnSpc>
                <a:spcPts val="12599"/>
              </a:lnSpc>
            </a:pPr>
            <a:r>
              <a:rPr lang="en-US" sz="9000" b="1" dirty="0" err="1">
                <a:solidFill>
                  <a:srgbClr val="AF25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今天是我們的畢業旅行日</a:t>
            </a:r>
            <a:r>
              <a:rPr lang="en-US" sz="9000" b="1" dirty="0">
                <a:solidFill>
                  <a:srgbClr val="AF25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！</a:t>
            </a:r>
          </a:p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6344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我跟死黨</a:t>
            </a:r>
            <a:r>
              <a:rPr lang="en-US" sz="5000" u="sng" dirty="0" err="1">
                <a:solidFill>
                  <a:srgbClr val="6344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阿咖</a:t>
            </a:r>
            <a:r>
              <a:rPr lang="en-US" sz="5000" dirty="0" err="1">
                <a:solidFill>
                  <a:srgbClr val="6344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期待超久，一切都很完美</a:t>
            </a:r>
            <a:r>
              <a:rPr lang="en-US" sz="5000" dirty="0">
                <a:solidFill>
                  <a:srgbClr val="6344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！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710843" y="9715500"/>
            <a:ext cx="6866314" cy="442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2"/>
              </a:lnSpc>
              <a:spcBef>
                <a:spcPct val="0"/>
              </a:spcBef>
            </a:pPr>
            <a:r>
              <a:rPr lang="en-US" sz="2451" dirty="0" err="1">
                <a:solidFill>
                  <a:srgbClr val="FFFFFF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教育部國民教育中央輔導團性別平等教育議題分團</a:t>
            </a:r>
            <a:endParaRPr lang="en-US" sz="2451" dirty="0">
              <a:solidFill>
                <a:srgbClr val="FFFFFF"/>
              </a:solidFill>
              <a:latin typeface="Childos Arabic Light"/>
              <a:ea typeface="Childos Arabic Light"/>
              <a:cs typeface="Childos Arabic Light"/>
              <a:sym typeface="Childos Arabic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57630" y="-76979"/>
            <a:ext cx="21203261" cy="10440958"/>
            <a:chOff x="0" y="0"/>
            <a:chExt cx="28271014" cy="139212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21278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8" y="0"/>
                  </a:lnTo>
                  <a:lnTo>
                    <a:pt x="13921278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349737" y="0"/>
              <a:ext cx="13921278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7" y="0"/>
                  </a:lnTo>
                  <a:lnTo>
                    <a:pt x="13921277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250923" y="9258300"/>
            <a:ext cx="18789845" cy="1105679"/>
            <a:chOff x="0" y="0"/>
            <a:chExt cx="4948766" cy="2912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48766" cy="291208"/>
            </a:xfrm>
            <a:custGeom>
              <a:avLst/>
              <a:gdLst/>
              <a:ahLst/>
              <a:cxnLst/>
              <a:rect l="l" t="t" r="r" b="b"/>
              <a:pathLst>
                <a:path w="4948766" h="291208">
                  <a:moveTo>
                    <a:pt x="0" y="0"/>
                  </a:moveTo>
                  <a:lnTo>
                    <a:pt x="4948766" y="0"/>
                  </a:lnTo>
                  <a:lnTo>
                    <a:pt x="4948766" y="291208"/>
                  </a:lnTo>
                  <a:lnTo>
                    <a:pt x="0" y="291208"/>
                  </a:lnTo>
                  <a:close/>
                </a:path>
              </a:pathLst>
            </a:custGeom>
            <a:solidFill>
              <a:srgbClr val="AF253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948766" cy="329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3144490" y="618810"/>
            <a:ext cx="4668941" cy="4353787"/>
          </a:xfrm>
          <a:custGeom>
            <a:avLst/>
            <a:gdLst/>
            <a:ahLst/>
            <a:cxnLst/>
            <a:rect l="l" t="t" r="r" b="b"/>
            <a:pathLst>
              <a:path w="4668941" h="4353787">
                <a:moveTo>
                  <a:pt x="0" y="0"/>
                </a:moveTo>
                <a:lnTo>
                  <a:pt x="4668941" y="0"/>
                </a:lnTo>
                <a:lnTo>
                  <a:pt x="4668941" y="4353787"/>
                </a:lnTo>
                <a:lnTo>
                  <a:pt x="0" y="43537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969701" y="2631437"/>
            <a:ext cx="14348597" cy="5132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5"/>
              </a:lnSpc>
            </a:pPr>
            <a:r>
              <a:rPr lang="en-US" sz="8335" b="1" dirty="0" err="1">
                <a:solidFill>
                  <a:srgbClr val="AF25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我在車上大聲唱了我的愛歌</a:t>
            </a:r>
            <a:r>
              <a:rPr lang="en-US" sz="8335" b="1" dirty="0">
                <a:solidFill>
                  <a:srgbClr val="AF25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，</a:t>
            </a:r>
          </a:p>
          <a:p>
            <a:pPr algn="ctr">
              <a:lnSpc>
                <a:spcPts val="7835"/>
              </a:lnSpc>
            </a:pPr>
            <a:endParaRPr lang="en-US" sz="8335" b="1" dirty="0">
              <a:solidFill>
                <a:srgbClr val="AF253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artland Script"/>
              <a:sym typeface="Heartland Script"/>
            </a:endParaRPr>
          </a:p>
          <a:p>
            <a:pPr algn="ctr">
              <a:lnSpc>
                <a:spcPts val="7835"/>
              </a:lnSpc>
            </a:pPr>
            <a:r>
              <a:rPr lang="en-US" sz="8335" b="1" u="sng" dirty="0" err="1">
                <a:solidFill>
                  <a:srgbClr val="6344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阿咖</a:t>
            </a:r>
            <a:r>
              <a:rPr lang="en-US" sz="8335" b="1" dirty="0" err="1">
                <a:solidFill>
                  <a:srgbClr val="6344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說我唱歌超難聽</a:t>
            </a:r>
            <a:r>
              <a:rPr lang="en-US" sz="8335" b="1" dirty="0">
                <a:solidFill>
                  <a:srgbClr val="6344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！</a:t>
            </a:r>
          </a:p>
          <a:p>
            <a:pPr algn="ctr">
              <a:lnSpc>
                <a:spcPts val="7835"/>
              </a:lnSpc>
            </a:pPr>
            <a:endParaRPr lang="en-US" sz="8335" b="1" dirty="0">
              <a:solidFill>
                <a:srgbClr val="634438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artland Script"/>
              <a:sym typeface="Heartland Script"/>
            </a:endParaRPr>
          </a:p>
          <a:p>
            <a:pPr algn="ctr">
              <a:lnSpc>
                <a:spcPts val="7835"/>
              </a:lnSpc>
            </a:pPr>
            <a:r>
              <a:rPr lang="en-US" sz="8335" b="1" dirty="0">
                <a:solidFill>
                  <a:srgbClr val="AF25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她亂講，機器給我95高分耶！</a:t>
            </a:r>
          </a:p>
        </p:txBody>
      </p:sp>
    </p:spTree>
    <p:extLst>
      <p:ext uri="{BB962C8B-B14F-4D97-AF65-F5344CB8AC3E}">
        <p14:creationId xmlns:p14="http://schemas.microsoft.com/office/powerpoint/2010/main" val="1368505828"/>
      </p:ext>
    </p:extLst>
  </p:cSld>
  <p:clrMapOvr>
    <a:masterClrMapping/>
  </p:clrMapOvr>
  <p:transition>
    <p:wipe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57630" y="-76979"/>
            <a:ext cx="21203261" cy="10440958"/>
            <a:chOff x="0" y="0"/>
            <a:chExt cx="28271014" cy="139212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21278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8" y="0"/>
                  </a:lnTo>
                  <a:lnTo>
                    <a:pt x="13921278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349737" y="0"/>
              <a:ext cx="13921278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7" y="0"/>
                  </a:lnTo>
                  <a:lnTo>
                    <a:pt x="13921277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250923" y="9258300"/>
            <a:ext cx="18789845" cy="1105679"/>
            <a:chOff x="0" y="0"/>
            <a:chExt cx="4948766" cy="2912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48766" cy="291208"/>
            </a:xfrm>
            <a:custGeom>
              <a:avLst/>
              <a:gdLst/>
              <a:ahLst/>
              <a:cxnLst/>
              <a:rect l="l" t="t" r="r" b="b"/>
              <a:pathLst>
                <a:path w="4948766" h="291208">
                  <a:moveTo>
                    <a:pt x="0" y="0"/>
                  </a:moveTo>
                  <a:lnTo>
                    <a:pt x="4948766" y="0"/>
                  </a:lnTo>
                  <a:lnTo>
                    <a:pt x="4948766" y="291208"/>
                  </a:lnTo>
                  <a:lnTo>
                    <a:pt x="0" y="291208"/>
                  </a:lnTo>
                  <a:close/>
                </a:path>
              </a:pathLst>
            </a:custGeom>
            <a:solidFill>
              <a:srgbClr val="AF253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948766" cy="329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601710">
            <a:off x="13701142" y="3267453"/>
            <a:ext cx="3677409" cy="6461900"/>
          </a:xfrm>
          <a:custGeom>
            <a:avLst/>
            <a:gdLst/>
            <a:ahLst/>
            <a:cxnLst/>
            <a:rect l="l" t="t" r="r" b="b"/>
            <a:pathLst>
              <a:path w="3677409" h="6461900">
                <a:moveTo>
                  <a:pt x="0" y="0"/>
                </a:moveTo>
                <a:lnTo>
                  <a:pt x="3677408" y="0"/>
                </a:lnTo>
                <a:lnTo>
                  <a:pt x="3677408" y="6461900"/>
                </a:lnTo>
                <a:lnTo>
                  <a:pt x="0" y="64619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280262" y="2015030"/>
            <a:ext cx="13112137" cy="5001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35"/>
              </a:lnSpc>
            </a:pPr>
            <a:r>
              <a:rPr lang="en-US" sz="8335" b="1" dirty="0" err="1">
                <a:solidFill>
                  <a:srgbClr val="AF25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在等待集合的時候</a:t>
            </a:r>
            <a:r>
              <a:rPr lang="en-US" sz="8335" b="1" dirty="0">
                <a:solidFill>
                  <a:srgbClr val="AF25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，</a:t>
            </a:r>
          </a:p>
          <a:p>
            <a:pPr algn="ctr">
              <a:lnSpc>
                <a:spcPts val="7835"/>
              </a:lnSpc>
            </a:pPr>
            <a:endParaRPr lang="en-US" sz="8335" b="1" dirty="0">
              <a:solidFill>
                <a:srgbClr val="AF253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artland Script"/>
              <a:sym typeface="Heartland Script"/>
            </a:endParaRPr>
          </a:p>
          <a:p>
            <a:pPr algn="ctr">
              <a:lnSpc>
                <a:spcPts val="7835"/>
              </a:lnSpc>
            </a:pPr>
            <a:r>
              <a:rPr lang="en-US" sz="8335" b="1" u="sng" dirty="0">
                <a:solidFill>
                  <a:srgbClr val="6344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阿咖</a:t>
            </a:r>
            <a:r>
              <a:rPr lang="en-US" sz="8335" b="1" dirty="0">
                <a:solidFill>
                  <a:srgbClr val="6344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被大家起鬨跳了16蹲，</a:t>
            </a:r>
          </a:p>
          <a:p>
            <a:pPr algn="ctr">
              <a:lnSpc>
                <a:spcPts val="7835"/>
              </a:lnSpc>
            </a:pPr>
            <a:endParaRPr lang="en-US" sz="8335" b="1" dirty="0">
              <a:solidFill>
                <a:srgbClr val="634438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artland Script"/>
              <a:sym typeface="Heartland Script"/>
            </a:endParaRPr>
          </a:p>
          <a:p>
            <a:pPr algn="ctr">
              <a:lnSpc>
                <a:spcPts val="7835"/>
              </a:lnSpc>
            </a:pPr>
            <a:r>
              <a:rPr lang="en-US" sz="8335" b="1" dirty="0" err="1">
                <a:solidFill>
                  <a:srgbClr val="AF25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連我們的阿導也跟著跳</a:t>
            </a:r>
            <a:r>
              <a:rPr lang="en-US" sz="8335" b="1" dirty="0">
                <a:solidFill>
                  <a:srgbClr val="AF25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！</a:t>
            </a:r>
          </a:p>
        </p:txBody>
      </p:sp>
    </p:spTree>
  </p:cSld>
  <p:clrMapOvr>
    <a:masterClrMapping/>
  </p:clrMapOvr>
  <p:transition>
    <p:wipe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57630" y="-76979"/>
            <a:ext cx="21203261" cy="10440958"/>
            <a:chOff x="0" y="0"/>
            <a:chExt cx="28271014" cy="139212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21278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8" y="0"/>
                  </a:lnTo>
                  <a:lnTo>
                    <a:pt x="13921278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349737" y="0"/>
              <a:ext cx="13921278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7" y="0"/>
                  </a:lnTo>
                  <a:lnTo>
                    <a:pt x="13921277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250923" y="9258300"/>
            <a:ext cx="18789845" cy="1105679"/>
            <a:chOff x="0" y="0"/>
            <a:chExt cx="4948766" cy="2912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48766" cy="291208"/>
            </a:xfrm>
            <a:custGeom>
              <a:avLst/>
              <a:gdLst/>
              <a:ahLst/>
              <a:cxnLst/>
              <a:rect l="l" t="t" r="r" b="b"/>
              <a:pathLst>
                <a:path w="4948766" h="291208">
                  <a:moveTo>
                    <a:pt x="0" y="0"/>
                  </a:moveTo>
                  <a:lnTo>
                    <a:pt x="4948766" y="0"/>
                  </a:lnTo>
                  <a:lnTo>
                    <a:pt x="4948766" y="291208"/>
                  </a:lnTo>
                  <a:lnTo>
                    <a:pt x="0" y="291208"/>
                  </a:lnTo>
                  <a:close/>
                </a:path>
              </a:pathLst>
            </a:custGeom>
            <a:solidFill>
              <a:srgbClr val="AF253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948766" cy="329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569966">
            <a:off x="14842069" y="700331"/>
            <a:ext cx="2456181" cy="4044610"/>
          </a:xfrm>
          <a:custGeom>
            <a:avLst/>
            <a:gdLst/>
            <a:ahLst/>
            <a:cxnLst/>
            <a:rect l="l" t="t" r="r" b="b"/>
            <a:pathLst>
              <a:path w="2780395" h="4578495">
                <a:moveTo>
                  <a:pt x="0" y="0"/>
                </a:moveTo>
                <a:lnTo>
                  <a:pt x="2780395" y="0"/>
                </a:lnTo>
                <a:lnTo>
                  <a:pt x="2780395" y="4578496"/>
                </a:lnTo>
                <a:lnTo>
                  <a:pt x="0" y="4578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603287" y="3290736"/>
            <a:ext cx="15656013" cy="4686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3"/>
              </a:lnSpc>
            </a:pPr>
            <a:r>
              <a:rPr lang="en-US" sz="7610" b="1" dirty="0" err="1">
                <a:solidFill>
                  <a:srgbClr val="AF25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這攤夜市的泡泡冰也太好吃了吧</a:t>
            </a:r>
            <a:r>
              <a:rPr lang="en-US" sz="7610" b="1" dirty="0">
                <a:solidFill>
                  <a:srgbClr val="AF25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！</a:t>
            </a:r>
          </a:p>
          <a:p>
            <a:pPr algn="ctr">
              <a:lnSpc>
                <a:spcPts val="7153"/>
              </a:lnSpc>
            </a:pPr>
            <a:endParaRPr lang="en-US" sz="7610" b="1" dirty="0">
              <a:solidFill>
                <a:srgbClr val="AF253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artland Script"/>
              <a:sym typeface="Heartland Script"/>
            </a:endParaRPr>
          </a:p>
          <a:p>
            <a:pPr algn="ctr">
              <a:lnSpc>
                <a:spcPts val="7153"/>
              </a:lnSpc>
            </a:pPr>
            <a:r>
              <a:rPr lang="en-US" sz="7610" b="1" dirty="0" err="1">
                <a:solidFill>
                  <a:srgbClr val="AF25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我忍不住把</a:t>
            </a:r>
            <a:r>
              <a:rPr lang="en-US" sz="7610" b="1" u="sng" dirty="0" err="1">
                <a:solidFill>
                  <a:srgbClr val="AF25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阿咖</a:t>
            </a:r>
            <a:r>
              <a:rPr lang="en-US" sz="7610" b="1" dirty="0" err="1">
                <a:solidFill>
                  <a:srgbClr val="AF25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手上冰搶來挖一口</a:t>
            </a:r>
            <a:r>
              <a:rPr lang="en-US" sz="7610" b="1" dirty="0">
                <a:solidFill>
                  <a:srgbClr val="AF25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，</a:t>
            </a:r>
          </a:p>
          <a:p>
            <a:pPr algn="ctr">
              <a:lnSpc>
                <a:spcPts val="7153"/>
              </a:lnSpc>
            </a:pPr>
            <a:endParaRPr lang="en-US" sz="7610" b="1" dirty="0">
              <a:solidFill>
                <a:srgbClr val="AF253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artland Script"/>
              <a:sym typeface="Heartland Script"/>
            </a:endParaRPr>
          </a:p>
          <a:p>
            <a:pPr algn="ctr">
              <a:lnSpc>
                <a:spcPts val="7153"/>
              </a:lnSpc>
            </a:pPr>
            <a:r>
              <a:rPr lang="en-US" sz="7610" b="1" u="sng" dirty="0" err="1">
                <a:solidFill>
                  <a:srgbClr val="6344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阿咖</a:t>
            </a:r>
            <a:r>
              <a:rPr lang="en-US" sz="7610" b="1" dirty="0" err="1">
                <a:solidFill>
                  <a:srgbClr val="6344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一邊追打我，一邊大笑</a:t>
            </a:r>
            <a:r>
              <a:rPr lang="zh-TW" altLang="en-US" sz="7610" b="1" dirty="0">
                <a:solidFill>
                  <a:srgbClr val="6344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！</a:t>
            </a:r>
            <a:endParaRPr lang="en-US" sz="7610" b="1" dirty="0">
              <a:solidFill>
                <a:srgbClr val="634438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artland Script"/>
              <a:sym typeface="Heartland Script"/>
            </a:endParaRPr>
          </a:p>
        </p:txBody>
      </p:sp>
      <p:sp>
        <p:nvSpPr>
          <p:cNvPr id="10" name="Freeform 10"/>
          <p:cNvSpPr/>
          <p:nvPr/>
        </p:nvSpPr>
        <p:spPr>
          <a:xfrm rot="-569723">
            <a:off x="986174" y="6945098"/>
            <a:ext cx="1682037" cy="1471782"/>
          </a:xfrm>
          <a:custGeom>
            <a:avLst/>
            <a:gdLst/>
            <a:ahLst/>
            <a:cxnLst/>
            <a:rect l="l" t="t" r="r" b="b"/>
            <a:pathLst>
              <a:path w="1945978" h="1702730">
                <a:moveTo>
                  <a:pt x="0" y="0"/>
                </a:moveTo>
                <a:lnTo>
                  <a:pt x="1945978" y="0"/>
                </a:lnTo>
                <a:lnTo>
                  <a:pt x="1945978" y="1702731"/>
                </a:lnTo>
                <a:lnTo>
                  <a:pt x="0" y="17027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wipe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57630" y="-76979"/>
            <a:ext cx="21203261" cy="10440958"/>
            <a:chOff x="0" y="0"/>
            <a:chExt cx="28271014" cy="139212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21278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8" y="0"/>
                  </a:lnTo>
                  <a:lnTo>
                    <a:pt x="13921278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349737" y="0"/>
              <a:ext cx="13921278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7" y="0"/>
                  </a:lnTo>
                  <a:lnTo>
                    <a:pt x="13921277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250923" y="9258300"/>
            <a:ext cx="18789845" cy="1105679"/>
            <a:chOff x="0" y="0"/>
            <a:chExt cx="4948766" cy="2912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48766" cy="291208"/>
            </a:xfrm>
            <a:custGeom>
              <a:avLst/>
              <a:gdLst/>
              <a:ahLst/>
              <a:cxnLst/>
              <a:rect l="l" t="t" r="r" b="b"/>
              <a:pathLst>
                <a:path w="4948766" h="291208">
                  <a:moveTo>
                    <a:pt x="0" y="0"/>
                  </a:moveTo>
                  <a:lnTo>
                    <a:pt x="4948766" y="0"/>
                  </a:lnTo>
                  <a:lnTo>
                    <a:pt x="4948766" y="291208"/>
                  </a:lnTo>
                  <a:lnTo>
                    <a:pt x="0" y="291208"/>
                  </a:lnTo>
                  <a:close/>
                </a:path>
              </a:pathLst>
            </a:custGeom>
            <a:solidFill>
              <a:srgbClr val="AF253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948766" cy="329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03287" y="2885657"/>
            <a:ext cx="15656013" cy="46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3"/>
              </a:lnSpc>
            </a:pPr>
            <a:r>
              <a:rPr lang="en-US" sz="7610" b="1" dirty="0" err="1">
                <a:solidFill>
                  <a:srgbClr val="AF25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晚上回飯店時</a:t>
            </a:r>
            <a:r>
              <a:rPr lang="en-US" sz="7610" b="1" dirty="0">
                <a:solidFill>
                  <a:srgbClr val="AF25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，</a:t>
            </a:r>
          </a:p>
          <a:p>
            <a:pPr algn="ctr">
              <a:lnSpc>
                <a:spcPts val="7153"/>
              </a:lnSpc>
            </a:pPr>
            <a:endParaRPr lang="en-US" sz="7610" b="1" dirty="0">
              <a:solidFill>
                <a:srgbClr val="AF253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artland Script"/>
              <a:sym typeface="Heartland Script"/>
            </a:endParaRPr>
          </a:p>
          <a:p>
            <a:pPr algn="ctr">
              <a:lnSpc>
                <a:spcPts val="7153"/>
              </a:lnSpc>
            </a:pPr>
            <a:r>
              <a:rPr lang="en-US" sz="7610" b="1" u="sng" dirty="0" err="1">
                <a:solidFill>
                  <a:srgbClr val="6344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阿咖</a:t>
            </a:r>
            <a:r>
              <a:rPr lang="en-US" sz="7610" b="1" dirty="0" err="1">
                <a:solidFill>
                  <a:srgbClr val="6344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一邊洗澡一邊跟我們聊天</a:t>
            </a:r>
            <a:r>
              <a:rPr lang="en-US" sz="7610" b="1" dirty="0">
                <a:solidFill>
                  <a:srgbClr val="6344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，</a:t>
            </a:r>
          </a:p>
          <a:p>
            <a:pPr algn="ctr">
              <a:lnSpc>
                <a:spcPts val="7153"/>
              </a:lnSpc>
            </a:pPr>
            <a:endParaRPr lang="en-US" sz="7610" b="1" dirty="0">
              <a:solidFill>
                <a:srgbClr val="634438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artland Script"/>
              <a:sym typeface="Heartland Script"/>
            </a:endParaRPr>
          </a:p>
          <a:p>
            <a:pPr algn="ctr">
              <a:lnSpc>
                <a:spcPts val="7153"/>
              </a:lnSpc>
            </a:pPr>
            <a:r>
              <a:rPr lang="en-US" sz="7610" b="1" dirty="0" err="1">
                <a:solidFill>
                  <a:srgbClr val="6344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她說她變瘦了，肚子小了一號</a:t>
            </a:r>
            <a:r>
              <a:rPr lang="en-US" sz="7610" b="1" dirty="0">
                <a:solidFill>
                  <a:srgbClr val="6344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。</a:t>
            </a:r>
          </a:p>
        </p:txBody>
      </p:sp>
      <p:sp>
        <p:nvSpPr>
          <p:cNvPr id="9" name="Freeform 9"/>
          <p:cNvSpPr/>
          <p:nvPr/>
        </p:nvSpPr>
        <p:spPr>
          <a:xfrm>
            <a:off x="12466780" y="7998251"/>
            <a:ext cx="5099172" cy="1650857"/>
          </a:xfrm>
          <a:custGeom>
            <a:avLst/>
            <a:gdLst/>
            <a:ahLst/>
            <a:cxnLst/>
            <a:rect l="l" t="t" r="r" b="b"/>
            <a:pathLst>
              <a:path w="5099172" h="1650857">
                <a:moveTo>
                  <a:pt x="0" y="0"/>
                </a:moveTo>
                <a:lnTo>
                  <a:pt x="5099172" y="0"/>
                </a:lnTo>
                <a:lnTo>
                  <a:pt x="5099172" y="1650857"/>
                </a:lnTo>
                <a:lnTo>
                  <a:pt x="0" y="16508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740609" y="472667"/>
            <a:ext cx="3065318" cy="3564324"/>
          </a:xfrm>
          <a:custGeom>
            <a:avLst/>
            <a:gdLst/>
            <a:ahLst/>
            <a:cxnLst/>
            <a:rect l="l" t="t" r="r" b="b"/>
            <a:pathLst>
              <a:path w="3065318" h="3564324">
                <a:moveTo>
                  <a:pt x="3065319" y="0"/>
                </a:moveTo>
                <a:lnTo>
                  <a:pt x="0" y="0"/>
                </a:lnTo>
                <a:lnTo>
                  <a:pt x="0" y="3564323"/>
                </a:lnTo>
                <a:lnTo>
                  <a:pt x="3065319" y="3564323"/>
                </a:lnTo>
                <a:lnTo>
                  <a:pt x="306531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wipe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57630" y="-76979"/>
            <a:ext cx="21203261" cy="10440958"/>
            <a:chOff x="0" y="0"/>
            <a:chExt cx="28271014" cy="139212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21278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8" y="0"/>
                  </a:lnTo>
                  <a:lnTo>
                    <a:pt x="13921278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349737" y="0"/>
              <a:ext cx="13921278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7" y="0"/>
                  </a:lnTo>
                  <a:lnTo>
                    <a:pt x="13921277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250923" y="9258300"/>
            <a:ext cx="18789845" cy="1105679"/>
            <a:chOff x="0" y="0"/>
            <a:chExt cx="4948766" cy="2912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48766" cy="291208"/>
            </a:xfrm>
            <a:custGeom>
              <a:avLst/>
              <a:gdLst/>
              <a:ahLst/>
              <a:cxnLst/>
              <a:rect l="l" t="t" r="r" b="b"/>
              <a:pathLst>
                <a:path w="4948766" h="291208">
                  <a:moveTo>
                    <a:pt x="0" y="0"/>
                  </a:moveTo>
                  <a:lnTo>
                    <a:pt x="4948766" y="0"/>
                  </a:lnTo>
                  <a:lnTo>
                    <a:pt x="4948766" y="291208"/>
                  </a:lnTo>
                  <a:lnTo>
                    <a:pt x="0" y="291208"/>
                  </a:lnTo>
                  <a:close/>
                </a:path>
              </a:pathLst>
            </a:custGeom>
            <a:solidFill>
              <a:srgbClr val="AF253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948766" cy="329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781890" y="3158849"/>
            <a:ext cx="14724220" cy="46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74"/>
              </a:lnSpc>
            </a:pPr>
            <a:r>
              <a:rPr lang="en-US" sz="12738" b="1" dirty="0" err="1">
                <a:solidFill>
                  <a:srgbClr val="AF25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我才不信</a:t>
            </a:r>
            <a:r>
              <a:rPr lang="en-US" sz="12738" b="1" dirty="0">
                <a:solidFill>
                  <a:srgbClr val="AF25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！！</a:t>
            </a:r>
          </a:p>
          <a:p>
            <a:pPr algn="ctr">
              <a:lnSpc>
                <a:spcPts val="11974"/>
              </a:lnSpc>
            </a:pPr>
            <a:endParaRPr lang="en-US" sz="12738" b="1" dirty="0">
              <a:solidFill>
                <a:srgbClr val="AF253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artland Script"/>
              <a:sym typeface="Heartland Script"/>
            </a:endParaRPr>
          </a:p>
          <a:p>
            <a:pPr algn="ctr">
              <a:lnSpc>
                <a:spcPts val="11974"/>
              </a:lnSpc>
            </a:pPr>
            <a:r>
              <a:rPr lang="en-US" sz="12738" b="1" dirty="0" err="1">
                <a:solidFill>
                  <a:srgbClr val="AF25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哼哼，沒圖沒真相</a:t>
            </a:r>
            <a:r>
              <a:rPr lang="en-US" sz="12738" b="1" dirty="0">
                <a:solidFill>
                  <a:srgbClr val="AF25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artland Script"/>
                <a:sym typeface="Heartland Script"/>
              </a:rPr>
              <a:t>！</a:t>
            </a:r>
          </a:p>
        </p:txBody>
      </p:sp>
      <p:sp>
        <p:nvSpPr>
          <p:cNvPr id="9" name="Freeform 9"/>
          <p:cNvSpPr/>
          <p:nvPr/>
        </p:nvSpPr>
        <p:spPr>
          <a:xfrm>
            <a:off x="13076617" y="682627"/>
            <a:ext cx="4503201" cy="4114800"/>
          </a:xfrm>
          <a:custGeom>
            <a:avLst/>
            <a:gdLst/>
            <a:ahLst/>
            <a:cxnLst/>
            <a:rect l="l" t="t" r="r" b="b"/>
            <a:pathLst>
              <a:path w="4503201" h="4114800">
                <a:moveTo>
                  <a:pt x="0" y="0"/>
                </a:moveTo>
                <a:lnTo>
                  <a:pt x="4503201" y="0"/>
                </a:lnTo>
                <a:lnTo>
                  <a:pt x="45032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wipe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57630" y="-76979"/>
            <a:ext cx="21203261" cy="10440958"/>
            <a:chOff x="0" y="0"/>
            <a:chExt cx="28271014" cy="139212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21278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8" y="0"/>
                  </a:lnTo>
                  <a:lnTo>
                    <a:pt x="13921278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349737" y="0"/>
              <a:ext cx="13921278" cy="13921278"/>
            </a:xfrm>
            <a:custGeom>
              <a:avLst/>
              <a:gdLst/>
              <a:ahLst/>
              <a:cxnLst/>
              <a:rect l="l" t="t" r="r" b="b"/>
              <a:pathLst>
                <a:path w="13921278" h="13921278">
                  <a:moveTo>
                    <a:pt x="0" y="0"/>
                  </a:moveTo>
                  <a:lnTo>
                    <a:pt x="13921277" y="0"/>
                  </a:lnTo>
                  <a:lnTo>
                    <a:pt x="13921277" y="13921278"/>
                  </a:lnTo>
                  <a:lnTo>
                    <a:pt x="0" y="1392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250923" y="9258300"/>
            <a:ext cx="18789845" cy="1105679"/>
            <a:chOff x="0" y="0"/>
            <a:chExt cx="4948766" cy="2912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48766" cy="291208"/>
            </a:xfrm>
            <a:custGeom>
              <a:avLst/>
              <a:gdLst/>
              <a:ahLst/>
              <a:cxnLst/>
              <a:rect l="l" t="t" r="r" b="b"/>
              <a:pathLst>
                <a:path w="4948766" h="291208">
                  <a:moveTo>
                    <a:pt x="0" y="0"/>
                  </a:moveTo>
                  <a:lnTo>
                    <a:pt x="4948766" y="0"/>
                  </a:lnTo>
                  <a:lnTo>
                    <a:pt x="4948766" y="291208"/>
                  </a:lnTo>
                  <a:lnTo>
                    <a:pt x="0" y="291208"/>
                  </a:lnTo>
                  <a:close/>
                </a:path>
              </a:pathLst>
            </a:custGeom>
            <a:solidFill>
              <a:srgbClr val="AF253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948766" cy="329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5768138" y="677363"/>
            <a:ext cx="7637093" cy="8932273"/>
          </a:xfrm>
          <a:custGeom>
            <a:avLst/>
            <a:gdLst/>
            <a:ahLst/>
            <a:cxnLst/>
            <a:rect l="l" t="t" r="r" b="b"/>
            <a:pathLst>
              <a:path w="7637093" h="8932273">
                <a:moveTo>
                  <a:pt x="0" y="0"/>
                </a:moveTo>
                <a:lnTo>
                  <a:pt x="7637094" y="0"/>
                </a:lnTo>
                <a:lnTo>
                  <a:pt x="7637094" y="8932272"/>
                </a:lnTo>
                <a:lnTo>
                  <a:pt x="0" y="89322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wipe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469</Words>
  <Application>Microsoft Office PowerPoint</Application>
  <PresentationFormat>自訂</PresentationFormat>
  <Paragraphs>111</Paragraphs>
  <Slides>27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40" baseType="lpstr">
      <vt:lpstr>Arial</vt:lpstr>
      <vt:lpstr>Heartland Script</vt:lpstr>
      <vt:lpstr>Noto Sans T Chinese</vt:lpstr>
      <vt:lpstr>Canva Sans</vt:lpstr>
      <vt:lpstr>Calibri</vt:lpstr>
      <vt:lpstr>微軟正黑體</vt:lpstr>
      <vt:lpstr>Childos Arabic Light</vt:lpstr>
      <vt:lpstr>Noto Sans T Chinese Bold</vt:lpstr>
      <vt:lpstr>新細明體</vt:lpstr>
      <vt:lpstr>Times New Roman</vt:lpstr>
      <vt:lpstr>微軟正黑體</vt:lpstr>
      <vt:lpstr>Canva Sans Bold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Orientation</dc:title>
  <dc:creator>User</dc:creator>
  <cp:lastModifiedBy>USER</cp:lastModifiedBy>
  <cp:revision>29</cp:revision>
  <dcterms:created xsi:type="dcterms:W3CDTF">2006-08-16T00:00:00Z</dcterms:created>
  <dcterms:modified xsi:type="dcterms:W3CDTF">2025-04-19T06:24:16Z</dcterms:modified>
  <dc:identifier>DAGc1wfzlHc</dc:identifier>
</cp:coreProperties>
</file>