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仲恩" initials="李仲恩" lastIdx="1" clrIdx="0">
    <p:extLst>
      <p:ext uri="{19B8F6BF-5375-455C-9EA6-DF929625EA0E}">
        <p15:presenceInfo xmlns:p15="http://schemas.microsoft.com/office/powerpoint/2012/main" xmlns="" userId="S-1-5-21-3749561730-1463594205-3737976996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535B"/>
    <a:srgbClr val="696758"/>
    <a:srgbClr val="F65C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552" autoAdjust="0"/>
  </p:normalViewPr>
  <p:slideViewPr>
    <p:cSldViewPr snapToGrid="0">
      <p:cViewPr varScale="1">
        <p:scale>
          <a:sx n="92" d="100"/>
          <a:sy n="92" d="100"/>
        </p:scale>
        <p:origin x="-126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5T14:49:57.462" idx="1">
    <p:pos x="10" y="10"/>
    <p:text/>
    <p:extLst>
      <p:ext uri="{C676402C-5697-4E1C-873F-D02D1690AC5C}">
        <p15:threadingInfo xmlns:p15="http://schemas.microsoft.com/office/powerpoint/2012/main" xmlns="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8144-F72C-4A3F-A92B-7EF57BE91874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DEDB7-1F13-42AE-8294-8B30B7F511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61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本簡報主要用以介紹近期會發生的特殊天象「日食」，並以</a:t>
            </a:r>
            <a:r>
              <a:rPr lang="en-US" altLang="zh-TW" dirty="0" smtClean="0"/>
              <a:t>2019/12/26</a:t>
            </a:r>
            <a:r>
              <a:rPr lang="zh-TW" altLang="en-US" dirty="0" smtClean="0"/>
              <a:t>於臺灣地區可看見的日偏食為例。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144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太陽的表面由內而外</a:t>
            </a:r>
            <a:r>
              <a:rPr lang="en-US" altLang="zh-TW" dirty="0" smtClean="0"/>
              <a:t>:</a:t>
            </a:r>
            <a:r>
              <a:rPr lang="zh-TW" altLang="en-US" dirty="0" smtClean="0"/>
              <a:t> 光球層、色球層、日冕層，日冕是最外層的，平時若要觀測日冕通常會使用不同波段的濾鏡或是日冕儀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太空望遠鏡適用，在儀器前放一個擋版遮住太陽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日珥是連續的結構，從光球層突出，向外延伸至色球層及日冕層，平時通常使用不同波段的濾鏡進行觀測，日珥的活動與太陽黑子高度相關，活動的周期可以持續數天至數十天。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當日全食時因為太陽光被遮住，太陽後方附近的一些亮星可以被觀測到，藉此比對其位置可以計算太陽的重力對星光偏折的影響。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052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使用任何的方法觀測太陽，皆需注意的重點為「減光」，日食觀測眼鏡</a:t>
            </a:r>
            <a:r>
              <a:rPr lang="en-US" altLang="zh-TW" dirty="0" smtClean="0"/>
              <a:t>/</a:t>
            </a:r>
            <a:r>
              <a:rPr lang="zh-TW" altLang="en-US" dirty="0" smtClean="0"/>
              <a:t>太陽濾鏡即是透過特殊減光濾片達到安全觀測；投影法則是透過後方紙板的間接成像，經過紙版反射一樣會達到減弱光線的效果。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所以不能選反光率太好的東西，例如鏡子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69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2020</a:t>
            </a:r>
            <a:r>
              <a:rPr lang="zh-TW" altLang="en-US" dirty="0" smtClean="0"/>
              <a:t>年臺灣最盛大的天象，</a:t>
            </a:r>
            <a:r>
              <a:rPr lang="en-US" altLang="zh-TW" dirty="0" smtClean="0"/>
              <a:t>6/21</a:t>
            </a:r>
            <a:r>
              <a:rPr lang="zh-TW" altLang="en-US" dirty="0" smtClean="0"/>
              <a:t>可見日環食，環食帶經過金門、澎湖北部、雲林中南部、嘉義、臺南北部、高雄北部、南投南部、花蓮南部、臺東北部，最佳觀測點在嘉義。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65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自古以來就有許多關於日食的傳說，如中國是認為有一隻巨大的惡狗逃出地獄，大鬧天庭，將太陽、月亮給吃掉，象徵著凶兆。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503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在日、月、地三者運行至一直線時，若月球的本影區剛好落在地球上，則本影區內的人可以看到日全食，半影區的人可以看到日偏食。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212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三種不同的日食，因月球軌道為橢圓形，故月球位於遠地點時看起來的視直徑會小於太陽；位於近地點時視直徑則大於太陽，導致會有全食</a:t>
            </a:r>
            <a:r>
              <a:rPr lang="en-US" altLang="zh-TW" dirty="0" smtClean="0"/>
              <a:t>/</a:t>
            </a:r>
            <a:r>
              <a:rPr lang="zh-TW" altLang="en-US" dirty="0" smtClean="0"/>
              <a:t>環食的差別。</a:t>
            </a:r>
            <a:endParaRPr lang="en-US" altLang="zh-TW" dirty="0" smtClean="0"/>
          </a:p>
          <a:p>
            <a:r>
              <a:rPr lang="zh-TW" altLang="en-US" dirty="0" smtClean="0"/>
              <a:t>在日環食時，月球的本影區並不會落到地表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而是在地球上空，地表形成「偽本影」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527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日月地三者一直線，也就是初一「朔」的時候，但因地球繞太陽的「黃道」，與月球繞地球的「白道」彼此並非剛好平行，只要稍微錯開一些月球的影子便不會落在地球上，也就不會有日食。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272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以全球各地來說，日食發生的頻率，但以同一地點來說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例如臺灣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，並非每次日食都可以看到。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248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日食依發生時間順序排列的數個階段，此處以日全食為例，因月球視直徑較太陽大，食既尚非日月最接近的時刻</a:t>
            </a:r>
            <a:r>
              <a:rPr lang="en-US" altLang="zh-TW" dirty="0" smtClean="0"/>
              <a:t>(</a:t>
            </a:r>
            <a:r>
              <a:rPr lang="zh-TW" altLang="en-US" dirty="0" smtClean="0"/>
              <a:t>通常只差一點，食既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食甚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生光可能只有幾分鐘的時間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若更細一點，在日環食的情況還有兩個階段「環食始」「環食終」較少被人提到，代表月球移動至太陽內，環食開始與結束的時刻。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762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日食以全球可見的狀況，只有相當狹窄的區域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紅線部分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可看到環食，其他區域皆是看到不同程度的偏食。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31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日食時，用來表示太陽被遮住多少的數據「食分」、「遮蔽率」，一個以直徑的比率計算，一個以面積的比率計算。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26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13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873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6467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05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87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190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312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6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492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2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75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90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3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15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30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A85A-9704-4D30-AFDE-73C793D52A31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A43CA1-4F4C-4314-A2F9-63B42FB7F4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 smtClean="0"/>
              <a:t>特殊天象─日食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2019/12/26</a:t>
            </a:r>
            <a:r>
              <a:rPr lang="zh-TW" altLang="en-US" sz="3200" dirty="0" smtClean="0"/>
              <a:t>日偏食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73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日食可以看到什麼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4125614" cy="3880773"/>
          </a:xfrm>
        </p:spPr>
        <p:txBody>
          <a:bodyPr/>
          <a:lstStyle/>
          <a:p>
            <a:r>
              <a:rPr lang="zh-TW" altLang="en-US" dirty="0" smtClean="0"/>
              <a:t>日冕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白色部分，為太陽表面上方的大氣，亮度較低只有日全食時，太陽表面的光完全被遮住才容易觀測</a:t>
            </a:r>
            <a:endParaRPr lang="en-US" altLang="zh-TW" sz="2000" dirty="0"/>
          </a:p>
          <a:p>
            <a:r>
              <a:rPr lang="zh-TW" altLang="en-US" dirty="0" smtClean="0"/>
              <a:t>日珥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紅色部分，是太陽表面強烈磁場活動所造成電漿突出表面的構造</a:t>
            </a:r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990" y="4877246"/>
            <a:ext cx="2011410" cy="198075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802948" y="2160589"/>
            <a:ext cx="464442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驗證廣義相對論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當遠方的星光經過太陽時，受重力影響而改變路徑，地球上會觀測到恆星的位置產生變化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242" y="4676933"/>
            <a:ext cx="4762760" cy="23813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04579" y="61805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444190" y="5265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824344" y="56352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恆星實際</a:t>
            </a:r>
            <a:r>
              <a:rPr lang="zh-TW" altLang="en-US" dirty="0"/>
              <a:t>位置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820960" y="46204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恆星觀測位置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362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邊形 6"/>
          <p:cNvSpPr/>
          <p:nvPr/>
        </p:nvSpPr>
        <p:spPr>
          <a:xfrm rot="18083167">
            <a:off x="3304742" y="5963397"/>
            <a:ext cx="1045656" cy="473745"/>
          </a:xfrm>
          <a:custGeom>
            <a:avLst/>
            <a:gdLst>
              <a:gd name="connsiteX0" fmla="*/ 0 w 995881"/>
              <a:gd name="connsiteY0" fmla="*/ 434567 h 434567"/>
              <a:gd name="connsiteX1" fmla="*/ 214220 w 995881"/>
              <a:gd name="connsiteY1" fmla="*/ 0 h 434567"/>
              <a:gd name="connsiteX2" fmla="*/ 995881 w 995881"/>
              <a:gd name="connsiteY2" fmla="*/ 0 h 434567"/>
              <a:gd name="connsiteX3" fmla="*/ 781661 w 995881"/>
              <a:gd name="connsiteY3" fmla="*/ 434567 h 434567"/>
              <a:gd name="connsiteX4" fmla="*/ 0 w 995881"/>
              <a:gd name="connsiteY4" fmla="*/ 434567 h 434567"/>
              <a:gd name="connsiteX0" fmla="*/ 0 w 995881"/>
              <a:gd name="connsiteY0" fmla="*/ 434567 h 478849"/>
              <a:gd name="connsiteX1" fmla="*/ 214220 w 995881"/>
              <a:gd name="connsiteY1" fmla="*/ 0 h 478849"/>
              <a:gd name="connsiteX2" fmla="*/ 995881 w 995881"/>
              <a:gd name="connsiteY2" fmla="*/ 0 h 478849"/>
              <a:gd name="connsiteX3" fmla="*/ 882913 w 995881"/>
              <a:gd name="connsiteY3" fmla="*/ 478849 h 478849"/>
              <a:gd name="connsiteX4" fmla="*/ 0 w 995881"/>
              <a:gd name="connsiteY4" fmla="*/ 434567 h 478849"/>
              <a:gd name="connsiteX0" fmla="*/ 0 w 1028497"/>
              <a:gd name="connsiteY0" fmla="*/ 434567 h 478849"/>
              <a:gd name="connsiteX1" fmla="*/ 214220 w 1028497"/>
              <a:gd name="connsiteY1" fmla="*/ 0 h 478849"/>
              <a:gd name="connsiteX2" fmla="*/ 1028497 w 1028497"/>
              <a:gd name="connsiteY2" fmla="*/ 1312 h 478849"/>
              <a:gd name="connsiteX3" fmla="*/ 882913 w 1028497"/>
              <a:gd name="connsiteY3" fmla="*/ 478849 h 478849"/>
              <a:gd name="connsiteX4" fmla="*/ 0 w 1028497"/>
              <a:gd name="connsiteY4" fmla="*/ 434567 h 478849"/>
              <a:gd name="connsiteX0" fmla="*/ 0 w 1028497"/>
              <a:gd name="connsiteY0" fmla="*/ 434567 h 478460"/>
              <a:gd name="connsiteX1" fmla="*/ 214220 w 1028497"/>
              <a:gd name="connsiteY1" fmla="*/ 0 h 478460"/>
              <a:gd name="connsiteX2" fmla="*/ 1028497 w 1028497"/>
              <a:gd name="connsiteY2" fmla="*/ 1312 h 478460"/>
              <a:gd name="connsiteX3" fmla="*/ 935702 w 1028497"/>
              <a:gd name="connsiteY3" fmla="*/ 478460 h 478460"/>
              <a:gd name="connsiteX4" fmla="*/ 0 w 1028497"/>
              <a:gd name="connsiteY4" fmla="*/ 434567 h 478460"/>
              <a:gd name="connsiteX0" fmla="*/ 0 w 1014741"/>
              <a:gd name="connsiteY0" fmla="*/ 404965 h 478460"/>
              <a:gd name="connsiteX1" fmla="*/ 200464 w 1014741"/>
              <a:gd name="connsiteY1" fmla="*/ 0 h 478460"/>
              <a:gd name="connsiteX2" fmla="*/ 1014741 w 1014741"/>
              <a:gd name="connsiteY2" fmla="*/ 1312 h 478460"/>
              <a:gd name="connsiteX3" fmla="*/ 921946 w 1014741"/>
              <a:gd name="connsiteY3" fmla="*/ 478460 h 478460"/>
              <a:gd name="connsiteX4" fmla="*/ 0 w 1014741"/>
              <a:gd name="connsiteY4" fmla="*/ 404965 h 478460"/>
              <a:gd name="connsiteX0" fmla="*/ 0 w 1014741"/>
              <a:gd name="connsiteY0" fmla="*/ 409680 h 483175"/>
              <a:gd name="connsiteX1" fmla="*/ 208191 w 1014741"/>
              <a:gd name="connsiteY1" fmla="*/ 0 h 483175"/>
              <a:gd name="connsiteX2" fmla="*/ 1014741 w 1014741"/>
              <a:gd name="connsiteY2" fmla="*/ 6027 h 483175"/>
              <a:gd name="connsiteX3" fmla="*/ 921946 w 1014741"/>
              <a:gd name="connsiteY3" fmla="*/ 483175 h 483175"/>
              <a:gd name="connsiteX4" fmla="*/ 0 w 1014741"/>
              <a:gd name="connsiteY4" fmla="*/ 409680 h 483175"/>
              <a:gd name="connsiteX0" fmla="*/ 0 w 1045656"/>
              <a:gd name="connsiteY0" fmla="*/ 428540 h 483175"/>
              <a:gd name="connsiteX1" fmla="*/ 239106 w 1045656"/>
              <a:gd name="connsiteY1" fmla="*/ 0 h 483175"/>
              <a:gd name="connsiteX2" fmla="*/ 1045656 w 1045656"/>
              <a:gd name="connsiteY2" fmla="*/ 6027 h 483175"/>
              <a:gd name="connsiteX3" fmla="*/ 952861 w 1045656"/>
              <a:gd name="connsiteY3" fmla="*/ 483175 h 483175"/>
              <a:gd name="connsiteX4" fmla="*/ 0 w 1045656"/>
              <a:gd name="connsiteY4" fmla="*/ 428540 h 483175"/>
              <a:gd name="connsiteX0" fmla="*/ 0 w 1045656"/>
              <a:gd name="connsiteY0" fmla="*/ 428540 h 473745"/>
              <a:gd name="connsiteX1" fmla="*/ 239106 w 1045656"/>
              <a:gd name="connsiteY1" fmla="*/ 0 h 473745"/>
              <a:gd name="connsiteX2" fmla="*/ 1045656 w 1045656"/>
              <a:gd name="connsiteY2" fmla="*/ 6027 h 473745"/>
              <a:gd name="connsiteX3" fmla="*/ 968318 w 1045656"/>
              <a:gd name="connsiteY3" fmla="*/ 473745 h 473745"/>
              <a:gd name="connsiteX4" fmla="*/ 0 w 1045656"/>
              <a:gd name="connsiteY4" fmla="*/ 428540 h 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656" h="473745">
                <a:moveTo>
                  <a:pt x="0" y="428540"/>
                </a:moveTo>
                <a:lnTo>
                  <a:pt x="239106" y="0"/>
                </a:lnTo>
                <a:lnTo>
                  <a:pt x="1045656" y="6027"/>
                </a:lnTo>
                <a:lnTo>
                  <a:pt x="968318" y="473745"/>
                </a:lnTo>
                <a:lnTo>
                  <a:pt x="0" y="42854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如何觀看日食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不能直接用眼睛看！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專用日食觀測眼鏡</a:t>
            </a:r>
            <a:endParaRPr lang="en-US" altLang="zh-TW" dirty="0" smtClean="0"/>
          </a:p>
          <a:p>
            <a:r>
              <a:rPr lang="zh-TW" altLang="en-US" dirty="0" smtClean="0"/>
              <a:t>太陽濾鏡</a:t>
            </a:r>
            <a:endParaRPr lang="en-US" altLang="zh-TW" dirty="0" smtClean="0"/>
          </a:p>
          <a:p>
            <a:r>
              <a:rPr lang="zh-TW" altLang="en-US" dirty="0" smtClean="0"/>
              <a:t>投影</a:t>
            </a:r>
            <a:r>
              <a:rPr lang="zh-TW" altLang="en-US" dirty="0"/>
              <a:t>法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603" y="1752425"/>
            <a:ext cx="4331783" cy="2183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6" t="6907" r="16482" b="11756"/>
          <a:stretch/>
        </p:blipFill>
        <p:spPr>
          <a:xfrm>
            <a:off x="819496" y="4166350"/>
            <a:ext cx="3340415" cy="242180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7334" y="5007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902037" y="4714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針孔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302073" y="64495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觀看太陽</a:t>
            </a:r>
            <a:r>
              <a:rPr lang="zh-TW" altLang="en-US" dirty="0"/>
              <a:t>在</a:t>
            </a:r>
            <a:r>
              <a:rPr lang="zh-TW" altLang="en-US" dirty="0" smtClean="0"/>
              <a:t>後方紙板的投影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202" y="2872789"/>
            <a:ext cx="2107173" cy="2219108"/>
          </a:xfrm>
          <a:prstGeom prst="rect">
            <a:avLst/>
          </a:prstGeom>
        </p:spPr>
      </p:pic>
      <p:cxnSp>
        <p:nvCxnSpPr>
          <p:cNvPr id="15" name="直線單箭頭接點 14"/>
          <p:cNvCxnSpPr>
            <a:endCxn id="10" idx="1"/>
          </p:cNvCxnSpPr>
          <p:nvPr/>
        </p:nvCxnSpPr>
        <p:spPr>
          <a:xfrm>
            <a:off x="3929204" y="6200269"/>
            <a:ext cx="372869" cy="4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下一次日食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2020/6/21</a:t>
            </a:r>
            <a:r>
              <a:rPr lang="zh-TW" altLang="en-US" dirty="0" smtClean="0"/>
              <a:t>日環食</a:t>
            </a:r>
            <a:endParaRPr lang="en-US" altLang="zh-TW" dirty="0" smtClean="0"/>
          </a:p>
          <a:p>
            <a:r>
              <a:rPr lang="zh-TW" altLang="en-US" dirty="0" smtClean="0"/>
              <a:t>環食帶通過臺灣中部，嘉義等地可見日環食，其他地區可見食分相當大之日偏食！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843" y="3810247"/>
            <a:ext cx="2582910" cy="25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日食傳說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天狗食日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991" y="2406642"/>
            <a:ext cx="5778634" cy="4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日食成因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太陽被月球遮住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1" t="29037" r="13325" b="29867"/>
          <a:stretch/>
        </p:blipFill>
        <p:spPr>
          <a:xfrm>
            <a:off x="677334" y="3281819"/>
            <a:ext cx="8217074" cy="20667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40493" y="2943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太陽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93068" y="3281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64684" y="36511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14893" y="31282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本</a:t>
            </a:r>
            <a:r>
              <a:rPr lang="zh-TW" altLang="en-US" dirty="0"/>
              <a:t>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954767" y="5132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半影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2"/>
          </p:cNvCxnSpPr>
          <p:nvPr/>
        </p:nvCxnSpPr>
        <p:spPr>
          <a:xfrm>
            <a:off x="7138059" y="3497614"/>
            <a:ext cx="237812" cy="88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9" idx="0"/>
          </p:cNvCxnSpPr>
          <p:nvPr/>
        </p:nvCxnSpPr>
        <p:spPr>
          <a:xfrm flipV="1">
            <a:off x="7277933" y="4601448"/>
            <a:ext cx="183291" cy="5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7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2497415" cy="3859965"/>
          </a:xfrm>
        </p:spPr>
        <p:txBody>
          <a:bodyPr/>
          <a:lstStyle/>
          <a:p>
            <a:r>
              <a:rPr lang="zh-TW" altLang="en-US" dirty="0" smtClean="0"/>
              <a:t>日全食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太陽完全被月球遮住，可見日冕、日珥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地球上本影區的人可見</a:t>
            </a:r>
            <a:r>
              <a:rPr lang="en-US" altLang="zh-TW" sz="2000" dirty="0" smtClean="0"/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38" y="3977400"/>
            <a:ext cx="2615111" cy="2575254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530851" y="2160587"/>
            <a:ext cx="2578064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日偏食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太陽部分被月球遮住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地球上半影區的人可見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384368" y="2160586"/>
            <a:ext cx="2661385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日環食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當月球位於遠地點時，視直徑小於太陽，可見邊緣環狀的光球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677" y="3974601"/>
            <a:ext cx="2580238" cy="2578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843" y="3972172"/>
            <a:ext cx="2582910" cy="258291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7066" y="6611779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https://en.wikipedia.org/wiki/Solar_eclipse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2357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日食什麼時候發生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日食一定發生在初一，初一不一定有日食</a:t>
            </a:r>
            <a:endParaRPr lang="en-US" altLang="zh-TW" dirty="0" smtClean="0"/>
          </a:p>
          <a:p>
            <a:r>
              <a:rPr lang="zh-TW" altLang="en-US" dirty="0" smtClean="0"/>
              <a:t>黃道、白道之間傾斜</a:t>
            </a:r>
            <a:r>
              <a:rPr lang="en-US" altLang="zh-TW" dirty="0" smtClean="0"/>
              <a:t>5.1°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5" r="4932" b="13713"/>
          <a:stretch/>
        </p:blipFill>
        <p:spPr>
          <a:xfrm>
            <a:off x="1430447" y="3122899"/>
            <a:ext cx="7500193" cy="3735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15074" y="3122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有日</a:t>
            </a:r>
            <a:r>
              <a:rPr lang="zh-TW" altLang="en-US" dirty="0"/>
              <a:t>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548323" y="48057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沒有日</a:t>
            </a:r>
            <a:r>
              <a:rPr lang="zh-TW" altLang="en-US" dirty="0"/>
              <a:t>食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日食多久會發生一次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每年大約會發生</a:t>
            </a:r>
            <a:r>
              <a:rPr lang="en-US" altLang="zh-TW" dirty="0" smtClean="0"/>
              <a:t>2~5</a:t>
            </a:r>
            <a:r>
              <a:rPr lang="zh-TW" altLang="en-US" dirty="0" smtClean="0"/>
              <a:t>次日食</a:t>
            </a:r>
            <a:endParaRPr lang="en-US" altLang="zh-TW" dirty="0" smtClean="0"/>
          </a:p>
          <a:p>
            <a:r>
              <a:rPr lang="zh-TW" altLang="en-US" dirty="0" smtClean="0"/>
              <a:t>平均約每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個月在地球上某處會發生日全食，但由於可以觀測到日全食的區域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本影區</a:t>
            </a:r>
            <a:r>
              <a:rPr lang="en-US" altLang="zh-TW" dirty="0" smtClean="0"/>
              <a:t>)</a:t>
            </a:r>
            <a:r>
              <a:rPr lang="zh-TW" altLang="en-US" dirty="0" smtClean="0"/>
              <a:t>很小，同一個地點約</a:t>
            </a:r>
            <a:r>
              <a:rPr lang="en-US" altLang="zh-TW" dirty="0" smtClean="0"/>
              <a:t>300~400</a:t>
            </a:r>
            <a:r>
              <a:rPr lang="zh-TW" altLang="en-US" dirty="0" smtClean="0"/>
              <a:t>年才會看到一次日全食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25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日食各重要階段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36941"/>
            <a:ext cx="8596668" cy="501473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初虧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太陽、月球第一次外切，太陽被咬第一口</a:t>
            </a:r>
            <a:endParaRPr lang="en-US" altLang="zh-TW" sz="2000" dirty="0" smtClean="0"/>
          </a:p>
          <a:p>
            <a:r>
              <a:rPr lang="zh-TW" altLang="en-US" dirty="0" smtClean="0"/>
              <a:t>食既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太陽、月球第一次內切，太陽完全被遮住</a:t>
            </a:r>
            <a:endParaRPr lang="en-US" altLang="zh-TW" sz="2000" dirty="0" smtClean="0"/>
          </a:p>
          <a:p>
            <a:r>
              <a:rPr lang="zh-TW" altLang="en-US" dirty="0" smtClean="0"/>
              <a:t>食甚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太陽、月球中心最接近的時刻</a:t>
            </a:r>
            <a:endParaRPr lang="en-US" altLang="zh-TW" sz="2000" dirty="0" smtClean="0"/>
          </a:p>
          <a:p>
            <a:r>
              <a:rPr lang="zh-TW" altLang="en-US" dirty="0" smtClean="0"/>
              <a:t>生光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太陽、月球第二次內切，太陽開始恢復</a:t>
            </a:r>
            <a:endParaRPr lang="en-US" altLang="zh-TW" sz="2000" dirty="0" smtClean="0"/>
          </a:p>
          <a:p>
            <a:r>
              <a:rPr lang="zh-TW" altLang="en-US" dirty="0" smtClean="0"/>
              <a:t>復圓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太陽、月球第二次外切，太陽完全恢復圓形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(</a:t>
            </a:r>
            <a:r>
              <a:rPr lang="zh-TW" altLang="en-US" sz="1600" dirty="0" smtClean="0"/>
              <a:t>日偏食、日環食則沒有食既、生光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508" y="1110029"/>
            <a:ext cx="3019650" cy="60392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35010" y="17426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75476" y="17369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208833" y="1269652"/>
            <a:ext cx="29026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140032" y="8431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月球移動方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向</a:t>
            </a:r>
          </a:p>
        </p:txBody>
      </p:sp>
    </p:spTree>
    <p:extLst>
      <p:ext uri="{BB962C8B-B14F-4D97-AF65-F5344CB8AC3E}">
        <p14:creationId xmlns:p14="http://schemas.microsoft.com/office/powerpoint/2010/main" xmlns="" val="2618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本次日食為日環食，環食帶經過印度、印尼、馬來西亞、新加坡、菲律賓等地。</a:t>
            </a:r>
            <a:endParaRPr lang="en-US" altLang="zh-TW" dirty="0" smtClean="0"/>
          </a:p>
          <a:p>
            <a:r>
              <a:rPr lang="zh-TW" altLang="en-US" dirty="0" smtClean="0"/>
              <a:t>臺灣可見日偏食</a:t>
            </a:r>
            <a:endParaRPr lang="en-US" altLang="zh-TW" dirty="0" smtClean="0"/>
          </a:p>
          <a:p>
            <a:r>
              <a:rPr lang="zh-TW" altLang="en-US" dirty="0" smtClean="0"/>
              <a:t>初虧：</a:t>
            </a:r>
            <a:r>
              <a:rPr lang="en-US" altLang="zh-TW" dirty="0" smtClean="0"/>
              <a:t>12:39</a:t>
            </a:r>
          </a:p>
          <a:p>
            <a:r>
              <a:rPr lang="zh-TW" altLang="en-US" dirty="0" smtClean="0"/>
              <a:t>食甚：</a:t>
            </a:r>
            <a:r>
              <a:rPr lang="en-US" altLang="zh-TW" dirty="0" smtClean="0"/>
              <a:t>14:13</a:t>
            </a:r>
          </a:p>
          <a:p>
            <a:r>
              <a:rPr lang="zh-TW" altLang="en-US" dirty="0" smtClean="0"/>
              <a:t>復圓：</a:t>
            </a:r>
            <a:r>
              <a:rPr lang="en-US" altLang="zh-TW" dirty="0" smtClean="0"/>
              <a:t>15:34</a:t>
            </a:r>
          </a:p>
          <a:p>
            <a:endParaRPr lang="en-US" altLang="zh-TW" sz="2000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378" y="2789685"/>
            <a:ext cx="3929205" cy="39346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03454" y="607149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http://eclipse.gsfc.nasa.gov</a:t>
            </a:r>
            <a:r>
              <a:rPr lang="en-US" altLang="zh-TW" sz="1000" dirty="0" smtClean="0"/>
              <a:t>/</a:t>
            </a:r>
          </a:p>
          <a:p>
            <a:r>
              <a:rPr lang="zh-TW" altLang="en-US" sz="1000" dirty="0" smtClean="0"/>
              <a:t>紅色區域即為環食帶，藍色區域可見不同程度的日偏食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058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0" t="16807" r="26502" b="20520"/>
          <a:stretch/>
        </p:blipFill>
        <p:spPr>
          <a:xfrm>
            <a:off x="598176" y="3223395"/>
            <a:ext cx="4434833" cy="27202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2019/12/26</a:t>
            </a:r>
            <a:r>
              <a:rPr lang="zh-TW" altLang="en-US" dirty="0"/>
              <a:t>日食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臺灣可見最大食分</a:t>
            </a:r>
            <a:r>
              <a:rPr lang="en-US" altLang="zh-TW" dirty="0" smtClean="0"/>
              <a:t>0.48</a:t>
            </a:r>
            <a:r>
              <a:rPr lang="zh-TW" altLang="en-US" dirty="0" smtClean="0"/>
              <a:t>、遮蔽率</a:t>
            </a:r>
            <a:r>
              <a:rPr lang="en-US" altLang="zh-TW" dirty="0" smtClean="0"/>
              <a:t>36.3%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75668" y="3777809"/>
            <a:ext cx="543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食分：太陽被月球遮住部分的直徑比例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紅色線段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遮蔽率：太陽被月球遮住部分的面積比例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黑色陰影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29379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57562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252544" y="48436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96758"/>
                </a:solidFill>
              </a:rPr>
              <a:t>1</a:t>
            </a:r>
            <a:endParaRPr lang="zh-TW" altLang="en-US" dirty="0">
              <a:solidFill>
                <a:srgbClr val="696758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85363" y="410874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65C3A"/>
                </a:solidFill>
              </a:rPr>
              <a:t>0.48</a:t>
            </a:r>
            <a:endParaRPr lang="zh-TW" altLang="en-US" dirty="0">
              <a:solidFill>
                <a:srgbClr val="F65C3A"/>
              </a:solidFill>
            </a:endParaRPr>
          </a:p>
        </p:txBody>
      </p:sp>
      <p:cxnSp>
        <p:nvCxnSpPr>
          <p:cNvPr id="12" name="直線接點 11"/>
          <p:cNvCxnSpPr>
            <a:endCxn id="9" idx="1"/>
          </p:cNvCxnSpPr>
          <p:nvPr/>
        </p:nvCxnSpPr>
        <p:spPr>
          <a:xfrm>
            <a:off x="1290638" y="4609682"/>
            <a:ext cx="961906" cy="418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9" idx="3"/>
          </p:cNvCxnSpPr>
          <p:nvPr/>
        </p:nvCxnSpPr>
        <p:spPr>
          <a:xfrm flipH="1">
            <a:off x="2559038" y="4609682"/>
            <a:ext cx="898537" cy="418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8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1232</Words>
  <Application>Microsoft Office PowerPoint</Application>
  <PresentationFormat>自訂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多面向</vt:lpstr>
      <vt:lpstr>特殊天象─日食</vt:lpstr>
      <vt:lpstr>日食傳說</vt:lpstr>
      <vt:lpstr>日食成因</vt:lpstr>
      <vt:lpstr>日食的種類</vt:lpstr>
      <vt:lpstr>日食什麼時候發生</vt:lpstr>
      <vt:lpstr>日食多久會發生一次</vt:lpstr>
      <vt:lpstr>日食各重要階段</vt:lpstr>
      <vt:lpstr>2019/12/26日食</vt:lpstr>
      <vt:lpstr>2019/12/26日食</vt:lpstr>
      <vt:lpstr>日食可以看到什麼</vt:lpstr>
      <vt:lpstr>如何觀看日食</vt:lpstr>
      <vt:lpstr>下一次日食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特殊天象─日食</dc:title>
  <dc:creator>李仲恩</dc:creator>
  <cp:lastModifiedBy>ACER</cp:lastModifiedBy>
  <cp:revision>31</cp:revision>
  <dcterms:created xsi:type="dcterms:W3CDTF">2019-11-07T06:14:09Z</dcterms:created>
  <dcterms:modified xsi:type="dcterms:W3CDTF">2019-12-23T00:27:49Z</dcterms:modified>
</cp:coreProperties>
</file>