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86" r:id="rId19"/>
    <p:sldId id="284" r:id="rId20"/>
    <p:sldId id="282" r:id="rId21"/>
    <p:sldId id="283" r:id="rId22"/>
    <p:sldId id="285" r:id="rId23"/>
    <p:sldId id="274" r:id="rId24"/>
    <p:sldId id="275" r:id="rId25"/>
    <p:sldId id="276" r:id="rId26"/>
    <p:sldId id="278" r:id="rId27"/>
    <p:sldId id="277" r:id="rId28"/>
    <p:sldId id="279" r:id="rId29"/>
    <p:sldId id="280" r:id="rId30"/>
    <p:sldId id="281" r:id="rId31"/>
    <p:sldId id="269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8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90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3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7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01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15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8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37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90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95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3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A7AE-B04B-49E5-B64B-DA38DED02F70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CD60-559B-4DA3-BB94-8213DFA21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6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uo-wuo.com/topics/enviromental/food-waste/942-zeczec-535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tvbs.com.tw/politics/6814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177800"/>
            <a:ext cx="12395201" cy="6769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75098" y="3269889"/>
            <a:ext cx="8051801" cy="232857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廚餘再利用，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剩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食變</a:t>
            </a:r>
            <a:r>
              <a:rPr lang="zh-TW" altLang="en-US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盛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食。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781">
            <a:off x="8017039" y="632143"/>
            <a:ext cx="3051852" cy="31142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494" y="2449019"/>
            <a:ext cx="4465493" cy="440723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66808" y="646893"/>
            <a:ext cx="6301725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7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崇學</a:t>
            </a:r>
            <a:r>
              <a:rPr lang="zh-TW" altLang="en-US" sz="7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國小</a:t>
            </a:r>
            <a:endParaRPr lang="en-US" altLang="zh-TW" sz="7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/>
            <a:r>
              <a:rPr lang="zh-TW" altLang="en-US" sz="53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飲食</a:t>
            </a:r>
            <a:r>
              <a:rPr lang="zh-TW" altLang="en-US" sz="53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教育課程</a:t>
            </a:r>
            <a:endParaRPr lang="zh-TW" altLang="en-US" sz="5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tnepb-kitchen.clweb.com.tw/upload/images/IMG_5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8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147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為減少臺南市垃圾處理量，臺南市政府環保局免費借用廚餘堆肥</a:t>
            </a:r>
            <a:r>
              <a:rPr lang="zh-TW" altLang="en-US" sz="3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桶家</a:t>
            </a:r>
            <a:r>
              <a:rPr lang="zh-TW" altLang="en-US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戶廚餘堆肥桶借用原則</a:t>
            </a:r>
            <a:r>
              <a:rPr lang="zh-TW" altLang="en-US" sz="3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zh-TW" altLang="en-US" sz="35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514350" indent="-514350">
              <a:buAutoNum type="arabicPeriod"/>
            </a:pPr>
            <a:endParaRPr lang="en-US" altLang="zh-TW" sz="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6667" t="32408" r="50347" b="34876"/>
          <a:stretch/>
        </p:blipFill>
        <p:spPr>
          <a:xfrm>
            <a:off x="8108926" y="1714500"/>
            <a:ext cx="3486174" cy="49403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5800" y="2044700"/>
            <a:ext cx="72526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每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家戶可免 費借用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公升廚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餘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堆肥桶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內附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包菌種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  <a:p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en-US" altLang="zh-TW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向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所屬行政區之環保局清潔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隊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登記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借桶。</a:t>
            </a:r>
          </a:p>
          <a:p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en-US" altLang="zh-TW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餘堆肥桶不做堆肥使用時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需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清理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乾淨歸還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原借用清潔隊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正常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使用下若有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毀損</a:t>
            </a:r>
            <a:r>
              <a:rPr lang="en-US" altLang="zh-TW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無需賠償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請洽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原借用清潔隊。</a:t>
            </a:r>
          </a:p>
          <a:p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</a:t>
            </a:r>
            <a:r>
              <a:rPr lang="en-US" altLang="zh-TW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各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區廚餘輔導員將提供堆肥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技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術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且不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定期訪查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、輔導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電訪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親自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訪查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31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副資材及廚餘堆肥桶銷售點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96" y="1825626"/>
            <a:ext cx="11400607" cy="4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副資材及廚餘堆肥桶銷售點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825625"/>
            <a:ext cx="11091863" cy="47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b="1" dirty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>成為廚餘</a:t>
            </a:r>
            <a:r>
              <a:rPr lang="zh-TW" altLang="en-US" sz="4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>以前</a:t>
            </a:r>
            <a:r>
              <a:rPr lang="en-US" altLang="zh-TW" sz="4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/>
            </a:r>
            <a:br>
              <a:rPr lang="en-US" altLang="zh-TW" sz="4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</a:br>
            <a:r>
              <a:rPr lang="zh-TW" altLang="en-US" sz="4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>從</a:t>
            </a:r>
            <a:r>
              <a:rPr lang="zh-TW" altLang="en-US" sz="4500" b="1" dirty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>食物浪費到惜食的</a:t>
            </a:r>
            <a:r>
              <a:rPr lang="zh-TW" altLang="en-US" sz="4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hlinkClick r:id="rId3" tooltip="成為廚餘以前——從食物浪費到惜食的實踐"/>
              </a:rPr>
              <a:t>實踐</a:t>
            </a:r>
            <a:endParaRPr lang="zh-TW" altLang="en-US" sz="45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廚餘，一直是台灣回收處理的棘手挑戰；事實上，廚餘問題不是從「倒廚餘」這個動作才開始</a:t>
            </a:r>
            <a:r>
              <a:rPr lang="zh-TW" altLang="en-US" sz="3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回朔廚餘為何成為廚餘</a:t>
            </a:r>
            <a:r>
              <a:rPr lang="zh-TW" altLang="en-US" sz="3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3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發現</a:t>
            </a:r>
            <a:r>
              <a:rPr lang="zh-TW" altLang="en-US" sz="3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整個食物供應鏈</a:t>
            </a: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與</a:t>
            </a:r>
            <a:endParaRPr lang="en-US" altLang="zh-TW" sz="360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現代</a:t>
            </a:r>
            <a:r>
              <a:rPr lang="zh-TW" altLang="en-US" sz="3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的消費者習慣，</a:t>
            </a: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都</a:t>
            </a:r>
            <a:endParaRPr lang="en-US" altLang="zh-TW" sz="360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</a:t>
            </a:r>
            <a:r>
              <a:rPr lang="zh-TW" altLang="en-US" sz="3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共同製造過多的食物</a:t>
            </a:r>
            <a:r>
              <a:rPr lang="zh-TW" altLang="en-US" sz="3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3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AutoShape 2" descr="https://www.seinsights.asia/sites/default/files/imagecache/node_main_img/upload/epaper/120501-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「食物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6" y="4227511"/>
            <a:ext cx="3476624" cy="23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876300"/>
            <a:ext cx="607695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台灣平均每年回收</a:t>
            </a:r>
            <a:r>
              <a:rPr lang="en-US" altLang="zh-TW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54</a:t>
            </a:r>
            <a:r>
              <a:rPr lang="zh-TW" altLang="en-US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萬噸熟廚餘</a:t>
            </a:r>
            <a:endParaRPr lang="en-US" altLang="zh-TW" sz="400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和</a:t>
            </a:r>
            <a:r>
              <a:rPr lang="en-US" altLang="zh-TW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23</a:t>
            </a:r>
            <a:r>
              <a:rPr lang="zh-TW" altLang="en-US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萬噸生廚餘</a:t>
            </a: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，另外還有</a:t>
            </a:r>
            <a:r>
              <a:rPr lang="en-US" altLang="zh-TW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144</a:t>
            </a:r>
            <a:r>
              <a:rPr lang="zh-TW" altLang="en-US" sz="4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萬噸廚餘</a:t>
            </a: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混入一般垃圾通通燒毀。</a:t>
            </a:r>
            <a:endParaRPr lang="en-US" altLang="zh-TW" sz="40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170" name="Picture 2" descr="文章用圖01 v2 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434" r="12396" b="12150"/>
          <a:stretch/>
        </p:blipFill>
        <p:spPr bwMode="auto">
          <a:xfrm>
            <a:off x="6591300" y="876300"/>
            <a:ext cx="52768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1228" y="1235075"/>
            <a:ext cx="9906000" cy="2193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就算把食物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都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吃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完，</a:t>
            </a:r>
            <a:r>
              <a:rPr lang="en-US" altLang="zh-TW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也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算浪費食物嗎</a:t>
            </a:r>
            <a:r>
              <a:rPr lang="en-US" altLang="zh-TW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6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905">
            <a:off x="8163990" y="2520949"/>
            <a:ext cx="4286250" cy="4286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78" y="3580789"/>
            <a:ext cx="2875822" cy="31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303" y="1674813"/>
            <a:ext cx="94678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廚餘回收再利用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60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就好了嗎？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905">
            <a:off x="8163990" y="2520949"/>
            <a:ext cx="4286250" cy="4286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78" y="3580789"/>
            <a:ext cx="2875822" cy="31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96912"/>
          </a:xfrm>
        </p:spPr>
      </p:pic>
    </p:spTree>
    <p:extLst>
      <p:ext uri="{BB962C8B-B14F-4D97-AF65-F5344CB8AC3E}">
        <p14:creationId xmlns:p14="http://schemas.microsoft.com/office/powerpoint/2010/main" val="1831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5478" y="774700"/>
            <a:ext cx="10721522" cy="540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根據根據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環保署統計，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保守估計</a:t>
            </a:r>
            <a:r>
              <a:rPr lang="zh-TW" altLang="en-US" sz="35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台灣平均每人一年的廚餘量約</a:t>
            </a:r>
            <a:r>
              <a:rPr lang="en-US" altLang="zh-TW" sz="35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158</a:t>
            </a:r>
            <a:r>
              <a:rPr lang="zh-TW" altLang="en-US" sz="35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公斤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，與歐美並列，同為浪費大國，比中日韓平均多</a:t>
            </a:r>
            <a:r>
              <a:rPr lang="en-US" altLang="zh-TW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％，更是南亞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35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東南亞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en-US" altLang="zh-TW" sz="35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8.7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倍，中南部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非洲</a:t>
            </a:r>
            <a:endParaRPr lang="en-US" altLang="zh-TW" sz="35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en-US" altLang="zh-TW" sz="35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16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倍，</a:t>
            </a:r>
            <a:r>
              <a:rPr lang="zh-TW" altLang="en-US" sz="35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台灣平均每人</a:t>
            </a:r>
            <a:r>
              <a:rPr lang="zh-TW" altLang="en-US" sz="35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一年</a:t>
            </a:r>
            <a:endParaRPr lang="en-US" altLang="zh-TW" sz="350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5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浪費</a:t>
            </a:r>
            <a:r>
              <a:rPr lang="zh-TW" altLang="en-US" sz="35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廚餘約</a:t>
            </a:r>
            <a:r>
              <a:rPr lang="en-US" altLang="zh-TW" sz="35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96</a:t>
            </a:r>
            <a:r>
              <a:rPr lang="zh-TW" altLang="en-US" sz="35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公斤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，約全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</a:t>
            </a:r>
            <a:endParaRPr lang="en-US" altLang="zh-TW" sz="35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浪費</a:t>
            </a:r>
            <a:r>
              <a:rPr lang="en-US" altLang="zh-TW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220</a:t>
            </a:r>
            <a:r>
              <a:rPr lang="zh-TW" altLang="en-US" sz="3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公噸</a:t>
            </a:r>
            <a:r>
              <a:rPr lang="en-US" altLang="zh-TW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(2,200,000,000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公斤</a:t>
            </a:r>
            <a:r>
              <a:rPr lang="en-US" altLang="zh-TW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3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35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2290" name="Picture 2" descr="「食物剪影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3203574"/>
            <a:ext cx="3416300" cy="34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428" y="1460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家戶廚餘分類</a:t>
            </a:r>
            <a:endParaRPr lang="zh-TW" altLang="en-US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73417"/>
              </p:ext>
            </p:extLst>
          </p:nvPr>
        </p:nvGraphicFramePr>
        <p:xfrm>
          <a:off x="459739" y="1471614"/>
          <a:ext cx="11047616" cy="51450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91461">
                  <a:extLst>
                    <a:ext uri="{9D8B030D-6E8A-4147-A177-3AD203B41FA5}">
                      <a16:colId xmlns:a16="http://schemas.microsoft.com/office/drawing/2014/main" val="3803955350"/>
                    </a:ext>
                  </a:extLst>
                </a:gridCol>
                <a:gridCol w="8256155">
                  <a:extLst>
                    <a:ext uri="{9D8B030D-6E8A-4147-A177-3AD203B41FA5}">
                      <a16:colId xmlns:a16="http://schemas.microsoft.com/office/drawing/2014/main" val="3045743875"/>
                    </a:ext>
                  </a:extLst>
                </a:gridCol>
              </a:tblGrid>
              <a:tr h="6333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依回收再利用方式分別</a:t>
                      </a:r>
                    </a:p>
                  </a:txBody>
                  <a:tcPr marL="7124" marR="7124" marT="7124" marB="71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項目</a:t>
                      </a:r>
                    </a:p>
                  </a:txBody>
                  <a:tcPr marL="7124" marR="7124" marT="7124" marB="71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65935"/>
                  </a:ext>
                </a:extLst>
              </a:tr>
              <a:tr h="26404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可養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豬</a:t>
                      </a:r>
                      <a:endParaRPr lang="en-US" altLang="zh-TW" sz="2000" dirty="0" smtClean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熟廚餘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)</a:t>
                      </a:r>
                      <a:endParaRPr lang="zh-TW" altLang="en-US" sz="20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7124" marR="7124" marT="7124" marB="7124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1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剩菜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剩飯 。</a:t>
                      </a:r>
                      <a:r>
                        <a:rPr lang="zh-TW" altLang="en-US" sz="2000" dirty="0"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2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過期的生米、生麵粉、奶粉、麥粉、米粉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</a:t>
                      </a:r>
                      <a:endParaRPr lang="en-US" altLang="zh-TW" sz="2000" dirty="0" smtClean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  豆腐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、豆花、豆干、肉乾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、肉鬆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牛奶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3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辣椒醬、豆瓣醬、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XO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醬等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調味料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4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罐頭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食物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5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生或熟的肉類及其內臟、蝦殼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6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披薩、蛋糕、麵包、餅乾、炸雞、炸薯條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</a:t>
                      </a:r>
                      <a:endParaRPr lang="en-US" altLang="zh-TW" sz="2000" dirty="0" smtClean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  蛋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塔、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泡麵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endParaRPr lang="zh-TW" altLang="en-US" sz="2000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7124" marR="7124" marT="7124" marB="7124" anchor="ctr"/>
                </a:tc>
                <a:extLst>
                  <a:ext uri="{0D108BD9-81ED-4DB2-BD59-A6C34878D82A}">
                    <a16:rowId xmlns:a16="http://schemas.microsoft.com/office/drawing/2014/main" val="655571821"/>
                  </a:ext>
                </a:extLst>
              </a:tr>
              <a:tr h="1871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堆肥</a:t>
                      </a:r>
                      <a:endParaRPr lang="en-US" altLang="zh-TW" sz="2000" dirty="0" smtClean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生廚餘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)</a:t>
                      </a:r>
                      <a:endParaRPr lang="zh-TW" altLang="en-US" sz="20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7124" marR="7124" marT="7124" marB="7124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1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甘蔗渣、咖啡渣、中藥藥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渣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2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榨汁後之果菜殘渣、用過的茶包內茶葉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渣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3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龍眼、荔枝等果殼及果核、花生殼、瓜子殼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、</a:t>
                      </a:r>
                      <a:endParaRPr lang="en-US" altLang="zh-TW" sz="2000" dirty="0" smtClean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  <a:p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   開心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果殼、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蛋殼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4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香蕉皮、柳丁、橘子、柚子等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水果皮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</a:b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5</a:t>
                      </a:r>
                      <a:r>
                        <a:rPr lang="en-US" altLang="zh-TW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. </a:t>
                      </a:r>
                      <a:r>
                        <a:rPr lang="zh-TW" altLang="en-US" sz="20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生菜根、菜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葉</a:t>
                      </a:r>
                      <a:r>
                        <a:rPr lang="zh-TW" altLang="en-US" sz="2000" dirty="0" smtClean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。</a:t>
                      </a:r>
                      <a:endParaRPr lang="zh-TW" altLang="en-US" sz="2000" dirty="0"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7124" marR="7124" marT="7124" marB="7124" anchor="ctr"/>
                </a:tc>
                <a:extLst>
                  <a:ext uri="{0D108BD9-81ED-4DB2-BD59-A6C34878D82A}">
                    <a16:rowId xmlns:a16="http://schemas.microsoft.com/office/drawing/2014/main" val="314717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200" y="622300"/>
            <a:ext cx="103251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這些數據資料顯示，</a:t>
            </a:r>
            <a:r>
              <a:rPr lang="zh-TW" altLang="en-US" sz="32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台灣在食物資源上並不缺乏，而是過多的資源無法被平均分配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，我們發現，當今台灣社會最缺乏的，不是食物，而是缺少途徑傳遞資源到這些有困難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需要的人們手中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，當一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般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人握有過多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的食物資源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時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，往往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不知道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去哪裡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尋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求資源更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好的利用方式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甚至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不知道還有除了扔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進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垃圾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筒更有意義的處理。</a:t>
            </a:r>
            <a:endParaRPr lang="zh-TW" altLang="en-US" sz="3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15" y="2237024"/>
            <a:ext cx="3700463" cy="46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303" y="673100"/>
            <a:ext cx="9467850" cy="568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聯合國警告</a:t>
            </a:r>
            <a:r>
              <a:rPr lang="zh-TW" altLang="en-US" sz="4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40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全球</a:t>
            </a:r>
            <a:r>
              <a:rPr lang="zh-TW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飢餓人數在</a:t>
            </a:r>
            <a:r>
              <a:rPr lang="zh-TW" altLang="en-US" sz="4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增加</a:t>
            </a:r>
            <a:endParaRPr lang="en-US" altLang="zh-TW" sz="40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聯合國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（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UN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）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2018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年發布「世界糧食安全和營養狀況」報告，指出</a:t>
            </a:r>
            <a:r>
              <a:rPr lang="zh-TW" altLang="en-US" sz="32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極端氣候對全球農業產生負面影響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，導致世界各地飢餓人口持續增加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聯合國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表示，極端氣候導致的乾旱及洪水，是造成飢餓人口增加的主因，因為氣候變化導致地方降雨改變，雨季開始時間的早晚影響了主要作物小麥、水稻和玉米的收成。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3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聯合國糧食報告，全球</a:t>
            </a:r>
            <a:r>
              <a:rPr lang="en-US" altLang="zh-TW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8.21</a:t>
            </a:r>
            <a:r>
              <a:rPr lang="zh-TW" altLang="en-US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億</a:t>
            </a:r>
            <a:r>
              <a:rPr lang="zh-TW" altLang="en-US" sz="37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人</a:t>
            </a:r>
            <a:endParaRPr lang="en-US" altLang="zh-TW" sz="37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7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飢餓</a:t>
            </a:r>
            <a:r>
              <a:rPr lang="zh-TW" altLang="en-US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r>
              <a:rPr lang="en-US" altLang="zh-TW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</a:t>
            </a:r>
            <a:r>
              <a:rPr lang="zh-TW" altLang="en-US" sz="37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億人缺健康</a:t>
            </a:r>
            <a:r>
              <a:rPr lang="zh-TW" altLang="en-US" sz="37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食物</a:t>
            </a:r>
            <a:endParaRPr lang="en-US" altLang="zh-TW" sz="37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據聯合國「世界糧食安全和營養狀態」報告指出，全球飢餓人口總數連續三年升高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2018</a:t>
            </a:r>
            <a:r>
              <a:rPr lang="zh-TW" altLang="en-US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年有</a:t>
            </a:r>
            <a:r>
              <a:rPr lang="en-US" altLang="zh-TW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8.21</a:t>
            </a:r>
            <a:r>
              <a:rPr lang="zh-TW" altLang="en-US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億人處於飢餓與營養不良</a:t>
            </a: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endParaRPr lang="en-US" altLang="zh-TW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更有</a:t>
            </a:r>
            <a:r>
              <a:rPr lang="en-US" altLang="zh-TW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</a:t>
            </a:r>
            <a:r>
              <a:rPr lang="zh-TW" altLang="en-US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億人無法獲得乾淨營養的食物。</a:t>
            </a:r>
            <a:endParaRPr lang="zh-TW" altLang="en-US" sz="37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6386" name="Picture 2" descr="https://s.yimg.com/ny/api/res/1.2/3_y3.SFf0fSmI09LeBkXWQ--~A/YXBwaWQ9aGlnaGxhbmRlcjtzbT0xO3c9ODAw/https:/media.zenfs.com/zh-tw/youthdailynews_517/ea3d31d23105c883baf1bb6a1a6971f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16574" r="11393" b="18999"/>
          <a:stretch/>
        </p:blipFill>
        <p:spPr bwMode="auto">
          <a:xfrm>
            <a:off x="203199" y="3949698"/>
            <a:ext cx="4432301" cy="26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「非洲飢荒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3949697"/>
            <a:ext cx="4282319" cy="26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東非索馬利亞9個月大的阿里（Ali Hassan）。 聯合國報告寫道，過去一年裡，全球有超過百萬兒童無法取得所需營養，而亞、非洲發育遲緩兒童佔世界9成（美聯社）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6"/>
          <a:stretch/>
        </p:blipFill>
        <p:spPr bwMode="auto">
          <a:xfrm>
            <a:off x="9331475" y="3949697"/>
            <a:ext cx="2606525" cy="26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9"/>
          <a:stretch/>
        </p:blipFill>
        <p:spPr>
          <a:xfrm>
            <a:off x="838200" y="298608"/>
            <a:ext cx="10515600" cy="6254592"/>
          </a:xfrm>
        </p:spPr>
      </p:pic>
    </p:spTree>
    <p:extLst>
      <p:ext uri="{BB962C8B-B14F-4D97-AF65-F5344CB8AC3E}">
        <p14:creationId xmlns:p14="http://schemas.microsoft.com/office/powerpoint/2010/main" val="38582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26085"/>
          <a:stretch/>
        </p:blipFill>
        <p:spPr>
          <a:xfrm>
            <a:off x="1346200" y="365125"/>
            <a:ext cx="9372600" cy="6320074"/>
          </a:xfrm>
        </p:spPr>
      </p:pic>
    </p:spTree>
    <p:extLst>
      <p:ext uri="{BB962C8B-B14F-4D97-AF65-F5344CB8AC3E}">
        <p14:creationId xmlns:p14="http://schemas.microsoft.com/office/powerpoint/2010/main" val="3625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4"/>
          <a:stretch/>
        </p:blipFill>
        <p:spPr>
          <a:xfrm>
            <a:off x="728137" y="365125"/>
            <a:ext cx="10625663" cy="6343475"/>
          </a:xfrm>
        </p:spPr>
      </p:pic>
    </p:spTree>
    <p:extLst>
      <p:ext uri="{BB962C8B-B14F-4D97-AF65-F5344CB8AC3E}">
        <p14:creationId xmlns:p14="http://schemas.microsoft.com/office/powerpoint/2010/main" val="236140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0303" y="1674813"/>
            <a:ext cx="94678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該怎麼做才能減少剩食與浪費？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568700"/>
            <a:ext cx="11945257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8820" t="17778" r="29653" b="33580"/>
          <a:stretch/>
        </p:blipFill>
        <p:spPr>
          <a:xfrm>
            <a:off x="838200" y="365124"/>
            <a:ext cx="10515600" cy="61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9028" t="13086" r="30000" b="26544"/>
          <a:stretch/>
        </p:blipFill>
        <p:spPr>
          <a:xfrm>
            <a:off x="990600" y="365125"/>
            <a:ext cx="101727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pic>
        <p:nvPicPr>
          <p:cNvPr id="9218" name="Picture 2" descr="https://cc.tvbs.com.tw/img/upload/2016/10/24/20161024105023-c6ac4ca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365125"/>
            <a:ext cx="11109325" cy="62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5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廚餘回收注意事項</a:t>
            </a:r>
            <a:endParaRPr lang="zh-TW" altLang="en-US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2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投入</a:t>
            </a: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時應</a:t>
            </a:r>
            <a:r>
              <a:rPr lang="zh-TW" altLang="en-US" sz="40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避免混入包裝塑膠袋、乾燥劑、金屬或木材類等不可自然分解、食用之垃圾</a:t>
            </a: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，以避免傷害豬隻及造成二次環境污染。廚餘回收時應</a:t>
            </a:r>
            <a:r>
              <a:rPr lang="zh-TW" altLang="en-US" sz="40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以鍋、桶盛裝</a:t>
            </a: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，以塑膠袋盛裝者袋口請勿打死結。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1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84200"/>
            <a:ext cx="5905500" cy="55927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台東首設共享</a:t>
            </a:r>
            <a:r>
              <a:rPr lang="zh-TW" altLang="en-US" sz="3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冰箱，</a:t>
            </a:r>
            <a:endParaRPr lang="en-US" altLang="zh-TW" sz="3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推動零</a:t>
            </a:r>
            <a:r>
              <a:rPr lang="zh-TW" altLang="en-US" sz="3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剩食兼拉近</a:t>
            </a:r>
            <a:r>
              <a:rPr lang="zh-TW" altLang="en-US" sz="3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人際關係。</a:t>
            </a:r>
            <a:endParaRPr lang="zh-TW" altLang="en-US" sz="35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最新更新：</a:t>
            </a:r>
            <a: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2019/09/29 19:46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台東市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馬亨亨大道旁的萬善堂近日設置一台冰箱，裡面的食物供民眾任意存、取，台東縣政府今天表示，積極推廣低碳飲食及零剩食習慣，台東終於有第一個共享冰箱據點。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5903" t="14321" r="43750" b="13951"/>
          <a:stretch/>
        </p:blipFill>
        <p:spPr>
          <a:xfrm>
            <a:off x="7073900" y="365125"/>
            <a:ext cx="4762500" cy="63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6771" t="36481" r="37083" b="19629"/>
          <a:stretch/>
        </p:blipFill>
        <p:spPr>
          <a:xfrm>
            <a:off x="704850" y="365124"/>
            <a:ext cx="10648950" cy="62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0"/>
            <a:ext cx="10787743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657"/>
            <a:ext cx="10515599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572519"/>
            <a:ext cx="10605486" cy="216546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三明治</a:t>
            </a:r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堆疊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172" y="354239"/>
            <a:ext cx="5718628" cy="63260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01" y="2737983"/>
            <a:ext cx="5610985" cy="23710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769991"/>
            <a:ext cx="2035859" cy="16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900" y="723900"/>
            <a:ext cx="10907486" cy="201408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自然堆</a:t>
            </a:r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疊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法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0" y="3033482"/>
            <a:ext cx="5450541" cy="20891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647" y="204560"/>
            <a:ext cx="6020604" cy="64488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558799"/>
            <a:ext cx="2793999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1412420"/>
            <a:ext cx="10707086" cy="1325563"/>
          </a:xfrm>
        </p:spPr>
        <p:txBody>
          <a:bodyPr>
            <a:normAutofit/>
          </a:bodyPr>
          <a:lstStyle/>
          <a:p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廚餘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酵素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DIY</a:t>
            </a:r>
            <a:endParaRPr lang="zh-TW" altLang="en-US" sz="55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71" y="223270"/>
            <a:ext cx="5430548" cy="64114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38" y="2698067"/>
            <a:ext cx="5659383" cy="26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97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年東區富強社區</a:t>
            </a:r>
            <a:endParaRPr lang="zh-TW" altLang="en-US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一、廚餘堆肥站基本資料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東區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富強社區於</a:t>
            </a:r>
            <a: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97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年設置，共</a:t>
            </a:r>
            <a: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桶廚餘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 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肥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桶，於堆肥桶上加上遮蔽物，避免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陽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光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直射，延長使用期限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二、堆肥成品運用及管理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由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社區內一位志工協助製作及管理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堆肥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站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點，社區偶會教學堆肥之製作，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堆肥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成品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用至於社區內植栽及有需求之民眾。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932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875</Words>
  <Application>Microsoft Office PowerPoint</Application>
  <PresentationFormat>寬螢幕</PresentationFormat>
  <Paragraphs>83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文鼎標楷注音</vt:lpstr>
      <vt:lpstr>新細明體</vt:lpstr>
      <vt:lpstr>Arial</vt:lpstr>
      <vt:lpstr>Calibri</vt:lpstr>
      <vt:lpstr>Calibri Light</vt:lpstr>
      <vt:lpstr>Office 佈景主題</vt:lpstr>
      <vt:lpstr>廚餘再利用， 剩食變盛食。</vt:lpstr>
      <vt:lpstr>家戶廚餘分類</vt:lpstr>
      <vt:lpstr>廚餘回收注意事項</vt:lpstr>
      <vt:lpstr>PowerPoint 簡報</vt:lpstr>
      <vt:lpstr>PowerPoint 簡報</vt:lpstr>
      <vt:lpstr>三明治 堆疊法</vt:lpstr>
      <vt:lpstr>自然堆  疊法</vt:lpstr>
      <vt:lpstr>廚餘酵素DIY</vt:lpstr>
      <vt:lpstr>97年東區富強社區</vt:lpstr>
      <vt:lpstr>PowerPoint 簡報</vt:lpstr>
      <vt:lpstr>PowerPoint 簡報</vt:lpstr>
      <vt:lpstr>副資材及廚餘堆肥桶銷售點</vt:lpstr>
      <vt:lpstr>副資材及廚餘堆肥桶銷售點</vt:lpstr>
      <vt:lpstr>成為廚餘以前 從食物浪費到惜食的實踐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佳倩 李</dc:creator>
  <cp:lastModifiedBy>佳倩 李</cp:lastModifiedBy>
  <cp:revision>31</cp:revision>
  <dcterms:created xsi:type="dcterms:W3CDTF">2019-10-22T04:52:08Z</dcterms:created>
  <dcterms:modified xsi:type="dcterms:W3CDTF">2019-10-22T08:14:37Z</dcterms:modified>
</cp:coreProperties>
</file>