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61" r:id="rId14"/>
    <p:sldId id="25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60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&#19968;&#33324;&#21312;&#38291;&#37969;&#23450;-&#37969;&#23450;&#23433;&#32622;&#25688;&#35201;&#34920;2019.07.docx" TargetMode="External"/><Relationship Id="rId2" Type="http://schemas.openxmlformats.org/officeDocument/2006/relationships/hyperlink" Target="&#29305;&#27530;&#38656;&#27714;&#23416;&#29983;&#36681;&#20171;&#34920;-100R(&#23567;&#20116;&#20197;&#19978;)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33274;&#21335;&#24066;111&#24180;&#24230;&#33258;&#38281;&#30151;&#37969;&#23450;&#30003;&#35531;&#36039;&#26009;&#27298;&#26680;&#21934;.docx" TargetMode="External"/><Relationship Id="rId5" Type="http://schemas.openxmlformats.org/officeDocument/2006/relationships/hyperlink" Target="&#33274;&#21335;&#24066;110&#23416;&#24180;&#24230;&#24773;&#32210;&#34892;&#28858;&#38556;&#31001;&#37969;&#23450;&#30003;&#35531;&#36039;&#26009;&#27298;&#26680;&#21934;.docx" TargetMode="External"/><Relationship Id="rId4" Type="http://schemas.openxmlformats.org/officeDocument/2006/relationships/hyperlink" Target="&#33274;&#21335;&#24066;110&#23416;&#24180;&#24230;&#22283;&#25945;&#38542;&#27573;&#23416;&#32722;&#38556;&#31001;&#23416;&#29983;&#37969;&#23450;&#36681;&#20171;&#21069;&#32000;&#37636;&#34920;&#12289;&#23416;&#29983;&#20316;&#26989;&#21450;&#36074;&#24615;&#36039;&#26009;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&#33274;&#21335;&#24066;&#23416;&#21069;&#26280;&#22283;&#27665;&#25945;&#32946;&#38542;&#27573;&#29305;&#27530;&#25945;&#32946;&#23416;&#29983;&#23433;&#32622;&#23529;&#26597;&#34920;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</a:rPr>
              <a:t>特殊</a:t>
            </a:r>
            <a:r>
              <a:rPr lang="zh-TW" altLang="en-US" b="1" dirty="0">
                <a:solidFill>
                  <a:srgbClr val="C00000"/>
                </a:solidFill>
              </a:rPr>
              <a:t>需求學生鑑定安置工作</a:t>
            </a:r>
            <a:r>
              <a:rPr lang="zh-TW" altLang="en-US" b="1" dirty="0"/>
              <a:t>簡介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zh-TW" altLang="en-US" b="1" dirty="0">
                <a:solidFill>
                  <a:srgbClr val="00B050"/>
                </a:solidFill>
              </a:rPr>
              <a:t>轉介表件填寫</a:t>
            </a:r>
            <a:r>
              <a:rPr lang="zh-TW" altLang="en-US" b="1" dirty="0" smtClean="0"/>
              <a:t>說明</a:t>
            </a:r>
            <a:endParaRPr lang="zh-TW" altLang="en-US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zh-TW" altLang="en-US" sz="2800" b="1" dirty="0" smtClean="0"/>
              <a:t>周翊圓</a:t>
            </a:r>
            <a:endParaRPr lang="en-US" altLang="zh-TW" sz="2800" b="1" dirty="0" smtClean="0"/>
          </a:p>
          <a:p>
            <a:pPr algn="r"/>
            <a:r>
              <a:rPr lang="en-US" altLang="zh-TW" sz="2000" b="1" dirty="0" smtClean="0"/>
              <a:t>2022.8.29</a:t>
            </a:r>
          </a:p>
        </p:txBody>
      </p:sp>
    </p:spTree>
    <p:extLst>
      <p:ext uri="{BB962C8B-B14F-4D97-AF65-F5344CB8AC3E}">
        <p14:creationId xmlns:p14="http://schemas.microsoft.com/office/powerpoint/2010/main" val="36640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5" y="262461"/>
            <a:ext cx="8911687" cy="1280890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情緒行為</a:t>
            </a: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障礙</a:t>
            </a:r>
            <a:r>
              <a:rPr lang="zh-TW" altLang="en-US" sz="4800" b="1" dirty="0" smtClean="0"/>
              <a:t>鑑定</a:t>
            </a:r>
            <a:endParaRPr lang="zh-TW" altLang="en-US" sz="4800" b="1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120951"/>
              </p:ext>
            </p:extLst>
          </p:nvPr>
        </p:nvGraphicFramePr>
        <p:xfrm>
          <a:off x="2592923" y="1234016"/>
          <a:ext cx="9313326" cy="5112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9177">
                  <a:extLst>
                    <a:ext uri="{9D8B030D-6E8A-4147-A177-3AD203B41FA5}">
                      <a16:colId xmlns:a16="http://schemas.microsoft.com/office/drawing/2014/main" val="358990031"/>
                    </a:ext>
                  </a:extLst>
                </a:gridCol>
                <a:gridCol w="6534149">
                  <a:extLst>
                    <a:ext uri="{9D8B030D-6E8A-4147-A177-3AD203B41FA5}">
                      <a16:colId xmlns:a16="http://schemas.microsoft.com/office/drawing/2014/main" val="3107439997"/>
                    </a:ext>
                  </a:extLst>
                </a:gridCol>
              </a:tblGrid>
              <a:tr h="53763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b="1" dirty="0" smtClean="0"/>
                        <a:t>期程</a:t>
                      </a:r>
                      <a:endParaRPr lang="zh-TW" alt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b="1" dirty="0" smtClean="0"/>
                        <a:t>重要工作</a:t>
                      </a:r>
                      <a:endParaRPr lang="zh-TW" altLang="en-US" sz="3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5552518"/>
                  </a:ext>
                </a:extLst>
              </a:tr>
              <a:tr h="537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zh-TW" sz="26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月 </a:t>
                      </a:r>
                      <a:endParaRPr lang="zh-TW" sz="2600" b="1" kern="15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415" marR="14605" marT="38735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8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召開情障鑑定概念及工具研習。 </a:t>
                      </a:r>
                      <a:endParaRPr lang="zh-TW" sz="2800" b="1" kern="15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415" marR="14605" marT="38735" marB="0" anchor="ctr"/>
                </a:tc>
                <a:extLst>
                  <a:ext uri="{0D108BD9-81ED-4DB2-BD59-A6C34878D82A}">
                    <a16:rowId xmlns:a16="http://schemas.microsoft.com/office/drawing/2014/main" val="242150424"/>
                  </a:ext>
                </a:extLst>
              </a:tr>
              <a:tr h="537633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600" b="1" kern="15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 </a:t>
                      </a:r>
                      <a:r>
                        <a:rPr lang="zh-TW" sz="2600" b="1" kern="15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月上旬 </a:t>
                      </a:r>
                    </a:p>
                  </a:txBody>
                  <a:tcPr marL="18415" marR="14605" marT="38735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800" b="1" kern="15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en-US" sz="2800" b="1" kern="15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zh-TW" sz="2800" b="1" kern="15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次</a:t>
                      </a:r>
                      <a:r>
                        <a:rPr lang="zh-TW" sz="28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情障鑑定提報</a:t>
                      </a:r>
                      <a:r>
                        <a:rPr lang="en-US" sz="28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28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含新增疑似個案、重新評估個案）。 </a:t>
                      </a:r>
                      <a:endParaRPr lang="zh-TW" sz="2800" b="1" kern="15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415" marR="14605" marT="38735" marB="0" anchor="ctr"/>
                </a:tc>
                <a:extLst>
                  <a:ext uri="{0D108BD9-81ED-4DB2-BD59-A6C34878D82A}">
                    <a16:rowId xmlns:a16="http://schemas.microsoft.com/office/drawing/2014/main" val="3774766065"/>
                  </a:ext>
                </a:extLst>
              </a:tr>
              <a:tr h="537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11 </a:t>
                      </a:r>
                      <a:r>
                        <a:rPr lang="zh-TW" sz="26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zh-TW" sz="26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下旬</a:t>
                      </a:r>
                      <a:r>
                        <a:rPr lang="en-US" altLang="zh-TW" sz="26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~12</a:t>
                      </a:r>
                      <a:r>
                        <a:rPr lang="zh-TW" altLang="en-US" sz="26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zh-TW" sz="26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zh-TW" sz="2600" b="1" kern="15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415" marR="14605" marT="38735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8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en-US" sz="28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zh-TW" sz="28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次情障鑑定分案初</a:t>
                      </a:r>
                      <a:r>
                        <a:rPr lang="zh-TW" sz="28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評</a:t>
                      </a:r>
                      <a:r>
                        <a:rPr lang="zh-TW" altLang="en-US" sz="28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、複評</a:t>
                      </a:r>
                      <a:r>
                        <a:rPr lang="zh-TW" sz="28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。 </a:t>
                      </a:r>
                      <a:endParaRPr lang="zh-TW" sz="2800" b="1" kern="15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415" marR="14605" marT="38735" marB="0" anchor="ctr"/>
                </a:tc>
                <a:extLst>
                  <a:ext uri="{0D108BD9-81ED-4DB2-BD59-A6C34878D82A}">
                    <a16:rowId xmlns:a16="http://schemas.microsoft.com/office/drawing/2014/main" val="1819299405"/>
                  </a:ext>
                </a:extLst>
              </a:tr>
              <a:tr h="537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zh-TW" sz="26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月下旬 </a:t>
                      </a:r>
                      <a:endParaRPr lang="zh-TW" sz="2600" b="1" kern="15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415" marR="14605" marT="38735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8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en-US" sz="28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zh-TW" sz="28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次情障鑑定鑑輔委員綜合研判會議。 </a:t>
                      </a:r>
                      <a:endParaRPr lang="zh-TW" sz="2800" b="1" kern="15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415" marR="14605" marT="38735" marB="0" anchor="ctr"/>
                </a:tc>
                <a:extLst>
                  <a:ext uri="{0D108BD9-81ED-4DB2-BD59-A6C34878D82A}">
                    <a16:rowId xmlns:a16="http://schemas.microsoft.com/office/drawing/2014/main" val="2060840263"/>
                  </a:ext>
                </a:extLst>
              </a:tr>
              <a:tr h="537633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600" b="1" kern="150" dirty="0">
                          <a:solidFill>
                            <a:srgbClr val="00B05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zh-TW" sz="2600" b="1" kern="150" dirty="0">
                          <a:solidFill>
                            <a:srgbClr val="00B05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月上旬 </a:t>
                      </a:r>
                    </a:p>
                  </a:txBody>
                  <a:tcPr marL="18415" marR="14605" marT="38735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800" b="1" kern="150" dirty="0">
                          <a:solidFill>
                            <a:srgbClr val="00B05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en-US" sz="2800" b="1" kern="150" dirty="0">
                          <a:solidFill>
                            <a:srgbClr val="00B05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zh-TW" sz="2800" b="1" kern="150" dirty="0">
                          <a:solidFill>
                            <a:srgbClr val="00B05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次</a:t>
                      </a:r>
                      <a:r>
                        <a:rPr lang="zh-TW" sz="28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情障鑑定提報</a:t>
                      </a:r>
                      <a:r>
                        <a:rPr lang="en-US" sz="28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28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含新增疑似個案、跨階段重新評估個案）。 </a:t>
                      </a:r>
                      <a:endParaRPr lang="zh-TW" sz="2800" b="1" kern="15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415" marR="14605" marT="38735" marB="0" anchor="ctr"/>
                </a:tc>
                <a:extLst>
                  <a:ext uri="{0D108BD9-81ED-4DB2-BD59-A6C34878D82A}">
                    <a16:rowId xmlns:a16="http://schemas.microsoft.com/office/drawing/2014/main" val="3373453168"/>
                  </a:ext>
                </a:extLst>
              </a:tr>
              <a:tr h="537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zh-TW" sz="26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zh-TW" sz="26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下旬</a:t>
                      </a:r>
                      <a:r>
                        <a:rPr lang="en-US" altLang="zh-TW" sz="26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~5</a:t>
                      </a:r>
                      <a:r>
                        <a:rPr lang="zh-TW" altLang="en-US" sz="26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月中旬</a:t>
                      </a:r>
                      <a:r>
                        <a:rPr lang="zh-TW" sz="26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zh-TW" sz="2600" b="1" kern="15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415" marR="14605" marT="38735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8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en-US" sz="28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zh-TW" sz="28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次情障鑑定分案初</a:t>
                      </a:r>
                      <a:r>
                        <a:rPr lang="zh-TW" sz="28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評</a:t>
                      </a:r>
                      <a:r>
                        <a:rPr lang="zh-TW" altLang="en-US" sz="28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、複評</a:t>
                      </a:r>
                      <a:r>
                        <a:rPr lang="zh-TW" sz="28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。 </a:t>
                      </a:r>
                      <a:endParaRPr lang="zh-TW" sz="2800" b="1" kern="15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415" marR="14605" marT="38735" marB="0" anchor="ctr"/>
                </a:tc>
                <a:extLst>
                  <a:ext uri="{0D108BD9-81ED-4DB2-BD59-A6C34878D82A}">
                    <a16:rowId xmlns:a16="http://schemas.microsoft.com/office/drawing/2014/main" val="1076269918"/>
                  </a:ext>
                </a:extLst>
              </a:tr>
              <a:tr h="537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zh-TW" sz="26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月下旬 </a:t>
                      </a:r>
                      <a:endParaRPr lang="zh-TW" sz="2600" b="1" kern="15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415" marR="14605" marT="38735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8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en-US" sz="28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zh-TW" sz="28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次情障鑑定鑑輔委員綜合研判會議。 </a:t>
                      </a:r>
                      <a:endParaRPr lang="zh-TW" sz="2800" b="1" kern="15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415" marR="14605" marT="38735" marB="0" anchor="ctr"/>
                </a:tc>
                <a:extLst>
                  <a:ext uri="{0D108BD9-81ED-4DB2-BD59-A6C34878D82A}">
                    <a16:rowId xmlns:a16="http://schemas.microsoft.com/office/drawing/2014/main" val="1759083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904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5" y="262461"/>
            <a:ext cx="8911687" cy="1280890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自閉症</a:t>
            </a:r>
            <a:r>
              <a:rPr lang="zh-TW" altLang="en-US" sz="4800" b="1" dirty="0" smtClean="0"/>
              <a:t>鑑定</a:t>
            </a:r>
            <a:endParaRPr lang="zh-TW" altLang="en-US" sz="4800" b="1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789791"/>
              </p:ext>
            </p:extLst>
          </p:nvPr>
        </p:nvGraphicFramePr>
        <p:xfrm>
          <a:off x="2592923" y="1234016"/>
          <a:ext cx="9313326" cy="5112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9177">
                  <a:extLst>
                    <a:ext uri="{9D8B030D-6E8A-4147-A177-3AD203B41FA5}">
                      <a16:colId xmlns:a16="http://schemas.microsoft.com/office/drawing/2014/main" val="358990031"/>
                    </a:ext>
                  </a:extLst>
                </a:gridCol>
                <a:gridCol w="6534149">
                  <a:extLst>
                    <a:ext uri="{9D8B030D-6E8A-4147-A177-3AD203B41FA5}">
                      <a16:colId xmlns:a16="http://schemas.microsoft.com/office/drawing/2014/main" val="3107439997"/>
                    </a:ext>
                  </a:extLst>
                </a:gridCol>
              </a:tblGrid>
              <a:tr h="53763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b="1" dirty="0" smtClean="0"/>
                        <a:t>期程</a:t>
                      </a:r>
                      <a:endParaRPr lang="zh-TW" alt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b="1" dirty="0" smtClean="0"/>
                        <a:t>重要工作</a:t>
                      </a:r>
                      <a:endParaRPr lang="zh-TW" altLang="en-US" sz="3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5552518"/>
                  </a:ext>
                </a:extLst>
              </a:tr>
              <a:tr h="537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zh-TW" sz="28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月 </a:t>
                      </a:r>
                    </a:p>
                  </a:txBody>
                  <a:tcPr marL="18415" marR="14605" marT="38735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zh-TW" sz="28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辦理自閉症鑑定概念及工具研習。 </a:t>
                      </a:r>
                      <a:endParaRPr lang="zh-TW" sz="2800" b="1" kern="1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415" marR="14605" marT="38735" marB="0" anchor="ctr"/>
                </a:tc>
                <a:extLst>
                  <a:ext uri="{0D108BD9-81ED-4DB2-BD59-A6C34878D82A}">
                    <a16:rowId xmlns:a16="http://schemas.microsoft.com/office/drawing/2014/main" val="242150424"/>
                  </a:ext>
                </a:extLst>
              </a:tr>
              <a:tr h="537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1" kern="15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 </a:t>
                      </a:r>
                      <a:r>
                        <a:rPr lang="zh-TW" sz="2600" b="1" kern="15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月上旬 </a:t>
                      </a:r>
                    </a:p>
                  </a:txBody>
                  <a:tcPr marL="18415" marR="14605" marT="38735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800" b="1" kern="15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en-US" sz="2800" b="1" kern="15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zh-TW" sz="2800" b="1" kern="150" dirty="0" smtClean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次</a:t>
                      </a:r>
                      <a:r>
                        <a:rPr lang="zh-TW" altLang="en-US" sz="28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自閉症</a:t>
                      </a:r>
                      <a:r>
                        <a:rPr lang="zh-TW" sz="28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鑑定</a:t>
                      </a:r>
                      <a:r>
                        <a:rPr lang="zh-TW" sz="28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提報</a:t>
                      </a:r>
                      <a:r>
                        <a:rPr lang="en-US" sz="28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28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含新增疑似個案、重新評估個案）。 </a:t>
                      </a:r>
                      <a:endParaRPr lang="zh-TW" sz="2800" b="1" kern="15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415" marR="14605" marT="38735" marB="0" anchor="ctr"/>
                </a:tc>
                <a:extLst>
                  <a:ext uri="{0D108BD9-81ED-4DB2-BD59-A6C34878D82A}">
                    <a16:rowId xmlns:a16="http://schemas.microsoft.com/office/drawing/2014/main" val="3774766065"/>
                  </a:ext>
                </a:extLst>
              </a:tr>
              <a:tr h="537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11 </a:t>
                      </a:r>
                      <a:r>
                        <a:rPr lang="zh-TW" sz="26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zh-TW" sz="26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下旬</a:t>
                      </a:r>
                      <a:r>
                        <a:rPr lang="en-US" altLang="zh-TW" sz="26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~12</a:t>
                      </a:r>
                      <a:r>
                        <a:rPr lang="zh-TW" altLang="en-US" sz="26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zh-TW" sz="26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zh-TW" sz="2600" b="1" kern="15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415" marR="14605" marT="38735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8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en-US" sz="28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zh-TW" sz="28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次</a:t>
                      </a:r>
                      <a:r>
                        <a:rPr lang="zh-TW" altLang="en-US" sz="28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自閉症</a:t>
                      </a:r>
                      <a:r>
                        <a:rPr lang="zh-TW" sz="28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鑑定</a:t>
                      </a:r>
                      <a:r>
                        <a:rPr lang="zh-TW" sz="28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分案初</a:t>
                      </a:r>
                      <a:r>
                        <a:rPr lang="zh-TW" sz="28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評</a:t>
                      </a:r>
                      <a:r>
                        <a:rPr lang="zh-TW" altLang="en-US" sz="28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、複評</a:t>
                      </a:r>
                      <a:r>
                        <a:rPr lang="zh-TW" sz="28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。 </a:t>
                      </a:r>
                      <a:endParaRPr lang="zh-TW" sz="2800" b="1" kern="15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415" marR="14605" marT="38735" marB="0" anchor="ctr"/>
                </a:tc>
                <a:extLst>
                  <a:ext uri="{0D108BD9-81ED-4DB2-BD59-A6C34878D82A}">
                    <a16:rowId xmlns:a16="http://schemas.microsoft.com/office/drawing/2014/main" val="1819299405"/>
                  </a:ext>
                </a:extLst>
              </a:tr>
              <a:tr h="537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6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sz="26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zh-TW" altLang="en-US" sz="26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上</a:t>
                      </a:r>
                      <a:r>
                        <a:rPr lang="zh-TW" sz="26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旬 </a:t>
                      </a:r>
                      <a:endParaRPr lang="zh-TW" sz="2600" b="1" kern="15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415" marR="14605" marT="38735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8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en-US" sz="28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zh-TW" sz="28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次</a:t>
                      </a:r>
                      <a:r>
                        <a:rPr lang="zh-TW" altLang="en-US" sz="28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自閉症</a:t>
                      </a:r>
                      <a:r>
                        <a:rPr lang="zh-TW" sz="28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鑑定</a:t>
                      </a:r>
                      <a:r>
                        <a:rPr lang="zh-TW" sz="28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鑑輔委員綜合研判會議。 </a:t>
                      </a:r>
                      <a:endParaRPr lang="zh-TW" sz="2800" b="1" kern="15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415" marR="14605" marT="38735" marB="0" anchor="ctr"/>
                </a:tc>
                <a:extLst>
                  <a:ext uri="{0D108BD9-81ED-4DB2-BD59-A6C34878D82A}">
                    <a16:rowId xmlns:a16="http://schemas.microsoft.com/office/drawing/2014/main" val="2060840263"/>
                  </a:ext>
                </a:extLst>
              </a:tr>
              <a:tr h="537633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600" b="1" kern="150" dirty="0">
                          <a:solidFill>
                            <a:srgbClr val="00B05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zh-TW" sz="2600" b="1" kern="150" dirty="0" smtClean="0">
                          <a:solidFill>
                            <a:srgbClr val="00B05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 </a:t>
                      </a:r>
                      <a:endParaRPr lang="zh-TW" sz="2600" b="1" kern="150" dirty="0">
                        <a:solidFill>
                          <a:srgbClr val="00B05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8415" marR="14605" marT="38735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800" b="1" kern="150" dirty="0">
                          <a:solidFill>
                            <a:srgbClr val="00B05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en-US" sz="2800" b="1" kern="150" dirty="0">
                          <a:solidFill>
                            <a:srgbClr val="00B05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zh-TW" sz="2800" b="1" kern="150" dirty="0" smtClean="0">
                          <a:solidFill>
                            <a:srgbClr val="00B05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次</a:t>
                      </a:r>
                      <a:r>
                        <a:rPr lang="zh-TW" altLang="en-US" sz="28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自閉症</a:t>
                      </a:r>
                      <a:r>
                        <a:rPr lang="zh-TW" sz="28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鑑定</a:t>
                      </a:r>
                      <a:r>
                        <a:rPr lang="zh-TW" sz="28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提報</a:t>
                      </a:r>
                      <a:r>
                        <a:rPr lang="en-US" sz="28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28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含新增疑似個案、跨階段重新評估個案）。 </a:t>
                      </a:r>
                      <a:endParaRPr lang="zh-TW" sz="2800" b="1" kern="15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415" marR="14605" marT="38735" marB="0" anchor="ctr"/>
                </a:tc>
                <a:extLst>
                  <a:ext uri="{0D108BD9-81ED-4DB2-BD59-A6C34878D82A}">
                    <a16:rowId xmlns:a16="http://schemas.microsoft.com/office/drawing/2014/main" val="3373453168"/>
                  </a:ext>
                </a:extLst>
              </a:tr>
              <a:tr h="537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6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zh-TW" sz="26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zh-TW" altLang="en-US" sz="26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上</a:t>
                      </a:r>
                      <a:r>
                        <a:rPr lang="zh-TW" sz="26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旬</a:t>
                      </a:r>
                      <a:r>
                        <a:rPr lang="en-US" altLang="zh-TW" sz="26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~5</a:t>
                      </a:r>
                      <a:r>
                        <a:rPr lang="zh-TW" altLang="en-US" sz="26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月下旬</a:t>
                      </a:r>
                      <a:r>
                        <a:rPr lang="zh-TW" sz="26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zh-TW" sz="2600" b="1" kern="15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415" marR="14605" marT="38735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8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en-US" sz="28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zh-TW" sz="28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次</a:t>
                      </a:r>
                      <a:r>
                        <a:rPr lang="zh-TW" altLang="en-US" sz="28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自閉症</a:t>
                      </a:r>
                      <a:r>
                        <a:rPr lang="zh-TW" sz="28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鑑定</a:t>
                      </a:r>
                      <a:r>
                        <a:rPr lang="zh-TW" sz="28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分案初</a:t>
                      </a:r>
                      <a:r>
                        <a:rPr lang="zh-TW" sz="28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評</a:t>
                      </a:r>
                      <a:r>
                        <a:rPr lang="zh-TW" altLang="en-US" sz="28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、複評</a:t>
                      </a:r>
                      <a:r>
                        <a:rPr lang="zh-TW" sz="28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。 </a:t>
                      </a:r>
                      <a:endParaRPr lang="zh-TW" sz="2800" b="1" kern="15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415" marR="14605" marT="38735" marB="0" anchor="ctr"/>
                </a:tc>
                <a:extLst>
                  <a:ext uri="{0D108BD9-81ED-4DB2-BD59-A6C34878D82A}">
                    <a16:rowId xmlns:a16="http://schemas.microsoft.com/office/drawing/2014/main" val="1076269918"/>
                  </a:ext>
                </a:extLst>
              </a:tr>
              <a:tr h="537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zh-TW" sz="26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月下旬 </a:t>
                      </a:r>
                      <a:endParaRPr lang="zh-TW" sz="2600" b="1" kern="15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415" marR="14605" marT="38735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8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en-US" sz="28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zh-TW" sz="28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次</a:t>
                      </a:r>
                      <a:r>
                        <a:rPr lang="zh-TW" altLang="en-US" sz="28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自閉症</a:t>
                      </a:r>
                      <a:r>
                        <a:rPr lang="zh-TW" sz="28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鑑定</a:t>
                      </a:r>
                      <a:r>
                        <a:rPr lang="zh-TW" sz="28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鑑輔委員綜合研判會議。 </a:t>
                      </a:r>
                      <a:endParaRPr lang="zh-TW" sz="2800" b="1" kern="15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415" marR="14605" marT="38735" marB="0" anchor="ctr"/>
                </a:tc>
                <a:extLst>
                  <a:ext uri="{0D108BD9-81ED-4DB2-BD59-A6C34878D82A}">
                    <a16:rowId xmlns:a16="http://schemas.microsoft.com/office/drawing/2014/main" val="1759083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55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5" y="643461"/>
            <a:ext cx="8911687" cy="1280890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重新</a:t>
            </a: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評估</a:t>
            </a:r>
            <a:r>
              <a:rPr lang="en-US" altLang="zh-TW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國中升高中</a:t>
            </a:r>
            <a:r>
              <a:rPr lang="en-US" altLang="zh-TW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800" b="1" dirty="0" smtClean="0"/>
              <a:t>鑑定</a:t>
            </a:r>
            <a:endParaRPr lang="zh-TW" altLang="en-US" sz="4800" b="1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612898"/>
              </p:ext>
            </p:extLst>
          </p:nvPr>
        </p:nvGraphicFramePr>
        <p:xfrm>
          <a:off x="2592925" y="1924351"/>
          <a:ext cx="8951375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575">
                  <a:extLst>
                    <a:ext uri="{9D8B030D-6E8A-4147-A177-3AD203B41FA5}">
                      <a16:colId xmlns:a16="http://schemas.microsoft.com/office/drawing/2014/main" val="1970189307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334914995"/>
                    </a:ext>
                  </a:extLst>
                </a:gridCol>
              </a:tblGrid>
              <a:tr h="62834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b="1" dirty="0" smtClean="0"/>
                        <a:t>期程</a:t>
                      </a:r>
                      <a:endParaRPr lang="zh-TW" alt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b="1" dirty="0" smtClean="0"/>
                        <a:t>鑑定流程</a:t>
                      </a:r>
                      <a:endParaRPr lang="zh-TW" altLang="en-US" sz="3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9914707"/>
                  </a:ext>
                </a:extLst>
              </a:tr>
              <a:tr h="112982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</a:t>
                      </a:r>
                      <a:r>
                        <a:rPr lang="zh-TW" altLang="en-US" sz="3600" b="1" dirty="0" smtClean="0">
                          <a:solidFill>
                            <a:srgbClr val="C00000"/>
                          </a:solidFill>
                        </a:rPr>
                        <a:t>月</a:t>
                      </a:r>
                      <a:r>
                        <a:rPr lang="en-US" altLang="zh-TW" sz="3600" b="1" dirty="0" smtClean="0"/>
                        <a:t>~11</a:t>
                      </a:r>
                      <a:r>
                        <a:rPr lang="zh-TW" altLang="en-US" sz="3600" b="1" dirty="0" smtClean="0"/>
                        <a:t>月</a:t>
                      </a:r>
                      <a:endParaRPr lang="zh-TW" alt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r>
                        <a:rPr lang="zh-TW" altLang="zh-TW" sz="3600" b="1" kern="1200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當年度應屆國中畢業生</a:t>
                      </a:r>
                      <a:r>
                        <a:rPr lang="zh-TW" altLang="zh-TW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，並通過鑑輔會鑑定確認之正式與疑似特殊教育學生。 </a:t>
                      </a:r>
                    </a:p>
                    <a:p>
                      <a:r>
                        <a:rPr lang="en-US" altLang="zh-TW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  <a:r>
                        <a:rPr lang="zh-TW" altLang="en-US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學校</a:t>
                      </a:r>
                      <a:r>
                        <a:rPr lang="zh-TW" altLang="zh-TW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於</a:t>
                      </a:r>
                      <a:r>
                        <a:rPr lang="en-US" altLang="zh-TW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9~10</a:t>
                      </a:r>
                      <a:r>
                        <a:rPr lang="zh-TW" altLang="zh-TW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月完成提報作業。</a:t>
                      </a:r>
                      <a:endParaRPr lang="zh-TW" altLang="en-US" sz="3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858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09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Autofit/>
          </a:bodyPr>
          <a:lstStyle/>
          <a:p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說明</a:t>
            </a:r>
            <a:r>
              <a:rPr lang="zh-TW" altLang="en-US" sz="4800" b="1" dirty="0"/>
              <a:t>轉介表件填寫</a:t>
            </a:r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2592925" y="2057400"/>
            <a:ext cx="8911687" cy="3638550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2" action="ppaction://hlinkfile"/>
              </a:rPr>
              <a:t>特殊需求轉介表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  <a:hlinkClick r:id="rId2" action="ppaction://hlinkfile"/>
              </a:rPr>
              <a:t>-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2" action="ppaction://hlinkfile"/>
              </a:rPr>
              <a:t>100R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>
                <a:latin typeface="+mn-ea"/>
              </a:rPr>
              <a:t>一般區間</a:t>
            </a:r>
            <a:r>
              <a:rPr lang="zh-TW" altLang="en-US" sz="3600" b="1" dirty="0" smtClean="0">
                <a:latin typeface="+mn-ea"/>
              </a:rPr>
              <a:t>鑑定：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3" action="ppaction://hlinkfile"/>
              </a:rPr>
              <a:t>鑑定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  <a:hlinkClick r:id="rId3" action="ppaction://hlinkfile"/>
              </a:rPr>
              <a:t>安置摘要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3" action="ppaction://hlinkfile"/>
              </a:rPr>
              <a:t>表</a:t>
            </a:r>
            <a:endParaRPr lang="en-US" altLang="zh-TW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 smtClean="0">
                <a:latin typeface="+mn-ea"/>
              </a:rPr>
              <a:t>學障鑑定：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4" action="ppaction://hlinkfile"/>
              </a:rPr>
              <a:t>轉介前介入紀錄表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>
                <a:latin typeface="+mn-ea"/>
              </a:rPr>
              <a:t>情障</a:t>
            </a:r>
            <a:r>
              <a:rPr lang="zh-TW" altLang="en-US" sz="3600" b="1" dirty="0" smtClean="0">
                <a:latin typeface="+mn-ea"/>
              </a:rPr>
              <a:t>鑑定：</a:t>
            </a:r>
            <a:r>
              <a:rPr lang="zh-TW" altLang="zh-TW" sz="3600" b="1" dirty="0">
                <a:latin typeface="標楷體" panose="03000509000000000000" pitchFamily="65" charset="-120"/>
                <a:ea typeface="標楷體" panose="03000509000000000000" pitchFamily="65" charset="-120"/>
                <a:hlinkClick r:id="rId5" action="ppaction://hlinkfile"/>
              </a:rPr>
              <a:t>鑑定申請資料檢核</a:t>
            </a:r>
            <a:r>
              <a:rPr lang="zh-TW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5" action="ppaction://hlinkfile"/>
              </a:rPr>
              <a:t>單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 smtClean="0">
                <a:latin typeface="+mn-ea"/>
              </a:rPr>
              <a:t>自</a:t>
            </a:r>
            <a:r>
              <a:rPr lang="zh-TW" altLang="en-US" sz="3600" b="1" dirty="0">
                <a:latin typeface="+mn-ea"/>
              </a:rPr>
              <a:t>閉症鑑定</a:t>
            </a:r>
            <a:r>
              <a:rPr lang="zh-TW" altLang="en-US" sz="3600" b="1" dirty="0" smtClean="0">
                <a:latin typeface="+mn-ea"/>
              </a:rPr>
              <a:t>：</a:t>
            </a:r>
            <a:r>
              <a:rPr lang="zh-TW" altLang="zh-TW" sz="3600" b="1" dirty="0">
                <a:latin typeface="標楷體" panose="03000509000000000000" pitchFamily="65" charset="-120"/>
                <a:ea typeface="標楷體" panose="03000509000000000000" pitchFamily="65" charset="-120"/>
                <a:hlinkClick r:id="rId6" action="ppaction://hlinkfile"/>
              </a:rPr>
              <a:t>鑑定申請資料檢核單</a:t>
            </a:r>
            <a:endParaRPr lang="en-US" altLang="zh-TW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b="1" dirty="0">
              <a:latin typeface="+mn-ea"/>
            </a:endParaRPr>
          </a:p>
          <a:p>
            <a:pPr marL="0" indent="0">
              <a:buNone/>
            </a:pPr>
            <a:endParaRPr lang="en-US" altLang="zh-TW" sz="3600" b="1" dirty="0" smtClean="0">
              <a:latin typeface="+mn-ea"/>
            </a:endParaRPr>
          </a:p>
          <a:p>
            <a:pPr marL="0" indent="0">
              <a:buNone/>
            </a:pPr>
            <a:endParaRPr lang="en-US" altLang="zh-TW" sz="3600" b="1" dirty="0">
              <a:latin typeface="+mn-ea"/>
            </a:endParaRPr>
          </a:p>
          <a:p>
            <a:endParaRPr lang="en-US" altLang="zh-TW" sz="3600" b="1" dirty="0">
              <a:latin typeface="+mn-ea"/>
            </a:endParaRPr>
          </a:p>
          <a:p>
            <a:endParaRPr lang="en-US" altLang="zh-TW" sz="3600" b="1" dirty="0" smtClean="0">
              <a:latin typeface="+mn-ea"/>
            </a:endParaRPr>
          </a:p>
          <a:p>
            <a:endParaRPr lang="en-US" altLang="zh-TW" sz="3600" b="1" dirty="0" smtClean="0">
              <a:latin typeface="+mn-ea"/>
            </a:endParaRPr>
          </a:p>
          <a:p>
            <a:pPr marL="0" indent="0">
              <a:buNone/>
            </a:pPr>
            <a:endParaRPr lang="en-US" altLang="zh-TW" sz="3600" dirty="0"/>
          </a:p>
        </p:txBody>
      </p:sp>
    </p:spTree>
    <p:extLst>
      <p:ext uri="{BB962C8B-B14F-4D97-AF65-F5344CB8AC3E}">
        <p14:creationId xmlns:p14="http://schemas.microsoft.com/office/powerpoint/2010/main" val="234222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5" y="605060"/>
            <a:ext cx="8911687" cy="1280890"/>
          </a:xfrm>
        </p:spPr>
        <p:txBody>
          <a:bodyPr>
            <a:normAutofit/>
          </a:bodyPr>
          <a:lstStyle/>
          <a:p>
            <a:r>
              <a:rPr lang="zh-TW" altLang="en-US" sz="4800" b="1" dirty="0"/>
              <a:t>參考資料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92925" y="1885950"/>
            <a:ext cx="8915400" cy="4724400"/>
          </a:xfrm>
        </p:spPr>
        <p:txBody>
          <a:bodyPr>
            <a:normAutofit/>
          </a:bodyPr>
          <a:lstStyle/>
          <a:p>
            <a:r>
              <a:rPr lang="zh-TW" altLang="zh-TW" sz="3200" b="1" dirty="0">
                <a:latin typeface="+mn-ea"/>
              </a:rPr>
              <a:t>臺南市</a:t>
            </a:r>
            <a:r>
              <a:rPr lang="en-US" altLang="zh-TW" sz="3200" b="1" dirty="0">
                <a:latin typeface="+mn-ea"/>
              </a:rPr>
              <a:t>111</a:t>
            </a:r>
            <a:r>
              <a:rPr lang="zh-TW" altLang="zh-TW" sz="3200" b="1" dirty="0">
                <a:latin typeface="+mn-ea"/>
              </a:rPr>
              <a:t>學年度高級中等以下學校及幼兒園身心障礙學生鑑定安置實施</a:t>
            </a:r>
            <a:r>
              <a:rPr lang="zh-TW" altLang="zh-TW" sz="3200" b="1" dirty="0" smtClean="0">
                <a:latin typeface="+mn-ea"/>
              </a:rPr>
              <a:t>計畫</a:t>
            </a:r>
            <a:endParaRPr lang="en-US" altLang="zh-TW" sz="3200" b="1" dirty="0">
              <a:latin typeface="+mn-ea"/>
            </a:endParaRPr>
          </a:p>
          <a:p>
            <a:r>
              <a:rPr lang="zh-TW" altLang="en-US" sz="3200" b="1" dirty="0" smtClean="0">
                <a:latin typeface="+mn-ea"/>
              </a:rPr>
              <a:t>臺</a:t>
            </a:r>
            <a:r>
              <a:rPr lang="zh-TW" altLang="en-US" sz="3200" b="1" dirty="0">
                <a:latin typeface="+mn-ea"/>
              </a:rPr>
              <a:t>南市</a:t>
            </a:r>
            <a:r>
              <a:rPr lang="en-US" altLang="zh-TW" sz="3200" b="1" dirty="0">
                <a:latin typeface="+mn-ea"/>
              </a:rPr>
              <a:t>111</a:t>
            </a:r>
            <a:r>
              <a:rPr lang="zh-TW" altLang="en-US" sz="3200" b="1" dirty="0">
                <a:latin typeface="+mn-ea"/>
              </a:rPr>
              <a:t>年度高級中等以下學校自閉症學生鑑定實施</a:t>
            </a:r>
            <a:r>
              <a:rPr lang="zh-TW" altLang="en-US" sz="3200" b="1" dirty="0" smtClean="0">
                <a:latin typeface="+mn-ea"/>
              </a:rPr>
              <a:t>計畫</a:t>
            </a:r>
            <a:endParaRPr lang="en-US" altLang="zh-TW" sz="3200" b="1" dirty="0" smtClean="0">
              <a:latin typeface="+mn-ea"/>
            </a:endParaRPr>
          </a:p>
          <a:p>
            <a:r>
              <a:rPr lang="zh-TW" altLang="en-US" sz="3200" b="1" dirty="0">
                <a:latin typeface="+mn-ea"/>
              </a:rPr>
              <a:t>臺南市</a:t>
            </a:r>
            <a:r>
              <a:rPr lang="en-US" altLang="zh-TW" sz="3200" b="1" dirty="0" smtClean="0">
                <a:latin typeface="+mn-ea"/>
              </a:rPr>
              <a:t>110</a:t>
            </a:r>
            <a:r>
              <a:rPr lang="zh-TW" altLang="en-US" sz="3200" b="1" dirty="0" smtClean="0">
                <a:latin typeface="+mn-ea"/>
              </a:rPr>
              <a:t>學年度</a:t>
            </a:r>
            <a:r>
              <a:rPr lang="zh-TW" altLang="en-US" sz="3200" b="1" dirty="0">
                <a:latin typeface="+mn-ea"/>
              </a:rPr>
              <a:t>高級中等以下</a:t>
            </a:r>
            <a:r>
              <a:rPr lang="zh-TW" altLang="en-US" sz="3200" b="1" dirty="0" smtClean="0">
                <a:latin typeface="+mn-ea"/>
              </a:rPr>
              <a:t>學校</a:t>
            </a:r>
            <a:r>
              <a:rPr lang="zh-TW" altLang="en-US" sz="3200" b="1" dirty="0">
                <a:latin typeface="+mn-ea"/>
              </a:rPr>
              <a:t>學習障礙</a:t>
            </a:r>
            <a:r>
              <a:rPr lang="zh-TW" altLang="en-US" sz="3200" b="1" dirty="0" smtClean="0">
                <a:latin typeface="+mn-ea"/>
              </a:rPr>
              <a:t>學生</a:t>
            </a:r>
            <a:r>
              <a:rPr lang="zh-TW" altLang="en-US" sz="3200" b="1" dirty="0">
                <a:latin typeface="+mn-ea"/>
              </a:rPr>
              <a:t>鑑定實施</a:t>
            </a:r>
            <a:r>
              <a:rPr lang="zh-TW" altLang="en-US" sz="3200" b="1" dirty="0" smtClean="0">
                <a:latin typeface="+mn-ea"/>
              </a:rPr>
              <a:t>計畫</a:t>
            </a:r>
            <a:endParaRPr lang="en-US" altLang="zh-TW" sz="3200" b="1" dirty="0" smtClean="0">
              <a:latin typeface="+mn-ea"/>
            </a:endParaRPr>
          </a:p>
          <a:p>
            <a:r>
              <a:rPr lang="zh-TW" altLang="en-US" sz="3200" b="1" dirty="0">
                <a:latin typeface="+mn-ea"/>
              </a:rPr>
              <a:t>臺南市</a:t>
            </a:r>
            <a:r>
              <a:rPr lang="en-US" altLang="zh-TW" sz="3200" b="1" dirty="0">
                <a:latin typeface="+mn-ea"/>
              </a:rPr>
              <a:t>110</a:t>
            </a:r>
            <a:r>
              <a:rPr lang="zh-TW" altLang="en-US" sz="3200" b="1" dirty="0">
                <a:latin typeface="+mn-ea"/>
              </a:rPr>
              <a:t>學年度高級中等以下</a:t>
            </a:r>
            <a:r>
              <a:rPr lang="zh-TW" altLang="en-US" sz="3200" b="1" dirty="0" smtClean="0">
                <a:latin typeface="+mn-ea"/>
              </a:rPr>
              <a:t>學校情緒</a:t>
            </a:r>
            <a:r>
              <a:rPr lang="zh-TW" altLang="en-US" sz="3200" b="1" dirty="0">
                <a:latin typeface="+mn-ea"/>
              </a:rPr>
              <a:t>行為</a:t>
            </a:r>
            <a:r>
              <a:rPr lang="zh-TW" altLang="en-US" sz="3200" b="1" dirty="0" smtClean="0">
                <a:latin typeface="+mn-ea"/>
              </a:rPr>
              <a:t>障礙</a:t>
            </a:r>
            <a:r>
              <a:rPr lang="zh-TW" altLang="en-US" sz="3200" b="1" dirty="0">
                <a:latin typeface="+mn-ea"/>
              </a:rPr>
              <a:t>學生鑑定實施計畫</a:t>
            </a:r>
            <a:endParaRPr lang="en-US" altLang="zh-TW" sz="3200" b="1" dirty="0">
              <a:latin typeface="+mn-ea"/>
            </a:endParaRPr>
          </a:p>
          <a:p>
            <a:endParaRPr lang="en-US" altLang="zh-TW" sz="3600" b="1" dirty="0" smtClean="0">
              <a:latin typeface="+mn-ea"/>
            </a:endParaRPr>
          </a:p>
          <a:p>
            <a:endParaRPr lang="en-US" altLang="zh-TW" sz="3600" b="1" dirty="0">
              <a:latin typeface="+mn-ea"/>
            </a:endParaRPr>
          </a:p>
          <a:p>
            <a:endParaRPr lang="en-US" altLang="zh-TW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5693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3012" y="3944700"/>
            <a:ext cx="8915399" cy="1468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b="1" dirty="0" smtClean="0"/>
              <a:t>謝謝大家聆聽</a:t>
            </a:r>
            <a:endParaRPr lang="zh-TW" altLang="en-US" sz="5400" b="1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13012" y="1720379"/>
            <a:ext cx="8915399" cy="860400"/>
          </a:xfrm>
        </p:spPr>
        <p:txBody>
          <a:bodyPr>
            <a:noAutofit/>
          </a:bodyPr>
          <a:lstStyle/>
          <a:p>
            <a:pPr algn="ctr"/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111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學年教學過程覺得學生表現特殊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記得先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zh-TW" altLang="en-US" sz="36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輔導室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找</a:t>
            </a:r>
            <a:r>
              <a:rPr lang="zh-TW" altLang="en-US" sz="36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翊圓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聊聊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再決定是否轉介鑑定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598" y="3121778"/>
            <a:ext cx="2286402" cy="2291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83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/>
              <a:t>自我簡介</a:t>
            </a:r>
            <a:endParaRPr lang="zh-TW" altLang="en-US" sz="4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2133600"/>
            <a:ext cx="9069388" cy="3777622"/>
          </a:xfrm>
        </p:spPr>
        <p:txBody>
          <a:bodyPr>
            <a:normAutofit fontScale="92500"/>
          </a:bodyPr>
          <a:lstStyle/>
          <a:p>
            <a:r>
              <a:rPr lang="zh-TW" altLang="en-US" sz="3600" b="1" dirty="0" smtClean="0"/>
              <a:t>臺師大</a:t>
            </a:r>
            <a:r>
              <a:rPr lang="zh-TW" altLang="en-US" sz="3600" b="1" dirty="0"/>
              <a:t>特教系</a:t>
            </a:r>
            <a:r>
              <a:rPr lang="zh-TW" altLang="en-US" sz="3600" b="1" dirty="0" smtClean="0"/>
              <a:t>、南</a:t>
            </a:r>
            <a:r>
              <a:rPr lang="zh-TW" altLang="en-US" sz="3600" b="1" dirty="0"/>
              <a:t>大特研所</a:t>
            </a:r>
            <a:r>
              <a:rPr lang="zh-TW" altLang="en-US" sz="3600" b="1" dirty="0" smtClean="0"/>
              <a:t>畢</a:t>
            </a:r>
            <a:endParaRPr lang="en-US" altLang="zh-TW" sz="3600" b="1" dirty="0" smtClean="0"/>
          </a:p>
          <a:p>
            <a:r>
              <a:rPr lang="en-US" altLang="zh-TW" sz="3600" b="1" dirty="0" smtClean="0"/>
              <a:t>88</a:t>
            </a:r>
            <a:r>
              <a:rPr lang="zh-TW" altLang="en-US" sz="3600" b="1" dirty="0" smtClean="0"/>
              <a:t>學年擔任學甲國中特教班</a:t>
            </a:r>
            <a:r>
              <a:rPr lang="zh-TW" altLang="en-US" sz="3600" b="1" dirty="0" smtClean="0"/>
              <a:t>導師</a:t>
            </a:r>
            <a:r>
              <a:rPr lang="en-US" altLang="zh-TW" sz="3600" b="1" dirty="0" smtClean="0"/>
              <a:t>(</a:t>
            </a:r>
            <a:r>
              <a:rPr lang="zh-TW" altLang="en-US" sz="3600" b="1" dirty="0" smtClean="0"/>
              <a:t>代課抵實習</a:t>
            </a:r>
            <a:r>
              <a:rPr lang="en-US" altLang="zh-TW" sz="3600" b="1" dirty="0" smtClean="0"/>
              <a:t>)</a:t>
            </a:r>
            <a:endParaRPr lang="en-US" altLang="zh-TW" sz="3600" b="1" dirty="0"/>
          </a:p>
          <a:p>
            <a:r>
              <a:rPr lang="en-US" altLang="zh-TW" sz="3600" b="1" dirty="0" smtClean="0"/>
              <a:t>89-111</a:t>
            </a:r>
            <a:r>
              <a:rPr lang="zh-TW" altLang="en-US" sz="3600" b="1" dirty="0" smtClean="0"/>
              <a:t>學年擔任忠孝國中資源班教師</a:t>
            </a:r>
            <a:endParaRPr lang="en-US" altLang="zh-TW" sz="3600" b="1" dirty="0" smtClean="0"/>
          </a:p>
          <a:p>
            <a:pPr marL="0" indent="0">
              <a:buNone/>
            </a:pPr>
            <a:r>
              <a:rPr lang="en-US" altLang="zh-TW" sz="3600" b="1" dirty="0" smtClean="0"/>
              <a:t>(</a:t>
            </a:r>
            <a:r>
              <a:rPr lang="zh-TW" altLang="en-US" sz="3600" b="1" dirty="0" smtClean="0"/>
              <a:t>其中</a:t>
            </a:r>
            <a:r>
              <a:rPr lang="en-US" altLang="zh-TW" sz="3600" b="1" dirty="0" smtClean="0"/>
              <a:t>95-96</a:t>
            </a:r>
            <a:r>
              <a:rPr lang="zh-TW" altLang="en-US" sz="3600" b="1" dirty="0" smtClean="0"/>
              <a:t>學年轉任輔導</a:t>
            </a:r>
            <a:r>
              <a:rPr lang="zh-TW" altLang="en-US" sz="3600" b="1" dirty="0" smtClean="0"/>
              <a:t>活動科教師兼輔導老師</a:t>
            </a:r>
            <a:r>
              <a:rPr lang="en-US" altLang="zh-TW" sz="3600" b="1" dirty="0" smtClean="0"/>
              <a:t>)</a:t>
            </a:r>
          </a:p>
          <a:p>
            <a:r>
              <a:rPr lang="en-US" altLang="zh-TW" sz="3600" b="1" dirty="0" smtClean="0">
                <a:solidFill>
                  <a:srgbClr val="C00000"/>
                </a:solidFill>
              </a:rPr>
              <a:t>111</a:t>
            </a:r>
            <a:r>
              <a:rPr lang="zh-TW" altLang="en-US" sz="3600" b="1" dirty="0" smtClean="0">
                <a:solidFill>
                  <a:srgbClr val="C00000"/>
                </a:solidFill>
              </a:rPr>
              <a:t>學年</a:t>
            </a:r>
            <a:r>
              <a:rPr lang="zh-TW" altLang="en-US" sz="3600" b="1" dirty="0" smtClean="0"/>
              <a:t>兼任資源班導師及</a:t>
            </a:r>
            <a:r>
              <a:rPr lang="zh-TW" altLang="en-US" sz="3600" b="1" dirty="0" smtClean="0">
                <a:solidFill>
                  <a:srgbClr val="C00000"/>
                </a:solidFill>
              </a:rPr>
              <a:t>校內轉介鑑定諮詢窗口</a:t>
            </a:r>
            <a:endParaRPr lang="en-US" altLang="zh-TW" sz="3600" b="1" dirty="0">
              <a:solidFill>
                <a:srgbClr val="C00000"/>
              </a:solidFill>
            </a:endParaRPr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16" t="46110" r="46667" b="17778"/>
          <a:stretch/>
        </p:blipFill>
        <p:spPr>
          <a:xfrm>
            <a:off x="10553700" y="0"/>
            <a:ext cx="163830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22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/>
              <a:t>大綱</a:t>
            </a:r>
            <a:endParaRPr lang="zh-TW" altLang="en-US" sz="4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簡介</a:t>
            </a:r>
            <a:r>
              <a:rPr lang="zh-TW" altLang="zh-TW" sz="3600" b="1" dirty="0" smtClean="0">
                <a:latin typeface="+mn-ea"/>
              </a:rPr>
              <a:t>臺</a:t>
            </a:r>
            <a:r>
              <a:rPr lang="zh-TW" altLang="zh-TW" sz="3600" b="1" dirty="0">
                <a:latin typeface="+mn-ea"/>
              </a:rPr>
              <a:t>南市</a:t>
            </a:r>
            <a:r>
              <a:rPr lang="en-US" altLang="zh-TW" sz="3600" b="1" dirty="0">
                <a:latin typeface="+mn-ea"/>
              </a:rPr>
              <a:t>111</a:t>
            </a:r>
            <a:r>
              <a:rPr lang="zh-TW" altLang="zh-TW" sz="3600" b="1" dirty="0">
                <a:latin typeface="+mn-ea"/>
              </a:rPr>
              <a:t>學年度高級中等以下學校及幼兒園身心障礙學生鑑定安置實施</a:t>
            </a:r>
            <a:r>
              <a:rPr lang="zh-TW" altLang="zh-TW" sz="3600" b="1" dirty="0" smtClean="0">
                <a:latin typeface="+mn-ea"/>
              </a:rPr>
              <a:t>計畫</a:t>
            </a:r>
            <a:endParaRPr lang="en-US" altLang="zh-TW" sz="3600" b="1" dirty="0" smtClean="0">
              <a:latin typeface="+mn-ea"/>
            </a:endParaRPr>
          </a:p>
          <a:p>
            <a:pPr marL="0" indent="0">
              <a:buNone/>
            </a:pPr>
            <a:endParaRPr lang="en-US" altLang="zh-TW" sz="3600" dirty="0">
              <a:latin typeface="+mn-ea"/>
            </a:endParaRPr>
          </a:p>
          <a:p>
            <a:r>
              <a:rPr lang="zh-TW" altLang="en-US" sz="36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說明</a:t>
            </a:r>
            <a:r>
              <a:rPr lang="zh-TW" altLang="en-US" sz="3600" b="1" dirty="0" smtClean="0"/>
              <a:t>轉</a:t>
            </a:r>
            <a:r>
              <a:rPr lang="zh-TW" altLang="en-US" sz="3600" b="1" dirty="0"/>
              <a:t>介表件</a:t>
            </a:r>
            <a:r>
              <a:rPr lang="zh-TW" altLang="en-US" sz="3600" b="1" dirty="0" smtClean="0"/>
              <a:t>填寫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33489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簡介</a:t>
            </a:r>
            <a:r>
              <a:rPr lang="zh-TW" altLang="zh-TW" sz="4800" b="1" dirty="0" smtClean="0">
                <a:latin typeface="+mn-ea"/>
              </a:rPr>
              <a:t>南市</a:t>
            </a:r>
            <a:r>
              <a:rPr lang="en-US" altLang="zh-TW" sz="4800" b="1" dirty="0" smtClean="0">
                <a:latin typeface="+mn-ea"/>
              </a:rPr>
              <a:t>111</a:t>
            </a:r>
            <a:r>
              <a:rPr lang="zh-TW" altLang="zh-TW" sz="4800" b="1" dirty="0" smtClean="0">
                <a:latin typeface="+mn-ea"/>
              </a:rPr>
              <a:t>身障學生</a:t>
            </a:r>
            <a:r>
              <a:rPr lang="zh-TW" altLang="zh-TW" sz="4800" b="1" dirty="0">
                <a:latin typeface="+mn-ea"/>
              </a:rPr>
              <a:t>鑑定</a:t>
            </a:r>
            <a:r>
              <a:rPr lang="zh-TW" altLang="zh-TW" sz="4800" b="1" dirty="0" smtClean="0">
                <a:latin typeface="+mn-ea"/>
              </a:rPr>
              <a:t>安置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+mn-ea"/>
              </a:rPr>
              <a:t>依據：</a:t>
            </a:r>
            <a:r>
              <a:rPr lang="zh-TW" altLang="en-US" sz="36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特教法</a:t>
            </a:r>
            <a:r>
              <a:rPr lang="en-US" altLang="zh-TW" sz="3600" b="1" dirty="0" smtClean="0">
                <a:latin typeface="+mn-ea"/>
              </a:rPr>
              <a:t>16</a:t>
            </a:r>
            <a:r>
              <a:rPr lang="zh-TW" altLang="en-US" sz="3600" b="1" dirty="0" smtClean="0">
                <a:latin typeface="+mn-ea"/>
              </a:rPr>
              <a:t>、</a:t>
            </a:r>
            <a:r>
              <a:rPr lang="en-US" altLang="zh-TW" sz="3600" b="1" dirty="0" smtClean="0">
                <a:latin typeface="+mn-ea"/>
              </a:rPr>
              <a:t>17</a:t>
            </a:r>
            <a:r>
              <a:rPr lang="zh-TW" altLang="en-US" sz="3600" b="1" dirty="0" smtClean="0">
                <a:latin typeface="+mn-ea"/>
              </a:rPr>
              <a:t>、</a:t>
            </a:r>
            <a:r>
              <a:rPr lang="en-US" altLang="zh-TW" sz="3600" b="1" dirty="0" smtClean="0">
                <a:latin typeface="+mn-ea"/>
              </a:rPr>
              <a:t>28</a:t>
            </a:r>
            <a:r>
              <a:rPr lang="zh-TW" altLang="en-US" sz="3600" b="1" dirty="0" smtClean="0">
                <a:latin typeface="+mn-ea"/>
              </a:rPr>
              <a:t>、</a:t>
            </a:r>
            <a:r>
              <a:rPr lang="en-US" altLang="zh-TW" sz="3600" b="1" dirty="0" smtClean="0">
                <a:latin typeface="+mn-ea"/>
              </a:rPr>
              <a:t>31</a:t>
            </a:r>
            <a:r>
              <a:rPr lang="zh-TW" altLang="en-US" sz="3600" b="1" dirty="0" smtClean="0">
                <a:latin typeface="+mn-ea"/>
              </a:rPr>
              <a:t>條及其細則。</a:t>
            </a:r>
            <a:endParaRPr lang="en-US" altLang="zh-TW" sz="3600" b="1" dirty="0">
              <a:latin typeface="+mn-ea"/>
            </a:endParaRPr>
          </a:p>
          <a:p>
            <a:pPr lvl="0"/>
            <a:r>
              <a:rPr lang="zh-TW" altLang="zh-TW" sz="3600" b="1" dirty="0" smtClean="0">
                <a:latin typeface="+mn-ea"/>
              </a:rPr>
              <a:t>目標</a:t>
            </a:r>
            <a:r>
              <a:rPr lang="zh-TW" altLang="en-US" sz="3600" b="1" dirty="0" smtClean="0">
                <a:latin typeface="+mn-ea"/>
              </a:rPr>
              <a:t>：</a:t>
            </a:r>
            <a:r>
              <a:rPr lang="zh-TW" altLang="zh-TW" sz="3600" b="1" dirty="0">
                <a:latin typeface="+mn-ea"/>
              </a:rPr>
              <a:t>建立各類特殊教育學生</a:t>
            </a:r>
            <a:r>
              <a:rPr lang="zh-TW" altLang="zh-TW" sz="36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標準化</a:t>
            </a:r>
            <a:r>
              <a:rPr lang="zh-TW" altLang="zh-TW" sz="3600" b="1" dirty="0">
                <a:latin typeface="+mn-ea"/>
              </a:rPr>
              <a:t>鑑定程序，尊重</a:t>
            </a:r>
            <a:r>
              <a:rPr lang="zh-TW" altLang="zh-TW" sz="36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個別差異</a:t>
            </a:r>
            <a:r>
              <a:rPr lang="zh-TW" altLang="zh-TW" sz="3600" b="1" dirty="0">
                <a:latin typeface="+mn-ea"/>
              </a:rPr>
              <a:t>，以給予</a:t>
            </a:r>
            <a:r>
              <a:rPr lang="zh-TW" altLang="zh-TW" sz="36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適性教育</a:t>
            </a:r>
            <a:r>
              <a:rPr lang="zh-TW" altLang="zh-TW" sz="3600" b="1" dirty="0" smtClean="0">
                <a:latin typeface="+mn-ea"/>
              </a:rPr>
              <a:t>。</a:t>
            </a:r>
            <a:endParaRPr lang="en-US" altLang="zh-TW" sz="3600" b="1" dirty="0" smtClean="0">
              <a:latin typeface="+mn-ea"/>
            </a:endParaRPr>
          </a:p>
          <a:p>
            <a:pPr lvl="0"/>
            <a:r>
              <a:rPr lang="zh-TW" altLang="en-US" sz="3600" b="1" dirty="0">
                <a:latin typeface="+mn-ea"/>
              </a:rPr>
              <a:t>指導</a:t>
            </a:r>
            <a:r>
              <a:rPr lang="zh-TW" altLang="en-US" sz="3600" b="1" dirty="0" smtClean="0">
                <a:latin typeface="+mn-ea"/>
              </a:rPr>
              <a:t>單位：教育部國教署、高師大特教中心、南大特教中心。</a:t>
            </a:r>
            <a:endParaRPr lang="en-US" altLang="zh-TW" sz="3600" b="1" dirty="0" smtClean="0">
              <a:latin typeface="+mn-ea"/>
            </a:endParaRPr>
          </a:p>
          <a:p>
            <a:endParaRPr lang="en-US" altLang="zh-TW" sz="3600" dirty="0"/>
          </a:p>
        </p:txBody>
      </p:sp>
    </p:spTree>
    <p:extLst>
      <p:ext uri="{BB962C8B-B14F-4D97-AF65-F5344CB8AC3E}">
        <p14:creationId xmlns:p14="http://schemas.microsoft.com/office/powerpoint/2010/main" val="328516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89212" y="243110"/>
            <a:ext cx="8911687" cy="1280890"/>
          </a:xfrm>
        </p:spPr>
        <p:txBody>
          <a:bodyPr>
            <a:noAutofit/>
          </a:bodyPr>
          <a:lstStyle/>
          <a:p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簡介</a:t>
            </a:r>
            <a:r>
              <a:rPr lang="zh-TW" altLang="zh-TW" sz="4800" b="1" dirty="0" smtClean="0">
                <a:latin typeface="+mn-ea"/>
              </a:rPr>
              <a:t>南市</a:t>
            </a:r>
            <a:r>
              <a:rPr lang="en-US" altLang="zh-TW" sz="4800" b="1" dirty="0" smtClean="0">
                <a:latin typeface="+mn-ea"/>
              </a:rPr>
              <a:t>111</a:t>
            </a:r>
            <a:r>
              <a:rPr lang="zh-TW" altLang="zh-TW" sz="4800" b="1" dirty="0" smtClean="0">
                <a:latin typeface="+mn-ea"/>
              </a:rPr>
              <a:t>身障學生</a:t>
            </a:r>
            <a:r>
              <a:rPr lang="zh-TW" altLang="zh-TW" sz="4800" b="1" dirty="0">
                <a:latin typeface="+mn-ea"/>
              </a:rPr>
              <a:t>鑑定</a:t>
            </a:r>
            <a:r>
              <a:rPr lang="zh-TW" altLang="zh-TW" sz="4800" b="1" dirty="0" smtClean="0">
                <a:latin typeface="+mn-ea"/>
              </a:rPr>
              <a:t>安置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428750"/>
            <a:ext cx="9317038" cy="542925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latin typeface="+mn-ea"/>
              </a:rPr>
              <a:t>主辦單位</a:t>
            </a:r>
            <a:r>
              <a:rPr lang="zh-TW" altLang="en-US" sz="3600" b="1" dirty="0" smtClean="0">
                <a:latin typeface="+mn-ea"/>
              </a:rPr>
              <a:t>：</a:t>
            </a:r>
            <a:r>
              <a:rPr lang="zh-TW" altLang="zh-TW" sz="3600" b="1" dirty="0" smtClean="0">
                <a:latin typeface="+mn-ea"/>
              </a:rPr>
              <a:t>南市教育局</a:t>
            </a:r>
            <a:endParaRPr lang="en-US" altLang="zh-TW" sz="3600" b="1" dirty="0" smtClean="0">
              <a:latin typeface="+mn-ea"/>
            </a:endParaRPr>
          </a:p>
          <a:p>
            <a:r>
              <a:rPr lang="zh-TW" altLang="en-US" sz="3600" b="1" dirty="0" smtClean="0">
                <a:latin typeface="+mn-ea"/>
              </a:rPr>
              <a:t>承辦單位：</a:t>
            </a:r>
            <a:r>
              <a:rPr lang="zh-TW" altLang="zh-TW" sz="3600" b="1" dirty="0" smtClean="0">
                <a:latin typeface="+mn-ea"/>
              </a:rPr>
              <a:t>南市特教鑑</a:t>
            </a:r>
            <a:r>
              <a:rPr lang="zh-TW" altLang="en-US" sz="3600" b="1" dirty="0" smtClean="0">
                <a:latin typeface="+mn-ea"/>
              </a:rPr>
              <a:t>輔</a:t>
            </a:r>
            <a:r>
              <a:rPr lang="zh-TW" altLang="zh-TW" sz="3600" b="1" dirty="0" smtClean="0">
                <a:latin typeface="+mn-ea"/>
              </a:rPr>
              <a:t>會</a:t>
            </a:r>
            <a:r>
              <a:rPr lang="zh-TW" altLang="zh-TW" sz="1600" b="1" dirty="0">
                <a:latin typeface="+mn-ea"/>
              </a:rPr>
              <a:t>（永福國小、公誠國小、安平國中</a:t>
            </a:r>
            <a:r>
              <a:rPr lang="zh-TW" altLang="zh-TW" sz="1600" b="1" dirty="0" smtClean="0">
                <a:latin typeface="+mn-ea"/>
              </a:rPr>
              <a:t>）</a:t>
            </a:r>
            <a:endParaRPr lang="en-US" altLang="zh-TW" sz="1600" b="1" dirty="0" smtClean="0">
              <a:latin typeface="+mn-ea"/>
            </a:endParaRPr>
          </a:p>
          <a:p>
            <a:r>
              <a:rPr lang="zh-TW" altLang="en-US" sz="3600" b="1" dirty="0" smtClean="0">
                <a:latin typeface="+mn-ea"/>
              </a:rPr>
              <a:t>鑑定申請對象：</a:t>
            </a:r>
            <a:endParaRPr lang="en-US" altLang="zh-TW" sz="36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+mn-ea"/>
              </a:rPr>
              <a:t>1.</a:t>
            </a:r>
            <a:r>
              <a:rPr lang="zh-TW" altLang="zh-TW" sz="3600" b="1" dirty="0" smtClean="0"/>
              <a:t>就讀</a:t>
            </a:r>
            <a:r>
              <a:rPr lang="zh-TW" altLang="zh-TW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本市</a:t>
            </a:r>
            <a:r>
              <a:rPr lang="zh-TW" altLang="zh-TW" sz="3600" b="1" dirty="0"/>
              <a:t>幼兒園、國小、國中、市立高中，</a:t>
            </a:r>
            <a:r>
              <a:rPr lang="zh-TW" altLang="zh-TW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</a:t>
            </a:r>
            <a:r>
              <a:rPr lang="zh-TW" altLang="zh-TW" sz="3600" b="1" dirty="0"/>
              <a:t>在學業、社會、人際或生活適應</a:t>
            </a:r>
            <a:r>
              <a:rPr lang="zh-TW" altLang="zh-TW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有顯著困難而需要特殊教育及相關服務支持</a:t>
            </a:r>
            <a:r>
              <a:rPr lang="zh-TW" altLang="zh-TW" sz="3600" b="1" dirty="0"/>
              <a:t>的學生</a:t>
            </a:r>
            <a:r>
              <a:rPr lang="zh-TW" altLang="zh-TW" sz="3600" b="1" dirty="0" smtClean="0"/>
              <a:t>。</a:t>
            </a:r>
            <a:endParaRPr lang="en-US" altLang="zh-TW" sz="3600" b="1" dirty="0" smtClean="0"/>
          </a:p>
          <a:p>
            <a:pPr marL="0" lvl="0" indent="0">
              <a:buNone/>
            </a:pPr>
            <a:r>
              <a:rPr lang="en-US" altLang="zh-TW" sz="3600" b="1" dirty="0" smtClean="0">
                <a:latin typeface="+mn-ea"/>
              </a:rPr>
              <a:t>2</a:t>
            </a:r>
            <a:r>
              <a:rPr lang="en-US" altLang="zh-TW" sz="3600" b="1" dirty="0"/>
              <a:t>.</a:t>
            </a:r>
            <a:r>
              <a:rPr lang="zh-TW" altLang="zh-TW" sz="3600" b="1" dirty="0"/>
              <a:t>經</a:t>
            </a:r>
            <a:r>
              <a:rPr lang="zh-TW" altLang="zh-TW" sz="36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就讀學校</a:t>
            </a:r>
            <a:r>
              <a:rPr lang="zh-TW" altLang="zh-TW" sz="3600" b="1" dirty="0"/>
              <a:t>進行輔導、觀察，</a:t>
            </a:r>
            <a:r>
              <a:rPr lang="zh-TW" altLang="zh-TW" sz="36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</a:t>
            </a:r>
            <a:r>
              <a:rPr lang="zh-TW" altLang="zh-TW" sz="3600" b="1" dirty="0"/>
              <a:t>評估顯示</a:t>
            </a:r>
            <a:r>
              <a:rPr lang="zh-TW" altLang="zh-TW" sz="36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有明顯或疑似身心障礙</a:t>
            </a:r>
            <a:r>
              <a:rPr lang="zh-TW" altLang="zh-TW" sz="36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特徵</a:t>
            </a:r>
            <a:r>
              <a:rPr lang="zh-TW" altLang="zh-TW" sz="3600" b="1" dirty="0"/>
              <a:t>。</a:t>
            </a:r>
            <a:r>
              <a:rPr lang="zh-TW" altLang="zh-TW" sz="1600" b="1" dirty="0" smtClean="0"/>
              <a:t> （</a:t>
            </a:r>
            <a:r>
              <a:rPr lang="zh-TW" altLang="zh-TW" sz="1600" b="1" dirty="0"/>
              <a:t>參照「身心障礙及資賦優異學生鑑定辦法之鑑定基準」</a:t>
            </a:r>
            <a:r>
              <a:rPr lang="zh-TW" altLang="zh-TW" sz="1600" b="1" dirty="0" smtClean="0"/>
              <a:t>）</a:t>
            </a:r>
            <a:endParaRPr lang="en-US" altLang="zh-TW" sz="1600" dirty="0"/>
          </a:p>
        </p:txBody>
      </p:sp>
    </p:spTree>
    <p:extLst>
      <p:ext uri="{BB962C8B-B14F-4D97-AF65-F5344CB8AC3E}">
        <p14:creationId xmlns:p14="http://schemas.microsoft.com/office/powerpoint/2010/main" val="375027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5" y="357410"/>
            <a:ext cx="8911687" cy="1280890"/>
          </a:xfrm>
        </p:spPr>
        <p:txBody>
          <a:bodyPr>
            <a:noAutofit/>
          </a:bodyPr>
          <a:lstStyle/>
          <a:p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簡介</a:t>
            </a:r>
            <a:r>
              <a:rPr lang="zh-TW" altLang="zh-TW" sz="4800" b="1" dirty="0" smtClean="0">
                <a:latin typeface="+mn-ea"/>
              </a:rPr>
              <a:t>南市</a:t>
            </a:r>
            <a:r>
              <a:rPr lang="en-US" altLang="zh-TW" sz="4800" b="1" dirty="0" smtClean="0">
                <a:latin typeface="+mn-ea"/>
              </a:rPr>
              <a:t>111</a:t>
            </a:r>
            <a:r>
              <a:rPr lang="zh-TW" altLang="zh-TW" sz="4800" b="1" dirty="0" smtClean="0">
                <a:latin typeface="+mn-ea"/>
              </a:rPr>
              <a:t>身障學生</a:t>
            </a:r>
            <a:r>
              <a:rPr lang="zh-TW" altLang="zh-TW" sz="4800" b="1" dirty="0">
                <a:latin typeface="+mn-ea"/>
              </a:rPr>
              <a:t>鑑定</a:t>
            </a:r>
            <a:r>
              <a:rPr lang="zh-TW" altLang="zh-TW" sz="4800" b="1" dirty="0" smtClean="0">
                <a:latin typeface="+mn-ea"/>
              </a:rPr>
              <a:t>安置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504950"/>
            <a:ext cx="9297988" cy="4991100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latin typeface="+mn-ea"/>
              </a:rPr>
              <a:t>鑑定申請資格：</a:t>
            </a:r>
            <a:endParaRPr lang="en-US" altLang="zh-TW" sz="36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+mn-ea"/>
              </a:rPr>
              <a:t>1.</a:t>
            </a:r>
            <a:r>
              <a:rPr lang="zh-TW" altLang="zh-TW" sz="3600" b="1" dirty="0">
                <a:latin typeface="+mn-ea"/>
              </a:rPr>
              <a:t>應依</a:t>
            </a:r>
            <a:r>
              <a:rPr lang="zh-TW" altLang="zh-TW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鑑定期</a:t>
            </a:r>
            <a:r>
              <a:rPr lang="zh-TW" altLang="zh-TW" sz="36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程</a:t>
            </a:r>
            <a:r>
              <a:rPr lang="zh-TW" altLang="zh-TW" sz="3600" b="1" dirty="0" smtClean="0">
                <a:latin typeface="+mn-ea"/>
              </a:rPr>
              <a:t>，</a:t>
            </a:r>
            <a:r>
              <a:rPr lang="zh-TW" altLang="zh-TW" sz="3600" b="1" dirty="0">
                <a:latin typeface="+mn-ea"/>
              </a:rPr>
              <a:t>提出「</a:t>
            </a:r>
            <a:r>
              <a:rPr lang="zh-TW" altLang="zh-TW" sz="3600" b="1" dirty="0">
                <a:latin typeface="+mn-ea"/>
                <a:hlinkClick r:id="rId2" action="ppaction://hlinkfile"/>
              </a:rPr>
              <a:t>臺南市學前暨國民教育階段特殊教育學生安置審查表</a:t>
            </a:r>
            <a:r>
              <a:rPr lang="zh-TW" altLang="zh-TW" sz="3600" b="1" dirty="0" smtClean="0">
                <a:latin typeface="+mn-ea"/>
              </a:rPr>
              <a:t>」規範</a:t>
            </a:r>
            <a:r>
              <a:rPr lang="zh-TW" altLang="zh-TW" sz="3600" b="1" dirty="0">
                <a:latin typeface="+mn-ea"/>
              </a:rPr>
              <a:t>之送審</a:t>
            </a:r>
            <a:r>
              <a:rPr lang="zh-TW" altLang="zh-TW" sz="3600" b="1" dirty="0" smtClean="0">
                <a:latin typeface="+mn-ea"/>
              </a:rPr>
              <a:t>文件</a:t>
            </a:r>
            <a:r>
              <a:rPr lang="zh-TW" altLang="en-US" sz="3600" b="1" dirty="0" smtClean="0">
                <a:latin typeface="+mn-ea"/>
              </a:rPr>
              <a:t>。</a:t>
            </a:r>
            <a:endParaRPr lang="en-US" altLang="zh-TW" sz="36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+mn-ea"/>
              </a:rPr>
              <a:t>2.</a:t>
            </a:r>
            <a:r>
              <a:rPr lang="zh-TW" altLang="en-US" sz="3600" b="1" dirty="0" smtClean="0">
                <a:latin typeface="+mn-ea"/>
              </a:rPr>
              <a:t>類別：智能障礙、視覺障礙、聽覺障礙、語言障礙、肢體障礙、腦性麻痺、身體病弱、</a:t>
            </a:r>
            <a:r>
              <a:rPr lang="zh-TW" altLang="en-US" sz="36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情緒行為障礙</a:t>
            </a:r>
            <a:r>
              <a:rPr lang="zh-TW" altLang="en-US" sz="3600" b="1" dirty="0" smtClean="0">
                <a:latin typeface="+mn-ea"/>
              </a:rPr>
              <a:t>、</a:t>
            </a:r>
            <a:r>
              <a:rPr lang="zh-TW" altLang="en-US" sz="36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學習障礙</a:t>
            </a:r>
            <a:r>
              <a:rPr lang="zh-TW" altLang="en-US" sz="3600" b="1" dirty="0" smtClean="0">
                <a:latin typeface="+mn-ea"/>
              </a:rPr>
              <a:t>、多重障礙、</a:t>
            </a:r>
            <a:r>
              <a:rPr lang="zh-TW" altLang="en-US" sz="36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自閉症</a:t>
            </a:r>
            <a:r>
              <a:rPr lang="zh-TW" altLang="en-US" sz="3600" b="1" dirty="0" smtClean="0">
                <a:latin typeface="+mn-ea"/>
              </a:rPr>
              <a:t>、發展遲緩、其他障礙、移除特教身分。</a:t>
            </a:r>
            <a:endParaRPr lang="en-US" altLang="zh-TW" sz="3600" b="1" dirty="0" smtClean="0">
              <a:latin typeface="+mn-ea"/>
            </a:endParaRPr>
          </a:p>
          <a:p>
            <a:endParaRPr lang="en-US" altLang="zh-TW" sz="3600" dirty="0"/>
          </a:p>
        </p:txBody>
      </p:sp>
    </p:spTree>
    <p:extLst>
      <p:ext uri="{BB962C8B-B14F-4D97-AF65-F5344CB8AC3E}">
        <p14:creationId xmlns:p14="http://schemas.microsoft.com/office/powerpoint/2010/main" val="321685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6638" y="734171"/>
            <a:ext cx="8911687" cy="1280890"/>
          </a:xfrm>
        </p:spPr>
        <p:txBody>
          <a:bodyPr>
            <a:noAutofit/>
          </a:bodyPr>
          <a:lstStyle/>
          <a:p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簡介</a:t>
            </a:r>
            <a:r>
              <a:rPr lang="zh-TW" altLang="zh-TW" sz="4800" b="1" dirty="0" smtClean="0">
                <a:latin typeface="+mn-ea"/>
              </a:rPr>
              <a:t>南市</a:t>
            </a:r>
            <a:r>
              <a:rPr lang="en-US" altLang="zh-TW" sz="4800" b="1" dirty="0" smtClean="0">
                <a:latin typeface="+mn-ea"/>
              </a:rPr>
              <a:t>111</a:t>
            </a:r>
            <a:r>
              <a:rPr lang="zh-TW" altLang="zh-TW" sz="4800" b="1" dirty="0" smtClean="0">
                <a:latin typeface="+mn-ea"/>
              </a:rPr>
              <a:t>身障學生</a:t>
            </a:r>
            <a:r>
              <a:rPr lang="zh-TW" altLang="zh-TW" sz="4800" b="1" dirty="0">
                <a:latin typeface="+mn-ea"/>
              </a:rPr>
              <a:t>鑑定</a:t>
            </a:r>
            <a:r>
              <a:rPr lang="zh-TW" altLang="zh-TW" sz="4800" b="1" dirty="0" smtClean="0">
                <a:latin typeface="+mn-ea"/>
              </a:rPr>
              <a:t>安置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92925" y="2015061"/>
            <a:ext cx="8915400" cy="3777622"/>
          </a:xfrm>
        </p:spPr>
        <p:txBody>
          <a:bodyPr>
            <a:normAutofit lnSpcReduction="10000"/>
          </a:bodyPr>
          <a:lstStyle/>
          <a:p>
            <a:r>
              <a:rPr lang="zh-TW" altLang="en-US" sz="3600" b="1" dirty="0">
                <a:latin typeface="+mn-ea"/>
              </a:rPr>
              <a:t>鑑定方式與期程</a:t>
            </a:r>
            <a:r>
              <a:rPr lang="zh-TW" altLang="en-US" sz="3600" b="1" dirty="0" smtClean="0">
                <a:latin typeface="+mn-ea"/>
              </a:rPr>
              <a:t>：</a:t>
            </a:r>
            <a:endParaRPr lang="en-US" altLang="zh-TW" sz="36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+mn-ea"/>
              </a:rPr>
              <a:t>1.</a:t>
            </a:r>
            <a:r>
              <a:rPr lang="zh-TW" altLang="en-US" sz="3600" b="1" dirty="0" smtClean="0">
                <a:latin typeface="+mn-ea"/>
              </a:rPr>
              <a:t>一般區間鑑定</a:t>
            </a:r>
            <a:r>
              <a:rPr lang="en-US" altLang="zh-TW" sz="3600" b="1" dirty="0" smtClean="0">
                <a:latin typeface="+mn-ea"/>
              </a:rPr>
              <a:t>(</a:t>
            </a:r>
            <a:r>
              <a:rPr lang="zh-TW" altLang="en-US" sz="3600" b="1" dirty="0" smtClean="0">
                <a:latin typeface="+mn-ea"/>
              </a:rPr>
              <a:t>國一</a:t>
            </a:r>
            <a:r>
              <a:rPr lang="en-US" altLang="zh-TW" sz="3600" b="1" dirty="0" smtClean="0">
                <a:latin typeface="+mn-ea"/>
              </a:rPr>
              <a:t>~</a:t>
            </a:r>
            <a:r>
              <a:rPr lang="zh-TW" altLang="en-US" sz="3600" b="1" dirty="0" smtClean="0">
                <a:latin typeface="+mn-ea"/>
              </a:rPr>
              <a:t>國三</a:t>
            </a:r>
            <a:r>
              <a:rPr lang="en-US" altLang="zh-TW" sz="3600" b="1" dirty="0" smtClean="0">
                <a:latin typeface="+mn-ea"/>
              </a:rPr>
              <a:t>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+mn-ea"/>
              </a:rPr>
              <a:t>2.</a:t>
            </a:r>
            <a:r>
              <a:rPr lang="zh-TW" altLang="en-US" sz="3600" b="1" dirty="0" smtClean="0">
                <a:solidFill>
                  <a:srgbClr val="C00000"/>
                </a:solidFill>
                <a:latin typeface="+mn-ea"/>
              </a:rPr>
              <a:t>學習障礙</a:t>
            </a:r>
            <a:r>
              <a:rPr lang="zh-TW" altLang="en-US" sz="3600" b="1" dirty="0" smtClean="0">
                <a:latin typeface="+mn-ea"/>
              </a:rPr>
              <a:t>鑑定</a:t>
            </a:r>
            <a:r>
              <a:rPr lang="en-US" altLang="zh-TW" sz="3600" b="1" dirty="0" smtClean="0">
                <a:latin typeface="+mn-ea"/>
              </a:rPr>
              <a:t>(</a:t>
            </a:r>
            <a:r>
              <a:rPr lang="zh-TW" altLang="en-US" sz="3600" b="1" dirty="0" smtClean="0">
                <a:latin typeface="+mn-ea"/>
              </a:rPr>
              <a:t>國一</a:t>
            </a:r>
            <a:r>
              <a:rPr lang="en-US" altLang="zh-TW" sz="3600" b="1" dirty="0" smtClean="0">
                <a:latin typeface="+mn-ea"/>
              </a:rPr>
              <a:t>~</a:t>
            </a:r>
            <a:r>
              <a:rPr lang="zh-TW" altLang="en-US" sz="3600" b="1" dirty="0" smtClean="0">
                <a:solidFill>
                  <a:srgbClr val="C00000"/>
                </a:solidFill>
                <a:latin typeface="+mn-ea"/>
              </a:rPr>
              <a:t>國二</a:t>
            </a:r>
            <a:r>
              <a:rPr lang="en-US" altLang="zh-TW" sz="3600" b="1" dirty="0" smtClean="0">
                <a:latin typeface="+mn-ea"/>
              </a:rPr>
              <a:t>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+mn-ea"/>
              </a:rPr>
              <a:t>3.</a:t>
            </a:r>
            <a:r>
              <a:rPr lang="zh-TW" altLang="en-US" sz="3600" b="1" dirty="0" smtClean="0">
                <a:latin typeface="+mn-ea"/>
              </a:rPr>
              <a:t>情緒行為障礙鑑定</a:t>
            </a:r>
            <a:r>
              <a:rPr lang="en-US" altLang="zh-TW" sz="3600" b="1" dirty="0">
                <a:latin typeface="+mn-ea"/>
              </a:rPr>
              <a:t>(</a:t>
            </a:r>
            <a:r>
              <a:rPr lang="zh-TW" altLang="en-US" sz="3600" b="1" dirty="0">
                <a:latin typeface="+mn-ea"/>
              </a:rPr>
              <a:t>國一</a:t>
            </a:r>
            <a:r>
              <a:rPr lang="en-US" altLang="zh-TW" sz="3600" b="1" dirty="0">
                <a:latin typeface="+mn-ea"/>
              </a:rPr>
              <a:t>~</a:t>
            </a:r>
            <a:r>
              <a:rPr lang="zh-TW" altLang="en-US" sz="3600" b="1" dirty="0" smtClean="0">
                <a:latin typeface="+mn-ea"/>
              </a:rPr>
              <a:t>國三</a:t>
            </a:r>
            <a:r>
              <a:rPr lang="en-US" altLang="zh-TW" sz="3600" b="1" dirty="0" smtClean="0">
                <a:latin typeface="+mn-ea"/>
              </a:rPr>
              <a:t>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+mn-ea"/>
              </a:rPr>
              <a:t>4.</a:t>
            </a:r>
            <a:r>
              <a:rPr lang="zh-TW" altLang="en-US" sz="3600" b="1" dirty="0" smtClean="0">
                <a:latin typeface="+mn-ea"/>
              </a:rPr>
              <a:t>自閉症鑑定</a:t>
            </a:r>
            <a:r>
              <a:rPr lang="en-US" altLang="zh-TW" sz="3600" b="1" dirty="0" smtClean="0">
                <a:latin typeface="+mn-ea"/>
              </a:rPr>
              <a:t>(</a:t>
            </a:r>
            <a:r>
              <a:rPr lang="zh-TW" altLang="en-US" sz="3600" b="1" dirty="0" smtClean="0">
                <a:latin typeface="+mn-ea"/>
              </a:rPr>
              <a:t>國一</a:t>
            </a:r>
            <a:r>
              <a:rPr lang="en-US" altLang="zh-TW" sz="3600" b="1" dirty="0" smtClean="0">
                <a:latin typeface="+mn-ea"/>
              </a:rPr>
              <a:t>~</a:t>
            </a:r>
            <a:r>
              <a:rPr lang="zh-TW" altLang="en-US" sz="3600" b="1" dirty="0" smtClean="0">
                <a:latin typeface="+mn-ea"/>
              </a:rPr>
              <a:t>國三</a:t>
            </a:r>
            <a:r>
              <a:rPr lang="en-US" altLang="zh-TW" sz="3600" b="1" dirty="0" smtClean="0">
                <a:latin typeface="+mn-ea"/>
              </a:rPr>
              <a:t>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+mn-ea"/>
              </a:rPr>
              <a:t>5.</a:t>
            </a:r>
            <a:r>
              <a:rPr lang="zh-TW" altLang="en-US" sz="3600" b="1" dirty="0" smtClean="0">
                <a:latin typeface="+mn-ea"/>
              </a:rPr>
              <a:t>重新評估鑑定</a:t>
            </a:r>
            <a:r>
              <a:rPr lang="en-US" altLang="zh-TW" sz="3600" b="1" dirty="0" smtClean="0">
                <a:latin typeface="+mn-ea"/>
              </a:rPr>
              <a:t>(</a:t>
            </a:r>
            <a:r>
              <a:rPr lang="zh-TW" altLang="en-US" sz="3600" b="1" dirty="0" smtClean="0">
                <a:latin typeface="+mn-ea"/>
              </a:rPr>
              <a:t>國三，</a:t>
            </a:r>
            <a:r>
              <a:rPr lang="zh-TW" altLang="en-US" sz="3000" b="1" dirty="0" smtClean="0">
                <a:solidFill>
                  <a:srgbClr val="00B050"/>
                </a:solidFill>
                <a:latin typeface="+mn-ea"/>
              </a:rPr>
              <a:t>只有情障是國二下</a:t>
            </a:r>
            <a:r>
              <a:rPr lang="en-US" altLang="zh-TW" sz="3600" b="1" dirty="0" smtClean="0">
                <a:latin typeface="+mn-ea"/>
              </a:rPr>
              <a:t>)</a:t>
            </a:r>
          </a:p>
          <a:p>
            <a:pPr marL="0" indent="0">
              <a:buNone/>
            </a:pPr>
            <a:endParaRPr lang="en-US" altLang="zh-TW" sz="3600" dirty="0"/>
          </a:p>
        </p:txBody>
      </p:sp>
    </p:spTree>
    <p:extLst>
      <p:ext uri="{BB962C8B-B14F-4D97-AF65-F5344CB8AC3E}">
        <p14:creationId xmlns:p14="http://schemas.microsoft.com/office/powerpoint/2010/main" val="216608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5" y="262461"/>
            <a:ext cx="8911687" cy="1280890"/>
          </a:xfrm>
        </p:spPr>
        <p:txBody>
          <a:bodyPr>
            <a:normAutofit/>
          </a:bodyPr>
          <a:lstStyle/>
          <a:p>
            <a:r>
              <a:rPr lang="zh-TW" altLang="en-US" sz="4800" b="1" dirty="0"/>
              <a:t>一般</a:t>
            </a: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區間</a:t>
            </a:r>
            <a:r>
              <a:rPr lang="zh-TW" altLang="en-US" sz="4800" b="1" dirty="0"/>
              <a:t>鑑定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953215"/>
              </p:ext>
            </p:extLst>
          </p:nvPr>
        </p:nvGraphicFramePr>
        <p:xfrm>
          <a:off x="2592925" y="1219501"/>
          <a:ext cx="9469438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188">
                  <a:extLst>
                    <a:ext uri="{9D8B030D-6E8A-4147-A177-3AD203B41FA5}">
                      <a16:colId xmlns:a16="http://schemas.microsoft.com/office/drawing/2014/main" val="1970189307"/>
                    </a:ext>
                  </a:extLst>
                </a:gridCol>
                <a:gridCol w="7715250">
                  <a:extLst>
                    <a:ext uri="{9D8B030D-6E8A-4147-A177-3AD203B41FA5}">
                      <a16:colId xmlns:a16="http://schemas.microsoft.com/office/drawing/2014/main" val="334914995"/>
                    </a:ext>
                  </a:extLst>
                </a:gridCol>
              </a:tblGrid>
              <a:tr h="62834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b="1" dirty="0" smtClean="0"/>
                        <a:t>期程</a:t>
                      </a:r>
                      <a:endParaRPr lang="zh-TW" alt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b="1" dirty="0" smtClean="0"/>
                        <a:t>鑑定流程</a:t>
                      </a:r>
                      <a:endParaRPr lang="zh-TW" altLang="en-US" sz="3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9914707"/>
                  </a:ext>
                </a:extLst>
              </a:tr>
              <a:tr h="112982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b="1" dirty="0" smtClean="0"/>
                        <a:t>依月份</a:t>
                      </a:r>
                      <a:endParaRPr lang="zh-TW" alt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altLang="zh-TW" sz="3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r>
                        <a:rPr lang="zh-TW" altLang="zh-TW" sz="3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提報月份：</a:t>
                      </a:r>
                      <a:r>
                        <a:rPr lang="en-US" altLang="zh-TW" sz="3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zh-TW" altLang="zh-TW" sz="3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lang="en-US" altLang="zh-TW" sz="3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lang="zh-TW" altLang="zh-TW" sz="3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lang="en-US" altLang="zh-TW" sz="3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</a:t>
                      </a:r>
                      <a:r>
                        <a:rPr lang="zh-TW" altLang="zh-TW" sz="3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lang="en-US" altLang="zh-TW" sz="3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</a:t>
                      </a:r>
                      <a:r>
                        <a:rPr lang="zh-TW" altLang="zh-TW" sz="3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lang="en-US" altLang="zh-TW" sz="3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</a:t>
                      </a:r>
                      <a:r>
                        <a:rPr lang="zh-TW" altLang="zh-TW" sz="3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lang="en-US" altLang="zh-TW" sz="3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</a:t>
                      </a:r>
                      <a:r>
                        <a:rPr lang="zh-TW" altLang="zh-TW" sz="3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月共</a:t>
                      </a:r>
                      <a:r>
                        <a:rPr lang="en-US" altLang="zh-TW" sz="3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3000" b="1" kern="1200" dirty="0" smtClean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6</a:t>
                      </a:r>
                      <a:r>
                        <a:rPr lang="en-US" altLang="zh-TW" sz="30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zh-TW" altLang="zh-TW" sz="3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次區間。 </a:t>
                      </a:r>
                      <a:endParaRPr lang="en-US" altLang="zh-TW" sz="3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altLang="zh-TW" sz="3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  <a:r>
                        <a:rPr lang="zh-TW" altLang="zh-TW" sz="3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提報時程：當月</a:t>
                      </a:r>
                      <a:r>
                        <a:rPr lang="en-US" altLang="zh-TW" sz="3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3000" b="1" kern="1200" dirty="0" smtClean="0">
                          <a:solidFill>
                            <a:srgbClr val="00B05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10</a:t>
                      </a:r>
                      <a:r>
                        <a:rPr lang="en-US" altLang="zh-TW" sz="30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zh-TW" altLang="zh-TW" sz="3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日</a:t>
                      </a:r>
                      <a:r>
                        <a:rPr lang="zh-TW" altLang="en-US" sz="3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前</a:t>
                      </a:r>
                      <a:r>
                        <a:rPr lang="en-US" altLang="zh-TW" sz="3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3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含</a:t>
                      </a:r>
                      <a:r>
                        <a:rPr lang="en-US" altLang="zh-TW" sz="3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TW" altLang="zh-TW" sz="3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提報。 </a:t>
                      </a:r>
                      <a:endParaRPr lang="en-US" altLang="zh-TW" sz="3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altLang="zh-TW" sz="3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  <a:r>
                        <a:rPr lang="zh-TW" altLang="zh-TW" sz="3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鑑定類別：智能障礙、多重障礙、視覺障礙、聽覺障礙、語言障礙、肢體障礙、腦性麻痺、身體病弱、自閉症、其他障礙、發展遲緩、移除特教身分。 </a:t>
                      </a:r>
                      <a:r>
                        <a:rPr lang="en-US" altLang="zh-TW" sz="30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【</a:t>
                      </a:r>
                      <a:r>
                        <a:rPr lang="zh-TW" altLang="en-US" sz="3000" b="1" kern="1200" dirty="0" smtClean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不含學障、情障</a:t>
                      </a:r>
                      <a:r>
                        <a:rPr lang="en-US" altLang="zh-TW" sz="30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】</a:t>
                      </a:r>
                      <a:endParaRPr lang="en-US" altLang="zh-TW" sz="3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altLang="zh-TW" sz="3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(4)</a:t>
                      </a:r>
                      <a:r>
                        <a:rPr lang="zh-TW" altLang="zh-TW" sz="3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提報方式：完成特教通報網線上提報，紙本送件分區特教資源中心。 </a:t>
                      </a:r>
                      <a:endParaRPr lang="en-US" altLang="zh-TW" sz="3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altLang="zh-TW" sz="3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(5)</a:t>
                      </a:r>
                      <a:r>
                        <a:rPr lang="zh-TW" altLang="zh-TW" sz="3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視情況得召開現場審查安置。</a:t>
                      </a:r>
                      <a:endParaRPr lang="zh-TW" altLang="en-US" sz="3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858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30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5" y="262461"/>
            <a:ext cx="8911687" cy="1280890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學習障礙</a:t>
            </a:r>
            <a:r>
              <a:rPr lang="zh-TW" altLang="en-US" sz="4800" b="1" dirty="0" smtClean="0"/>
              <a:t>鑑定</a:t>
            </a:r>
            <a:endParaRPr lang="zh-TW" altLang="en-US" sz="4800" b="1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982177"/>
              </p:ext>
            </p:extLst>
          </p:nvPr>
        </p:nvGraphicFramePr>
        <p:xfrm>
          <a:off x="2592923" y="1214966"/>
          <a:ext cx="9275226" cy="5319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2327">
                  <a:extLst>
                    <a:ext uri="{9D8B030D-6E8A-4147-A177-3AD203B41FA5}">
                      <a16:colId xmlns:a16="http://schemas.microsoft.com/office/drawing/2014/main" val="1074394035"/>
                    </a:ext>
                  </a:extLst>
                </a:gridCol>
                <a:gridCol w="7962899">
                  <a:extLst>
                    <a:ext uri="{9D8B030D-6E8A-4147-A177-3AD203B41FA5}">
                      <a16:colId xmlns:a16="http://schemas.microsoft.com/office/drawing/2014/main" val="3815283409"/>
                    </a:ext>
                  </a:extLst>
                </a:gridCol>
              </a:tblGrid>
              <a:tr h="66489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b="1" dirty="0" smtClean="0"/>
                        <a:t>期程</a:t>
                      </a:r>
                      <a:endParaRPr lang="zh-TW" alt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b="1" dirty="0" smtClean="0"/>
                        <a:t>重要工作</a:t>
                      </a:r>
                      <a:endParaRPr lang="zh-TW" altLang="en-US" sz="3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5510258"/>
                  </a:ext>
                </a:extLst>
              </a:tr>
              <a:tr h="66489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1" dirty="0" smtClean="0">
                          <a:latin typeface="+mn-ea"/>
                          <a:ea typeface="+mn-ea"/>
                        </a:rPr>
                        <a:t>9</a:t>
                      </a:r>
                      <a:r>
                        <a:rPr lang="zh-TW" altLang="en-US" sz="3000" b="1" dirty="0" smtClean="0">
                          <a:latin typeface="+mn-ea"/>
                          <a:ea typeface="+mn-ea"/>
                        </a:rPr>
                        <a:t>月</a:t>
                      </a:r>
                      <a:endParaRPr lang="zh-TW" altLang="en-US" sz="3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000" b="1" kern="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召開學障鑑定工作說明會。 </a:t>
                      </a:r>
                      <a:endParaRPr lang="zh-TW" sz="3000" b="1" kern="15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415" marR="14605" marT="38735" marB="0" anchor="ctr"/>
                </a:tc>
                <a:extLst>
                  <a:ext uri="{0D108BD9-81ED-4DB2-BD59-A6C34878D82A}">
                    <a16:rowId xmlns:a16="http://schemas.microsoft.com/office/drawing/2014/main" val="2487370111"/>
                  </a:ext>
                </a:extLst>
              </a:tr>
              <a:tr h="664898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TW" sz="3000" b="1" kern="150" dirty="0" smtClean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zh-TW" altLang="en-US" sz="3000" b="1" kern="150" dirty="0" smtClean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</a:t>
                      </a:r>
                      <a:endParaRPr lang="zh-TW" altLang="en-US" sz="3000" b="1" kern="150" dirty="0">
                        <a:solidFill>
                          <a:srgbClr val="C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000" b="1" kern="15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en-US" sz="3000" b="1" kern="15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zh-TW" sz="3000" b="1" kern="15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次</a:t>
                      </a:r>
                      <a:r>
                        <a:rPr lang="zh-TW" sz="30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學障鑑定提報</a:t>
                      </a:r>
                      <a:r>
                        <a:rPr lang="en-US" sz="22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22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含新增疑似個案、重新評估個案</a:t>
                      </a:r>
                      <a:r>
                        <a:rPr lang="zh-TW" sz="22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zh-TW" sz="30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zh-TW" sz="3000" b="1" kern="15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415" marR="14605" marT="38735" marB="0" anchor="ctr"/>
                </a:tc>
                <a:extLst>
                  <a:ext uri="{0D108BD9-81ED-4DB2-BD59-A6C34878D82A}">
                    <a16:rowId xmlns:a16="http://schemas.microsoft.com/office/drawing/2014/main" val="3591595616"/>
                  </a:ext>
                </a:extLst>
              </a:tr>
              <a:tr h="66489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1" dirty="0" smtClean="0">
                          <a:latin typeface="+mn-ea"/>
                          <a:ea typeface="+mn-ea"/>
                        </a:rPr>
                        <a:t>11</a:t>
                      </a:r>
                      <a:r>
                        <a:rPr lang="zh-TW" altLang="en-US" sz="3000" b="1" dirty="0" smtClean="0">
                          <a:latin typeface="+mn-ea"/>
                          <a:ea typeface="+mn-ea"/>
                        </a:rPr>
                        <a:t>月</a:t>
                      </a:r>
                      <a:endParaRPr lang="zh-TW" altLang="en-US" sz="3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0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en-US" sz="30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zh-TW" sz="30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次學障鑑定送件及書面研判。 </a:t>
                      </a:r>
                      <a:endParaRPr lang="zh-TW" sz="3000" b="1" kern="15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415" marR="14605" marT="38735" marB="0" anchor="ctr"/>
                </a:tc>
                <a:extLst>
                  <a:ext uri="{0D108BD9-81ED-4DB2-BD59-A6C34878D82A}">
                    <a16:rowId xmlns:a16="http://schemas.microsoft.com/office/drawing/2014/main" val="4080554809"/>
                  </a:ext>
                </a:extLst>
              </a:tr>
              <a:tr h="66489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1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zh-TW" altLang="en-US" sz="3000" b="1" dirty="0" smtClean="0">
                          <a:latin typeface="+mn-ea"/>
                          <a:ea typeface="+mn-ea"/>
                        </a:rPr>
                        <a:t>月</a:t>
                      </a:r>
                      <a:endParaRPr lang="zh-TW" altLang="en-US" sz="3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000" b="1" kern="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en-US" sz="3000" b="1" kern="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zh-TW" sz="3000" b="1" kern="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次學障鑑定鑑輔委員綜合研判會議。</a:t>
                      </a:r>
                      <a:endParaRPr lang="zh-TW" sz="3000" b="1" kern="15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415" marR="14605" marT="38735" marB="0" anchor="ctr"/>
                </a:tc>
                <a:extLst>
                  <a:ext uri="{0D108BD9-81ED-4DB2-BD59-A6C34878D82A}">
                    <a16:rowId xmlns:a16="http://schemas.microsoft.com/office/drawing/2014/main" val="3977329919"/>
                  </a:ext>
                </a:extLst>
              </a:tr>
              <a:tr h="664898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TW" sz="3000" b="1" kern="150" dirty="0" smtClean="0">
                          <a:solidFill>
                            <a:srgbClr val="00B05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TW" altLang="en-US" sz="3000" b="1" kern="150" dirty="0" smtClean="0">
                          <a:solidFill>
                            <a:srgbClr val="00B05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</a:t>
                      </a:r>
                      <a:endParaRPr lang="zh-TW" altLang="en-US" sz="3000" b="1" kern="150" dirty="0">
                        <a:solidFill>
                          <a:srgbClr val="00B05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000" b="1" kern="150" dirty="0">
                          <a:solidFill>
                            <a:srgbClr val="00B05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en-US" sz="3000" b="1" kern="150" dirty="0">
                          <a:solidFill>
                            <a:srgbClr val="00B05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zh-TW" sz="3000" b="1" kern="150" dirty="0">
                          <a:solidFill>
                            <a:srgbClr val="00B05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次</a:t>
                      </a:r>
                      <a:r>
                        <a:rPr lang="zh-TW" sz="30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學障鑑定提報</a:t>
                      </a:r>
                      <a:r>
                        <a:rPr lang="en-US" sz="19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9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含新增疑似個案、跨階段重新評估個案</a:t>
                      </a:r>
                      <a:r>
                        <a:rPr lang="zh-TW" sz="1900" b="1" kern="1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）</a:t>
                      </a:r>
                      <a:endParaRPr lang="zh-TW" sz="1900" b="1" kern="15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415" marR="14605" marT="38735" marB="0" anchor="ctr"/>
                </a:tc>
                <a:extLst>
                  <a:ext uri="{0D108BD9-81ED-4DB2-BD59-A6C34878D82A}">
                    <a16:rowId xmlns:a16="http://schemas.microsoft.com/office/drawing/2014/main" val="2248629953"/>
                  </a:ext>
                </a:extLst>
              </a:tr>
              <a:tr h="66489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1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zh-TW" altLang="en-US" sz="3000" b="1" dirty="0" smtClean="0">
                          <a:latin typeface="+mn-ea"/>
                          <a:ea typeface="+mn-ea"/>
                        </a:rPr>
                        <a:t>月</a:t>
                      </a:r>
                      <a:endParaRPr lang="zh-TW" altLang="en-US" sz="3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000" b="1" kern="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en-US" sz="3000" b="1" kern="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zh-TW" sz="3000" b="1" kern="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次學障鑑定送件及書面研判。 </a:t>
                      </a:r>
                      <a:endParaRPr lang="zh-TW" sz="3000" b="1" kern="15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415" marR="14605" marT="38735" marB="0" anchor="ctr"/>
                </a:tc>
                <a:extLst>
                  <a:ext uri="{0D108BD9-81ED-4DB2-BD59-A6C34878D82A}">
                    <a16:rowId xmlns:a16="http://schemas.microsoft.com/office/drawing/2014/main" val="2942003043"/>
                  </a:ext>
                </a:extLst>
              </a:tr>
              <a:tr h="66489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1" dirty="0" smtClean="0">
                          <a:latin typeface="+mn-ea"/>
                          <a:ea typeface="+mn-ea"/>
                        </a:rPr>
                        <a:t>6</a:t>
                      </a:r>
                      <a:r>
                        <a:rPr lang="zh-TW" altLang="en-US" sz="3000" b="1" dirty="0" smtClean="0">
                          <a:latin typeface="+mn-ea"/>
                          <a:ea typeface="+mn-ea"/>
                        </a:rPr>
                        <a:t>月</a:t>
                      </a:r>
                      <a:endParaRPr lang="zh-TW" altLang="en-US" sz="3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0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en-US" sz="30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zh-TW" sz="3000" b="1" kern="1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次學障鑑定鑑輔委員綜合研判會議。</a:t>
                      </a:r>
                      <a:endParaRPr lang="zh-TW" sz="3000" b="1" kern="15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415" marR="14605" marT="38735" marB="0" anchor="ctr"/>
                </a:tc>
                <a:extLst>
                  <a:ext uri="{0D108BD9-81ED-4DB2-BD59-A6C34878D82A}">
                    <a16:rowId xmlns:a16="http://schemas.microsoft.com/office/drawing/2014/main" val="2618266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27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474</TotalTime>
  <Words>1177</Words>
  <Application>Microsoft Office PowerPoint</Application>
  <PresentationFormat>寬螢幕</PresentationFormat>
  <Paragraphs>121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2" baseType="lpstr">
      <vt:lpstr>微軟正黑體</vt:lpstr>
      <vt:lpstr>標楷體</vt:lpstr>
      <vt:lpstr>Arial</vt:lpstr>
      <vt:lpstr>Century Gothic</vt:lpstr>
      <vt:lpstr>Times New Roman</vt:lpstr>
      <vt:lpstr>Wingdings 3</vt:lpstr>
      <vt:lpstr>絲縷</vt:lpstr>
      <vt:lpstr>特殊需求學生鑑定安置工作簡介及轉介表件填寫說明</vt:lpstr>
      <vt:lpstr>自我簡介</vt:lpstr>
      <vt:lpstr>大綱</vt:lpstr>
      <vt:lpstr>簡介南市111身障學生鑑定安置</vt:lpstr>
      <vt:lpstr>簡介南市111身障學生鑑定安置</vt:lpstr>
      <vt:lpstr>簡介南市111身障學生鑑定安置</vt:lpstr>
      <vt:lpstr>簡介南市111身障學生鑑定安置</vt:lpstr>
      <vt:lpstr>一般區間鑑定</vt:lpstr>
      <vt:lpstr>學習障礙鑑定</vt:lpstr>
      <vt:lpstr>情緒行為障礙鑑定</vt:lpstr>
      <vt:lpstr>自閉症鑑定</vt:lpstr>
      <vt:lpstr>重新評估(國中升高中)鑑定</vt:lpstr>
      <vt:lpstr>說明轉介表件填寫</vt:lpstr>
      <vt:lpstr>參考資料</vt:lpstr>
      <vt:lpstr>謝謝大家聆聽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特殊需求學生鑑定安置工作簡介及轉介表件填寫說明</dc:title>
  <dc:creator>tn</dc:creator>
  <cp:lastModifiedBy>tn</cp:lastModifiedBy>
  <cp:revision>36</cp:revision>
  <dcterms:created xsi:type="dcterms:W3CDTF">2022-08-22T00:30:09Z</dcterms:created>
  <dcterms:modified xsi:type="dcterms:W3CDTF">2022-08-26T08:27:30Z</dcterms:modified>
</cp:coreProperties>
</file>