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32"/>
  </p:notesMasterIdLst>
  <p:sldIdLst>
    <p:sldId id="256" r:id="rId2"/>
    <p:sldId id="303" r:id="rId3"/>
    <p:sldId id="305" r:id="rId4"/>
    <p:sldId id="302" r:id="rId5"/>
    <p:sldId id="306" r:id="rId6"/>
    <p:sldId id="304" r:id="rId7"/>
    <p:sldId id="307" r:id="rId8"/>
    <p:sldId id="308" r:id="rId9"/>
    <p:sldId id="310" r:id="rId10"/>
    <p:sldId id="311" r:id="rId11"/>
    <p:sldId id="314" r:id="rId12"/>
    <p:sldId id="315" r:id="rId13"/>
    <p:sldId id="312" r:id="rId14"/>
    <p:sldId id="309" r:id="rId15"/>
    <p:sldId id="313" r:id="rId16"/>
    <p:sldId id="316" r:id="rId17"/>
    <p:sldId id="317" r:id="rId18"/>
    <p:sldId id="318" r:id="rId19"/>
    <p:sldId id="320" r:id="rId20"/>
    <p:sldId id="324" r:id="rId21"/>
    <p:sldId id="326" r:id="rId22"/>
    <p:sldId id="325" r:id="rId23"/>
    <p:sldId id="327" r:id="rId24"/>
    <p:sldId id="321" r:id="rId25"/>
    <p:sldId id="322" r:id="rId26"/>
    <p:sldId id="331" r:id="rId27"/>
    <p:sldId id="330" r:id="rId28"/>
    <p:sldId id="323" r:id="rId29"/>
    <p:sldId id="328" r:id="rId30"/>
    <p:sldId id="329" r:id="rId31"/>
  </p:sldIdLst>
  <p:sldSz cx="9144000" cy="5143500" type="screen16x9"/>
  <p:notesSz cx="6858000" cy="9144000"/>
  <p:embeddedFontLst>
    <p:embeddedFont>
      <p:font typeface="Microsoft JhengHei UI" panose="020B0604030504040204" pitchFamily="34" charset="-120"/>
      <p:regular r:id="rId33"/>
      <p:bold r:id="rId34"/>
    </p:embeddedFont>
    <p:embeddedFont>
      <p:font typeface="Abril Fatface" panose="02020500000000000000" charset="0"/>
      <p:regular r:id="rId35"/>
    </p:embeddedFont>
    <p:embeddedFont>
      <p:font typeface="Roboto Medium" panose="02020500000000000000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Roboto" panose="02000000000000000000" pitchFamily="2" charset="0"/>
      <p:regular r:id="rId44"/>
      <p:bold r:id="rId45"/>
      <p:italic r:id="rId46"/>
      <p:boldItalic r:id="rId47"/>
    </p:embeddedFont>
    <p:embeddedFont>
      <p:font typeface="微軟正黑體" panose="020B0604030504040204" pitchFamily="34" charset="-120"/>
      <p:regular r:id="rId48"/>
      <p:bold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1E76FEC-1A54-49CB-AB9D-B0D1CB94E32F}">
  <a:tblStyle styleId="{11E76FEC-1A54-49CB-AB9D-B0D1CB94E32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78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aa4ac799c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aa4ac799c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b3567cdbfe_0_5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b3567cdbfe_0_5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3519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《</a:t>
            </a:r>
            <a:r>
              <a:rPr lang="zh-TW" alt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論語</a:t>
            </a:r>
            <a:r>
              <a:rPr lang="en-US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·</a:t>
            </a:r>
            <a:r>
              <a:rPr lang="zh-TW" alt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為政</a:t>
            </a:r>
            <a:r>
              <a:rPr lang="en-US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》</a:t>
            </a:r>
            <a:r>
              <a:rPr lang="zh-TW" alt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「子游問孝」、「子夏問孝」朱熹集注引宋程頤曰：「子游能養而或失於敬，子夏能直義而或少溫潤之色，各因其材之高下與其所失而告之，故不同也。」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39767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b4eaa48008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b4eaa48008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868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611900" y="1130675"/>
            <a:ext cx="59202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611900" y="3220225"/>
            <a:ext cx="5920200" cy="4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 dirty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ADF3BB5-469C-4ED9-9431-3D87C93A0FAE}" type="datetime1">
              <a:rPr lang="zh-TW" altLang="en-US" noProof="0" smtClean="0"/>
              <a:t>2021/8/25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62D6987-FB6D-4DB8-81B8-AD0F35E3BB5F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183611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Open Sans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2356188" y="3400050"/>
            <a:ext cx="45309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36" name="Google Shape;36;p10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454450" y="-280375"/>
            <a:ext cx="2562744" cy="1645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10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8147476" y="4141275"/>
            <a:ext cx="1277750" cy="118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10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7833356" y="-280378"/>
            <a:ext cx="1591867" cy="16457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39;p10"/>
          <p:cNvGrpSpPr/>
          <p:nvPr/>
        </p:nvGrpSpPr>
        <p:grpSpPr>
          <a:xfrm>
            <a:off x="0" y="0"/>
            <a:ext cx="1933000" cy="830575"/>
            <a:chOff x="0" y="0"/>
            <a:chExt cx="1933000" cy="830575"/>
          </a:xfrm>
        </p:grpSpPr>
        <p:sp>
          <p:nvSpPr>
            <p:cNvPr id="40" name="Google Shape;40;p10"/>
            <p:cNvSpPr/>
            <p:nvPr/>
          </p:nvSpPr>
          <p:spPr>
            <a:xfrm>
              <a:off x="0" y="501325"/>
              <a:ext cx="1905500" cy="70475"/>
            </a:xfrm>
            <a:custGeom>
              <a:avLst/>
              <a:gdLst/>
              <a:ahLst/>
              <a:cxnLst/>
              <a:rect l="l" t="t" r="r" b="b"/>
              <a:pathLst>
                <a:path w="76220" h="2819" extrusionOk="0">
                  <a:moveTo>
                    <a:pt x="269" y="0"/>
                  </a:moveTo>
                  <a:cubicBezTo>
                    <a:pt x="0" y="0"/>
                    <a:pt x="3" y="416"/>
                    <a:pt x="277" y="425"/>
                  </a:cubicBezTo>
                  <a:cubicBezTo>
                    <a:pt x="10110" y="776"/>
                    <a:pt x="19951" y="1118"/>
                    <a:pt x="29793" y="1460"/>
                  </a:cubicBezTo>
                  <a:cubicBezTo>
                    <a:pt x="39626" y="1793"/>
                    <a:pt x="49467" y="2098"/>
                    <a:pt x="59300" y="2375"/>
                  </a:cubicBezTo>
                  <a:cubicBezTo>
                    <a:pt x="64835" y="2532"/>
                    <a:pt x="70370" y="2699"/>
                    <a:pt x="75906" y="2819"/>
                  </a:cubicBezTo>
                  <a:cubicBezTo>
                    <a:pt x="75909" y="2819"/>
                    <a:pt x="75912" y="2819"/>
                    <a:pt x="75914" y="2819"/>
                  </a:cubicBezTo>
                  <a:cubicBezTo>
                    <a:pt x="76220" y="2819"/>
                    <a:pt x="76217" y="2338"/>
                    <a:pt x="75906" y="2329"/>
                  </a:cubicBezTo>
                  <a:cubicBezTo>
                    <a:pt x="66073" y="1922"/>
                    <a:pt x="56232" y="1636"/>
                    <a:pt x="46390" y="1322"/>
                  </a:cubicBezTo>
                  <a:cubicBezTo>
                    <a:pt x="36548" y="1007"/>
                    <a:pt x="26716" y="712"/>
                    <a:pt x="16874" y="444"/>
                  </a:cubicBezTo>
                  <a:cubicBezTo>
                    <a:pt x="11348" y="296"/>
                    <a:pt x="5813" y="148"/>
                    <a:pt x="277" y="0"/>
                  </a:cubicBezTo>
                  <a:cubicBezTo>
                    <a:pt x="274" y="0"/>
                    <a:pt x="271" y="0"/>
                    <a:pt x="2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10"/>
            <p:cNvSpPr/>
            <p:nvPr/>
          </p:nvSpPr>
          <p:spPr>
            <a:xfrm>
              <a:off x="124525" y="382325"/>
              <a:ext cx="1710525" cy="40800"/>
            </a:xfrm>
            <a:custGeom>
              <a:avLst/>
              <a:gdLst/>
              <a:ahLst/>
              <a:cxnLst/>
              <a:rect l="l" t="t" r="r" b="b"/>
              <a:pathLst>
                <a:path w="68421" h="1632" extrusionOk="0">
                  <a:moveTo>
                    <a:pt x="68050" y="1"/>
                  </a:moveTo>
                  <a:cubicBezTo>
                    <a:pt x="68047" y="1"/>
                    <a:pt x="68044" y="1"/>
                    <a:pt x="68042" y="1"/>
                  </a:cubicBezTo>
                  <a:cubicBezTo>
                    <a:pt x="59235" y="288"/>
                    <a:pt x="50428" y="629"/>
                    <a:pt x="41612" y="824"/>
                  </a:cubicBezTo>
                  <a:cubicBezTo>
                    <a:pt x="32806" y="1008"/>
                    <a:pt x="23999" y="1092"/>
                    <a:pt x="15183" y="1119"/>
                  </a:cubicBezTo>
                  <a:cubicBezTo>
                    <a:pt x="13517" y="1125"/>
                    <a:pt x="11851" y="1127"/>
                    <a:pt x="10186" y="1127"/>
                  </a:cubicBezTo>
                  <a:cubicBezTo>
                    <a:pt x="6856" y="1127"/>
                    <a:pt x="3527" y="1119"/>
                    <a:pt x="194" y="1119"/>
                  </a:cubicBezTo>
                  <a:cubicBezTo>
                    <a:pt x="0" y="1119"/>
                    <a:pt x="0" y="1406"/>
                    <a:pt x="194" y="1406"/>
                  </a:cubicBezTo>
                  <a:cubicBezTo>
                    <a:pt x="6668" y="1569"/>
                    <a:pt x="13146" y="1632"/>
                    <a:pt x="19623" y="1632"/>
                  </a:cubicBezTo>
                  <a:cubicBezTo>
                    <a:pt x="21957" y="1632"/>
                    <a:pt x="24290" y="1624"/>
                    <a:pt x="26623" y="1609"/>
                  </a:cubicBezTo>
                  <a:cubicBezTo>
                    <a:pt x="35439" y="1563"/>
                    <a:pt x="44246" y="1396"/>
                    <a:pt x="53053" y="1147"/>
                  </a:cubicBezTo>
                  <a:cubicBezTo>
                    <a:pt x="58052" y="1008"/>
                    <a:pt x="63051" y="851"/>
                    <a:pt x="68042" y="602"/>
                  </a:cubicBezTo>
                  <a:cubicBezTo>
                    <a:pt x="68417" y="583"/>
                    <a:pt x="68420" y="1"/>
                    <a:pt x="680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10"/>
            <p:cNvSpPr/>
            <p:nvPr/>
          </p:nvSpPr>
          <p:spPr>
            <a:xfrm>
              <a:off x="506175" y="257125"/>
              <a:ext cx="1390775" cy="31900"/>
            </a:xfrm>
            <a:custGeom>
              <a:avLst/>
              <a:gdLst/>
              <a:ahLst/>
              <a:cxnLst/>
              <a:rect l="l" t="t" r="r" b="b"/>
              <a:pathLst>
                <a:path w="55631" h="1276" extrusionOk="0">
                  <a:moveTo>
                    <a:pt x="55224" y="0"/>
                  </a:moveTo>
                  <a:cubicBezTo>
                    <a:pt x="55221" y="0"/>
                    <a:pt x="55218" y="0"/>
                    <a:pt x="55215" y="0"/>
                  </a:cubicBezTo>
                  <a:cubicBezTo>
                    <a:pt x="48035" y="158"/>
                    <a:pt x="40855" y="416"/>
                    <a:pt x="33665" y="555"/>
                  </a:cubicBezTo>
                  <a:cubicBezTo>
                    <a:pt x="26568" y="694"/>
                    <a:pt x="19471" y="786"/>
                    <a:pt x="12374" y="823"/>
                  </a:cubicBezTo>
                  <a:cubicBezTo>
                    <a:pt x="10355" y="832"/>
                    <a:pt x="8338" y="837"/>
                    <a:pt x="6322" y="837"/>
                  </a:cubicBezTo>
                  <a:cubicBezTo>
                    <a:pt x="4306" y="837"/>
                    <a:pt x="2292" y="832"/>
                    <a:pt x="277" y="823"/>
                  </a:cubicBezTo>
                  <a:cubicBezTo>
                    <a:pt x="0" y="823"/>
                    <a:pt x="0" y="1229"/>
                    <a:pt x="277" y="1229"/>
                  </a:cubicBezTo>
                  <a:cubicBezTo>
                    <a:pt x="4221" y="1260"/>
                    <a:pt x="8165" y="1275"/>
                    <a:pt x="12109" y="1275"/>
                  </a:cubicBezTo>
                  <a:cubicBezTo>
                    <a:pt x="22447" y="1275"/>
                    <a:pt x="32787" y="1171"/>
                    <a:pt x="43128" y="971"/>
                  </a:cubicBezTo>
                  <a:cubicBezTo>
                    <a:pt x="47157" y="888"/>
                    <a:pt x="51186" y="814"/>
                    <a:pt x="55215" y="647"/>
                  </a:cubicBezTo>
                  <a:cubicBezTo>
                    <a:pt x="55628" y="629"/>
                    <a:pt x="55631" y="0"/>
                    <a:pt x="552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10"/>
            <p:cNvSpPr/>
            <p:nvPr/>
          </p:nvSpPr>
          <p:spPr>
            <a:xfrm>
              <a:off x="475675" y="664150"/>
              <a:ext cx="1457325" cy="39575"/>
            </a:xfrm>
            <a:custGeom>
              <a:avLst/>
              <a:gdLst/>
              <a:ahLst/>
              <a:cxnLst/>
              <a:rect l="l" t="t" r="r" b="b"/>
              <a:pathLst>
                <a:path w="58293" h="1583" extrusionOk="0">
                  <a:moveTo>
                    <a:pt x="28936" y="0"/>
                  </a:moveTo>
                  <a:cubicBezTo>
                    <a:pt x="23553" y="0"/>
                    <a:pt x="18167" y="83"/>
                    <a:pt x="12781" y="242"/>
                  </a:cubicBezTo>
                  <a:cubicBezTo>
                    <a:pt x="8576" y="363"/>
                    <a:pt x="4362" y="529"/>
                    <a:pt x="157" y="723"/>
                  </a:cubicBezTo>
                  <a:cubicBezTo>
                    <a:pt x="3" y="732"/>
                    <a:pt x="0" y="963"/>
                    <a:pt x="149" y="963"/>
                  </a:cubicBezTo>
                  <a:cubicBezTo>
                    <a:pt x="152" y="963"/>
                    <a:pt x="155" y="963"/>
                    <a:pt x="157" y="963"/>
                  </a:cubicBezTo>
                  <a:cubicBezTo>
                    <a:pt x="7129" y="718"/>
                    <a:pt x="14106" y="603"/>
                    <a:pt x="21083" y="603"/>
                  </a:cubicBezTo>
                  <a:cubicBezTo>
                    <a:pt x="29108" y="603"/>
                    <a:pt x="37134" y="755"/>
                    <a:pt x="45152" y="1037"/>
                  </a:cubicBezTo>
                  <a:cubicBezTo>
                    <a:pt x="49357" y="1185"/>
                    <a:pt x="53561" y="1425"/>
                    <a:pt x="57775" y="1582"/>
                  </a:cubicBezTo>
                  <a:cubicBezTo>
                    <a:pt x="57781" y="1583"/>
                    <a:pt x="57787" y="1583"/>
                    <a:pt x="57793" y="1583"/>
                  </a:cubicBezTo>
                  <a:cubicBezTo>
                    <a:pt x="58292" y="1583"/>
                    <a:pt x="58278" y="806"/>
                    <a:pt x="57775" y="778"/>
                  </a:cubicBezTo>
                  <a:cubicBezTo>
                    <a:pt x="50290" y="279"/>
                    <a:pt x="42777" y="141"/>
                    <a:pt x="35283" y="39"/>
                  </a:cubicBezTo>
                  <a:cubicBezTo>
                    <a:pt x="33168" y="13"/>
                    <a:pt x="31052" y="0"/>
                    <a:pt x="289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10"/>
            <p:cNvSpPr/>
            <p:nvPr/>
          </p:nvSpPr>
          <p:spPr>
            <a:xfrm>
              <a:off x="725650" y="107875"/>
              <a:ext cx="1111475" cy="58725"/>
            </a:xfrm>
            <a:custGeom>
              <a:avLst/>
              <a:gdLst/>
              <a:ahLst/>
              <a:cxnLst/>
              <a:rect l="l" t="t" r="r" b="b"/>
              <a:pathLst>
                <a:path w="44459" h="2349" extrusionOk="0">
                  <a:moveTo>
                    <a:pt x="167" y="0"/>
                  </a:moveTo>
                  <a:cubicBezTo>
                    <a:pt x="0" y="0"/>
                    <a:pt x="3" y="260"/>
                    <a:pt x="176" y="269"/>
                  </a:cubicBezTo>
                  <a:cubicBezTo>
                    <a:pt x="11542" y="805"/>
                    <a:pt x="22909" y="1350"/>
                    <a:pt x="34284" y="1914"/>
                  </a:cubicBezTo>
                  <a:cubicBezTo>
                    <a:pt x="37519" y="2071"/>
                    <a:pt x="40753" y="2209"/>
                    <a:pt x="43987" y="2348"/>
                  </a:cubicBezTo>
                  <a:cubicBezTo>
                    <a:pt x="43993" y="2348"/>
                    <a:pt x="43999" y="2348"/>
                    <a:pt x="44005" y="2348"/>
                  </a:cubicBezTo>
                  <a:cubicBezTo>
                    <a:pt x="44459" y="2348"/>
                    <a:pt x="44453" y="1627"/>
                    <a:pt x="43987" y="1609"/>
                  </a:cubicBezTo>
                  <a:cubicBezTo>
                    <a:pt x="32621" y="1128"/>
                    <a:pt x="21245" y="777"/>
                    <a:pt x="9879" y="352"/>
                  </a:cubicBezTo>
                  <a:lnTo>
                    <a:pt x="176" y="1"/>
                  </a:lnTo>
                  <a:cubicBezTo>
                    <a:pt x="173" y="1"/>
                    <a:pt x="170" y="0"/>
                    <a:pt x="1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10"/>
            <p:cNvSpPr/>
            <p:nvPr/>
          </p:nvSpPr>
          <p:spPr>
            <a:xfrm>
              <a:off x="500850" y="0"/>
              <a:ext cx="1416200" cy="46225"/>
            </a:xfrm>
            <a:custGeom>
              <a:avLst/>
              <a:gdLst/>
              <a:ahLst/>
              <a:cxnLst/>
              <a:rect l="l" t="t" r="r" b="b"/>
              <a:pathLst>
                <a:path w="56648" h="1849" extrusionOk="0">
                  <a:moveTo>
                    <a:pt x="259" y="0"/>
                  </a:moveTo>
                  <a:cubicBezTo>
                    <a:pt x="1" y="0"/>
                    <a:pt x="1" y="407"/>
                    <a:pt x="259" y="416"/>
                  </a:cubicBezTo>
                  <a:cubicBezTo>
                    <a:pt x="14740" y="823"/>
                    <a:pt x="29230" y="1211"/>
                    <a:pt x="43711" y="1571"/>
                  </a:cubicBezTo>
                  <a:cubicBezTo>
                    <a:pt x="47841" y="1682"/>
                    <a:pt x="51963" y="1784"/>
                    <a:pt x="56084" y="1848"/>
                  </a:cubicBezTo>
                  <a:cubicBezTo>
                    <a:pt x="56087" y="1848"/>
                    <a:pt x="56090" y="1848"/>
                    <a:pt x="56093" y="1848"/>
                  </a:cubicBezTo>
                  <a:cubicBezTo>
                    <a:pt x="56648" y="1848"/>
                    <a:pt x="56645" y="989"/>
                    <a:pt x="56084" y="970"/>
                  </a:cubicBezTo>
                  <a:cubicBezTo>
                    <a:pt x="41613" y="573"/>
                    <a:pt x="27123" y="407"/>
                    <a:pt x="12642" y="176"/>
                  </a:cubicBezTo>
                  <a:cubicBezTo>
                    <a:pt x="8512" y="111"/>
                    <a:pt x="4390" y="65"/>
                    <a:pt x="25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10"/>
            <p:cNvSpPr/>
            <p:nvPr/>
          </p:nvSpPr>
          <p:spPr>
            <a:xfrm>
              <a:off x="371250" y="798175"/>
              <a:ext cx="1321725" cy="32400"/>
            </a:xfrm>
            <a:custGeom>
              <a:avLst/>
              <a:gdLst/>
              <a:ahLst/>
              <a:cxnLst/>
              <a:rect l="l" t="t" r="r" b="b"/>
              <a:pathLst>
                <a:path w="52869" h="1296" extrusionOk="0">
                  <a:moveTo>
                    <a:pt x="111" y="1"/>
                  </a:moveTo>
                  <a:cubicBezTo>
                    <a:pt x="0" y="1"/>
                    <a:pt x="10" y="167"/>
                    <a:pt x="111" y="167"/>
                  </a:cubicBezTo>
                  <a:lnTo>
                    <a:pt x="121" y="167"/>
                  </a:lnTo>
                  <a:cubicBezTo>
                    <a:pt x="11417" y="969"/>
                    <a:pt x="22759" y="1295"/>
                    <a:pt x="34086" y="1295"/>
                  </a:cubicBezTo>
                  <a:cubicBezTo>
                    <a:pt x="36334" y="1295"/>
                    <a:pt x="38581" y="1282"/>
                    <a:pt x="40827" y="1258"/>
                  </a:cubicBezTo>
                  <a:cubicBezTo>
                    <a:pt x="44681" y="1221"/>
                    <a:pt x="48525" y="1128"/>
                    <a:pt x="52378" y="999"/>
                  </a:cubicBezTo>
                  <a:cubicBezTo>
                    <a:pt x="52862" y="981"/>
                    <a:pt x="52868" y="241"/>
                    <a:pt x="52396" y="241"/>
                  </a:cubicBezTo>
                  <a:cubicBezTo>
                    <a:pt x="52390" y="241"/>
                    <a:pt x="52384" y="241"/>
                    <a:pt x="52378" y="241"/>
                  </a:cubicBezTo>
                  <a:cubicBezTo>
                    <a:pt x="44783" y="484"/>
                    <a:pt x="37190" y="606"/>
                    <a:pt x="29597" y="606"/>
                  </a:cubicBezTo>
                  <a:cubicBezTo>
                    <a:pt x="23620" y="606"/>
                    <a:pt x="17642" y="530"/>
                    <a:pt x="11663" y="380"/>
                  </a:cubicBezTo>
                  <a:cubicBezTo>
                    <a:pt x="7809" y="278"/>
                    <a:pt x="3965" y="149"/>
                    <a:pt x="1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3034838" y="3147025"/>
            <a:ext cx="4563900" cy="531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ubTitle" idx="1"/>
          </p:nvPr>
        </p:nvSpPr>
        <p:spPr>
          <a:xfrm>
            <a:off x="1545275" y="1962150"/>
            <a:ext cx="6053400" cy="96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title" idx="2"/>
          </p:nvPr>
        </p:nvSpPr>
        <p:spPr>
          <a:xfrm>
            <a:off x="2009200" y="1677710"/>
            <a:ext cx="2106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ubTitle" idx="1"/>
          </p:nvPr>
        </p:nvSpPr>
        <p:spPr>
          <a:xfrm>
            <a:off x="2009199" y="2104578"/>
            <a:ext cx="2106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 idx="3"/>
          </p:nvPr>
        </p:nvSpPr>
        <p:spPr>
          <a:xfrm>
            <a:off x="6214298" y="1672050"/>
            <a:ext cx="2106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subTitle" idx="4"/>
          </p:nvPr>
        </p:nvSpPr>
        <p:spPr>
          <a:xfrm>
            <a:off x="6214294" y="2097478"/>
            <a:ext cx="2106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title" idx="5"/>
          </p:nvPr>
        </p:nvSpPr>
        <p:spPr>
          <a:xfrm>
            <a:off x="6214298" y="3085124"/>
            <a:ext cx="2106900" cy="42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subTitle" idx="6"/>
          </p:nvPr>
        </p:nvSpPr>
        <p:spPr>
          <a:xfrm>
            <a:off x="6214294" y="3513241"/>
            <a:ext cx="2106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title" idx="7"/>
          </p:nvPr>
        </p:nvSpPr>
        <p:spPr>
          <a:xfrm>
            <a:off x="2009200" y="3092831"/>
            <a:ext cx="2106900" cy="42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subTitle" idx="8"/>
          </p:nvPr>
        </p:nvSpPr>
        <p:spPr>
          <a:xfrm>
            <a:off x="2009199" y="3522778"/>
            <a:ext cx="2106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"/>
              <a:buChar char="●"/>
              <a:defRPr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○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■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●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○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■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●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○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"/>
              <a:buChar char="■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6" r:id="rId4"/>
    <p:sldLayoutId id="2147483658" r:id="rId5"/>
    <p:sldLayoutId id="2147483660" r:id="rId6"/>
    <p:sldLayoutId id="2147483662" r:id="rId7"/>
    <p:sldLayoutId id="2147483670" r:id="rId8"/>
    <p:sldLayoutId id="2147483671" r:id="rId9"/>
    <p:sldLayoutId id="2147483672" r:id="rId10"/>
    <p:sldLayoutId id="2147483673" r:id="rId11"/>
    <p:sldLayoutId id="2147483677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inside-out-guessing-the-feelings.mp4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0"/>
          <p:cNvSpPr txBox="1">
            <a:spLocks noGrp="1"/>
          </p:cNvSpPr>
          <p:nvPr>
            <p:ph type="ctrTitle"/>
          </p:nvPr>
        </p:nvSpPr>
        <p:spPr>
          <a:xfrm>
            <a:off x="264525" y="1130675"/>
            <a:ext cx="8611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班有情緒行為問題學生</a:t>
            </a:r>
            <a:endParaRPr sz="4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4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教</a:t>
            </a:r>
            <a:r>
              <a:rPr lang="en" sz="44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師</a:t>
            </a:r>
            <a:r>
              <a:rPr lang="zh-TW" altLang="en-US" sz="44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因應策略</a:t>
            </a:r>
            <a:endParaRPr sz="4400" dirty="0"/>
          </a:p>
        </p:txBody>
      </p:sp>
      <p:sp>
        <p:nvSpPr>
          <p:cNvPr id="140" name="Google Shape;140;p30"/>
          <p:cNvSpPr txBox="1">
            <a:spLocks noGrp="1"/>
          </p:cNvSpPr>
          <p:nvPr>
            <p:ph type="subTitle" idx="1"/>
          </p:nvPr>
        </p:nvSpPr>
        <p:spPr>
          <a:xfrm>
            <a:off x="1611900" y="3220225"/>
            <a:ext cx="5920200" cy="12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0000"/>
                </a:solidFill>
                <a:latin typeface="+mn-ea"/>
                <a:ea typeface="+mn-ea"/>
                <a:cs typeface="Arial"/>
                <a:sym typeface="Arial"/>
              </a:rPr>
              <a:t>台南市立安平國中 情緒行為障礙巡迴輔導</a:t>
            </a:r>
            <a:endParaRPr sz="2000" dirty="0">
              <a:solidFill>
                <a:srgbClr val="000000"/>
              </a:solidFill>
              <a:latin typeface="+mn-ea"/>
              <a:ea typeface="+mn-ea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0000"/>
                </a:solidFill>
                <a:latin typeface="+mn-ea"/>
                <a:ea typeface="+mn-ea"/>
                <a:cs typeface="Arial"/>
                <a:sym typeface="Arial"/>
              </a:rPr>
              <a:t>教師 施相如</a:t>
            </a:r>
            <a:endParaRPr sz="2000" dirty="0">
              <a:solidFill>
                <a:srgbClr val="000000"/>
              </a:solidFill>
              <a:latin typeface="+mn-ea"/>
              <a:ea typeface="+mn-ea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0000"/>
                </a:solidFill>
                <a:latin typeface="+mn-ea"/>
                <a:ea typeface="+mn-ea"/>
                <a:cs typeface="Calibri"/>
                <a:sym typeface="Calibri"/>
              </a:rPr>
              <a:t>110/08/30</a:t>
            </a:r>
            <a:endParaRPr sz="2000" dirty="0">
              <a:solidFill>
                <a:srgbClr val="000000"/>
              </a:solidFill>
              <a:latin typeface="+mn-ea"/>
              <a:ea typeface="+mn-ea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n-ea"/>
              <a:ea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+mn-ea"/>
                <a:ea typeface="+mn-ea"/>
              </a:rPr>
              <a:t>現實的教育環境中，我遇到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82600" indent="-34290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latin typeface="+mn-ea"/>
                <a:ea typeface="+mn-ea"/>
              </a:rPr>
              <a:t>小六上</a:t>
            </a:r>
            <a:r>
              <a:rPr lang="en-US" altLang="zh-TW" sz="2000" dirty="0" smtClean="0">
                <a:latin typeface="+mn-ea"/>
                <a:ea typeface="+mn-ea"/>
              </a:rPr>
              <a:t>(1080117)</a:t>
            </a:r>
            <a:r>
              <a:rPr lang="zh-TW" altLang="en-US" sz="2000" dirty="0" smtClean="0">
                <a:latin typeface="+mn-ea"/>
                <a:ea typeface="+mn-ea"/>
              </a:rPr>
              <a:t>不明原因自住家四樓墜樓</a:t>
            </a:r>
            <a:r>
              <a:rPr lang="en-US" altLang="zh-TW" sz="2000" dirty="0" smtClean="0">
                <a:latin typeface="+mn-ea"/>
                <a:ea typeface="+mn-ea"/>
              </a:rPr>
              <a:t>…</a:t>
            </a:r>
            <a:r>
              <a:rPr lang="zh-TW" altLang="en-US" sz="2000" dirty="0" smtClean="0">
                <a:latin typeface="+mn-ea"/>
                <a:ea typeface="+mn-ea"/>
              </a:rPr>
              <a:t>國一上出席狀況不佳，一下至二上皆未到校；一直覺得去學校沒有用、具學習能力但想法執拗的情緒行為障礙男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endParaRPr lang="en-US" altLang="zh-TW" sz="2000" dirty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zh-TW" altLang="en-US" sz="2000" dirty="0" smtClean="0">
                <a:latin typeface="+mn-ea"/>
                <a:ea typeface="+mn-ea"/>
              </a:rPr>
              <a:t> ＝＞初期先建立關係引導個案表達自己的想法，就個案期待有畢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en-US" altLang="zh-TW" sz="2000" dirty="0">
                <a:latin typeface="+mn-ea"/>
                <a:ea typeface="+mn-ea"/>
              </a:rPr>
              <a:t> </a:t>
            </a:r>
            <a:r>
              <a:rPr lang="en-US" altLang="zh-TW" sz="2000" dirty="0" smtClean="0">
                <a:latin typeface="+mn-ea"/>
                <a:ea typeface="+mn-ea"/>
              </a:rPr>
              <a:t>        </a:t>
            </a:r>
            <a:r>
              <a:rPr lang="zh-TW" altLang="en-US" sz="2000" dirty="0" smtClean="0">
                <a:latin typeface="+mn-ea"/>
                <a:ea typeface="+mn-ea"/>
              </a:rPr>
              <a:t>業證書及想更換學習環境，在和社工一起陪同個案參觀完三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en-US" altLang="zh-TW" sz="2000" dirty="0">
                <a:latin typeface="+mn-ea"/>
                <a:ea typeface="+mn-ea"/>
              </a:rPr>
              <a:t> </a:t>
            </a:r>
            <a:r>
              <a:rPr lang="en-US" altLang="zh-TW" sz="2000" dirty="0" smtClean="0">
                <a:latin typeface="+mn-ea"/>
                <a:ea typeface="+mn-ea"/>
              </a:rPr>
              <a:t>        </a:t>
            </a:r>
            <a:r>
              <a:rPr lang="zh-TW" altLang="en-US" sz="2000" dirty="0" smtClean="0">
                <a:latin typeface="+mn-ea"/>
                <a:ea typeface="+mn-ea"/>
              </a:rPr>
              <a:t>所目標學校後，於二下轉學至目前學校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zh-TW" altLang="en-US" sz="2000" dirty="0" smtClean="0">
                <a:latin typeface="+mn-ea"/>
                <a:ea typeface="+mn-ea"/>
              </a:rPr>
              <a:t> ＝＞於</a:t>
            </a:r>
            <a:r>
              <a:rPr lang="en-US" altLang="zh-TW" sz="2000" dirty="0" smtClean="0">
                <a:latin typeface="+mn-ea"/>
                <a:ea typeface="+mn-ea"/>
              </a:rPr>
              <a:t>1091209</a:t>
            </a:r>
            <a:r>
              <a:rPr lang="zh-TW" altLang="en-US" sz="2000" dirty="0" smtClean="0">
                <a:latin typeface="+mn-ea"/>
                <a:ea typeface="+mn-ea"/>
              </a:rPr>
              <a:t>到案家服務時，因錯誤解讀個案情緒而導使被個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en-US" altLang="zh-TW" sz="2000" dirty="0">
                <a:latin typeface="+mn-ea"/>
                <a:ea typeface="+mn-ea"/>
              </a:rPr>
              <a:t> </a:t>
            </a:r>
            <a:r>
              <a:rPr lang="en-US" altLang="zh-TW" sz="2000" dirty="0" smtClean="0">
                <a:latin typeface="+mn-ea"/>
                <a:ea typeface="+mn-ea"/>
              </a:rPr>
              <a:t>        </a:t>
            </a:r>
            <a:r>
              <a:rPr lang="zh-TW" altLang="en-US" sz="2000" dirty="0" smtClean="0">
                <a:latin typeface="+mn-ea"/>
                <a:ea typeface="+mn-ea"/>
              </a:rPr>
              <a:t>案攻擊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en-US" altLang="zh-TW" sz="2000" dirty="0">
                <a:latin typeface="+mn-ea"/>
                <a:ea typeface="+mn-ea"/>
              </a:rPr>
              <a:t> </a:t>
            </a:r>
            <a:r>
              <a:rPr lang="zh-TW" altLang="en-US" sz="2000" dirty="0" smtClean="0">
                <a:latin typeface="+mn-ea"/>
                <a:ea typeface="+mn-ea"/>
              </a:rPr>
              <a:t>＝＞目前願意主動到校、且能在同學面前發表自己的想法，對於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en-US" altLang="zh-TW" sz="2000" dirty="0">
                <a:latin typeface="+mn-ea"/>
                <a:ea typeface="+mn-ea"/>
              </a:rPr>
              <a:t> </a:t>
            </a:r>
            <a:r>
              <a:rPr lang="en-US" altLang="zh-TW" sz="2000" dirty="0" smtClean="0">
                <a:latin typeface="+mn-ea"/>
                <a:ea typeface="+mn-ea"/>
              </a:rPr>
              <a:t>        </a:t>
            </a:r>
            <a:r>
              <a:rPr lang="zh-TW" altLang="en-US" sz="2000" dirty="0" smtClean="0">
                <a:latin typeface="+mn-ea"/>
                <a:ea typeface="+mn-ea"/>
              </a:rPr>
              <a:t>自己討厭的教育體制願意配合</a:t>
            </a:r>
            <a:endParaRPr lang="zh-TW" altLang="en-US" sz="20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67521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+mn-ea"/>
                <a:ea typeface="+mn-ea"/>
              </a:rPr>
              <a:t>現實的教育環境中，我遇到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82600" indent="-34290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latin typeface="+mn-ea"/>
                <a:ea typeface="+mn-ea"/>
              </a:rPr>
              <a:t>家裡開宮廟、週末是三太子附身開壇，到校會不小心滑下去、看完診後直接在候診區割舌頭的情緒行為障礙男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endParaRPr lang="en-US" altLang="zh-TW" sz="2000" dirty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zh-TW" altLang="en-US" sz="2000" dirty="0" smtClean="0">
                <a:latin typeface="+mn-ea"/>
                <a:ea typeface="+mn-ea"/>
              </a:rPr>
              <a:t> ＝＞晚上得開壇所以導致白天出席狀況不佳，先傾聽了解個案在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en-US" altLang="zh-TW" sz="2000" dirty="0">
                <a:latin typeface="+mn-ea"/>
                <a:ea typeface="+mn-ea"/>
              </a:rPr>
              <a:t> </a:t>
            </a:r>
            <a:r>
              <a:rPr lang="en-US" altLang="zh-TW" sz="2000" dirty="0" smtClean="0">
                <a:latin typeface="+mn-ea"/>
                <a:ea typeface="+mn-ea"/>
              </a:rPr>
              <a:t>        </a:t>
            </a:r>
            <a:r>
              <a:rPr lang="zh-TW" altLang="en-US" sz="2000" dirty="0" smtClean="0">
                <a:latin typeface="+mn-ea"/>
                <a:ea typeface="+mn-ea"/>
              </a:rPr>
              <a:t>家狀況並和個案澄清想法謬誤處，以期個案在巡輔課時間能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en-US" altLang="zh-TW" sz="2000" dirty="0">
                <a:latin typeface="+mn-ea"/>
                <a:ea typeface="+mn-ea"/>
              </a:rPr>
              <a:t> </a:t>
            </a:r>
            <a:r>
              <a:rPr lang="en-US" altLang="zh-TW" sz="2000" dirty="0" smtClean="0">
                <a:latin typeface="+mn-ea"/>
                <a:ea typeface="+mn-ea"/>
              </a:rPr>
              <a:t>        </a:t>
            </a:r>
            <a:r>
              <a:rPr lang="zh-TW" altLang="en-US" sz="2000" dirty="0" smtClean="0">
                <a:latin typeface="+mn-ea"/>
                <a:ea typeface="+mn-ea"/>
              </a:rPr>
              <a:t>出現在學校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zh-TW" altLang="en-US" sz="2000" dirty="0" smtClean="0">
                <a:latin typeface="+mn-ea"/>
                <a:ea typeface="+mn-ea"/>
              </a:rPr>
              <a:t> ＝＞個案有自己期待的家庭藍圖，卻一直處於受傷狀態中，致使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en-US" altLang="zh-TW" sz="2000" dirty="0">
                <a:latin typeface="+mn-ea"/>
                <a:ea typeface="+mn-ea"/>
              </a:rPr>
              <a:t> </a:t>
            </a:r>
            <a:r>
              <a:rPr lang="en-US" altLang="zh-TW" sz="2000" dirty="0" smtClean="0">
                <a:latin typeface="+mn-ea"/>
                <a:ea typeface="+mn-ea"/>
              </a:rPr>
              <a:t>        </a:t>
            </a:r>
            <a:r>
              <a:rPr lang="zh-TW" altLang="en-US" sz="2000" dirty="0" smtClean="0">
                <a:latin typeface="+mn-ea"/>
                <a:ea typeface="+mn-ea"/>
              </a:rPr>
              <a:t>個案情緒狀況一直起起伏伏且影響到校狀況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en-US" altLang="zh-TW" sz="2000" dirty="0" smtClean="0">
                <a:latin typeface="+mn-ea"/>
                <a:ea typeface="+mn-ea"/>
              </a:rPr>
              <a:t> </a:t>
            </a:r>
            <a:r>
              <a:rPr lang="zh-TW" altLang="en-US" sz="2000" dirty="0" smtClean="0">
                <a:latin typeface="+mn-ea"/>
                <a:ea typeface="+mn-ea"/>
              </a:rPr>
              <a:t>＝＞暑假期間有需求時會主動傳訊息給老師，開始能認清自己的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en-US" altLang="zh-TW" sz="2000" dirty="0">
                <a:latin typeface="+mn-ea"/>
                <a:ea typeface="+mn-ea"/>
              </a:rPr>
              <a:t> </a:t>
            </a:r>
            <a:r>
              <a:rPr lang="en-US" altLang="zh-TW" sz="2000" dirty="0" smtClean="0">
                <a:latin typeface="+mn-ea"/>
                <a:ea typeface="+mn-ea"/>
              </a:rPr>
              <a:t>        </a:t>
            </a:r>
            <a:r>
              <a:rPr lang="zh-TW" altLang="en-US" sz="2000" dirty="0" smtClean="0">
                <a:latin typeface="+mn-ea"/>
                <a:ea typeface="+mn-ea"/>
              </a:rPr>
              <a:t>現況並尋求協助</a:t>
            </a:r>
            <a:endParaRPr lang="zh-TW" altLang="en-US" sz="20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71902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+mn-ea"/>
                <a:ea typeface="+mn-ea"/>
              </a:rPr>
              <a:t>現實的教育環境中，我遇到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82600" indent="-34290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latin typeface="+mn-ea"/>
                <a:ea typeface="+mn-ea"/>
              </a:rPr>
              <a:t>國二上因想出去所以從二樓陽臺墜下，二下第一次服務在醫院，陪同個案出院、返家再返校</a:t>
            </a:r>
            <a:r>
              <a:rPr lang="en-US" altLang="zh-TW" sz="2000" dirty="0" smtClean="0">
                <a:latin typeface="+mn-ea"/>
                <a:ea typeface="+mn-ea"/>
              </a:rPr>
              <a:t>…</a:t>
            </a:r>
            <a:r>
              <a:rPr lang="zh-TW" altLang="en-US" sz="2000" dirty="0" smtClean="0">
                <a:latin typeface="+mn-ea"/>
                <a:ea typeface="+mn-ea"/>
              </a:rPr>
              <a:t>國三上拒絕特教服務於三下發病</a:t>
            </a:r>
            <a:r>
              <a:rPr lang="en-US" altLang="zh-TW" sz="2000" dirty="0" smtClean="0">
                <a:latin typeface="+mn-ea"/>
                <a:ea typeface="+mn-ea"/>
              </a:rPr>
              <a:t>…</a:t>
            </a:r>
            <a:r>
              <a:rPr lang="zh-TW" altLang="en-US" sz="2000" dirty="0" smtClean="0">
                <a:latin typeface="+mn-ea"/>
                <a:ea typeface="+mn-ea"/>
              </a:rPr>
              <a:t>案父帶個案燒炭後又開始陪同</a:t>
            </a:r>
            <a:r>
              <a:rPr lang="en-US" altLang="zh-TW" sz="2000" dirty="0" smtClean="0">
                <a:latin typeface="+mn-ea"/>
                <a:ea typeface="+mn-ea"/>
              </a:rPr>
              <a:t>…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endParaRPr lang="en-US" altLang="zh-TW" sz="2000" dirty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zh-TW" altLang="en-US" sz="2000" dirty="0" smtClean="0">
                <a:latin typeface="+mn-ea"/>
                <a:ea typeface="+mn-ea"/>
              </a:rPr>
              <a:t> ＝＞第一次我在台</a:t>
            </a:r>
            <a:r>
              <a:rPr lang="en-US" altLang="zh-TW" sz="2000" dirty="0" smtClean="0">
                <a:latin typeface="+mn-ea"/>
                <a:ea typeface="+mn-ea"/>
              </a:rPr>
              <a:t>17</a:t>
            </a:r>
            <a:r>
              <a:rPr lang="zh-TW" altLang="en-US" sz="2000" dirty="0" smtClean="0">
                <a:latin typeface="+mn-ea"/>
                <a:ea typeface="+mn-ea"/>
              </a:rPr>
              <a:t>線喊救命、第一次去急診看個案、送個案再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en-US" altLang="zh-TW" sz="2000" dirty="0">
                <a:latin typeface="+mn-ea"/>
                <a:ea typeface="+mn-ea"/>
              </a:rPr>
              <a:t> </a:t>
            </a:r>
            <a:r>
              <a:rPr lang="en-US" altLang="zh-TW" sz="2000" dirty="0" smtClean="0">
                <a:latin typeface="+mn-ea"/>
                <a:ea typeface="+mn-ea"/>
              </a:rPr>
              <a:t>        </a:t>
            </a:r>
            <a:r>
              <a:rPr lang="zh-TW" altLang="en-US" sz="2000" dirty="0" smtClean="0">
                <a:latin typeface="+mn-ea"/>
                <a:ea typeface="+mn-ea"/>
              </a:rPr>
              <a:t>到成大</a:t>
            </a:r>
            <a:r>
              <a:rPr lang="en-US" altLang="zh-TW" sz="2000" dirty="0" err="1" smtClean="0">
                <a:latin typeface="+mn-ea"/>
                <a:ea typeface="+mn-ea"/>
              </a:rPr>
              <a:t>12B</a:t>
            </a:r>
            <a:r>
              <a:rPr lang="zh-TW" altLang="en-US" sz="2000" dirty="0" smtClean="0">
                <a:latin typeface="+mn-ea"/>
                <a:ea typeface="+mn-ea"/>
              </a:rPr>
              <a:t>且每天皆去打卡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en-US" altLang="zh-TW" sz="2000" dirty="0" smtClean="0">
                <a:latin typeface="+mn-ea"/>
                <a:ea typeface="+mn-ea"/>
              </a:rPr>
              <a:t> </a:t>
            </a:r>
            <a:r>
              <a:rPr lang="zh-TW" altLang="en-US" sz="2000" dirty="0" smtClean="0">
                <a:latin typeface="+mn-ea"/>
                <a:ea typeface="+mn-ea"/>
              </a:rPr>
              <a:t>＝＞高中繼續服務，高一上較有狀況但至少沒再住院，固定用藥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en-US" altLang="zh-TW" sz="2000" dirty="0">
                <a:latin typeface="+mn-ea"/>
                <a:ea typeface="+mn-ea"/>
              </a:rPr>
              <a:t> </a:t>
            </a:r>
            <a:r>
              <a:rPr lang="zh-TW" altLang="en-US" sz="2000" dirty="0" smtClean="0">
                <a:latin typeface="+mn-ea"/>
                <a:ea typeface="+mn-ea"/>
              </a:rPr>
              <a:t>＝＞目前大二就讀社工系、狀況算穩定，在人際和想法覺得怪怪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en-US" altLang="zh-TW" sz="2000" dirty="0">
                <a:latin typeface="+mn-ea"/>
                <a:ea typeface="+mn-ea"/>
              </a:rPr>
              <a:t> </a:t>
            </a:r>
            <a:r>
              <a:rPr lang="en-US" altLang="zh-TW" sz="2000" dirty="0" smtClean="0">
                <a:latin typeface="+mn-ea"/>
                <a:ea typeface="+mn-ea"/>
              </a:rPr>
              <a:t>        </a:t>
            </a:r>
            <a:r>
              <a:rPr lang="zh-TW" altLang="en-US" sz="2000" dirty="0" smtClean="0">
                <a:latin typeface="+mn-ea"/>
                <a:ea typeface="+mn-ea"/>
              </a:rPr>
              <a:t>時會來訊溝通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en-US" altLang="zh-TW" sz="2000" dirty="0">
                <a:latin typeface="+mn-ea"/>
                <a:ea typeface="+mn-ea"/>
              </a:rPr>
              <a:t> </a:t>
            </a:r>
            <a:endParaRPr lang="zh-TW" altLang="en-US" sz="20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6650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+mn-ea"/>
                <a:ea typeface="+mn-ea"/>
              </a:rPr>
              <a:t>現實的教育環境中，我遇到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82600" indent="-34290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latin typeface="+mn-ea"/>
                <a:ea typeface="+mn-ea"/>
              </a:rPr>
              <a:t>國二上一段後開始不進教室，國二下於學校小空間服務，口語少且音量極小，繪畫能力超強</a:t>
            </a:r>
            <a:r>
              <a:rPr lang="en-US" altLang="zh-TW" sz="2000" dirty="0" smtClean="0">
                <a:latin typeface="+mn-ea"/>
                <a:ea typeface="+mn-ea"/>
              </a:rPr>
              <a:t>…</a:t>
            </a:r>
            <a:r>
              <a:rPr lang="zh-TW" altLang="en-US" sz="2000" dirty="0" smtClean="0">
                <a:latin typeface="+mn-ea"/>
                <a:ea typeface="+mn-ea"/>
              </a:rPr>
              <a:t>卻因案母表示國一時遇到霸凌但未成立開始封閉自己</a:t>
            </a:r>
            <a:r>
              <a:rPr lang="en-US" altLang="zh-TW" sz="2000" dirty="0" smtClean="0">
                <a:latin typeface="+mn-ea"/>
                <a:ea typeface="+mn-ea"/>
              </a:rPr>
              <a:t>…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endParaRPr lang="en-US" altLang="zh-TW" sz="2000" dirty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zh-TW" altLang="en-US" sz="2000" dirty="0" smtClean="0">
                <a:latin typeface="+mn-ea"/>
                <a:ea typeface="+mn-ea"/>
              </a:rPr>
              <a:t> ＝＞</a:t>
            </a:r>
            <a:r>
              <a:rPr lang="zh-TW" altLang="en-US" sz="2000" dirty="0">
                <a:latin typeface="+mn-ea"/>
                <a:ea typeface="+mn-ea"/>
              </a:rPr>
              <a:t>唯一</a:t>
            </a:r>
            <a:r>
              <a:rPr lang="zh-TW" altLang="en-US" sz="2000" dirty="0" smtClean="0">
                <a:latin typeface="+mn-ea"/>
                <a:ea typeface="+mn-ea"/>
              </a:rPr>
              <a:t>一個無法出現在會考考場的個案，即便已幫忙申請特殊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en-US" altLang="zh-TW" sz="2000" dirty="0">
                <a:latin typeface="+mn-ea"/>
                <a:ea typeface="+mn-ea"/>
              </a:rPr>
              <a:t> </a:t>
            </a:r>
            <a:r>
              <a:rPr lang="en-US" altLang="zh-TW" sz="2000" dirty="0" smtClean="0">
                <a:latin typeface="+mn-ea"/>
                <a:ea typeface="+mn-ea"/>
              </a:rPr>
              <a:t>        </a:t>
            </a:r>
            <a:r>
              <a:rPr lang="zh-TW" altLang="en-US" sz="2000" dirty="0" smtClean="0">
                <a:latin typeface="+mn-ea"/>
                <a:ea typeface="+mn-ea"/>
              </a:rPr>
              <a:t>考場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en-US" altLang="zh-TW" sz="2000" dirty="0">
                <a:latin typeface="+mn-ea"/>
                <a:ea typeface="+mn-ea"/>
              </a:rPr>
              <a:t> </a:t>
            </a:r>
            <a:r>
              <a:rPr lang="zh-TW" altLang="en-US" sz="2000" dirty="0" smtClean="0">
                <a:latin typeface="+mn-ea"/>
                <a:ea typeface="+mn-ea"/>
              </a:rPr>
              <a:t>＝＞和案母共同媒合個案到高職多媒體動畫科就學，暑輔去了二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en-US" altLang="zh-TW" sz="2000" dirty="0">
                <a:latin typeface="+mn-ea"/>
                <a:ea typeface="+mn-ea"/>
              </a:rPr>
              <a:t> </a:t>
            </a:r>
            <a:r>
              <a:rPr lang="en-US" altLang="zh-TW" sz="2000" dirty="0" smtClean="0">
                <a:latin typeface="+mn-ea"/>
                <a:ea typeface="+mn-ea"/>
              </a:rPr>
              <a:t>        </a:t>
            </a:r>
            <a:r>
              <a:rPr lang="zh-TW" altLang="en-US" sz="2000" dirty="0" smtClean="0">
                <a:latin typeface="+mn-ea"/>
                <a:ea typeface="+mn-ea"/>
              </a:rPr>
              <a:t>天便不再到校，之後申請在家自學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en-US" altLang="zh-TW" sz="2000" dirty="0">
                <a:latin typeface="+mn-ea"/>
                <a:ea typeface="+mn-ea"/>
              </a:rPr>
              <a:t> </a:t>
            </a:r>
            <a:endParaRPr lang="zh-TW" altLang="en-US" sz="20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71969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+mn-ea"/>
                <a:ea typeface="+mn-ea"/>
              </a:rPr>
              <a:t>現實的教育環境中，我遇到</a:t>
            </a:r>
            <a:endParaRPr lang="zh-TW" altLang="en-US" dirty="0">
              <a:latin typeface="+mn-ea"/>
              <a:ea typeface="+mn-ea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82600" indent="-34290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latin typeface="+mn-ea"/>
                <a:ea typeface="+mn-ea"/>
              </a:rPr>
              <a:t>語文能力超強卻在上國中時突然覺得自己怎麼還活在這個世界，只要到校便是在個諮室，談話時手上永遠得有手帕或小玩偶的情緒行為障礙女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482600" indent="-342900">
              <a:buFont typeface="Arial" panose="020B0604020202020204" pitchFamily="34" charset="0"/>
              <a:buChar char="•"/>
            </a:pP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en-US" altLang="zh-TW" sz="2000" dirty="0">
                <a:latin typeface="+mn-ea"/>
                <a:ea typeface="+mn-ea"/>
              </a:rPr>
              <a:t> </a:t>
            </a:r>
            <a:r>
              <a:rPr lang="zh-TW" altLang="en-US" sz="2000" dirty="0" smtClean="0">
                <a:latin typeface="+mn-ea"/>
                <a:ea typeface="+mn-ea"/>
              </a:rPr>
              <a:t>＝＞一直無法和個案對頻，想法奇異且都自己搜尋外國網站，如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en-US" altLang="zh-TW" sz="2000" dirty="0">
                <a:latin typeface="+mn-ea"/>
                <a:ea typeface="+mn-ea"/>
              </a:rPr>
              <a:t> </a:t>
            </a:r>
            <a:r>
              <a:rPr lang="en-US" altLang="zh-TW" sz="2000" dirty="0" smtClean="0">
                <a:latin typeface="+mn-ea"/>
                <a:ea typeface="+mn-ea"/>
              </a:rPr>
              <a:t>        </a:t>
            </a:r>
            <a:r>
              <a:rPr lang="zh-TW" altLang="en-US" sz="2000" dirty="0" smtClean="0">
                <a:latin typeface="+mn-ea"/>
                <a:ea typeface="+mn-ea"/>
              </a:rPr>
              <a:t>星際種子、醫學期刊</a:t>
            </a:r>
            <a:r>
              <a:rPr lang="en-US" altLang="zh-TW" sz="2000" dirty="0" smtClean="0">
                <a:latin typeface="+mn-ea"/>
                <a:ea typeface="+mn-ea"/>
              </a:rPr>
              <a:t>…</a:t>
            </a:r>
            <a:r>
              <a:rPr lang="zh-TW" altLang="en-US" sz="2000" dirty="0" smtClean="0">
                <a:latin typeface="+mn-ea"/>
                <a:ea typeface="+mn-ea"/>
              </a:rPr>
              <a:t>初期只能讓個案帶著我進入她的世界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zh-TW" altLang="en-US" sz="2000" dirty="0" smtClean="0">
                <a:latin typeface="+mn-ea"/>
                <a:ea typeface="+mn-ea"/>
              </a:rPr>
              <a:t> ＝＞和案父固定聯繫，了解個案在家狀況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zh-TW" altLang="en-US" sz="2000" dirty="0" smtClean="0">
                <a:latin typeface="+mn-ea"/>
                <a:ea typeface="+mn-ea"/>
              </a:rPr>
              <a:t> ＝＞畢業後本欲去國際學校，但考量住宿狀況又更換學校，卻又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en-US" altLang="zh-TW" sz="2000" dirty="0">
                <a:latin typeface="+mn-ea"/>
                <a:ea typeface="+mn-ea"/>
              </a:rPr>
              <a:t> </a:t>
            </a:r>
            <a:r>
              <a:rPr lang="en-US" altLang="zh-TW" sz="2000" dirty="0" smtClean="0">
                <a:latin typeface="+mn-ea"/>
                <a:ea typeface="+mn-ea"/>
              </a:rPr>
              <a:t>        </a:t>
            </a:r>
            <a:r>
              <a:rPr lang="zh-TW" altLang="en-US" sz="2000" dirty="0" smtClean="0">
                <a:latin typeface="+mn-ea"/>
                <a:ea typeface="+mn-ea"/>
              </a:rPr>
              <a:t>因到另一所新校出現自殘行為被校方拒絕</a:t>
            </a:r>
            <a:r>
              <a:rPr lang="en-US" altLang="zh-TW" sz="2000" dirty="0" smtClean="0">
                <a:latin typeface="+mn-ea"/>
                <a:ea typeface="+mn-ea"/>
              </a:rPr>
              <a:t>…</a:t>
            </a:r>
            <a:r>
              <a:rPr lang="zh-TW" altLang="en-US" sz="2000" dirty="0" smtClean="0">
                <a:latin typeface="+mn-ea"/>
                <a:ea typeface="+mn-ea"/>
              </a:rPr>
              <a:t>前一陣子住院治療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en-US" altLang="zh-TW" sz="2000" dirty="0">
                <a:latin typeface="+mn-ea"/>
                <a:ea typeface="+mn-ea"/>
              </a:rPr>
              <a:t> </a:t>
            </a:r>
            <a:r>
              <a:rPr lang="en-US" altLang="zh-TW" sz="2000" dirty="0" smtClean="0">
                <a:latin typeface="+mn-ea"/>
                <a:ea typeface="+mn-ea"/>
              </a:rPr>
              <a:t>       </a:t>
            </a:r>
            <a:r>
              <a:rPr lang="zh-TW" altLang="en-US" sz="2000" dirty="0" smtClean="0">
                <a:latin typeface="+mn-ea"/>
                <a:ea typeface="+mn-ea"/>
              </a:rPr>
              <a:t>，目前在家靜養</a:t>
            </a:r>
            <a:endParaRPr lang="zh-TW" altLang="en-US" sz="20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286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+mn-ea"/>
                <a:ea typeface="+mn-ea"/>
              </a:rPr>
              <a:t>現實的教育環境中，我遇到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82600" indent="-34290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latin typeface="+mn-ea"/>
                <a:ea typeface="+mn-ea"/>
              </a:rPr>
              <a:t>國一下因幼年性侵事件開始出現情緒行為及人際問題</a:t>
            </a:r>
            <a:r>
              <a:rPr lang="en-US" altLang="zh-TW" sz="2000" dirty="0" smtClean="0">
                <a:latin typeface="+mn-ea"/>
                <a:ea typeface="+mn-ea"/>
              </a:rPr>
              <a:t>…</a:t>
            </a:r>
            <a:r>
              <a:rPr lang="zh-TW" altLang="en-US" sz="2000" dirty="0" smtClean="0">
                <a:latin typeface="+mn-ea"/>
                <a:ea typeface="+mn-ea"/>
              </a:rPr>
              <a:t>不斷的自殘導致無法入班，國二下服務時對人非常警戒，想法固著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482600" indent="-342900">
              <a:buFont typeface="Arial" panose="020B0604020202020204" pitchFamily="34" charset="0"/>
              <a:buChar char="•"/>
            </a:pPr>
            <a:endParaRPr lang="en-US" altLang="zh-TW" sz="2000" dirty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zh-TW" altLang="en-US" sz="2000" dirty="0" smtClean="0">
                <a:latin typeface="+mn-ea"/>
                <a:ea typeface="+mn-ea"/>
              </a:rPr>
              <a:t> ＝＞先入為主的定義關係，配合專輔老師建立穩固的信任陪伴關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en-US" altLang="zh-TW" sz="2000" dirty="0">
                <a:latin typeface="+mn-ea"/>
                <a:ea typeface="+mn-ea"/>
              </a:rPr>
              <a:t> </a:t>
            </a:r>
            <a:r>
              <a:rPr lang="en-US" altLang="zh-TW" sz="2000" dirty="0" smtClean="0">
                <a:latin typeface="+mn-ea"/>
                <a:ea typeface="+mn-ea"/>
              </a:rPr>
              <a:t>        </a:t>
            </a:r>
            <a:r>
              <a:rPr lang="zh-TW" altLang="en-US" sz="2000" dirty="0" smtClean="0">
                <a:latin typeface="+mn-ea"/>
                <a:ea typeface="+mn-ea"/>
              </a:rPr>
              <a:t>係；但常常一個不小心就又導致關係緊繃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en-US" altLang="zh-TW" sz="2000" dirty="0" smtClean="0">
                <a:latin typeface="+mn-ea"/>
                <a:ea typeface="+mn-ea"/>
              </a:rPr>
              <a:t> </a:t>
            </a:r>
            <a:r>
              <a:rPr lang="zh-TW" altLang="en-US" sz="2000" dirty="0" smtClean="0">
                <a:latin typeface="+mn-ea"/>
                <a:ea typeface="+mn-ea"/>
              </a:rPr>
              <a:t>＝＞想法矛盾且內在自我一直處於衝突狀況中，所以在關係中一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zh-TW" altLang="en-US" sz="2000" dirty="0" smtClean="0">
                <a:latin typeface="+mn-ea"/>
                <a:ea typeface="+mn-ea"/>
              </a:rPr>
              <a:t>         直作繭自縛，只要一不順心便陷入死胡同中而自殘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en-US" altLang="zh-TW" sz="2000" dirty="0">
                <a:latin typeface="+mn-ea"/>
                <a:ea typeface="+mn-ea"/>
              </a:rPr>
              <a:t> </a:t>
            </a:r>
            <a:r>
              <a:rPr lang="zh-TW" altLang="en-US" sz="2000" dirty="0" smtClean="0">
                <a:latin typeface="+mn-ea"/>
                <a:ea typeface="+mn-ea"/>
              </a:rPr>
              <a:t>＝＞固定且頻繁的於兒心科就診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zh-TW" altLang="en-US" sz="2000" dirty="0" smtClean="0">
                <a:latin typeface="+mn-ea"/>
                <a:ea typeface="+mn-ea"/>
              </a:rPr>
              <a:t> ＝＞目前休學中，遇到事情會找人談心，但仍無法令其好轉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endParaRPr lang="zh-TW" altLang="en-US" sz="20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03783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+mn-ea"/>
                <a:ea typeface="+mn-ea"/>
              </a:rPr>
              <a:t>不以規矩 不能成方圓</a:t>
            </a:r>
            <a:endParaRPr lang="zh-TW" altLang="en-US" dirty="0">
              <a:latin typeface="+mn-ea"/>
              <a:ea typeface="+mn-ea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826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smtClean="0">
                <a:latin typeface="+mn-ea"/>
                <a:ea typeface="+mn-ea"/>
              </a:rPr>
              <a:t>國有國法／家有家規／校有校規／班有班規</a:t>
            </a:r>
            <a:endParaRPr lang="en-US" altLang="zh-TW" sz="2000" smtClean="0">
              <a:latin typeface="+mn-ea"/>
              <a:ea typeface="+mn-ea"/>
            </a:endParaRPr>
          </a:p>
          <a:p>
            <a:pPr marL="4826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smtClean="0">
                <a:latin typeface="+mn-ea"/>
                <a:ea typeface="+mn-ea"/>
              </a:rPr>
              <a:t>有特教身分就代表有特權嗎？</a:t>
            </a:r>
            <a:endParaRPr lang="en-US" altLang="zh-TW" sz="2000" smtClean="0">
              <a:latin typeface="+mn-ea"/>
              <a:ea typeface="+mn-ea"/>
            </a:endParaRPr>
          </a:p>
          <a:p>
            <a:pPr marL="4826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smtClean="0">
                <a:latin typeface="+mn-ea"/>
                <a:ea typeface="+mn-ea"/>
              </a:rPr>
              <a:t>對於特權，您如何定義呢？</a:t>
            </a:r>
            <a:endParaRPr lang="en-US" altLang="zh-TW" sz="2000" smtClean="0">
              <a:latin typeface="+mn-ea"/>
              <a:ea typeface="+mn-ea"/>
            </a:endParaRPr>
          </a:p>
          <a:p>
            <a:pPr marL="4826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smtClean="0">
                <a:latin typeface="+mn-ea"/>
                <a:ea typeface="+mn-ea"/>
              </a:rPr>
              <a:t>這世上</a:t>
            </a:r>
            <a:r>
              <a:rPr lang="en-US" altLang="zh-TW" sz="2000" smtClean="0">
                <a:latin typeface="+mn-ea"/>
                <a:ea typeface="+mn-ea"/>
              </a:rPr>
              <a:t>…</a:t>
            </a:r>
            <a:r>
              <a:rPr lang="zh-TW" altLang="en-US" sz="2000" smtClean="0">
                <a:latin typeface="+mn-ea"/>
                <a:ea typeface="+mn-ea"/>
              </a:rPr>
              <a:t>真有公平可言？</a:t>
            </a:r>
            <a:endParaRPr lang="zh-TW" altLang="en-US" sz="2000" dirty="0">
              <a:latin typeface="+mn-ea"/>
              <a:ea typeface="+mn-ea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893420" y="3476019"/>
            <a:ext cx="7704000" cy="1092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 b="1" dirty="0">
                <a:solidFill>
                  <a:srgbClr val="002060"/>
                </a:solidFill>
                <a:latin typeface="+mn-ea"/>
                <a:ea typeface="+mn-ea"/>
              </a:rPr>
              <a:t>自行束脩以上，吾未嘗無誨</a:t>
            </a:r>
            <a:r>
              <a:rPr lang="zh-TW" altLang="en-US" b="1" dirty="0" smtClean="0">
                <a:solidFill>
                  <a:srgbClr val="002060"/>
                </a:solidFill>
                <a:latin typeface="+mn-ea"/>
                <a:ea typeface="+mn-ea"/>
              </a:rPr>
              <a:t>焉</a:t>
            </a:r>
            <a:endParaRPr lang="en-US" altLang="zh-TW" b="1" dirty="0" smtClean="0">
              <a:solidFill>
                <a:srgbClr val="002060"/>
              </a:solidFill>
              <a:latin typeface="+mn-ea"/>
              <a:ea typeface="+mn-ea"/>
            </a:endParaRPr>
          </a:p>
          <a:p>
            <a:r>
              <a:rPr lang="zh-TW" altLang="en-US" b="1" dirty="0" smtClean="0">
                <a:solidFill>
                  <a:srgbClr val="002060"/>
                </a:solidFill>
                <a:latin typeface="+mn-ea"/>
                <a:ea typeface="+mn-ea"/>
              </a:rPr>
              <a:t>因材施教</a:t>
            </a:r>
            <a:endParaRPr lang="zh-TW" altLang="en-US" b="1" dirty="0">
              <a:solidFill>
                <a:srgbClr val="002060"/>
              </a:solidFill>
              <a:latin typeface="+mn-ea"/>
              <a:ea typeface="+mn-ea"/>
            </a:endParaRPr>
          </a:p>
          <a:p>
            <a:endParaRPr lang="zh-TW" altLang="en-US" b="1" dirty="0">
              <a:solidFill>
                <a:srgbClr val="002060"/>
              </a:solidFill>
              <a:latin typeface="+mn-ea"/>
              <a:ea typeface="+mn-ea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720000" y="389230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1264458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40" y="-18164"/>
            <a:ext cx="7451273" cy="516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2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898981" y="107996"/>
            <a:ext cx="3189543" cy="5035504"/>
            <a:chOff x="3524250" y="0"/>
            <a:chExt cx="5143500" cy="6858000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4250" y="0"/>
              <a:ext cx="5143500" cy="6858000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4689566" y="1619794"/>
              <a:ext cx="235131" cy="1698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064" y="107996"/>
            <a:ext cx="3832256" cy="50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68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solidFill>
                  <a:schemeClr val="dk1"/>
                </a:solidFill>
                <a:latin typeface="+mn-ea"/>
                <a:ea typeface="+mn-ea"/>
              </a:rPr>
              <a:t>我的個案處理步驟</a:t>
            </a:r>
            <a:endParaRPr dirty="0">
              <a:solidFill>
                <a:schemeClr val="dk1"/>
              </a:solidFill>
              <a:latin typeface="+mn-ea"/>
              <a:ea typeface="+mn-ea"/>
            </a:endParaRPr>
          </a:p>
        </p:txBody>
      </p:sp>
      <p:sp>
        <p:nvSpPr>
          <p:cNvPr id="271" name="Google Shape;271;p40"/>
          <p:cNvSpPr txBox="1"/>
          <p:nvPr/>
        </p:nvSpPr>
        <p:spPr>
          <a:xfrm>
            <a:off x="2600625" y="3667581"/>
            <a:ext cx="19809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2"/>
                </a:solidFill>
                <a:latin typeface="+mn-ea"/>
                <a:ea typeface="+mn-ea"/>
                <a:cs typeface="Abril Fatface"/>
                <a:sym typeface="Abril Fatface"/>
              </a:rPr>
              <a:t>Phase 2</a:t>
            </a:r>
            <a:endParaRPr sz="1800" dirty="0">
              <a:solidFill>
                <a:schemeClr val="accent2"/>
              </a:solidFill>
              <a:latin typeface="+mn-ea"/>
              <a:ea typeface="+mn-ea"/>
              <a:cs typeface="Abril Fatface"/>
              <a:sym typeface="Abril Fatface"/>
            </a:endParaRPr>
          </a:p>
        </p:txBody>
      </p:sp>
      <p:sp>
        <p:nvSpPr>
          <p:cNvPr id="272" name="Google Shape;272;p40"/>
          <p:cNvSpPr txBox="1"/>
          <p:nvPr/>
        </p:nvSpPr>
        <p:spPr>
          <a:xfrm>
            <a:off x="2611050" y="4149022"/>
            <a:ext cx="19599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solidFill>
                  <a:schemeClr val="dk2"/>
                </a:solidFill>
                <a:latin typeface="+mn-ea"/>
                <a:ea typeface="+mn-ea"/>
                <a:cs typeface="Roboto"/>
                <a:sym typeface="Roboto"/>
              </a:rPr>
              <a:t>陪伴建置個案網絡</a:t>
            </a:r>
            <a:endParaRPr dirty="0">
              <a:solidFill>
                <a:schemeClr val="dk2"/>
              </a:solidFill>
              <a:latin typeface="+mn-ea"/>
              <a:ea typeface="+mn-ea"/>
              <a:cs typeface="Roboto"/>
              <a:sym typeface="Roboto"/>
            </a:endParaRPr>
          </a:p>
        </p:txBody>
      </p:sp>
      <p:sp>
        <p:nvSpPr>
          <p:cNvPr id="273" name="Google Shape;273;p40"/>
          <p:cNvSpPr txBox="1"/>
          <p:nvPr/>
        </p:nvSpPr>
        <p:spPr>
          <a:xfrm>
            <a:off x="6575550" y="3667581"/>
            <a:ext cx="19809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5"/>
                </a:solidFill>
                <a:latin typeface="+mn-ea"/>
                <a:ea typeface="+mn-ea"/>
                <a:cs typeface="Abril Fatface"/>
                <a:sym typeface="Abril Fatface"/>
              </a:rPr>
              <a:t>Phase 4</a:t>
            </a:r>
            <a:endParaRPr sz="1800">
              <a:solidFill>
                <a:schemeClr val="accent5"/>
              </a:solidFill>
              <a:latin typeface="+mn-ea"/>
              <a:ea typeface="+mn-ea"/>
              <a:cs typeface="Abril Fatface"/>
              <a:sym typeface="Abril Fatface"/>
            </a:endParaRPr>
          </a:p>
        </p:txBody>
      </p:sp>
      <p:sp>
        <p:nvSpPr>
          <p:cNvPr id="274" name="Google Shape;274;p40"/>
          <p:cNvSpPr txBox="1"/>
          <p:nvPr/>
        </p:nvSpPr>
        <p:spPr>
          <a:xfrm>
            <a:off x="6668231" y="4149022"/>
            <a:ext cx="17955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solidFill>
                  <a:schemeClr val="dk2"/>
                </a:solidFill>
                <a:latin typeface="+mn-ea"/>
                <a:ea typeface="+mn-ea"/>
                <a:cs typeface="Roboto"/>
                <a:sym typeface="Roboto"/>
              </a:rPr>
              <a:t>進行特需課程教學</a:t>
            </a:r>
            <a:endParaRPr dirty="0">
              <a:solidFill>
                <a:schemeClr val="dk2"/>
              </a:solidFill>
              <a:latin typeface="+mn-ea"/>
              <a:ea typeface="+mn-ea"/>
              <a:cs typeface="Roboto"/>
              <a:sym typeface="Roboto"/>
            </a:endParaRPr>
          </a:p>
        </p:txBody>
      </p:sp>
      <p:sp>
        <p:nvSpPr>
          <p:cNvPr id="275" name="Google Shape;275;p40"/>
          <p:cNvSpPr txBox="1"/>
          <p:nvPr/>
        </p:nvSpPr>
        <p:spPr>
          <a:xfrm>
            <a:off x="4682851" y="1493638"/>
            <a:ext cx="17955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solidFill>
                  <a:schemeClr val="dk2"/>
                </a:solidFill>
                <a:latin typeface="+mn-ea"/>
                <a:ea typeface="+mn-ea"/>
                <a:cs typeface="Roboto"/>
                <a:sym typeface="Roboto"/>
              </a:rPr>
              <a:t>引導面對澄清問題</a:t>
            </a:r>
            <a:endParaRPr dirty="0">
              <a:solidFill>
                <a:schemeClr val="dk2"/>
              </a:solidFill>
              <a:latin typeface="+mn-ea"/>
              <a:ea typeface="+mn-ea"/>
              <a:cs typeface="Roboto"/>
              <a:sym typeface="Roboto"/>
            </a:endParaRPr>
          </a:p>
        </p:txBody>
      </p:sp>
      <p:sp>
        <p:nvSpPr>
          <p:cNvPr id="276" name="Google Shape;276;p40"/>
          <p:cNvSpPr txBox="1"/>
          <p:nvPr/>
        </p:nvSpPr>
        <p:spPr>
          <a:xfrm>
            <a:off x="4590151" y="1958027"/>
            <a:ext cx="19809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3"/>
                </a:solidFill>
                <a:latin typeface="+mn-ea"/>
                <a:ea typeface="+mn-ea"/>
                <a:cs typeface="Abril Fatface"/>
                <a:sym typeface="Abril Fatface"/>
              </a:rPr>
              <a:t>Phase 3</a:t>
            </a:r>
            <a:endParaRPr sz="1800" dirty="0">
              <a:solidFill>
                <a:schemeClr val="accent3"/>
              </a:solidFill>
              <a:latin typeface="+mn-ea"/>
              <a:ea typeface="+mn-ea"/>
              <a:cs typeface="Abril Fatface"/>
              <a:sym typeface="Abril Fatface"/>
            </a:endParaRPr>
          </a:p>
        </p:txBody>
      </p:sp>
      <p:sp>
        <p:nvSpPr>
          <p:cNvPr id="277" name="Google Shape;277;p40"/>
          <p:cNvSpPr txBox="1"/>
          <p:nvPr/>
        </p:nvSpPr>
        <p:spPr>
          <a:xfrm>
            <a:off x="631150" y="1493638"/>
            <a:ext cx="19599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solidFill>
                  <a:schemeClr val="dk2"/>
                </a:solidFill>
                <a:latin typeface="+mn-ea"/>
                <a:ea typeface="+mn-ea"/>
                <a:cs typeface="Roboto Medium"/>
                <a:sym typeface="Roboto Medium"/>
              </a:rPr>
              <a:t>建立正向穩定關係</a:t>
            </a:r>
            <a:endParaRPr dirty="0">
              <a:solidFill>
                <a:schemeClr val="dk2"/>
              </a:solidFill>
              <a:latin typeface="+mn-ea"/>
              <a:ea typeface="+mn-ea"/>
              <a:cs typeface="Roboto Medium"/>
              <a:sym typeface="Roboto Medium"/>
            </a:endParaRPr>
          </a:p>
        </p:txBody>
      </p:sp>
      <p:sp>
        <p:nvSpPr>
          <p:cNvPr id="278" name="Google Shape;278;p40"/>
          <p:cNvSpPr txBox="1"/>
          <p:nvPr/>
        </p:nvSpPr>
        <p:spPr>
          <a:xfrm>
            <a:off x="620650" y="1958250"/>
            <a:ext cx="19809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5"/>
                </a:solidFill>
                <a:latin typeface="+mn-ea"/>
                <a:ea typeface="+mn-ea"/>
                <a:cs typeface="Abril Fatface"/>
                <a:sym typeface="Abril Fatface"/>
              </a:rPr>
              <a:t>Phase 1</a:t>
            </a:r>
            <a:endParaRPr sz="1800" dirty="0">
              <a:solidFill>
                <a:schemeClr val="accent5"/>
              </a:solidFill>
              <a:latin typeface="+mn-ea"/>
              <a:ea typeface="+mn-ea"/>
              <a:cs typeface="Abril Fatface"/>
              <a:sym typeface="Abril Fatface"/>
            </a:endParaRPr>
          </a:p>
        </p:txBody>
      </p:sp>
      <p:cxnSp>
        <p:nvCxnSpPr>
          <p:cNvPr id="279" name="Google Shape;279;p40"/>
          <p:cNvCxnSpPr/>
          <p:nvPr/>
        </p:nvCxnSpPr>
        <p:spPr>
          <a:xfrm>
            <a:off x="965700" y="3028543"/>
            <a:ext cx="7212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80" name="Google Shape;280;p40"/>
          <p:cNvGrpSpPr/>
          <p:nvPr/>
        </p:nvGrpSpPr>
        <p:grpSpPr>
          <a:xfrm>
            <a:off x="1290600" y="2413738"/>
            <a:ext cx="641037" cy="935323"/>
            <a:chOff x="1290600" y="2413738"/>
            <a:chExt cx="641037" cy="935323"/>
          </a:xfrm>
        </p:grpSpPr>
        <p:sp>
          <p:nvSpPr>
            <p:cNvPr id="281" name="Google Shape;281;p40"/>
            <p:cNvSpPr/>
            <p:nvPr/>
          </p:nvSpPr>
          <p:spPr>
            <a:xfrm>
              <a:off x="1290600" y="2708024"/>
              <a:ext cx="641037" cy="641037"/>
            </a:xfrm>
            <a:custGeom>
              <a:avLst/>
              <a:gdLst/>
              <a:ahLst/>
              <a:cxnLst/>
              <a:rect l="l" t="t" r="r" b="b"/>
              <a:pathLst>
                <a:path w="30624" h="30624" extrusionOk="0">
                  <a:moveTo>
                    <a:pt x="15312" y="1"/>
                  </a:moveTo>
                  <a:cubicBezTo>
                    <a:pt x="6859" y="1"/>
                    <a:pt x="1" y="6859"/>
                    <a:pt x="1" y="15312"/>
                  </a:cubicBezTo>
                  <a:cubicBezTo>
                    <a:pt x="1" y="23765"/>
                    <a:pt x="6859" y="30623"/>
                    <a:pt x="15312" y="30623"/>
                  </a:cubicBezTo>
                  <a:cubicBezTo>
                    <a:pt x="23766" y="30623"/>
                    <a:pt x="30624" y="23765"/>
                    <a:pt x="30624" y="15312"/>
                  </a:cubicBezTo>
                  <a:cubicBezTo>
                    <a:pt x="30624" y="6859"/>
                    <a:pt x="23766" y="1"/>
                    <a:pt x="1531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82" name="Google Shape;282;p40"/>
            <p:cNvCxnSpPr/>
            <p:nvPr/>
          </p:nvCxnSpPr>
          <p:spPr>
            <a:xfrm>
              <a:off x="1611150" y="2413738"/>
              <a:ext cx="0" cy="53520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grpSp>
        <p:nvGrpSpPr>
          <p:cNvPr id="287" name="Google Shape;287;p40"/>
          <p:cNvGrpSpPr/>
          <p:nvPr/>
        </p:nvGrpSpPr>
        <p:grpSpPr>
          <a:xfrm>
            <a:off x="5260508" y="2422663"/>
            <a:ext cx="641037" cy="926398"/>
            <a:chOff x="5231463" y="2422663"/>
            <a:chExt cx="641037" cy="926398"/>
          </a:xfrm>
        </p:grpSpPr>
        <p:sp>
          <p:nvSpPr>
            <p:cNvPr id="288" name="Google Shape;288;p40"/>
            <p:cNvSpPr/>
            <p:nvPr/>
          </p:nvSpPr>
          <p:spPr>
            <a:xfrm>
              <a:off x="5231463" y="2708024"/>
              <a:ext cx="641037" cy="641037"/>
            </a:xfrm>
            <a:custGeom>
              <a:avLst/>
              <a:gdLst/>
              <a:ahLst/>
              <a:cxnLst/>
              <a:rect l="l" t="t" r="r" b="b"/>
              <a:pathLst>
                <a:path w="30624" h="30624" extrusionOk="0">
                  <a:moveTo>
                    <a:pt x="15312" y="1"/>
                  </a:moveTo>
                  <a:cubicBezTo>
                    <a:pt x="6859" y="1"/>
                    <a:pt x="1" y="6859"/>
                    <a:pt x="1" y="15312"/>
                  </a:cubicBezTo>
                  <a:cubicBezTo>
                    <a:pt x="1" y="23765"/>
                    <a:pt x="6859" y="30623"/>
                    <a:pt x="15312" y="30623"/>
                  </a:cubicBezTo>
                  <a:cubicBezTo>
                    <a:pt x="23766" y="30623"/>
                    <a:pt x="30624" y="23765"/>
                    <a:pt x="30624" y="15312"/>
                  </a:cubicBezTo>
                  <a:cubicBezTo>
                    <a:pt x="30624" y="6859"/>
                    <a:pt x="23766" y="1"/>
                    <a:pt x="15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89" name="Google Shape;289;p40"/>
            <p:cNvCxnSpPr/>
            <p:nvPr/>
          </p:nvCxnSpPr>
          <p:spPr>
            <a:xfrm>
              <a:off x="5551981" y="2422663"/>
              <a:ext cx="0" cy="53520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grpSp>
        <p:nvGrpSpPr>
          <p:cNvPr id="293" name="Google Shape;293;p40"/>
          <p:cNvGrpSpPr/>
          <p:nvPr/>
        </p:nvGrpSpPr>
        <p:grpSpPr>
          <a:xfrm>
            <a:off x="3275554" y="2708024"/>
            <a:ext cx="641037" cy="931449"/>
            <a:chOff x="3261038" y="2708024"/>
            <a:chExt cx="641037" cy="931449"/>
          </a:xfrm>
        </p:grpSpPr>
        <p:sp>
          <p:nvSpPr>
            <p:cNvPr id="294" name="Google Shape;294;p40"/>
            <p:cNvSpPr/>
            <p:nvPr/>
          </p:nvSpPr>
          <p:spPr>
            <a:xfrm rot="10800000" flipH="1">
              <a:off x="3261038" y="2708024"/>
              <a:ext cx="641037" cy="641037"/>
            </a:xfrm>
            <a:custGeom>
              <a:avLst/>
              <a:gdLst/>
              <a:ahLst/>
              <a:cxnLst/>
              <a:rect l="l" t="t" r="r" b="b"/>
              <a:pathLst>
                <a:path w="30624" h="30624" extrusionOk="0">
                  <a:moveTo>
                    <a:pt x="15312" y="1"/>
                  </a:moveTo>
                  <a:cubicBezTo>
                    <a:pt x="6859" y="1"/>
                    <a:pt x="1" y="6859"/>
                    <a:pt x="1" y="15312"/>
                  </a:cubicBezTo>
                  <a:cubicBezTo>
                    <a:pt x="1" y="23765"/>
                    <a:pt x="6859" y="30623"/>
                    <a:pt x="15312" y="30623"/>
                  </a:cubicBezTo>
                  <a:cubicBezTo>
                    <a:pt x="23766" y="30623"/>
                    <a:pt x="30624" y="23765"/>
                    <a:pt x="30624" y="15312"/>
                  </a:cubicBezTo>
                  <a:cubicBezTo>
                    <a:pt x="30624" y="6859"/>
                    <a:pt x="23766" y="1"/>
                    <a:pt x="15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95" name="Google Shape;295;p40"/>
            <p:cNvCxnSpPr/>
            <p:nvPr/>
          </p:nvCxnSpPr>
          <p:spPr>
            <a:xfrm rot="10800000">
              <a:off x="3581556" y="3104273"/>
              <a:ext cx="0" cy="5352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301" name="Google Shape;301;p40"/>
          <p:cNvSpPr/>
          <p:nvPr/>
        </p:nvSpPr>
        <p:spPr>
          <a:xfrm rot="10800000" flipH="1">
            <a:off x="7245463" y="2708024"/>
            <a:ext cx="641037" cy="641037"/>
          </a:xfrm>
          <a:custGeom>
            <a:avLst/>
            <a:gdLst/>
            <a:ahLst/>
            <a:cxnLst/>
            <a:rect l="l" t="t" r="r" b="b"/>
            <a:pathLst>
              <a:path w="30624" h="30624" extrusionOk="0">
                <a:moveTo>
                  <a:pt x="15312" y="1"/>
                </a:moveTo>
                <a:cubicBezTo>
                  <a:pt x="6859" y="1"/>
                  <a:pt x="1" y="6859"/>
                  <a:pt x="1" y="15312"/>
                </a:cubicBezTo>
                <a:cubicBezTo>
                  <a:pt x="1" y="23765"/>
                  <a:pt x="6859" y="30623"/>
                  <a:pt x="15312" y="30623"/>
                </a:cubicBezTo>
                <a:cubicBezTo>
                  <a:pt x="23766" y="30623"/>
                  <a:pt x="30624" y="23765"/>
                  <a:pt x="30624" y="15312"/>
                </a:cubicBezTo>
                <a:cubicBezTo>
                  <a:pt x="30624" y="6859"/>
                  <a:pt x="23766" y="1"/>
                  <a:pt x="153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02" name="Google Shape;302;p40"/>
          <p:cNvCxnSpPr/>
          <p:nvPr/>
        </p:nvCxnSpPr>
        <p:spPr>
          <a:xfrm rot="10800000">
            <a:off x="7565981" y="3094897"/>
            <a:ext cx="0" cy="5352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oval" w="med" len="med"/>
            <a:tailEnd type="none" w="med" len="med"/>
          </a:ln>
        </p:spPr>
      </p:cxn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773" y="2866337"/>
            <a:ext cx="336347" cy="33634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26413" y="2773928"/>
            <a:ext cx="509227" cy="50922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6667" r="96444">
                        <a14:foregroundMark x1="65778" y1="27556" x2="65778" y2="27556"/>
                        <a14:foregroundMark x1="65333" y1="8444" x2="65333" y2="8444"/>
                        <a14:foregroundMark x1="33778" y1="10667" x2="33778" y2="10667"/>
                        <a14:foregroundMark x1="63556" y1="60444" x2="63556" y2="60444"/>
                        <a14:foregroundMark x1="70667" y1="84000" x2="70667" y2="84000"/>
                        <a14:foregroundMark x1="59111" y1="80889" x2="59111" y2="80889"/>
                        <a14:foregroundMark x1="41333" y1="85333" x2="41333" y2="85333"/>
                        <a14:foregroundMark x1="30222" y1="87111" x2="30222" y2="87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409800" y="2830142"/>
            <a:ext cx="372542" cy="37254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7406" y="2810062"/>
            <a:ext cx="392621" cy="3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60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+mn-ea"/>
                <a:ea typeface="+mn-ea"/>
              </a:rPr>
              <a:t>接手新班，您心裡的想法</a:t>
            </a:r>
            <a:endParaRPr lang="zh-TW" altLang="en-US" dirty="0">
              <a:latin typeface="+mn-ea"/>
              <a:ea typeface="+mn-ea"/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826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TW" altLang="en-US" sz="2000" dirty="0" smtClean="0">
                <a:latin typeface="+mn-ea"/>
                <a:ea typeface="+mn-ea"/>
              </a:rPr>
              <a:t>今年有哪些特殊需求學生？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4826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TW" altLang="en-US" sz="2000" dirty="0" smtClean="0">
                <a:latin typeface="+mn-ea"/>
                <a:ea typeface="+mn-ea"/>
              </a:rPr>
              <a:t>哇！每班至少會有一位特需生，我會被分配到哪一類？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4826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TW" altLang="en-US" sz="2000" dirty="0" smtClean="0">
                <a:latin typeface="+mn-ea"/>
                <a:ea typeface="+mn-ea"/>
              </a:rPr>
              <a:t>如果可以選擇，您會期待哪一類障礙別的學生在班上呢？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4826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TW" altLang="en-US" sz="2000" dirty="0" smtClean="0">
                <a:latin typeface="+mn-ea"/>
                <a:ea typeface="+mn-ea"/>
              </a:rPr>
              <a:t>班上有特需生，您的擔心是什麼？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4826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TW" altLang="en-US" sz="2000" dirty="0" smtClean="0">
                <a:latin typeface="+mn-ea"/>
                <a:ea typeface="+mn-ea"/>
              </a:rPr>
              <a:t>三年下來，特需生的障礙所造成的影響真如您想像嗎？</a:t>
            </a:r>
            <a:endParaRPr lang="zh-TW" altLang="en-US" sz="20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90142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+mn-ea"/>
                <a:ea typeface="+mn-ea"/>
              </a:rPr>
              <a:t>接近情緒行為問題學生</a:t>
            </a: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1039210" y="1205241"/>
            <a:ext cx="7065579" cy="3938259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latin typeface="+mn-ea"/>
                <a:ea typeface="+mn-ea"/>
              </a:rPr>
              <a:t>冷靜態度面對 </a:t>
            </a:r>
            <a:r>
              <a:rPr lang="en-US" altLang="zh-TW" sz="2000" dirty="0" smtClean="0">
                <a:latin typeface="+mn-ea"/>
                <a:ea typeface="+mn-ea"/>
              </a:rPr>
              <a:t>/ </a:t>
            </a:r>
            <a:r>
              <a:rPr lang="zh-TW" altLang="en-US" sz="2000" dirty="0" smtClean="0">
                <a:latin typeface="+mn-ea"/>
                <a:ea typeface="+mn-ea"/>
              </a:rPr>
              <a:t>不被激怒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latin typeface="+mn-ea"/>
                <a:ea typeface="+mn-ea"/>
              </a:rPr>
              <a:t>喜愛事物鼓勵 </a:t>
            </a:r>
            <a:r>
              <a:rPr lang="en-US" altLang="zh-TW" sz="2000" dirty="0" smtClean="0">
                <a:latin typeface="+mn-ea"/>
                <a:ea typeface="+mn-ea"/>
              </a:rPr>
              <a:t>/ </a:t>
            </a:r>
            <a:r>
              <a:rPr lang="zh-TW" altLang="en-US" sz="2000" dirty="0" smtClean="0">
                <a:latin typeface="+mn-ea"/>
                <a:ea typeface="+mn-ea"/>
              </a:rPr>
              <a:t>吸引</a:t>
            </a:r>
            <a:r>
              <a:rPr lang="en-US" altLang="zh-TW" sz="2000" dirty="0" smtClean="0">
                <a:latin typeface="+mn-ea"/>
                <a:ea typeface="+mn-ea"/>
              </a:rPr>
              <a:t>vs.</a:t>
            </a:r>
            <a:r>
              <a:rPr lang="zh-TW" altLang="en-US" sz="2000" dirty="0" smtClean="0">
                <a:latin typeface="+mn-ea"/>
                <a:ea typeface="+mn-ea"/>
              </a:rPr>
              <a:t>追逐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latin typeface="+mn-ea"/>
                <a:ea typeface="+mn-ea"/>
              </a:rPr>
              <a:t>醫藥協助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latin typeface="+mn-ea"/>
                <a:ea typeface="+mn-ea"/>
              </a:rPr>
              <a:t>引發共同話題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latin typeface="+mn-ea"/>
                <a:ea typeface="+mn-ea"/>
              </a:rPr>
              <a:t>真心相助 </a:t>
            </a:r>
            <a:r>
              <a:rPr lang="en-US" altLang="zh-TW" sz="2000" dirty="0" smtClean="0">
                <a:latin typeface="+mn-ea"/>
                <a:ea typeface="+mn-ea"/>
              </a:rPr>
              <a:t>/ </a:t>
            </a:r>
            <a:r>
              <a:rPr lang="zh-TW" altLang="en-US" sz="2000" dirty="0" smtClean="0">
                <a:latin typeface="+mn-ea"/>
                <a:ea typeface="+mn-ea"/>
              </a:rPr>
              <a:t>家長支持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latin typeface="+mn-ea"/>
                <a:ea typeface="+mn-ea"/>
              </a:rPr>
              <a:t>讓孩子看見自己進步</a:t>
            </a:r>
            <a:endParaRPr lang="zh-TW" altLang="en-US" sz="2000" dirty="0">
              <a:latin typeface="+mn-ea"/>
              <a:ea typeface="+mn-ea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12252" r="12255"/>
          <a:stretch/>
        </p:blipFill>
        <p:spPr>
          <a:xfrm>
            <a:off x="5917324" y="1493841"/>
            <a:ext cx="2427890" cy="364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05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296" y="178471"/>
            <a:ext cx="7516368" cy="475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3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latin typeface="+mn-ea"/>
                <a:ea typeface="+mn-ea"/>
              </a:rPr>
              <a:t>行為問題可能發生的環境因素和功能</a:t>
            </a:r>
            <a:endParaRPr lang="zh-TW" altLang="en-US" dirty="0">
              <a:latin typeface="+mn-ea"/>
              <a:ea typeface="+mn-ea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091" y="1017725"/>
            <a:ext cx="7013818" cy="412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26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17" y="468311"/>
            <a:ext cx="8396893" cy="447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25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918138" y="1139600"/>
            <a:ext cx="5754414" cy="2794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dirty="0">
                <a:solidFill>
                  <a:srgbClr val="660066"/>
                </a:solidFill>
                <a:latin typeface="+mn-ea"/>
                <a:ea typeface="+mn-ea"/>
              </a:rPr>
              <a:t>是有情緒行為問題的孩子，不是問題孩子</a:t>
            </a:r>
          </a:p>
          <a:p>
            <a:pPr>
              <a:lnSpc>
                <a:spcPct val="150000"/>
              </a:lnSpc>
            </a:pPr>
            <a:r>
              <a:rPr lang="zh-TW" altLang="en-US" sz="2400" dirty="0">
                <a:solidFill>
                  <a:srgbClr val="660066"/>
                </a:solidFill>
                <a:latin typeface="+mn-ea"/>
                <a:ea typeface="+mn-ea"/>
              </a:rPr>
              <a:t>協助孩子找到自己人生的亮點</a:t>
            </a:r>
            <a:r>
              <a:rPr lang="en-US" altLang="zh-TW" sz="2400" dirty="0">
                <a:solidFill>
                  <a:srgbClr val="660066"/>
                </a:solidFill>
                <a:latin typeface="+mn-ea"/>
                <a:ea typeface="+mn-ea"/>
              </a:rPr>
              <a:t>-</a:t>
            </a:r>
            <a:r>
              <a:rPr lang="zh-TW" altLang="en-US" sz="2400" dirty="0">
                <a:solidFill>
                  <a:srgbClr val="660066"/>
                </a:solidFill>
                <a:latin typeface="+mn-ea"/>
                <a:ea typeface="+mn-ea"/>
              </a:rPr>
              <a:t>多元智能</a:t>
            </a:r>
          </a:p>
          <a:p>
            <a:pPr>
              <a:lnSpc>
                <a:spcPct val="150000"/>
              </a:lnSpc>
            </a:pPr>
            <a:r>
              <a:rPr lang="zh-TW" altLang="en-US" sz="2400" dirty="0">
                <a:solidFill>
                  <a:srgbClr val="660066"/>
                </a:solidFill>
                <a:latin typeface="+mn-ea"/>
                <a:ea typeface="+mn-ea"/>
              </a:rPr>
              <a:t>不要把孩子的問題當作是自己的問題</a:t>
            </a:r>
          </a:p>
          <a:p>
            <a:pPr>
              <a:lnSpc>
                <a:spcPct val="150000"/>
              </a:lnSpc>
            </a:pPr>
            <a:r>
              <a:rPr lang="zh-TW" altLang="en-US" sz="2400" dirty="0">
                <a:solidFill>
                  <a:srgbClr val="660066"/>
                </a:solidFill>
                <a:latin typeface="+mn-ea"/>
                <a:ea typeface="+mn-ea"/>
              </a:rPr>
              <a:t>把每一個歷程當做學習，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zh-TW" altLang="en-US" sz="2400" dirty="0">
                <a:solidFill>
                  <a:srgbClr val="660066"/>
                </a:solidFill>
                <a:latin typeface="+mn-ea"/>
                <a:ea typeface="+mn-ea"/>
              </a:rPr>
              <a:t>             問題就能在適當的時間點解決</a:t>
            </a:r>
          </a:p>
        </p:txBody>
      </p:sp>
    </p:spTree>
    <p:extLst>
      <p:ext uri="{BB962C8B-B14F-4D97-AF65-F5344CB8AC3E}">
        <p14:creationId xmlns:p14="http://schemas.microsoft.com/office/powerpoint/2010/main" val="430411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不是特權，是特殊需求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82600" indent="-342900">
              <a:lnSpc>
                <a:spcPct val="150000"/>
              </a:lnSpc>
              <a:buClr>
                <a:schemeClr val="accent1">
                  <a:lumMod val="25000"/>
                </a:schemeClr>
              </a:buClr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多一點彈性，大家會更快樂</a:t>
            </a:r>
          </a:p>
          <a:p>
            <a:pPr marL="482600" indent="-342900">
              <a:lnSpc>
                <a:spcPct val="150000"/>
              </a:lnSpc>
              <a:buClr>
                <a:schemeClr val="accent1">
                  <a:lumMod val="25000"/>
                </a:schemeClr>
              </a:buClr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多一點體貼，大家會更有尊嚴</a:t>
            </a:r>
          </a:p>
          <a:p>
            <a:pPr marL="482600" indent="-342900">
              <a:lnSpc>
                <a:spcPct val="150000"/>
              </a:lnSpc>
              <a:buClr>
                <a:schemeClr val="accent1">
                  <a:lumMod val="25000"/>
                </a:schemeClr>
              </a:buClr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多一點幫助，大家會活的更精彩</a:t>
            </a:r>
          </a:p>
          <a:p>
            <a:pPr marL="482600" indent="-342900">
              <a:lnSpc>
                <a:spcPct val="150000"/>
              </a:lnSpc>
              <a:buClr>
                <a:schemeClr val="accent1">
                  <a:lumMod val="25000"/>
                </a:schemeClr>
              </a:buClr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你們的用心，他將會比任何人更瞭解；</a:t>
            </a:r>
            <a:endParaRPr lang="en-US" altLang="zh-TW" sz="24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50000"/>
              </a:lnSpc>
              <a:buClr>
                <a:schemeClr val="accent1">
                  <a:lumMod val="25000"/>
                </a:schemeClr>
              </a:buClr>
              <a:buNone/>
            </a:pPr>
            <a:r>
              <a:rPr lang="en-US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</a:t>
            </a:r>
            <a:r>
              <a:rPr lang="zh-TW" altLang="en-US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因為你們是他生命中第一群接受他的人。</a:t>
            </a:r>
          </a:p>
          <a:p>
            <a:pPr marL="482600" indent="-342900">
              <a:lnSpc>
                <a:spcPct val="150000"/>
              </a:lnSpc>
              <a:buClr>
                <a:schemeClr val="accent1">
                  <a:lumMod val="25000"/>
                </a:schemeClr>
              </a:buClr>
              <a:buFont typeface="Wingdings" panose="05000000000000000000" pitchFamily="2" charset="2"/>
              <a:buChar char="Ø"/>
            </a:pPr>
            <a:endParaRPr lang="zh-TW" altLang="en-US" sz="2400" dirty="0">
              <a:solidFill>
                <a:srgbClr val="00206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906205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+mn-ea"/>
                <a:ea typeface="+mn-ea"/>
              </a:rPr>
              <a:t>二十多年的特殊教育，引導</a:t>
            </a:r>
            <a:r>
              <a:rPr lang="zh-TW" altLang="en-US" dirty="0" smtClean="0">
                <a:latin typeface="+mn-ea"/>
                <a:ea typeface="+mn-ea"/>
              </a:rPr>
              <a:t>我</a:t>
            </a:r>
            <a:endParaRPr lang="zh-TW" altLang="en-US" dirty="0">
              <a:latin typeface="+mn-ea"/>
              <a:ea typeface="+mn-ea"/>
            </a:endParaRPr>
          </a:p>
        </p:txBody>
      </p:sp>
      <p:sp>
        <p:nvSpPr>
          <p:cNvPr id="11" name="內容版面配置區 2"/>
          <p:cNvSpPr txBox="1">
            <a:spLocks/>
          </p:cNvSpPr>
          <p:nvPr/>
        </p:nvSpPr>
        <p:spPr>
          <a:xfrm>
            <a:off x="2125342" y="1017725"/>
            <a:ext cx="5347513" cy="3531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zh-TW" altLang="en-US" sz="2000" dirty="0" smtClean="0">
                <a:latin typeface="+mn-ea"/>
                <a:ea typeface="+mn-ea"/>
              </a:rPr>
              <a:t>從大三開始被嚇到</a:t>
            </a:r>
            <a:r>
              <a:rPr lang="en-US" altLang="zh-TW" sz="2000" dirty="0" smtClean="0">
                <a:latin typeface="+mn-ea"/>
                <a:ea typeface="+mn-ea"/>
              </a:rPr>
              <a:t>…</a:t>
            </a:r>
            <a:r>
              <a:rPr lang="zh-TW" altLang="en-US" sz="2000" dirty="0" smtClean="0">
                <a:latin typeface="+mn-ea"/>
                <a:ea typeface="+mn-ea"/>
              </a:rPr>
              <a:t>千惠老師的告誡</a:t>
            </a:r>
            <a:endParaRPr lang="en-US" altLang="zh-TW" sz="2000" dirty="0" smtClean="0">
              <a:latin typeface="+mn-ea"/>
              <a:ea typeface="+mn-ea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zh-TW" sz="2000" dirty="0" smtClean="0">
              <a:latin typeface="+mn-ea"/>
              <a:ea typeface="+mn-ea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2000" dirty="0" smtClean="0">
                <a:latin typeface="+mn-ea"/>
                <a:ea typeface="+mn-ea"/>
              </a:rPr>
              <a:t>教學後開始了解特殊教育存在的意義</a:t>
            </a:r>
            <a:endParaRPr lang="en-US" altLang="zh-TW" sz="2000" dirty="0" smtClean="0">
              <a:latin typeface="+mn-ea"/>
              <a:ea typeface="+mn-ea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zh-TW" sz="2000" dirty="0" smtClean="0">
              <a:latin typeface="+mn-ea"/>
              <a:ea typeface="+mn-ea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2000" dirty="0" smtClean="0">
                <a:latin typeface="+mn-ea"/>
                <a:ea typeface="+mn-ea"/>
              </a:rPr>
              <a:t>不斷自我挑戰自我衝突剖析真實自己</a:t>
            </a:r>
            <a:endParaRPr lang="en-US" altLang="zh-TW" sz="2000" dirty="0" smtClean="0">
              <a:latin typeface="+mn-ea"/>
              <a:ea typeface="+mn-ea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zh-TW" sz="2000" dirty="0" smtClean="0">
              <a:latin typeface="+mn-ea"/>
              <a:ea typeface="+mn-ea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2000" dirty="0" smtClean="0">
                <a:latin typeface="+mn-ea"/>
                <a:ea typeface="+mn-ea"/>
              </a:rPr>
              <a:t>教學場域流轉變化同時學習自我療癒</a:t>
            </a:r>
            <a:endParaRPr lang="en-US" altLang="zh-TW" sz="2000" dirty="0" smtClean="0">
              <a:latin typeface="+mn-ea"/>
              <a:ea typeface="+mn-ea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zh-TW" sz="2000" dirty="0" smtClean="0">
              <a:latin typeface="+mn-ea"/>
              <a:ea typeface="+mn-ea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2000" dirty="0" smtClean="0">
                <a:latin typeface="+mn-ea"/>
                <a:ea typeface="+mn-ea"/>
              </a:rPr>
              <a:t>了解自己內心需求進而從容悠遊其中</a:t>
            </a:r>
            <a:endParaRPr lang="zh-TW" altLang="en-US" sz="20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804612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79996" y="719136"/>
            <a:ext cx="4563900" cy="531900"/>
          </a:xfrm>
        </p:spPr>
        <p:txBody>
          <a:bodyPr/>
          <a:lstStyle/>
          <a:p>
            <a:pPr algn="ctr"/>
            <a:r>
              <a:rPr lang="zh-TW" altLang="en-US" sz="2800" dirty="0" smtClean="0">
                <a:latin typeface="+mn-ea"/>
                <a:ea typeface="+mn-ea"/>
              </a:rPr>
              <a:t>內在自我對話</a:t>
            </a:r>
            <a:endParaRPr lang="zh-TW" altLang="en-US" sz="2800" dirty="0">
              <a:latin typeface="+mn-ea"/>
              <a:ea typeface="+mn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type="subTitle" idx="1"/>
          </p:nvPr>
        </p:nvSpPr>
        <p:spPr>
          <a:xfrm>
            <a:off x="262760" y="1394590"/>
            <a:ext cx="7798372" cy="3181351"/>
          </a:xfrm>
        </p:spPr>
        <p:txBody>
          <a:bodyPr>
            <a:noAutofit/>
          </a:bodyPr>
          <a:lstStyle/>
          <a:p>
            <a:pPr algn="ctr">
              <a:buFont typeface="Wingdings" panose="05000000000000000000" pitchFamily="2" charset="2"/>
              <a:buChar char="Ø"/>
            </a:pPr>
            <a:r>
              <a:rPr lang="zh-TW" altLang="en-US" sz="2000" dirty="0" smtClean="0">
                <a:latin typeface="+mn-ea"/>
                <a:ea typeface="+mn-ea"/>
              </a:rPr>
              <a:t>將每個個案呈現狀況當做是一門功課，接受</a:t>
            </a:r>
            <a:r>
              <a:rPr lang="en-US" altLang="zh-TW" sz="2000" dirty="0" smtClean="0">
                <a:latin typeface="+mn-ea"/>
                <a:ea typeface="+mn-ea"/>
              </a:rPr>
              <a:t>/</a:t>
            </a:r>
            <a:r>
              <a:rPr lang="zh-TW" altLang="en-US" sz="2000" dirty="0" smtClean="0">
                <a:latin typeface="+mn-ea"/>
                <a:ea typeface="+mn-ea"/>
              </a:rPr>
              <a:t>處理</a:t>
            </a:r>
            <a:r>
              <a:rPr lang="en-US" altLang="zh-TW" sz="2000" dirty="0" smtClean="0">
                <a:latin typeface="+mn-ea"/>
                <a:ea typeface="+mn-ea"/>
              </a:rPr>
              <a:t>/</a:t>
            </a:r>
            <a:r>
              <a:rPr lang="zh-TW" altLang="en-US" sz="2000" dirty="0" smtClean="0">
                <a:latin typeface="+mn-ea"/>
                <a:ea typeface="+mn-ea"/>
              </a:rPr>
              <a:t>面對</a:t>
            </a:r>
            <a:r>
              <a:rPr lang="en-US" altLang="zh-TW" sz="2000" dirty="0" smtClean="0">
                <a:latin typeface="+mn-ea"/>
                <a:ea typeface="+mn-ea"/>
              </a:rPr>
              <a:t>/</a:t>
            </a:r>
            <a:r>
              <a:rPr lang="zh-TW" altLang="en-US" sz="2000" dirty="0" smtClean="0">
                <a:latin typeface="+mn-ea"/>
                <a:ea typeface="+mn-ea"/>
              </a:rPr>
              <a:t>放下</a:t>
            </a:r>
            <a:endParaRPr lang="en-US" altLang="zh-TW" sz="2000" dirty="0" smtClean="0">
              <a:latin typeface="+mn-ea"/>
              <a:ea typeface="+mn-ea"/>
            </a:endParaRPr>
          </a:p>
          <a:p>
            <a:pPr algn="ctr">
              <a:buFont typeface="Wingdings" panose="05000000000000000000" pitchFamily="2" charset="2"/>
              <a:buChar char="Ø"/>
            </a:pPr>
            <a:endParaRPr lang="en-US" altLang="zh-TW" sz="2000" dirty="0" smtClean="0">
              <a:latin typeface="+mn-ea"/>
              <a:ea typeface="+mn-ea"/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zh-TW" altLang="en-US" sz="2000" dirty="0" smtClean="0">
                <a:latin typeface="+mn-ea"/>
                <a:ea typeface="+mn-ea"/>
              </a:rPr>
              <a:t>時刻關照自己的情緒走向，劃清界線以避免不當情緒的累積</a:t>
            </a:r>
            <a:endParaRPr lang="en-US" altLang="zh-TW" sz="2000" dirty="0" smtClean="0">
              <a:latin typeface="+mn-ea"/>
              <a:ea typeface="+mn-ea"/>
            </a:endParaRPr>
          </a:p>
          <a:p>
            <a:pPr algn="ctr">
              <a:buFont typeface="Wingdings" panose="05000000000000000000" pitchFamily="2" charset="2"/>
              <a:buChar char="Ø"/>
            </a:pPr>
            <a:endParaRPr lang="en-US" altLang="zh-TW" sz="2000" dirty="0">
              <a:latin typeface="+mn-ea"/>
              <a:ea typeface="+mn-ea"/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zh-TW" altLang="en-US" sz="2000" dirty="0" smtClean="0">
                <a:latin typeface="+mn-ea"/>
                <a:ea typeface="+mn-ea"/>
              </a:rPr>
              <a:t>隨時檢視自己現有的特教知能，匱乏時主動積極的自我充實</a:t>
            </a:r>
            <a:endParaRPr lang="en-US" altLang="zh-TW" sz="2000" dirty="0" smtClean="0">
              <a:latin typeface="+mn-ea"/>
              <a:ea typeface="+mn-ea"/>
            </a:endParaRPr>
          </a:p>
          <a:p>
            <a:pPr algn="ctr">
              <a:buFont typeface="Wingdings" panose="05000000000000000000" pitchFamily="2" charset="2"/>
              <a:buChar char="Ø"/>
            </a:pPr>
            <a:endParaRPr lang="en-US" altLang="zh-TW" sz="2000" dirty="0">
              <a:latin typeface="+mn-ea"/>
              <a:ea typeface="+mn-ea"/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zh-TW" altLang="en-US" sz="2000" dirty="0" smtClean="0">
                <a:latin typeface="+mn-ea"/>
                <a:ea typeface="+mn-ea"/>
              </a:rPr>
              <a:t>適時做好時間管理及體能管理，經營並培養自己的休閒興趣</a:t>
            </a:r>
            <a:endParaRPr lang="en-US" altLang="zh-TW" sz="2000" dirty="0" smtClean="0">
              <a:latin typeface="+mn-ea"/>
              <a:ea typeface="+mn-ea"/>
            </a:endParaRPr>
          </a:p>
          <a:p>
            <a:pPr algn="ctr">
              <a:buFont typeface="Wingdings" panose="05000000000000000000" pitchFamily="2" charset="2"/>
              <a:buChar char="Ø"/>
            </a:pPr>
            <a:endParaRPr lang="en-US" altLang="zh-TW" sz="2000" dirty="0">
              <a:latin typeface="+mn-ea"/>
              <a:ea typeface="+mn-ea"/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zh-TW" altLang="en-US" sz="2000" dirty="0" smtClean="0">
                <a:latin typeface="+mn-ea"/>
                <a:ea typeface="+mn-ea"/>
              </a:rPr>
              <a:t>找到職場外的友伴支持團體，開拓多元面向的生活經驗累積</a:t>
            </a:r>
            <a:endParaRPr lang="zh-TW" altLang="en-US" sz="20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7081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444500"/>
            <a:ext cx="8521700" cy="573088"/>
          </a:xfrm>
        </p:spPr>
        <p:txBody>
          <a:bodyPr/>
          <a:lstStyle/>
          <a:p>
            <a:pPr algn="ctr"/>
            <a:r>
              <a:rPr lang="zh-TW" altLang="en-US" dirty="0" smtClean="0">
                <a:latin typeface="+mn-ea"/>
                <a:ea typeface="+mn-ea"/>
              </a:rPr>
              <a:t>困境</a:t>
            </a:r>
            <a:r>
              <a:rPr lang="en-US" altLang="zh-TW" dirty="0" smtClean="0">
                <a:latin typeface="+mn-ea"/>
                <a:ea typeface="+mn-ea"/>
              </a:rPr>
              <a:t>…</a:t>
            </a:r>
            <a:r>
              <a:rPr lang="zh-TW" altLang="en-US" dirty="0" smtClean="0">
                <a:latin typeface="+mn-ea"/>
                <a:ea typeface="+mn-ea"/>
              </a:rPr>
              <a:t>走鋼索的巡迴輔導</a:t>
            </a:r>
            <a:endParaRPr lang="zh-TW" altLang="en-US" dirty="0">
              <a:latin typeface="+mn-ea"/>
              <a:ea typeface="+mn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682625" y="1473200"/>
            <a:ext cx="8461375" cy="249396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zh-TW" altLang="en-US" dirty="0" smtClean="0">
                <a:latin typeface="+mn-ea"/>
                <a:ea typeface="+mn-ea"/>
              </a:rPr>
              <a:t>個案情緒行為態樣愈來愈多元複雜</a:t>
            </a:r>
            <a:endParaRPr lang="en-US" altLang="zh-TW" dirty="0" smtClean="0">
              <a:latin typeface="+mn-ea"/>
              <a:ea typeface="+mn-ea"/>
            </a:endParaRPr>
          </a:p>
          <a:p>
            <a:pPr>
              <a:lnSpc>
                <a:spcPct val="200000"/>
              </a:lnSpc>
            </a:pPr>
            <a:r>
              <a:rPr lang="zh-TW" altLang="en-US" dirty="0" smtClean="0">
                <a:latin typeface="+mn-ea"/>
                <a:ea typeface="+mn-ea"/>
              </a:rPr>
              <a:t>學校及相關網絡系統資訊互通聯結</a:t>
            </a:r>
            <a:endParaRPr lang="en-US" altLang="zh-TW" dirty="0" smtClean="0">
              <a:latin typeface="+mn-ea"/>
              <a:ea typeface="+mn-ea"/>
            </a:endParaRPr>
          </a:p>
          <a:p>
            <a:pPr>
              <a:lnSpc>
                <a:spcPct val="200000"/>
              </a:lnSpc>
            </a:pPr>
            <a:r>
              <a:rPr lang="zh-TW" altLang="en-US" dirty="0" smtClean="0">
                <a:latin typeface="+mn-ea"/>
                <a:ea typeface="+mn-ea"/>
              </a:rPr>
              <a:t>專業教師案量負荷過大且資源欠缺</a:t>
            </a:r>
            <a:endParaRPr lang="en-US" altLang="zh-TW" dirty="0" smtClean="0">
              <a:latin typeface="+mn-ea"/>
              <a:ea typeface="+mn-ea"/>
            </a:endParaRPr>
          </a:p>
          <a:p>
            <a:pPr>
              <a:lnSpc>
                <a:spcPct val="200000"/>
              </a:lnSpc>
            </a:pPr>
            <a:r>
              <a:rPr lang="zh-TW" altLang="en-US" dirty="0" smtClean="0">
                <a:latin typeface="+mn-ea"/>
                <a:ea typeface="+mn-ea"/>
              </a:rPr>
              <a:t>家庭動能無法提昇學校亦無能為力</a:t>
            </a:r>
            <a:endParaRPr lang="en-US" altLang="zh-TW" dirty="0" smtClean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656" y="1473129"/>
            <a:ext cx="3325313" cy="249398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108351" y="3967114"/>
            <a:ext cx="29899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zh-TW" altLang="en-US" sz="2400" b="1" dirty="0">
                <a:solidFill>
                  <a:srgbClr val="002060"/>
                </a:solidFill>
                <a:latin typeface="+mn-ea"/>
                <a:ea typeface="+mn-ea"/>
              </a:rPr>
              <a:t>希望</a:t>
            </a:r>
            <a:r>
              <a:rPr lang="en-US" altLang="zh-TW" sz="2400" b="1" dirty="0">
                <a:solidFill>
                  <a:srgbClr val="002060"/>
                </a:solidFill>
                <a:latin typeface="+mn-ea"/>
                <a:ea typeface="+mn-ea"/>
              </a:rPr>
              <a:t>--</a:t>
            </a:r>
            <a:r>
              <a:rPr lang="zh-TW" altLang="en-US" sz="2400" b="1" dirty="0">
                <a:solidFill>
                  <a:srgbClr val="002060"/>
                </a:solidFill>
                <a:latin typeface="+mn-ea"/>
                <a:ea typeface="+mn-ea"/>
              </a:rPr>
              <a:t>升學管道多元 </a:t>
            </a:r>
            <a:endParaRPr lang="en-US" altLang="zh-TW" sz="2400" b="1" dirty="0">
              <a:solidFill>
                <a:srgbClr val="00206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0501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9394" name="標題 1"/>
          <p:cNvSpPr>
            <a:spLocks noGrp="1"/>
          </p:cNvSpPr>
          <p:nvPr>
            <p:ph type="title"/>
          </p:nvPr>
        </p:nvSpPr>
        <p:spPr>
          <a:xfrm>
            <a:off x="1719012" y="113361"/>
            <a:ext cx="6772275" cy="994172"/>
          </a:xfrm>
        </p:spPr>
        <p:txBody>
          <a:bodyPr/>
          <a:lstStyle/>
          <a:p>
            <a:r>
              <a:rPr lang="zh-TW" altLang="en-US" dirty="0" smtClean="0">
                <a:latin typeface="+mn-ea"/>
                <a:ea typeface="+mn-ea"/>
              </a:rPr>
              <a:t>給自己的話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1358253" y="857295"/>
            <a:ext cx="6539163" cy="3655219"/>
          </a:xfrm>
        </p:spPr>
        <p:txBody>
          <a:bodyPr>
            <a:normAutofit/>
          </a:bodyPr>
          <a:lstStyle/>
          <a:p>
            <a:pPr>
              <a:buClr>
                <a:schemeClr val="accent3"/>
              </a:buClr>
              <a:defRPr/>
            </a:pPr>
            <a:r>
              <a:rPr lang="en-US" altLang="zh-TW" dirty="0" smtClean="0">
                <a:latin typeface="+mn-ea"/>
                <a:ea typeface="+mn-ea"/>
              </a:rPr>
              <a:t>《</a:t>
            </a:r>
            <a:r>
              <a:rPr lang="zh-TW" altLang="en-US" dirty="0" smtClean="0">
                <a:latin typeface="+mn-ea"/>
                <a:ea typeface="+mn-ea"/>
              </a:rPr>
              <a:t>論語．子罕</a:t>
            </a:r>
            <a:r>
              <a:rPr lang="en-US" altLang="zh-TW" dirty="0" smtClean="0">
                <a:latin typeface="+mn-ea"/>
                <a:ea typeface="+mn-ea"/>
              </a:rPr>
              <a:t>》</a:t>
            </a:r>
            <a:r>
              <a:rPr lang="zh-TW" altLang="en-US" dirty="0" smtClean="0">
                <a:latin typeface="+mn-ea"/>
                <a:ea typeface="+mn-ea"/>
              </a:rPr>
              <a:t>子曰：「譬如為山，未成一簣，        止，吾止也；譬如平地，雖覆一簣，進，吾往也。」</a:t>
            </a:r>
          </a:p>
          <a:p>
            <a:pPr marL="0" indent="0">
              <a:buClr>
                <a:schemeClr val="accent3"/>
              </a:buClr>
              <a:buNone/>
              <a:defRPr/>
            </a:pPr>
            <a:endParaRPr lang="zh-TW" altLang="en-US" dirty="0">
              <a:latin typeface="+mn-ea"/>
              <a:ea typeface="+mn-ea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2170385" y="1704411"/>
            <a:ext cx="4914900" cy="3270647"/>
            <a:chOff x="2893846" y="2272548"/>
            <a:chExt cx="6553200" cy="4360862"/>
          </a:xfrm>
        </p:grpSpPr>
        <p:pic>
          <p:nvPicPr>
            <p:cNvPr id="5939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3846" y="2272548"/>
              <a:ext cx="6553200" cy="436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397" name="文字方塊 3"/>
            <p:cNvSpPr txBox="1">
              <a:spLocks noChangeArrowheads="1"/>
            </p:cNvSpPr>
            <p:nvPr/>
          </p:nvSpPr>
          <p:spPr bwMode="auto">
            <a:xfrm>
              <a:off x="2893846" y="2557797"/>
              <a:ext cx="6553200" cy="1600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Clr>
                  <a:srgbClr val="A5A5A5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Clr>
                  <a:srgbClr val="A5A5A5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Clr>
                  <a:srgbClr val="A5A5A5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Clr>
                  <a:srgbClr val="A5A5A5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Clr>
                  <a:srgbClr val="A5A5A5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A5A5A5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A5A5A5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A5A5A5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A5A5A5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zh-TW" altLang="en-US" sz="2400" b="1" dirty="0">
                  <a:solidFill>
                    <a:srgbClr val="FFFF00"/>
                  </a:solidFill>
                </a:rPr>
                <a:t>機會，</a:t>
              </a:r>
              <a:endParaRPr lang="en-US" altLang="zh-TW" sz="2400" b="1" dirty="0">
                <a:solidFill>
                  <a:srgbClr val="FFFF00"/>
                </a:solidFill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zh-TW" altLang="en-US" sz="2400" b="1" dirty="0">
                  <a:solidFill>
                    <a:srgbClr val="FFFF00"/>
                  </a:solidFill>
                </a:rPr>
                <a:t>是留給有勇氣踏出第一步 的人。</a:t>
              </a:r>
              <a:endParaRPr lang="en-US" altLang="zh-TW" sz="2400" b="1" dirty="0">
                <a:solidFill>
                  <a:srgbClr val="FFFF00"/>
                </a:solidFill>
              </a:endParaRPr>
            </a:p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zh-TW" sz="2400" b="1" dirty="0">
                  <a:solidFill>
                    <a:srgbClr val="FFFF00"/>
                  </a:solidFill>
                </a:rPr>
                <a:t>--</a:t>
              </a:r>
              <a:r>
                <a:rPr lang="zh-TW" altLang="en-US" sz="2400" b="1" dirty="0">
                  <a:solidFill>
                    <a:srgbClr val="FFFF00"/>
                  </a:solidFill>
                </a:rPr>
                <a:t>陳彥博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959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+mn-ea"/>
                <a:ea typeface="+mn-ea"/>
              </a:rPr>
              <a:t>教育環境裡的特教新聞</a:t>
            </a:r>
            <a:endParaRPr lang="zh-TW" altLang="en-US" dirty="0">
              <a:latin typeface="+mn-ea"/>
              <a:ea typeface="+mn-ea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510" y="731375"/>
            <a:ext cx="7052979" cy="428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653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93" y="1254919"/>
            <a:ext cx="6874669" cy="388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矩形 1"/>
          <p:cNvSpPr>
            <a:spLocks noChangeArrowheads="1"/>
          </p:cNvSpPr>
          <p:nvPr/>
        </p:nvSpPr>
        <p:spPr bwMode="auto">
          <a:xfrm>
            <a:off x="3985188" y="146923"/>
            <a:ext cx="3887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Clr>
                <a:srgbClr val="A5A5A5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rgbClr val="A5A5A5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lr>
                <a:srgbClr val="A5A5A5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lr>
                <a:srgbClr val="A5A5A5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lr>
                <a:srgbClr val="A5A5A5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A5A5A5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A5A5A5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A5A5A5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A5A5A5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zh-TW" altLang="en-US" sz="3300" dirty="0">
                <a:solidFill>
                  <a:srgbClr val="002060"/>
                </a:solidFill>
              </a:rPr>
              <a:t>感謝您的聆聽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zh-TW" altLang="en-US" sz="3300" dirty="0">
                <a:solidFill>
                  <a:srgbClr val="002060"/>
                </a:solidFill>
              </a:rPr>
              <a:t>          歡迎指教！！</a:t>
            </a:r>
          </a:p>
        </p:txBody>
      </p:sp>
    </p:spTree>
    <p:extLst>
      <p:ext uri="{BB962C8B-B14F-4D97-AF65-F5344CB8AC3E}">
        <p14:creationId xmlns:p14="http://schemas.microsoft.com/office/powerpoint/2010/main" val="387667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2"/>
          <p:cNvSpPr/>
          <p:nvPr/>
        </p:nvSpPr>
        <p:spPr>
          <a:xfrm>
            <a:off x="3436175" y="1594461"/>
            <a:ext cx="2283300" cy="895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n-ea"/>
              <a:ea typeface="+mn-ea"/>
            </a:endParaRPr>
          </a:p>
        </p:txBody>
      </p:sp>
      <p:sp>
        <p:nvSpPr>
          <p:cNvPr id="332" name="Google Shape;332;p42"/>
          <p:cNvSpPr/>
          <p:nvPr/>
        </p:nvSpPr>
        <p:spPr>
          <a:xfrm>
            <a:off x="6152351" y="1599298"/>
            <a:ext cx="2283300" cy="8952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n-ea"/>
              <a:ea typeface="+mn-ea"/>
            </a:endParaRPr>
          </a:p>
        </p:txBody>
      </p:sp>
      <p:sp>
        <p:nvSpPr>
          <p:cNvPr id="333" name="Google Shape;333;p42"/>
          <p:cNvSpPr/>
          <p:nvPr/>
        </p:nvSpPr>
        <p:spPr>
          <a:xfrm>
            <a:off x="720000" y="1599298"/>
            <a:ext cx="2283300" cy="8952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n-ea"/>
              <a:ea typeface="+mn-ea"/>
            </a:endParaRPr>
          </a:p>
        </p:txBody>
      </p:sp>
      <p:sp>
        <p:nvSpPr>
          <p:cNvPr id="334" name="Google Shape;334;p4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latin typeface="+mn-ea"/>
                <a:ea typeface="+mn-ea"/>
              </a:rPr>
              <a:t>覺知</a:t>
            </a:r>
            <a:endParaRPr dirty="0">
              <a:latin typeface="+mn-ea"/>
              <a:ea typeface="+mn-ea"/>
            </a:endParaRPr>
          </a:p>
        </p:txBody>
      </p:sp>
      <p:sp>
        <p:nvSpPr>
          <p:cNvPr id="352" name="Google Shape;352;p42"/>
          <p:cNvSpPr txBox="1">
            <a:spLocks noGrp="1"/>
          </p:cNvSpPr>
          <p:nvPr>
            <p:ph type="title" idx="4294967295"/>
          </p:nvPr>
        </p:nvSpPr>
        <p:spPr>
          <a:xfrm>
            <a:off x="719999" y="1884261"/>
            <a:ext cx="22833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dirty="0" smtClean="0">
                <a:latin typeface="+mn-ea"/>
                <a:ea typeface="+mn-ea"/>
              </a:rPr>
              <a:t>先知先覺</a:t>
            </a:r>
            <a:endParaRPr sz="1800" dirty="0">
              <a:latin typeface="+mn-ea"/>
              <a:ea typeface="+mn-ea"/>
            </a:endParaRPr>
          </a:p>
        </p:txBody>
      </p:sp>
      <p:sp>
        <p:nvSpPr>
          <p:cNvPr id="354" name="Google Shape;354;p42"/>
          <p:cNvSpPr txBox="1">
            <a:spLocks noGrp="1"/>
          </p:cNvSpPr>
          <p:nvPr>
            <p:ph type="title" idx="4294967295"/>
          </p:nvPr>
        </p:nvSpPr>
        <p:spPr>
          <a:xfrm>
            <a:off x="6152351" y="1884261"/>
            <a:ext cx="22833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dirty="0" smtClean="0">
                <a:latin typeface="+mn-ea"/>
                <a:ea typeface="+mn-ea"/>
              </a:rPr>
              <a:t>後知後覺</a:t>
            </a:r>
            <a:endParaRPr sz="1800" dirty="0">
              <a:latin typeface="+mn-ea"/>
              <a:ea typeface="+mn-ea"/>
            </a:endParaRPr>
          </a:p>
        </p:txBody>
      </p:sp>
      <p:sp>
        <p:nvSpPr>
          <p:cNvPr id="27" name="Google Shape;354;p42"/>
          <p:cNvSpPr txBox="1">
            <a:spLocks/>
          </p:cNvSpPr>
          <p:nvPr/>
        </p:nvSpPr>
        <p:spPr>
          <a:xfrm>
            <a:off x="3436175" y="1884261"/>
            <a:ext cx="22833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zh-TW" altLang="en-US" sz="1800" dirty="0" smtClean="0">
                <a:latin typeface="+mn-ea"/>
                <a:ea typeface="+mn-ea"/>
              </a:rPr>
              <a:t>不知不覺</a:t>
            </a:r>
            <a:endParaRPr lang="zh-TW" altLang="en-US" sz="1800" dirty="0">
              <a:latin typeface="+mn-ea"/>
              <a:ea typeface="+mn-ea"/>
            </a:endParaRPr>
          </a:p>
        </p:txBody>
      </p:sp>
      <p:sp>
        <p:nvSpPr>
          <p:cNvPr id="28" name="Google Shape;334;p42"/>
          <p:cNvSpPr txBox="1">
            <a:spLocks/>
          </p:cNvSpPr>
          <p:nvPr/>
        </p:nvSpPr>
        <p:spPr>
          <a:xfrm>
            <a:off x="731651" y="3267053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 dirty="0" smtClean="0">
                <a:latin typeface="+mn-ea"/>
                <a:ea typeface="+mn-ea"/>
              </a:rPr>
              <a:t>不論您想不想</a:t>
            </a:r>
            <a:r>
              <a:rPr lang="en-US" altLang="zh-TW" dirty="0" smtClean="0">
                <a:latin typeface="+mn-ea"/>
                <a:ea typeface="+mn-ea"/>
              </a:rPr>
              <a:t>…</a:t>
            </a:r>
            <a:r>
              <a:rPr lang="zh-TW" altLang="en-US" dirty="0" smtClean="0">
                <a:latin typeface="+mn-ea"/>
                <a:ea typeface="+mn-ea"/>
              </a:rPr>
              <a:t>只要還沒屆退，考驗</a:t>
            </a:r>
            <a:r>
              <a:rPr lang="en-US" altLang="zh-TW" dirty="0" smtClean="0">
                <a:latin typeface="+mn-ea"/>
                <a:ea typeface="+mn-ea"/>
              </a:rPr>
              <a:t>/</a:t>
            </a:r>
            <a:r>
              <a:rPr lang="zh-TW" altLang="en-US" dirty="0" smtClean="0">
                <a:latin typeface="+mn-ea"/>
                <a:ea typeface="+mn-ea"/>
              </a:rPr>
              <a:t>危機就在！</a:t>
            </a:r>
            <a:endParaRPr lang="zh-TW" altLang="en-US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24925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+mn-ea"/>
                <a:ea typeface="+mn-ea"/>
              </a:rPr>
              <a:t>教育環境裡的特教新聞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477" y="1017725"/>
            <a:ext cx="7119046" cy="40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48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+mn-ea"/>
                <a:ea typeface="+mn-ea"/>
              </a:rPr>
              <a:t>特殊教育法（第 </a:t>
            </a:r>
            <a:r>
              <a:rPr lang="en-US" altLang="zh-TW" dirty="0">
                <a:latin typeface="+mn-ea"/>
                <a:ea typeface="+mn-ea"/>
              </a:rPr>
              <a:t>3 </a:t>
            </a:r>
            <a:r>
              <a:rPr lang="zh-TW" altLang="en-US" dirty="0">
                <a:latin typeface="+mn-ea"/>
                <a:ea typeface="+mn-ea"/>
              </a:rPr>
              <a:t>條）</a:t>
            </a:r>
            <a:r>
              <a:rPr lang="en-US" altLang="zh-TW" sz="2000" dirty="0">
                <a:solidFill>
                  <a:srgbClr val="002060"/>
                </a:solidFill>
                <a:latin typeface="+mn-ea"/>
                <a:ea typeface="+mn-ea"/>
              </a:rPr>
              <a:t>1080424</a:t>
            </a:r>
            <a:endParaRPr lang="zh-TW" altLang="en-US" dirty="0">
              <a:latin typeface="+mn-ea"/>
              <a:ea typeface="+mn-ea"/>
            </a:endParaRPr>
          </a:p>
        </p:txBody>
      </p:sp>
      <p:sp>
        <p:nvSpPr>
          <p:cNvPr id="5" name="文字版面配置區 7"/>
          <p:cNvSpPr>
            <a:spLocks noGrp="1"/>
          </p:cNvSpPr>
          <p:nvPr>
            <p:ph type="body" idx="1"/>
          </p:nvPr>
        </p:nvSpPr>
        <p:spPr>
          <a:xfrm>
            <a:off x="841594" y="1017725"/>
            <a:ext cx="7460812" cy="823912"/>
          </a:xfrm>
        </p:spPr>
        <p:txBody>
          <a:bodyPr>
            <a:normAutofit/>
          </a:bodyPr>
          <a:lstStyle/>
          <a:p>
            <a:pPr marL="139700" indent="0">
              <a:buNone/>
            </a:pPr>
            <a:r>
              <a:rPr lang="zh-TW" altLang="en-US" sz="1600" dirty="0">
                <a:latin typeface="+mn-ea"/>
                <a:ea typeface="+mn-ea"/>
              </a:rPr>
              <a:t>本法所稱身心障礙，指因生理或心理之障礙，經專業評估及鑑定具學習</a:t>
            </a:r>
            <a:r>
              <a:rPr lang="zh-TW" altLang="en-US" sz="1600" dirty="0" smtClean="0">
                <a:latin typeface="+mn-ea"/>
                <a:ea typeface="+mn-ea"/>
              </a:rPr>
              <a:t>特殊需求</a:t>
            </a:r>
            <a:r>
              <a:rPr lang="zh-TW" altLang="en-US" sz="1600" dirty="0">
                <a:latin typeface="+mn-ea"/>
                <a:ea typeface="+mn-ea"/>
              </a:rPr>
              <a:t>，須特殊教育及相關服務措施之協助者；其分類如下</a:t>
            </a:r>
            <a:r>
              <a:rPr lang="zh-TW" altLang="en-US" sz="1600" dirty="0" smtClean="0">
                <a:latin typeface="+mn-ea"/>
                <a:ea typeface="+mn-ea"/>
              </a:rPr>
              <a:t>：</a:t>
            </a:r>
            <a:endParaRPr lang="zh-TW" altLang="en-US" sz="1600" dirty="0">
              <a:latin typeface="+mn-ea"/>
              <a:ea typeface="+mn-ea"/>
            </a:endParaRPr>
          </a:p>
        </p:txBody>
      </p:sp>
      <p:sp>
        <p:nvSpPr>
          <p:cNvPr id="6" name="內容版面配置區 8"/>
          <p:cNvSpPr txBox="1">
            <a:spLocks/>
          </p:cNvSpPr>
          <p:nvPr/>
        </p:nvSpPr>
        <p:spPr>
          <a:xfrm>
            <a:off x="1367111" y="1590425"/>
            <a:ext cx="5157787" cy="4352926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2000" dirty="0" smtClean="0">
                <a:latin typeface="+mn-ea"/>
                <a:ea typeface="+mn-ea"/>
              </a:rPr>
              <a:t>一、智能障礙。</a:t>
            </a:r>
            <a:br>
              <a:rPr lang="zh-TW" altLang="en-US" sz="2000" dirty="0" smtClean="0">
                <a:latin typeface="+mn-ea"/>
                <a:ea typeface="+mn-ea"/>
              </a:rPr>
            </a:br>
            <a:r>
              <a:rPr lang="zh-TW" altLang="en-US" sz="2000" dirty="0" smtClean="0">
                <a:latin typeface="+mn-ea"/>
                <a:ea typeface="+mn-ea"/>
              </a:rPr>
              <a:t>二、視覺障礙。</a:t>
            </a:r>
            <a:br>
              <a:rPr lang="zh-TW" altLang="en-US" sz="2000" dirty="0" smtClean="0">
                <a:latin typeface="+mn-ea"/>
                <a:ea typeface="+mn-ea"/>
              </a:rPr>
            </a:br>
            <a:r>
              <a:rPr lang="zh-TW" altLang="en-US" sz="2000" dirty="0" smtClean="0">
                <a:latin typeface="+mn-ea"/>
                <a:ea typeface="+mn-ea"/>
              </a:rPr>
              <a:t>三、聽覺障礙。</a:t>
            </a:r>
            <a:br>
              <a:rPr lang="zh-TW" altLang="en-US" sz="2000" dirty="0" smtClean="0">
                <a:latin typeface="+mn-ea"/>
                <a:ea typeface="+mn-ea"/>
              </a:rPr>
            </a:br>
            <a:r>
              <a:rPr lang="zh-TW" altLang="en-US" sz="2000" dirty="0" smtClean="0">
                <a:latin typeface="+mn-ea"/>
                <a:ea typeface="+mn-ea"/>
              </a:rPr>
              <a:t>四、語言障礙。</a:t>
            </a:r>
            <a:br>
              <a:rPr lang="zh-TW" altLang="en-US" sz="2000" dirty="0" smtClean="0">
                <a:latin typeface="+mn-ea"/>
                <a:ea typeface="+mn-ea"/>
              </a:rPr>
            </a:br>
            <a:r>
              <a:rPr lang="zh-TW" altLang="en-US" sz="2000" dirty="0" smtClean="0">
                <a:latin typeface="+mn-ea"/>
                <a:ea typeface="+mn-ea"/>
              </a:rPr>
              <a:t>五、肢體障礙。</a:t>
            </a:r>
            <a:br>
              <a:rPr lang="zh-TW" altLang="en-US" sz="2000" dirty="0" smtClean="0">
                <a:latin typeface="+mn-ea"/>
                <a:ea typeface="+mn-ea"/>
              </a:rPr>
            </a:br>
            <a:r>
              <a:rPr lang="zh-TW" altLang="en-US" sz="2000" dirty="0" smtClean="0">
                <a:latin typeface="+mn-ea"/>
                <a:ea typeface="+mn-ea"/>
              </a:rPr>
              <a:t>六、腦性麻痺。</a:t>
            </a:r>
            <a:br>
              <a:rPr lang="zh-TW" altLang="en-US" sz="2000" dirty="0" smtClean="0">
                <a:latin typeface="+mn-ea"/>
                <a:ea typeface="+mn-ea"/>
              </a:rPr>
            </a:br>
            <a:r>
              <a:rPr lang="zh-TW" altLang="en-US" sz="2000" dirty="0" smtClean="0">
                <a:latin typeface="+mn-ea"/>
                <a:ea typeface="+mn-ea"/>
              </a:rPr>
              <a:t>七、身體病弱。</a:t>
            </a:r>
            <a:r>
              <a:rPr lang="zh-TW" altLang="en-US" sz="2400" dirty="0" smtClean="0">
                <a:latin typeface="+mn-ea"/>
                <a:ea typeface="+mn-ea"/>
              </a:rPr>
              <a:t/>
            </a:r>
            <a:br>
              <a:rPr lang="zh-TW" altLang="en-US" sz="2400" dirty="0" smtClean="0">
                <a:latin typeface="+mn-ea"/>
                <a:ea typeface="+mn-ea"/>
              </a:rPr>
            </a:br>
            <a:endParaRPr lang="zh-TW" altLang="en-US" sz="2400" dirty="0">
              <a:latin typeface="+mn-ea"/>
              <a:ea typeface="+mn-ea"/>
            </a:endParaRPr>
          </a:p>
        </p:txBody>
      </p:sp>
      <p:sp>
        <p:nvSpPr>
          <p:cNvPr id="7" name="內容版面配置區 10"/>
          <p:cNvSpPr txBox="1">
            <a:spLocks/>
          </p:cNvSpPr>
          <p:nvPr/>
        </p:nvSpPr>
        <p:spPr>
          <a:xfrm>
            <a:off x="4834759" y="1590425"/>
            <a:ext cx="5157787" cy="4352926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2000" dirty="0" smtClean="0">
                <a:solidFill>
                  <a:schemeClr val="tx1"/>
                </a:solidFill>
                <a:latin typeface="+mn-ea"/>
                <a:ea typeface="+mn-ea"/>
              </a:rPr>
              <a:t>八、情緒行為障礙。</a:t>
            </a:r>
            <a:br>
              <a:rPr lang="zh-TW" altLang="en-US" sz="2000" dirty="0" smtClean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2000" dirty="0" smtClean="0">
                <a:latin typeface="+mn-ea"/>
                <a:ea typeface="+mn-ea"/>
              </a:rPr>
              <a:t>九、學習障礙。</a:t>
            </a:r>
            <a:br>
              <a:rPr lang="zh-TW" altLang="en-US" sz="2000" dirty="0" smtClean="0">
                <a:latin typeface="+mn-ea"/>
                <a:ea typeface="+mn-ea"/>
              </a:rPr>
            </a:br>
            <a:r>
              <a:rPr lang="zh-TW" altLang="en-US" sz="2000" dirty="0" smtClean="0">
                <a:latin typeface="+mn-ea"/>
                <a:ea typeface="+mn-ea"/>
              </a:rPr>
              <a:t>十、多重障礙。</a:t>
            </a:r>
            <a:br>
              <a:rPr lang="zh-TW" altLang="en-US" sz="2000" dirty="0" smtClean="0">
                <a:latin typeface="+mn-ea"/>
                <a:ea typeface="+mn-ea"/>
              </a:rPr>
            </a:br>
            <a:r>
              <a:rPr lang="zh-TW" altLang="en-US" sz="2000" dirty="0" smtClean="0">
                <a:latin typeface="+mn-ea"/>
                <a:ea typeface="+mn-ea"/>
              </a:rPr>
              <a:t>十一、自閉症。</a:t>
            </a:r>
            <a:br>
              <a:rPr lang="zh-TW" altLang="en-US" sz="2000" dirty="0" smtClean="0">
                <a:latin typeface="+mn-ea"/>
                <a:ea typeface="+mn-ea"/>
              </a:rPr>
            </a:br>
            <a:r>
              <a:rPr lang="zh-TW" altLang="en-US" sz="2000" dirty="0" smtClean="0">
                <a:latin typeface="+mn-ea"/>
                <a:ea typeface="+mn-ea"/>
              </a:rPr>
              <a:t>十二、發展遲緩。</a:t>
            </a:r>
            <a:br>
              <a:rPr lang="zh-TW" altLang="en-US" sz="2000" dirty="0" smtClean="0">
                <a:latin typeface="+mn-ea"/>
                <a:ea typeface="+mn-ea"/>
              </a:rPr>
            </a:br>
            <a:r>
              <a:rPr lang="zh-TW" altLang="en-US" sz="2000" dirty="0" smtClean="0">
                <a:latin typeface="+mn-ea"/>
                <a:ea typeface="+mn-ea"/>
              </a:rPr>
              <a:t>十三、其他障礙。</a:t>
            </a:r>
            <a:endParaRPr lang="zh-TW" altLang="en-US" sz="20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5812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+mn-ea"/>
                <a:ea typeface="+mn-ea"/>
              </a:rPr>
              <a:t>現實的教育環境中，我遇到</a:t>
            </a:r>
            <a:endParaRPr lang="zh-TW" altLang="en-US" dirty="0">
              <a:latin typeface="+mn-ea"/>
              <a:ea typeface="+mn-ea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82600" indent="-34290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latin typeface="+mn-ea"/>
                <a:ea typeface="+mn-ea"/>
              </a:rPr>
              <a:t>不承認自己還沒滿</a:t>
            </a:r>
            <a:r>
              <a:rPr lang="en-US" altLang="zh-TW" sz="2000" dirty="0" smtClean="0">
                <a:latin typeface="+mn-ea"/>
                <a:ea typeface="+mn-ea"/>
              </a:rPr>
              <a:t>14</a:t>
            </a:r>
            <a:r>
              <a:rPr lang="zh-TW" altLang="en-US" sz="2000" dirty="0" smtClean="0">
                <a:latin typeface="+mn-ea"/>
                <a:ea typeface="+mn-ea"/>
              </a:rPr>
              <a:t>歲，在嘲笑同學的同時被我點醒而崩潰的多重障礙男（自閉症</a:t>
            </a:r>
            <a:r>
              <a:rPr lang="en-US" altLang="zh-TW" sz="2000" dirty="0" smtClean="0">
                <a:latin typeface="+mn-ea"/>
                <a:ea typeface="+mn-ea"/>
              </a:rPr>
              <a:t>/</a:t>
            </a:r>
            <a:r>
              <a:rPr lang="zh-TW" altLang="en-US" sz="2000" dirty="0" smtClean="0">
                <a:latin typeface="+mn-ea"/>
                <a:ea typeface="+mn-ea"/>
              </a:rPr>
              <a:t>亞斯柏格</a:t>
            </a:r>
            <a:r>
              <a:rPr lang="en-US" altLang="zh-TW" sz="2000" dirty="0" smtClean="0">
                <a:latin typeface="+mn-ea"/>
                <a:ea typeface="+mn-ea"/>
              </a:rPr>
              <a:t>+</a:t>
            </a:r>
            <a:r>
              <a:rPr lang="zh-TW" altLang="en-US" sz="2000" dirty="0" smtClean="0">
                <a:latin typeface="+mn-ea"/>
                <a:ea typeface="+mn-ea"/>
              </a:rPr>
              <a:t>語言障礙</a:t>
            </a:r>
            <a:r>
              <a:rPr lang="en-US" altLang="zh-TW" sz="2000" dirty="0" smtClean="0">
                <a:latin typeface="+mn-ea"/>
                <a:ea typeface="+mn-ea"/>
              </a:rPr>
              <a:t>/</a:t>
            </a:r>
            <a:r>
              <a:rPr lang="zh-TW" altLang="en-US" sz="2000" dirty="0" smtClean="0">
                <a:latin typeface="+mn-ea"/>
                <a:ea typeface="+mn-ea"/>
              </a:rPr>
              <a:t>唇顎裂）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482600" indent="-342900">
              <a:buFont typeface="Arial" panose="020B0604020202020204" pitchFamily="34" charset="0"/>
              <a:buChar char="•"/>
            </a:pP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en-US" altLang="zh-TW" sz="2000" dirty="0">
                <a:latin typeface="+mn-ea"/>
                <a:ea typeface="+mn-ea"/>
              </a:rPr>
              <a:t> </a:t>
            </a:r>
            <a:r>
              <a:rPr lang="zh-TW" altLang="en-US" sz="2000" dirty="0" smtClean="0">
                <a:latin typeface="+mn-ea"/>
                <a:ea typeface="+mn-ea"/>
              </a:rPr>
              <a:t>＝＞一個月內我被家長投訴五次，局長信箱、市長信箱、國教署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en-US" altLang="zh-TW" sz="2000" dirty="0">
                <a:latin typeface="+mn-ea"/>
                <a:ea typeface="+mn-ea"/>
              </a:rPr>
              <a:t> </a:t>
            </a:r>
            <a:r>
              <a:rPr lang="zh-TW" altLang="en-US" sz="2000" dirty="0" smtClean="0">
                <a:latin typeface="+mn-ea"/>
                <a:ea typeface="+mn-ea"/>
              </a:rPr>
              <a:t>＝＞召開個案會議，針對家長十項指控一一說明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en-US" altLang="zh-TW" sz="2000" dirty="0">
                <a:latin typeface="+mn-ea"/>
                <a:ea typeface="+mn-ea"/>
              </a:rPr>
              <a:t> </a:t>
            </a:r>
            <a:r>
              <a:rPr lang="zh-TW" altLang="en-US" sz="2000" dirty="0" smtClean="0">
                <a:latin typeface="+mn-ea"/>
                <a:ea typeface="+mn-ea"/>
              </a:rPr>
              <a:t>＝＞更換服務教師，個案國中畢業至今一直不斷更換學校，進出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en-US" altLang="zh-TW" sz="2000" dirty="0">
                <a:latin typeface="+mn-ea"/>
                <a:ea typeface="+mn-ea"/>
              </a:rPr>
              <a:t> </a:t>
            </a:r>
            <a:r>
              <a:rPr lang="en-US" altLang="zh-TW" sz="2000" dirty="0" smtClean="0">
                <a:latin typeface="+mn-ea"/>
                <a:ea typeface="+mn-ea"/>
              </a:rPr>
              <a:t>        </a:t>
            </a:r>
            <a:r>
              <a:rPr lang="zh-TW" altLang="en-US" sz="2000" dirty="0" smtClean="0">
                <a:latin typeface="+mn-ea"/>
                <a:ea typeface="+mn-ea"/>
              </a:rPr>
              <a:t>精神病房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zh-TW" altLang="en-US" sz="2000" dirty="0" smtClean="0">
                <a:latin typeface="+mn-ea"/>
                <a:ea typeface="+mn-ea"/>
              </a:rPr>
              <a:t> ＝＞家長至今仍不斷控訴導師及同學霸凌</a:t>
            </a:r>
            <a:r>
              <a:rPr lang="en-US" altLang="zh-TW" sz="2000" dirty="0" smtClean="0">
                <a:latin typeface="+mn-ea"/>
                <a:ea typeface="+mn-ea"/>
              </a:rPr>
              <a:t>…</a:t>
            </a:r>
            <a:r>
              <a:rPr lang="zh-TW" altLang="en-US" sz="2000" dirty="0" smtClean="0">
                <a:latin typeface="+mn-ea"/>
                <a:ea typeface="+mn-ea"/>
              </a:rPr>
              <a:t>無解</a:t>
            </a:r>
            <a:endParaRPr lang="en-US" altLang="zh-TW" sz="2000" dirty="0" smtClean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0307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+mn-ea"/>
                <a:ea typeface="+mn-ea"/>
              </a:rPr>
              <a:t>現實的教育環境中，我遇到</a:t>
            </a:r>
            <a:endParaRPr lang="zh-TW" altLang="en-US" dirty="0">
              <a:latin typeface="+mn-ea"/>
              <a:ea typeface="+mn-ea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82600" indent="-34290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latin typeface="+mn-ea"/>
                <a:ea typeface="+mn-ea"/>
              </a:rPr>
              <a:t>覺得自己沒有問題所以不用來上巡迴輔導課程，</a:t>
            </a:r>
            <a:r>
              <a:rPr lang="zh-TW" altLang="en-US" sz="2000" dirty="0">
                <a:latin typeface="+mn-ea"/>
                <a:ea typeface="+mn-ea"/>
              </a:rPr>
              <a:t>成</a:t>
            </a:r>
            <a:r>
              <a:rPr lang="zh-TW" altLang="en-US" sz="2000" dirty="0" smtClean="0">
                <a:latin typeface="+mn-ea"/>
                <a:ea typeface="+mn-ea"/>
              </a:rPr>
              <a:t>績很好作文卻空白，面無表情口語冷漠的自閉症男（亞斯柏格）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482600" indent="-342900">
              <a:buFont typeface="Arial" panose="020B0604020202020204" pitchFamily="34" charset="0"/>
              <a:buChar char="•"/>
            </a:pP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en-US" altLang="zh-TW" sz="2000" dirty="0">
                <a:latin typeface="+mn-ea"/>
                <a:ea typeface="+mn-ea"/>
              </a:rPr>
              <a:t> </a:t>
            </a:r>
            <a:r>
              <a:rPr lang="zh-TW" altLang="en-US" sz="2000" dirty="0" smtClean="0">
                <a:latin typeface="+mn-ea"/>
                <a:ea typeface="+mn-ea"/>
              </a:rPr>
              <a:t>＝＞取得共識同意個案帶</a:t>
            </a:r>
            <a:r>
              <a:rPr lang="zh-TW" altLang="en-US" sz="2000" dirty="0">
                <a:latin typeface="+mn-ea"/>
                <a:ea typeface="+mn-ea"/>
              </a:rPr>
              <a:t>考卷到課堂</a:t>
            </a:r>
            <a:r>
              <a:rPr lang="zh-TW" altLang="en-US" sz="2000" dirty="0" smtClean="0">
                <a:latin typeface="+mn-ea"/>
                <a:ea typeface="+mn-ea"/>
              </a:rPr>
              <a:t>上，留時間讓個案完成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en-US" altLang="zh-TW" sz="2000" dirty="0">
                <a:latin typeface="+mn-ea"/>
                <a:ea typeface="+mn-ea"/>
              </a:rPr>
              <a:t> </a:t>
            </a:r>
            <a:r>
              <a:rPr lang="zh-TW" altLang="en-US" sz="2000" dirty="0" smtClean="0">
                <a:latin typeface="+mn-ea"/>
                <a:ea typeface="+mn-ea"/>
              </a:rPr>
              <a:t>＝＞曾經於公民課時公開提問如果以後不照顧父母會如何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zh-TW" altLang="en-US" sz="2000" dirty="0" smtClean="0">
                <a:latin typeface="+mn-ea"/>
                <a:ea typeface="+mn-ea"/>
              </a:rPr>
              <a:t> ＝＞高一寒假因不想再有特需生身分而自殺</a:t>
            </a:r>
            <a:endParaRPr lang="zh-TW" altLang="en-US" sz="20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5348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+mj-ea"/>
                <a:ea typeface="+mj-ea"/>
              </a:rPr>
              <a:t>現實的教育環境中，我遇到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82600" indent="-34290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latin typeface="+mn-ea"/>
                <a:ea typeface="+mn-ea"/>
              </a:rPr>
              <a:t>自小便是妥瑞且一直固定看診用藥，上國中後因和童年玩伴出現紛爭後轉而呈現恐慌、焦慮，無法安坐在教室而長期請假在家的情緒行為障礙男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482600" indent="-342900">
              <a:buFont typeface="Arial" panose="020B0604020202020204" pitchFamily="34" charset="0"/>
              <a:buChar char="•"/>
            </a:pPr>
            <a:endParaRPr lang="en-US" altLang="zh-TW" sz="2000" dirty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zh-TW" altLang="en-US" sz="2000" dirty="0" smtClean="0">
                <a:latin typeface="+mn-ea"/>
                <a:ea typeface="+mn-ea"/>
              </a:rPr>
              <a:t> ＝＞國三接案前二週去了六次急診，過度恐慌表示一定得到急診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en-US" altLang="zh-TW" sz="2000" dirty="0">
                <a:latin typeface="+mn-ea"/>
                <a:ea typeface="+mn-ea"/>
              </a:rPr>
              <a:t> </a:t>
            </a:r>
            <a:r>
              <a:rPr lang="en-US" altLang="zh-TW" sz="2000" dirty="0" smtClean="0">
                <a:latin typeface="+mn-ea"/>
                <a:ea typeface="+mn-ea"/>
              </a:rPr>
              <a:t>        </a:t>
            </a:r>
            <a:r>
              <a:rPr lang="zh-TW" altLang="en-US" sz="2000" dirty="0" smtClean="0">
                <a:latin typeface="+mn-ea"/>
                <a:ea typeface="+mn-ea"/>
              </a:rPr>
              <a:t>自己才活得下去；導師一開始對於個案因病請假要求過當，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en-US" altLang="zh-TW" sz="2000" dirty="0">
                <a:latin typeface="+mn-ea"/>
                <a:ea typeface="+mn-ea"/>
              </a:rPr>
              <a:t> </a:t>
            </a:r>
            <a:r>
              <a:rPr lang="en-US" altLang="zh-TW" sz="2000" dirty="0" smtClean="0">
                <a:latin typeface="+mn-ea"/>
                <a:ea typeface="+mn-ea"/>
              </a:rPr>
              <a:t>        </a:t>
            </a:r>
            <a:r>
              <a:rPr lang="zh-TW" altLang="en-US" sz="2000" dirty="0" smtClean="0">
                <a:latin typeface="+mn-ea"/>
                <a:ea typeface="+mn-ea"/>
              </a:rPr>
              <a:t>所以個案一直是中輟狀態且案母也繳過罰款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en-US" altLang="zh-TW" sz="2000" dirty="0" smtClean="0">
                <a:latin typeface="+mn-ea"/>
                <a:ea typeface="+mn-ea"/>
              </a:rPr>
              <a:t> </a:t>
            </a:r>
            <a:r>
              <a:rPr lang="zh-TW" altLang="en-US" sz="2000" dirty="0" smtClean="0">
                <a:latin typeface="+mn-ea"/>
                <a:ea typeface="+mn-ea"/>
              </a:rPr>
              <a:t>＝＞在外會克制自己的情緒但在家會對案母動手，後因個案對案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en-US" altLang="zh-TW" sz="2000" dirty="0">
                <a:latin typeface="+mn-ea"/>
                <a:ea typeface="+mn-ea"/>
              </a:rPr>
              <a:t> </a:t>
            </a:r>
            <a:r>
              <a:rPr lang="en-US" altLang="zh-TW" sz="2000" dirty="0" smtClean="0">
                <a:latin typeface="+mn-ea"/>
                <a:ea typeface="+mn-ea"/>
              </a:rPr>
              <a:t>        </a:t>
            </a:r>
            <a:r>
              <a:rPr lang="zh-TW" altLang="en-US" sz="2000" dirty="0" smtClean="0">
                <a:latin typeface="+mn-ea"/>
                <a:ea typeface="+mn-ea"/>
              </a:rPr>
              <a:t>母動手老師報警致使關係破裂由校內特教老師服務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zh-TW" altLang="en-US" sz="2000" dirty="0" smtClean="0">
                <a:latin typeface="+mn-ea"/>
                <a:ea typeface="+mn-ea"/>
              </a:rPr>
              <a:t> ＝＞如願到自己喜歡的高職科系卻因人際關係又休學在家</a:t>
            </a:r>
            <a:r>
              <a:rPr lang="en-US" altLang="zh-TW" sz="2000" dirty="0" smtClean="0">
                <a:latin typeface="+mn-ea"/>
                <a:ea typeface="+mn-ea"/>
              </a:rPr>
              <a:t>…</a:t>
            </a:r>
            <a:r>
              <a:rPr lang="zh-TW" altLang="en-US" sz="2000" dirty="0" smtClean="0">
                <a:latin typeface="+mn-ea"/>
                <a:ea typeface="+mn-ea"/>
              </a:rPr>
              <a:t>一不如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en-US" altLang="zh-TW" sz="2000" dirty="0">
                <a:latin typeface="+mn-ea"/>
                <a:ea typeface="+mn-ea"/>
              </a:rPr>
              <a:t> </a:t>
            </a:r>
            <a:r>
              <a:rPr lang="en-US" altLang="zh-TW" sz="2000" dirty="0" smtClean="0">
                <a:latin typeface="+mn-ea"/>
                <a:ea typeface="+mn-ea"/>
              </a:rPr>
              <a:t>        </a:t>
            </a:r>
            <a:r>
              <a:rPr lang="zh-TW" altLang="en-US" sz="2000" dirty="0" smtClean="0">
                <a:latin typeface="+mn-ea"/>
                <a:ea typeface="+mn-ea"/>
              </a:rPr>
              <a:t>意便會毆打案母</a:t>
            </a:r>
            <a:endParaRPr lang="en-US" altLang="zh-TW" sz="2000" dirty="0" smtClean="0">
              <a:latin typeface="+mn-ea"/>
              <a:ea typeface="+mn-ea"/>
            </a:endParaRPr>
          </a:p>
          <a:p>
            <a:pPr marL="482600" indent="-342900">
              <a:buFont typeface="Arial" panose="020B0604020202020204" pitchFamily="34" charset="0"/>
              <a:buChar char="•"/>
            </a:pPr>
            <a:endParaRPr lang="en-US" altLang="zh-TW" sz="2000" dirty="0">
              <a:latin typeface="+mn-ea"/>
              <a:ea typeface="+mn-ea"/>
            </a:endParaRPr>
          </a:p>
          <a:p>
            <a:pPr marL="482600" indent="-342900">
              <a:buFont typeface="Arial" panose="020B0604020202020204" pitchFamily="34" charset="0"/>
              <a:buChar char="•"/>
            </a:pPr>
            <a:endParaRPr lang="zh-TW" altLang="en-US" sz="20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61236217"/>
      </p:ext>
    </p:extLst>
  </p:cSld>
  <p:clrMapOvr>
    <a:masterClrMapping/>
  </p:clrMapOvr>
</p:sld>
</file>

<file path=ppt/theme/theme1.xml><?xml version="1.0" encoding="utf-8"?>
<a:theme xmlns:a="http://schemas.openxmlformats.org/drawingml/2006/main" name="Persal Watercolor Meeting by Slidesgo">
  <a:themeElements>
    <a:clrScheme name="Simple Light">
      <a:dk1>
        <a:srgbClr val="191919"/>
      </a:dk1>
      <a:lt1>
        <a:srgbClr val="FFFFFF"/>
      </a:lt1>
      <a:dk2>
        <a:srgbClr val="434343"/>
      </a:dk2>
      <a:lt2>
        <a:srgbClr val="E4E4E4"/>
      </a:lt2>
      <a:accent1>
        <a:srgbClr val="BDBAFF"/>
      </a:accent1>
      <a:accent2>
        <a:srgbClr val="FFB798"/>
      </a:accent2>
      <a:accent3>
        <a:srgbClr val="FDD578"/>
      </a:accent3>
      <a:accent4>
        <a:srgbClr val="FFE3D6"/>
      </a:accent4>
      <a:accent5>
        <a:srgbClr val="9A94FF"/>
      </a:accent5>
      <a:accent6>
        <a:srgbClr val="434343"/>
      </a:accent6>
      <a:hlink>
        <a:srgbClr val="191919"/>
      </a:hlink>
      <a:folHlink>
        <a:srgbClr val="0097A7"/>
      </a:folHlink>
    </a:clrScheme>
    <a:fontScheme name="自訂 2">
      <a:majorFont>
        <a:latin typeface="Calibri Light"/>
        <a:ea typeface="微軟正黑體"/>
        <a:cs typeface=""/>
      </a:majorFont>
      <a:minorFont>
        <a:latin typeface="Calibri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1938</Words>
  <Application>Microsoft Office PowerPoint</Application>
  <PresentationFormat>如螢幕大小 (16:9)</PresentationFormat>
  <Paragraphs>170</Paragraphs>
  <Slides>30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41" baseType="lpstr">
      <vt:lpstr>Microsoft JhengHei UI</vt:lpstr>
      <vt:lpstr>Arial</vt:lpstr>
      <vt:lpstr>Abril Fatface</vt:lpstr>
      <vt:lpstr>Roboto Medium</vt:lpstr>
      <vt:lpstr>Calibri</vt:lpstr>
      <vt:lpstr>Open Sans</vt:lpstr>
      <vt:lpstr>Wingdings</vt:lpstr>
      <vt:lpstr>Roboto</vt:lpstr>
      <vt:lpstr>Poppins</vt:lpstr>
      <vt:lpstr>微軟正黑體</vt:lpstr>
      <vt:lpstr>Persal Watercolor Meeting by Slidesgo</vt:lpstr>
      <vt:lpstr>班有情緒行為問題學生 教師因應策略</vt:lpstr>
      <vt:lpstr>接手新班，您心裡的想法</vt:lpstr>
      <vt:lpstr>教育環境裡的特教新聞</vt:lpstr>
      <vt:lpstr>覺知</vt:lpstr>
      <vt:lpstr>教育環境裡的特教新聞</vt:lpstr>
      <vt:lpstr>特殊教育法（第 3 條）1080424</vt:lpstr>
      <vt:lpstr>現實的教育環境中，我遇到</vt:lpstr>
      <vt:lpstr>現實的教育環境中，我遇到</vt:lpstr>
      <vt:lpstr>現實的教育環境中，我遇到</vt:lpstr>
      <vt:lpstr>現實的教育環境中，我遇到</vt:lpstr>
      <vt:lpstr>現實的教育環境中，我遇到</vt:lpstr>
      <vt:lpstr>現實的教育環境中，我遇到</vt:lpstr>
      <vt:lpstr>現實的教育環境中，我遇到</vt:lpstr>
      <vt:lpstr>現實的教育環境中，我遇到</vt:lpstr>
      <vt:lpstr>現實的教育環境中，我遇到</vt:lpstr>
      <vt:lpstr>不以規矩 不能成方圓</vt:lpstr>
      <vt:lpstr>PowerPoint 簡報</vt:lpstr>
      <vt:lpstr>PowerPoint 簡報</vt:lpstr>
      <vt:lpstr>我的個案處理步驟</vt:lpstr>
      <vt:lpstr>接近情緒行為問題學生</vt:lpstr>
      <vt:lpstr>PowerPoint 簡報</vt:lpstr>
      <vt:lpstr>行為問題可能發生的環境因素和功能</vt:lpstr>
      <vt:lpstr>PowerPoint 簡報</vt:lpstr>
      <vt:lpstr>PowerPoint 簡報</vt:lpstr>
      <vt:lpstr>不是特權，是特殊需求…</vt:lpstr>
      <vt:lpstr>二十多年的特殊教育，引導我</vt:lpstr>
      <vt:lpstr>內在自我對話</vt:lpstr>
      <vt:lpstr>困境…走鋼索的巡迴輔導</vt:lpstr>
      <vt:lpstr>給自己的話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班有情緒行為問題學生 教師因應策略</dc:title>
  <dc:creator>user</dc:creator>
  <cp:lastModifiedBy>user</cp:lastModifiedBy>
  <cp:revision>43</cp:revision>
  <dcterms:modified xsi:type="dcterms:W3CDTF">2021-08-25T00:39:34Z</dcterms:modified>
</cp:coreProperties>
</file>