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handoutMasterIdLst>
    <p:handoutMasterId r:id="rId9"/>
  </p:handoutMasterIdLst>
  <p:sldIdLst>
    <p:sldId id="256" r:id="rId2"/>
    <p:sldId id="281" r:id="rId3"/>
    <p:sldId id="368" r:id="rId4"/>
    <p:sldId id="365" r:id="rId5"/>
    <p:sldId id="366" r:id="rId6"/>
    <p:sldId id="367" r:id="rId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5068"/>
    <a:srgbClr val="FCFCFC"/>
    <a:srgbClr val="555464"/>
    <a:srgbClr val="4B49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15B64-E4DE-4EAC-A2FC-B55A9121DB9A}" type="datetimeFigureOut">
              <a:rPr lang="zh-TW" altLang="en-US" smtClean="0"/>
              <a:t>2020/11/3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3DF3B-2DEB-45B8-A956-E811AB736C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5843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52239-6C6F-472F-B175-F0FADCEE2BD3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F5570-FE69-4FDF-99DA-8CDE436443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055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F42ADB-7D30-4CDA-A166-333DE990463F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0D5614-B734-4280-8F57-1D4947433C9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435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004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158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061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586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03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91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41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2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350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2ADB-7D30-4CDA-A166-333DE990463F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5614-B734-4280-8F57-1D4947433C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23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69F42ADB-7D30-4CDA-A166-333DE990463F}" type="datetimeFigureOut">
              <a:rPr lang="en-US" smtClean="0"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B10D5614-B734-4280-8F57-1D4947433C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44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65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te.ntut.edu.tw/p/412-1028-10752.php?Lang=zh-t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te.ntut.edu.tw/p/412-1028-10752.php?Lang=zh-t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1742" y="4182354"/>
            <a:ext cx="4158330" cy="615553"/>
          </a:xfrm>
        </p:spPr>
        <p:txBody>
          <a:bodyPr wrap="square">
            <a:spAutoFit/>
          </a:bodyPr>
          <a:lstStyle/>
          <a:p>
            <a:r>
              <a:rPr lang="zh-TW" altLang="en-US" sz="4000" b="1" dirty="0">
                <a:solidFill>
                  <a:srgbClr val="002060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性 </a:t>
            </a:r>
            <a:r>
              <a:rPr lang="en-US" altLang="zh-TW" sz="4000" b="1" dirty="0">
                <a:solidFill>
                  <a:srgbClr val="002060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/</a:t>
            </a:r>
            <a:r>
              <a:rPr lang="zh-TW" altLang="en-US" sz="4000" b="1" dirty="0">
                <a:solidFill>
                  <a:srgbClr val="002060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 別鬧了</a:t>
            </a:r>
            <a:endParaRPr lang="en-US" sz="4000" b="1" dirty="0">
              <a:solidFill>
                <a:srgbClr val="002060"/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1759" y="4834356"/>
            <a:ext cx="4590378" cy="307777"/>
          </a:xfrm>
        </p:spPr>
        <p:txBody>
          <a:bodyPr>
            <a:spAutoFit/>
          </a:bodyPr>
          <a:lstStyle/>
          <a:p>
            <a:pPr algn="l"/>
            <a:r>
              <a:rPr lang="zh-TW" altLang="en-US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勵馨基金會倡議專員</a:t>
            </a:r>
            <a:endParaRPr lang="en-US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161776" y="5240138"/>
            <a:ext cx="4490344" cy="55420"/>
            <a:chOff x="2055030" y="1463669"/>
            <a:chExt cx="2304256" cy="544908"/>
          </a:xfrm>
        </p:grpSpPr>
        <p:sp>
          <p:nvSpPr>
            <p:cNvPr id="5" name="Rectangle 4"/>
            <p:cNvSpPr/>
            <p:nvPr/>
          </p:nvSpPr>
          <p:spPr>
            <a:xfrm>
              <a:off x="2055030" y="1463670"/>
              <a:ext cx="576064" cy="54490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31094" y="1463670"/>
              <a:ext cx="576064" cy="54490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207158" y="1463669"/>
              <a:ext cx="576064" cy="54490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783222" y="1463670"/>
              <a:ext cx="576064" cy="54490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5397" y="2444169"/>
            <a:ext cx="3811348" cy="2544075"/>
          </a:xfrm>
          <a:prstGeom prst="rect">
            <a:avLst/>
          </a:prstGeom>
        </p:spPr>
      </p:pic>
      <p:sp>
        <p:nvSpPr>
          <p:cNvPr id="10" name="文本框 51">
            <a:extLst>
              <a:ext uri="{FF2B5EF4-FFF2-40B4-BE49-F238E27FC236}">
                <a16:creationId xmlns:a16="http://schemas.microsoft.com/office/drawing/2014/main" id="{D5783824-1293-4FCE-94BC-95AADE5B5C34}"/>
              </a:ext>
            </a:extLst>
          </p:cNvPr>
          <p:cNvSpPr txBox="1"/>
          <p:nvPr/>
        </p:nvSpPr>
        <p:spPr>
          <a:xfrm>
            <a:off x="-161815" y="5476032"/>
            <a:ext cx="9334424" cy="984879"/>
          </a:xfrm>
          <a:prstGeom prst="rect">
            <a:avLst/>
          </a:prstGeom>
          <a:noFill/>
        </p:spPr>
        <p:txBody>
          <a:bodyPr wrap="square" lIns="121915" tIns="60957" rIns="121915" bIns="60957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2800" b="1" spc="300" dirty="0">
                <a:solidFill>
                  <a:srgbClr val="7030A0"/>
                </a:solidFill>
                <a:latin typeface="Arial"/>
                <a:ea typeface="微软雅黑"/>
                <a:sym typeface="Arial"/>
              </a:rPr>
              <a:t>臺南市政府教育局學生輔導諮商中心</a:t>
            </a:r>
            <a:endParaRPr lang="en-US" altLang="zh-TW" sz="2800" b="1" spc="300" dirty="0">
              <a:solidFill>
                <a:srgbClr val="7030A0"/>
              </a:solidFill>
              <a:latin typeface="Arial"/>
              <a:ea typeface="微软雅黑"/>
              <a:sym typeface="Arial"/>
            </a:endParaRPr>
          </a:p>
          <a:p>
            <a:pPr algn="ctr">
              <a:defRPr/>
            </a:pPr>
            <a:r>
              <a:rPr lang="zh-TW" altLang="en-US" sz="2800" b="1" dirty="0">
                <a:solidFill>
                  <a:srgbClr val="7030A0"/>
                </a:solidFill>
                <a:latin typeface="Arial"/>
                <a:ea typeface="微软雅黑"/>
                <a:sym typeface="Arial"/>
              </a:rPr>
              <a:t>資料提供</a:t>
            </a:r>
            <a:r>
              <a:rPr lang="en-US" altLang="zh-TW" sz="2800" b="1" dirty="0">
                <a:solidFill>
                  <a:srgbClr val="7030A0"/>
                </a:solidFill>
                <a:latin typeface="Arial"/>
                <a:ea typeface="微软雅黑"/>
                <a:sym typeface="Arial"/>
              </a:rPr>
              <a:t>:</a:t>
            </a:r>
            <a:r>
              <a:rPr lang="zh-TW" altLang="en-US" sz="2800" b="1" dirty="0">
                <a:solidFill>
                  <a:srgbClr val="7030A0"/>
                </a:solidFill>
                <a:latin typeface="Arial"/>
                <a:ea typeface="微软雅黑"/>
              </a:rPr>
              <a:t>勵馨基金會公民對話部倡議組</a:t>
            </a:r>
            <a:endParaRPr lang="zh-CN" altLang="en-US" sz="2800" b="1" dirty="0">
              <a:solidFill>
                <a:srgbClr val="7030A0"/>
              </a:solidFill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056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traight Connector 53"/>
          <p:cNvCxnSpPr/>
          <p:nvPr/>
        </p:nvCxnSpPr>
        <p:spPr>
          <a:xfrm>
            <a:off x="2448971" y="1962213"/>
            <a:ext cx="0" cy="383501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522479" y="1962213"/>
            <a:ext cx="0" cy="383501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588224" y="1962213"/>
            <a:ext cx="0" cy="383501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1280225" y="2228526"/>
            <a:ext cx="6550962" cy="4468168"/>
            <a:chOff x="575409" y="1482031"/>
            <a:chExt cx="1375625" cy="1651031"/>
          </a:xfrm>
        </p:grpSpPr>
        <p:sp>
          <p:nvSpPr>
            <p:cNvPr id="77" name="Content Placeholder 2"/>
            <p:cNvSpPr txBox="1">
              <a:spLocks/>
            </p:cNvSpPr>
            <p:nvPr/>
          </p:nvSpPr>
          <p:spPr>
            <a:xfrm>
              <a:off x="579425" y="2956827"/>
              <a:ext cx="1368815" cy="17623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zh-TW" altLang="en-US" sz="2000" b="1" dirty="0">
                  <a:solidFill>
                    <a:schemeClr val="tx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性騷擾</a:t>
              </a:r>
              <a:endParaRPr lang="en-US" sz="2000" b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575410" y="1482031"/>
              <a:ext cx="1368152" cy="136815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575409" y="2876157"/>
              <a:ext cx="1375625" cy="60855"/>
              <a:chOff x="2055030" y="1463669"/>
              <a:chExt cx="2304256" cy="544908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2055030" y="1463670"/>
                <a:ext cx="576064" cy="54490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631094" y="1463670"/>
                <a:ext cx="576064" cy="54490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207158" y="1463669"/>
                <a:ext cx="576064" cy="54490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3783222" y="1463670"/>
                <a:ext cx="576064" cy="54490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/>
              </a:p>
            </p:txBody>
          </p:sp>
        </p:grpSp>
      </p:grp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258274" y="1212339"/>
            <a:ext cx="6550962" cy="83641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altLang="zh-TW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性平教育法</a:t>
            </a:r>
            <a:r>
              <a:rPr lang="en-US" altLang="zh-TW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性霸凌與性騷擾？</a:t>
            </a:r>
            <a:br>
              <a:rPr lang="en-US" altLang="zh-TW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18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根據該法第</a:t>
            </a:r>
            <a:r>
              <a:rPr lang="en-US" altLang="zh-TW" sz="18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18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條第</a:t>
            </a:r>
            <a:r>
              <a:rPr lang="en-US" altLang="zh-TW" sz="18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18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款及第</a:t>
            </a:r>
            <a:r>
              <a:rPr lang="en-US" altLang="zh-TW" sz="18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18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款：</a:t>
            </a:r>
          </a:p>
        </p:txBody>
      </p:sp>
      <p:sp>
        <p:nvSpPr>
          <p:cNvPr id="4" name="矩形 3"/>
          <p:cNvSpPr/>
          <p:nvPr/>
        </p:nvSpPr>
        <p:spPr>
          <a:xfrm>
            <a:off x="1495638" y="2328095"/>
            <a:ext cx="6100697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符合下列情形</a:t>
            </a:r>
            <a:r>
              <a:rPr lang="zh-TW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之一</a:t>
            </a:r>
            <a:r>
              <a:rPr lang="zh-TW" altLang="en-US" sz="2400" b="1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，且</a:t>
            </a: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未達</a:t>
            </a:r>
            <a:r>
              <a:rPr lang="zh-TW" altLang="en-US" sz="2400" b="1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性侵害之程度者</a:t>
            </a:r>
            <a:r>
              <a:rPr lang="en-US" altLang="zh-TW" sz="2400" b="1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endParaRPr lang="en-US" altLang="zh-TW" sz="2400" b="1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buFontTx/>
              <a:buChar char="-"/>
            </a:pPr>
            <a:r>
              <a:rPr lang="zh-TW" altLang="en-US" sz="2400" b="1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以明示或暗示之方式，從事</a:t>
            </a: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不受歡迎</a:t>
            </a:r>
            <a:r>
              <a:rPr lang="zh-TW" altLang="en-US" sz="2400" b="1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且具有</a:t>
            </a: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性意味或性別歧視</a:t>
            </a:r>
            <a:r>
              <a:rPr lang="zh-TW" altLang="en-US" sz="2400" b="1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</a:t>
            </a: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言詞或行為</a:t>
            </a:r>
            <a:r>
              <a:rPr lang="zh-TW" altLang="en-US" sz="2400" b="1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，致影響他人之人格尊嚴、學習、或工作之機會或表現者。</a:t>
            </a:r>
          </a:p>
          <a:p>
            <a:pPr marL="285750" indent="-285750">
              <a:buFontTx/>
              <a:buChar char="-"/>
            </a:pPr>
            <a:r>
              <a:rPr lang="zh-TW" altLang="en-US" sz="2400" b="1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en-US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性或性別有關</a:t>
            </a:r>
            <a:r>
              <a:rPr lang="zh-TW" altLang="en-US" sz="2400" b="1" dirty="0">
                <a:solidFill>
                  <a:schemeClr val="tx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之行為，作為自己或他人獲得、喪失或減損其學習或工作有關權益之條件者。</a:t>
            </a:r>
            <a:endParaRPr lang="en-US" altLang="zh-TW" sz="2400" b="1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buFontTx/>
              <a:buChar char="-"/>
            </a:pPr>
            <a:endParaRPr lang="zh-TW" altLang="en-US" sz="2000" dirty="0">
              <a:solidFill>
                <a:schemeClr val="tx1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5" name="Title 19"/>
          <p:cNvSpPr txBox="1">
            <a:spLocks/>
          </p:cNvSpPr>
          <p:nvPr/>
        </p:nvSpPr>
        <p:spPr>
          <a:xfrm>
            <a:off x="611560" y="131671"/>
            <a:ext cx="6334177" cy="780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zh-TW" altLang="en-US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 </a:t>
            </a:r>
            <a:r>
              <a:rPr lang="en-US" altLang="zh-TW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 </a:t>
            </a:r>
            <a:r>
              <a:rPr lang="zh-TW" altLang="en-US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別與</a:t>
            </a:r>
            <a:r>
              <a:rPr lang="zh-TW" altLang="en-US" sz="40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校園性平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橢圓形圖說文字 6"/>
          <p:cNvSpPr/>
          <p:nvPr/>
        </p:nvSpPr>
        <p:spPr>
          <a:xfrm>
            <a:off x="18458" y="2646741"/>
            <a:ext cx="1610678" cy="1453859"/>
          </a:xfrm>
          <a:prstGeom prst="wedgeEllipseCallout">
            <a:avLst>
              <a:gd name="adj1" fmla="val 40613"/>
              <a:gd name="adj2" fmla="val 465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500" dirty="0"/>
              <a:t>1.</a:t>
            </a:r>
            <a:r>
              <a:rPr lang="zh-TW" altLang="en-US" sz="1500" dirty="0"/>
              <a:t> 認定標準是以「接受者的主觀感受」來定義</a:t>
            </a:r>
            <a:endParaRPr lang="en-US" altLang="zh-TW" sz="1500" dirty="0"/>
          </a:p>
          <a:p>
            <a:pPr algn="ctr"/>
            <a:r>
              <a:rPr lang="en-US" altLang="zh-TW" sz="1500" dirty="0"/>
              <a:t>2.</a:t>
            </a:r>
            <a:r>
              <a:rPr lang="zh-TW" altLang="en-US" sz="1500" dirty="0"/>
              <a:t> 綜合評估</a:t>
            </a:r>
          </a:p>
        </p:txBody>
      </p:sp>
    </p:spTree>
    <p:extLst>
      <p:ext uri="{BB962C8B-B14F-4D97-AF65-F5344CB8AC3E}">
        <p14:creationId xmlns:p14="http://schemas.microsoft.com/office/powerpoint/2010/main" val="2538854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9">
            <a:extLst>
              <a:ext uri="{FF2B5EF4-FFF2-40B4-BE49-F238E27FC236}">
                <a16:creationId xmlns:a16="http://schemas.microsoft.com/office/drawing/2014/main" id="{ADCDFFCE-9731-47FF-B6FF-B537A1BCDB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7544" y="188641"/>
            <a:ext cx="7407275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zh-TW" altLang="en-US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 </a:t>
            </a:r>
            <a:r>
              <a:rPr lang="en-US" altLang="zh-TW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 </a:t>
            </a:r>
            <a:r>
              <a:rPr lang="zh-TW" altLang="en-US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別與</a:t>
            </a:r>
            <a:r>
              <a:rPr lang="zh-TW" altLang="en-US" sz="40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校園性平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標題 2">
            <a:extLst>
              <a:ext uri="{FF2B5EF4-FFF2-40B4-BE49-F238E27FC236}">
                <a16:creationId xmlns:a16="http://schemas.microsoft.com/office/drawing/2014/main" id="{F6FD88A2-B9E1-4470-A560-3F29DE3B86AA}"/>
              </a:ext>
            </a:extLst>
          </p:cNvPr>
          <p:cNvSpPr txBox="1">
            <a:spLocks/>
          </p:cNvSpPr>
          <p:nvPr/>
        </p:nvSpPr>
        <p:spPr>
          <a:xfrm>
            <a:off x="1233345" y="1124744"/>
            <a:ext cx="6550962" cy="8364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性平教育法</a:t>
            </a:r>
            <a:r>
              <a:rPr lang="en-US" altLang="zh-TW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性霸凌與性騷擾？</a:t>
            </a:r>
            <a:br>
              <a:rPr lang="en-US" altLang="zh-TW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18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根據該法第</a:t>
            </a:r>
            <a:r>
              <a:rPr lang="en-US" altLang="zh-TW" sz="18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18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條第</a:t>
            </a:r>
            <a:r>
              <a:rPr lang="en-US" altLang="zh-TW" sz="18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18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款及第</a:t>
            </a:r>
            <a:r>
              <a:rPr lang="en-US" altLang="zh-TW" sz="18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18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款：</a:t>
            </a:r>
          </a:p>
        </p:txBody>
      </p:sp>
      <p:grpSp>
        <p:nvGrpSpPr>
          <p:cNvPr id="6" name="Group 69">
            <a:extLst>
              <a:ext uri="{FF2B5EF4-FFF2-40B4-BE49-F238E27FC236}">
                <a16:creationId xmlns:a16="http://schemas.microsoft.com/office/drawing/2014/main" id="{3C610A9F-F322-44A9-9E54-858D990E5393}"/>
              </a:ext>
            </a:extLst>
          </p:cNvPr>
          <p:cNvGrpSpPr/>
          <p:nvPr/>
        </p:nvGrpSpPr>
        <p:grpSpPr>
          <a:xfrm>
            <a:off x="1233346" y="2228526"/>
            <a:ext cx="6592114" cy="4843511"/>
            <a:chOff x="575409" y="1482031"/>
            <a:chExt cx="1375625" cy="1795748"/>
          </a:xfrm>
        </p:grpSpPr>
        <p:sp>
          <p:nvSpPr>
            <p:cNvPr id="7" name="Content Placeholder 2">
              <a:extLst>
                <a:ext uri="{FF2B5EF4-FFF2-40B4-BE49-F238E27FC236}">
                  <a16:creationId xmlns:a16="http://schemas.microsoft.com/office/drawing/2014/main" id="{E363508F-6B4E-47EF-87FD-B032E288FFAB}"/>
                </a:ext>
              </a:extLst>
            </p:cNvPr>
            <p:cNvSpPr txBox="1">
              <a:spLocks/>
            </p:cNvSpPr>
            <p:nvPr/>
          </p:nvSpPr>
          <p:spPr>
            <a:xfrm>
              <a:off x="579425" y="2956827"/>
              <a:ext cx="1368815" cy="32095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zh-TW" altLang="en-US" sz="2000" b="1" dirty="0">
                  <a:solidFill>
                    <a:schemeClr val="tx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性霸凌</a:t>
              </a:r>
              <a:endParaRPr lang="en-US" sz="2000" b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Rectangle 73">
              <a:extLst>
                <a:ext uri="{FF2B5EF4-FFF2-40B4-BE49-F238E27FC236}">
                  <a16:creationId xmlns:a16="http://schemas.microsoft.com/office/drawing/2014/main" id="{D240BC8B-49E8-4554-8142-5FBB30DFC389}"/>
                </a:ext>
              </a:extLst>
            </p:cNvPr>
            <p:cNvSpPr/>
            <p:nvPr/>
          </p:nvSpPr>
          <p:spPr>
            <a:xfrm>
              <a:off x="575410" y="1482031"/>
              <a:ext cx="1368152" cy="136815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grpSp>
          <p:nvGrpSpPr>
            <p:cNvPr id="9" name="Group 90">
              <a:extLst>
                <a:ext uri="{FF2B5EF4-FFF2-40B4-BE49-F238E27FC236}">
                  <a16:creationId xmlns:a16="http://schemas.microsoft.com/office/drawing/2014/main" id="{549FDB56-0B3B-4668-9884-A6F93E30A245}"/>
                </a:ext>
              </a:extLst>
            </p:cNvPr>
            <p:cNvGrpSpPr/>
            <p:nvPr/>
          </p:nvGrpSpPr>
          <p:grpSpPr>
            <a:xfrm>
              <a:off x="575409" y="2876157"/>
              <a:ext cx="1375625" cy="60855"/>
              <a:chOff x="2055030" y="1463669"/>
              <a:chExt cx="2304256" cy="544908"/>
            </a:xfrm>
          </p:grpSpPr>
          <p:sp>
            <p:nvSpPr>
              <p:cNvPr id="10" name="Rectangle 92">
                <a:extLst>
                  <a:ext uri="{FF2B5EF4-FFF2-40B4-BE49-F238E27FC236}">
                    <a16:creationId xmlns:a16="http://schemas.microsoft.com/office/drawing/2014/main" id="{A822BDC1-4FFC-4957-817C-BB0BE7BD7E1F}"/>
                  </a:ext>
                </a:extLst>
              </p:cNvPr>
              <p:cNvSpPr/>
              <p:nvPr/>
            </p:nvSpPr>
            <p:spPr>
              <a:xfrm>
                <a:off x="2055030" y="1463670"/>
                <a:ext cx="576064" cy="54490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/>
              </a:p>
            </p:txBody>
          </p:sp>
          <p:sp>
            <p:nvSpPr>
              <p:cNvPr id="11" name="Rectangle 93">
                <a:extLst>
                  <a:ext uri="{FF2B5EF4-FFF2-40B4-BE49-F238E27FC236}">
                    <a16:creationId xmlns:a16="http://schemas.microsoft.com/office/drawing/2014/main" id="{496DF1C0-BA14-4764-AFCD-4EE3DEF6EDF9}"/>
                  </a:ext>
                </a:extLst>
              </p:cNvPr>
              <p:cNvSpPr/>
              <p:nvPr/>
            </p:nvSpPr>
            <p:spPr>
              <a:xfrm>
                <a:off x="2631094" y="1463670"/>
                <a:ext cx="576064" cy="54490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/>
              </a:p>
            </p:txBody>
          </p:sp>
          <p:sp>
            <p:nvSpPr>
              <p:cNvPr id="12" name="Rectangle 94">
                <a:extLst>
                  <a:ext uri="{FF2B5EF4-FFF2-40B4-BE49-F238E27FC236}">
                    <a16:creationId xmlns:a16="http://schemas.microsoft.com/office/drawing/2014/main" id="{F09C663F-E391-473E-92E8-5041A377610E}"/>
                  </a:ext>
                </a:extLst>
              </p:cNvPr>
              <p:cNvSpPr/>
              <p:nvPr/>
            </p:nvSpPr>
            <p:spPr>
              <a:xfrm>
                <a:off x="3207158" y="1463669"/>
                <a:ext cx="576064" cy="54490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/>
              </a:p>
            </p:txBody>
          </p:sp>
          <p:sp>
            <p:nvSpPr>
              <p:cNvPr id="13" name="Rectangle 95">
                <a:extLst>
                  <a:ext uri="{FF2B5EF4-FFF2-40B4-BE49-F238E27FC236}">
                    <a16:creationId xmlns:a16="http://schemas.microsoft.com/office/drawing/2014/main" id="{C3B1EA27-754E-4F9E-AFAF-29882D5D79C5}"/>
                  </a:ext>
                </a:extLst>
              </p:cNvPr>
              <p:cNvSpPr/>
              <p:nvPr/>
            </p:nvSpPr>
            <p:spPr>
              <a:xfrm>
                <a:off x="3783222" y="1463670"/>
                <a:ext cx="576064" cy="54490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/>
              </a:p>
            </p:txBody>
          </p:sp>
        </p:grpSp>
      </p:grpSp>
      <p:sp>
        <p:nvSpPr>
          <p:cNvPr id="14" name="矩形 13">
            <a:extLst>
              <a:ext uri="{FF2B5EF4-FFF2-40B4-BE49-F238E27FC236}">
                <a16:creationId xmlns:a16="http://schemas.microsoft.com/office/drawing/2014/main" id="{75537FC8-9BE4-400F-97E4-997A36A5220A}"/>
              </a:ext>
            </a:extLst>
          </p:cNvPr>
          <p:cNvSpPr/>
          <p:nvPr/>
        </p:nvSpPr>
        <p:spPr>
          <a:xfrm>
            <a:off x="1691680" y="2636912"/>
            <a:ext cx="58326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透過語言、肢體或其他暴力，對於他人之</a:t>
            </a:r>
            <a:r>
              <a:rPr lang="zh-TW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性別特徵、性別特質、性傾向或性別認同</a:t>
            </a:r>
            <a:r>
              <a:rPr lang="zh-TW" altLang="en-US" sz="28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進行貶抑、攻擊或威脅之行為且非屬性騷擾者。</a:t>
            </a:r>
          </a:p>
        </p:txBody>
      </p:sp>
    </p:spTree>
    <p:extLst>
      <p:ext uri="{BB962C8B-B14F-4D97-AF65-F5344CB8AC3E}">
        <p14:creationId xmlns:p14="http://schemas.microsoft.com/office/powerpoint/2010/main" val="545486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318" y="2132856"/>
            <a:ext cx="9115602" cy="37444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85598" y="764704"/>
            <a:ext cx="8229600" cy="780685"/>
          </a:xfrm>
        </p:spPr>
        <p:txBody>
          <a:bodyPr/>
          <a:lstStyle/>
          <a:p>
            <a:r>
              <a:rPr lang="zh-TW" altLang="en-US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 </a:t>
            </a:r>
            <a:r>
              <a:rPr lang="en-US" altLang="zh-TW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 </a:t>
            </a:r>
            <a:r>
              <a:rPr lang="zh-TW" altLang="en-US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別與</a:t>
            </a:r>
            <a:r>
              <a:rPr lang="zh-TW" altLang="en-US" sz="40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性騷擾 </a:t>
            </a:r>
            <a:r>
              <a:rPr lang="en-US" altLang="zh-TW" sz="30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–</a:t>
            </a:r>
            <a:r>
              <a:rPr lang="zh-TW" altLang="en-US" sz="30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當事人求助</a:t>
            </a:r>
            <a:endParaRPr lang="en-US" sz="3000" b="1" dirty="0">
              <a:solidFill>
                <a:schemeClr val="tx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080727" y="2564904"/>
            <a:ext cx="70567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確定自己的感覺，不論對方是善意、無意還是惡意的騷擾，只要妳</a:t>
            </a:r>
            <a:r>
              <a:rPr lang="en-US" altLang="zh-TW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你讓對方知道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妳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你覺得不舒服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，對方就應該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尊重妳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你的感受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。當然，妳</a:t>
            </a:r>
            <a:r>
              <a:rPr lang="en-US" altLang="zh-TW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你可以判斷狀況，視情況選擇是要勇敢大聲地説「不」，或是婉轉告知對方；是要直接做出反抗，或是請求旁人協助。</a:t>
            </a:r>
          </a:p>
          <a:p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</a:p>
          <a:p>
            <a:r>
              <a:rPr lang="zh-TW" altLang="en-US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性騷擾的言語或行為還是繼續在發生，你可以選擇這樣做：</a:t>
            </a:r>
          </a:p>
          <a:p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</a:p>
          <a:p>
            <a:r>
              <a:rPr lang="en-US" altLang="zh-TW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告訴自己信任的人，尋求心理上的支持與其他支援。</a:t>
            </a:r>
          </a:p>
          <a:p>
            <a:r>
              <a:rPr lang="en-US" altLang="zh-TW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en-US" altLang="zh-TW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盡可能詳細地記錄事情發生的經過，以助於未來提出申訴証據之用。</a:t>
            </a:r>
          </a:p>
          <a:p>
            <a:r>
              <a:rPr lang="en-US" altLang="zh-TW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  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向學校提出申訴，學校會透過「性別平等教育委員會」，負責處理校園性騷擾問題，並提供給受害人必要的協助。</a:t>
            </a:r>
          </a:p>
        </p:txBody>
      </p:sp>
      <p:sp>
        <p:nvSpPr>
          <p:cNvPr id="4" name="矩形 3"/>
          <p:cNvSpPr/>
          <p:nvPr/>
        </p:nvSpPr>
        <p:spPr>
          <a:xfrm>
            <a:off x="2936505" y="6187740"/>
            <a:ext cx="61926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1200" dirty="0">
                <a:solidFill>
                  <a:srgbClr val="3F3F3F">
                    <a:lumMod val="50000"/>
                  </a:srgbClr>
                </a:solidFill>
              </a:rPr>
              <a:t>取自台北科技大學軍訓處網頁 </a:t>
            </a:r>
            <a:r>
              <a:rPr lang="en-US" altLang="zh-TW" sz="1200" dirty="0">
                <a:solidFill>
                  <a:srgbClr val="3F3F3F">
                    <a:lumMod val="50000"/>
                  </a:srgbClr>
                </a:solidFill>
                <a:hlinkClick r:id="rId2"/>
              </a:rPr>
              <a:t>https://mte.ntut.edu.tw/p/412-1028-10752.php?Lang=zh-tw</a:t>
            </a:r>
            <a:endParaRPr lang="en-US" altLang="zh-TW" sz="1200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943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318" y="1484784"/>
            <a:ext cx="9092682" cy="45365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780685"/>
          </a:xfrm>
        </p:spPr>
        <p:txBody>
          <a:bodyPr/>
          <a:lstStyle/>
          <a:p>
            <a:r>
              <a:rPr lang="zh-TW" altLang="en-US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 </a:t>
            </a:r>
            <a:r>
              <a:rPr lang="en-US" altLang="zh-TW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 </a:t>
            </a:r>
            <a:r>
              <a:rPr lang="zh-TW" altLang="en-US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別與</a:t>
            </a:r>
            <a:r>
              <a:rPr lang="zh-TW" altLang="en-US" sz="40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性騷擾 </a:t>
            </a:r>
            <a:r>
              <a:rPr lang="en-US" altLang="zh-TW" sz="30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–</a:t>
            </a:r>
            <a:r>
              <a:rPr lang="zh-TW" altLang="en-US" sz="30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旁觀者的行動</a:t>
            </a:r>
            <a:endParaRPr lang="en-US" sz="3000" b="1" dirty="0">
              <a:solidFill>
                <a:schemeClr val="tx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581844" y="1628800"/>
            <a:ext cx="80316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不要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成為情境中的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共犯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42950" lvl="1" indent="-285750">
              <a:buFontTx/>
              <a:buChar char="-"/>
            </a:pP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例如當有人針對在場者的身體特徵開黃腔，因而讓當事 人不舒服時，我們不應該為了怕「破壞氣氛」而跟著起閧，甚至可以出面制止騷擾者的言語及行為。</a:t>
            </a:r>
            <a:endParaRPr lang="en-US" altLang="zh-TW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42950" lvl="1" indent="-285750">
              <a:buFontTx/>
              <a:buChar char="-"/>
            </a:pP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最重要的是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不要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落入「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責怪受害者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」的迷思中，質疑受害者的特 質與行為，或是懐疑受害者的認定標準，畢竟每個人都有不同的身體界線與感覺，我們應該給予信任與支持。　</a:t>
            </a:r>
          </a:p>
          <a:p>
            <a:r>
              <a:rPr lang="zh-TW" altLang="en-US" dirty="0">
                <a:solidFill>
                  <a:srgbClr val="3F3F3F">
                    <a:lumMod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</a:p>
          <a:p>
            <a:pPr marL="285750" indent="-285750">
              <a:buFontTx/>
              <a:buChar char="-"/>
            </a:pP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做一個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聆聽者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，給予他／她支持與瞭解，必要時幫忙他／她一起制止騷擾者的行為。</a:t>
            </a:r>
            <a:endParaRPr lang="en-US" altLang="zh-TW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buFontTx/>
              <a:buChar char="-"/>
            </a:pP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提供他／她求助的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資源與管道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，例如學校的教官室、健康及諮商中心、信任的師長或社區的諮商中心等。</a:t>
            </a:r>
          </a:p>
          <a:p>
            <a:pPr marL="285750" indent="-285750">
              <a:buFontTx/>
              <a:buChar char="-"/>
            </a:pP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檢舉人的身份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向學校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提出申訴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，讓學校的「性別平等教育委員會」處理，提供受害人必要的協助。</a:t>
            </a:r>
          </a:p>
          <a:p>
            <a:pPr marL="285750" indent="-285750">
              <a:buFontTx/>
              <a:buChar char="-"/>
            </a:pPr>
            <a:endParaRPr lang="en-US" altLang="zh-TW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951312" y="6254231"/>
            <a:ext cx="61926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1200" dirty="0">
                <a:solidFill>
                  <a:srgbClr val="3F3F3F">
                    <a:lumMod val="50000"/>
                  </a:srgbClr>
                </a:solidFill>
              </a:rPr>
              <a:t>取自台北科技大學軍訓處網頁 </a:t>
            </a:r>
            <a:r>
              <a:rPr lang="en-US" altLang="zh-TW" sz="1200" dirty="0">
                <a:solidFill>
                  <a:srgbClr val="3F3F3F">
                    <a:lumMod val="50000"/>
                  </a:srgbClr>
                </a:solidFill>
                <a:hlinkClick r:id="rId2"/>
              </a:rPr>
              <a:t>https://mte.ntut.edu.tw/p/412-1028-10752.php?Lang=zh-tw</a:t>
            </a:r>
            <a:endParaRPr lang="en-US" altLang="zh-TW" sz="1200" dirty="0">
              <a:solidFill>
                <a:srgbClr val="3F3F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51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485857-8245-48A0-944D-FDB553622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動動腦時間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D4E264D-4B87-4A1F-AC0F-21B9BD355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1490" indent="-457200">
              <a:buAutoNum type="arabicPeriod"/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當你遭遇到他人的性騷擾，你可以找誰求助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91490" indent="-457200">
              <a:buAutoNum type="arabicPeriod"/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若你知道有人被性騷擾，你覺得自己可以做甚麼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491490" indent="-457200">
              <a:buAutoNum type="arabicPeriod"/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今日的性別平等宣導，你學到了什麼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91490" indent="-457200"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30600379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徽章</Template>
  <TotalTime>3991</TotalTime>
  <Words>702</Words>
  <Application>Microsoft Office PowerPoint</Application>
  <PresentationFormat>如螢幕大小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5" baseType="lpstr">
      <vt:lpstr>微软雅黑</vt:lpstr>
      <vt:lpstr>華康中圓體</vt:lpstr>
      <vt:lpstr>微軟正黑體</vt:lpstr>
      <vt:lpstr>新細明體</vt:lpstr>
      <vt:lpstr>標楷體</vt:lpstr>
      <vt:lpstr>Arial</vt:lpstr>
      <vt:lpstr>Calibri</vt:lpstr>
      <vt:lpstr>Corbel</vt:lpstr>
      <vt:lpstr>基礎</vt:lpstr>
      <vt:lpstr>性 / 別鬧了</vt:lpstr>
      <vt:lpstr>《性平教育法》性霸凌與性騷擾？     根據該法第2條第4款及第5款：</vt:lpstr>
      <vt:lpstr>性 / 別與校園性平</vt:lpstr>
      <vt:lpstr>性 / 別與性騷擾 – 當事人求助</vt:lpstr>
      <vt:lpstr>性 / 別與性騷擾 – 旁觀者的行動</vt:lpstr>
      <vt:lpstr>動動腦時間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EAMEJIA</dc:creator>
  <cp:lastModifiedBy>5A88</cp:lastModifiedBy>
  <cp:revision>359</cp:revision>
  <cp:lastPrinted>2020-08-05T03:13:58Z</cp:lastPrinted>
  <dcterms:created xsi:type="dcterms:W3CDTF">2014-02-03T20:55:49Z</dcterms:created>
  <dcterms:modified xsi:type="dcterms:W3CDTF">2020-11-03T07:40:19Z</dcterms:modified>
</cp:coreProperties>
</file>