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CCFD3-4353-4BF6-9BDB-B71E18B4A0AB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EFEF9-85F0-4F57-A6C3-E9984381349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25622-6059-41A6-AC38-EA9D9F6468ED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7F392-D3CE-4DF5-B85C-53D9763BAB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110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0335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4848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420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764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22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3313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325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08021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icture Placeholder 13"/>
          <p:cNvSpPr>
            <a:spLocks noGrp="1"/>
          </p:cNvSpPr>
          <p:nvPr>
            <p:ph type="pic" sz="quarter" idx="50"/>
          </p:nvPr>
        </p:nvSpPr>
        <p:spPr>
          <a:xfrm>
            <a:off x="999658" y="2093854"/>
            <a:ext cx="2823730" cy="2388274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8" name="Picture Placeholder 13"/>
          <p:cNvSpPr>
            <a:spLocks noGrp="1"/>
          </p:cNvSpPr>
          <p:nvPr>
            <p:ph type="pic" sz="quarter" idx="51"/>
          </p:nvPr>
        </p:nvSpPr>
        <p:spPr>
          <a:xfrm>
            <a:off x="3670009" y="3156388"/>
            <a:ext cx="669833" cy="1556374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02318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icture Placeholder 13"/>
          <p:cNvSpPr>
            <a:spLocks noGrp="1"/>
          </p:cNvSpPr>
          <p:nvPr>
            <p:ph type="pic" sz="quarter" idx="57"/>
          </p:nvPr>
        </p:nvSpPr>
        <p:spPr>
          <a:xfrm>
            <a:off x="5879977" y="5434663"/>
            <a:ext cx="1247522" cy="291745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6" name="Picture Placeholder 13"/>
          <p:cNvSpPr>
            <a:spLocks noGrp="1"/>
          </p:cNvSpPr>
          <p:nvPr>
            <p:ph type="pic" sz="quarter" idx="58"/>
          </p:nvPr>
        </p:nvSpPr>
        <p:spPr>
          <a:xfrm>
            <a:off x="2047379" y="5434663"/>
            <a:ext cx="1247522" cy="291745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7" name="Picture Placeholder 13"/>
          <p:cNvSpPr>
            <a:spLocks noGrp="1"/>
          </p:cNvSpPr>
          <p:nvPr>
            <p:ph type="pic" sz="quarter" idx="59"/>
          </p:nvPr>
        </p:nvSpPr>
        <p:spPr>
          <a:xfrm>
            <a:off x="3888369" y="4220822"/>
            <a:ext cx="1396543" cy="325627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6630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8DE14-461E-4C48-ADC3-E6864542A55C}" type="datetimeFigureOut">
              <a:rPr lang="zh-TW" altLang="en-US" smtClean="0"/>
              <a:pPr/>
              <a:t>2022/4/6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D6904-762C-44C7-B4EE-03BE87ADF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rot="10800000" flipH="1" flipV="1">
            <a:off x="4846320" y="2773681"/>
            <a:ext cx="4297680" cy="4084319"/>
          </a:xfrm>
          <a:custGeom>
            <a:avLst/>
            <a:gdLst>
              <a:gd name="connsiteX0" fmla="*/ 4052585 w 7495569"/>
              <a:gd name="connsiteY0" fmla="*/ 0 h 5760400"/>
              <a:gd name="connsiteX1" fmla="*/ 7413052 w 7495569"/>
              <a:gd name="connsiteY1" fmla="*/ 1786746 h 5760400"/>
              <a:gd name="connsiteX2" fmla="*/ 7495569 w 7495569"/>
              <a:gd name="connsiteY2" fmla="*/ 1922573 h 5760400"/>
              <a:gd name="connsiteX3" fmla="*/ 7495569 w 7495569"/>
              <a:gd name="connsiteY3" fmla="*/ 5760400 h 5760400"/>
              <a:gd name="connsiteX4" fmla="*/ 381273 w 7495569"/>
              <a:gd name="connsiteY4" fmla="*/ 5760400 h 5760400"/>
              <a:gd name="connsiteX5" fmla="*/ 318473 w 7495569"/>
              <a:gd name="connsiteY5" fmla="*/ 5630034 h 5760400"/>
              <a:gd name="connsiteX6" fmla="*/ 0 w 7495569"/>
              <a:gd name="connsiteY6" fmla="*/ 4052585 h 5760400"/>
              <a:gd name="connsiteX7" fmla="*/ 4052585 w 7495569"/>
              <a:gd name="connsiteY7" fmla="*/ 0 h 57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95569" h="5760400">
                <a:moveTo>
                  <a:pt x="4052585" y="0"/>
                </a:moveTo>
                <a:cubicBezTo>
                  <a:pt x="5451448" y="0"/>
                  <a:pt x="6684773" y="708752"/>
                  <a:pt x="7413052" y="1786746"/>
                </a:cubicBezTo>
                <a:lnTo>
                  <a:pt x="7495569" y="1922573"/>
                </a:lnTo>
                <a:lnTo>
                  <a:pt x="7495569" y="5760400"/>
                </a:lnTo>
                <a:lnTo>
                  <a:pt x="381273" y="5760400"/>
                </a:lnTo>
                <a:lnTo>
                  <a:pt x="318473" y="5630034"/>
                </a:lnTo>
                <a:cubicBezTo>
                  <a:pt x="113401" y="5145190"/>
                  <a:pt x="0" y="4612131"/>
                  <a:pt x="0" y="4052585"/>
                </a:cubicBezTo>
                <a:cubicBezTo>
                  <a:pt x="0" y="1814404"/>
                  <a:pt x="1814404" y="0"/>
                  <a:pt x="4052585" y="0"/>
                </a:cubicBezTo>
                <a:close/>
              </a:path>
            </a:pathLst>
          </a:cu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893482" y="1713587"/>
            <a:ext cx="2476427" cy="3301902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23A2C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1124495" y="4709056"/>
            <a:ext cx="477124" cy="636165"/>
          </a:xfrm>
          <a:prstGeom prst="ellipse">
            <a:avLst/>
          </a:prstGeom>
          <a:solidFill>
            <a:srgbClr val="EDD1CF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523A2C"/>
              </a:solidFill>
            </a:endParaRPr>
          </a:p>
        </p:txBody>
      </p:sp>
      <p:grpSp>
        <p:nvGrpSpPr>
          <p:cNvPr id="3" name="组合 10"/>
          <p:cNvGrpSpPr/>
          <p:nvPr/>
        </p:nvGrpSpPr>
        <p:grpSpPr>
          <a:xfrm>
            <a:off x="5744437" y="1102547"/>
            <a:ext cx="458281" cy="611041"/>
            <a:chOff x="9937750" y="2166942"/>
            <a:chExt cx="625475" cy="625475"/>
          </a:xfrm>
        </p:grpSpPr>
        <p:sp>
          <p:nvSpPr>
            <p:cNvPr id="12" name="椭圆 4"/>
            <p:cNvSpPr>
              <a:spLocks noChangeArrowheads="1"/>
            </p:cNvSpPr>
            <p:nvPr/>
          </p:nvSpPr>
          <p:spPr bwMode="auto">
            <a:xfrm>
              <a:off x="9937750" y="2166942"/>
              <a:ext cx="625475" cy="625475"/>
            </a:xfrm>
            <a:prstGeom prst="ellipse">
              <a:avLst/>
            </a:prstGeom>
            <a:solidFill>
              <a:srgbClr val="ECCB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5400" cap="flat" cmpd="sng">
                  <a:solidFill>
                    <a:srgbClr val="395E8A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523A2C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3" name="椭圆 5"/>
            <p:cNvSpPr>
              <a:spLocks noChangeArrowheads="1"/>
            </p:cNvSpPr>
            <p:nvPr/>
          </p:nvSpPr>
          <p:spPr bwMode="auto">
            <a:xfrm>
              <a:off x="10061357" y="2290549"/>
              <a:ext cx="378260" cy="378260"/>
            </a:xfrm>
            <a:prstGeom prst="ellipse">
              <a:avLst/>
            </a:prstGeom>
            <a:solidFill>
              <a:srgbClr val="D78F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25400" cap="flat" cmpd="sng">
                  <a:solidFill>
                    <a:srgbClr val="395E8A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zh-CN">
                <a:solidFill>
                  <a:srgbClr val="523A2C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4" name="文本框 7"/>
          <p:cNvSpPr txBox="1"/>
          <p:nvPr/>
        </p:nvSpPr>
        <p:spPr>
          <a:xfrm>
            <a:off x="6444208" y="3911827"/>
            <a:ext cx="2018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操作說明</a:t>
            </a:r>
            <a:endParaRPr lang="zh-CN" altLang="en-US" sz="3600" dirty="0">
              <a:solidFill>
                <a:srgbClr val="523A2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69908" y="2995058"/>
            <a:ext cx="34982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學生端</a:t>
            </a:r>
            <a:endParaRPr lang="zh-CN" altLang="en-US" sz="4400" b="1" dirty="0">
              <a:solidFill>
                <a:srgbClr val="523A2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19672" y="5152252"/>
            <a:ext cx="51156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已清空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第一次試模擬選填之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志願資料</a:t>
            </a:r>
            <a:endParaRPr lang="en-US" altLang="zh-TW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學生請使用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預設密碼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登入，再進行修改密碼</a:t>
            </a:r>
            <a:endParaRPr lang="zh-TW" altLang="en-US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6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5" grpId="0" animBg="1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74"/>
          <p:cNvSpPr>
            <a:spLocks noChangeAspect="1"/>
          </p:cNvSpPr>
          <p:nvPr/>
        </p:nvSpPr>
        <p:spPr>
          <a:xfrm>
            <a:off x="4841037" y="-783064"/>
            <a:ext cx="3714640" cy="4952853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4"/>
          <p:cNvSpPr/>
          <p:nvPr/>
        </p:nvSpPr>
        <p:spPr>
          <a:xfrm>
            <a:off x="7138041" y="2638538"/>
            <a:ext cx="1859280" cy="2479040"/>
          </a:xfrm>
          <a:prstGeom prst="ellipse">
            <a:avLst/>
          </a:prstGeom>
          <a:solidFill>
            <a:srgbClr val="EDD1C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ight Triangle 2"/>
          <p:cNvSpPr/>
          <p:nvPr/>
        </p:nvSpPr>
        <p:spPr>
          <a:xfrm>
            <a:off x="1191" y="3508402"/>
            <a:ext cx="4691876" cy="3356517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9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225754" y="79095"/>
            <a:ext cx="974326" cy="1299101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77784" y="815415"/>
            <a:ext cx="393410" cy="524547"/>
          </a:xfrm>
          <a:prstGeom prst="ellipse">
            <a:avLst/>
          </a:prstGeom>
          <a:solidFill>
            <a:srgbClr val="EDD1CF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矩形 75"/>
          <p:cNvSpPr/>
          <p:nvPr/>
        </p:nvSpPr>
        <p:spPr>
          <a:xfrm>
            <a:off x="665130" y="429917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600" dirty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適性輔導問卷調查</a:t>
            </a:r>
          </a:p>
        </p:txBody>
      </p:sp>
      <p:pic>
        <p:nvPicPr>
          <p:cNvPr id="41" name="圖片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8679" y="5720089"/>
            <a:ext cx="600075" cy="800100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0812" y="5588000"/>
            <a:ext cx="714375" cy="952500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82946" y="5521351"/>
            <a:ext cx="714375" cy="9525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8670" y="1106283"/>
            <a:ext cx="47148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9831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73" grpId="0" animBg="1"/>
      <p:bldP spid="75" grpId="0" animBg="1"/>
      <p:bldP spid="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椭圆 74"/>
          <p:cNvSpPr/>
          <p:nvPr/>
        </p:nvSpPr>
        <p:spPr>
          <a:xfrm>
            <a:off x="533906" y="302475"/>
            <a:ext cx="2476427" cy="3301902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981588" y="1233999"/>
            <a:ext cx="1945100" cy="143885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3530"/>
              </a:lnSpc>
            </a:pPr>
            <a:r>
              <a:rPr lang="zh-TW" altLang="en-US" sz="2700" b="1" spc="100" dirty="0" smtClean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ontserrat" charset="0"/>
              </a:rPr>
              <a:t>個別序位查詢示</a:t>
            </a:r>
            <a:r>
              <a:rPr lang="zh-TW" altLang="en-US" sz="2700" b="1" spc="1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ontserrat" charset="0"/>
              </a:rPr>
              <a:t>意圖</a:t>
            </a:r>
            <a:endParaRPr lang="en-US" sz="2700" b="1" spc="100" dirty="0">
              <a:solidFill>
                <a:srgbClr val="523A2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ontserrat" charset="0"/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981588" y="3415793"/>
            <a:ext cx="310589" cy="414118"/>
          </a:xfrm>
          <a:prstGeom prst="ellipse">
            <a:avLst/>
          </a:prstGeom>
          <a:solidFill>
            <a:srgbClr val="EDD1CF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044" y="5193791"/>
            <a:ext cx="1142857" cy="152380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320" y="5193791"/>
            <a:ext cx="1142857" cy="1523809"/>
          </a:xfrm>
          <a:prstGeom prst="rect">
            <a:avLst/>
          </a:prstGeom>
        </p:spPr>
      </p:pic>
      <p:pic>
        <p:nvPicPr>
          <p:cNvPr id="10" name="圖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23035" y="737352"/>
            <a:ext cx="5507831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29510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1191" y="3508402"/>
            <a:ext cx="4691876" cy="3356517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9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225754" y="79095"/>
            <a:ext cx="974326" cy="1299101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77784" y="815415"/>
            <a:ext cx="393410" cy="524547"/>
          </a:xfrm>
          <a:prstGeom prst="ellipse">
            <a:avLst/>
          </a:prstGeom>
          <a:solidFill>
            <a:srgbClr val="EDD1CF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1" name="圖片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8679" y="5720089"/>
            <a:ext cx="600075" cy="800100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0812" y="5588000"/>
            <a:ext cx="714375" cy="952500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82946" y="5521351"/>
            <a:ext cx="714375" cy="9525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7601" y="1329294"/>
            <a:ext cx="7476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志願選填相關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 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基本資料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及超額比序積分資料查詢</a:t>
            </a:r>
            <a:endParaRPr lang="zh-CN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" name="圖片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6415" y="2324183"/>
            <a:ext cx="5112067" cy="4149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椭圆 3"/>
          <p:cNvSpPr/>
          <p:nvPr/>
        </p:nvSpPr>
        <p:spPr>
          <a:xfrm>
            <a:off x="6396626" y="1927298"/>
            <a:ext cx="2476427" cy="3301902"/>
          </a:xfrm>
          <a:prstGeom prst="ellipse">
            <a:avLst/>
          </a:prstGeom>
          <a:solidFill>
            <a:srgbClr val="F6E8E7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523A2C"/>
                </a:solidFill>
              </a:rPr>
              <a:t>點選</a:t>
            </a:r>
            <a:r>
              <a:rPr lang="zh-TW" altLang="en-US" dirty="0" smtClean="0">
                <a:solidFill>
                  <a:srgbClr val="523A2C"/>
                </a:solidFill>
              </a:rPr>
              <a:t>後系統</a:t>
            </a:r>
            <a:r>
              <a:rPr lang="zh-TW" altLang="en-US" dirty="0">
                <a:solidFill>
                  <a:srgbClr val="523A2C"/>
                </a:solidFill>
              </a:rPr>
              <a:t>會直接下載「學生基本資料及超額比序積分資料表」</a:t>
            </a:r>
          </a:p>
        </p:txBody>
      </p:sp>
      <p:sp>
        <p:nvSpPr>
          <p:cNvPr id="13" name="矩形 12"/>
          <p:cNvSpPr/>
          <p:nvPr/>
        </p:nvSpPr>
        <p:spPr>
          <a:xfrm>
            <a:off x="665131" y="429917"/>
            <a:ext cx="71096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600" dirty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基本資料及超額比序積分資料</a:t>
            </a:r>
            <a:r>
              <a:rPr lang="zh-TW" altLang="en-US" sz="3600" dirty="0" smtClean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查詢</a:t>
            </a:r>
            <a:endParaRPr lang="zh-TW" altLang="en-US" sz="3600" dirty="0">
              <a:solidFill>
                <a:srgbClr val="4F392B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0206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9" grpId="0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椭圆 74"/>
          <p:cNvSpPr/>
          <p:nvPr/>
        </p:nvSpPr>
        <p:spPr>
          <a:xfrm>
            <a:off x="533906" y="302475"/>
            <a:ext cx="2476427" cy="3301902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609460" y="1682839"/>
            <a:ext cx="2378364" cy="54117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lnSpc>
                <a:spcPts val="3530"/>
              </a:lnSpc>
            </a:pPr>
            <a:r>
              <a:rPr lang="zh-TW" altLang="en-US" sz="2700" b="1" spc="100" dirty="0" smtClean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ontserrat" charset="0"/>
              </a:rPr>
              <a:t>志願選填提醒</a:t>
            </a:r>
            <a:endParaRPr lang="en-US" sz="2700" b="1" spc="100" dirty="0">
              <a:solidFill>
                <a:srgbClr val="523A2C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ontserrat" charset="0"/>
            </a:endParaRPr>
          </a:p>
        </p:txBody>
      </p:sp>
      <p:sp>
        <p:nvSpPr>
          <p:cNvPr id="76" name="Subtitle 2"/>
          <p:cNvSpPr txBox="1">
            <a:spLocks/>
          </p:cNvSpPr>
          <p:nvPr/>
        </p:nvSpPr>
        <p:spPr>
          <a:xfrm>
            <a:off x="3248464" y="332656"/>
            <a:ext cx="5343086" cy="6357672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0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模擬選填志願期間，首次登入志願選填頁面，務必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先完成適性輔導問卷填報，才可選填志願</a:t>
            </a:r>
            <a:r>
              <a:rPr lang="zh-TW" altLang="en-US" sz="20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。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0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建議選填過程中，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每隔一段時間按下「儲存志願」按鈕</a:t>
            </a:r>
            <a:r>
              <a:rPr lang="zh-TW" altLang="en-US" sz="20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，以避免停電等情況導致所選志願遺失。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0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選填完畢，務必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按下「儲存志願」按鈕</a:t>
            </a:r>
            <a:r>
              <a:rPr lang="zh-TW" altLang="en-US" sz="20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，並至「查詢我的志願資料」頁面確認您選擇的志願及排序。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0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志願選填開放期間尚未列印報名表前，可無限次修改志願及變更順序。</a:t>
            </a: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0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安全性考量，在選填志願期間若要離開位置，務必先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登出</a:t>
            </a:r>
            <a:r>
              <a:rPr lang="zh-TW" altLang="en-US" sz="2000" dirty="0">
                <a:solidFill>
                  <a:srgbClr val="523A2C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 charset="0"/>
              </a:rPr>
              <a:t>。</a:t>
            </a:r>
          </a:p>
        </p:txBody>
      </p:sp>
      <p:sp>
        <p:nvSpPr>
          <p:cNvPr id="77" name="椭圆 76"/>
          <p:cNvSpPr/>
          <p:nvPr/>
        </p:nvSpPr>
        <p:spPr>
          <a:xfrm>
            <a:off x="981588" y="3415793"/>
            <a:ext cx="310589" cy="414118"/>
          </a:xfrm>
          <a:prstGeom prst="ellipse">
            <a:avLst/>
          </a:prstGeom>
          <a:solidFill>
            <a:srgbClr val="EDD1CF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1044" y="5193791"/>
            <a:ext cx="1142857" cy="152380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9320" y="5193791"/>
            <a:ext cx="1142857" cy="15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505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1191" y="3508402"/>
            <a:ext cx="4691876" cy="3356517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9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225754" y="79095"/>
            <a:ext cx="974326" cy="1299101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77784" y="815415"/>
            <a:ext cx="393410" cy="524547"/>
          </a:xfrm>
          <a:prstGeom prst="ellipse">
            <a:avLst/>
          </a:prstGeom>
          <a:solidFill>
            <a:srgbClr val="EDD1CF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矩形 75"/>
          <p:cNvSpPr/>
          <p:nvPr/>
        </p:nvSpPr>
        <p:spPr>
          <a:xfrm>
            <a:off x="665130" y="429917"/>
            <a:ext cx="3262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600" dirty="0" smtClean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志願選填</a:t>
            </a:r>
            <a:r>
              <a:rPr lang="en-US" altLang="zh-TW" sz="3600" dirty="0" smtClean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(</a:t>
            </a:r>
            <a:r>
              <a:rPr lang="zh-TW" altLang="en-US" sz="3600" dirty="0" smtClean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免試</a:t>
            </a:r>
            <a:r>
              <a:rPr lang="en-US" altLang="zh-TW" sz="3600" dirty="0" smtClean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)</a:t>
            </a:r>
            <a:endParaRPr lang="zh-TW" altLang="en-US" sz="3600" dirty="0">
              <a:solidFill>
                <a:srgbClr val="4F392B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pic>
        <p:nvPicPr>
          <p:cNvPr id="41" name="圖片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8679" y="5720089"/>
            <a:ext cx="600075" cy="800100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0812" y="5588000"/>
            <a:ext cx="714375" cy="952500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82946" y="5521351"/>
            <a:ext cx="714375" cy="9525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51520" y="1196237"/>
            <a:ext cx="4844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志願選填相關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志願選填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免試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CN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712916" y="1777890"/>
            <a:ext cx="7570030" cy="364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首先閱讀注意事項。</a:t>
            </a:r>
            <a:endParaRPr lang="zh-TW" altLang="zh-TW" sz="260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選擇免試欲加入科組：</a:t>
            </a:r>
            <a:r>
              <a:rPr lang="zh-TW" altLang="zh-TW" sz="24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下拉選單選擇</a:t>
            </a:r>
            <a:r>
              <a:rPr lang="zh-TW" altLang="zh-TW" sz="24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zh-TW" sz="24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科組</a:t>
            </a:r>
            <a:r>
              <a:rPr lang="zh-TW" altLang="zh-TW" sz="24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學校序</a:t>
            </a:r>
            <a:r>
              <a:rPr lang="zh-TW" altLang="zh-TW" sz="24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40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點選【</a:t>
            </a:r>
            <a:r>
              <a:rPr lang="zh-TW" altLang="zh-TW" sz="2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加入</a:t>
            </a:r>
            <a:r>
              <a:rPr lang="zh-TW" altLang="zh-TW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】按鈕。</a:t>
            </a:r>
            <a:endParaRPr lang="zh-TW" altLang="zh-TW" sz="260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調整排序。</a:t>
            </a:r>
            <a:endParaRPr lang="zh-TW" altLang="zh-TW" sz="260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Tx/>
              <a:buFontTx/>
              <a:buAutoNum type="arabicPeriod"/>
            </a:pPr>
            <a:r>
              <a:rPr lang="zh-TW" altLang="zh-TW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點選【</a:t>
            </a:r>
            <a:r>
              <a:rPr lang="zh-TW" altLang="zh-TW" sz="2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儲存志願</a:t>
            </a:r>
            <a:r>
              <a:rPr lang="zh-TW" altLang="zh-TW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】按鈕。</a:t>
            </a:r>
            <a:endParaRPr lang="zh-TW" altLang="zh-TW" sz="260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橢圓形圖說文字 8"/>
          <p:cNvSpPr>
            <a:spLocks noChangeArrowheads="1"/>
          </p:cNvSpPr>
          <p:nvPr/>
        </p:nvSpPr>
        <p:spPr bwMode="auto">
          <a:xfrm>
            <a:off x="4082317" y="3717032"/>
            <a:ext cx="5026187" cy="1209675"/>
          </a:xfrm>
          <a:prstGeom prst="wedgeEllipseCallout">
            <a:avLst>
              <a:gd name="adj1" fmla="val -56690"/>
              <a:gd name="adj2" fmla="val -26838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0" tIns="36000" rIns="0" bIns="36000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 dirty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kumimoji="0" lang="zh-TW" altLang="en-US" sz="24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加入</a:t>
            </a:r>
            <a:r>
              <a:rPr kumimoji="0" lang="en-US" altLang="zh-TW" sz="2400" b="1" dirty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kumimoji="0" lang="zh-TW" altLang="en-US" sz="2400" b="1" dirty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：只是</a:t>
            </a:r>
            <a:r>
              <a:rPr kumimoji="0" lang="zh-TW" altLang="en-US" sz="2400" b="1" u="sng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暫存</a:t>
            </a:r>
            <a:r>
              <a:rPr kumimoji="0" lang="zh-TW" altLang="en-US" sz="2400" b="1" dirty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志願，並不會儲存到系統哦！</a:t>
            </a:r>
          </a:p>
        </p:txBody>
      </p:sp>
      <p:sp>
        <p:nvSpPr>
          <p:cNvPr id="12" name="橢圓形圖說文字 11"/>
          <p:cNvSpPr>
            <a:spLocks noChangeArrowheads="1"/>
          </p:cNvSpPr>
          <p:nvPr/>
        </p:nvSpPr>
        <p:spPr bwMode="auto">
          <a:xfrm>
            <a:off x="3703846" y="5445224"/>
            <a:ext cx="1376363" cy="835025"/>
          </a:xfrm>
          <a:prstGeom prst="wedgeEllipseCallout">
            <a:avLst>
              <a:gd name="adj1" fmla="val -56509"/>
              <a:gd name="adj2" fmla="val -82125"/>
            </a:avLst>
          </a:prstGeom>
          <a:solidFill>
            <a:srgbClr val="EDD1CF"/>
          </a:solidFill>
          <a:ln>
            <a:noFill/>
          </a:ln>
        </p:spPr>
        <p:txBody>
          <a:bodyPr lIns="0" tIns="36000" rIns="0" bIns="36000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zh-TW" altLang="en-US" sz="3000" b="1" dirty="0">
                <a:solidFill>
                  <a:srgbClr val="080808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很重要！</a:t>
            </a:r>
            <a:endParaRPr kumimoji="0" lang="en-US" altLang="zh-TW" sz="3000" b="1" dirty="0">
              <a:solidFill>
                <a:srgbClr val="080808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3760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76" grpId="0"/>
      <p:bldP spid="9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1191" y="3508402"/>
            <a:ext cx="4691876" cy="3356517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9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225754" y="79095"/>
            <a:ext cx="974326" cy="1299101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77784" y="815415"/>
            <a:ext cx="393410" cy="524547"/>
          </a:xfrm>
          <a:prstGeom prst="ellipse">
            <a:avLst/>
          </a:prstGeom>
          <a:solidFill>
            <a:srgbClr val="EDD1CF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矩形 75"/>
          <p:cNvSpPr/>
          <p:nvPr/>
        </p:nvSpPr>
        <p:spPr>
          <a:xfrm>
            <a:off x="665130" y="429917"/>
            <a:ext cx="3262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600" dirty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志願選填</a:t>
            </a:r>
            <a:r>
              <a:rPr lang="en-US" altLang="zh-TW" sz="3600" dirty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(</a:t>
            </a:r>
            <a:r>
              <a:rPr lang="zh-TW" altLang="en-US" sz="3600" dirty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免試</a:t>
            </a:r>
            <a:r>
              <a:rPr lang="en-US" altLang="zh-TW" sz="3600" dirty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)</a:t>
            </a:r>
            <a:endParaRPr lang="zh-TW" altLang="en-US" sz="3600" dirty="0">
              <a:solidFill>
                <a:srgbClr val="4F392B"/>
              </a:solidFill>
              <a:latin typeface="微软雅黑" charset="0"/>
              <a:ea typeface="微软雅黑" charset="0"/>
              <a:cs typeface="微软雅黑" charset="0"/>
            </a:endParaRPr>
          </a:p>
        </p:txBody>
      </p:sp>
      <p:pic>
        <p:nvPicPr>
          <p:cNvPr id="41" name="圖片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8679" y="5720089"/>
            <a:ext cx="600075" cy="800100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0812" y="5588000"/>
            <a:ext cx="714375" cy="952500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82946" y="5521351"/>
            <a:ext cx="714375" cy="952500"/>
          </a:xfrm>
          <a:prstGeom prst="rect">
            <a:avLst/>
          </a:prstGeom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8829" y="1339962"/>
            <a:ext cx="3865960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直線圖說文字 1 (加上強調線) 9"/>
          <p:cNvSpPr>
            <a:spLocks/>
          </p:cNvSpPr>
          <p:nvPr/>
        </p:nvSpPr>
        <p:spPr bwMode="auto">
          <a:xfrm>
            <a:off x="77783" y="4527660"/>
            <a:ext cx="1620774" cy="1637643"/>
          </a:xfrm>
          <a:prstGeom prst="accentCallout1">
            <a:avLst>
              <a:gd name="adj1" fmla="val 58492"/>
              <a:gd name="adj2" fmla="val 98885"/>
              <a:gd name="adj3" fmla="val -11088"/>
              <a:gd name="adj4" fmla="val 108954"/>
            </a:avLst>
          </a:prstGeom>
          <a:solidFill>
            <a:srgbClr val="CC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個志願序</a:t>
            </a:r>
            <a:r>
              <a:rPr kumimoji="0" lang="zh-TW" altLang="en-US" sz="18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kumimoji="0" lang="en-US" altLang="zh-TW" sz="18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個志願序最多只能放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kumimoji="0" lang="zh-TW" altLang="en-US" sz="18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間「</a:t>
            </a:r>
            <a:r>
              <a:rPr kumimoji="0" lang="zh-TW" altLang="en-US" sz="18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kumimoji="0" lang="zh-TW" altLang="en-US" sz="18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0" lang="zh-TW" altLang="en-US" sz="18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左大括弧 1"/>
          <p:cNvSpPr>
            <a:spLocks/>
          </p:cNvSpPr>
          <p:nvPr/>
        </p:nvSpPr>
        <p:spPr bwMode="auto">
          <a:xfrm>
            <a:off x="1786664" y="4095861"/>
            <a:ext cx="182165" cy="2087562"/>
          </a:xfrm>
          <a:prstGeom prst="leftBrace">
            <a:avLst>
              <a:gd name="adj1" fmla="val 8316"/>
              <a:gd name="adj2" fmla="val 50000"/>
            </a:avLst>
          </a:prstGeom>
          <a:noFill/>
          <a:ln w="508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kumimoji="0" lang="zh-TW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" name="直線圖說文字 1 (加上強調線) 11"/>
          <p:cNvSpPr>
            <a:spLocks/>
          </p:cNvSpPr>
          <p:nvPr/>
        </p:nvSpPr>
        <p:spPr bwMode="auto">
          <a:xfrm>
            <a:off x="6056956" y="4570522"/>
            <a:ext cx="886769" cy="1666789"/>
          </a:xfrm>
          <a:prstGeom prst="accentCallout1">
            <a:avLst>
              <a:gd name="adj1" fmla="val 39096"/>
              <a:gd name="adj2" fmla="val -4932"/>
              <a:gd name="adj3" fmla="val 120011"/>
              <a:gd name="adj4" fmla="val -29750"/>
            </a:avLst>
          </a:prstGeom>
          <a:solidFill>
            <a:srgbClr val="CCFF99"/>
          </a:solidFill>
          <a:ln w="38100" algn="ctr">
            <a:solidFill>
              <a:schemeClr val="tx1"/>
            </a:solidFill>
            <a:round/>
            <a:headEnd type="none"/>
            <a:tailEnd/>
          </a:ln>
        </p:spPr>
        <p:txBody>
          <a:bodyPr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以後的志願序無上限。</a:t>
            </a:r>
          </a:p>
        </p:txBody>
      </p:sp>
      <p:sp>
        <p:nvSpPr>
          <p:cNvPr id="13" name="八邊形 2"/>
          <p:cNvSpPr>
            <a:spLocks noChangeArrowheads="1"/>
          </p:cNvSpPr>
          <p:nvPr/>
        </p:nvSpPr>
        <p:spPr bwMode="auto">
          <a:xfrm>
            <a:off x="1712845" y="1339961"/>
            <a:ext cx="263128" cy="431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 lIns="36000" tIns="0" rIns="36000" bIns="0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solidFill>
                  <a:srgbClr val="7030A0"/>
                </a:solidFill>
                <a:latin typeface="Arial" panose="020B0604020202020204" pitchFamily="34" charset="0"/>
              </a:rPr>
              <a:t>1</a:t>
            </a:r>
            <a:endParaRPr kumimoji="0" lang="zh-TW" altLang="en-US" sz="2400" b="1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4" name="八邊形 10"/>
          <p:cNvSpPr>
            <a:spLocks noChangeArrowheads="1"/>
          </p:cNvSpPr>
          <p:nvPr/>
        </p:nvSpPr>
        <p:spPr bwMode="auto">
          <a:xfrm>
            <a:off x="1650933" y="2367073"/>
            <a:ext cx="264319" cy="431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 lIns="36000" tIns="0" rIns="36000" bIns="0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solidFill>
                  <a:srgbClr val="7030A0"/>
                </a:solidFill>
                <a:latin typeface="Arial" panose="020B0604020202020204" pitchFamily="34" charset="0"/>
              </a:rPr>
              <a:t>2</a:t>
            </a:r>
            <a:endParaRPr kumimoji="0" lang="zh-TW" altLang="en-US" sz="2400" b="1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5" name="八邊形 11"/>
          <p:cNvSpPr>
            <a:spLocks noChangeArrowheads="1"/>
          </p:cNvSpPr>
          <p:nvPr/>
        </p:nvSpPr>
        <p:spPr bwMode="auto">
          <a:xfrm>
            <a:off x="4021466" y="2511536"/>
            <a:ext cx="263129" cy="431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 lIns="36000" tIns="0" rIns="36000" bIns="0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solidFill>
                  <a:srgbClr val="7030A0"/>
                </a:solidFill>
                <a:latin typeface="Arial" panose="020B0604020202020204" pitchFamily="34" charset="0"/>
              </a:rPr>
              <a:t>3</a:t>
            </a:r>
            <a:endParaRPr kumimoji="0" lang="zh-TW" altLang="en-US" sz="2400" b="1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6" name="八邊形 14"/>
          <p:cNvSpPr>
            <a:spLocks noChangeArrowheads="1"/>
          </p:cNvSpPr>
          <p:nvPr/>
        </p:nvSpPr>
        <p:spPr bwMode="auto">
          <a:xfrm>
            <a:off x="5046595" y="3448161"/>
            <a:ext cx="264319" cy="431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 lIns="36000" tIns="0" rIns="36000" bIns="0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solidFill>
                  <a:srgbClr val="7030A0"/>
                </a:solidFill>
                <a:latin typeface="Arial" panose="020B0604020202020204" pitchFamily="34" charset="0"/>
              </a:rPr>
              <a:t>4</a:t>
            </a:r>
            <a:endParaRPr kumimoji="0" lang="zh-TW" altLang="en-US" sz="2400" b="1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17" name="八邊形 15"/>
          <p:cNvSpPr>
            <a:spLocks noChangeArrowheads="1"/>
          </p:cNvSpPr>
          <p:nvPr/>
        </p:nvSpPr>
        <p:spPr bwMode="auto">
          <a:xfrm>
            <a:off x="3379720" y="3375136"/>
            <a:ext cx="263128" cy="431800"/>
          </a:xfrm>
          <a:prstGeom prst="octagon">
            <a:avLst>
              <a:gd name="adj" fmla="val 29287"/>
            </a:avLst>
          </a:prstGeom>
          <a:solidFill>
            <a:srgbClr val="FFFF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 lIns="36000" tIns="0" rIns="36000" bIns="0"/>
          <a:lstStyle>
            <a:lvl1pPr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Gill Sans MT" panose="020B0502020104020203" pitchFamily="34" charset="0"/>
              </a:defRPr>
            </a:lvl1pPr>
            <a:lvl2pPr marL="742950" indent="-28575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>
                <a:solidFill>
                  <a:srgbClr val="595959"/>
                </a:solidFill>
                <a:latin typeface="Gill Sans MT" panose="020B0502020104020203" pitchFamily="34" charset="0"/>
              </a:defRPr>
            </a:lvl2pPr>
            <a:lvl3pPr marL="11430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Gill Sans MT" panose="020B0502020104020203" pitchFamily="34" charset="0"/>
              </a:defRPr>
            </a:lvl3pPr>
            <a:lvl4pPr marL="16002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4pPr>
            <a:lvl5pPr marL="2057400" indent="-2286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ts val="7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rgbClr val="595959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2400" b="1">
                <a:solidFill>
                  <a:srgbClr val="7030A0"/>
                </a:solidFill>
                <a:latin typeface="Arial" panose="020B0604020202020204" pitchFamily="34" charset="0"/>
              </a:rPr>
              <a:t>5</a:t>
            </a:r>
            <a:endParaRPr kumimoji="0" lang="zh-TW" altLang="en-US" sz="2400" b="1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3772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76" grpId="0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1191" y="3508402"/>
            <a:ext cx="4691876" cy="3356517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9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225754" y="79095"/>
            <a:ext cx="974326" cy="1299101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77784" y="815415"/>
            <a:ext cx="393410" cy="524547"/>
          </a:xfrm>
          <a:prstGeom prst="ellipse">
            <a:avLst/>
          </a:prstGeom>
          <a:solidFill>
            <a:srgbClr val="EDD1CF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1" name="圖片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8679" y="5720089"/>
            <a:ext cx="600075" cy="800100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0812" y="5588000"/>
            <a:ext cx="714375" cy="952500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82946" y="5521351"/>
            <a:ext cx="714375" cy="9525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65130" y="429917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600" dirty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查詢我的志願資料</a:t>
            </a:r>
          </a:p>
        </p:txBody>
      </p:sp>
      <p:sp>
        <p:nvSpPr>
          <p:cNvPr id="10" name="矩形 9"/>
          <p:cNvSpPr/>
          <p:nvPr/>
        </p:nvSpPr>
        <p:spPr>
          <a:xfrm>
            <a:off x="721788" y="1196237"/>
            <a:ext cx="5245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志願選填相關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查詢我的志願資料</a:t>
            </a:r>
            <a:endParaRPr lang="zh-CN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椭圆 3"/>
          <p:cNvSpPr/>
          <p:nvPr/>
        </p:nvSpPr>
        <p:spPr>
          <a:xfrm>
            <a:off x="6396626" y="333806"/>
            <a:ext cx="2476427" cy="3301902"/>
          </a:xfrm>
          <a:prstGeom prst="ellipse">
            <a:avLst/>
          </a:prstGeom>
          <a:solidFill>
            <a:srgbClr val="F6E8E7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523A2C"/>
                </a:solidFill>
              </a:rPr>
              <a:t>儲存志願完成後，務必到</a:t>
            </a:r>
            <a:r>
              <a:rPr lang="en-US" altLang="zh-TW" dirty="0">
                <a:solidFill>
                  <a:srgbClr val="523A2C"/>
                </a:solidFill>
              </a:rPr>
              <a:t>【</a:t>
            </a:r>
            <a:r>
              <a:rPr lang="zh-TW" altLang="en-US" dirty="0">
                <a:solidFill>
                  <a:srgbClr val="523A2C"/>
                </a:solidFill>
              </a:rPr>
              <a:t>查詢我的志願資料</a:t>
            </a:r>
            <a:r>
              <a:rPr lang="en-US" altLang="zh-TW" dirty="0">
                <a:solidFill>
                  <a:srgbClr val="523A2C"/>
                </a:solidFill>
              </a:rPr>
              <a:t>】</a:t>
            </a:r>
            <a:r>
              <a:rPr lang="zh-TW" altLang="en-US" dirty="0">
                <a:solidFill>
                  <a:srgbClr val="523A2C"/>
                </a:solidFill>
              </a:rPr>
              <a:t>頁面，確認所選的志願及順序哦！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55464" y="1657901"/>
            <a:ext cx="4770095" cy="50242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501251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9" grpId="0"/>
      <p:bldP spid="10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1191" y="3508402"/>
            <a:ext cx="4691876" cy="3356517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>
                  <a:lumMod val="95000"/>
                </a:schemeClr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sp>
        <p:nvSpPr>
          <p:cNvPr id="73" name="椭圆 72"/>
          <p:cNvSpPr/>
          <p:nvPr/>
        </p:nvSpPr>
        <p:spPr>
          <a:xfrm>
            <a:off x="225754" y="79095"/>
            <a:ext cx="974326" cy="1299101"/>
          </a:xfrm>
          <a:prstGeom prst="ellipse">
            <a:avLst/>
          </a:prstGeom>
          <a:solidFill>
            <a:srgbClr val="F6E8E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椭圆 74"/>
          <p:cNvSpPr/>
          <p:nvPr/>
        </p:nvSpPr>
        <p:spPr>
          <a:xfrm>
            <a:off x="77784" y="815415"/>
            <a:ext cx="393410" cy="524547"/>
          </a:xfrm>
          <a:prstGeom prst="ellipse">
            <a:avLst/>
          </a:prstGeom>
          <a:solidFill>
            <a:srgbClr val="EDD1CF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1" name="圖片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8679" y="5720089"/>
            <a:ext cx="600075" cy="800100"/>
          </a:xfrm>
          <a:prstGeom prst="rect">
            <a:avLst/>
          </a:prstGeom>
        </p:spPr>
      </p:pic>
      <p:pic>
        <p:nvPicPr>
          <p:cNvPr id="42" name="圖片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0812" y="5588000"/>
            <a:ext cx="714375" cy="952500"/>
          </a:xfrm>
          <a:prstGeom prst="rect">
            <a:avLst/>
          </a:prstGeom>
        </p:spPr>
      </p:pic>
      <p:pic>
        <p:nvPicPr>
          <p:cNvPr id="43" name="圖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82946" y="5521351"/>
            <a:ext cx="714375" cy="9525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65130" y="429917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3600" dirty="0">
                <a:solidFill>
                  <a:srgbClr val="4F392B"/>
                </a:solidFill>
                <a:latin typeface="微软雅黑" charset="0"/>
                <a:ea typeface="微软雅黑" charset="0"/>
                <a:cs typeface="微软雅黑" charset="0"/>
              </a:rPr>
              <a:t>列印報名表（草稿）</a:t>
            </a:r>
          </a:p>
        </p:txBody>
      </p:sp>
      <p:pic>
        <p:nvPicPr>
          <p:cNvPr id="10" name="Picture 2" descr="列印草稿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131" y="2189983"/>
            <a:ext cx="5982890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椭圆 3"/>
          <p:cNvSpPr/>
          <p:nvPr/>
        </p:nvSpPr>
        <p:spPr>
          <a:xfrm>
            <a:off x="6396626" y="333806"/>
            <a:ext cx="2476427" cy="3301902"/>
          </a:xfrm>
          <a:prstGeom prst="ellipse">
            <a:avLst/>
          </a:prstGeom>
          <a:solidFill>
            <a:srgbClr val="F6E8E7"/>
          </a:solidFill>
          <a:ln>
            <a:noFill/>
          </a:ln>
          <a:effectLst>
            <a:reflection stA="40000" endPos="3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523A2C"/>
                </a:solidFill>
              </a:rPr>
              <a:t>學生端可以列印學生報名表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草稿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en-US" dirty="0">
                <a:solidFill>
                  <a:srgbClr val="523A2C"/>
                </a:solidFill>
              </a:rPr>
              <a:t>與家長或老師做討論哦！</a:t>
            </a:r>
          </a:p>
        </p:txBody>
      </p:sp>
      <p:sp>
        <p:nvSpPr>
          <p:cNvPr id="13" name="矩形 12"/>
          <p:cNvSpPr/>
          <p:nvPr/>
        </p:nvSpPr>
        <p:spPr>
          <a:xfrm>
            <a:off x="721787" y="1196237"/>
            <a:ext cx="43620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志願選填相關</a:t>
            </a:r>
            <a:r>
              <a:rPr lang="zh-TW" altLang="en-US" sz="2400" b="1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作業</a:t>
            </a:r>
            <a:r>
              <a:rPr lang="en-US" altLang="zh-TW" sz="2400" b="1" dirty="0" smtClean="0">
                <a:latin typeface="华文细黑" panose="02010600040101010101" pitchFamily="2" charset="-122"/>
                <a:ea typeface="华文细黑" panose="02010600040101010101" pitchFamily="2" charset="-122"/>
              </a:rPr>
              <a:t>/</a:t>
            </a:r>
            <a:r>
              <a:rPr lang="zh-TW" altLang="en-US" sz="2400" b="1" dirty="0">
                <a:latin typeface="华文细黑" panose="02010600040101010101" pitchFamily="2" charset="-122"/>
                <a:ea typeface="华文细黑" panose="02010600040101010101" pitchFamily="2" charset="-122"/>
              </a:rPr>
              <a:t>列印報名表</a:t>
            </a:r>
            <a:endParaRPr lang="zh-CN" altLang="en-US" sz="2400" b="1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7927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9" grpId="0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398</Words>
  <Application>Microsoft Office PowerPoint</Application>
  <PresentationFormat>如螢幕大小 (4:3)</PresentationFormat>
  <Paragraphs>47</Paragraphs>
  <Slides>9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teacher</dc:creator>
  <cp:lastModifiedBy>teacher</cp:lastModifiedBy>
  <cp:revision>7</cp:revision>
  <dcterms:created xsi:type="dcterms:W3CDTF">2022-03-28T10:38:40Z</dcterms:created>
  <dcterms:modified xsi:type="dcterms:W3CDTF">2022-04-06T03:02:20Z</dcterms:modified>
</cp:coreProperties>
</file>