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760" r:id="rId2"/>
    <p:sldMasterId id="2147483775" r:id="rId3"/>
  </p:sldMasterIdLst>
  <p:notesMasterIdLst>
    <p:notesMasterId r:id="rId33"/>
  </p:notesMasterIdLst>
  <p:handoutMasterIdLst>
    <p:handoutMasterId r:id="rId34"/>
  </p:handoutMasterIdLst>
  <p:sldIdLst>
    <p:sldId id="1094" r:id="rId4"/>
    <p:sldId id="1095" r:id="rId5"/>
    <p:sldId id="775" r:id="rId6"/>
    <p:sldId id="1022" r:id="rId7"/>
    <p:sldId id="1023" r:id="rId8"/>
    <p:sldId id="1024" r:id="rId9"/>
    <p:sldId id="1025" r:id="rId10"/>
    <p:sldId id="788" r:id="rId11"/>
    <p:sldId id="789" r:id="rId12"/>
    <p:sldId id="825" r:id="rId13"/>
    <p:sldId id="826" r:id="rId14"/>
    <p:sldId id="779" r:id="rId15"/>
    <p:sldId id="828" r:id="rId16"/>
    <p:sldId id="780" r:id="rId17"/>
    <p:sldId id="1091" r:id="rId18"/>
    <p:sldId id="782" r:id="rId19"/>
    <p:sldId id="1090" r:id="rId20"/>
    <p:sldId id="812" r:id="rId21"/>
    <p:sldId id="815" r:id="rId22"/>
    <p:sldId id="816" r:id="rId23"/>
    <p:sldId id="1124" r:id="rId24"/>
    <p:sldId id="1033" r:id="rId25"/>
    <p:sldId id="842" r:id="rId26"/>
    <p:sldId id="736" r:id="rId27"/>
    <p:sldId id="737" r:id="rId28"/>
    <p:sldId id="1100" r:id="rId29"/>
    <p:sldId id="1039" r:id="rId30"/>
    <p:sldId id="787" r:id="rId31"/>
    <p:sldId id="702" r:id="rId32"/>
  </p:sldIdLst>
  <p:sldSz cx="9144000" cy="6858000" type="screen4x3"/>
  <p:notesSz cx="7099300" cy="10234613"/>
  <p:defaultTex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guide id="3" orient="horz" pos="3200" userDrawn="1">
          <p15:clr>
            <a:srgbClr val="A4A3A4"/>
          </p15:clr>
        </p15:guide>
        <p15:guide id="4" pos="2213" userDrawn="1">
          <p15:clr>
            <a:srgbClr val="A4A3A4"/>
          </p15:clr>
        </p15:guide>
        <p15:guide id="5" orient="horz" pos="3246" userDrawn="1">
          <p15:clr>
            <a:srgbClr val="A4A3A4"/>
          </p15:clr>
        </p15:guide>
        <p15:guide id="6" pos="2260" userDrawn="1">
          <p15:clr>
            <a:srgbClr val="A4A3A4"/>
          </p15:clr>
        </p15:guide>
        <p15:guide id="7"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0"/>
    <a:srgbClr val="F6F6E7"/>
    <a:srgbClr val="ECECCB"/>
    <a:srgbClr val="CCCC00"/>
    <a:srgbClr val="FFCC99"/>
    <a:srgbClr val="FFFFFF"/>
    <a:srgbClr val="E78712"/>
    <a:srgbClr val="569090"/>
    <a:srgbClr val="BB582F"/>
    <a:srgbClr val="910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0816" autoAdjust="0"/>
  </p:normalViewPr>
  <p:slideViewPr>
    <p:cSldViewPr>
      <p:cViewPr varScale="1">
        <p:scale>
          <a:sx n="86" d="100"/>
          <a:sy n="86" d="100"/>
        </p:scale>
        <p:origin x="153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58"/>
    </p:cViewPr>
  </p:sorterViewPr>
  <p:notesViewPr>
    <p:cSldViewPr>
      <p:cViewPr varScale="1">
        <p:scale>
          <a:sx n="75" d="100"/>
          <a:sy n="75" d="100"/>
        </p:scale>
        <p:origin x="-2184" y="-90"/>
      </p:cViewPr>
      <p:guideLst>
        <p:guide orient="horz" pos="3223"/>
        <p:guide pos="2236"/>
        <p:guide orient="horz" pos="3200"/>
        <p:guide pos="2213"/>
        <p:guide orient="horz" pos="3246"/>
        <p:guide pos="2260"/>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2"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t" anchorCtr="0" compatLnSpc="1">
            <a:prstTxWarp prst="textNoShape">
              <a:avLst/>
            </a:prstTxWarp>
          </a:bodyPr>
          <a:lstStyle>
            <a:lvl1pPr defTabSz="947754">
              <a:defRPr sz="1200">
                <a:latin typeface="Times New Roman" pitchFamily="18" charset="0"/>
              </a:defRPr>
            </a:lvl1pPr>
          </a:lstStyle>
          <a:p>
            <a:pPr>
              <a:defRPr/>
            </a:pPr>
            <a:endParaRPr lang="en-US" altLang="zh-TW"/>
          </a:p>
        </p:txBody>
      </p:sp>
      <p:sp>
        <p:nvSpPr>
          <p:cNvPr id="145411" name="Rectangle 3"/>
          <p:cNvSpPr>
            <a:spLocks noGrp="1" noChangeArrowheads="1"/>
          </p:cNvSpPr>
          <p:nvPr>
            <p:ph type="dt" sz="quarter" idx="1"/>
          </p:nvPr>
        </p:nvSpPr>
        <p:spPr bwMode="auto">
          <a:xfrm>
            <a:off x="4022164"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t" anchorCtr="0" compatLnSpc="1">
            <a:prstTxWarp prst="textNoShape">
              <a:avLst/>
            </a:prstTxWarp>
          </a:bodyPr>
          <a:lstStyle>
            <a:lvl1pPr algn="r" defTabSz="947754">
              <a:defRPr sz="1200">
                <a:latin typeface="Times New Roman" pitchFamily="18" charset="0"/>
              </a:defRPr>
            </a:lvl1pPr>
          </a:lstStyle>
          <a:p>
            <a:pPr>
              <a:defRPr/>
            </a:pPr>
            <a:endParaRPr lang="en-US" altLang="zh-TW"/>
          </a:p>
        </p:txBody>
      </p:sp>
      <p:sp>
        <p:nvSpPr>
          <p:cNvPr id="145412" name="Rectangle 4"/>
          <p:cNvSpPr>
            <a:spLocks noGrp="1" noChangeArrowheads="1"/>
          </p:cNvSpPr>
          <p:nvPr>
            <p:ph type="ftr" sz="quarter" idx="2"/>
          </p:nvPr>
        </p:nvSpPr>
        <p:spPr bwMode="auto">
          <a:xfrm>
            <a:off x="2"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b" anchorCtr="0" compatLnSpc="1">
            <a:prstTxWarp prst="textNoShape">
              <a:avLst/>
            </a:prstTxWarp>
          </a:bodyPr>
          <a:lstStyle>
            <a:lvl1pPr defTabSz="947754">
              <a:defRPr sz="1200">
                <a:latin typeface="Times New Roman" pitchFamily="18" charset="0"/>
              </a:defRPr>
            </a:lvl1pPr>
          </a:lstStyle>
          <a:p>
            <a:pPr>
              <a:defRPr/>
            </a:pPr>
            <a:endParaRPr lang="en-US" altLang="zh-TW"/>
          </a:p>
        </p:txBody>
      </p:sp>
      <p:sp>
        <p:nvSpPr>
          <p:cNvPr id="145413" name="Rectangle 5"/>
          <p:cNvSpPr>
            <a:spLocks noGrp="1" noChangeArrowheads="1"/>
          </p:cNvSpPr>
          <p:nvPr>
            <p:ph type="sldNum" sz="quarter" idx="3"/>
          </p:nvPr>
        </p:nvSpPr>
        <p:spPr bwMode="auto">
          <a:xfrm>
            <a:off x="4022164"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b" anchorCtr="0" compatLnSpc="1">
            <a:prstTxWarp prst="textNoShape">
              <a:avLst/>
            </a:prstTxWarp>
          </a:bodyPr>
          <a:lstStyle>
            <a:lvl1pPr algn="r" defTabSz="947754">
              <a:defRPr sz="1200">
                <a:latin typeface="Times New Roman" pitchFamily="18" charset="0"/>
              </a:defRPr>
            </a:lvl1pPr>
          </a:lstStyle>
          <a:p>
            <a:pPr>
              <a:defRPr/>
            </a:pPr>
            <a:fld id="{32345FBE-2C6E-4283-AF34-E17077648755}" type="slidenum">
              <a:rPr lang="zh-TW" altLang="en-US"/>
              <a:pPr>
                <a:defRPr/>
              </a:pPr>
              <a:t>‹#›</a:t>
            </a:fld>
            <a:endParaRPr lang="en-US" altLang="zh-TW"/>
          </a:p>
        </p:txBody>
      </p:sp>
    </p:spTree>
    <p:extLst>
      <p:ext uri="{BB962C8B-B14F-4D97-AF65-F5344CB8AC3E}">
        <p14:creationId xmlns:p14="http://schemas.microsoft.com/office/powerpoint/2010/main" val="3433074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2"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t" anchorCtr="0" compatLnSpc="1">
            <a:prstTxWarp prst="textNoShape">
              <a:avLst/>
            </a:prstTxWarp>
          </a:bodyPr>
          <a:lstStyle>
            <a:lvl1pPr defTabSz="954289">
              <a:defRPr sz="1200">
                <a:latin typeface="Times New Roman" pitchFamily="18" charset="0"/>
              </a:defRPr>
            </a:lvl1pPr>
          </a:lstStyle>
          <a:p>
            <a:pPr>
              <a:defRPr/>
            </a:pPr>
            <a:endParaRPr lang="en-US" altLang="zh-TW"/>
          </a:p>
        </p:txBody>
      </p:sp>
      <p:sp>
        <p:nvSpPr>
          <p:cNvPr id="220163" name="Rectangle 3"/>
          <p:cNvSpPr>
            <a:spLocks noGrp="1" noChangeArrowheads="1"/>
          </p:cNvSpPr>
          <p:nvPr>
            <p:ph type="dt" idx="1"/>
          </p:nvPr>
        </p:nvSpPr>
        <p:spPr bwMode="auto">
          <a:xfrm>
            <a:off x="4022164"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t" anchorCtr="0" compatLnSpc="1">
            <a:prstTxWarp prst="textNoShape">
              <a:avLst/>
            </a:prstTxWarp>
          </a:bodyPr>
          <a:lstStyle>
            <a:lvl1pPr algn="r" defTabSz="954289">
              <a:defRPr sz="1200">
                <a:latin typeface="Times New Roman" pitchFamily="18" charset="0"/>
              </a:defRPr>
            </a:lvl1pPr>
          </a:lstStyle>
          <a:p>
            <a:pPr>
              <a:defRPr/>
            </a:pPr>
            <a:endParaRPr lang="en-US" altLang="zh-TW"/>
          </a:p>
        </p:txBody>
      </p:sp>
      <p:sp>
        <p:nvSpPr>
          <p:cNvPr id="45060"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220165" name="Rectangle 5"/>
          <p:cNvSpPr>
            <a:spLocks noGrp="1" noChangeArrowheads="1"/>
          </p:cNvSpPr>
          <p:nvPr>
            <p:ph type="body" sz="quarter" idx="3"/>
          </p:nvPr>
        </p:nvSpPr>
        <p:spPr bwMode="auto">
          <a:xfrm>
            <a:off x="709600" y="4861155"/>
            <a:ext cx="5680103"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20166" name="Rectangle 6"/>
          <p:cNvSpPr>
            <a:spLocks noGrp="1" noChangeArrowheads="1"/>
          </p:cNvSpPr>
          <p:nvPr>
            <p:ph type="ftr" sz="quarter" idx="4"/>
          </p:nvPr>
        </p:nvSpPr>
        <p:spPr bwMode="auto">
          <a:xfrm>
            <a:off x="2"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b" anchorCtr="0" compatLnSpc="1">
            <a:prstTxWarp prst="textNoShape">
              <a:avLst/>
            </a:prstTxWarp>
          </a:bodyPr>
          <a:lstStyle>
            <a:lvl1pPr defTabSz="954289">
              <a:defRPr sz="1200">
                <a:latin typeface="Times New Roman" pitchFamily="18" charset="0"/>
              </a:defRPr>
            </a:lvl1pPr>
          </a:lstStyle>
          <a:p>
            <a:pPr>
              <a:defRPr/>
            </a:pPr>
            <a:endParaRPr lang="en-US" altLang="zh-TW"/>
          </a:p>
        </p:txBody>
      </p:sp>
      <p:sp>
        <p:nvSpPr>
          <p:cNvPr id="220167" name="Rectangle 7"/>
          <p:cNvSpPr>
            <a:spLocks noGrp="1" noChangeArrowheads="1"/>
          </p:cNvSpPr>
          <p:nvPr>
            <p:ph type="sldNum" sz="quarter" idx="5"/>
          </p:nvPr>
        </p:nvSpPr>
        <p:spPr bwMode="auto">
          <a:xfrm>
            <a:off x="4022164"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b" anchorCtr="0" compatLnSpc="1">
            <a:prstTxWarp prst="textNoShape">
              <a:avLst/>
            </a:prstTxWarp>
          </a:bodyPr>
          <a:lstStyle>
            <a:lvl1pPr algn="r" defTabSz="954289">
              <a:defRPr sz="1200">
                <a:latin typeface="Times New Roman" pitchFamily="18" charset="0"/>
              </a:defRPr>
            </a:lvl1pPr>
          </a:lstStyle>
          <a:p>
            <a:pPr>
              <a:defRPr/>
            </a:pPr>
            <a:fld id="{A60CA2DB-3078-4287-A0C2-DD7EFBA1BAE0}" type="slidenum">
              <a:rPr lang="zh-TW" altLang="en-US"/>
              <a:pPr>
                <a:defRPr/>
              </a:pPr>
              <a:t>‹#›</a:t>
            </a:fld>
            <a:endParaRPr lang="en-US" altLang="zh-TW"/>
          </a:p>
        </p:txBody>
      </p:sp>
    </p:spTree>
    <p:extLst>
      <p:ext uri="{BB962C8B-B14F-4D97-AF65-F5344CB8AC3E}">
        <p14:creationId xmlns:p14="http://schemas.microsoft.com/office/powerpoint/2010/main" val="1048977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95405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15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63673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17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35967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未參加檢測者</a:t>
            </a:r>
            <a:r>
              <a:rPr lang="en-US" altLang="zh-TW" dirty="0"/>
              <a:t>0</a:t>
            </a:r>
            <a:r>
              <a:rPr lang="zh-TW" altLang="en-US" dirty="0"/>
              <a:t>分</a:t>
            </a:r>
          </a:p>
        </p:txBody>
      </p:sp>
      <p:sp>
        <p:nvSpPr>
          <p:cNvPr id="4" name="投影片編號版面配置區 3"/>
          <p:cNvSpPr>
            <a:spLocks noGrp="1"/>
          </p:cNvSpPr>
          <p:nvPr>
            <p:ph type="sldNum" sz="quarter" idx="10"/>
          </p:nvPr>
        </p:nvSpPr>
        <p:spPr/>
        <p:txBody>
          <a:bodyPr/>
          <a:lstStyle/>
          <a:p>
            <a:pPr>
              <a:defRPr/>
            </a:pPr>
            <a:fld id="{A60CA2DB-3078-4287-A0C2-DD7EFBA1BAE0}" type="slidenum">
              <a:rPr lang="zh-TW" altLang="en-US" smtClean="0"/>
              <a:pPr>
                <a:defRPr/>
              </a:pPr>
              <a:t>19</a:t>
            </a:fld>
            <a:endParaRPr lang="en-US" altLang="zh-TW"/>
          </a:p>
        </p:txBody>
      </p:sp>
    </p:spTree>
    <p:extLst>
      <p:ext uri="{BB962C8B-B14F-4D97-AF65-F5344CB8AC3E}">
        <p14:creationId xmlns:p14="http://schemas.microsoft.com/office/powerpoint/2010/main" val="342539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5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88B54C0-B192-4D45-B20C-03EC3B5CC15A}" type="slidenum">
              <a:rPr kumimoji="0" lang="zh-TW" altLang="en-US" smtClean="0">
                <a:latin typeface="Calibri" panose="020F0502020204030204" pitchFamily="34" charset="0"/>
                <a:ea typeface="新細明體" panose="02020500000000000000" pitchFamily="18" charset="-120"/>
              </a:rPr>
              <a:pPr/>
              <a:t>23</a:t>
            </a:fld>
            <a:endParaRPr kumimoji="0" lang="zh-TW" altLang="en-US">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389063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93775" y="769938"/>
            <a:ext cx="5113338" cy="3835400"/>
          </a:xfrm>
          <a:ln/>
        </p:spPr>
      </p:sp>
      <p:sp>
        <p:nvSpPr>
          <p:cNvPr id="47107" name="Rectangle 3"/>
          <p:cNvSpPr>
            <a:spLocks noGrp="1" noChangeArrowheads="1"/>
          </p:cNvSpPr>
          <p:nvPr>
            <p:ph type="body" idx="1"/>
          </p:nvPr>
        </p:nvSpPr>
        <p:spPr>
          <a:xfrm>
            <a:off x="709600" y="4861156"/>
            <a:ext cx="5680103" cy="4604185"/>
          </a:xfrm>
          <a:noFill/>
        </p:spPr>
        <p:txBody>
          <a:bodyPr/>
          <a:lstStyle/>
          <a:p>
            <a:pPr eaLnBrk="1" hangingPunct="1"/>
            <a:r>
              <a:rPr lang="zh-TW" altLang="en-US" dirty="0">
                <a:latin typeface="Arial" charset="0"/>
              </a:rPr>
              <a:t>如何用震撼或強烈的表現帶入這些字</a:t>
            </a:r>
          </a:p>
        </p:txBody>
      </p:sp>
    </p:spTree>
    <p:extLst>
      <p:ext uri="{BB962C8B-B14F-4D97-AF65-F5344CB8AC3E}">
        <p14:creationId xmlns:p14="http://schemas.microsoft.com/office/powerpoint/2010/main" val="1491388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1" descr="sub11_0011har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zh-TW" altLang="en-US"/>
          </a:p>
        </p:txBody>
      </p:sp>
      <p:grpSp>
        <p:nvGrpSpPr>
          <p:cNvPr id="6" name="Group 8"/>
          <p:cNvGrpSpPr>
            <a:grpSpLocks/>
          </p:cNvGrpSpPr>
          <p:nvPr/>
        </p:nvGrpSpPr>
        <p:grpSpPr bwMode="auto">
          <a:xfrm>
            <a:off x="7493000" y="2992438"/>
            <a:ext cx="1338263" cy="2189162"/>
            <a:chOff x="4704" y="1885"/>
            <a:chExt cx="843" cy="1379"/>
          </a:xfrm>
        </p:grpSpPr>
        <p:sp>
          <p:nvSpPr>
            <p:cNvPr id="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1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zh-TW" altLang="en-US"/>
            </a:p>
          </p:txBody>
        </p:sp>
        <p:sp>
          <p:nvSpPr>
            <p:cNvPr id="2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zh-TW" altLang="en-US"/>
            </a:p>
          </p:txBody>
        </p:sp>
        <p:sp>
          <p:nvSpPr>
            <p:cNvPr id="2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2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zh-TW" altLang="en-US"/>
            </a:p>
          </p:txBody>
        </p:sp>
      </p:grpSp>
      <p:sp>
        <p:nvSpPr>
          <p:cNvPr id="3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zh-TW" altLang="en-US"/>
          </a:p>
        </p:txBody>
      </p:sp>
      <p:sp>
        <p:nvSpPr>
          <p:cNvPr id="74755" name="Rectangle 3"/>
          <p:cNvSpPr>
            <a:spLocks noGrp="1" noChangeArrowheads="1"/>
          </p:cNvSpPr>
          <p:nvPr>
            <p:ph type="ctrTitle"/>
          </p:nvPr>
        </p:nvSpPr>
        <p:spPr>
          <a:xfrm>
            <a:off x="250825" y="1773238"/>
            <a:ext cx="7058025" cy="2133600"/>
          </a:xfrm>
        </p:spPr>
        <p:txBody>
          <a:bodyPr anchor="ctr"/>
          <a:lstStyle>
            <a:lvl1pPr algn="r">
              <a:defRPr sz="5400"/>
            </a:lvl1pPr>
          </a:lstStyle>
          <a:p>
            <a:pPr lvl="0"/>
            <a:r>
              <a:rPr lang="en-US" altLang="zh-TW" noProof="0"/>
              <a:t>按一下以編輯母片標題樣式</a:t>
            </a:r>
          </a:p>
        </p:txBody>
      </p:sp>
      <p:sp>
        <p:nvSpPr>
          <p:cNvPr id="74756" name="Rectangle 4"/>
          <p:cNvSpPr>
            <a:spLocks noGrp="1" noChangeArrowheads="1"/>
          </p:cNvSpPr>
          <p:nvPr>
            <p:ph type="subTitle" idx="1"/>
          </p:nvPr>
        </p:nvSpPr>
        <p:spPr>
          <a:xfrm>
            <a:off x="827088" y="4221163"/>
            <a:ext cx="6248400" cy="1190625"/>
          </a:xfrm>
        </p:spPr>
        <p:txBody>
          <a:bodyPr/>
          <a:lstStyle>
            <a:lvl1pPr marL="0" indent="0" algn="r">
              <a:buFont typeface="Wingdings" pitchFamily="2" charset="2"/>
              <a:buNone/>
              <a:defRPr sz="4000">
                <a:solidFill>
                  <a:srgbClr val="000066"/>
                </a:solidFill>
              </a:defRPr>
            </a:lvl1pPr>
          </a:lstStyle>
          <a:p>
            <a:pPr lvl="0"/>
            <a:r>
              <a:rPr lang="en-US" altLang="zh-TW" noProof="0"/>
              <a:t>按一下以編輯母片副標題樣式</a:t>
            </a:r>
          </a:p>
        </p:txBody>
      </p:sp>
      <p:sp>
        <p:nvSpPr>
          <p:cNvPr id="39"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8480E105-F900-470C-9A7E-39F223B9812F}" type="datetime1">
              <a:rPr lang="zh-TW" altLang="en-US" smtClean="0"/>
              <a:t>2022/3/4</a:t>
            </a:fld>
            <a:endParaRPr lang="en-US" altLang="zh-TW"/>
          </a:p>
        </p:txBody>
      </p:sp>
      <p:sp>
        <p:nvSpPr>
          <p:cNvPr id="40"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zh-TW"/>
          </a:p>
        </p:txBody>
      </p:sp>
      <p:sp>
        <p:nvSpPr>
          <p:cNvPr id="41"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AABEDF56-5120-412C-A202-01F9DD58E064}"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EC213D78-C8ED-4369-8AA1-46AF5610F86D}" type="datetime1">
              <a:rPr lang="zh-TW" altLang="en-US" smtClean="0"/>
              <a:t>2022/3/4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B3A0187-C53F-4A5A-944C-F9D7FB430B0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0F950933-BD4E-4C48-B492-A259DF5AAC22}" type="datetime1">
              <a:rPr lang="zh-TW" altLang="en-US" smtClean="0"/>
              <a:t>2022/3/4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18FB24B0-2C4F-4F22-AFF7-031CB99A73A2}"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0033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341438"/>
            <a:ext cx="4038600" cy="47894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341438"/>
            <a:ext cx="4038600" cy="47894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7034DCF0-7E62-4127-B082-308777A69C11}" type="datetime1">
              <a:rPr lang="zh-TW" altLang="en-US" smtClean="0"/>
              <a:t>2022/3/4</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026FA979-22A6-4B83-80AB-EBB5C764AB7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0033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341438"/>
            <a:ext cx="8229600" cy="478948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B27014E1-8006-400E-AC1F-DE9C4912AD17}" type="datetime1">
              <a:rPr lang="zh-TW" altLang="en-US" smtClean="0"/>
              <a:t>2022/3/4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36197AC-CAC0-4BAF-A298-C88405D7467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79388" y="476250"/>
            <a:ext cx="8350250" cy="5689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7927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6"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ltGray">
          <a:xfrm>
            <a:off x="-9525"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p>
        </p:txBody>
      </p:sp>
      <p:pic>
        <p:nvPicPr>
          <p:cNvPr id="6" name="Picture 10" descr="教育部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260350"/>
            <a:ext cx="10080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343400" y="2895600"/>
            <a:ext cx="4038600" cy="685800"/>
          </a:xfrm>
          <a:effectLst/>
        </p:spPr>
        <p:txBody>
          <a:bodyPr/>
          <a:lstStyle>
            <a:lvl1pPr algn="r">
              <a:defRPr sz="3600">
                <a:solidFill>
                  <a:schemeClr val="accent1"/>
                </a:solidFill>
              </a:defRPr>
            </a:lvl1pPr>
          </a:lstStyle>
          <a:p>
            <a:pPr lvl="0"/>
            <a:r>
              <a:rPr lang="zh-TW" altLang="en-US" noProof="0"/>
              <a:t>按一下以編輯母片標題樣式</a:t>
            </a:r>
          </a:p>
        </p:txBody>
      </p:sp>
      <p:sp>
        <p:nvSpPr>
          <p:cNvPr id="3075" name="Rectangle 3"/>
          <p:cNvSpPr>
            <a:spLocks noGrp="1" noChangeArrowheads="1"/>
          </p:cNvSpPr>
          <p:nvPr>
            <p:ph type="subTitle" idx="1"/>
          </p:nvPr>
        </p:nvSpPr>
        <p:spPr>
          <a:xfrm>
            <a:off x="4343400" y="4038600"/>
            <a:ext cx="4038600" cy="533400"/>
          </a:xfrm>
        </p:spPr>
        <p:txBody>
          <a:bodyPr/>
          <a:lstStyle>
            <a:lvl1pPr marL="0" indent="0" algn="r">
              <a:buFont typeface="Wingdings" pitchFamily="2" charset="2"/>
              <a:buNone/>
              <a:defRPr sz="1600"/>
            </a:lvl1pPr>
          </a:lstStyle>
          <a:p>
            <a:pPr lvl="0"/>
            <a:r>
              <a:rPr lang="zh-TW" altLang="en-US" noProof="0"/>
              <a:t>按一下以編輯母片副標題樣式</a:t>
            </a:r>
          </a:p>
        </p:txBody>
      </p:sp>
      <p:sp>
        <p:nvSpPr>
          <p:cNvPr id="7" name="Rectangle 4"/>
          <p:cNvSpPr>
            <a:spLocks noGrp="1" noChangeArrowheads="1"/>
          </p:cNvSpPr>
          <p:nvPr>
            <p:ph type="dt" sz="half" idx="10"/>
          </p:nvPr>
        </p:nvSpPr>
        <p:spPr bwMode="gray">
          <a:xfrm>
            <a:off x="228600" y="6553200"/>
            <a:ext cx="2133600" cy="2444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000" b="0">
                <a:solidFill>
                  <a:schemeClr val="bg1"/>
                </a:solidFill>
                <a:latin typeface="Arial" charset="0"/>
                <a:ea typeface="新細明體" pitchFamily="18" charset="-120"/>
              </a:defRPr>
            </a:lvl1pPr>
          </a:lstStyle>
          <a:p>
            <a:pPr>
              <a:defRPr/>
            </a:pPr>
            <a:fld id="{8480E105-F900-470C-9A7E-39F223B9812F}" type="datetime1">
              <a:rPr lang="zh-TW" altLang="en-US" smtClean="0"/>
              <a:t>2022/3/4</a:t>
            </a:fld>
            <a:endParaRPr lang="en-US" altLang="zh-TW"/>
          </a:p>
        </p:txBody>
      </p:sp>
      <p:sp>
        <p:nvSpPr>
          <p:cNvPr id="8" name="Rectangle 5"/>
          <p:cNvSpPr>
            <a:spLocks noGrp="1" noChangeArrowheads="1"/>
          </p:cNvSpPr>
          <p:nvPr>
            <p:ph type="ftr" sz="quarter" idx="11"/>
          </p:nvPr>
        </p:nvSpPr>
        <p:spPr bwMode="gray">
          <a:xfrm>
            <a:off x="3200400" y="6553200"/>
            <a:ext cx="2895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latin typeface="Arial" charset="0"/>
                <a:ea typeface="新細明體" pitchFamily="18"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BEDF56-5120-412C-A202-01F9DD58E064}" type="slidenum">
              <a:rPr lang="en-US" altLang="zh-TW" smtClean="0"/>
              <a:pPr>
                <a:defRPr/>
              </a:pPr>
              <a:t>‹#›</a:t>
            </a:fld>
            <a:endParaRPr lang="en-US" altLang="zh-TW"/>
          </a:p>
        </p:txBody>
      </p:sp>
    </p:spTree>
    <p:extLst>
      <p:ext uri="{BB962C8B-B14F-4D97-AF65-F5344CB8AC3E}">
        <p14:creationId xmlns:p14="http://schemas.microsoft.com/office/powerpoint/2010/main" val="16674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67F10B62-2BAA-41F1-A070-657829FAE823}" type="slidenum">
              <a:rPr lang="en-US" altLang="zh-TW" smtClean="0"/>
              <a:pPr>
                <a:defRPr/>
              </a:pPr>
              <a:t>‹#›</a:t>
            </a:fld>
            <a:endParaRPr lang="en-US" altLang="zh-TW"/>
          </a:p>
        </p:txBody>
      </p:sp>
    </p:spTree>
    <p:extLst>
      <p:ext uri="{BB962C8B-B14F-4D97-AF65-F5344CB8AC3E}">
        <p14:creationId xmlns:p14="http://schemas.microsoft.com/office/powerpoint/2010/main" val="34522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7"/>
          <p:cNvSpPr>
            <a:spLocks noGrp="1" noChangeArrowheads="1"/>
          </p:cNvSpPr>
          <p:nvPr>
            <p:ph type="sldNum" sz="quarter" idx="10"/>
          </p:nvPr>
        </p:nvSpPr>
        <p:spPr>
          <a:ln/>
        </p:spPr>
        <p:txBody>
          <a:bodyPr/>
          <a:lstStyle>
            <a:lvl1pPr>
              <a:defRPr/>
            </a:lvl1pPr>
          </a:lstStyle>
          <a:p>
            <a:pPr>
              <a:defRPr/>
            </a:pPr>
            <a:fld id="{73F0D0B6-F193-45EA-846F-BC968D277C78}" type="slidenum">
              <a:rPr lang="en-US" altLang="zh-TW" smtClean="0"/>
              <a:pPr>
                <a:defRPr/>
              </a:pPr>
              <a:t>‹#›</a:t>
            </a:fld>
            <a:endParaRPr lang="en-US" altLang="zh-TW"/>
          </a:p>
        </p:txBody>
      </p:sp>
    </p:spTree>
    <p:extLst>
      <p:ext uri="{BB962C8B-B14F-4D97-AF65-F5344CB8AC3E}">
        <p14:creationId xmlns:p14="http://schemas.microsoft.com/office/powerpoint/2010/main" val="27495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96FA67FB-C17E-4751-8D5C-A02BA77BD2A1}" type="slidenum">
              <a:rPr lang="en-US" altLang="zh-TW" smtClean="0"/>
              <a:pPr>
                <a:defRPr/>
              </a:pPr>
              <a:t>‹#›</a:t>
            </a:fld>
            <a:endParaRPr lang="en-US" altLang="zh-TW"/>
          </a:p>
        </p:txBody>
      </p:sp>
    </p:spTree>
    <p:extLst>
      <p:ext uri="{BB962C8B-B14F-4D97-AF65-F5344CB8AC3E}">
        <p14:creationId xmlns:p14="http://schemas.microsoft.com/office/powerpoint/2010/main" val="339986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0"/>
          </p:nvPr>
        </p:nvSpPr>
        <p:spPr>
          <a:ln/>
        </p:spPr>
        <p:txBody>
          <a:bodyPr/>
          <a:lstStyle>
            <a:lvl1pPr>
              <a:defRPr/>
            </a:lvl1pPr>
          </a:lstStyle>
          <a:p>
            <a:pPr>
              <a:defRPr/>
            </a:pPr>
            <a:fld id="{74BECCAF-E932-4D8B-82DC-7A0BB45A00A0}" type="slidenum">
              <a:rPr lang="en-US" altLang="zh-TW" smtClean="0"/>
              <a:pPr>
                <a:defRPr/>
              </a:pPr>
              <a:t>‹#›</a:t>
            </a:fld>
            <a:endParaRPr lang="en-US" altLang="zh-TW"/>
          </a:p>
        </p:txBody>
      </p:sp>
    </p:spTree>
    <p:extLst>
      <p:ext uri="{BB962C8B-B14F-4D97-AF65-F5344CB8AC3E}">
        <p14:creationId xmlns:p14="http://schemas.microsoft.com/office/powerpoint/2010/main" val="11351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2238"/>
            <a:ext cx="6885384" cy="1002506"/>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124744"/>
            <a:ext cx="8229600" cy="5006181"/>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5"/>
          <p:cNvSpPr>
            <a:spLocks noGrp="1" noChangeArrowheads="1"/>
          </p:cNvSpPr>
          <p:nvPr>
            <p:ph type="dt" sz="half" idx="10"/>
          </p:nvPr>
        </p:nvSpPr>
        <p:spPr>
          <a:ln/>
        </p:spPr>
        <p:txBody>
          <a:bodyPr/>
          <a:lstStyle>
            <a:lvl1pPr>
              <a:defRPr/>
            </a:lvl1pPr>
          </a:lstStyle>
          <a:p>
            <a:pPr>
              <a:defRPr/>
            </a:pPr>
            <a:fld id="{E5817617-1922-45BF-8AE8-1BE6F61A28CB}" type="datetime1">
              <a:rPr lang="zh-TW" altLang="en-US" smtClean="0"/>
              <a:t>2022/3/4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67F10B62-2BAA-41F1-A070-657829FAE823}"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7"/>
          <p:cNvSpPr>
            <a:spLocks noGrp="1" noChangeArrowheads="1"/>
          </p:cNvSpPr>
          <p:nvPr>
            <p:ph type="sldNum" sz="quarter" idx="10"/>
          </p:nvPr>
        </p:nvSpPr>
        <p:spPr>
          <a:ln/>
        </p:spPr>
        <p:txBody>
          <a:bodyPr/>
          <a:lstStyle>
            <a:lvl1pPr>
              <a:defRPr/>
            </a:lvl1pPr>
          </a:lstStyle>
          <a:p>
            <a:pPr>
              <a:defRPr/>
            </a:pPr>
            <a:fld id="{90984C25-F521-4CE2-9B85-F33FAFC050C9}" type="slidenum">
              <a:rPr lang="en-US" altLang="zh-TW" smtClean="0"/>
              <a:pPr>
                <a:defRPr/>
              </a:pPr>
              <a:t>‹#›</a:t>
            </a:fld>
            <a:endParaRPr lang="en-US" altLang="zh-TW"/>
          </a:p>
        </p:txBody>
      </p:sp>
    </p:spTree>
    <p:extLst>
      <p:ext uri="{BB962C8B-B14F-4D97-AF65-F5344CB8AC3E}">
        <p14:creationId xmlns:p14="http://schemas.microsoft.com/office/powerpoint/2010/main" val="32612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7"/>
          <p:cNvSpPr>
            <a:spLocks noGrp="1" noChangeArrowheads="1"/>
          </p:cNvSpPr>
          <p:nvPr>
            <p:ph type="sldNum" sz="quarter" idx="10"/>
          </p:nvPr>
        </p:nvSpPr>
        <p:spPr>
          <a:ln/>
        </p:spPr>
        <p:txBody>
          <a:bodyPr/>
          <a:lstStyle>
            <a:lvl1pPr>
              <a:defRPr/>
            </a:lvl1pPr>
          </a:lstStyle>
          <a:p>
            <a:pPr>
              <a:defRPr/>
            </a:pPr>
            <a:fld id="{59AAA3D0-8D1C-4E91-B2C6-47888C680415}" type="slidenum">
              <a:rPr lang="en-US" altLang="zh-TW" smtClean="0"/>
              <a:pPr>
                <a:defRPr/>
              </a:pPr>
              <a:t>‹#›</a:t>
            </a:fld>
            <a:endParaRPr lang="en-US" altLang="zh-TW"/>
          </a:p>
        </p:txBody>
      </p:sp>
    </p:spTree>
    <p:extLst>
      <p:ext uri="{BB962C8B-B14F-4D97-AF65-F5344CB8AC3E}">
        <p14:creationId xmlns:p14="http://schemas.microsoft.com/office/powerpoint/2010/main" val="267961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DB5AB2AE-08DF-42F9-A5FC-60EA97838187}" type="slidenum">
              <a:rPr lang="en-US" altLang="zh-TW" smtClean="0"/>
              <a:pPr>
                <a:defRPr/>
              </a:pPr>
              <a:t>‹#›</a:t>
            </a:fld>
            <a:endParaRPr lang="en-US" altLang="zh-TW"/>
          </a:p>
        </p:txBody>
      </p:sp>
    </p:spTree>
    <p:extLst>
      <p:ext uri="{BB962C8B-B14F-4D97-AF65-F5344CB8AC3E}">
        <p14:creationId xmlns:p14="http://schemas.microsoft.com/office/powerpoint/2010/main" val="176875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F1D65F0E-BDA5-4A23-B0EE-B1B171BAECD2}" type="slidenum">
              <a:rPr lang="en-US" altLang="zh-TW" smtClean="0"/>
              <a:pPr>
                <a:defRPr/>
              </a:pPr>
              <a:t>‹#›</a:t>
            </a:fld>
            <a:endParaRPr lang="en-US" altLang="zh-TW"/>
          </a:p>
        </p:txBody>
      </p:sp>
    </p:spTree>
    <p:extLst>
      <p:ext uri="{BB962C8B-B14F-4D97-AF65-F5344CB8AC3E}">
        <p14:creationId xmlns:p14="http://schemas.microsoft.com/office/powerpoint/2010/main" val="38097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BB3A0187-C53F-4A5A-944C-F9D7FB430B0D}" type="slidenum">
              <a:rPr lang="en-US" altLang="zh-TW" smtClean="0"/>
              <a:pPr>
                <a:defRPr/>
              </a:pPr>
              <a:t>‹#›</a:t>
            </a:fld>
            <a:endParaRPr lang="en-US" altLang="zh-TW"/>
          </a:p>
        </p:txBody>
      </p:sp>
    </p:spTree>
    <p:extLst>
      <p:ext uri="{BB962C8B-B14F-4D97-AF65-F5344CB8AC3E}">
        <p14:creationId xmlns:p14="http://schemas.microsoft.com/office/powerpoint/2010/main" val="8790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18FB24B0-2C4F-4F22-AFF7-031CB99A73A2}" type="slidenum">
              <a:rPr lang="en-US" altLang="zh-TW" smtClean="0"/>
              <a:pPr>
                <a:defRPr/>
              </a:pPr>
              <a:t>‹#›</a:t>
            </a:fld>
            <a:endParaRPr lang="en-US" altLang="zh-TW"/>
          </a:p>
        </p:txBody>
      </p:sp>
    </p:spTree>
    <p:extLst>
      <p:ext uri="{BB962C8B-B14F-4D97-AF65-F5344CB8AC3E}">
        <p14:creationId xmlns:p14="http://schemas.microsoft.com/office/powerpoint/2010/main" val="302869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026FA979-22A6-4B83-80AB-EBB5C764AB7D}" type="slidenum">
              <a:rPr lang="en-US" altLang="zh-TW" smtClean="0"/>
              <a:pPr>
                <a:defRPr/>
              </a:pPr>
              <a:t>‹#›</a:t>
            </a:fld>
            <a:endParaRPr lang="en-US" altLang="zh-TW"/>
          </a:p>
        </p:txBody>
      </p:sp>
    </p:spTree>
    <p:extLst>
      <p:ext uri="{BB962C8B-B14F-4D97-AF65-F5344CB8AC3E}">
        <p14:creationId xmlns:p14="http://schemas.microsoft.com/office/powerpoint/2010/main" val="155769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r>
              <a:rPr lang="zh-TW" altLang="en-US" noProof="0"/>
              <a:t>按一下圖示以新增表格</a:t>
            </a:r>
          </a:p>
        </p:txBody>
      </p:sp>
      <p:sp>
        <p:nvSpPr>
          <p:cNvPr id="4" name="Rectangle 77"/>
          <p:cNvSpPr>
            <a:spLocks noGrp="1" noChangeArrowheads="1"/>
          </p:cNvSpPr>
          <p:nvPr>
            <p:ph type="sldNum" sz="quarter" idx="10"/>
          </p:nvPr>
        </p:nvSpPr>
        <p:spPr>
          <a:ln/>
        </p:spPr>
        <p:txBody>
          <a:bodyPr/>
          <a:lstStyle>
            <a:lvl1pPr>
              <a:defRPr/>
            </a:lvl1pPr>
          </a:lstStyle>
          <a:p>
            <a:pPr>
              <a:defRPr/>
            </a:pPr>
            <a:fld id="{B36197AC-CAC0-4BAF-A298-C88405D7467D}" type="slidenum">
              <a:rPr lang="en-US" altLang="zh-TW" smtClean="0"/>
              <a:pPr>
                <a:defRPr/>
              </a:pPr>
              <a:t>‹#›</a:t>
            </a:fld>
            <a:endParaRPr lang="en-US" altLang="zh-TW"/>
          </a:p>
        </p:txBody>
      </p:sp>
    </p:spTree>
    <p:extLst>
      <p:ext uri="{BB962C8B-B14F-4D97-AF65-F5344CB8AC3E}">
        <p14:creationId xmlns:p14="http://schemas.microsoft.com/office/powerpoint/2010/main" val="28774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a:ln/>
        </p:spPr>
        <p:txBody>
          <a:bodyPr/>
          <a:lstStyle>
            <a:lvl1pPr>
              <a:defRPr/>
            </a:lvl1pPr>
          </a:lstStyle>
          <a:p>
            <a:fld id="{F1B14597-AAF8-4596-ABFD-6D422F26363A}" type="slidenum">
              <a:rPr lang="zh-TW" altLang="en-US"/>
              <a:pPr/>
              <a:t>‹#›</a:t>
            </a:fld>
            <a:endParaRPr lang="en-US" altLang="zh-TW"/>
          </a:p>
        </p:txBody>
      </p:sp>
    </p:spTree>
    <p:extLst>
      <p:ext uri="{BB962C8B-B14F-4D97-AF65-F5344CB8AC3E}">
        <p14:creationId xmlns:p14="http://schemas.microsoft.com/office/powerpoint/2010/main" val="29616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6"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ltGray">
          <a:xfrm>
            <a:off x="-9525"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solidFill>
                <a:srgbClr val="30311D"/>
              </a:solidFill>
            </a:endParaRPr>
          </a:p>
        </p:txBody>
      </p:sp>
      <p:pic>
        <p:nvPicPr>
          <p:cNvPr id="6" name="Picture 10" descr="教育部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260350"/>
            <a:ext cx="10080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343400" y="2895600"/>
            <a:ext cx="4038600" cy="685800"/>
          </a:xfrm>
          <a:effectLst/>
        </p:spPr>
        <p:txBody>
          <a:bodyPr/>
          <a:lstStyle>
            <a:lvl1pPr algn="r">
              <a:defRPr sz="3600">
                <a:solidFill>
                  <a:schemeClr val="accent1"/>
                </a:solidFill>
              </a:defRPr>
            </a:lvl1pPr>
          </a:lstStyle>
          <a:p>
            <a:pPr lvl="0"/>
            <a:r>
              <a:rPr lang="zh-TW" altLang="en-US" noProof="0"/>
              <a:t>按一下以編輯母片標題樣式</a:t>
            </a:r>
          </a:p>
        </p:txBody>
      </p:sp>
      <p:sp>
        <p:nvSpPr>
          <p:cNvPr id="3075" name="Rectangle 3"/>
          <p:cNvSpPr>
            <a:spLocks noGrp="1" noChangeArrowheads="1"/>
          </p:cNvSpPr>
          <p:nvPr>
            <p:ph type="subTitle" idx="1"/>
          </p:nvPr>
        </p:nvSpPr>
        <p:spPr>
          <a:xfrm>
            <a:off x="4343400" y="4038600"/>
            <a:ext cx="4038600" cy="533400"/>
          </a:xfrm>
        </p:spPr>
        <p:txBody>
          <a:bodyPr/>
          <a:lstStyle>
            <a:lvl1pPr marL="0" indent="0" algn="r">
              <a:buFont typeface="Wingdings" pitchFamily="2" charset="2"/>
              <a:buNone/>
              <a:defRPr sz="1600"/>
            </a:lvl1pPr>
          </a:lstStyle>
          <a:p>
            <a:pPr lvl="0"/>
            <a:r>
              <a:rPr lang="zh-TW" altLang="en-US" noProof="0"/>
              <a:t>按一下以編輯母片副標題樣式</a:t>
            </a:r>
          </a:p>
        </p:txBody>
      </p:sp>
      <p:sp>
        <p:nvSpPr>
          <p:cNvPr id="7" name="Rectangle 4"/>
          <p:cNvSpPr>
            <a:spLocks noGrp="1" noChangeArrowheads="1"/>
          </p:cNvSpPr>
          <p:nvPr>
            <p:ph type="dt" sz="half" idx="10"/>
          </p:nvPr>
        </p:nvSpPr>
        <p:spPr bwMode="gray">
          <a:xfrm>
            <a:off x="228600" y="6553200"/>
            <a:ext cx="2133600" cy="2444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000" b="0">
                <a:solidFill>
                  <a:srgbClr val="FFFFFF"/>
                </a:solidFill>
                <a:latin typeface="Arial" charset="0"/>
                <a:ea typeface="新細明體" pitchFamily="18" charset="-120"/>
              </a:defRPr>
            </a:lvl1pPr>
          </a:lstStyle>
          <a:p>
            <a:pPr>
              <a:defRPr/>
            </a:pPr>
            <a:fld id="{A2D2DFD2-E676-4FC2-B4BB-79B1648B0B01}" type="datetime1">
              <a:rPr lang="zh-TW" altLang="en-US"/>
              <a:pPr>
                <a:defRPr/>
              </a:pPr>
              <a:t>2022/3/4</a:t>
            </a:fld>
            <a:endParaRPr lang="en-US" altLang="zh-TW"/>
          </a:p>
        </p:txBody>
      </p:sp>
      <p:sp>
        <p:nvSpPr>
          <p:cNvPr id="8" name="Rectangle 5"/>
          <p:cNvSpPr>
            <a:spLocks noGrp="1" noChangeArrowheads="1"/>
          </p:cNvSpPr>
          <p:nvPr>
            <p:ph type="ftr" sz="quarter" idx="11"/>
          </p:nvPr>
        </p:nvSpPr>
        <p:spPr bwMode="gray">
          <a:xfrm>
            <a:off x="3200400" y="6553200"/>
            <a:ext cx="2895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solidFill>
                  <a:srgbClr val="30311D"/>
                </a:solidFill>
                <a:latin typeface="Arial" charset="0"/>
                <a:ea typeface="新細明體" pitchFamily="18"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fld id="{8EC40FF9-EEA4-43F9-B702-CBD38DFBEB95}" type="slidenum">
              <a:rPr lang="zh-TW" altLang="en-US"/>
              <a:pPr/>
              <a:t>‹#›</a:t>
            </a:fld>
            <a:endParaRPr lang="en-US" altLang="zh-TW"/>
          </a:p>
        </p:txBody>
      </p:sp>
    </p:spTree>
    <p:extLst>
      <p:ext uri="{BB962C8B-B14F-4D97-AF65-F5344CB8AC3E}">
        <p14:creationId xmlns:p14="http://schemas.microsoft.com/office/powerpoint/2010/main" val="384934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E655775-E6BC-42D9-B613-9892AD92140C}" type="datetime1">
              <a:rPr lang="zh-TW" altLang="en-US" smtClean="0"/>
              <a:t>2022/3/4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73F0D0B6-F193-45EA-846F-BC968D277C78}"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F0B3F4C1-B1D4-4106-ACE8-008FA2DD7F25}" type="slidenum">
              <a:rPr lang="zh-TW" altLang="en-US"/>
              <a:pPr/>
              <a:t>‹#›</a:t>
            </a:fld>
            <a:endParaRPr lang="en-US" altLang="zh-TW"/>
          </a:p>
        </p:txBody>
      </p:sp>
    </p:spTree>
    <p:extLst>
      <p:ext uri="{BB962C8B-B14F-4D97-AF65-F5344CB8AC3E}">
        <p14:creationId xmlns:p14="http://schemas.microsoft.com/office/powerpoint/2010/main" val="1087671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7"/>
          <p:cNvSpPr>
            <a:spLocks noGrp="1" noChangeArrowheads="1"/>
          </p:cNvSpPr>
          <p:nvPr>
            <p:ph type="sldNum" sz="quarter" idx="10"/>
          </p:nvPr>
        </p:nvSpPr>
        <p:spPr>
          <a:ln/>
        </p:spPr>
        <p:txBody>
          <a:bodyPr/>
          <a:lstStyle>
            <a:lvl1pPr>
              <a:defRPr/>
            </a:lvl1pPr>
          </a:lstStyle>
          <a:p>
            <a:fld id="{4D6819E8-181D-4741-9982-D5CD6D57015C}" type="slidenum">
              <a:rPr lang="zh-TW" altLang="en-US"/>
              <a:pPr/>
              <a:t>‹#›</a:t>
            </a:fld>
            <a:endParaRPr lang="en-US" altLang="zh-TW"/>
          </a:p>
        </p:txBody>
      </p:sp>
    </p:spTree>
    <p:extLst>
      <p:ext uri="{BB962C8B-B14F-4D97-AF65-F5344CB8AC3E}">
        <p14:creationId xmlns:p14="http://schemas.microsoft.com/office/powerpoint/2010/main" val="1199152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fld id="{065352AC-2F8F-4A93-9D39-6D19E324A9C0}" type="slidenum">
              <a:rPr lang="zh-TW" altLang="en-US"/>
              <a:pPr/>
              <a:t>‹#›</a:t>
            </a:fld>
            <a:endParaRPr lang="en-US" altLang="zh-TW"/>
          </a:p>
        </p:txBody>
      </p:sp>
    </p:spTree>
    <p:extLst>
      <p:ext uri="{BB962C8B-B14F-4D97-AF65-F5344CB8AC3E}">
        <p14:creationId xmlns:p14="http://schemas.microsoft.com/office/powerpoint/2010/main" val="4093059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0"/>
          </p:nvPr>
        </p:nvSpPr>
        <p:spPr>
          <a:ln/>
        </p:spPr>
        <p:txBody>
          <a:bodyPr/>
          <a:lstStyle>
            <a:lvl1pPr>
              <a:defRPr/>
            </a:lvl1pPr>
          </a:lstStyle>
          <a:p>
            <a:fld id="{21DDAB30-7E21-4A82-8690-497DA498413E}" type="slidenum">
              <a:rPr lang="zh-TW" altLang="en-US"/>
              <a:pPr/>
              <a:t>‹#›</a:t>
            </a:fld>
            <a:endParaRPr lang="en-US" altLang="zh-TW"/>
          </a:p>
        </p:txBody>
      </p:sp>
    </p:spTree>
    <p:extLst>
      <p:ext uri="{BB962C8B-B14F-4D97-AF65-F5344CB8AC3E}">
        <p14:creationId xmlns:p14="http://schemas.microsoft.com/office/powerpoint/2010/main" val="24408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7"/>
          <p:cNvSpPr>
            <a:spLocks noGrp="1" noChangeArrowheads="1"/>
          </p:cNvSpPr>
          <p:nvPr>
            <p:ph type="sldNum" sz="quarter" idx="10"/>
          </p:nvPr>
        </p:nvSpPr>
        <p:spPr>
          <a:ln/>
        </p:spPr>
        <p:txBody>
          <a:bodyPr/>
          <a:lstStyle>
            <a:lvl1pPr>
              <a:defRPr/>
            </a:lvl1pPr>
          </a:lstStyle>
          <a:p>
            <a:fld id="{88E195D9-2C51-428D-A80D-7115982D1284}" type="slidenum">
              <a:rPr lang="zh-TW" altLang="en-US"/>
              <a:pPr/>
              <a:t>‹#›</a:t>
            </a:fld>
            <a:endParaRPr lang="en-US" altLang="zh-TW"/>
          </a:p>
        </p:txBody>
      </p:sp>
    </p:spTree>
    <p:extLst>
      <p:ext uri="{BB962C8B-B14F-4D97-AF65-F5344CB8AC3E}">
        <p14:creationId xmlns:p14="http://schemas.microsoft.com/office/powerpoint/2010/main" val="2964666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7"/>
          <p:cNvSpPr>
            <a:spLocks noGrp="1" noChangeArrowheads="1"/>
          </p:cNvSpPr>
          <p:nvPr>
            <p:ph type="sldNum" sz="quarter" idx="10"/>
          </p:nvPr>
        </p:nvSpPr>
        <p:spPr>
          <a:ln/>
        </p:spPr>
        <p:txBody>
          <a:bodyPr/>
          <a:lstStyle>
            <a:lvl1pPr>
              <a:defRPr/>
            </a:lvl1pPr>
          </a:lstStyle>
          <a:p>
            <a:fld id="{6FF1DF9D-EB2D-4FBA-8DE3-7A94E0EBA37C}" type="slidenum">
              <a:rPr lang="zh-TW" altLang="en-US"/>
              <a:pPr/>
              <a:t>‹#›</a:t>
            </a:fld>
            <a:endParaRPr lang="en-US" altLang="zh-TW"/>
          </a:p>
        </p:txBody>
      </p:sp>
    </p:spTree>
    <p:extLst>
      <p:ext uri="{BB962C8B-B14F-4D97-AF65-F5344CB8AC3E}">
        <p14:creationId xmlns:p14="http://schemas.microsoft.com/office/powerpoint/2010/main" val="1459414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fld id="{36849D62-040D-46B0-B862-ED020689D21E}" type="slidenum">
              <a:rPr lang="zh-TW" altLang="en-US"/>
              <a:pPr/>
              <a:t>‹#›</a:t>
            </a:fld>
            <a:endParaRPr lang="en-US" altLang="zh-TW"/>
          </a:p>
        </p:txBody>
      </p:sp>
    </p:spTree>
    <p:extLst>
      <p:ext uri="{BB962C8B-B14F-4D97-AF65-F5344CB8AC3E}">
        <p14:creationId xmlns:p14="http://schemas.microsoft.com/office/powerpoint/2010/main" val="1126754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fld id="{E3C0FFF1-821E-4C8E-A0CD-6DFEE6CE3FB1}" type="slidenum">
              <a:rPr lang="zh-TW" altLang="en-US"/>
              <a:pPr/>
              <a:t>‹#›</a:t>
            </a:fld>
            <a:endParaRPr lang="en-US" altLang="zh-TW"/>
          </a:p>
        </p:txBody>
      </p:sp>
    </p:spTree>
    <p:extLst>
      <p:ext uri="{BB962C8B-B14F-4D97-AF65-F5344CB8AC3E}">
        <p14:creationId xmlns:p14="http://schemas.microsoft.com/office/powerpoint/2010/main" val="1570624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A17CB28E-62F0-4881-8917-9980444EECF9}" type="slidenum">
              <a:rPr lang="zh-TW" altLang="en-US"/>
              <a:pPr/>
              <a:t>‹#›</a:t>
            </a:fld>
            <a:endParaRPr lang="en-US" altLang="zh-TW"/>
          </a:p>
        </p:txBody>
      </p:sp>
    </p:spTree>
    <p:extLst>
      <p:ext uri="{BB962C8B-B14F-4D97-AF65-F5344CB8AC3E}">
        <p14:creationId xmlns:p14="http://schemas.microsoft.com/office/powerpoint/2010/main" val="3536364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EA6DE2A7-CEB6-4F1A-AF79-40C263229162}" type="slidenum">
              <a:rPr lang="zh-TW" altLang="en-US"/>
              <a:pPr/>
              <a:t>‹#›</a:t>
            </a:fld>
            <a:endParaRPr lang="en-US" altLang="zh-TW"/>
          </a:p>
        </p:txBody>
      </p:sp>
    </p:spTree>
    <p:extLst>
      <p:ext uri="{BB962C8B-B14F-4D97-AF65-F5344CB8AC3E}">
        <p14:creationId xmlns:p14="http://schemas.microsoft.com/office/powerpoint/2010/main" val="285733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4B4E69DD-3768-4836-972E-D41EAB11F6F3}" type="datetime1">
              <a:rPr lang="zh-TW" altLang="en-US" smtClean="0"/>
              <a:t>2022/3/4</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96FA67FB-C17E-4751-8D5C-A02BA77BD2A1}"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fld id="{779A33DC-FFB1-4666-A7E5-C06232FB047F}" type="slidenum">
              <a:rPr lang="zh-TW" altLang="en-US"/>
              <a:pPr/>
              <a:t>‹#›</a:t>
            </a:fld>
            <a:endParaRPr lang="en-US" altLang="zh-TW"/>
          </a:p>
        </p:txBody>
      </p:sp>
    </p:spTree>
    <p:extLst>
      <p:ext uri="{BB962C8B-B14F-4D97-AF65-F5344CB8AC3E}">
        <p14:creationId xmlns:p14="http://schemas.microsoft.com/office/powerpoint/2010/main" val="1973283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r>
              <a:rPr lang="zh-TW" altLang="en-US" noProof="0"/>
              <a:t>按一下圖示以新增表格</a:t>
            </a:r>
          </a:p>
        </p:txBody>
      </p:sp>
      <p:sp>
        <p:nvSpPr>
          <p:cNvPr id="4" name="Rectangle 77"/>
          <p:cNvSpPr>
            <a:spLocks noGrp="1" noChangeArrowheads="1"/>
          </p:cNvSpPr>
          <p:nvPr>
            <p:ph type="sldNum" sz="quarter" idx="10"/>
          </p:nvPr>
        </p:nvSpPr>
        <p:spPr>
          <a:ln/>
        </p:spPr>
        <p:txBody>
          <a:bodyPr/>
          <a:lstStyle>
            <a:lvl1pPr>
              <a:defRPr/>
            </a:lvl1pPr>
          </a:lstStyle>
          <a:p>
            <a:fld id="{BF86EB4C-9C92-4F68-AFFC-15DCF88F4A0F}" type="slidenum">
              <a:rPr lang="zh-TW" altLang="en-US"/>
              <a:pPr/>
              <a:t>‹#›</a:t>
            </a:fld>
            <a:endParaRPr lang="en-US" altLang="zh-TW"/>
          </a:p>
        </p:txBody>
      </p:sp>
    </p:spTree>
    <p:extLst>
      <p:ext uri="{BB962C8B-B14F-4D97-AF65-F5344CB8AC3E}">
        <p14:creationId xmlns:p14="http://schemas.microsoft.com/office/powerpoint/2010/main" val="2129770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a:ln/>
        </p:spPr>
        <p:txBody>
          <a:bodyPr/>
          <a:lstStyle>
            <a:lvl1pPr>
              <a:defRPr/>
            </a:lvl1pPr>
          </a:lstStyle>
          <a:p>
            <a:fld id="{480FB989-62B2-40CF-A9C2-F1CB84FFC02C}" type="slidenum">
              <a:rPr lang="zh-TW" altLang="en-US"/>
              <a:pPr/>
              <a:t>‹#›</a:t>
            </a:fld>
            <a:endParaRPr lang="en-US" altLang="zh-TW"/>
          </a:p>
        </p:txBody>
      </p:sp>
    </p:spTree>
    <p:extLst>
      <p:ext uri="{BB962C8B-B14F-4D97-AF65-F5344CB8AC3E}">
        <p14:creationId xmlns:p14="http://schemas.microsoft.com/office/powerpoint/2010/main" val="269955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2A86DBF1-34C0-47DB-99E1-734354E56231}" type="datetime1">
              <a:rPr lang="zh-TW" altLang="en-US" smtClean="0"/>
              <a:t>2022/3/4</a:t>
            </a:fld>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74BECCAF-E932-4D8B-82DC-7A0BB45A00A0}"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BBFF2AD3-58CA-47F7-92BF-E9C1FDD74C19}" type="datetime1">
              <a:rPr lang="zh-TW" altLang="en-US" smtClean="0"/>
              <a:t>2022/3/4</a:t>
            </a:fld>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90984C25-F521-4CE2-9B85-F33FAFC050C9}"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4E4C3A1-972D-41C1-855B-C8EE1C80516B}" type="datetime1">
              <a:rPr lang="zh-TW" altLang="en-US" smtClean="0"/>
              <a:t>2022/3/4</a:t>
            </a:fld>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59AAA3D0-8D1C-4E91-B2C6-47888C680415}"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2F350C9-5A2D-4E24-9B47-0D3D31E61ADB}" type="datetime1">
              <a:rPr lang="zh-TW" altLang="en-US" smtClean="0"/>
              <a:t>2022/3/4</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DB5AB2AE-08DF-42F9-A5FC-60EA97838187}"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7C24D13F-0C63-49E8-8ED6-BD4F2DA8D7CF}" type="datetime1">
              <a:rPr lang="zh-TW" altLang="en-US" smtClean="0"/>
              <a:t>2022/3/4</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F1D65F0E-BDA5-4A23-B0EE-B1B171BAECD2}"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image" Target="../media/image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oleObject" Target="../embeddings/oleObject1.bin"/><Relationship Id="rId2" Type="http://schemas.openxmlformats.org/officeDocument/2006/relationships/slideLayout" Target="../slideLayouts/slideLayout16.xml"/><Relationship Id="rId16" Type="http://schemas.openxmlformats.org/officeDocument/2006/relationships/vmlDrawing" Target="../drawings/vmlDrawing1.vml"/><Relationship Id="rId20"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oleObject" Target="../embeddings/oleObject2.bin"/><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png"/><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3.bin"/><Relationship Id="rId2" Type="http://schemas.openxmlformats.org/officeDocument/2006/relationships/slideLayout" Target="../slideLayouts/slideLayout30.xml"/><Relationship Id="rId16" Type="http://schemas.openxmlformats.org/officeDocument/2006/relationships/vmlDrawing" Target="../drawings/vmlDrawing2.v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oleObject" Target="../embeddings/oleObject4.bin"/><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descr="sub11_0011hard"/>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zh-TW" altLang="en-US"/>
          </a:p>
        </p:txBody>
      </p:sp>
      <p:sp>
        <p:nvSpPr>
          <p:cNvPr id="1028" name="Rectangle 3"/>
          <p:cNvSpPr>
            <a:spLocks noGrp="1" noChangeArrowheads="1"/>
          </p:cNvSpPr>
          <p:nvPr>
            <p:ph type="title"/>
          </p:nvPr>
        </p:nvSpPr>
        <p:spPr bwMode="auto">
          <a:xfrm>
            <a:off x="457200" y="122238"/>
            <a:ext cx="7543800" cy="1003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a:t>按一下以編輯母片標題樣式</a:t>
            </a:r>
          </a:p>
        </p:txBody>
      </p:sp>
      <p:sp>
        <p:nvSpPr>
          <p:cNvPr id="1029" name="Rectangle 4"/>
          <p:cNvSpPr>
            <a:spLocks noGrp="1" noChangeArrowheads="1"/>
          </p:cNvSpPr>
          <p:nvPr>
            <p:ph type="body" idx="1"/>
          </p:nvPr>
        </p:nvSpPr>
        <p:spPr bwMode="auto">
          <a:xfrm>
            <a:off x="457200" y="1111250"/>
            <a:ext cx="8229600" cy="5019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按一下以編輯母片</a:t>
            </a:r>
          </a:p>
          <a:p>
            <a:pPr lvl="1"/>
            <a:r>
              <a:rPr lang="en-US" altLang="zh-TW"/>
              <a:t>第二層</a:t>
            </a:r>
          </a:p>
          <a:p>
            <a:pPr lvl="2"/>
            <a:r>
              <a:rPr lang="en-US" altLang="zh-TW"/>
              <a:t>第三層</a:t>
            </a:r>
          </a:p>
          <a:p>
            <a:pPr lvl="3"/>
            <a:r>
              <a:rPr lang="en-US" altLang="zh-TW"/>
              <a:t>第四層</a:t>
            </a:r>
          </a:p>
          <a:p>
            <a:pPr lvl="4"/>
            <a:r>
              <a:rPr lang="en-US" altLang="zh-TW"/>
              <a:t>第五層</a:t>
            </a:r>
          </a:p>
        </p:txBody>
      </p:sp>
      <p:sp>
        <p:nvSpPr>
          <p:cNvPr id="7373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latin typeface="Arial" charset="0"/>
              </a:defRPr>
            </a:lvl1pPr>
          </a:lstStyle>
          <a:p>
            <a:pPr>
              <a:defRPr/>
            </a:pPr>
            <a:fld id="{5797ACE8-3AED-4FF4-8965-9DA8A608B77A}" type="datetime1">
              <a:rPr lang="zh-TW" altLang="en-US" smtClean="0"/>
              <a:t>2022/3/4</a:t>
            </a:fld>
            <a:endParaRPr lang="en-US" altLang="zh-TW"/>
          </a:p>
        </p:txBody>
      </p:sp>
      <p:sp>
        <p:nvSpPr>
          <p:cNvPr id="7373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latin typeface="Arial" charset="0"/>
              </a:defRPr>
            </a:lvl1pPr>
          </a:lstStyle>
          <a:p>
            <a:pPr>
              <a:defRPr/>
            </a:pPr>
            <a:endParaRPr lang="en-US" altLang="zh-TW"/>
          </a:p>
        </p:txBody>
      </p:sp>
      <p:sp>
        <p:nvSpPr>
          <p:cNvPr id="7373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latin typeface="Arial" charset="0"/>
              </a:defRPr>
            </a:lvl1pPr>
          </a:lstStyle>
          <a:p>
            <a:pPr>
              <a:defRPr/>
            </a:pPr>
            <a:fld id="{EA3B093A-C085-4E81-B217-0B2055C8D63F}" type="slidenum">
              <a:rPr lang="en-US" altLang="zh-TW"/>
              <a:pPr>
                <a:defRPr/>
              </a:pPr>
              <a:t>‹#›</a:t>
            </a:fld>
            <a:endParaRPr lang="en-US" altLang="zh-TW"/>
          </a:p>
        </p:txBody>
      </p:sp>
      <p:grpSp>
        <p:nvGrpSpPr>
          <p:cNvPr id="1033" name="Group 8"/>
          <p:cNvGrpSpPr>
            <a:grpSpLocks/>
          </p:cNvGrpSpPr>
          <p:nvPr/>
        </p:nvGrpSpPr>
        <p:grpSpPr bwMode="auto">
          <a:xfrm>
            <a:off x="8153400" y="152400"/>
            <a:ext cx="792163" cy="1295400"/>
            <a:chOff x="5136" y="960"/>
            <a:chExt cx="528" cy="864"/>
          </a:xfrm>
        </p:grpSpPr>
        <p:sp>
          <p:nvSpPr>
            <p:cNvPr id="1034"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5"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6"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7"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8"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9"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0"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1"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2"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3"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4"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5"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46"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7"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8"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9"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0"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1"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2"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3"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4"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55"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6"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7"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8"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59"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60"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61"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2"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3"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4"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zh-TW" altLang="en-US"/>
            </a:p>
          </p:txBody>
        </p:sp>
      </p:grpSp>
    </p:spTree>
  </p:cSld>
  <p:clrMap bg1="lt1" tx1="dk1" bg2="lt2" tx2="dk2" accent1="accent1" accent2="accent2" accent3="accent3" accent4="accent4" accent5="accent5" accent6="accent6" hlink="hlink" folHlink="folHlink"/>
  <p:sldLayoutIdLst>
    <p:sldLayoutId id="2147483758"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81"/>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1026" name="Image" r:id="rId17" imgW="22857143" imgH="2819048" progId="Photoshop.Image.7">
                  <p:embed/>
                </p:oleObj>
              </mc:Choice>
              <mc:Fallback>
                <p:oleObj name="Image" r:id="rId17" imgW="22857143" imgH="2819048" progId="Photoshop.Image.7">
                  <p:embed/>
                  <p:pic>
                    <p:nvPicPr>
                      <p:cNvPr id="1026" name="Object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2"/>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1027" name="Image" r:id="rId19" imgW="1494385" imgH="1182930" progId="Photoshop.Image.7">
                  <p:embed/>
                </p:oleObj>
              </mc:Choice>
              <mc:Fallback>
                <p:oleObj name="Image" r:id="rId19" imgW="1494385" imgH="1182930" progId="Photoshop.Image.7">
                  <p:embed/>
                  <p:pic>
                    <p:nvPicPr>
                      <p:cNvPr id="1027"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Rectangle 3"/>
          <p:cNvSpPr>
            <a:spLocks noGrp="1" noChangeArrowheads="1"/>
          </p:cNvSpPr>
          <p:nvPr>
            <p:ph type="body" idx="1"/>
          </p:nvPr>
        </p:nvSpPr>
        <p:spPr bwMode="gray">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p>
        </p:txBody>
      </p:sp>
      <p:sp>
        <p:nvSpPr>
          <p:cNvPr id="1031" name="Rectangle 75"/>
          <p:cNvSpPr>
            <a:spLocks noChangeArrowheads="1"/>
          </p:cNvSpPr>
          <p:nvPr/>
        </p:nvSpPr>
        <p:spPr bwMode="gray">
          <a:xfrm>
            <a:off x="228600" y="6553200"/>
            <a:ext cx="2133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eaLnBrk="1" hangingPunct="1">
              <a:defRPr/>
            </a:pPr>
            <a:endParaRPr lang="en-US" altLang="zh-TW" sz="1000" b="0">
              <a:ea typeface="新細明體" pitchFamily="18" charset="-120"/>
            </a:endParaRPr>
          </a:p>
        </p:txBody>
      </p:sp>
      <p:sp>
        <p:nvSpPr>
          <p:cNvPr id="1032" name="Rectangle 76"/>
          <p:cNvSpPr>
            <a:spLocks noChangeArrowheads="1"/>
          </p:cNvSpPr>
          <p:nvPr/>
        </p:nvSpPr>
        <p:spPr bwMode="gray">
          <a:xfrm>
            <a:off x="3200400" y="6553200"/>
            <a:ext cx="2895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en-US" altLang="zh-TW" sz="1000" b="0">
              <a:ea typeface="新細明體" pitchFamily="18" charset="-120"/>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0">
                <a:ea typeface="新細明體" pitchFamily="18" charset="-120"/>
              </a:defRPr>
            </a:lvl1pPr>
          </a:lstStyle>
          <a:p>
            <a:pPr>
              <a:defRPr/>
            </a:pPr>
            <a:fld id="{EA3B093A-C085-4E81-B217-0B2055C8D63F}" type="slidenum">
              <a:rPr lang="en-US" altLang="zh-TW" smtClean="0"/>
              <a:pPr>
                <a:defRPr/>
              </a:pPr>
              <a:t>‹#›</a:t>
            </a:fld>
            <a:endParaRPr lang="en-US" altLang="zh-TW"/>
          </a:p>
        </p:txBody>
      </p:sp>
      <p:pic>
        <p:nvPicPr>
          <p:cNvPr id="1034" name="Picture 83"/>
          <p:cNvPicPr>
            <a:picLocks noChangeAspect="1" noChangeArrowheads="1"/>
          </p:cNvPicPr>
          <p:nvPr/>
        </p:nvPicPr>
        <p:blipFill>
          <a:blip r:embed="rId21">
            <a:extLst>
              <a:ext uri="{28A0092B-C50C-407E-A947-70E740481C1C}">
                <a14:useLocalDpi xmlns:a14="http://schemas.microsoft.com/office/drawing/2010/main" val="0"/>
              </a:ext>
            </a:extLst>
          </a:blip>
          <a:srcRect l="8844" t="2338" r="7434" b="3201"/>
          <a:stretch>
            <a:fillRect/>
          </a:stretch>
        </p:blipFill>
        <p:spPr bwMode="auto">
          <a:xfrm>
            <a:off x="8316913" y="4445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050" name="Object 81"/>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2050" name="Image" r:id="rId17" imgW="22857143" imgH="2819048" progId="Photoshop.Image.7">
                  <p:embed/>
                </p:oleObj>
              </mc:Choice>
              <mc:Fallback>
                <p:oleObj name="Image" r:id="rId17" imgW="22857143" imgH="2819048" progId="Photoshop.Image.7">
                  <p:embed/>
                  <p:pic>
                    <p:nvPicPr>
                      <p:cNvPr id="2050" name="Object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2"/>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2051" name="Image" r:id="rId19" imgW="1494385" imgH="1182930" progId="Photoshop.Image.7">
                  <p:embed/>
                </p:oleObj>
              </mc:Choice>
              <mc:Fallback>
                <p:oleObj name="Image" r:id="rId19" imgW="1494385" imgH="1182930" progId="Photoshop.Image.7">
                  <p:embed/>
                  <p:pic>
                    <p:nvPicPr>
                      <p:cNvPr id="2051"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3" name="Rectangle 3"/>
          <p:cNvSpPr>
            <a:spLocks noGrp="1" noChangeArrowheads="1"/>
          </p:cNvSpPr>
          <p:nvPr>
            <p:ph type="body" idx="1"/>
          </p:nvPr>
        </p:nvSpPr>
        <p:spPr bwMode="gray">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solidFill>
                <a:srgbClr val="30311D"/>
              </a:solidFill>
            </a:endParaRPr>
          </a:p>
        </p:txBody>
      </p:sp>
      <p:sp>
        <p:nvSpPr>
          <p:cNvPr id="1031" name="Rectangle 75"/>
          <p:cNvSpPr>
            <a:spLocks noChangeArrowheads="1"/>
          </p:cNvSpPr>
          <p:nvPr/>
        </p:nvSpPr>
        <p:spPr bwMode="gray">
          <a:xfrm>
            <a:off x="228600" y="6553200"/>
            <a:ext cx="2133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eaLnBrk="1" hangingPunct="1">
              <a:defRPr/>
            </a:pPr>
            <a:endParaRPr lang="en-US" altLang="zh-TW" sz="1000" b="0">
              <a:solidFill>
                <a:srgbClr val="30311D"/>
              </a:solidFill>
              <a:ea typeface="新細明體" pitchFamily="18" charset="-120"/>
            </a:endParaRPr>
          </a:p>
        </p:txBody>
      </p:sp>
      <p:sp>
        <p:nvSpPr>
          <p:cNvPr id="1032" name="Rectangle 76"/>
          <p:cNvSpPr>
            <a:spLocks noChangeArrowheads="1"/>
          </p:cNvSpPr>
          <p:nvPr/>
        </p:nvSpPr>
        <p:spPr bwMode="gray">
          <a:xfrm>
            <a:off x="3200400" y="6553200"/>
            <a:ext cx="2895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en-US" altLang="zh-TW" sz="1000" b="0">
              <a:solidFill>
                <a:srgbClr val="30311D"/>
              </a:solidFill>
              <a:ea typeface="新細明體" pitchFamily="18" charset="-120"/>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30311D"/>
                </a:solidFill>
                <a:ea typeface="新細明體" pitchFamily="18" charset="-120"/>
              </a:defRPr>
            </a:lvl1pPr>
          </a:lstStyle>
          <a:p>
            <a:fld id="{A6F939F8-D1E8-4D76-9301-FE02EE15CF27}" type="slidenum">
              <a:rPr lang="zh-TW" altLang="en-US"/>
              <a:pPr/>
              <a:t>‹#›</a:t>
            </a:fld>
            <a:endParaRPr lang="en-US" altLang="zh-TW"/>
          </a:p>
        </p:txBody>
      </p:sp>
      <p:pic>
        <p:nvPicPr>
          <p:cNvPr id="2058" name="Picture 83"/>
          <p:cNvPicPr>
            <a:picLocks noChangeAspect="1" noChangeArrowheads="1"/>
          </p:cNvPicPr>
          <p:nvPr/>
        </p:nvPicPr>
        <p:blipFill>
          <a:blip r:embed="rId21">
            <a:extLst>
              <a:ext uri="{28A0092B-C50C-407E-A947-70E740481C1C}">
                <a14:useLocalDpi xmlns:a14="http://schemas.microsoft.com/office/drawing/2010/main" val="0"/>
              </a:ext>
            </a:extLst>
          </a:blip>
          <a:srcRect l="8844" t="2338" r="7434" b="3201"/>
          <a:stretch>
            <a:fillRect/>
          </a:stretch>
        </p:blipFill>
        <p:spPr bwMode="auto">
          <a:xfrm>
            <a:off x="8316913" y="4445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hf hdr="0" ftr="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hyperlink" Target="http://12basic.edu.tw/" TargetMode="External"/><Relationship Id="rId7"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tn.entry.edu.tw/" TargetMode="External"/><Relationship Id="rId4" Type="http://schemas.openxmlformats.org/officeDocument/2006/relationships/hyperlink" Target="http://12basic.tn.edu.t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1710928" y="27261741"/>
          <a:ext cx="6082906" cy="7807136"/>
        </p:xfrm>
        <a:graphic>
          <a:graphicData uri="http://schemas.openxmlformats.org/drawingml/2006/table">
            <a:tbl>
              <a:tblPr>
                <a:tableStyleId>{5C22544A-7EE6-4342-B048-85BDC9FD1C3A}</a:tableStyleId>
              </a:tblPr>
              <a:tblGrid>
                <a:gridCol w="527269">
                  <a:extLst>
                    <a:ext uri="{9D8B030D-6E8A-4147-A177-3AD203B41FA5}">
                      <a16:colId xmlns:a16="http://schemas.microsoft.com/office/drawing/2014/main" val="20000"/>
                    </a:ext>
                  </a:extLst>
                </a:gridCol>
                <a:gridCol w="527269">
                  <a:extLst>
                    <a:ext uri="{9D8B030D-6E8A-4147-A177-3AD203B41FA5}">
                      <a16:colId xmlns:a16="http://schemas.microsoft.com/office/drawing/2014/main" val="20001"/>
                    </a:ext>
                  </a:extLst>
                </a:gridCol>
                <a:gridCol w="452888">
                  <a:extLst>
                    <a:ext uri="{9D8B030D-6E8A-4147-A177-3AD203B41FA5}">
                      <a16:colId xmlns:a16="http://schemas.microsoft.com/office/drawing/2014/main" val="20002"/>
                    </a:ext>
                  </a:extLst>
                </a:gridCol>
                <a:gridCol w="478829">
                  <a:extLst>
                    <a:ext uri="{9D8B030D-6E8A-4147-A177-3AD203B41FA5}">
                      <a16:colId xmlns:a16="http://schemas.microsoft.com/office/drawing/2014/main" val="20003"/>
                    </a:ext>
                  </a:extLst>
                </a:gridCol>
                <a:gridCol w="447173">
                  <a:extLst>
                    <a:ext uri="{9D8B030D-6E8A-4147-A177-3AD203B41FA5}">
                      <a16:colId xmlns:a16="http://schemas.microsoft.com/office/drawing/2014/main" val="20004"/>
                    </a:ext>
                  </a:extLst>
                </a:gridCol>
                <a:gridCol w="366675">
                  <a:extLst>
                    <a:ext uri="{9D8B030D-6E8A-4147-A177-3AD203B41FA5}">
                      <a16:colId xmlns:a16="http://schemas.microsoft.com/office/drawing/2014/main" val="20005"/>
                    </a:ext>
                  </a:extLst>
                </a:gridCol>
                <a:gridCol w="99476">
                  <a:extLst>
                    <a:ext uri="{9D8B030D-6E8A-4147-A177-3AD203B41FA5}">
                      <a16:colId xmlns:a16="http://schemas.microsoft.com/office/drawing/2014/main" val="20006"/>
                    </a:ext>
                  </a:extLst>
                </a:gridCol>
                <a:gridCol w="236743">
                  <a:extLst>
                    <a:ext uri="{9D8B030D-6E8A-4147-A177-3AD203B41FA5}">
                      <a16:colId xmlns:a16="http://schemas.microsoft.com/office/drawing/2014/main" val="20007"/>
                    </a:ext>
                  </a:extLst>
                </a:gridCol>
                <a:gridCol w="242087">
                  <a:extLst>
                    <a:ext uri="{9D8B030D-6E8A-4147-A177-3AD203B41FA5}">
                      <a16:colId xmlns:a16="http://schemas.microsoft.com/office/drawing/2014/main" val="20008"/>
                    </a:ext>
                  </a:extLst>
                </a:gridCol>
                <a:gridCol w="425626">
                  <a:extLst>
                    <a:ext uri="{9D8B030D-6E8A-4147-A177-3AD203B41FA5}">
                      <a16:colId xmlns:a16="http://schemas.microsoft.com/office/drawing/2014/main" val="20009"/>
                    </a:ext>
                  </a:extLst>
                </a:gridCol>
                <a:gridCol w="2278871">
                  <a:extLst>
                    <a:ext uri="{9D8B030D-6E8A-4147-A177-3AD203B41FA5}">
                      <a16:colId xmlns:a16="http://schemas.microsoft.com/office/drawing/2014/main" val="20010"/>
                    </a:ext>
                  </a:extLst>
                </a:gridCol>
              </a:tblGrid>
              <a:tr h="342905">
                <a:tc gridSpan="2">
                  <a:txBody>
                    <a:bodyPr/>
                    <a:lstStyle/>
                    <a:p>
                      <a:pPr algn="ctr">
                        <a:lnSpc>
                          <a:spcPts val="1800"/>
                        </a:lnSpc>
                        <a:spcAft>
                          <a:spcPts val="0"/>
                        </a:spcAft>
                        <a:tabLst>
                          <a:tab pos="90170" algn="l"/>
                        </a:tabLst>
                      </a:pPr>
                      <a:r>
                        <a:rPr lang="zh-TW" sz="900" kern="0" dirty="0">
                          <a:effectLst/>
                        </a:rPr>
                        <a:t>比序</a:t>
                      </a:r>
                      <a:r>
                        <a:rPr lang="zh-TW" sz="900" kern="100" dirty="0">
                          <a:effectLst/>
                        </a:rPr>
                        <a:t>項目</a:t>
                      </a:r>
                      <a:endParaRPr lang="zh-TW" sz="900" kern="100" dirty="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900" kern="0">
                          <a:effectLst/>
                        </a:rPr>
                        <a:t>積分換算</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900" kern="0">
                          <a:effectLst/>
                        </a:rPr>
                        <a:t>最高</a:t>
                      </a:r>
                      <a:endParaRPr lang="zh-TW" sz="900" kern="100">
                        <a:effectLst/>
                      </a:endParaRPr>
                    </a:p>
                    <a:p>
                      <a:pPr algn="ctr">
                        <a:lnSpc>
                          <a:spcPts val="1800"/>
                        </a:lnSpc>
                        <a:spcAft>
                          <a:spcPts val="0"/>
                        </a:spcAft>
                      </a:pPr>
                      <a:r>
                        <a:rPr lang="zh-TW" sz="900" kern="0">
                          <a:effectLst/>
                        </a:rPr>
                        <a:t>分數</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900" kern="0" dirty="0">
                          <a:effectLst/>
                        </a:rPr>
                        <a:t>備註</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43072">
                <a:tc>
                  <a:txBody>
                    <a:bodyPr/>
                    <a:lstStyle/>
                    <a:p>
                      <a:pPr algn="just">
                        <a:lnSpc>
                          <a:spcPts val="1800"/>
                        </a:lnSpc>
                        <a:spcAft>
                          <a:spcPts val="0"/>
                        </a:spcAft>
                      </a:pPr>
                      <a:r>
                        <a:rPr lang="zh-TW" sz="900" kern="0">
                          <a:effectLst/>
                        </a:rPr>
                        <a:t>1.志願序</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志願序</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第1志願序學校</a:t>
                      </a:r>
                      <a:endParaRPr lang="zh-TW" sz="900" kern="100">
                        <a:effectLst/>
                      </a:endParaRPr>
                    </a:p>
                    <a:p>
                      <a:pPr algn="just">
                        <a:lnSpc>
                          <a:spcPts val="1800"/>
                        </a:lnSpc>
                        <a:spcAft>
                          <a:spcPts val="0"/>
                        </a:spcAft>
                      </a:pPr>
                      <a:r>
                        <a:rPr lang="zh-TW" sz="900" kern="0">
                          <a:effectLst/>
                        </a:rPr>
                        <a:t> </a:t>
                      </a:r>
                      <a:endParaRPr lang="zh-TW" sz="900" kern="100">
                        <a:effectLst/>
                      </a:endParaRPr>
                    </a:p>
                    <a:p>
                      <a:pPr algn="just">
                        <a:lnSpc>
                          <a:spcPts val="1800"/>
                        </a:lnSpc>
                        <a:spcAft>
                          <a:spcPts val="0"/>
                        </a:spcAft>
                      </a:pPr>
                      <a:r>
                        <a:rPr lang="zh-TW" sz="900" kern="0">
                          <a:effectLst/>
                        </a:rPr>
                        <a:t>10分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第2志願序學校</a:t>
                      </a:r>
                      <a:endParaRPr lang="zh-TW" sz="900" kern="100">
                        <a:effectLst/>
                      </a:endParaRPr>
                    </a:p>
                    <a:p>
                      <a:pPr algn="just">
                        <a:lnSpc>
                          <a:spcPts val="1800"/>
                        </a:lnSpc>
                        <a:spcAft>
                          <a:spcPts val="0"/>
                        </a:spcAft>
                      </a:pPr>
                      <a:r>
                        <a:rPr lang="zh-TW" sz="900" kern="0">
                          <a:effectLst/>
                        </a:rPr>
                        <a:t> </a:t>
                      </a:r>
                      <a:endParaRPr lang="zh-TW" sz="900" kern="100">
                        <a:effectLst/>
                      </a:endParaRPr>
                    </a:p>
                    <a:p>
                      <a:pPr algn="just">
                        <a:lnSpc>
                          <a:spcPts val="1800"/>
                        </a:lnSpc>
                        <a:spcAft>
                          <a:spcPts val="0"/>
                        </a:spcAft>
                      </a:pPr>
                      <a:r>
                        <a:rPr lang="zh-TW" sz="900" kern="0">
                          <a:effectLst/>
                        </a:rPr>
                        <a:t>9分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第3志願序學校</a:t>
                      </a:r>
                      <a:endParaRPr lang="zh-TW" sz="900" kern="100">
                        <a:effectLst/>
                      </a:endParaRPr>
                    </a:p>
                    <a:p>
                      <a:pPr algn="just">
                        <a:lnSpc>
                          <a:spcPts val="1800"/>
                        </a:lnSpc>
                        <a:spcAft>
                          <a:spcPts val="0"/>
                        </a:spcAft>
                      </a:pPr>
                      <a:r>
                        <a:rPr lang="zh-TW" sz="900" kern="0">
                          <a:effectLst/>
                        </a:rPr>
                        <a:t>8分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第4志願序學校</a:t>
                      </a:r>
                      <a:endParaRPr lang="zh-TW" sz="900" kern="100">
                        <a:effectLst/>
                      </a:endParaRPr>
                    </a:p>
                    <a:p>
                      <a:pPr algn="just">
                        <a:lnSpc>
                          <a:spcPts val="1800"/>
                        </a:lnSpc>
                        <a:spcAft>
                          <a:spcPts val="0"/>
                        </a:spcAft>
                      </a:pPr>
                      <a:r>
                        <a:rPr lang="zh-TW" sz="900" kern="0">
                          <a:effectLst/>
                        </a:rPr>
                        <a:t>7分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第5志願序學校</a:t>
                      </a:r>
                      <a:endParaRPr lang="zh-TW" sz="900" kern="100">
                        <a:effectLst/>
                      </a:endParaRPr>
                    </a:p>
                    <a:p>
                      <a:pPr algn="just">
                        <a:lnSpc>
                          <a:spcPts val="1800"/>
                        </a:lnSpc>
                        <a:spcAft>
                          <a:spcPts val="0"/>
                        </a:spcAft>
                      </a:pPr>
                      <a:r>
                        <a:rPr lang="zh-TW" sz="900" kern="0">
                          <a:effectLst/>
                        </a:rPr>
                        <a:t>6分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10分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900" kern="0" dirty="0">
                          <a:effectLst/>
                        </a:rPr>
                        <a:t>學生參考國中學生生涯輔導紀錄手冊之生涯發展規劃書，選填志願。</a:t>
                      </a:r>
                      <a:endParaRPr lang="zh-TW" sz="900" kern="100" dirty="0">
                        <a:effectLst/>
                      </a:endParaRP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每一志願序至多可選填</a:t>
                      </a:r>
                      <a:r>
                        <a:rPr lang="en-US" sz="900" u="none" strike="noStrike" kern="100" dirty="0">
                          <a:effectLst/>
                          <a:uFill>
                            <a:solidFill>
                              <a:srgbClr val="000000"/>
                            </a:solidFill>
                          </a:uFill>
                        </a:rPr>
                        <a:t>3</a:t>
                      </a:r>
                      <a:r>
                        <a:rPr lang="zh-TW" sz="900" u="none" strike="noStrike" kern="100" dirty="0">
                          <a:effectLst/>
                          <a:uFill>
                            <a:solidFill>
                              <a:srgbClr val="000000"/>
                            </a:solidFill>
                          </a:uFill>
                        </a:rPr>
                        <a:t>校</a:t>
                      </a:r>
                      <a:r>
                        <a:rPr lang="zh-TW" sz="900" u="none" strike="noStrike" kern="100">
                          <a:effectLst/>
                          <a:uFill>
                            <a:solidFill>
                              <a:srgbClr val="000000"/>
                            </a:solidFill>
                          </a:uFill>
                        </a:rPr>
                        <a:t>為一群組，</a:t>
                      </a:r>
                      <a:r>
                        <a:rPr lang="zh-TW" sz="9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同一學校第</a:t>
                      </a:r>
                      <a:r>
                        <a:rPr lang="en-US" sz="900" u="none" strike="noStrike" kern="100" dirty="0">
                          <a:effectLst/>
                          <a:uFill>
                            <a:solidFill>
                              <a:srgbClr val="000000"/>
                            </a:solidFill>
                          </a:uFill>
                        </a:rPr>
                        <a:t>2</a:t>
                      </a:r>
                      <a:r>
                        <a:rPr lang="zh-TW" sz="9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第</a:t>
                      </a:r>
                      <a:r>
                        <a:rPr lang="en-US" sz="900" u="none" strike="noStrike" kern="100" dirty="0">
                          <a:effectLst/>
                          <a:uFill>
                            <a:solidFill>
                              <a:srgbClr val="000000"/>
                            </a:solidFill>
                          </a:uFill>
                        </a:rPr>
                        <a:t>6</a:t>
                      </a:r>
                      <a:r>
                        <a:rPr lang="zh-TW" sz="900" u="none" strike="noStrike" kern="100" dirty="0">
                          <a:effectLst/>
                          <a:uFill>
                            <a:solidFill>
                              <a:srgbClr val="000000"/>
                            </a:solidFill>
                          </a:uFill>
                        </a:rPr>
                        <a:t>志願序</a:t>
                      </a:r>
                      <a:r>
                        <a:rPr lang="en-US" sz="900" u="none" strike="noStrike" kern="100" dirty="0">
                          <a:effectLst/>
                          <a:uFill>
                            <a:solidFill>
                              <a:srgbClr val="000000"/>
                            </a:solidFill>
                          </a:uFill>
                        </a:rPr>
                        <a:t>(</a:t>
                      </a:r>
                      <a:r>
                        <a:rPr lang="zh-TW" sz="900" u="none" strike="noStrike" kern="100" dirty="0">
                          <a:effectLst/>
                          <a:uFill>
                            <a:solidFill>
                              <a:srgbClr val="000000"/>
                            </a:solidFill>
                          </a:uFill>
                        </a:rPr>
                        <a:t>含</a:t>
                      </a:r>
                      <a:r>
                        <a:rPr lang="en-US" sz="900" u="none" strike="noStrike" kern="100" dirty="0">
                          <a:effectLst/>
                          <a:uFill>
                            <a:solidFill>
                              <a:srgbClr val="000000"/>
                            </a:solidFill>
                          </a:uFill>
                        </a:rPr>
                        <a:t>)</a:t>
                      </a:r>
                      <a:r>
                        <a:rPr lang="zh-TW" sz="900" u="none" strike="noStrike" kern="100" dirty="0">
                          <a:effectLst/>
                          <a:uFill>
                            <a:solidFill>
                              <a:srgbClr val="000000"/>
                            </a:solidFill>
                          </a:uFill>
                        </a:rPr>
                        <a:t>後志願選填以單科為單位，以</a:t>
                      </a:r>
                      <a:r>
                        <a:rPr lang="en-US" sz="900" u="none" strike="noStrike" kern="100" dirty="0">
                          <a:effectLst/>
                          <a:uFill>
                            <a:solidFill>
                              <a:srgbClr val="000000"/>
                            </a:solidFill>
                          </a:uFill>
                        </a:rPr>
                        <a:t>5</a:t>
                      </a:r>
                      <a:r>
                        <a:rPr lang="zh-TW" sz="900" u="none" strike="noStrike" kern="100" dirty="0">
                          <a:effectLst/>
                          <a:uFill>
                            <a:solidFill>
                              <a:srgbClr val="000000"/>
                            </a:solidFill>
                          </a:uFill>
                        </a:rPr>
                        <a:t>分計。</a:t>
                      </a:r>
                      <a:endParaRPr lang="zh-TW" sz="900" u="none" strike="noStrike" kern="100" dirty="0">
                        <a:effectLst/>
                        <a:uFill>
                          <a:solidFill>
                            <a:srgbClr val="000000"/>
                          </a:solidFill>
                        </a:uFill>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4358">
                <a:tc rowSpan="7">
                  <a:txBody>
                    <a:bodyPr/>
                    <a:lstStyle/>
                    <a:p>
                      <a:pPr algn="just">
                        <a:lnSpc>
                          <a:spcPts val="1800"/>
                        </a:lnSpc>
                        <a:spcAft>
                          <a:spcPts val="0"/>
                        </a:spcAft>
                      </a:pPr>
                      <a:r>
                        <a:rPr lang="zh-TW" sz="900" kern="0">
                          <a:effectLst/>
                        </a:rPr>
                        <a:t>2.多</a:t>
                      </a:r>
                      <a:endParaRPr lang="zh-TW" sz="900" kern="100">
                        <a:effectLst/>
                      </a:endParaRPr>
                    </a:p>
                    <a:p>
                      <a:pPr algn="just">
                        <a:lnSpc>
                          <a:spcPts val="1800"/>
                        </a:lnSpc>
                        <a:spcAft>
                          <a:spcPts val="0"/>
                        </a:spcAft>
                      </a:pPr>
                      <a:r>
                        <a:rPr lang="zh-TW" sz="900" kern="0">
                          <a:effectLst/>
                        </a:rPr>
                        <a:t>元</a:t>
                      </a:r>
                      <a:endParaRPr lang="zh-TW" sz="900" kern="100">
                        <a:effectLst/>
                      </a:endParaRPr>
                    </a:p>
                    <a:p>
                      <a:pPr algn="just">
                        <a:lnSpc>
                          <a:spcPts val="1800"/>
                        </a:lnSpc>
                        <a:spcAft>
                          <a:spcPts val="0"/>
                        </a:spcAft>
                      </a:pPr>
                      <a:r>
                        <a:rPr lang="zh-TW" sz="900" kern="0">
                          <a:effectLst/>
                        </a:rPr>
                        <a:t>學</a:t>
                      </a:r>
                      <a:endParaRPr lang="zh-TW" sz="900" kern="100">
                        <a:effectLst/>
                      </a:endParaRPr>
                    </a:p>
                    <a:p>
                      <a:pPr algn="just">
                        <a:lnSpc>
                          <a:spcPts val="1800"/>
                        </a:lnSpc>
                        <a:spcAft>
                          <a:spcPts val="0"/>
                        </a:spcAft>
                      </a:pPr>
                      <a:r>
                        <a:rPr lang="zh-TW" sz="900" kern="0">
                          <a:effectLst/>
                        </a:rPr>
                        <a:t>習</a:t>
                      </a:r>
                      <a:endParaRPr lang="zh-TW" sz="900" kern="100">
                        <a:effectLst/>
                      </a:endParaRPr>
                    </a:p>
                    <a:p>
                      <a:pPr algn="just">
                        <a:lnSpc>
                          <a:spcPts val="1800"/>
                        </a:lnSpc>
                        <a:spcAft>
                          <a:spcPts val="0"/>
                        </a:spcAft>
                      </a:pPr>
                      <a:r>
                        <a:rPr lang="zh-TW" sz="900" kern="0">
                          <a:effectLst/>
                        </a:rPr>
                        <a:t>表</a:t>
                      </a:r>
                      <a:endParaRPr lang="zh-TW" sz="900" kern="100">
                        <a:effectLst/>
                      </a:endParaRPr>
                    </a:p>
                    <a:p>
                      <a:pPr algn="just">
                        <a:lnSpc>
                          <a:spcPts val="1800"/>
                        </a:lnSpc>
                        <a:spcAft>
                          <a:spcPts val="0"/>
                        </a:spcAft>
                      </a:pPr>
                      <a:r>
                        <a:rPr lang="zh-TW" sz="900" kern="0">
                          <a:effectLst/>
                        </a:rPr>
                        <a:t>現</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900" kern="0" dirty="0">
                          <a:effectLst/>
                        </a:rPr>
                        <a:t>競賽成績</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國際第一名</a:t>
                      </a:r>
                      <a:r>
                        <a:rPr lang="en-US" sz="900" kern="100">
                          <a:effectLst/>
                        </a:rPr>
                        <a:t>10</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國際第二名</a:t>
                      </a:r>
                      <a:r>
                        <a:rPr lang="en-US" sz="900" kern="100">
                          <a:effectLst/>
                        </a:rPr>
                        <a:t>9</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國際第三名</a:t>
                      </a:r>
                      <a:r>
                        <a:rPr lang="en-US" sz="900" kern="100">
                          <a:effectLst/>
                        </a:rPr>
                        <a:t>8</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900" kern="100">
                          <a:effectLst/>
                        </a:rPr>
                        <a:t>國際第四至八名</a:t>
                      </a:r>
                    </a:p>
                    <a:p>
                      <a:pPr algn="just">
                        <a:lnSpc>
                          <a:spcPts val="1800"/>
                        </a:lnSpc>
                        <a:spcAft>
                          <a:spcPts val="0"/>
                        </a:spcAft>
                      </a:pPr>
                      <a:r>
                        <a:rPr lang="en-US" sz="900" kern="100">
                          <a:effectLst/>
                        </a:rPr>
                        <a:t>7</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zh-TW" sz="900" kern="0">
                          <a:effectLst/>
                        </a:rPr>
                        <a:t> </a:t>
                      </a:r>
                      <a:endParaRPr lang="zh-TW" sz="900" kern="100">
                        <a:effectLst/>
                      </a:endParaRPr>
                    </a:p>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zh-TW" sz="900" kern="0">
                          <a:effectLst/>
                        </a:rPr>
                        <a:t>最</a:t>
                      </a:r>
                      <a:endParaRPr lang="zh-TW" sz="900" kern="100">
                        <a:effectLst/>
                      </a:endParaRPr>
                    </a:p>
                    <a:p>
                      <a:pPr algn="just">
                        <a:lnSpc>
                          <a:spcPts val="1800"/>
                        </a:lnSpc>
                        <a:spcAft>
                          <a:spcPts val="0"/>
                        </a:spcAft>
                      </a:pPr>
                      <a:r>
                        <a:rPr lang="zh-TW" sz="900" kern="0">
                          <a:effectLst/>
                        </a:rPr>
                        <a:t>高</a:t>
                      </a:r>
                      <a:endParaRPr lang="zh-TW" sz="900" kern="100">
                        <a:effectLst/>
                      </a:endParaRPr>
                    </a:p>
                    <a:p>
                      <a:pPr algn="just">
                        <a:lnSpc>
                          <a:spcPts val="1800"/>
                        </a:lnSpc>
                        <a:spcAft>
                          <a:spcPts val="0"/>
                        </a:spcAft>
                      </a:pPr>
                      <a:r>
                        <a:rPr lang="zh-TW" sz="900" kern="0">
                          <a:effectLst/>
                        </a:rPr>
                        <a:t>採</a:t>
                      </a:r>
                      <a:endParaRPr lang="zh-TW" sz="900" kern="100">
                        <a:effectLst/>
                      </a:endParaRPr>
                    </a:p>
                    <a:p>
                      <a:pPr algn="just">
                        <a:lnSpc>
                          <a:spcPts val="1800"/>
                        </a:lnSpc>
                        <a:spcAft>
                          <a:spcPts val="0"/>
                        </a:spcAft>
                      </a:pPr>
                      <a:r>
                        <a:rPr lang="zh-TW" sz="900" kern="0">
                          <a:effectLst/>
                        </a:rPr>
                        <a:t>計</a:t>
                      </a:r>
                      <a:endParaRPr lang="zh-TW" sz="900" kern="100">
                        <a:effectLst/>
                      </a:endParaRPr>
                    </a:p>
                    <a:p>
                      <a:pPr algn="just">
                        <a:lnSpc>
                          <a:spcPts val="1800"/>
                        </a:lnSpc>
                        <a:spcAft>
                          <a:spcPts val="0"/>
                        </a:spcAft>
                      </a:pPr>
                      <a:r>
                        <a:rPr lang="en-US" sz="900" kern="0">
                          <a:effectLst/>
                        </a:rPr>
                        <a:t>50</a:t>
                      </a:r>
                      <a:endParaRPr lang="zh-TW" sz="900" kern="100">
                        <a:effectLst/>
                      </a:endParaRPr>
                    </a:p>
                    <a:p>
                      <a:pPr algn="just">
                        <a:lnSpc>
                          <a:spcPts val="1800"/>
                        </a:lnSpc>
                        <a:spcAft>
                          <a:spcPts val="0"/>
                        </a:spcAft>
                      </a:pPr>
                      <a:r>
                        <a:rPr lang="zh-TW" sz="900" kern="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900" kern="0" dirty="0">
                          <a:effectLst/>
                        </a:rPr>
                        <a:t>1.限國中階段(七上至九上五學期)獲得之成績始採計。</a:t>
                      </a:r>
                      <a:endParaRPr lang="zh-TW" sz="900" kern="100" dirty="0">
                        <a:effectLst/>
                      </a:endParaRPr>
                    </a:p>
                    <a:p>
                      <a:pPr algn="just">
                        <a:lnSpc>
                          <a:spcPts val="1800"/>
                        </a:lnSpc>
                        <a:spcAft>
                          <a:spcPts val="0"/>
                        </a:spcAft>
                        <a:tabLst>
                          <a:tab pos="221615" algn="l"/>
                        </a:tabLst>
                      </a:pPr>
                      <a:r>
                        <a:rPr lang="zh-TW" sz="900" kern="0" dirty="0">
                          <a:effectLst/>
                        </a:rPr>
                        <a:t>2.競賽項目：科學展覽、各學科能</a:t>
                      </a:r>
                      <a:endParaRPr lang="zh-TW" sz="900" kern="100" dirty="0">
                        <a:effectLst/>
                      </a:endParaRPr>
                    </a:p>
                    <a:p>
                      <a:pPr algn="just">
                        <a:lnSpc>
                          <a:spcPts val="1800"/>
                        </a:lnSpc>
                        <a:spcAft>
                          <a:spcPts val="0"/>
                        </a:spcAft>
                        <a:tabLst>
                          <a:tab pos="221615" algn="l"/>
                        </a:tabLst>
                      </a:pPr>
                      <a:r>
                        <a:rPr lang="en-US" sz="900" kern="0" dirty="0">
                          <a:effectLst/>
                        </a:rPr>
                        <a:t>  </a:t>
                      </a:r>
                      <a:r>
                        <a:rPr lang="zh-TW" sz="900" kern="0" dirty="0">
                          <a:effectLst/>
                        </a:rPr>
                        <a:t>力競賽、語文類競賽、藝能類競</a:t>
                      </a:r>
                      <a:endParaRPr lang="zh-TW" sz="900" kern="100" dirty="0">
                        <a:effectLst/>
                      </a:endParaRPr>
                    </a:p>
                    <a:p>
                      <a:pPr algn="just">
                        <a:lnSpc>
                          <a:spcPts val="1800"/>
                        </a:lnSpc>
                        <a:spcAft>
                          <a:spcPts val="0"/>
                        </a:spcAft>
                        <a:tabLst>
                          <a:tab pos="221615" algn="l"/>
                        </a:tabLst>
                      </a:pPr>
                      <a:r>
                        <a:rPr lang="en-US" sz="900" kern="0" dirty="0">
                          <a:effectLst/>
                        </a:rPr>
                        <a:t>  </a:t>
                      </a:r>
                      <a:r>
                        <a:rPr lang="zh-TW" sz="900" kern="0" dirty="0">
                          <a:effectLst/>
                        </a:rPr>
                        <a:t>賽、運動類競賽。</a:t>
                      </a:r>
                      <a:endParaRPr lang="zh-TW" sz="900" kern="100" dirty="0">
                        <a:effectLst/>
                      </a:endParaRPr>
                    </a:p>
                    <a:p>
                      <a:pPr algn="just">
                        <a:lnSpc>
                          <a:spcPts val="1800"/>
                        </a:lnSpc>
                        <a:spcAft>
                          <a:spcPts val="0"/>
                        </a:spcAft>
                        <a:tabLst>
                          <a:tab pos="221615" algn="l"/>
                        </a:tabLst>
                      </a:pPr>
                      <a:r>
                        <a:rPr lang="zh-TW" sz="900" kern="0" dirty="0">
                          <a:effectLst/>
                        </a:rPr>
                        <a:t>3.同一性質或同一項目之競賽，僅</a:t>
                      </a:r>
                      <a:endParaRPr lang="zh-TW" sz="900" kern="100" dirty="0">
                        <a:effectLst/>
                      </a:endParaRPr>
                    </a:p>
                    <a:p>
                      <a:pPr algn="just">
                        <a:lnSpc>
                          <a:spcPts val="1800"/>
                        </a:lnSpc>
                        <a:spcAft>
                          <a:spcPts val="0"/>
                        </a:spcAft>
                        <a:tabLst>
                          <a:tab pos="221615" algn="l"/>
                        </a:tabLst>
                      </a:pPr>
                      <a:r>
                        <a:rPr lang="en-US" sz="900" kern="0" dirty="0">
                          <a:effectLst/>
                        </a:rPr>
                        <a:t>  </a:t>
                      </a:r>
                      <a:r>
                        <a:rPr lang="zh-TW" sz="900" kern="0" dirty="0">
                          <a:effectLst/>
                        </a:rPr>
                        <a:t>擇優計分一次。</a:t>
                      </a:r>
                      <a:endParaRPr lang="zh-TW" sz="900" kern="100" dirty="0">
                        <a:effectLst/>
                      </a:endParaRPr>
                    </a:p>
                    <a:p>
                      <a:pPr algn="just">
                        <a:lnSpc>
                          <a:spcPts val="1800"/>
                        </a:lnSpc>
                        <a:spcAft>
                          <a:spcPts val="0"/>
                        </a:spcAft>
                        <a:tabLst>
                          <a:tab pos="221615" algn="l"/>
                        </a:tabLst>
                      </a:pPr>
                      <a:r>
                        <a:rPr lang="zh-TW" sz="900" kern="0" dirty="0">
                          <a:effectLst/>
                        </a:rPr>
                        <a:t>4.</a:t>
                      </a:r>
                      <a:r>
                        <a:rPr lang="zh-TW" sz="900" u="sng" kern="0" dirty="0">
                          <a:effectLst/>
                        </a:rPr>
                        <a:t>本項最高</a:t>
                      </a:r>
                      <a:r>
                        <a:rPr lang="en-US" sz="900" u="sng" kern="0" dirty="0">
                          <a:effectLst/>
                        </a:rPr>
                        <a:t>10</a:t>
                      </a:r>
                      <a:r>
                        <a:rPr lang="zh-TW" sz="900" u="sng" kern="0" dirty="0">
                          <a:effectLst/>
                        </a:rPr>
                        <a:t>分</a:t>
                      </a:r>
                      <a:r>
                        <a:rPr lang="zh-TW" sz="900" kern="0" dirty="0">
                          <a:effectLst/>
                        </a:rPr>
                        <a:t>。</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2905">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900" kern="100">
                          <a:effectLst/>
                        </a:rPr>
                        <a:t>全國第一名</a:t>
                      </a:r>
                      <a:r>
                        <a:rPr lang="en-US" sz="900" kern="100">
                          <a:effectLst/>
                        </a:rPr>
                        <a:t>7</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全國第二名</a:t>
                      </a:r>
                      <a:r>
                        <a:rPr lang="en-US" sz="900" kern="100">
                          <a:effectLst/>
                        </a:rPr>
                        <a:t>6</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全國第三名</a:t>
                      </a:r>
                      <a:r>
                        <a:rPr lang="en-US" sz="900" kern="100">
                          <a:effectLst/>
                        </a:rPr>
                        <a:t>5</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900" kern="100">
                          <a:effectLst/>
                        </a:rPr>
                        <a:t>全國第四至八名</a:t>
                      </a:r>
                    </a:p>
                    <a:p>
                      <a:pPr algn="just">
                        <a:lnSpc>
                          <a:spcPts val="1800"/>
                        </a:lnSpc>
                        <a:spcAft>
                          <a:spcPts val="0"/>
                        </a:spcAft>
                      </a:pPr>
                      <a:r>
                        <a:rPr lang="en-US" sz="900" kern="100">
                          <a:effectLst/>
                        </a:rPr>
                        <a:t>4</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62370">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900" kern="100">
                          <a:effectLst/>
                        </a:rPr>
                        <a:t>縣市第一名</a:t>
                      </a:r>
                      <a:r>
                        <a:rPr lang="en-US" sz="900" kern="100">
                          <a:effectLst/>
                        </a:rPr>
                        <a:t>4</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縣市第二名</a:t>
                      </a:r>
                      <a:r>
                        <a:rPr lang="en-US" sz="900" kern="100">
                          <a:effectLst/>
                        </a:rPr>
                        <a:t>3</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縣市第三名</a:t>
                      </a:r>
                      <a:r>
                        <a:rPr lang="en-US" sz="900" kern="100">
                          <a:effectLst/>
                        </a:rPr>
                        <a:t>2</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900" kern="100">
                          <a:effectLst/>
                        </a:rPr>
                        <a:t>縣市第四至八名</a:t>
                      </a:r>
                    </a:p>
                    <a:p>
                      <a:pPr algn="just">
                        <a:lnSpc>
                          <a:spcPts val="1800"/>
                        </a:lnSpc>
                        <a:spcAft>
                          <a:spcPts val="0"/>
                        </a:spcAft>
                      </a:pPr>
                      <a:r>
                        <a:rPr lang="en-US" sz="900" kern="100">
                          <a:effectLst/>
                        </a:rPr>
                        <a:t>1</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171452">
                <a:tc vMerge="1">
                  <a:txBody>
                    <a:bodyPr/>
                    <a:lstStyle/>
                    <a:p>
                      <a:endParaRPr lang="zh-TW" altLang="en-US"/>
                    </a:p>
                  </a:txBody>
                  <a:tcPr/>
                </a:tc>
                <a:tc>
                  <a:txBody>
                    <a:bodyPr/>
                    <a:lstStyle/>
                    <a:p>
                      <a:pPr algn="just">
                        <a:lnSpc>
                          <a:spcPts val="1800"/>
                        </a:lnSpc>
                        <a:spcAft>
                          <a:spcPts val="0"/>
                        </a:spcAft>
                      </a:pPr>
                      <a:r>
                        <a:rPr lang="zh-TW" sz="900" kern="0">
                          <a:effectLst/>
                        </a:rPr>
                        <a:t>獎勵紀錄</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900" kern="0" dirty="0">
                          <a:effectLst/>
                        </a:rPr>
                        <a:t>1.由國中依學生表現計算之。</a:t>
                      </a:r>
                      <a:endParaRPr lang="zh-TW" sz="900" kern="100" dirty="0">
                        <a:effectLst/>
                      </a:endParaRPr>
                    </a:p>
                    <a:p>
                      <a:pPr algn="just">
                        <a:lnSpc>
                          <a:spcPts val="1800"/>
                        </a:lnSpc>
                        <a:spcAft>
                          <a:spcPts val="0"/>
                        </a:spcAft>
                      </a:pPr>
                      <a:r>
                        <a:rPr lang="zh-TW" sz="900" kern="0" dirty="0">
                          <a:effectLst/>
                        </a:rPr>
                        <a:t>2.獎勵紀錄至體適能等四項均以</a:t>
                      </a:r>
                      <a:endParaRPr lang="zh-TW" sz="900" kern="100" dirty="0">
                        <a:effectLst/>
                      </a:endParaRPr>
                    </a:p>
                    <a:p>
                      <a:pPr indent="139700" algn="just">
                        <a:lnSpc>
                          <a:spcPts val="1800"/>
                        </a:lnSpc>
                        <a:spcAft>
                          <a:spcPts val="0"/>
                        </a:spcAft>
                      </a:pPr>
                      <a:r>
                        <a:rPr lang="zh-TW" sz="900" kern="0" dirty="0">
                          <a:effectLst/>
                        </a:rPr>
                        <a:t>原始分數計分，</a:t>
                      </a:r>
                      <a:r>
                        <a:rPr lang="zh-TW" sz="900" u="sng" kern="0" dirty="0">
                          <a:effectLst/>
                        </a:rPr>
                        <a:t>獎勵紀錄、服務學</a:t>
                      </a:r>
                      <a:endParaRPr lang="zh-TW" sz="900" kern="100" dirty="0">
                        <a:effectLst/>
                      </a:endParaRPr>
                    </a:p>
                    <a:p>
                      <a:pPr indent="139700" algn="just">
                        <a:lnSpc>
                          <a:spcPts val="1800"/>
                        </a:lnSpc>
                        <a:spcAft>
                          <a:spcPts val="0"/>
                        </a:spcAft>
                      </a:pPr>
                      <a:r>
                        <a:rPr lang="zh-TW" sz="900" u="sng" kern="0" dirty="0">
                          <a:effectLst/>
                        </a:rPr>
                        <a:t>習各單項最高採計15分</a:t>
                      </a:r>
                      <a:r>
                        <a:rPr lang="zh-TW" sz="900" kern="0" dirty="0">
                          <a:effectLst/>
                        </a:rPr>
                        <a:t>。</a:t>
                      </a:r>
                      <a:endParaRPr lang="zh-TW" sz="900" kern="100" dirty="0">
                        <a:effectLst/>
                      </a:endParaRPr>
                    </a:p>
                    <a:p>
                      <a:pPr marL="247650" indent="-171450" algn="just">
                        <a:lnSpc>
                          <a:spcPts val="1800"/>
                        </a:lnSpc>
                        <a:spcAft>
                          <a:spcPts val="0"/>
                        </a:spcAft>
                      </a:pPr>
                      <a:r>
                        <a:rPr lang="zh-TW" sz="900" kern="0" dirty="0">
                          <a:effectLst/>
                        </a:rPr>
                        <a:t>(嘉獎/警告每支0.5分；小功/小過每支1.5</a:t>
                      </a:r>
                      <a:endParaRPr lang="zh-TW" sz="900" kern="100" dirty="0">
                        <a:effectLst/>
                      </a:endParaRPr>
                    </a:p>
                    <a:p>
                      <a:pPr indent="114300" algn="just">
                        <a:lnSpc>
                          <a:spcPts val="1800"/>
                        </a:lnSpc>
                        <a:spcAft>
                          <a:spcPts val="0"/>
                        </a:spcAft>
                      </a:pPr>
                      <a:r>
                        <a:rPr lang="zh-TW" sz="900" kern="0" dirty="0">
                          <a:effectLst/>
                        </a:rPr>
                        <a:t>分；大功/大過每支4.5分；服務學習每小</a:t>
                      </a:r>
                      <a:endParaRPr lang="zh-TW" sz="900" kern="100" dirty="0">
                        <a:effectLst/>
                      </a:endParaRPr>
                    </a:p>
                    <a:p>
                      <a:pPr indent="114300" algn="just">
                        <a:lnSpc>
                          <a:spcPts val="1800"/>
                        </a:lnSpc>
                        <a:spcAft>
                          <a:spcPts val="0"/>
                        </a:spcAft>
                      </a:pPr>
                      <a:r>
                        <a:rPr lang="zh-TW" sz="900" kern="0" dirty="0">
                          <a:effectLst/>
                        </a:rPr>
                        <a:t>時0.3分)</a:t>
                      </a:r>
                      <a:endParaRPr lang="zh-TW" sz="900" kern="100" dirty="0">
                        <a:effectLst/>
                      </a:endParaRPr>
                    </a:p>
                    <a:p>
                      <a:pPr algn="just">
                        <a:lnSpc>
                          <a:spcPts val="1800"/>
                        </a:lnSpc>
                        <a:spcAft>
                          <a:spcPts val="0"/>
                        </a:spcAft>
                      </a:pPr>
                      <a:r>
                        <a:rPr lang="zh-TW" sz="900" kern="0" dirty="0">
                          <a:effectLst/>
                        </a:rPr>
                        <a:t>3.社團參與、體適能各單項最高採計</a:t>
                      </a:r>
                      <a:endParaRPr lang="zh-TW" sz="900" kern="100" dirty="0">
                        <a:effectLst/>
                      </a:endParaRPr>
                    </a:p>
                    <a:p>
                      <a:pPr indent="139700" algn="just">
                        <a:lnSpc>
                          <a:spcPts val="1800"/>
                        </a:lnSpc>
                        <a:spcAft>
                          <a:spcPts val="0"/>
                        </a:spcAft>
                      </a:pPr>
                      <a:r>
                        <a:rPr lang="zh-TW" sz="900" kern="0" dirty="0">
                          <a:effectLst/>
                        </a:rPr>
                        <a:t>10分。 </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1452">
                <a:tc vMerge="1">
                  <a:txBody>
                    <a:bodyPr/>
                    <a:lstStyle/>
                    <a:p>
                      <a:endParaRPr lang="zh-TW" altLang="en-US"/>
                    </a:p>
                  </a:txBody>
                  <a:tcPr/>
                </a:tc>
                <a:tc>
                  <a:txBody>
                    <a:bodyPr/>
                    <a:lstStyle/>
                    <a:p>
                      <a:pPr algn="just">
                        <a:lnSpc>
                          <a:spcPts val="1800"/>
                        </a:lnSpc>
                        <a:spcAft>
                          <a:spcPts val="0"/>
                        </a:spcAft>
                      </a:pPr>
                      <a:r>
                        <a:rPr lang="zh-TW" sz="900" kern="0" dirty="0">
                          <a:effectLst/>
                        </a:rPr>
                        <a:t>服務學習</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171452">
                <a:tc vMerge="1">
                  <a:txBody>
                    <a:bodyPr/>
                    <a:lstStyle/>
                    <a:p>
                      <a:endParaRPr lang="zh-TW" altLang="en-US"/>
                    </a:p>
                  </a:txBody>
                  <a:tcPr/>
                </a:tc>
                <a:tc>
                  <a:txBody>
                    <a:bodyPr/>
                    <a:lstStyle/>
                    <a:p>
                      <a:pPr algn="just">
                        <a:lnSpc>
                          <a:spcPts val="1800"/>
                        </a:lnSpc>
                        <a:spcAft>
                          <a:spcPts val="0"/>
                        </a:spcAft>
                      </a:pPr>
                      <a:r>
                        <a:rPr lang="zh-TW" sz="900" kern="0">
                          <a:effectLst/>
                        </a:rPr>
                        <a:t>社團參與</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183022">
                <a:tc vMerge="1">
                  <a:txBody>
                    <a:bodyPr/>
                    <a:lstStyle/>
                    <a:p>
                      <a:endParaRPr lang="zh-TW" altLang="en-US"/>
                    </a:p>
                  </a:txBody>
                  <a:tcPr/>
                </a:tc>
                <a:tc>
                  <a:txBody>
                    <a:bodyPr/>
                    <a:lstStyle/>
                    <a:p>
                      <a:pPr algn="just">
                        <a:lnSpc>
                          <a:spcPts val="1800"/>
                        </a:lnSpc>
                        <a:spcAft>
                          <a:spcPts val="0"/>
                        </a:spcAft>
                      </a:pPr>
                      <a:r>
                        <a:rPr lang="zh-TW" sz="900" kern="0">
                          <a:effectLst/>
                        </a:rPr>
                        <a:t>體適能</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42905">
                <a:tc gridSpan="2">
                  <a:txBody>
                    <a:bodyPr/>
                    <a:lstStyle/>
                    <a:p>
                      <a:pPr algn="just">
                        <a:lnSpc>
                          <a:spcPts val="1800"/>
                        </a:lnSpc>
                        <a:spcAft>
                          <a:spcPts val="0"/>
                        </a:spcAft>
                      </a:pPr>
                      <a:r>
                        <a:rPr lang="zh-TW" sz="900" kern="0" dirty="0">
                          <a:effectLst/>
                        </a:rPr>
                        <a:t>3.就近入學</a:t>
                      </a:r>
                      <a:endParaRPr lang="zh-TW" sz="900" kern="100" dirty="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900" kern="0">
                          <a:effectLst/>
                        </a:rPr>
                        <a:t>符合</a:t>
                      </a:r>
                      <a:r>
                        <a:rPr lang="en-US" sz="900" kern="0">
                          <a:effectLst/>
                        </a:rPr>
                        <a:t>10</a:t>
                      </a:r>
                      <a:r>
                        <a:rPr lang="zh-TW" sz="900" kern="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900" kern="0">
                          <a:effectLst/>
                        </a:rPr>
                        <a:t>不符</a:t>
                      </a:r>
                      <a:r>
                        <a:rPr lang="en-US" sz="900" kern="0">
                          <a:effectLst/>
                        </a:rPr>
                        <a:t>0</a:t>
                      </a:r>
                      <a:r>
                        <a:rPr lang="zh-TW" sz="900" kern="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10分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85810">
                <a:tc gridSpan="2">
                  <a:txBody>
                    <a:bodyPr/>
                    <a:lstStyle/>
                    <a:p>
                      <a:pPr algn="just">
                        <a:lnSpc>
                          <a:spcPts val="1800"/>
                        </a:lnSpc>
                        <a:spcAft>
                          <a:spcPts val="0"/>
                        </a:spcAft>
                      </a:pPr>
                      <a:r>
                        <a:rPr lang="zh-TW" sz="900" kern="0">
                          <a:effectLst/>
                        </a:rPr>
                        <a:t>4.</a:t>
                      </a:r>
                      <a:r>
                        <a:rPr lang="zh-TW" sz="900" kern="100">
                          <a:effectLst/>
                        </a:rPr>
                        <a:t>國中</a:t>
                      </a:r>
                      <a:r>
                        <a:rPr lang="zh-TW" sz="900" kern="0">
                          <a:effectLst/>
                        </a:rPr>
                        <a:t>教育會考</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900" kern="0">
                          <a:effectLst/>
                        </a:rPr>
                        <a:t>精熟</a:t>
                      </a:r>
                      <a:endParaRPr lang="zh-TW" sz="900" kern="100">
                        <a:effectLst/>
                      </a:endParaRPr>
                    </a:p>
                    <a:p>
                      <a:pPr algn="just">
                        <a:lnSpc>
                          <a:spcPts val="1800"/>
                        </a:lnSpc>
                        <a:spcAft>
                          <a:spcPts val="0"/>
                        </a:spcAft>
                      </a:pPr>
                      <a:r>
                        <a:rPr lang="zh-TW" sz="900" kern="0">
                          <a:effectLst/>
                        </a:rPr>
                        <a:t>每科6分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900" kern="0">
                          <a:effectLst/>
                        </a:rPr>
                        <a:t>基礎</a:t>
                      </a:r>
                      <a:endParaRPr lang="zh-TW" sz="900" kern="100">
                        <a:effectLst/>
                      </a:endParaRPr>
                    </a:p>
                    <a:p>
                      <a:pPr algn="just">
                        <a:lnSpc>
                          <a:spcPts val="1800"/>
                        </a:lnSpc>
                        <a:spcAft>
                          <a:spcPts val="0"/>
                        </a:spcAft>
                      </a:pPr>
                      <a:r>
                        <a:rPr lang="zh-TW" sz="900" kern="0">
                          <a:effectLst/>
                        </a:rPr>
                        <a:t>每科4分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待加強</a:t>
                      </a:r>
                      <a:endParaRPr lang="zh-TW" sz="900" kern="100">
                        <a:effectLst/>
                      </a:endParaRPr>
                    </a:p>
                    <a:p>
                      <a:pPr algn="just">
                        <a:lnSpc>
                          <a:spcPts val="1800"/>
                        </a:lnSpc>
                        <a:spcAft>
                          <a:spcPts val="0"/>
                        </a:spcAft>
                      </a:pPr>
                      <a:r>
                        <a:rPr lang="zh-TW" sz="900" kern="0">
                          <a:effectLst/>
                        </a:rPr>
                        <a:t>每科2分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30分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1452">
                <a:tc gridSpan="9">
                  <a:txBody>
                    <a:bodyPr/>
                    <a:lstStyle/>
                    <a:p>
                      <a:pPr algn="ctr">
                        <a:lnSpc>
                          <a:spcPts val="1800"/>
                        </a:lnSpc>
                        <a:spcAft>
                          <a:spcPts val="0"/>
                        </a:spcAft>
                      </a:pPr>
                      <a:r>
                        <a:rPr lang="zh-TW" sz="900" kern="0">
                          <a:effectLst/>
                        </a:rPr>
                        <a:t>參考總分</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900" kern="0">
                          <a:effectLst/>
                        </a:rPr>
                        <a:t>100分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dirty="0">
                          <a:effectLst/>
                        </a:rPr>
                        <a:t> </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extLst>
              <p:ext uri="{D42A27DB-BD31-4B8C-83A1-F6EECF244321}">
                <p14:modId xmlns:p14="http://schemas.microsoft.com/office/powerpoint/2010/main" val="4047790348"/>
              </p:ext>
            </p:extLst>
          </p:nvPr>
        </p:nvGraphicFramePr>
        <p:xfrm>
          <a:off x="1710928" y="476672"/>
          <a:ext cx="6815046" cy="6217356"/>
        </p:xfrm>
        <a:graphic>
          <a:graphicData uri="http://schemas.openxmlformats.org/drawingml/2006/table">
            <a:tbl>
              <a:tblPr>
                <a:tableStyleId>{5C22544A-7EE6-4342-B048-85BDC9FD1C3A}</a:tableStyleId>
              </a:tblPr>
              <a:tblGrid>
                <a:gridCol w="225528">
                  <a:extLst>
                    <a:ext uri="{9D8B030D-6E8A-4147-A177-3AD203B41FA5}">
                      <a16:colId xmlns:a16="http://schemas.microsoft.com/office/drawing/2014/main" val="20000"/>
                    </a:ext>
                  </a:extLst>
                </a:gridCol>
                <a:gridCol w="600930">
                  <a:extLst>
                    <a:ext uri="{9D8B030D-6E8A-4147-A177-3AD203B41FA5}">
                      <a16:colId xmlns:a16="http://schemas.microsoft.com/office/drawing/2014/main" val="20001"/>
                    </a:ext>
                  </a:extLst>
                </a:gridCol>
                <a:gridCol w="549127">
                  <a:extLst>
                    <a:ext uri="{9D8B030D-6E8A-4147-A177-3AD203B41FA5}">
                      <a16:colId xmlns:a16="http://schemas.microsoft.com/office/drawing/2014/main" val="20002"/>
                    </a:ext>
                  </a:extLst>
                </a:gridCol>
                <a:gridCol w="113970">
                  <a:extLst>
                    <a:ext uri="{9D8B030D-6E8A-4147-A177-3AD203B41FA5}">
                      <a16:colId xmlns:a16="http://schemas.microsoft.com/office/drawing/2014/main" val="20003"/>
                    </a:ext>
                  </a:extLst>
                </a:gridCol>
                <a:gridCol w="372992">
                  <a:extLst>
                    <a:ext uri="{9D8B030D-6E8A-4147-A177-3AD203B41FA5}">
                      <a16:colId xmlns:a16="http://schemas.microsoft.com/office/drawing/2014/main" val="20004"/>
                    </a:ext>
                  </a:extLst>
                </a:gridCol>
                <a:gridCol w="393715">
                  <a:extLst>
                    <a:ext uri="{9D8B030D-6E8A-4147-A177-3AD203B41FA5}">
                      <a16:colId xmlns:a16="http://schemas.microsoft.com/office/drawing/2014/main" val="20005"/>
                    </a:ext>
                  </a:extLst>
                </a:gridCol>
                <a:gridCol w="124331">
                  <a:extLst>
                    <a:ext uri="{9D8B030D-6E8A-4147-A177-3AD203B41FA5}">
                      <a16:colId xmlns:a16="http://schemas.microsoft.com/office/drawing/2014/main" val="20006"/>
                    </a:ext>
                  </a:extLst>
                </a:gridCol>
                <a:gridCol w="397861">
                  <a:extLst>
                    <a:ext uri="{9D8B030D-6E8A-4147-A177-3AD203B41FA5}">
                      <a16:colId xmlns:a16="http://schemas.microsoft.com/office/drawing/2014/main" val="20007"/>
                    </a:ext>
                  </a:extLst>
                </a:gridCol>
                <a:gridCol w="397861">
                  <a:extLst>
                    <a:ext uri="{9D8B030D-6E8A-4147-A177-3AD203B41FA5}">
                      <a16:colId xmlns:a16="http://schemas.microsoft.com/office/drawing/2014/main" val="20008"/>
                    </a:ext>
                  </a:extLst>
                </a:gridCol>
                <a:gridCol w="353795">
                  <a:extLst>
                    <a:ext uri="{9D8B030D-6E8A-4147-A177-3AD203B41FA5}">
                      <a16:colId xmlns:a16="http://schemas.microsoft.com/office/drawing/2014/main" val="20009"/>
                    </a:ext>
                  </a:extLst>
                </a:gridCol>
                <a:gridCol w="3284936">
                  <a:extLst>
                    <a:ext uri="{9D8B030D-6E8A-4147-A177-3AD203B41FA5}">
                      <a16:colId xmlns:a16="http://schemas.microsoft.com/office/drawing/2014/main" val="20010"/>
                    </a:ext>
                  </a:extLst>
                </a:gridCol>
              </a:tblGrid>
              <a:tr h="355100">
                <a:tc gridSpan="2">
                  <a:txBody>
                    <a:bodyPr/>
                    <a:lstStyle/>
                    <a:p>
                      <a:pPr algn="ctr">
                        <a:lnSpc>
                          <a:spcPts val="1800"/>
                        </a:lnSpc>
                        <a:spcAft>
                          <a:spcPts val="0"/>
                        </a:spcAft>
                        <a:tabLst>
                          <a:tab pos="90170" algn="l"/>
                        </a:tabLst>
                      </a:pPr>
                      <a:r>
                        <a:rPr lang="zh-TW" sz="1100" b="0" kern="0" dirty="0">
                          <a:effectLst/>
                          <a:latin typeface="新細明體" panose="02020500000000000000" pitchFamily="18" charset="-120"/>
                          <a:ea typeface="新細明體" panose="02020500000000000000" pitchFamily="18" charset="-120"/>
                        </a:rPr>
                        <a:t>比序</a:t>
                      </a:r>
                      <a:r>
                        <a:rPr lang="zh-TW" sz="1100" b="0" kern="100" dirty="0">
                          <a:effectLst/>
                          <a:latin typeface="新細明體" panose="02020500000000000000" pitchFamily="18" charset="-120"/>
                          <a:ea typeface="新細明體" panose="02020500000000000000" pitchFamily="18" charset="-120"/>
                        </a:rPr>
                        <a:t>項目</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積分換算</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最高</a:t>
                      </a:r>
                      <a:endParaRPr lang="zh-TW" sz="11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分數</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備註</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143000">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1.志願序</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志願序</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第1志願序學校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r>
                        <a:rPr lang="en-US" altLang="zh-TW" sz="1100" b="0" kern="0" dirty="0">
                          <a:solidFill>
                            <a:srgbClr val="FF0000"/>
                          </a:solidFill>
                          <a:effectLst/>
                          <a:latin typeface="新細明體" panose="02020500000000000000" pitchFamily="18" charset="-120"/>
                          <a:ea typeface="新細明體" panose="02020500000000000000" pitchFamily="18" charset="-120"/>
                        </a:rPr>
                        <a:t>12</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第2志願序學校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11</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第3志願序學校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10</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第4志願序學校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9</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第5志願序學校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8</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solidFill>
                            <a:srgbClr val="FF0000"/>
                          </a:solidFill>
                          <a:effectLst/>
                          <a:latin typeface="新細明體" panose="02020500000000000000" pitchFamily="18" charset="-120"/>
                          <a:ea typeface="新細明體" panose="02020500000000000000" pitchFamily="18" charset="-120"/>
                        </a:rPr>
                        <a:t>1</a:t>
                      </a:r>
                      <a:r>
                        <a:rPr lang="en-US" altLang="zh-TW" sz="1100" b="0" kern="0" dirty="0">
                          <a:solidFill>
                            <a:srgbClr val="FF0000"/>
                          </a:solidFill>
                          <a:effectLst/>
                          <a:latin typeface="新細明體" panose="02020500000000000000" pitchFamily="18" charset="-120"/>
                          <a:ea typeface="新細明體" panose="02020500000000000000" pitchFamily="18" charset="-120"/>
                        </a:rPr>
                        <a:t>2</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1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altLang="zh-TW" sz="1100" b="0" u="none" strike="noStrike" kern="100" dirty="0">
                          <a:solidFill>
                            <a:srgbClr val="FF0000"/>
                          </a:solidFill>
                          <a:effectLst/>
                          <a:uFill>
                            <a:solidFill>
                              <a:srgbClr val="000000"/>
                            </a:solidFill>
                          </a:uFill>
                          <a:latin typeface="新細明體" panose="02020500000000000000" pitchFamily="18" charset="-120"/>
                          <a:ea typeface="新細明體" panose="02020500000000000000" pitchFamily="18" charset="-120"/>
                        </a:rPr>
                        <a:t>7</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355070">
                <a:tc rowSpan="8">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2.多</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元</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學</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習</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表</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競賽成績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國際第一名</a:t>
                      </a:r>
                      <a:r>
                        <a:rPr lang="en-US" sz="1100" b="0" kern="100" dirty="0">
                          <a:effectLst/>
                          <a:latin typeface="新細明體" panose="02020500000000000000" pitchFamily="18" charset="-120"/>
                          <a:ea typeface="新細明體" panose="02020500000000000000" pitchFamily="18" charset="-120"/>
                        </a:rPr>
                        <a:t>10</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國際第二名</a:t>
                      </a:r>
                      <a:r>
                        <a:rPr lang="en-US" sz="1100" b="0" kern="100" dirty="0">
                          <a:effectLst/>
                          <a:latin typeface="新細明體" panose="02020500000000000000" pitchFamily="18" charset="-120"/>
                          <a:ea typeface="新細明體" panose="02020500000000000000" pitchFamily="18" charset="-120"/>
                        </a:rPr>
                        <a:t>9</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國際第三名</a:t>
                      </a:r>
                      <a:r>
                        <a:rPr lang="en-US" sz="1100" b="0" kern="100" dirty="0">
                          <a:effectLst/>
                          <a:latin typeface="新細明體" panose="02020500000000000000" pitchFamily="18" charset="-120"/>
                          <a:ea typeface="新細明體" panose="02020500000000000000" pitchFamily="18" charset="-120"/>
                        </a:rPr>
                        <a:t>8</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國際第四至八名</a:t>
                      </a:r>
                      <a:r>
                        <a:rPr lang="en-US" sz="1100" b="0" kern="100" dirty="0">
                          <a:effectLst/>
                          <a:latin typeface="新細明體" panose="02020500000000000000" pitchFamily="18" charset="-120"/>
                          <a:ea typeface="新細明體" panose="02020500000000000000" pitchFamily="18" charset="-120"/>
                        </a:rPr>
                        <a:t>7</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最</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高</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計</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50</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1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384722">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全國第一名</a:t>
                      </a:r>
                      <a:r>
                        <a:rPr lang="en-US" sz="1100" b="0" kern="100">
                          <a:effectLst/>
                          <a:latin typeface="新細明體" panose="02020500000000000000" pitchFamily="18" charset="-120"/>
                          <a:ea typeface="新細明體" panose="02020500000000000000" pitchFamily="18" charset="-120"/>
                        </a:rPr>
                        <a:t>7</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全國第二名</a:t>
                      </a:r>
                      <a:r>
                        <a:rPr lang="en-US" sz="1100" b="0" kern="100">
                          <a:effectLst/>
                          <a:latin typeface="新細明體" panose="02020500000000000000" pitchFamily="18" charset="-120"/>
                          <a:ea typeface="新細明體" panose="02020500000000000000" pitchFamily="18" charset="-120"/>
                        </a:rPr>
                        <a:t>6</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全國第三名</a:t>
                      </a:r>
                      <a:r>
                        <a:rPr lang="en-US" sz="1100" b="0" kern="100" dirty="0">
                          <a:effectLst/>
                          <a:latin typeface="新細明體" panose="02020500000000000000" pitchFamily="18" charset="-120"/>
                          <a:ea typeface="新細明體" panose="02020500000000000000" pitchFamily="18" charset="-120"/>
                        </a:rPr>
                        <a:t>5</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全國第四至八名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295917">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縣市第一名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縣市第二名</a:t>
                      </a:r>
                      <a:r>
                        <a:rPr lang="en-US" sz="1100" b="0" kern="100">
                          <a:effectLst/>
                          <a:latin typeface="新細明體" panose="02020500000000000000" pitchFamily="18" charset="-120"/>
                          <a:ea typeface="新細明體" panose="02020500000000000000" pitchFamily="18" charset="-120"/>
                        </a:rPr>
                        <a:t>3</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縣市第三名</a:t>
                      </a:r>
                      <a:r>
                        <a:rPr lang="en-US" sz="1100" b="0" kern="100">
                          <a:effectLst/>
                          <a:latin typeface="新細明體" panose="02020500000000000000" pitchFamily="18" charset="-120"/>
                          <a:ea typeface="新細明體" panose="02020500000000000000" pitchFamily="18" charset="-120"/>
                        </a:rPr>
                        <a:t>2</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縣市第四至八名</a:t>
                      </a:r>
                      <a:r>
                        <a:rPr lang="en-US" sz="1100" b="0" kern="100" dirty="0">
                          <a:effectLst/>
                          <a:latin typeface="新細明體" panose="02020500000000000000" pitchFamily="18" charset="-120"/>
                          <a:ea typeface="新細明體" panose="02020500000000000000" pitchFamily="18" charset="-120"/>
                        </a:rPr>
                        <a:t>1</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177551">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獎勵紀錄</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7551">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服務學習</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177551">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社團參與</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18765">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體適能</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191966">
                <a:tc vMerge="1">
                  <a:txBody>
                    <a:bodyPr/>
                    <a:lstStyle/>
                    <a:p>
                      <a:endParaRPr lang="zh-TW" altLang="en-US"/>
                    </a:p>
                  </a:txBody>
                  <a:tcPr/>
                </a:tc>
                <a:tc>
                  <a:txBody>
                    <a:bodyPr/>
                    <a:lstStyle/>
                    <a:p>
                      <a:pPr algn="ctr">
                        <a:lnSpc>
                          <a:spcPts val="1800"/>
                        </a:lnSpc>
                        <a:spcAft>
                          <a:spcPts val="0"/>
                        </a:spcAft>
                      </a:pPr>
                      <a:r>
                        <a:rPr lang="zh-TW" altLang="en-US" sz="1100" b="0" kern="100" dirty="0">
                          <a:effectLst/>
                          <a:latin typeface="新細明體" panose="02020500000000000000" pitchFamily="18" charset="-120"/>
                          <a:ea typeface="新細明體" panose="02020500000000000000" pitchFamily="18" charset="-120"/>
                          <a:cs typeface="Times New Roman"/>
                        </a:rPr>
                        <a:t>語言認證</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331946">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3.就近入學</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符合</a:t>
                      </a:r>
                      <a:r>
                        <a:rPr lang="en-US" sz="1100" b="0" kern="0" dirty="0">
                          <a:effectLst/>
                          <a:latin typeface="新細明體" panose="02020500000000000000" pitchFamily="18" charset="-120"/>
                          <a:ea typeface="新細明體" panose="02020500000000000000" pitchFamily="18" charset="-120"/>
                        </a:rPr>
                        <a:t>10</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不符</a:t>
                      </a:r>
                      <a:r>
                        <a:rPr lang="en-US" sz="1100" b="0" kern="0">
                          <a:effectLst/>
                          <a:latin typeface="新細明體" panose="02020500000000000000" pitchFamily="18" charset="-120"/>
                          <a:ea typeface="新細明體" panose="02020500000000000000" pitchFamily="18" charset="-120"/>
                        </a:rPr>
                        <a:t>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25830">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4.</a:t>
                      </a:r>
                      <a:r>
                        <a:rPr lang="zh-TW" sz="1100" b="0" kern="100">
                          <a:effectLst/>
                          <a:latin typeface="新細明體" panose="02020500000000000000" pitchFamily="18" charset="-120"/>
                          <a:ea typeface="新細明體" panose="02020500000000000000" pitchFamily="18" charset="-120"/>
                        </a:rPr>
                        <a:t>國中</a:t>
                      </a:r>
                      <a:r>
                        <a:rPr lang="zh-TW" sz="1100" b="0" kern="0">
                          <a:effectLst/>
                          <a:latin typeface="新細明體" panose="02020500000000000000" pitchFamily="18" charset="-120"/>
                          <a:ea typeface="新細明體" panose="02020500000000000000" pitchFamily="18" charset="-120"/>
                        </a:rPr>
                        <a:t>教育會考</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7">
                  <a:txBody>
                    <a:bodyPr/>
                    <a:lstStyle/>
                    <a:p>
                      <a:r>
                        <a:rPr lang="zh-TW" altLang="en-US" sz="1000" b="0" i="0" u="none" strike="noStrike" kern="1200" baseline="0" dirty="0">
                          <a:solidFill>
                            <a:srgbClr val="FF0000"/>
                          </a:solidFill>
                          <a:latin typeface="+mn-lt"/>
                          <a:ea typeface="+mn-ea"/>
                          <a:cs typeface="+mn-cs"/>
                        </a:rPr>
                        <a:t>會考分數五科加上寫作測驗總積分為</a:t>
                      </a:r>
                      <a:r>
                        <a:rPr lang="en-US" altLang="zh-TW" sz="1000" b="0" i="0" u="none" strike="noStrike" kern="1200" baseline="0" dirty="0">
                          <a:solidFill>
                            <a:srgbClr val="FF0000"/>
                          </a:solidFill>
                          <a:latin typeface="+mn-lt"/>
                          <a:ea typeface="+mn-ea"/>
                          <a:cs typeface="+mn-cs"/>
                        </a:rPr>
                        <a:t>36</a:t>
                      </a:r>
                      <a:r>
                        <a:rPr lang="zh-TW" altLang="en-US" sz="1000" b="0" i="0" u="none" strike="noStrike" kern="1200" baseline="0" dirty="0">
                          <a:solidFill>
                            <a:srgbClr val="FF0000"/>
                          </a:solidFill>
                          <a:latin typeface="+mn-lt"/>
                          <a:ea typeface="+mn-ea"/>
                          <a:cs typeface="+mn-cs"/>
                        </a:rPr>
                        <a:t>分，每一科</a:t>
                      </a:r>
                      <a:r>
                        <a:rPr lang="en-US" altLang="zh-TW" sz="1000" b="0" i="0" u="none" strike="noStrike" kern="1200" baseline="0" dirty="0">
                          <a:solidFill>
                            <a:srgbClr val="FF0000"/>
                          </a:solidFill>
                          <a:latin typeface="+mn-lt"/>
                          <a:ea typeface="+mn-ea"/>
                          <a:cs typeface="+mn-cs"/>
                        </a:rPr>
                        <a:t>A++(7</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A+(6</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A(5</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B++(4</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B+(3</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B(2</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C(1</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 </a:t>
                      </a:r>
                    </a:p>
                    <a:p>
                      <a:r>
                        <a:rPr lang="zh-TW" altLang="en-US" sz="1000" b="0" i="0" u="none" strike="noStrike" kern="1200" baseline="0" dirty="0">
                          <a:solidFill>
                            <a:srgbClr val="FF0000"/>
                          </a:solidFill>
                          <a:latin typeface="+mn-lt"/>
                          <a:ea typeface="+mn-ea"/>
                          <a:cs typeface="+mn-cs"/>
                        </a:rPr>
                        <a:t>寫作測驗</a:t>
                      </a:r>
                      <a:r>
                        <a:rPr lang="en-US" altLang="zh-TW" sz="1000" b="0" i="0" u="none" strike="noStrike" kern="1200" baseline="0" dirty="0">
                          <a:solidFill>
                            <a:srgbClr val="FF0000"/>
                          </a:solidFill>
                          <a:latin typeface="+mn-lt"/>
                          <a:ea typeface="+mn-ea"/>
                          <a:cs typeface="+mn-cs"/>
                        </a:rPr>
                        <a:t>6</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1</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5</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0.8</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4</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0.6</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3</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0.4</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2</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0.2</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1</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0.1</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0</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a:t>
                      </a:r>
                      <a:r>
                        <a:rPr lang="zh-TW" altLang="en-US" sz="1000" b="0" i="0" u="none" strike="noStrike" kern="1200" baseline="0" dirty="0">
                          <a:solidFill>
                            <a:srgbClr val="FF0000"/>
                          </a:solidFill>
                          <a:latin typeface="+mn-lt"/>
                          <a:ea typeface="+mn-ea"/>
                          <a:cs typeface="+mn-cs"/>
                        </a:rPr>
                        <a:t>分</a:t>
                      </a:r>
                      <a:r>
                        <a:rPr lang="zh-TW" altLang="en-US" sz="1000" b="0" i="0" u="none" strike="noStrike" kern="1200" baseline="0" dirty="0">
                          <a:solidFill>
                            <a:schemeClr val="dk1"/>
                          </a:solidFill>
                          <a:latin typeface="+mn-lt"/>
                          <a:ea typeface="+mn-ea"/>
                          <a:cs typeface="+mn-cs"/>
                        </a:rPr>
                        <a:t>。</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100" b="0" kern="0" dirty="0">
                          <a:solidFill>
                            <a:srgbClr val="FF0000"/>
                          </a:solidFill>
                          <a:effectLst/>
                          <a:latin typeface="新細明體" panose="02020500000000000000" pitchFamily="18" charset="-120"/>
                          <a:ea typeface="新細明體" panose="02020500000000000000" pitchFamily="18" charset="-120"/>
                        </a:rPr>
                        <a:t>3</a:t>
                      </a:r>
                      <a:r>
                        <a:rPr lang="en-US" altLang="zh-TW" sz="1100" b="0" kern="0" dirty="0">
                          <a:solidFill>
                            <a:srgbClr val="FF0000"/>
                          </a:solidFill>
                          <a:effectLst/>
                          <a:latin typeface="新細明體" panose="02020500000000000000" pitchFamily="18" charset="-120"/>
                          <a:ea typeface="新細明體" panose="02020500000000000000" pitchFamily="18" charset="-120"/>
                        </a:rPr>
                        <a:t>6</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77551">
                <a:tc gridSpan="9">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參考總分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dirty="0">
                          <a:solidFill>
                            <a:srgbClr val="FF0000"/>
                          </a:solidFill>
                          <a:effectLst/>
                          <a:latin typeface="新細明體" panose="02020500000000000000" pitchFamily="18" charset="-120"/>
                          <a:ea typeface="新細明體" panose="02020500000000000000" pitchFamily="18" charset="-120"/>
                        </a:rPr>
                        <a:t>10</a:t>
                      </a:r>
                      <a:r>
                        <a:rPr lang="en-US" altLang="zh-TW" sz="1100" b="0" kern="0" dirty="0">
                          <a:solidFill>
                            <a:srgbClr val="FF0000"/>
                          </a:solidFill>
                          <a:effectLst/>
                          <a:latin typeface="新細明體" panose="02020500000000000000" pitchFamily="18" charset="-120"/>
                          <a:ea typeface="新細明體" panose="02020500000000000000" pitchFamily="18" charset="-120"/>
                        </a:rPr>
                        <a:t>8</a:t>
                      </a:r>
                      <a:endParaRPr lang="zh-TW" sz="1100" b="0" kern="100" dirty="0">
                        <a:solidFill>
                          <a:srgbClr val="FF0000"/>
                        </a:solidFill>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552450" y="1312766"/>
            <a:ext cx="970360" cy="267765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2400" b="1" dirty="0">
                <a:solidFill>
                  <a:schemeClr val="bg1"/>
                </a:solidFill>
                <a:latin typeface="標楷體" panose="03000509000000000000" pitchFamily="65" charset="-120"/>
                <a:ea typeface="標楷體" panose="03000509000000000000" pitchFamily="65" charset="-120"/>
              </a:rPr>
              <a:t>(</a:t>
            </a:r>
            <a:r>
              <a:rPr lang="zh-TW" altLang="en-US" sz="2400" b="1" dirty="0">
                <a:solidFill>
                  <a:schemeClr val="bg1"/>
                </a:solidFill>
                <a:latin typeface="標楷體" panose="03000509000000000000" pitchFamily="65" charset="-120"/>
                <a:ea typeface="標楷體" panose="03000509000000000000" pitchFamily="65" charset="-120"/>
              </a:rPr>
              <a:t>一</a:t>
            </a:r>
            <a:r>
              <a:rPr lang="en-US" altLang="zh-TW" sz="2400" b="1" dirty="0">
                <a:solidFill>
                  <a:schemeClr val="bg1"/>
                </a:solidFill>
                <a:latin typeface="標楷體" panose="03000509000000000000" pitchFamily="65" charset="-120"/>
                <a:ea typeface="標楷體" panose="03000509000000000000" pitchFamily="65" charset="-120"/>
              </a:rPr>
              <a:t>)</a:t>
            </a:r>
          </a:p>
          <a:p>
            <a:pPr algn="ctr"/>
            <a:r>
              <a:rPr lang="zh-TW" altLang="en-US" sz="2400" b="1" dirty="0">
                <a:solidFill>
                  <a:schemeClr val="bg1"/>
                </a:solidFill>
                <a:latin typeface="標楷體" panose="03000509000000000000" pitchFamily="65" charset="-120"/>
                <a:ea typeface="標楷體" panose="03000509000000000000" pitchFamily="65" charset="-120"/>
                <a:hlinkClick r:id="rId3" action="ppaction://hlinkfile"/>
              </a:rPr>
              <a:t>免試入學超額比序項</a:t>
            </a:r>
            <a:r>
              <a:rPr lang="zh-TW" altLang="zh-TW" sz="24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24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24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5364088" y="5589240"/>
            <a:ext cx="3051505" cy="398859"/>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marL="0" indent="0" algn="ctr" eaLnBrk="1" hangingPunct="1">
              <a:buNone/>
              <a:defRPr/>
            </a:pPr>
            <a:r>
              <a:rPr lang="zh-TW" altLang="en-US" sz="18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endParaRPr lang="en-US" altLang="zh-TW" sz="1800" kern="0" dirty="0">
              <a:solidFill>
                <a:srgbClr val="FF0000"/>
              </a:solidFill>
              <a:latin typeface="標楷體" panose="03000509000000000000" pitchFamily="65" charset="-120"/>
              <a:ea typeface="標楷體" panose="03000509000000000000" pitchFamily="65" charset="-120"/>
            </a:endParaRPr>
          </a:p>
        </p:txBody>
      </p:sp>
      <p:sp>
        <p:nvSpPr>
          <p:cNvPr id="10" name="投影片編號版面配置區 11">
            <a:extLst>
              <a:ext uri="{FF2B5EF4-FFF2-40B4-BE49-F238E27FC236}">
                <a16:creationId xmlns:a16="http://schemas.microsoft.com/office/drawing/2014/main" id="{2B0347A8-7F14-4003-A85B-948A1B132E6A}"/>
              </a:ext>
            </a:extLst>
          </p:cNvPr>
          <p:cNvSpPr>
            <a:spLocks noGrp="1"/>
          </p:cNvSpPr>
          <p:nvPr>
            <p:ph type="sldNum" sz="quarter" idx="12"/>
          </p:nvPr>
        </p:nvSpPr>
        <p:spPr>
          <a:xfrm>
            <a:off x="260151" y="442712"/>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latin typeface="Arial"/>
                <a:ea typeface="微软雅黑"/>
              </a:rPr>
              <a:pPr algn="l" defTabSz="685783" fontAlgn="auto">
                <a:spcBef>
                  <a:spcPts val="0"/>
                </a:spcBef>
                <a:spcAft>
                  <a:spcPts val="0"/>
                </a:spcAft>
                <a:defRPr/>
              </a:pPr>
              <a:t>1</a:t>
            </a:fld>
            <a:endParaRPr lang="zh-TW" altLang="en-US" sz="1350" dirty="0">
              <a:latin typeface="Arial"/>
              <a:ea typeface="微软雅黑"/>
            </a:endParaRPr>
          </a:p>
        </p:txBody>
      </p:sp>
      <p:sp>
        <p:nvSpPr>
          <p:cNvPr id="11" name="投影片編號版面配置區 1">
            <a:extLst>
              <a:ext uri="{FF2B5EF4-FFF2-40B4-BE49-F238E27FC236}">
                <a16:creationId xmlns:a16="http://schemas.microsoft.com/office/drawing/2014/main" id="{7F808D06-8023-4A13-86F1-9B847092042F}"/>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a:t>
            </a:fld>
            <a:endParaRPr lang="zh-TW" altLang="en-US">
              <a:ea typeface="新細明體" charset="-120"/>
            </a:endParaRPr>
          </a:p>
        </p:txBody>
      </p:sp>
    </p:spTree>
    <p:extLst>
      <p:ext uri="{BB962C8B-B14F-4D97-AF65-F5344CB8AC3E}">
        <p14:creationId xmlns:p14="http://schemas.microsoft.com/office/powerpoint/2010/main" val="242638733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467544" y="313166"/>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467544" y="1418797"/>
            <a:ext cx="8280920" cy="2088232"/>
          </a:xfrm>
        </p:spPr>
        <p:txBody>
          <a:bodyPr/>
          <a:lstStyle/>
          <a:p>
            <a:pPr>
              <a:defRPr/>
            </a:pPr>
            <a:r>
              <a:rPr lang="zh-TW" altLang="en-US" sz="2800" dirty="0">
                <a:solidFill>
                  <a:srgbClr val="000066"/>
                </a:solidFill>
                <a:latin typeface="微軟正黑體" panose="020B0604030504040204" pitchFamily="34" charset="-120"/>
              </a:rPr>
              <a:t>依據政府教育局中華民國</a:t>
            </a:r>
            <a:r>
              <a:rPr lang="en-US" altLang="zh-TW" sz="2800" dirty="0">
                <a:solidFill>
                  <a:srgbClr val="000066"/>
                </a:solidFill>
                <a:latin typeface="微軟正黑體" panose="020B0604030504040204" pitchFamily="34" charset="-120"/>
              </a:rPr>
              <a:t>110</a:t>
            </a:r>
            <a:r>
              <a:rPr lang="zh-TW" altLang="en-US" sz="2800" dirty="0">
                <a:solidFill>
                  <a:srgbClr val="000066"/>
                </a:solidFill>
                <a:latin typeface="微軟正黑體" panose="020B0604030504040204" pitchFamily="34" charset="-120"/>
              </a:rPr>
              <a:t>年</a:t>
            </a:r>
            <a:r>
              <a:rPr lang="en-US" altLang="zh-TW" sz="2800" dirty="0">
                <a:solidFill>
                  <a:srgbClr val="000066"/>
                </a:solidFill>
                <a:latin typeface="微軟正黑體" panose="020B0604030504040204" pitchFamily="34" charset="-120"/>
              </a:rPr>
              <a:t>9</a:t>
            </a:r>
            <a:r>
              <a:rPr lang="zh-TW" altLang="en-US" sz="2800" dirty="0">
                <a:solidFill>
                  <a:srgbClr val="000066"/>
                </a:solidFill>
                <a:latin typeface="微軟正黑體" panose="020B0604030504040204" pitchFamily="34" charset="-120"/>
              </a:rPr>
              <a:t>月</a:t>
            </a:r>
            <a:r>
              <a:rPr lang="en-US" altLang="zh-TW" sz="2800" dirty="0">
                <a:solidFill>
                  <a:srgbClr val="000066"/>
                </a:solidFill>
                <a:latin typeface="微軟正黑體" panose="020B0604030504040204" pitchFamily="34" charset="-120"/>
              </a:rPr>
              <a:t>16</a:t>
            </a:r>
            <a:r>
              <a:rPr lang="zh-TW" altLang="en-US" sz="2800" dirty="0">
                <a:solidFill>
                  <a:srgbClr val="000066"/>
                </a:solidFill>
                <a:latin typeface="微軟正黑體" panose="020B0604030504040204" pitchFamily="34" charset="-120"/>
              </a:rPr>
              <a:t>日南市教課</a:t>
            </a:r>
            <a:r>
              <a:rPr lang="en-US" altLang="zh-TW" sz="2800" dirty="0">
                <a:solidFill>
                  <a:srgbClr val="000066"/>
                </a:solidFill>
                <a:latin typeface="微軟正黑體" panose="020B0604030504040204" pitchFamily="34" charset="-120"/>
              </a:rPr>
              <a:t>(</a:t>
            </a:r>
            <a:r>
              <a:rPr lang="zh-TW" altLang="en-US" sz="2800" dirty="0">
                <a:solidFill>
                  <a:srgbClr val="000066"/>
                </a:solidFill>
                <a:latin typeface="微軟正黑體" panose="020B0604030504040204" pitchFamily="34" charset="-120"/>
              </a:rPr>
              <a:t>一</a:t>
            </a:r>
            <a:r>
              <a:rPr lang="en-US" altLang="zh-TW" sz="2800" dirty="0">
                <a:solidFill>
                  <a:srgbClr val="000066"/>
                </a:solidFill>
                <a:latin typeface="微軟正黑體" panose="020B0604030504040204" pitchFamily="34" charset="-120"/>
              </a:rPr>
              <a:t>)</a:t>
            </a:r>
            <a:r>
              <a:rPr lang="zh-TW" altLang="en-US" sz="2800" dirty="0">
                <a:solidFill>
                  <a:srgbClr val="000066"/>
                </a:solidFill>
                <a:latin typeface="微軟正黑體" panose="020B0604030504040204" pitchFamily="34" charset="-120"/>
              </a:rPr>
              <a:t>字第</a:t>
            </a:r>
            <a:r>
              <a:rPr lang="en-US" altLang="zh-TW" sz="2800" dirty="0">
                <a:solidFill>
                  <a:srgbClr val="000066"/>
                </a:solidFill>
                <a:latin typeface="微軟正黑體" panose="020B0604030504040204" pitchFamily="34" charset="-120"/>
              </a:rPr>
              <a:t>1101131019</a:t>
            </a:r>
            <a:r>
              <a:rPr lang="zh-TW" altLang="en-US" sz="2800" dirty="0">
                <a:solidFill>
                  <a:srgbClr val="000066"/>
                </a:solidFill>
                <a:latin typeface="微軟正黑體" panose="020B0604030504040204" pitchFamily="34" charset="-120"/>
              </a:rPr>
              <a:t>號函。</a:t>
            </a:r>
            <a:r>
              <a:rPr lang="zh-TW" altLang="en-US" sz="2800" dirty="0">
                <a:solidFill>
                  <a:srgbClr val="FF0000"/>
                </a:solidFill>
                <a:latin typeface="微軟正黑體" panose="020B0604030504040204" pitchFamily="34" charset="-120"/>
              </a:rPr>
              <a:t>畢業前於原校就讀滿</a:t>
            </a:r>
            <a:r>
              <a:rPr lang="en-US" altLang="zh-TW" sz="2800" dirty="0">
                <a:solidFill>
                  <a:srgbClr val="FF0000"/>
                </a:solidFill>
                <a:latin typeface="微軟正黑體" panose="020B0604030504040204" pitchFamily="34" charset="-120"/>
              </a:rPr>
              <a:t>2</a:t>
            </a:r>
            <a:r>
              <a:rPr lang="zh-TW" altLang="en-US" sz="2800" dirty="0">
                <a:solidFill>
                  <a:srgbClr val="FF0000"/>
                </a:solidFill>
                <a:latin typeface="微軟正黑體" panose="020B0604030504040204" pitchFamily="34" charset="-120"/>
              </a:rPr>
              <a:t>學年以上者</a:t>
            </a:r>
            <a:r>
              <a:rPr lang="zh-TW" altLang="en-US" sz="2800" dirty="0">
                <a:solidFill>
                  <a:srgbClr val="000066"/>
                </a:solidFill>
                <a:latin typeface="微軟正黑體" panose="020B0604030504040204" pitchFamily="34" charset="-120"/>
              </a:rPr>
              <a:t>，始取得保障名額資格。</a:t>
            </a:r>
          </a:p>
          <a:p>
            <a:pPr>
              <a:defRPr/>
            </a:pPr>
            <a:r>
              <a:rPr lang="zh-TW" altLang="en-US" sz="2800" dirty="0">
                <a:solidFill>
                  <a:srgbClr val="FF0000"/>
                </a:solidFill>
                <a:latin typeface="微軟正黑體" panose="020B0604030504040204" pitchFamily="34" charset="-120"/>
              </a:rPr>
              <a:t>針對</a:t>
            </a:r>
            <a:r>
              <a:rPr lang="en-US" altLang="zh-TW" sz="2800" dirty="0">
                <a:solidFill>
                  <a:srgbClr val="FF0000"/>
                </a:solidFill>
                <a:latin typeface="微軟正黑體" panose="020B0604030504040204" pitchFamily="34" charset="-120"/>
              </a:rPr>
              <a:t>111</a:t>
            </a:r>
            <a:r>
              <a:rPr lang="zh-TW" altLang="en-US" sz="2800" dirty="0">
                <a:solidFill>
                  <a:srgbClr val="FF0000"/>
                </a:solidFill>
                <a:latin typeface="微軟正黑體" panose="020B0604030504040204" pitchFamily="34" charset="-120"/>
              </a:rPr>
              <a:t>學年度入學高級中等學校學生</a:t>
            </a:r>
            <a:r>
              <a:rPr lang="zh-TW" altLang="en-US" sz="2800" dirty="0">
                <a:solidFill>
                  <a:srgbClr val="000066"/>
                </a:solidFill>
                <a:latin typeface="微軟正黑體" panose="020B0604030504040204" pitchFamily="34" charset="-120"/>
              </a:rPr>
              <a:t>：如為轉學生，</a:t>
            </a:r>
            <a:r>
              <a:rPr lang="zh-TW" altLang="en-US" sz="2800" dirty="0">
                <a:solidFill>
                  <a:srgbClr val="FF0000"/>
                </a:solidFill>
                <a:latin typeface="微軟正黑體" panose="020B0604030504040204" pitchFamily="34" charset="-120"/>
              </a:rPr>
              <a:t>最遲應於</a:t>
            </a:r>
            <a:r>
              <a:rPr lang="en-US" altLang="zh-TW" sz="2800" dirty="0">
                <a:solidFill>
                  <a:srgbClr val="FF0000"/>
                </a:solidFill>
                <a:latin typeface="微軟正黑體" panose="020B0604030504040204" pitchFamily="34" charset="-120"/>
              </a:rPr>
              <a:t>109</a:t>
            </a:r>
            <a:r>
              <a:rPr lang="zh-TW" altLang="en-US" sz="2800" dirty="0">
                <a:solidFill>
                  <a:srgbClr val="FF0000"/>
                </a:solidFill>
                <a:latin typeface="微軟正黑體" panose="020B0604030504040204" pitchFamily="34" charset="-120"/>
              </a:rPr>
              <a:t>年</a:t>
            </a:r>
            <a:r>
              <a:rPr lang="en-US" altLang="zh-TW" sz="2800" dirty="0">
                <a:solidFill>
                  <a:srgbClr val="FF0000"/>
                </a:solidFill>
                <a:latin typeface="微軟正黑體" panose="020B0604030504040204" pitchFamily="34" charset="-120"/>
              </a:rPr>
              <a:t>7</a:t>
            </a:r>
            <a:r>
              <a:rPr lang="zh-TW" altLang="en-US" sz="2800" dirty="0">
                <a:solidFill>
                  <a:srgbClr val="FF0000"/>
                </a:solidFill>
                <a:latin typeface="微軟正黑體" panose="020B0604030504040204" pitchFamily="34" charset="-120"/>
              </a:rPr>
              <a:t>月</a:t>
            </a:r>
            <a:r>
              <a:rPr lang="en-US" altLang="zh-TW" sz="2800" dirty="0">
                <a:solidFill>
                  <a:srgbClr val="FF0000"/>
                </a:solidFill>
                <a:latin typeface="微軟正黑體" panose="020B0604030504040204" pitchFamily="34" charset="-120"/>
              </a:rPr>
              <a:t>31</a:t>
            </a:r>
            <a:r>
              <a:rPr lang="zh-TW" altLang="en-US" sz="2800" dirty="0">
                <a:solidFill>
                  <a:srgbClr val="FF0000"/>
                </a:solidFill>
                <a:latin typeface="微軟正黑體" panose="020B0604030504040204" pitchFamily="34" charset="-120"/>
              </a:rPr>
              <a:t>日前</a:t>
            </a:r>
            <a:r>
              <a:rPr lang="en-US" altLang="zh-TW" sz="2800" dirty="0">
                <a:solidFill>
                  <a:srgbClr val="FF0000"/>
                </a:solidFill>
                <a:latin typeface="微軟正黑體" panose="020B0604030504040204" pitchFamily="34" charset="-120"/>
              </a:rPr>
              <a:t>(</a:t>
            </a:r>
            <a:r>
              <a:rPr lang="zh-TW" altLang="en-US" sz="2800" dirty="0">
                <a:solidFill>
                  <a:srgbClr val="FF0000"/>
                </a:solidFill>
                <a:latin typeface="微軟正黑體" panose="020B0604030504040204" pitchFamily="34" charset="-120"/>
              </a:rPr>
              <a:t>含</a:t>
            </a:r>
            <a:r>
              <a:rPr lang="en-US" altLang="zh-TW" sz="2800" dirty="0">
                <a:solidFill>
                  <a:srgbClr val="FF0000"/>
                </a:solidFill>
                <a:latin typeface="微軟正黑體" panose="020B0604030504040204" pitchFamily="34" charset="-120"/>
              </a:rPr>
              <a:t>7</a:t>
            </a:r>
            <a:r>
              <a:rPr lang="zh-TW" altLang="en-US" sz="2800" dirty="0">
                <a:solidFill>
                  <a:srgbClr val="FF0000"/>
                </a:solidFill>
                <a:latin typeface="微軟正黑體" panose="020B0604030504040204" pitchFamily="34" charset="-120"/>
              </a:rPr>
              <a:t>月</a:t>
            </a:r>
            <a:r>
              <a:rPr lang="en-US" altLang="zh-TW" sz="2800" dirty="0">
                <a:solidFill>
                  <a:srgbClr val="FF0000"/>
                </a:solidFill>
                <a:latin typeface="微軟正黑體" panose="020B0604030504040204" pitchFamily="34" charset="-120"/>
              </a:rPr>
              <a:t>31</a:t>
            </a:r>
            <a:r>
              <a:rPr lang="zh-TW" altLang="en-US" sz="2800" dirty="0">
                <a:solidFill>
                  <a:srgbClr val="FF0000"/>
                </a:solidFill>
                <a:latin typeface="微軟正黑體" panose="020B0604030504040204" pitchFamily="34" charset="-120"/>
              </a:rPr>
              <a:t>日當天</a:t>
            </a:r>
            <a:r>
              <a:rPr lang="en-US" altLang="zh-TW" sz="2800" dirty="0">
                <a:solidFill>
                  <a:srgbClr val="FF0000"/>
                </a:solidFill>
                <a:latin typeface="微軟正黑體" panose="020B0604030504040204" pitchFamily="34" charset="-120"/>
              </a:rPr>
              <a:t>)</a:t>
            </a:r>
            <a:r>
              <a:rPr lang="zh-TW" altLang="en-US" sz="2800" dirty="0">
                <a:solidFill>
                  <a:srgbClr val="FF0000"/>
                </a:solidFill>
                <a:latin typeface="微軟正黑體" panose="020B0604030504040204" pitchFamily="34" charset="-120"/>
              </a:rPr>
              <a:t>完成轉學程序，並於新轉入學校就讀至畢業</a:t>
            </a:r>
            <a:r>
              <a:rPr lang="zh-TW" altLang="en-US" sz="2800" dirty="0">
                <a:solidFill>
                  <a:srgbClr val="000066"/>
                </a:solidFill>
                <a:latin typeface="微軟正黑體" panose="020B0604030504040204" pitchFamily="34" charset="-120"/>
              </a:rPr>
              <a:t>，始符合「畢業前於原校就讀滿</a:t>
            </a:r>
            <a:r>
              <a:rPr lang="en-US" altLang="zh-TW" sz="2800" dirty="0">
                <a:solidFill>
                  <a:srgbClr val="000066"/>
                </a:solidFill>
                <a:latin typeface="微軟正黑體" panose="020B0604030504040204" pitchFamily="34" charset="-120"/>
              </a:rPr>
              <a:t>2</a:t>
            </a:r>
            <a:r>
              <a:rPr lang="zh-TW" altLang="en-US" sz="2800" dirty="0">
                <a:solidFill>
                  <a:srgbClr val="000066"/>
                </a:solidFill>
                <a:latin typeface="微軟正黑體" panose="020B0604030504040204" pitchFamily="34" charset="-120"/>
              </a:rPr>
              <a:t>學年以上者」之定義，而具有保障名額資格。</a:t>
            </a:r>
          </a:p>
        </p:txBody>
      </p:sp>
      <p:sp>
        <p:nvSpPr>
          <p:cNvPr id="6" name="投影片編號版面配置區 1">
            <a:extLst>
              <a:ext uri="{FF2B5EF4-FFF2-40B4-BE49-F238E27FC236}">
                <a16:creationId xmlns:a16="http://schemas.microsoft.com/office/drawing/2014/main" id="{DF26CC99-FC9F-4AEA-ACE3-07B49282495D}"/>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10</a:t>
            </a:fld>
            <a:endParaRPr lang="zh-TW" altLang="en-US">
              <a:ea typeface="新細明體" charset="-120"/>
            </a:endParaRPr>
          </a:p>
        </p:txBody>
      </p:sp>
    </p:spTree>
    <p:extLst>
      <p:ext uri="{BB962C8B-B14F-4D97-AF65-F5344CB8AC3E}">
        <p14:creationId xmlns:p14="http://schemas.microsoft.com/office/powerpoint/2010/main" val="41162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467544" y="290513"/>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611560" y="1441450"/>
            <a:ext cx="8352928" cy="3888432"/>
          </a:xfrm>
        </p:spPr>
        <p:txBody>
          <a:bodyPr/>
          <a:lstStyle/>
          <a:p>
            <a:pPr>
              <a:defRPr/>
            </a:pPr>
            <a:r>
              <a:rPr lang="zh-TW" altLang="en-US" dirty="0">
                <a:solidFill>
                  <a:srgbClr val="000066"/>
                </a:solidFill>
                <a:latin typeface="微軟正黑體" panose="020B0604030504040204" pitchFamily="34" charset="-120"/>
                <a:ea typeface="微軟正黑體" panose="020B0604030504040204" pitchFamily="34" charset="-120"/>
              </a:rPr>
              <a:t>考量自我性向、興趣、家庭因素和科系未來發展</a:t>
            </a:r>
            <a:r>
              <a:rPr lang="en-US" altLang="zh-TW" dirty="0">
                <a:solidFill>
                  <a:srgbClr val="000066"/>
                </a:solidFill>
                <a:latin typeface="微軟正黑體" panose="020B0604030504040204" pitchFamily="34" charset="-120"/>
                <a:ea typeface="微軟正黑體" panose="020B0604030504040204" pitchFamily="34" charset="-120"/>
              </a:rPr>
              <a:t>(</a:t>
            </a:r>
            <a:r>
              <a:rPr lang="zh-TW" altLang="en-US" dirty="0">
                <a:solidFill>
                  <a:srgbClr val="000066"/>
                </a:solidFill>
                <a:latin typeface="微軟正黑體" panose="020B0604030504040204" pitchFamily="34" charset="-120"/>
                <a:ea typeface="微軟正黑體" panose="020B0604030504040204" pitchFamily="34" charset="-120"/>
              </a:rPr>
              <a:t>就業</a:t>
            </a:r>
            <a:r>
              <a:rPr lang="en-US" altLang="zh-TW" dirty="0">
                <a:solidFill>
                  <a:srgbClr val="000066"/>
                </a:solidFill>
                <a:latin typeface="微軟正黑體" panose="020B0604030504040204" pitchFamily="34" charset="-120"/>
                <a:ea typeface="微軟正黑體" panose="020B0604030504040204" pitchFamily="34" charset="-120"/>
              </a:rPr>
              <a:t>)</a:t>
            </a:r>
          </a:p>
          <a:p>
            <a:pPr>
              <a:defRPr/>
            </a:pPr>
            <a:r>
              <a:rPr lang="zh-TW" altLang="en-US" dirty="0">
                <a:solidFill>
                  <a:srgbClr val="000066"/>
                </a:solidFill>
                <a:latin typeface="微軟正黑體" panose="020B0604030504040204" pitchFamily="34" charset="-120"/>
                <a:ea typeface="微軟正黑體" panose="020B0604030504040204" pitchFamily="34" charset="-120"/>
              </a:rPr>
              <a:t>依據自己分數，擬定理想、現實、保險志願來進行選填，</a:t>
            </a:r>
            <a:r>
              <a:rPr lang="zh-TW" altLang="en-US" dirty="0">
                <a:solidFill>
                  <a:srgbClr val="FF0000"/>
                </a:solidFill>
                <a:latin typeface="微軟正黑體" panose="020B0604030504040204" pitchFamily="34" charset="-120"/>
                <a:ea typeface="微軟正黑體" panose="020B0604030504040204" pitchFamily="34" charset="-120"/>
              </a:rPr>
              <a:t>志願數不宜太少，避免有高分落榜</a:t>
            </a:r>
            <a:r>
              <a:rPr lang="zh-TW" altLang="en-US" dirty="0">
                <a:solidFill>
                  <a:srgbClr val="000066"/>
                </a:solidFill>
                <a:latin typeface="微軟正黑體" panose="020B0604030504040204" pitchFamily="34" charset="-120"/>
                <a:ea typeface="微軟正黑體" panose="020B0604030504040204" pitchFamily="34" charset="-120"/>
              </a:rPr>
              <a:t>的狀況</a:t>
            </a:r>
            <a:endParaRPr lang="en-US" altLang="zh-TW" dirty="0">
              <a:solidFill>
                <a:srgbClr val="000066"/>
              </a:solidFill>
              <a:latin typeface="微軟正黑體" panose="020B0604030504040204" pitchFamily="34" charset="-120"/>
              <a:ea typeface="微軟正黑體" panose="020B0604030504040204" pitchFamily="34" charset="-120"/>
            </a:endParaRPr>
          </a:p>
          <a:p>
            <a:pPr>
              <a:defRPr/>
            </a:pPr>
            <a:r>
              <a:rPr lang="zh-TW" altLang="en-US" dirty="0">
                <a:solidFill>
                  <a:srgbClr val="000066"/>
                </a:solidFill>
                <a:latin typeface="微軟正黑體" panose="020B0604030504040204" pitchFamily="34" charset="-120"/>
                <a:ea typeface="微軟正黑體" panose="020B0604030504040204" pitchFamily="34" charset="-120"/>
              </a:rPr>
              <a:t>參考超額比序項目、個別序位區間，</a:t>
            </a:r>
            <a:r>
              <a:rPr lang="zh-TW" altLang="en-US" dirty="0">
                <a:solidFill>
                  <a:srgbClr val="FF0000"/>
                </a:solidFill>
                <a:latin typeface="微軟正黑體" panose="020B0604030504040204" pitchFamily="34" charset="-120"/>
                <a:ea typeface="微軟正黑體" panose="020B0604030504040204" pitchFamily="34" charset="-120"/>
              </a:rPr>
              <a:t>慎填志願序</a:t>
            </a:r>
            <a:r>
              <a:rPr lang="en-US" altLang="zh-TW" dirty="0">
                <a:solidFill>
                  <a:srgbClr val="000066"/>
                </a:solidFill>
                <a:latin typeface="微軟正黑體" panose="020B0604030504040204" pitchFamily="34" charset="-120"/>
                <a:ea typeface="微軟正黑體" panose="020B0604030504040204" pitchFamily="34" charset="-120"/>
              </a:rPr>
              <a:t>(</a:t>
            </a:r>
            <a:r>
              <a:rPr lang="zh-TW" altLang="en-US" dirty="0">
                <a:solidFill>
                  <a:srgbClr val="000066"/>
                </a:solidFill>
                <a:latin typeface="微軟正黑體" panose="020B0604030504040204" pitchFamily="34" charset="-120"/>
                <a:ea typeface="微軟正黑體" panose="020B0604030504040204" pitchFamily="34" charset="-120"/>
              </a:rPr>
              <a:t>第四校會降一分</a:t>
            </a:r>
            <a:r>
              <a:rPr lang="en-US" altLang="zh-TW" dirty="0">
                <a:solidFill>
                  <a:srgbClr val="000066"/>
                </a:solidFill>
                <a:latin typeface="微軟正黑體" panose="020B0604030504040204" pitchFamily="34" charset="-120"/>
                <a:ea typeface="微軟正黑體" panose="020B0604030504040204" pitchFamily="34" charset="-120"/>
              </a:rPr>
              <a:t>)</a:t>
            </a:r>
          </a:p>
          <a:p>
            <a:pPr>
              <a:defRPr/>
            </a:pPr>
            <a:endParaRPr lang="en-US" altLang="zh-TW" dirty="0">
              <a:solidFill>
                <a:srgbClr val="000066"/>
              </a:solidFill>
              <a:latin typeface="微軟正黑體" panose="020B0604030504040204" pitchFamily="34" charset="-120"/>
              <a:ea typeface="微軟正黑體" panose="020B0604030504040204" pitchFamily="34" charset="-120"/>
            </a:endParaRPr>
          </a:p>
        </p:txBody>
      </p:sp>
      <p:sp>
        <p:nvSpPr>
          <p:cNvPr id="6" name="投影片編號版面配置區 1">
            <a:extLst>
              <a:ext uri="{FF2B5EF4-FFF2-40B4-BE49-F238E27FC236}">
                <a16:creationId xmlns:a16="http://schemas.microsoft.com/office/drawing/2014/main" id="{3670F137-3CDA-46FD-8E16-FC51708071A7}"/>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11</a:t>
            </a:fld>
            <a:endParaRPr lang="zh-TW" altLang="en-US">
              <a:ea typeface="新細明體" charset="-120"/>
            </a:endParaRPr>
          </a:p>
        </p:txBody>
      </p:sp>
    </p:spTree>
    <p:extLst>
      <p:ext uri="{BB962C8B-B14F-4D97-AF65-F5344CB8AC3E}">
        <p14:creationId xmlns:p14="http://schemas.microsoft.com/office/powerpoint/2010/main" val="200334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1115616" y="751498"/>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獎勵紀錄</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2579" name="內容版面配置區 2"/>
          <p:cNvSpPr>
            <a:spLocks noGrp="1"/>
          </p:cNvSpPr>
          <p:nvPr>
            <p:ph idx="1"/>
          </p:nvPr>
        </p:nvSpPr>
        <p:spPr>
          <a:xfrm>
            <a:off x="1077386" y="1677130"/>
            <a:ext cx="7560840" cy="2638425"/>
          </a:xfrm>
        </p:spPr>
        <p:txBody>
          <a:bodyPr/>
          <a:lstStyle/>
          <a:p>
            <a:pPr eaLnBrk="1" hangingPunct="1"/>
            <a:r>
              <a:rPr lang="zh-TW" altLang="zh-TW" dirty="0">
                <a:solidFill>
                  <a:srgbClr val="FF0066"/>
                </a:solidFill>
                <a:latin typeface="華康魏碑體" panose="03000709000000000000" pitchFamily="65" charset="-120"/>
                <a:ea typeface="華康魏碑體" panose="03000709000000000000" pitchFamily="65" charset="-120"/>
              </a:rPr>
              <a:t>功過相抵後，無懲處紀錄者給予基本分3分</a:t>
            </a:r>
            <a:r>
              <a:rPr lang="zh-TW" altLang="en-US" dirty="0">
                <a:solidFill>
                  <a:srgbClr val="FF0066"/>
                </a:solidFill>
                <a:latin typeface="華康魏碑體" panose="03000709000000000000" pitchFamily="65" charset="-120"/>
                <a:ea typeface="華康魏碑體" panose="03000709000000000000" pitchFamily="65" charset="-120"/>
              </a:rPr>
              <a:t>。</a:t>
            </a:r>
            <a:endParaRPr lang="en-US" altLang="zh-TW" dirty="0">
              <a:solidFill>
                <a:srgbClr val="FF0066"/>
              </a:solidFill>
              <a:latin typeface="華康魏碑體" panose="03000709000000000000" pitchFamily="65" charset="-120"/>
              <a:ea typeface="華康魏碑體" panose="03000709000000000000" pitchFamily="65" charset="-120"/>
            </a:endParaRPr>
          </a:p>
          <a:p>
            <a:pPr eaLnBrk="1" hangingPunct="1"/>
            <a:r>
              <a:rPr lang="zh-TW" altLang="en-US" dirty="0">
                <a:solidFill>
                  <a:schemeClr val="tx1"/>
                </a:solidFill>
                <a:latin typeface="華康魏碑體" panose="03000709000000000000" pitchFamily="65" charset="-120"/>
                <a:ea typeface="華康魏碑體" panose="03000709000000000000" pitchFamily="65" charset="-120"/>
              </a:rPr>
              <a:t>嘉獎</a:t>
            </a:r>
            <a:r>
              <a:rPr lang="en-US" altLang="zh-TW" dirty="0">
                <a:solidFill>
                  <a:schemeClr val="tx1"/>
                </a:solidFill>
                <a:latin typeface="華康魏碑體" panose="03000709000000000000" pitchFamily="65" charset="-120"/>
                <a:ea typeface="華康魏碑體" panose="03000709000000000000" pitchFamily="65" charset="-120"/>
              </a:rPr>
              <a:t>0.5</a:t>
            </a:r>
            <a:r>
              <a:rPr lang="zh-TW" altLang="en-US" dirty="0">
                <a:solidFill>
                  <a:schemeClr val="tx1"/>
                </a:solidFill>
                <a:latin typeface="華康魏碑體" panose="03000709000000000000" pitchFamily="65" charset="-120"/>
                <a:ea typeface="華康魏碑體" panose="03000709000000000000" pitchFamily="65" charset="-120"/>
              </a:rPr>
              <a:t>分、小功</a:t>
            </a:r>
            <a:r>
              <a:rPr lang="en-US" altLang="zh-TW" dirty="0">
                <a:solidFill>
                  <a:schemeClr val="tx1"/>
                </a:solidFill>
                <a:latin typeface="華康魏碑體" panose="03000709000000000000" pitchFamily="65" charset="-120"/>
                <a:ea typeface="華康魏碑體" panose="03000709000000000000" pitchFamily="65" charset="-120"/>
              </a:rPr>
              <a:t>1.5</a:t>
            </a:r>
            <a:r>
              <a:rPr lang="zh-TW" altLang="en-US" dirty="0">
                <a:solidFill>
                  <a:schemeClr val="tx1"/>
                </a:solidFill>
                <a:latin typeface="華康魏碑體" panose="03000709000000000000" pitchFamily="65" charset="-120"/>
                <a:ea typeface="華康魏碑體" panose="03000709000000000000" pitchFamily="65" charset="-120"/>
              </a:rPr>
              <a:t>分、大功</a:t>
            </a:r>
            <a:r>
              <a:rPr lang="en-US" altLang="zh-TW" dirty="0">
                <a:solidFill>
                  <a:schemeClr val="tx1"/>
                </a:solidFill>
                <a:latin typeface="華康魏碑體" panose="03000709000000000000" pitchFamily="65" charset="-120"/>
                <a:ea typeface="華康魏碑體" panose="03000709000000000000" pitchFamily="65" charset="-120"/>
              </a:rPr>
              <a:t>4.5</a:t>
            </a:r>
            <a:r>
              <a:rPr lang="zh-TW" altLang="en-US" dirty="0">
                <a:solidFill>
                  <a:schemeClr val="tx1"/>
                </a:solidFill>
                <a:latin typeface="華康魏碑體" panose="03000709000000000000" pitchFamily="65" charset="-120"/>
                <a:ea typeface="華康魏碑體" panose="03000709000000000000" pitchFamily="65" charset="-120"/>
              </a:rPr>
              <a:t>分。</a:t>
            </a:r>
            <a:endParaRPr lang="en-US" altLang="zh-TW" dirty="0">
              <a:solidFill>
                <a:schemeClr val="tx1"/>
              </a:solidFill>
              <a:latin typeface="華康魏碑體" panose="03000709000000000000" pitchFamily="65" charset="-120"/>
              <a:ea typeface="華康魏碑體" panose="03000709000000000000" pitchFamily="65" charset="-120"/>
            </a:endParaRPr>
          </a:p>
          <a:p>
            <a:pPr eaLnBrk="1" hangingPunct="1"/>
            <a:r>
              <a:rPr lang="zh-TW" altLang="en-US" dirty="0">
                <a:solidFill>
                  <a:schemeClr val="tx1"/>
                </a:solidFill>
                <a:latin typeface="華康魏碑體" panose="03000709000000000000" pitchFamily="65" charset="-120"/>
                <a:ea typeface="華康魏碑體" panose="03000709000000000000" pitchFamily="65" charset="-120"/>
              </a:rPr>
              <a:t>警告</a:t>
            </a:r>
            <a:r>
              <a:rPr lang="en-US" altLang="zh-TW" dirty="0">
                <a:solidFill>
                  <a:schemeClr val="tx1"/>
                </a:solidFill>
                <a:latin typeface="華康魏碑體" panose="03000709000000000000" pitchFamily="65" charset="-120"/>
                <a:ea typeface="華康魏碑體" panose="03000709000000000000" pitchFamily="65" charset="-120"/>
              </a:rPr>
              <a:t>-0.5</a:t>
            </a:r>
            <a:r>
              <a:rPr lang="zh-TW" altLang="en-US" dirty="0">
                <a:solidFill>
                  <a:schemeClr val="tx1"/>
                </a:solidFill>
                <a:latin typeface="華康魏碑體" panose="03000709000000000000" pitchFamily="65" charset="-120"/>
                <a:ea typeface="華康魏碑體" panose="03000709000000000000" pitchFamily="65" charset="-120"/>
              </a:rPr>
              <a:t>分、小過</a:t>
            </a:r>
            <a:r>
              <a:rPr lang="en-US" altLang="zh-TW" dirty="0">
                <a:solidFill>
                  <a:schemeClr val="tx1"/>
                </a:solidFill>
                <a:latin typeface="華康魏碑體" panose="03000709000000000000" pitchFamily="65" charset="-120"/>
                <a:ea typeface="華康魏碑體" panose="03000709000000000000" pitchFamily="65" charset="-120"/>
              </a:rPr>
              <a:t>-1.5</a:t>
            </a:r>
            <a:r>
              <a:rPr lang="zh-TW" altLang="en-US" dirty="0">
                <a:solidFill>
                  <a:schemeClr val="tx1"/>
                </a:solidFill>
                <a:latin typeface="華康魏碑體" panose="03000709000000000000" pitchFamily="65" charset="-120"/>
                <a:ea typeface="華康魏碑體" panose="03000709000000000000" pitchFamily="65" charset="-120"/>
              </a:rPr>
              <a:t>分、大過</a:t>
            </a:r>
            <a:r>
              <a:rPr lang="en-US" altLang="zh-TW" dirty="0">
                <a:solidFill>
                  <a:schemeClr val="tx1"/>
                </a:solidFill>
                <a:latin typeface="華康魏碑體" panose="03000709000000000000" pitchFamily="65" charset="-120"/>
                <a:ea typeface="華康魏碑體" panose="03000709000000000000" pitchFamily="65" charset="-120"/>
              </a:rPr>
              <a:t>-4.5</a:t>
            </a:r>
            <a:r>
              <a:rPr lang="zh-TW" altLang="en-US" dirty="0">
                <a:solidFill>
                  <a:schemeClr val="tx1"/>
                </a:solidFill>
                <a:latin typeface="華康魏碑體" panose="03000709000000000000" pitchFamily="65" charset="-120"/>
                <a:ea typeface="華康魏碑體" panose="03000709000000000000" pitchFamily="65" charset="-120"/>
              </a:rPr>
              <a:t>分。</a:t>
            </a:r>
            <a:endParaRPr lang="en-US" altLang="zh-TW" dirty="0">
              <a:solidFill>
                <a:schemeClr val="tx1"/>
              </a:solidFill>
              <a:latin typeface="華康魏碑體" panose="03000709000000000000" pitchFamily="65" charset="-120"/>
              <a:ea typeface="華康魏碑體" panose="03000709000000000000" pitchFamily="65" charset="-120"/>
            </a:endParaRPr>
          </a:p>
          <a:p>
            <a:pPr eaLnBrk="1" hangingPunct="1"/>
            <a:endParaRPr lang="zh-TW" altLang="en-US" sz="2000" dirty="0">
              <a:latin typeface="華康魏碑體" panose="03000709000000000000" pitchFamily="65" charset="-120"/>
              <a:ea typeface="華康魏碑體" panose="03000709000000000000" pitchFamily="65" charset="-120"/>
            </a:endParaRPr>
          </a:p>
        </p:txBody>
      </p:sp>
      <p:sp>
        <p:nvSpPr>
          <p:cNvPr id="5" name="矩形 4"/>
          <p:cNvSpPr/>
          <p:nvPr/>
        </p:nvSpPr>
        <p:spPr bwMode="auto">
          <a:xfrm>
            <a:off x="2560091" y="4713627"/>
            <a:ext cx="1470907" cy="451247"/>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fontAlgn="auto">
              <a:spcBef>
                <a:spcPts val="0"/>
              </a:spcBef>
              <a:spcAft>
                <a:spcPts val="0"/>
              </a:spcAft>
              <a:defRPr/>
            </a:pPr>
            <a:r>
              <a:rPr kumimoji="0" lang="en-US" altLang="zh-TW" sz="2400" dirty="0">
                <a:solidFill>
                  <a:prstClr val="black"/>
                </a:solidFill>
                <a:latin typeface="華康魏碑體" panose="03000709000000000000" pitchFamily="65" charset="-120"/>
                <a:ea typeface="華康魏碑體" panose="03000709000000000000" pitchFamily="65" charset="-120"/>
              </a:rPr>
              <a:t>3</a:t>
            </a:r>
            <a:r>
              <a:rPr kumimoji="0" lang="zh-TW" altLang="en-US" sz="2400" dirty="0">
                <a:solidFill>
                  <a:prstClr val="black"/>
                </a:solidFill>
                <a:latin typeface="華康魏碑體" panose="03000709000000000000" pitchFamily="65" charset="-120"/>
                <a:ea typeface="華康魏碑體" panose="03000709000000000000" pitchFamily="65" charset="-120"/>
              </a:rPr>
              <a:t>分</a:t>
            </a:r>
          </a:p>
        </p:txBody>
      </p:sp>
      <p:sp>
        <p:nvSpPr>
          <p:cNvPr id="6" name="矩形 5"/>
          <p:cNvSpPr/>
          <p:nvPr/>
        </p:nvSpPr>
        <p:spPr bwMode="auto">
          <a:xfrm>
            <a:off x="4030998" y="4713627"/>
            <a:ext cx="3556495" cy="451247"/>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fontAlgn="auto">
              <a:spcBef>
                <a:spcPts val="0"/>
              </a:spcBef>
              <a:spcAft>
                <a:spcPts val="0"/>
              </a:spcAft>
              <a:defRPr/>
            </a:pPr>
            <a:r>
              <a:rPr kumimoji="0" lang="en-US" altLang="zh-TW" sz="2700" dirty="0">
                <a:solidFill>
                  <a:prstClr val="black"/>
                </a:solidFill>
                <a:latin typeface="華康魏碑體" panose="03000709000000000000" pitchFamily="65" charset="-120"/>
                <a:ea typeface="華康魏碑體" panose="03000709000000000000" pitchFamily="65" charset="-120"/>
              </a:rPr>
              <a:t>12</a:t>
            </a:r>
            <a:r>
              <a:rPr kumimoji="0" lang="zh-TW" altLang="en-US" sz="2700" dirty="0">
                <a:solidFill>
                  <a:prstClr val="black"/>
                </a:solidFill>
                <a:latin typeface="華康魏碑體" panose="03000709000000000000" pitchFamily="65" charset="-120"/>
                <a:ea typeface="華康魏碑體" panose="03000709000000000000" pitchFamily="65" charset="-120"/>
              </a:rPr>
              <a:t>分</a:t>
            </a:r>
          </a:p>
        </p:txBody>
      </p:sp>
      <p:sp>
        <p:nvSpPr>
          <p:cNvPr id="152582" name="文字方塊 8"/>
          <p:cNvSpPr txBox="1">
            <a:spLocks noChangeArrowheads="1"/>
          </p:cNvSpPr>
          <p:nvPr/>
        </p:nvSpPr>
        <p:spPr bwMode="auto">
          <a:xfrm>
            <a:off x="2466502" y="5225809"/>
            <a:ext cx="1564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zh-TW" dirty="0">
                <a:solidFill>
                  <a:srgbClr val="FF0066"/>
                </a:solidFill>
                <a:latin typeface="華康魏碑體" panose="03000709000000000000" pitchFamily="65" charset="-120"/>
                <a:ea typeface="華康魏碑體" panose="03000709000000000000" pitchFamily="65" charset="-120"/>
              </a:rPr>
              <a:t>功過相抵後，無懲處紀錄者</a:t>
            </a:r>
            <a:endParaRPr kumimoji="0" lang="zh-TW" altLang="en-US" dirty="0">
              <a:solidFill>
                <a:srgbClr val="FF0066"/>
              </a:solidFill>
              <a:latin typeface="華康魏碑體" panose="03000709000000000000" pitchFamily="65" charset="-120"/>
              <a:ea typeface="華康魏碑體" panose="03000709000000000000" pitchFamily="65" charset="-120"/>
            </a:endParaRPr>
          </a:p>
        </p:txBody>
      </p:sp>
      <p:sp>
        <p:nvSpPr>
          <p:cNvPr id="152583" name="文字方塊 9"/>
          <p:cNvSpPr txBox="1">
            <a:spLocks noChangeArrowheads="1"/>
          </p:cNvSpPr>
          <p:nvPr/>
        </p:nvSpPr>
        <p:spPr bwMode="auto">
          <a:xfrm>
            <a:off x="4760073" y="5282216"/>
            <a:ext cx="2738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sz="2400" dirty="0">
                <a:solidFill>
                  <a:srgbClr val="000000"/>
                </a:solidFill>
                <a:latin typeface="華康魏碑體" panose="03000709000000000000" pitchFamily="65" charset="-120"/>
                <a:ea typeface="華康魏碑體" panose="03000709000000000000" pitchFamily="65" charset="-120"/>
              </a:rPr>
              <a:t>至少</a:t>
            </a:r>
            <a:r>
              <a:rPr kumimoji="0" lang="en-US" altLang="zh-TW" sz="2400" dirty="0">
                <a:solidFill>
                  <a:srgbClr val="000000"/>
                </a:solidFill>
                <a:latin typeface="華康魏碑體" panose="03000709000000000000" pitchFamily="65" charset="-120"/>
                <a:ea typeface="華康魏碑體" panose="03000709000000000000" pitchFamily="65" charset="-120"/>
              </a:rPr>
              <a:t>24</a:t>
            </a:r>
            <a:r>
              <a:rPr kumimoji="0" lang="zh-TW" altLang="en-US" sz="2400" dirty="0">
                <a:solidFill>
                  <a:srgbClr val="000000"/>
                </a:solidFill>
                <a:latin typeface="華康魏碑體" panose="03000709000000000000" pitchFamily="65" charset="-120"/>
                <a:ea typeface="華康魏碑體" panose="03000709000000000000" pitchFamily="65" charset="-120"/>
              </a:rPr>
              <a:t>次嘉獎</a:t>
            </a:r>
          </a:p>
        </p:txBody>
      </p:sp>
      <p:sp>
        <p:nvSpPr>
          <p:cNvPr id="9" name="投影片編號版面配置區 1">
            <a:extLst>
              <a:ext uri="{FF2B5EF4-FFF2-40B4-BE49-F238E27FC236}">
                <a16:creationId xmlns:a16="http://schemas.microsoft.com/office/drawing/2014/main" id="{0C9F1EEA-CECD-409C-950F-09DBC945C78A}"/>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12</a:t>
            </a:fld>
            <a:endParaRPr lang="zh-TW" altLang="en-US">
              <a:ea typeface="新細明體" charset="-120"/>
            </a:endParaRPr>
          </a:p>
        </p:txBody>
      </p:sp>
    </p:spTree>
    <p:extLst>
      <p:ext uri="{BB962C8B-B14F-4D97-AF65-F5344CB8AC3E}">
        <p14:creationId xmlns:p14="http://schemas.microsoft.com/office/powerpoint/2010/main" val="21095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1115616" y="751498"/>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獎勵紀錄</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2579" name="內容版面配置區 2"/>
          <p:cNvSpPr>
            <a:spLocks noGrp="1"/>
          </p:cNvSpPr>
          <p:nvPr>
            <p:ph idx="1"/>
          </p:nvPr>
        </p:nvSpPr>
        <p:spPr>
          <a:xfrm>
            <a:off x="1077386" y="1677130"/>
            <a:ext cx="7560840" cy="2638425"/>
          </a:xfrm>
        </p:spPr>
        <p:txBody>
          <a:bodyPr/>
          <a:lstStyle/>
          <a:p>
            <a:pPr>
              <a:defRPr/>
            </a:pPr>
            <a:r>
              <a:rPr lang="zh-TW" altLang="zh-TW" dirty="0">
                <a:solidFill>
                  <a:srgbClr val="000066"/>
                </a:solidFill>
                <a:latin typeface="微軟正黑體" panose="020B0604030504040204" pitchFamily="34" charset="-120"/>
                <a:ea typeface="微軟正黑體" panose="020B0604030504040204" pitchFamily="34" charset="-120"/>
              </a:rPr>
              <a:t>獎懲紀錄之「銷過」日期，</a:t>
            </a:r>
            <a:r>
              <a:rPr lang="zh-TW" altLang="zh-TW" dirty="0">
                <a:solidFill>
                  <a:srgbClr val="C00000"/>
                </a:solidFill>
                <a:latin typeface="微軟正黑體" panose="020B0604030504040204" pitchFamily="34" charset="-120"/>
                <a:ea typeface="微軟正黑體" panose="020B0604030504040204" pitchFamily="34" charset="-120"/>
              </a:rPr>
              <a:t>採計至</a:t>
            </a:r>
            <a:r>
              <a:rPr lang="en-US" altLang="zh-TW" dirty="0">
                <a:solidFill>
                  <a:srgbClr val="C00000"/>
                </a:solidFill>
                <a:latin typeface="微軟正黑體" panose="020B0604030504040204" pitchFamily="34" charset="-120"/>
                <a:ea typeface="微軟正黑體" panose="020B0604030504040204" pitchFamily="34" charset="-120"/>
              </a:rPr>
              <a:t>111</a:t>
            </a:r>
            <a:r>
              <a:rPr lang="zh-TW" altLang="en-US"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2</a:t>
            </a:r>
            <a:r>
              <a:rPr lang="zh-TW" altLang="zh-TW" dirty="0">
                <a:solidFill>
                  <a:srgbClr val="C00000"/>
                </a:solidFill>
                <a:latin typeface="微軟正黑體" panose="020B0604030504040204" pitchFamily="34" charset="-120"/>
                <a:ea typeface="微軟正黑體" panose="020B0604030504040204" pitchFamily="34" charset="-120"/>
              </a:rPr>
              <a:t>月</a:t>
            </a:r>
            <a:r>
              <a:rPr lang="en-US" altLang="zh-TW" dirty="0">
                <a:solidFill>
                  <a:srgbClr val="C00000"/>
                </a:solidFill>
                <a:latin typeface="微軟正黑體" panose="020B0604030504040204" pitchFamily="34" charset="-120"/>
                <a:ea typeface="微軟正黑體" panose="020B0604030504040204" pitchFamily="34" charset="-120"/>
              </a:rPr>
              <a:t>10</a:t>
            </a:r>
            <a:r>
              <a:rPr lang="zh-TW" altLang="zh-TW" dirty="0">
                <a:solidFill>
                  <a:srgbClr val="C00000"/>
                </a:solidFill>
                <a:latin typeface="微軟正黑體" panose="020B0604030504040204" pitchFamily="34" charset="-120"/>
                <a:ea typeface="微軟正黑體" panose="020B0604030504040204" pitchFamily="34" charset="-120"/>
              </a:rPr>
              <a:t>日止</a:t>
            </a:r>
            <a:r>
              <a:rPr lang="zh-TW" altLang="zh-TW" dirty="0">
                <a:solidFill>
                  <a:srgbClr val="000066"/>
                </a:solidFill>
                <a:latin typeface="微軟正黑體" panose="020B0604030504040204" pitchFamily="34" charset="-120"/>
                <a:ea typeface="微軟正黑體" panose="020B0604030504040204" pitchFamily="34" charset="-120"/>
              </a:rPr>
              <a:t>。</a:t>
            </a:r>
            <a:endParaRPr lang="en-US" altLang="zh-TW" dirty="0">
              <a:solidFill>
                <a:srgbClr val="000066"/>
              </a:solidFill>
              <a:latin typeface="微軟正黑體" panose="020B0604030504040204" pitchFamily="34" charset="-120"/>
              <a:ea typeface="微軟正黑體" panose="020B0604030504040204" pitchFamily="34" charset="-120"/>
            </a:endParaRPr>
          </a:p>
          <a:p>
            <a:pPr>
              <a:defRPr/>
            </a:pPr>
            <a:r>
              <a:rPr lang="en-US" altLang="zh-TW" dirty="0">
                <a:solidFill>
                  <a:srgbClr val="C00000"/>
                </a:solidFill>
                <a:latin typeface="微軟正黑體" panose="020B0604030504040204" pitchFamily="34" charset="-120"/>
                <a:ea typeface="微軟正黑體" panose="020B0604030504040204" pitchFamily="34" charset="-120"/>
              </a:rPr>
              <a:t>111</a:t>
            </a:r>
            <a:r>
              <a:rPr lang="zh-TW" altLang="zh-TW"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4</a:t>
            </a:r>
            <a:r>
              <a:rPr lang="zh-TW" altLang="en-US" dirty="0">
                <a:solidFill>
                  <a:srgbClr val="C00000"/>
                </a:solidFill>
                <a:latin typeface="微軟正黑體" panose="020B0604030504040204" pitchFamily="34" charset="-120"/>
                <a:ea typeface="微軟正黑體" panose="020B0604030504040204" pitchFamily="34" charset="-120"/>
              </a:rPr>
              <a:t>月</a:t>
            </a:r>
            <a:r>
              <a:rPr lang="en-US" altLang="zh-TW" dirty="0">
                <a:solidFill>
                  <a:srgbClr val="C00000"/>
                </a:solidFill>
                <a:latin typeface="微軟正黑體" panose="020B0604030504040204" pitchFamily="34" charset="-120"/>
                <a:ea typeface="微軟正黑體" panose="020B0604030504040204" pitchFamily="34" charset="-120"/>
              </a:rPr>
              <a:t>6</a:t>
            </a:r>
            <a:r>
              <a:rPr lang="zh-TW" altLang="en-US" dirty="0">
                <a:solidFill>
                  <a:srgbClr val="C00000"/>
                </a:solidFill>
                <a:latin typeface="微軟正黑體" panose="020B0604030504040204" pitchFamily="34" charset="-120"/>
                <a:ea typeface="微軟正黑體" panose="020B0604030504040204" pitchFamily="34" charset="-120"/>
              </a:rPr>
              <a:t>日</a:t>
            </a:r>
            <a:r>
              <a:rPr lang="en-US" altLang="zh-TW" dirty="0">
                <a:solidFill>
                  <a:srgbClr val="C00000"/>
                </a:solidFill>
                <a:latin typeface="微軟正黑體" panose="020B0604030504040204" pitchFamily="34" charset="-120"/>
                <a:ea typeface="微軟正黑體" panose="020B0604030504040204" pitchFamily="34" charset="-120"/>
              </a:rPr>
              <a:t>24:00</a:t>
            </a:r>
            <a:r>
              <a:rPr lang="zh-TW" altLang="en-US" dirty="0">
                <a:solidFill>
                  <a:srgbClr val="C00000"/>
                </a:solidFill>
                <a:latin typeface="微軟正黑體" panose="020B0604030504040204" pitchFamily="34" charset="-120"/>
                <a:ea typeface="微軟正黑體" panose="020B0604030504040204" pitchFamily="34" charset="-120"/>
              </a:rPr>
              <a:t>前</a:t>
            </a:r>
            <a:r>
              <a:rPr lang="zh-TW" altLang="en-US" dirty="0">
                <a:solidFill>
                  <a:srgbClr val="000066"/>
                </a:solidFill>
                <a:latin typeface="微軟正黑體" panose="020B0604030504040204" pitchFamily="34" charset="-120"/>
                <a:ea typeface="微軟正黑體" panose="020B0604030504040204" pitchFamily="34" charset="-120"/>
              </a:rPr>
              <a:t>將所有多元學習記錄（包含銷過記錄）都登錄完畢。</a:t>
            </a:r>
            <a:endParaRPr lang="en-US" altLang="zh-TW" dirty="0">
              <a:solidFill>
                <a:srgbClr val="000066"/>
              </a:solidFill>
              <a:latin typeface="微軟正黑體" panose="020B0604030504040204" pitchFamily="34" charset="-120"/>
              <a:ea typeface="微軟正黑體" panose="020B0604030504040204" pitchFamily="34" charset="-120"/>
            </a:endParaRPr>
          </a:p>
        </p:txBody>
      </p:sp>
      <p:sp>
        <p:nvSpPr>
          <p:cNvPr id="5" name="投影片編號版面配置區 1">
            <a:extLst>
              <a:ext uri="{FF2B5EF4-FFF2-40B4-BE49-F238E27FC236}">
                <a16:creationId xmlns:a16="http://schemas.microsoft.com/office/drawing/2014/main" id="{22FF3983-61A5-4EC8-B7B6-881C2ABE7528}"/>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13</a:t>
            </a:fld>
            <a:endParaRPr lang="zh-TW" altLang="en-US">
              <a:ea typeface="新細明體" charset="-120"/>
            </a:endParaRPr>
          </a:p>
        </p:txBody>
      </p:sp>
    </p:spTree>
    <p:extLst>
      <p:ext uri="{BB962C8B-B14F-4D97-AF65-F5344CB8AC3E}">
        <p14:creationId xmlns:p14="http://schemas.microsoft.com/office/powerpoint/2010/main" val="39774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標題 1"/>
          <p:cNvSpPr>
            <a:spLocks noGrp="1"/>
          </p:cNvSpPr>
          <p:nvPr>
            <p:ph type="title"/>
          </p:nvPr>
        </p:nvSpPr>
        <p:spPr>
          <a:xfrm>
            <a:off x="1619672" y="1268760"/>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社團參與</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3603" name="內容版面配置區 2"/>
          <p:cNvSpPr>
            <a:spLocks noGrp="1"/>
          </p:cNvSpPr>
          <p:nvPr>
            <p:ph idx="1"/>
          </p:nvPr>
        </p:nvSpPr>
        <p:spPr>
          <a:xfrm>
            <a:off x="1331640" y="2187179"/>
            <a:ext cx="7416824" cy="2125265"/>
          </a:xfrm>
        </p:spPr>
        <p:txBody>
          <a:bodyPr/>
          <a:lstStyle/>
          <a:p>
            <a:pPr eaLnBrk="1" hangingPunct="1"/>
            <a:r>
              <a:rPr lang="zh-TW" altLang="en-US" dirty="0">
                <a:solidFill>
                  <a:schemeClr val="tx1"/>
                </a:solidFill>
                <a:latin typeface="新細明體" panose="02020500000000000000" pitchFamily="18" charset="-120"/>
                <a:ea typeface="新細明體" panose="02020500000000000000" pitchFamily="18" charset="-120"/>
              </a:rPr>
              <a:t>每學期滿</a:t>
            </a:r>
            <a:r>
              <a:rPr lang="en-US" altLang="zh-TW" dirty="0">
                <a:solidFill>
                  <a:schemeClr val="tx1"/>
                </a:solidFill>
                <a:latin typeface="新細明體" panose="02020500000000000000" pitchFamily="18" charset="-120"/>
                <a:ea typeface="新細明體" panose="02020500000000000000" pitchFamily="18" charset="-120"/>
              </a:rPr>
              <a:t>16</a:t>
            </a:r>
            <a:r>
              <a:rPr lang="zh-TW" altLang="en-US" dirty="0">
                <a:solidFill>
                  <a:schemeClr val="tx1"/>
                </a:solidFill>
                <a:latin typeface="新細明體" panose="02020500000000000000" pitchFamily="18" charset="-120"/>
                <a:ea typeface="新細明體" panose="02020500000000000000" pitchFamily="18" charset="-120"/>
              </a:rPr>
              <a:t>小時</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節</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以上，並經教師</a:t>
            </a:r>
            <a:r>
              <a:rPr lang="zh-TW" altLang="en-US" dirty="0">
                <a:solidFill>
                  <a:srgbClr val="FF0000"/>
                </a:solidFill>
                <a:latin typeface="新細明體" panose="02020500000000000000" pitchFamily="18" charset="-120"/>
                <a:ea typeface="新細明體" panose="02020500000000000000" pitchFamily="18" charset="-120"/>
              </a:rPr>
              <a:t>評核通過者</a:t>
            </a:r>
            <a:r>
              <a:rPr lang="zh-TW" altLang="en-US" dirty="0">
                <a:solidFill>
                  <a:schemeClr val="tx1"/>
                </a:solidFill>
                <a:latin typeface="新細明體" panose="02020500000000000000" pitchFamily="18" charset="-120"/>
                <a:ea typeface="新細明體" panose="02020500000000000000" pitchFamily="18" charset="-120"/>
              </a:rPr>
              <a:t>給</a:t>
            </a:r>
            <a:r>
              <a:rPr lang="en-US" altLang="zh-TW" dirty="0">
                <a:solidFill>
                  <a:schemeClr val="tx1"/>
                </a:solidFill>
                <a:latin typeface="新細明體" panose="02020500000000000000" pitchFamily="18" charset="-120"/>
                <a:ea typeface="新細明體" panose="02020500000000000000" pitchFamily="18" charset="-120"/>
              </a:rPr>
              <a:t>3</a:t>
            </a:r>
            <a:r>
              <a:rPr lang="zh-TW" altLang="en-US" dirty="0">
                <a:solidFill>
                  <a:schemeClr val="tx1"/>
                </a:solidFill>
                <a:latin typeface="新細明體" panose="02020500000000000000" pitchFamily="18" charset="-120"/>
                <a:ea typeface="新細明體" panose="02020500000000000000" pitchFamily="18" charset="-120"/>
              </a:rPr>
              <a:t>分。</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solidFill>
                  <a:schemeClr val="tx1"/>
                </a:solidFill>
                <a:latin typeface="新細明體" panose="02020500000000000000" pitchFamily="18" charset="-120"/>
                <a:ea typeface="新細明體" panose="02020500000000000000" pitchFamily="18" charset="-120"/>
              </a:rPr>
              <a:t>技藝課程亦列為社團採計。</a:t>
            </a:r>
          </a:p>
        </p:txBody>
      </p:sp>
      <p:sp>
        <p:nvSpPr>
          <p:cNvPr id="5" name="投影片編號版面配置區 1">
            <a:extLst>
              <a:ext uri="{FF2B5EF4-FFF2-40B4-BE49-F238E27FC236}">
                <a16:creationId xmlns:a16="http://schemas.microsoft.com/office/drawing/2014/main" id="{229F4398-6CC0-4F4F-9322-B64B0573DFFD}"/>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14</a:t>
            </a:fld>
            <a:endParaRPr lang="zh-TW" altLang="en-US">
              <a:ea typeface="新細明體" charset="-120"/>
            </a:endParaRPr>
          </a:p>
        </p:txBody>
      </p:sp>
    </p:spTree>
    <p:extLst>
      <p:ext uri="{BB962C8B-B14F-4D97-AF65-F5344CB8AC3E}">
        <p14:creationId xmlns:p14="http://schemas.microsoft.com/office/powerpoint/2010/main" val="49078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448992" y="1198960"/>
            <a:ext cx="6935390" cy="647700"/>
          </a:xfrm>
          <a:solidFill>
            <a:srgbClr val="7030A0"/>
          </a:solidFill>
        </p:spPr>
        <p:txBody>
          <a:bodyPr/>
          <a:lstStyle/>
          <a:p>
            <a:pPr eaLnBrk="1" hangingPunct="1"/>
            <a:r>
              <a:rPr lang="en-US" altLang="zh-TW" sz="3000" dirty="0">
                <a:solidFill>
                  <a:srgbClr val="FFFF00"/>
                </a:solidFill>
                <a:latin typeface="標楷體" panose="03000509000000000000" pitchFamily="65" charset="-120"/>
                <a:ea typeface="標楷體" panose="03000509000000000000" pitchFamily="65" charset="-120"/>
              </a:rPr>
              <a:t>※</a:t>
            </a:r>
            <a:r>
              <a:rPr lang="zh-TW" altLang="en-US" sz="3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id="{AF3B1C3D-3283-4389-8290-902FEBB623F1}"/>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15</a:t>
            </a:fld>
            <a:endParaRPr lang="zh-TW" altLang="en-US" sz="1350" dirty="0">
              <a:solidFill>
                <a:srgbClr val="FFFFFF"/>
              </a:solidFill>
              <a:latin typeface="Arial"/>
              <a:ea typeface="微软雅黑"/>
            </a:endParaRPr>
          </a:p>
        </p:txBody>
      </p:sp>
      <p:sp>
        <p:nvSpPr>
          <p:cNvPr id="7" name="內容版面配置區 2">
            <a:extLst>
              <a:ext uri="{FF2B5EF4-FFF2-40B4-BE49-F238E27FC236}">
                <a16:creationId xmlns:a16="http://schemas.microsoft.com/office/drawing/2014/main" id="{D1572A44-39E2-4C71-B6BC-C8E9B6ADE3A3}"/>
              </a:ext>
            </a:extLst>
          </p:cNvPr>
          <p:cNvSpPr>
            <a:spLocks noGrp="1"/>
          </p:cNvSpPr>
          <p:nvPr>
            <p:ph idx="1"/>
          </p:nvPr>
        </p:nvSpPr>
        <p:spPr>
          <a:xfrm>
            <a:off x="1448991" y="2017332"/>
            <a:ext cx="6935390" cy="3754636"/>
          </a:xfrm>
        </p:spPr>
        <p:txBody>
          <a:bodyPr/>
          <a:lstStyle/>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2400" dirty="0">
                <a:solidFill>
                  <a:srgbClr val="FF0000"/>
                </a:solidFill>
                <a:latin typeface="標楷體" panose="03000509000000000000" pitchFamily="65" charset="-120"/>
                <a:ea typeface="標楷體" panose="03000509000000000000" pitchFamily="65" charset="-120"/>
              </a:rPr>
              <a:t>111</a:t>
            </a:r>
            <a:r>
              <a:rPr lang="zh-TW" altLang="en-US" sz="2400" dirty="0">
                <a:solidFill>
                  <a:srgbClr val="FF0000"/>
                </a:solidFill>
                <a:latin typeface="標楷體" panose="03000509000000000000" pitchFamily="65" charset="-120"/>
                <a:ea typeface="標楷體" panose="03000509000000000000" pitchFamily="65" charset="-120"/>
              </a:rPr>
              <a:t>及</a:t>
            </a:r>
            <a:r>
              <a:rPr lang="en-US" altLang="zh-TW" sz="2400" dirty="0">
                <a:solidFill>
                  <a:srgbClr val="FF0000"/>
                </a:solidFill>
                <a:latin typeface="標楷體" panose="03000509000000000000" pitchFamily="65" charset="-120"/>
                <a:ea typeface="標楷體" panose="03000509000000000000" pitchFamily="65" charset="-120"/>
              </a:rPr>
              <a:t>112</a:t>
            </a:r>
            <a:r>
              <a:rPr lang="zh-TW" altLang="en-US" sz="2400"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24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2400" dirty="0">
              <a:solidFill>
                <a:srgbClr val="000066"/>
              </a:solidFill>
              <a:latin typeface="標楷體" panose="03000509000000000000" pitchFamily="65" charset="-120"/>
              <a:ea typeface="標楷體" panose="03000509000000000000" pitchFamily="65" charset="-120"/>
            </a:endParaRPr>
          </a:p>
          <a:p>
            <a:pPr marL="0" indent="0">
              <a:buNone/>
            </a:pP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2400" dirty="0">
                <a:solidFill>
                  <a:srgbClr val="FF0000"/>
                </a:solidFill>
                <a:latin typeface="標楷體" panose="03000509000000000000" pitchFamily="65" charset="-120"/>
                <a:ea typeface="標楷體" panose="03000509000000000000" pitchFamily="65" charset="-120"/>
              </a:rPr>
              <a:t>109</a:t>
            </a:r>
            <a:r>
              <a:rPr lang="zh-TW" altLang="en-US" sz="2400" dirty="0">
                <a:solidFill>
                  <a:srgbClr val="FF0000"/>
                </a:solidFill>
                <a:latin typeface="標楷體" panose="03000509000000000000" pitchFamily="65" charset="-120"/>
                <a:ea typeface="標楷體" panose="03000509000000000000" pitchFamily="65" charset="-120"/>
              </a:rPr>
              <a:t>學年度第</a:t>
            </a: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學期社團參與</a:t>
            </a:r>
            <a:r>
              <a:rPr lang="zh-TW" altLang="en-US" sz="2400" dirty="0">
                <a:solidFill>
                  <a:srgbClr val="000066"/>
                </a:solidFill>
                <a:latin typeface="標楷體" panose="03000509000000000000" pitchFamily="65" charset="-120"/>
                <a:ea typeface="標楷體" panose="03000509000000000000" pitchFamily="65" charset="-120"/>
              </a:rPr>
              <a:t>分數之採計以</a:t>
            </a:r>
            <a:r>
              <a:rPr lang="zh-TW" altLang="en-US" sz="2400" dirty="0">
                <a:solidFill>
                  <a:srgbClr val="FF0000"/>
                </a:solidFill>
                <a:latin typeface="標楷體" panose="03000509000000000000" pitchFamily="65" charset="-120"/>
                <a:ea typeface="標楷體" panose="03000509000000000000" pitchFamily="65" charset="-120"/>
              </a:rPr>
              <a:t>滿</a:t>
            </a:r>
            <a:r>
              <a:rPr lang="en-US" altLang="zh-TW" sz="2400" dirty="0">
                <a:solidFill>
                  <a:srgbClr val="FF0000"/>
                </a:solidFill>
                <a:latin typeface="標楷體" panose="03000509000000000000" pitchFamily="65" charset="-120"/>
                <a:ea typeface="標楷體" panose="03000509000000000000" pitchFamily="65" charset="-120"/>
              </a:rPr>
              <a:t>10</a:t>
            </a:r>
            <a:r>
              <a:rPr lang="zh-TW" altLang="en-US" sz="2400" dirty="0">
                <a:solidFill>
                  <a:srgbClr val="FF0000"/>
                </a:solidFill>
                <a:latin typeface="標楷體" panose="03000509000000000000" pitchFamily="65" charset="-120"/>
                <a:ea typeface="標楷體" panose="03000509000000000000" pitchFamily="65" charset="-120"/>
              </a:rPr>
              <a:t>小時</a:t>
            </a:r>
            <a:r>
              <a:rPr lang="zh-TW" altLang="en-US" sz="2400" dirty="0">
                <a:solidFill>
                  <a:srgbClr val="000066"/>
                </a:solidFill>
                <a:latin typeface="標楷體" panose="03000509000000000000" pitchFamily="65" charset="-120"/>
                <a:ea typeface="標楷體" panose="03000509000000000000" pitchFamily="65" charset="-120"/>
              </a:rPr>
              <a:t>（節），並經教師評核通過者計</a:t>
            </a:r>
            <a:r>
              <a:rPr lang="en-US" altLang="zh-TW" sz="2400" dirty="0">
                <a:solidFill>
                  <a:srgbClr val="000066"/>
                </a:solidFill>
                <a:latin typeface="標楷體" panose="03000509000000000000" pitchFamily="65" charset="-120"/>
                <a:ea typeface="標楷體" panose="03000509000000000000" pitchFamily="65" charset="-120"/>
              </a:rPr>
              <a:t>3</a:t>
            </a:r>
            <a:r>
              <a:rPr lang="zh-TW" altLang="en-US" sz="2400" dirty="0">
                <a:solidFill>
                  <a:srgbClr val="000066"/>
                </a:solidFill>
                <a:latin typeface="標楷體" panose="03000509000000000000" pitchFamily="65" charset="-120"/>
                <a:ea typeface="標楷體" panose="03000509000000000000" pitchFamily="65" charset="-120"/>
              </a:rPr>
              <a:t>分。</a:t>
            </a:r>
            <a:endParaRPr lang="en-US" altLang="zh-TW" sz="2400" dirty="0">
              <a:solidFill>
                <a:srgbClr val="000066"/>
              </a:solidFill>
              <a:latin typeface="標楷體" panose="03000509000000000000" pitchFamily="65" charset="-120"/>
              <a:ea typeface="標楷體" panose="03000509000000000000" pitchFamily="65" charset="-120"/>
            </a:endParaRPr>
          </a:p>
          <a:p>
            <a:pPr marL="0" indent="0">
              <a:buNone/>
            </a:pP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5" name="投影片編號版面配置區 1">
            <a:extLst>
              <a:ext uri="{FF2B5EF4-FFF2-40B4-BE49-F238E27FC236}">
                <a16:creationId xmlns:a16="http://schemas.microsoft.com/office/drawing/2014/main" id="{95508917-1C07-4EE4-B448-97FEDEC8C410}"/>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15</a:t>
            </a:fld>
            <a:endParaRPr lang="zh-TW" altLang="en-US">
              <a:ea typeface="新細明體" charset="-120"/>
            </a:endParaRPr>
          </a:p>
        </p:txBody>
      </p:sp>
    </p:spTree>
    <p:extLst>
      <p:ext uri="{BB962C8B-B14F-4D97-AF65-F5344CB8AC3E}">
        <p14:creationId xmlns:p14="http://schemas.microsoft.com/office/powerpoint/2010/main" val="20182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標題 1"/>
          <p:cNvSpPr>
            <a:spLocks noGrp="1"/>
          </p:cNvSpPr>
          <p:nvPr>
            <p:ph type="title"/>
          </p:nvPr>
        </p:nvSpPr>
        <p:spPr>
          <a:xfrm>
            <a:off x="1391934" y="836712"/>
            <a:ext cx="6056120"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服務學習</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5651" name="內容版面配置區 2"/>
          <p:cNvSpPr>
            <a:spLocks noGrp="1"/>
          </p:cNvSpPr>
          <p:nvPr>
            <p:ph idx="1"/>
          </p:nvPr>
        </p:nvSpPr>
        <p:spPr>
          <a:xfrm>
            <a:off x="1009744" y="1663006"/>
            <a:ext cx="7704856" cy="2125265"/>
          </a:xfrm>
        </p:spPr>
        <p:txBody>
          <a:bodyPr/>
          <a:lstStyle/>
          <a:p>
            <a:pPr eaLnBrk="1" hangingPunct="1"/>
            <a:r>
              <a:rPr lang="zh-TW" altLang="en-US" dirty="0">
                <a:solidFill>
                  <a:schemeClr val="tx1"/>
                </a:solidFill>
                <a:latin typeface="新細明體" panose="02020500000000000000" pitchFamily="18" charset="-120"/>
                <a:ea typeface="新細明體" panose="02020500000000000000" pitchFamily="18" charset="-120"/>
              </a:rPr>
              <a:t>總時數以</a:t>
            </a:r>
            <a:r>
              <a:rPr lang="en-US" altLang="zh-TW" dirty="0">
                <a:solidFill>
                  <a:schemeClr val="tx1"/>
                </a:solidFill>
                <a:latin typeface="新細明體" panose="02020500000000000000" pitchFamily="18" charset="-120"/>
                <a:ea typeface="新細明體" panose="02020500000000000000" pitchFamily="18" charset="-120"/>
              </a:rPr>
              <a:t>50</a:t>
            </a:r>
            <a:r>
              <a:rPr lang="zh-TW" altLang="en-US" dirty="0">
                <a:solidFill>
                  <a:schemeClr val="tx1"/>
                </a:solidFill>
                <a:latin typeface="新細明體" panose="02020500000000000000" pitchFamily="18" charset="-120"/>
                <a:ea typeface="新細明體" panose="02020500000000000000" pitchFamily="18" charset="-120"/>
              </a:rPr>
              <a:t>小時計，每小時</a:t>
            </a:r>
            <a:r>
              <a:rPr lang="en-US" altLang="zh-TW" dirty="0">
                <a:solidFill>
                  <a:schemeClr val="tx1"/>
                </a:solidFill>
                <a:latin typeface="新細明體" panose="02020500000000000000" pitchFamily="18" charset="-120"/>
                <a:ea typeface="新細明體" panose="02020500000000000000" pitchFamily="18" charset="-120"/>
              </a:rPr>
              <a:t>0.3</a:t>
            </a:r>
            <a:r>
              <a:rPr lang="zh-TW" altLang="en-US" dirty="0">
                <a:solidFill>
                  <a:schemeClr val="tx1"/>
                </a:solidFill>
                <a:latin typeface="新細明體" panose="02020500000000000000" pitchFamily="18" charset="-120"/>
                <a:ea typeface="新細明體" panose="02020500000000000000" pitchFamily="18" charset="-120"/>
              </a:rPr>
              <a:t>分。</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solidFill>
                  <a:schemeClr val="tx1"/>
                </a:solidFill>
                <a:latin typeface="新細明體" panose="02020500000000000000" pitchFamily="18" charset="-120"/>
                <a:ea typeface="新細明體" panose="02020500000000000000" pitchFamily="18" charset="-120"/>
              </a:rPr>
              <a:t>分成三類：校內服務、學校與校外機構合作、校外服務</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教育局之服務學習機構一覽表：</a:t>
            </a:r>
            <a:r>
              <a:rPr lang="en-US" altLang="zh-TW" sz="2400" dirty="0">
                <a:latin typeface="新細明體" panose="02020500000000000000" pitchFamily="18" charset="-120"/>
                <a:ea typeface="新細明體" panose="02020500000000000000" pitchFamily="18" charset="-120"/>
                <a:hlinkClick r:id="rId2"/>
              </a:rPr>
              <a:t>http://163.26.134.3/12service/12service.aspx</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latin typeface="新細明體" panose="02020500000000000000" pitchFamily="18" charset="-120"/>
                <a:ea typeface="新細明體" panose="02020500000000000000" pitchFamily="18" charset="-120"/>
              </a:rPr>
              <a:t>校外服務學習</a:t>
            </a:r>
            <a:r>
              <a:rPr lang="zh-TW" altLang="en-US" dirty="0">
                <a:solidFill>
                  <a:srgbClr val="FF0000"/>
                </a:solidFill>
                <a:latin typeface="新細明體" panose="02020500000000000000" pitchFamily="18" charset="-120"/>
                <a:ea typeface="新細明體" panose="02020500000000000000" pitchFamily="18" charset="-120"/>
              </a:rPr>
              <a:t>需事先經家長同意後，向學校申請登記參加</a:t>
            </a:r>
            <a:r>
              <a:rPr lang="zh-TW" altLang="en-US" dirty="0">
                <a:latin typeface="新細明體" panose="02020500000000000000" pitchFamily="18" charset="-120"/>
                <a:ea typeface="新細明體" panose="02020500000000000000" pitchFamily="18" charset="-120"/>
              </a:rPr>
              <a:t>後，始得採計。</a:t>
            </a:r>
            <a:endParaRPr lang="en-US" altLang="zh-TW" dirty="0">
              <a:latin typeface="新細明體" panose="02020500000000000000" pitchFamily="18" charset="-120"/>
              <a:ea typeface="新細明體" panose="02020500000000000000" pitchFamily="18" charset="-120"/>
            </a:endParaRPr>
          </a:p>
        </p:txBody>
      </p:sp>
      <p:sp>
        <p:nvSpPr>
          <p:cNvPr id="5" name="投影片編號版面配置區 1">
            <a:extLst>
              <a:ext uri="{FF2B5EF4-FFF2-40B4-BE49-F238E27FC236}">
                <a16:creationId xmlns:a16="http://schemas.microsoft.com/office/drawing/2014/main" id="{005056F2-EEBC-43DA-A609-116829C76D44}"/>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16</a:t>
            </a:fld>
            <a:endParaRPr lang="zh-TW" altLang="en-US">
              <a:ea typeface="新細明體" charset="-120"/>
            </a:endParaRPr>
          </a:p>
        </p:txBody>
      </p:sp>
    </p:spTree>
    <p:extLst>
      <p:ext uri="{BB962C8B-B14F-4D97-AF65-F5344CB8AC3E}">
        <p14:creationId xmlns:p14="http://schemas.microsoft.com/office/powerpoint/2010/main" val="34373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448992" y="1198960"/>
            <a:ext cx="6935390" cy="647700"/>
          </a:xfrm>
          <a:solidFill>
            <a:srgbClr val="7030A0"/>
          </a:solidFill>
        </p:spPr>
        <p:txBody>
          <a:bodyPr/>
          <a:lstStyle/>
          <a:p>
            <a:pPr eaLnBrk="1" hangingPunct="1"/>
            <a:r>
              <a:rPr lang="en-US" altLang="zh-TW" sz="3000" dirty="0">
                <a:solidFill>
                  <a:srgbClr val="FFFF00"/>
                </a:solidFill>
                <a:latin typeface="標楷體" panose="03000509000000000000" pitchFamily="65" charset="-120"/>
                <a:ea typeface="標楷體" panose="03000509000000000000" pitchFamily="65" charset="-120"/>
              </a:rPr>
              <a:t>※</a:t>
            </a:r>
            <a:r>
              <a:rPr lang="zh-TW" altLang="en-US" sz="3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id="{AF3B1C3D-3283-4389-8290-902FEBB623F1}"/>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17</a:t>
            </a:fld>
            <a:endParaRPr lang="zh-TW" altLang="en-US" sz="1350" dirty="0">
              <a:solidFill>
                <a:srgbClr val="FFFFFF"/>
              </a:solidFill>
              <a:latin typeface="Arial"/>
              <a:ea typeface="微软雅黑"/>
            </a:endParaRPr>
          </a:p>
        </p:txBody>
      </p:sp>
      <p:sp>
        <p:nvSpPr>
          <p:cNvPr id="7" name="內容版面配置區 2">
            <a:extLst>
              <a:ext uri="{FF2B5EF4-FFF2-40B4-BE49-F238E27FC236}">
                <a16:creationId xmlns:a16="http://schemas.microsoft.com/office/drawing/2014/main" id="{D1572A44-39E2-4C71-B6BC-C8E9B6ADE3A3}"/>
              </a:ext>
            </a:extLst>
          </p:cNvPr>
          <p:cNvSpPr>
            <a:spLocks noGrp="1"/>
          </p:cNvSpPr>
          <p:nvPr>
            <p:ph idx="1"/>
          </p:nvPr>
        </p:nvSpPr>
        <p:spPr>
          <a:xfrm>
            <a:off x="1448991" y="2017332"/>
            <a:ext cx="6935390" cy="3754636"/>
          </a:xfrm>
        </p:spPr>
        <p:txBody>
          <a:bodyPr/>
          <a:lstStyle/>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2400" dirty="0">
                <a:solidFill>
                  <a:srgbClr val="FF0000"/>
                </a:solidFill>
                <a:latin typeface="標楷體" panose="03000509000000000000" pitchFamily="65" charset="-120"/>
                <a:ea typeface="標楷體" panose="03000509000000000000" pitchFamily="65" charset="-120"/>
              </a:rPr>
              <a:t>111</a:t>
            </a:r>
            <a:r>
              <a:rPr lang="zh-TW" altLang="en-US" sz="2400" dirty="0">
                <a:solidFill>
                  <a:srgbClr val="FF0000"/>
                </a:solidFill>
                <a:latin typeface="標楷體" panose="03000509000000000000" pitchFamily="65" charset="-120"/>
                <a:ea typeface="標楷體" panose="03000509000000000000" pitchFamily="65" charset="-120"/>
              </a:rPr>
              <a:t>及</a:t>
            </a:r>
            <a:r>
              <a:rPr lang="en-US" altLang="zh-TW" sz="2400" dirty="0">
                <a:solidFill>
                  <a:srgbClr val="FF0000"/>
                </a:solidFill>
                <a:latin typeface="標楷體" panose="03000509000000000000" pitchFamily="65" charset="-120"/>
                <a:ea typeface="標楷體" panose="03000509000000000000" pitchFamily="65" charset="-120"/>
              </a:rPr>
              <a:t>112</a:t>
            </a:r>
            <a:r>
              <a:rPr lang="zh-TW" altLang="en-US" sz="2400"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24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2400" dirty="0">
                <a:solidFill>
                  <a:srgbClr val="000066"/>
                </a:solidFill>
                <a:latin typeface="標楷體" panose="03000509000000000000" pitchFamily="65" charset="-120"/>
                <a:ea typeface="標楷體" panose="03000509000000000000" pitchFamily="65" charset="-120"/>
              </a:rPr>
              <a:t>111-112</a:t>
            </a:r>
            <a:r>
              <a:rPr lang="zh-TW" altLang="en-US" sz="2400" dirty="0">
                <a:solidFill>
                  <a:srgbClr val="000066"/>
                </a:solidFill>
                <a:latin typeface="標楷體" panose="03000509000000000000" pitchFamily="65" charset="-120"/>
                <a:ea typeface="標楷體" panose="03000509000000000000" pitchFamily="65" charset="-120"/>
              </a:rPr>
              <a:t>學年度入學高級中等學校學生入學年度之服務學習時數將扣除</a:t>
            </a:r>
            <a:r>
              <a:rPr lang="en-US" altLang="zh-TW" sz="2400" dirty="0">
                <a:solidFill>
                  <a:srgbClr val="000066"/>
                </a:solidFill>
                <a:latin typeface="標楷體" panose="03000509000000000000" pitchFamily="65" charset="-120"/>
                <a:ea typeface="標楷體" panose="03000509000000000000" pitchFamily="65" charset="-120"/>
              </a:rPr>
              <a:t>20</a:t>
            </a:r>
            <a:r>
              <a:rPr lang="zh-TW" altLang="en-US" sz="2400" dirty="0">
                <a:solidFill>
                  <a:srgbClr val="000066"/>
                </a:solidFill>
                <a:latin typeface="標楷體" panose="03000509000000000000" pitchFamily="65" charset="-120"/>
                <a:ea typeface="標楷體" panose="03000509000000000000" pitchFamily="65" charset="-120"/>
              </a:rPr>
              <a:t>小時。（</a:t>
            </a:r>
            <a:r>
              <a:rPr lang="zh-TW" altLang="en-US" sz="2400" dirty="0">
                <a:solidFill>
                  <a:srgbClr val="FF0000"/>
                </a:solidFill>
                <a:latin typeface="標楷體" panose="03000509000000000000" pitchFamily="65" charset="-120"/>
                <a:ea typeface="標楷體" panose="03000509000000000000" pitchFamily="65" charset="-120"/>
              </a:rPr>
              <a:t>滿分</a:t>
            </a:r>
            <a:r>
              <a:rPr lang="en-US" altLang="zh-TW" sz="2400" dirty="0">
                <a:solidFill>
                  <a:srgbClr val="FF0000"/>
                </a:solidFill>
                <a:latin typeface="標楷體" panose="03000509000000000000" pitchFamily="65" charset="-120"/>
                <a:ea typeface="標楷體" panose="03000509000000000000" pitchFamily="65" charset="-120"/>
              </a:rPr>
              <a:t>15</a:t>
            </a:r>
            <a:r>
              <a:rPr lang="zh-TW" altLang="en-US" sz="2400" dirty="0">
                <a:solidFill>
                  <a:srgbClr val="FF0000"/>
                </a:solidFill>
                <a:latin typeface="標楷體" panose="03000509000000000000" pitchFamily="65" charset="-120"/>
                <a:ea typeface="標楷體" panose="03000509000000000000" pitchFamily="65" charset="-120"/>
              </a:rPr>
              <a:t>分，計</a:t>
            </a:r>
            <a:r>
              <a:rPr lang="en-US" altLang="zh-TW" sz="2400" dirty="0">
                <a:solidFill>
                  <a:srgbClr val="FF0000"/>
                </a:solidFill>
                <a:latin typeface="標楷體" panose="03000509000000000000" pitchFamily="65" charset="-120"/>
                <a:ea typeface="標楷體" panose="03000509000000000000" pitchFamily="65" charset="-120"/>
              </a:rPr>
              <a:t>30</a:t>
            </a:r>
            <a:r>
              <a:rPr lang="zh-TW" altLang="en-US" sz="2400" dirty="0">
                <a:solidFill>
                  <a:srgbClr val="FF0000"/>
                </a:solidFill>
                <a:latin typeface="標楷體" panose="03000509000000000000" pitchFamily="65" charset="-120"/>
                <a:ea typeface="標楷體" panose="03000509000000000000" pitchFamily="65" charset="-120"/>
              </a:rPr>
              <a:t>小時</a:t>
            </a:r>
            <a:r>
              <a:rPr lang="zh-TW" altLang="en-US" sz="2400" dirty="0">
                <a:solidFill>
                  <a:srgbClr val="000066"/>
                </a:solidFill>
                <a:latin typeface="標楷體" panose="03000509000000000000" pitchFamily="65" charset="-120"/>
                <a:ea typeface="標楷體" panose="03000509000000000000" pitchFamily="65" charset="-120"/>
              </a:rPr>
              <a:t>）。</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服務學習分數計算：以</a:t>
            </a:r>
            <a:r>
              <a:rPr lang="zh-TW" altLang="en-US" sz="2400" dirty="0">
                <a:solidFill>
                  <a:srgbClr val="FF0000"/>
                </a:solidFill>
                <a:latin typeface="標楷體" panose="03000509000000000000" pitchFamily="65" charset="-120"/>
                <a:ea typeface="標楷體" panose="03000509000000000000" pitchFamily="65" charset="-120"/>
              </a:rPr>
              <a:t>每小時</a:t>
            </a:r>
            <a:r>
              <a:rPr lang="en-US" altLang="zh-TW" sz="2400" dirty="0">
                <a:solidFill>
                  <a:srgbClr val="FF0000"/>
                </a:solidFill>
                <a:latin typeface="標楷體" panose="03000509000000000000" pitchFamily="65" charset="-120"/>
                <a:ea typeface="標楷體" panose="03000509000000000000" pitchFamily="65" charset="-120"/>
              </a:rPr>
              <a:t>0.5</a:t>
            </a:r>
            <a:r>
              <a:rPr lang="zh-TW" altLang="en-US" sz="2400" dirty="0">
                <a:solidFill>
                  <a:srgbClr val="FF0000"/>
                </a:solidFill>
                <a:latin typeface="標楷體" panose="03000509000000000000" pitchFamily="65" charset="-120"/>
                <a:ea typeface="標楷體" panose="03000509000000000000" pitchFamily="65" charset="-120"/>
              </a:rPr>
              <a:t>分</a:t>
            </a:r>
            <a:r>
              <a:rPr lang="zh-TW" altLang="en-US" sz="2400" dirty="0">
                <a:solidFill>
                  <a:srgbClr val="000066"/>
                </a:solidFill>
                <a:latin typeface="標楷體" panose="03000509000000000000" pitchFamily="65" charset="-120"/>
                <a:ea typeface="標楷體" panose="03000509000000000000" pitchFamily="65" charset="-120"/>
              </a:rPr>
              <a:t>計。</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5" name="投影片編號版面配置區 1">
            <a:extLst>
              <a:ext uri="{FF2B5EF4-FFF2-40B4-BE49-F238E27FC236}">
                <a16:creationId xmlns:a16="http://schemas.microsoft.com/office/drawing/2014/main" id="{3754937A-2422-446E-866E-2FA7EA3B548B}"/>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17</a:t>
            </a:fld>
            <a:endParaRPr lang="zh-TW" altLang="en-US">
              <a:ea typeface="新細明體" charset="-120"/>
            </a:endParaRPr>
          </a:p>
        </p:txBody>
      </p:sp>
    </p:spTree>
    <p:extLst>
      <p:ext uri="{BB962C8B-B14F-4D97-AF65-F5344CB8AC3E}">
        <p14:creationId xmlns:p14="http://schemas.microsoft.com/office/powerpoint/2010/main" val="4833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bwMode="auto">
          <a:xfrm>
            <a:off x="827584" y="286940"/>
            <a:ext cx="8064896" cy="7203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r>
              <a:rPr lang="zh-TW" altLang="en-US" sz="3600" kern="0" dirty="0">
                <a:solidFill>
                  <a:srgbClr val="C00000"/>
                </a:solidFill>
                <a:latin typeface="華康華綜體W5" panose="020B0509000000000000" pitchFamily="49" charset="-120"/>
                <a:ea typeface="華康華綜體W5" panose="020B0509000000000000" pitchFamily="49" charset="-120"/>
              </a:rPr>
              <a:t>服務學習</a:t>
            </a:r>
            <a:r>
              <a:rPr lang="en-US" altLang="zh-TW" sz="3600" kern="0" dirty="0">
                <a:solidFill>
                  <a:srgbClr val="C00000"/>
                </a:solidFill>
                <a:latin typeface="華康華綜體W5" panose="020B0509000000000000" pitchFamily="49" charset="-120"/>
                <a:ea typeface="華康華綜體W5" panose="020B0509000000000000" pitchFamily="49" charset="-120"/>
              </a:rPr>
              <a:t>(15</a:t>
            </a:r>
            <a:r>
              <a:rPr lang="zh-TW" altLang="en-US" sz="3600" kern="0" dirty="0">
                <a:solidFill>
                  <a:srgbClr val="C00000"/>
                </a:solidFill>
                <a:latin typeface="華康華綜體W5" panose="020B0509000000000000" pitchFamily="49" charset="-120"/>
                <a:ea typeface="華康華綜體W5" panose="020B0509000000000000" pitchFamily="49" charset="-120"/>
              </a:rPr>
              <a:t>分</a:t>
            </a:r>
            <a:r>
              <a:rPr lang="en-US" altLang="zh-TW" sz="3600" kern="0" dirty="0">
                <a:solidFill>
                  <a:srgbClr val="C00000"/>
                </a:solidFill>
                <a:latin typeface="華康華綜體W5" panose="020B0509000000000000" pitchFamily="49" charset="-120"/>
                <a:ea typeface="華康華綜體W5" panose="020B0509000000000000" pitchFamily="49" charset="-120"/>
              </a:rPr>
              <a:t>) </a:t>
            </a:r>
            <a:r>
              <a:rPr lang="zh-TW" altLang="en-US" sz="3600" kern="0" dirty="0">
                <a:solidFill>
                  <a:srgbClr val="C00000"/>
                </a:solidFill>
                <a:latin typeface="華康華綜體W5" panose="020B0509000000000000" pitchFamily="49" charset="-120"/>
                <a:ea typeface="華康華綜體W5" panose="020B0509000000000000" pitchFamily="49" charset="-120"/>
              </a:rPr>
              <a:t>因應疫情影響調整</a:t>
            </a:r>
          </a:p>
        </p:txBody>
      </p:sp>
      <p:sp>
        <p:nvSpPr>
          <p:cNvPr id="8" name="內容版面配置區 2"/>
          <p:cNvSpPr>
            <a:spLocks noGrp="1"/>
          </p:cNvSpPr>
          <p:nvPr>
            <p:ph idx="1"/>
          </p:nvPr>
        </p:nvSpPr>
        <p:spPr>
          <a:xfrm>
            <a:off x="933450" y="1556792"/>
            <a:ext cx="7753350" cy="3960440"/>
          </a:xfrm>
        </p:spPr>
        <p:txBody>
          <a:bodyPr/>
          <a:lstStyle/>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高中職免試</a:t>
            </a:r>
            <a:r>
              <a:rPr lang="zh-TW" altLang="zh-TW" sz="2400" dirty="0">
                <a:solidFill>
                  <a:srgbClr val="000066"/>
                </a:solidFill>
                <a:latin typeface="微軟正黑體" panose="020B0604030504040204" pitchFamily="34" charset="-120"/>
                <a:ea typeface="微軟正黑體" panose="020B0604030504040204" pitchFamily="34" charset="-120"/>
              </a:rPr>
              <a:t>服務學習五學期</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七上到九上</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達到</a:t>
            </a:r>
            <a:r>
              <a:rPr lang="en-US" altLang="zh-TW" sz="2400" dirty="0">
                <a:solidFill>
                  <a:srgbClr val="FF0000"/>
                </a:solidFill>
                <a:latin typeface="微軟正黑體" panose="020B0604030504040204" pitchFamily="34" charset="-120"/>
                <a:ea typeface="微軟正黑體" panose="020B0604030504040204" pitchFamily="34" charset="-120"/>
              </a:rPr>
              <a:t>30</a:t>
            </a:r>
            <a:r>
              <a:rPr lang="zh-TW" altLang="zh-TW" sz="2400" dirty="0">
                <a:solidFill>
                  <a:srgbClr val="000066"/>
                </a:solidFill>
                <a:latin typeface="微軟正黑體" panose="020B0604030504040204" pitchFamily="34" charset="-120"/>
                <a:ea typeface="微軟正黑體" panose="020B0604030504040204" pitchFamily="34" charset="-120"/>
              </a:rPr>
              <a:t>小時以上即可拿到滿分</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每小時以</a:t>
            </a:r>
            <a:r>
              <a:rPr lang="en-US" altLang="zh-TW" sz="2400" dirty="0">
                <a:solidFill>
                  <a:srgbClr val="FF0000"/>
                </a:solidFill>
                <a:latin typeface="微軟正黑體" panose="020B0604030504040204" pitchFamily="34" charset="-120"/>
                <a:ea typeface="微軟正黑體" panose="020B0604030504040204" pitchFamily="34" charset="-120"/>
              </a:rPr>
              <a:t>0.5</a:t>
            </a:r>
            <a:r>
              <a:rPr lang="zh-TW" altLang="en-US" sz="2400" dirty="0">
                <a:solidFill>
                  <a:srgbClr val="FF0000"/>
                </a:solidFill>
                <a:latin typeface="微軟正黑體" panose="020B0604030504040204" pitchFamily="34" charset="-120"/>
                <a:ea typeface="微軟正黑體" panose="020B0604030504040204" pitchFamily="34" charset="-120"/>
              </a:rPr>
              <a:t>分計，</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111</a:t>
            </a:r>
            <a:r>
              <a:rPr lang="zh-TW" altLang="zh-TW"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2</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10</a:t>
            </a:r>
            <a:r>
              <a:rPr lang="zh-TW" altLang="zh-TW" sz="2400" dirty="0">
                <a:solidFill>
                  <a:srgbClr val="000066"/>
                </a:solidFill>
                <a:latin typeface="微軟正黑體" panose="020B0604030504040204" pitchFamily="34" charset="-120"/>
              </a:rPr>
              <a:t>日</a:t>
            </a:r>
            <a:r>
              <a:rPr lang="zh-TW" altLang="en-US" sz="2400" dirty="0">
                <a:solidFill>
                  <a:srgbClr val="000066"/>
                </a:solidFill>
                <a:latin typeface="微軟正黑體" panose="020B0604030504040204" pitchFamily="34" charset="-120"/>
              </a:rPr>
              <a:t>止</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五專聯合免試</a:t>
            </a:r>
            <a:r>
              <a:rPr lang="zh-TW" altLang="en-US" sz="2400" dirty="0">
                <a:solidFill>
                  <a:srgbClr val="000066"/>
                </a:solidFill>
                <a:latin typeface="微軟正黑體" panose="020B0604030504040204" pitchFamily="34" charset="-120"/>
                <a:ea typeface="微軟正黑體" panose="020B0604030504040204" pitchFamily="34" charset="-120"/>
              </a:rPr>
              <a:t>服務學習採計最高</a:t>
            </a:r>
            <a:r>
              <a:rPr lang="en-US" altLang="zh-TW" sz="2400" dirty="0">
                <a:solidFill>
                  <a:srgbClr val="FF0000"/>
                </a:solidFill>
                <a:latin typeface="微軟正黑體" panose="020B0604030504040204" pitchFamily="34" charset="-120"/>
                <a:ea typeface="微軟正黑體" panose="020B0604030504040204" pitchFamily="34" charset="-120"/>
              </a:rPr>
              <a:t>28</a:t>
            </a:r>
            <a:r>
              <a:rPr lang="zh-TW" altLang="en-US" sz="2400" dirty="0">
                <a:solidFill>
                  <a:srgbClr val="000066"/>
                </a:solidFill>
                <a:latin typeface="微軟正黑體" panose="020B0604030504040204" pitchFamily="34" charset="-120"/>
                <a:ea typeface="微軟正黑體" panose="020B0604030504040204" pitchFamily="34" charset="-120"/>
              </a:rPr>
              <a:t>小時。</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五專聯合免視滿</a:t>
            </a:r>
            <a:r>
              <a:rPr lang="en-US" altLang="zh-TW" sz="2400" dirty="0">
                <a:solidFill>
                  <a:srgbClr val="000066"/>
                </a:solidFill>
                <a:latin typeface="微軟正黑體" panose="020B0604030504040204" pitchFamily="34" charset="-120"/>
                <a:ea typeface="微軟正黑體" panose="020B0604030504040204" pitchFamily="34" charset="-120"/>
              </a:rPr>
              <a:t>4</a:t>
            </a:r>
            <a:r>
              <a:rPr lang="zh-TW" altLang="en-US" sz="2400" dirty="0">
                <a:solidFill>
                  <a:srgbClr val="000066"/>
                </a:solidFill>
                <a:latin typeface="微軟正黑體" panose="020B0604030504040204" pitchFamily="34" charset="-120"/>
                <a:ea typeface="微軟正黑體" panose="020B0604030504040204" pitchFamily="34" charset="-120"/>
              </a:rPr>
              <a:t>小時得</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分，幹部</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學期得</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分，合計最高</a:t>
            </a:r>
            <a:r>
              <a:rPr lang="en-US" altLang="zh-TW" sz="2400" dirty="0">
                <a:solidFill>
                  <a:srgbClr val="000066"/>
                </a:solidFill>
                <a:latin typeface="微軟正黑體" panose="020B0604030504040204" pitchFamily="34" charset="-120"/>
                <a:ea typeface="微軟正黑體" panose="020B0604030504040204" pitchFamily="34" charset="-120"/>
              </a:rPr>
              <a:t>7</a:t>
            </a:r>
            <a:r>
              <a:rPr lang="zh-TW" altLang="en-US" sz="2400" dirty="0">
                <a:solidFill>
                  <a:srgbClr val="000066"/>
                </a:solidFill>
                <a:latin typeface="微軟正黑體" panose="020B0604030504040204" pitchFamily="34" charset="-120"/>
                <a:ea typeface="微軟正黑體" panose="020B0604030504040204" pitchFamily="34" charset="-120"/>
              </a:rPr>
              <a:t>分，</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111</a:t>
            </a:r>
            <a:r>
              <a:rPr lang="zh-TW" altLang="zh-TW"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5</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14</a:t>
            </a:r>
            <a:r>
              <a:rPr lang="zh-TW" altLang="zh-TW" sz="2400" dirty="0">
                <a:solidFill>
                  <a:srgbClr val="000066"/>
                </a:solidFill>
                <a:latin typeface="微軟正黑體" panose="020B0604030504040204" pitchFamily="34" charset="-120"/>
              </a:rPr>
              <a:t>日</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含</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止</a:t>
            </a:r>
            <a:r>
              <a:rPr lang="en-US" altLang="zh-TW" sz="2400" dirty="0">
                <a:solidFill>
                  <a:srgbClr val="000066"/>
                </a:solidFill>
                <a:latin typeface="微軟正黑體" panose="020B0604030504040204" pitchFamily="34" charset="-120"/>
                <a:ea typeface="微軟正黑體" panose="020B0604030504040204" pitchFamily="34" charset="-120"/>
              </a:rPr>
              <a:t>)</a:t>
            </a: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五專優先免試</a:t>
            </a:r>
            <a:r>
              <a:rPr lang="zh-TW" altLang="en-US" sz="2400" dirty="0">
                <a:solidFill>
                  <a:srgbClr val="000066"/>
                </a:solidFill>
                <a:latin typeface="微軟正黑體" panose="020B0604030504040204" pitchFamily="34" charset="-120"/>
                <a:ea typeface="微軟正黑體" panose="020B0604030504040204" pitchFamily="34" charset="-120"/>
              </a:rPr>
              <a:t>採計最高</a:t>
            </a:r>
            <a:r>
              <a:rPr lang="en-US" altLang="zh-TW" sz="2400" dirty="0">
                <a:solidFill>
                  <a:srgbClr val="FF0000"/>
                </a:solidFill>
                <a:latin typeface="微軟正黑體" panose="020B0604030504040204" pitchFamily="34" charset="-120"/>
                <a:ea typeface="微軟正黑體" panose="020B0604030504040204" pitchFamily="34" charset="-120"/>
              </a:rPr>
              <a:t>30</a:t>
            </a:r>
            <a:r>
              <a:rPr lang="zh-TW" altLang="en-US" sz="2400" dirty="0">
                <a:solidFill>
                  <a:srgbClr val="000066"/>
                </a:solidFill>
                <a:latin typeface="微軟正黑體" panose="020B0604030504040204" pitchFamily="34" charset="-120"/>
                <a:ea typeface="微軟正黑體" panose="020B0604030504040204" pitchFamily="34" charset="-120"/>
              </a:rPr>
              <a:t>小時。</a:t>
            </a:r>
            <a:r>
              <a:rPr lang="en-US" altLang="zh-TW" sz="2400" dirty="0">
                <a:solidFill>
                  <a:srgbClr val="000066"/>
                </a:solidFill>
                <a:latin typeface="微軟正黑體" panose="020B0604030504040204" pitchFamily="34" charset="-120"/>
                <a:ea typeface="微軟正黑體" panose="020B0604030504040204" pitchFamily="34" charset="-120"/>
              </a:rPr>
              <a:t> (</a:t>
            </a:r>
            <a:r>
              <a:rPr lang="zh-TW" altLang="en-US" sz="2400" dirty="0">
                <a:solidFill>
                  <a:srgbClr val="000066"/>
                </a:solidFill>
                <a:latin typeface="微軟正黑體" panose="020B0604030504040204" pitchFamily="34" charset="-120"/>
                <a:ea typeface="微軟正黑體" panose="020B0604030504040204" pitchFamily="34" charset="-120"/>
              </a:rPr>
              <a:t>五專優先免試滿</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小時得</a:t>
            </a:r>
            <a:r>
              <a:rPr lang="en-US" altLang="zh-TW" sz="2400" dirty="0">
                <a:solidFill>
                  <a:srgbClr val="000066"/>
                </a:solidFill>
                <a:latin typeface="微軟正黑體" panose="020B0604030504040204" pitchFamily="34" charset="-120"/>
                <a:ea typeface="微軟正黑體" panose="020B0604030504040204" pitchFamily="34" charset="-120"/>
              </a:rPr>
              <a:t>0.5</a:t>
            </a:r>
            <a:r>
              <a:rPr lang="zh-TW" altLang="en-US" sz="2400" dirty="0">
                <a:solidFill>
                  <a:srgbClr val="000066"/>
                </a:solidFill>
                <a:latin typeface="微軟正黑體" panose="020B0604030504040204" pitchFamily="34" charset="-120"/>
                <a:ea typeface="微軟正黑體" panose="020B0604030504040204" pitchFamily="34" charset="-120"/>
              </a:rPr>
              <a:t>分，最高採計</a:t>
            </a:r>
            <a:r>
              <a:rPr lang="en-US" altLang="zh-TW" sz="2400" dirty="0">
                <a:solidFill>
                  <a:srgbClr val="000066"/>
                </a:solidFill>
                <a:latin typeface="微軟正黑體" panose="020B0604030504040204" pitchFamily="34" charset="-120"/>
                <a:ea typeface="微軟正黑體" panose="020B0604030504040204" pitchFamily="34" charset="-120"/>
              </a:rPr>
              <a:t>15</a:t>
            </a:r>
            <a:r>
              <a:rPr lang="zh-TW" altLang="en-US" sz="2400" dirty="0">
                <a:solidFill>
                  <a:srgbClr val="000066"/>
                </a:solidFill>
                <a:latin typeface="微軟正黑體" panose="020B0604030504040204" pitchFamily="34" charset="-120"/>
                <a:ea typeface="微軟正黑體" panose="020B0604030504040204" pitchFamily="34" charset="-120"/>
              </a:rPr>
              <a:t>分，競賽最高</a:t>
            </a:r>
            <a:r>
              <a:rPr lang="en-US" altLang="zh-TW" sz="2400" dirty="0">
                <a:solidFill>
                  <a:srgbClr val="000066"/>
                </a:solidFill>
                <a:latin typeface="微軟正黑體" panose="020B0604030504040204" pitchFamily="34" charset="-120"/>
                <a:ea typeface="微軟正黑體" panose="020B0604030504040204" pitchFamily="34" charset="-120"/>
              </a:rPr>
              <a:t>7</a:t>
            </a:r>
            <a:r>
              <a:rPr lang="zh-TW" altLang="en-US" sz="2400" dirty="0">
                <a:solidFill>
                  <a:srgbClr val="000066"/>
                </a:solidFill>
                <a:latin typeface="微軟正黑體" panose="020B0604030504040204" pitchFamily="34" charset="-120"/>
                <a:ea typeface="微軟正黑體" panose="020B0604030504040204" pitchFamily="34" charset="-120"/>
              </a:rPr>
              <a:t>分，班級幹部、小老師、社團幹部每滿</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學期得</a:t>
            </a:r>
            <a:r>
              <a:rPr lang="en-US" altLang="zh-TW" sz="2400" dirty="0">
                <a:solidFill>
                  <a:srgbClr val="000066"/>
                </a:solidFill>
                <a:latin typeface="微軟正黑體" panose="020B0604030504040204" pitchFamily="34" charset="-120"/>
                <a:ea typeface="微軟正黑體" panose="020B0604030504040204" pitchFamily="34" charset="-120"/>
              </a:rPr>
              <a:t>2</a:t>
            </a:r>
            <a:r>
              <a:rPr lang="zh-TW" altLang="en-US" sz="2400" dirty="0">
                <a:solidFill>
                  <a:srgbClr val="000066"/>
                </a:solidFill>
                <a:latin typeface="微軟正黑體" panose="020B0604030504040204" pitchFamily="34" charset="-120"/>
                <a:ea typeface="微軟正黑體" panose="020B0604030504040204" pitchFamily="34" charset="-120"/>
              </a:rPr>
              <a:t>分，合計最高</a:t>
            </a:r>
            <a:r>
              <a:rPr lang="en-US" altLang="zh-TW" sz="2400" dirty="0">
                <a:solidFill>
                  <a:srgbClr val="000066"/>
                </a:solidFill>
                <a:latin typeface="微軟正黑體" panose="020B0604030504040204" pitchFamily="34" charset="-120"/>
                <a:ea typeface="微軟正黑體" panose="020B0604030504040204" pitchFamily="34" charset="-120"/>
              </a:rPr>
              <a:t>15</a:t>
            </a:r>
            <a:r>
              <a:rPr lang="zh-TW" altLang="en-US" sz="2400" dirty="0">
                <a:solidFill>
                  <a:srgbClr val="000066"/>
                </a:solidFill>
                <a:latin typeface="微軟正黑體" panose="020B0604030504040204" pitchFamily="34" charset="-120"/>
                <a:ea typeface="微軟正黑體" panose="020B0604030504040204" pitchFamily="34" charset="-120"/>
              </a:rPr>
              <a:t>分，</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111</a:t>
            </a:r>
            <a:r>
              <a:rPr lang="zh-TW" altLang="en-US"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5</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14</a:t>
            </a:r>
            <a:r>
              <a:rPr lang="zh-TW" altLang="zh-TW" sz="2400" dirty="0">
                <a:solidFill>
                  <a:srgbClr val="000066"/>
                </a:solidFill>
                <a:latin typeface="微軟正黑體" panose="020B0604030504040204" pitchFamily="34" charset="-120"/>
              </a:rPr>
              <a:t>日</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含</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止</a:t>
            </a:r>
            <a:endParaRPr lang="en-US" altLang="zh-TW" sz="2400" dirty="0">
              <a:solidFill>
                <a:srgbClr val="000066"/>
              </a:solidFill>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ABAB7243-1669-4D75-9D6E-079A6126FB3A}"/>
              </a:ext>
            </a:extLst>
          </p:cNvPr>
          <p:cNvSpPr txBox="1"/>
          <p:nvPr/>
        </p:nvSpPr>
        <p:spPr>
          <a:xfrm>
            <a:off x="2843808" y="1051198"/>
            <a:ext cx="4339650" cy="461665"/>
          </a:xfrm>
          <a:prstGeom prst="rect">
            <a:avLst/>
          </a:prstGeom>
          <a:noFill/>
        </p:spPr>
        <p:txBody>
          <a:bodyPr wrap="none" rtlCol="0">
            <a:spAutoFit/>
          </a:bodyPr>
          <a:lstStyle/>
          <a:p>
            <a:r>
              <a:rPr lang="zh-TW" altLang="en-US" sz="2400" b="1" dirty="0">
                <a:solidFill>
                  <a:srgbClr val="FF0000"/>
                </a:solidFill>
                <a:latin typeface="+mn-ea"/>
                <a:ea typeface="+mn-ea"/>
              </a:rPr>
              <a:t>適用</a:t>
            </a:r>
            <a:r>
              <a:rPr lang="en-US" altLang="zh-TW" sz="2400" b="1" dirty="0">
                <a:solidFill>
                  <a:srgbClr val="FF0000"/>
                </a:solidFill>
                <a:latin typeface="+mn-ea"/>
                <a:ea typeface="+mn-ea"/>
              </a:rPr>
              <a:t>111-112</a:t>
            </a:r>
            <a:r>
              <a:rPr lang="zh-TW" altLang="en-US" sz="2400" b="1" dirty="0">
                <a:solidFill>
                  <a:srgbClr val="FF0000"/>
                </a:solidFill>
                <a:latin typeface="+mn-ea"/>
                <a:ea typeface="+mn-ea"/>
              </a:rPr>
              <a:t>學年度入學之學生</a:t>
            </a:r>
          </a:p>
        </p:txBody>
      </p:sp>
      <p:sp>
        <p:nvSpPr>
          <p:cNvPr id="7" name="投影片編號版面配置區 1">
            <a:extLst>
              <a:ext uri="{FF2B5EF4-FFF2-40B4-BE49-F238E27FC236}">
                <a16:creationId xmlns:a16="http://schemas.microsoft.com/office/drawing/2014/main" id="{0DCC0E9B-7962-44F5-BF28-C2866216368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18</a:t>
            </a:fld>
            <a:endParaRPr lang="zh-TW" altLang="en-US">
              <a:ea typeface="新細明體" charset="-120"/>
            </a:endParaRPr>
          </a:p>
        </p:txBody>
      </p:sp>
    </p:spTree>
    <p:extLst>
      <p:ext uri="{BB962C8B-B14F-4D97-AF65-F5344CB8AC3E}">
        <p14:creationId xmlns:p14="http://schemas.microsoft.com/office/powerpoint/2010/main" val="28645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574194" y="1340768"/>
            <a:ext cx="8127503" cy="4805363"/>
          </a:xfrm>
        </p:spPr>
        <p:txBody>
          <a:bodyPr/>
          <a:lstStyle/>
          <a:p>
            <a:pPr>
              <a:spcBef>
                <a:spcPts val="600"/>
              </a:spcBef>
              <a:buFontTx/>
              <a:buBlip>
                <a:blip r:embed="rId3"/>
              </a:buBlip>
            </a:pPr>
            <a:r>
              <a:rPr lang="zh-TW" altLang="zh-TW" sz="2800" dirty="0">
                <a:solidFill>
                  <a:srgbClr val="000066"/>
                </a:solidFill>
                <a:latin typeface="微軟正黑體" panose="020B0604030504040204" pitchFamily="34" charset="-120"/>
                <a:ea typeface="微軟正黑體" panose="020B0604030504040204" pitchFamily="34" charset="-120"/>
              </a:rPr>
              <a:t>體適能包括肌耐力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一分鐘屈膝仰臥起坐</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、柔軟度</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坐姿體前彎</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、瞬發力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立定跳遠</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、心肺耐力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en-US" altLang="zh-TW" sz="2400" dirty="0">
                <a:solidFill>
                  <a:srgbClr val="000066"/>
                </a:solidFill>
                <a:latin typeface="微軟正黑體" panose="020B0604030504040204" pitchFamily="34" charset="-120"/>
                <a:ea typeface="微軟正黑體" panose="020B0604030504040204" pitchFamily="34" charset="-120"/>
              </a:rPr>
              <a:t>1600/800</a:t>
            </a:r>
            <a:r>
              <a:rPr lang="zh-TW" altLang="en-US" sz="2400" dirty="0">
                <a:solidFill>
                  <a:srgbClr val="000066"/>
                </a:solidFill>
                <a:latin typeface="微軟正黑體" panose="020B0604030504040204" pitchFamily="34" charset="-120"/>
                <a:ea typeface="微軟正黑體" panose="020B0604030504040204" pitchFamily="34" charset="-120"/>
              </a:rPr>
              <a:t>公尺跑走</a:t>
            </a:r>
            <a:r>
              <a:rPr lang="en-US" altLang="zh-TW" sz="2400" dirty="0">
                <a:solidFill>
                  <a:srgbClr val="000066"/>
                </a:solidFill>
                <a:latin typeface="微軟正黑體" panose="020B0604030504040204" pitchFamily="34" charset="-120"/>
                <a:ea typeface="微軟正黑體" panose="020B0604030504040204" pitchFamily="34" charset="-120"/>
              </a:rPr>
              <a:t>)</a:t>
            </a:r>
          </a:p>
          <a:p>
            <a:pPr>
              <a:spcBef>
                <a:spcPts val="600"/>
              </a:spcBef>
              <a:buFontTx/>
              <a:buBlip>
                <a:blip r:embed="rId3"/>
              </a:buBlip>
            </a:pPr>
            <a:r>
              <a:rPr lang="zh-TW" altLang="zh-TW" sz="2800" dirty="0">
                <a:solidFill>
                  <a:srgbClr val="000066"/>
                </a:solidFill>
                <a:latin typeface="微軟正黑體" panose="020B0604030504040204" pitchFamily="34" charset="-120"/>
                <a:ea typeface="微軟正黑體" panose="020B0604030504040204" pitchFamily="34" charset="-120"/>
              </a:rPr>
              <a:t>學生至檢測站檢測，計分標準如下</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zh-TW" sz="2800" dirty="0">
                <a:solidFill>
                  <a:srgbClr val="FF0000"/>
                </a:solidFill>
                <a:latin typeface="微軟正黑體" panose="020B0604030504040204" pitchFamily="34" charset="-120"/>
                <a:ea typeface="微軟正黑體" panose="020B0604030504040204" pitchFamily="34" charset="-120"/>
              </a:rPr>
              <a:t>同一次檢測</a:t>
            </a:r>
            <a:r>
              <a:rPr lang="en-US" altLang="zh-TW" sz="2800" dirty="0">
                <a:solidFill>
                  <a:srgbClr val="FF0000"/>
                </a:solidFill>
                <a:latin typeface="微軟正黑體" panose="020B0604030504040204" pitchFamily="34" charset="-120"/>
                <a:ea typeface="微軟正黑體" panose="020B0604030504040204" pitchFamily="34" charset="-120"/>
              </a:rPr>
              <a:t>)</a:t>
            </a:r>
            <a:endParaRPr lang="zh-TW" altLang="zh-TW" sz="28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720725" y="3645024"/>
          <a:ext cx="8220075" cy="1679576"/>
        </p:xfrm>
        <a:graphic>
          <a:graphicData uri="http://schemas.openxmlformats.org/drawingml/2006/table">
            <a:tbl>
              <a:tblPr>
                <a:tableStyleId>{5C22544A-7EE6-4342-B048-85BDC9FD1C3A}</a:tableStyleId>
              </a:tblPr>
              <a:tblGrid>
                <a:gridCol w="2123083">
                  <a:extLst>
                    <a:ext uri="{9D8B030D-6E8A-4147-A177-3AD203B41FA5}">
                      <a16:colId xmlns:a16="http://schemas.microsoft.com/office/drawing/2014/main" val="20000"/>
                    </a:ext>
                  </a:extLst>
                </a:gridCol>
                <a:gridCol w="1524248">
                  <a:extLst>
                    <a:ext uri="{9D8B030D-6E8A-4147-A177-3AD203B41FA5}">
                      <a16:colId xmlns:a16="http://schemas.microsoft.com/office/drawing/2014/main" val="20001"/>
                    </a:ext>
                  </a:extLst>
                </a:gridCol>
                <a:gridCol w="1524248">
                  <a:extLst>
                    <a:ext uri="{9D8B030D-6E8A-4147-A177-3AD203B41FA5}">
                      <a16:colId xmlns:a16="http://schemas.microsoft.com/office/drawing/2014/main" val="20002"/>
                    </a:ext>
                  </a:extLst>
                </a:gridCol>
                <a:gridCol w="1524248">
                  <a:extLst>
                    <a:ext uri="{9D8B030D-6E8A-4147-A177-3AD203B41FA5}">
                      <a16:colId xmlns:a16="http://schemas.microsoft.com/office/drawing/2014/main" val="20003"/>
                    </a:ext>
                  </a:extLst>
                </a:gridCol>
                <a:gridCol w="1524248">
                  <a:extLst>
                    <a:ext uri="{9D8B030D-6E8A-4147-A177-3AD203B41FA5}">
                      <a16:colId xmlns:a16="http://schemas.microsoft.com/office/drawing/2014/main" val="20004"/>
                    </a:ext>
                  </a:extLst>
                </a:gridCol>
              </a:tblGrid>
              <a:tr h="839788">
                <a:tc>
                  <a:txBody>
                    <a:bodyPr/>
                    <a:lstStyle/>
                    <a:p>
                      <a:pPr algn="ctr" fontAlgn="ctr"/>
                      <a:r>
                        <a:rPr lang="zh-TW" altLang="en-US" sz="2400" u="none" strike="noStrike" dirty="0">
                          <a:effectLst/>
                        </a:rPr>
                        <a:t>四項均無</a:t>
                      </a:r>
                      <a:r>
                        <a:rPr lang="en-US" altLang="zh-TW" sz="2400" u="none" strike="noStrike" dirty="0">
                          <a:effectLst/>
                        </a:rPr>
                        <a:t>(</a:t>
                      </a:r>
                      <a:r>
                        <a:rPr lang="zh-TW" altLang="en-US" sz="2400" u="none" strike="noStrike" dirty="0">
                          <a:effectLst/>
                        </a:rPr>
                        <a:t>或僅一項</a:t>
                      </a:r>
                      <a:r>
                        <a:rPr lang="en-US" altLang="zh-TW" sz="2400" u="none" strike="noStrike" dirty="0">
                          <a:effectLst/>
                        </a:rPr>
                        <a:t>)</a:t>
                      </a:r>
                      <a:r>
                        <a:rPr lang="zh-TW" altLang="en-US" sz="2400" u="none" strike="noStrike" dirty="0">
                          <a:effectLst/>
                        </a:rPr>
                        <a:t>達門檻</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任兩項</a:t>
                      </a:r>
                      <a:endParaRPr lang="en-US" altLang="zh-TW" sz="2400" u="none" strike="noStrike" dirty="0">
                        <a:effectLst/>
                      </a:endParaRPr>
                    </a:p>
                    <a:p>
                      <a:pPr algn="ctr" fontAlgn="ctr"/>
                      <a:r>
                        <a:rPr lang="zh-TW" altLang="en-US" sz="2400" u="none" strike="noStrike" dirty="0">
                          <a:effectLst/>
                        </a:rPr>
                        <a:t>達門檻</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50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75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85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00"/>
                  </a:ext>
                </a:extLst>
              </a:tr>
              <a:tr h="839788">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a:effectLst/>
                        </a:rPr>
                        <a:t>8</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9</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extLst>
                  <a:ext uri="{0D108BD9-81ED-4DB2-BD59-A6C34878D82A}">
                    <a16:rowId xmlns:a16="http://schemas.microsoft.com/office/drawing/2014/main" val="10001"/>
                  </a:ext>
                </a:extLst>
              </a:tr>
            </a:tbl>
          </a:graphicData>
        </a:graphic>
      </p:graphicFrame>
      <p:sp>
        <p:nvSpPr>
          <p:cNvPr id="6" name="投影片編號版面配置區 1">
            <a:extLst>
              <a:ext uri="{FF2B5EF4-FFF2-40B4-BE49-F238E27FC236}">
                <a16:creationId xmlns:a16="http://schemas.microsoft.com/office/drawing/2014/main" id="{895A9C0B-787E-4A69-BF58-14591EEDC436}"/>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19</a:t>
            </a:fld>
            <a:endParaRPr lang="zh-TW" altLang="en-US">
              <a:ea typeface="新細明體" charset="-120"/>
            </a:endParaRPr>
          </a:p>
        </p:txBody>
      </p:sp>
    </p:spTree>
    <p:extLst>
      <p:ext uri="{BB962C8B-B14F-4D97-AF65-F5344CB8AC3E}">
        <p14:creationId xmlns:p14="http://schemas.microsoft.com/office/powerpoint/2010/main" val="17355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1814513" y="1200150"/>
            <a:ext cx="4629150" cy="642938"/>
          </a:xfrm>
          <a:solidFill>
            <a:srgbClr val="006600"/>
          </a:solidFill>
        </p:spPr>
        <p:txBody>
          <a:bodyPr/>
          <a:lstStyle/>
          <a:p>
            <a:pPr eaLnBrk="1" hangingPunct="1"/>
            <a:r>
              <a:rPr lang="en-US" altLang="zh-TW" sz="3000" dirty="0">
                <a:solidFill>
                  <a:schemeClr val="bg1"/>
                </a:solidFill>
                <a:latin typeface="標楷體" panose="03000509000000000000" pitchFamily="65" charset="-120"/>
                <a:ea typeface="標楷體" panose="03000509000000000000" pitchFamily="65" charset="-120"/>
              </a:rPr>
              <a:t>(</a:t>
            </a:r>
            <a:r>
              <a:rPr lang="zh-TW" altLang="en-US" sz="3000" dirty="0">
                <a:solidFill>
                  <a:schemeClr val="bg1"/>
                </a:solidFill>
                <a:latin typeface="標楷體" panose="03000509000000000000" pitchFamily="65" charset="-120"/>
                <a:ea typeface="標楷體" panose="03000509000000000000" pitchFamily="65" charset="-120"/>
              </a:rPr>
              <a:t>二</a:t>
            </a:r>
            <a:r>
              <a:rPr lang="en-US" altLang="zh-TW" sz="3000" dirty="0">
                <a:solidFill>
                  <a:schemeClr val="bg1"/>
                </a:solidFill>
                <a:latin typeface="標楷體" panose="03000509000000000000" pitchFamily="65" charset="-120"/>
                <a:ea typeface="標楷體" panose="03000509000000000000" pitchFamily="65" charset="-120"/>
              </a:rPr>
              <a:t>) </a:t>
            </a:r>
            <a:r>
              <a:rPr lang="zh-TW" altLang="en-US" sz="3000" dirty="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396604" y="2828925"/>
            <a:ext cx="670321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en-US"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(2)</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endPar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(3)</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endPar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endParaRPr lang="en-US" altLang="zh-TW"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(5)</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含總標示及國英數自社分科標示</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志願序內之學校序及科別序</a:t>
            </a:r>
            <a:r>
              <a:rPr lang="zh-TW" altLang="en-US"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27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id="{FC38BC6E-2BD6-470E-BEED-55FEDE094D9C}"/>
              </a:ext>
            </a:extLst>
          </p:cNvPr>
          <p:cNvSpPr/>
          <p:nvPr/>
        </p:nvSpPr>
        <p:spPr>
          <a:xfrm>
            <a:off x="2698060" y="2038351"/>
            <a:ext cx="1852613" cy="642937"/>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t>經濟弱勢</a:t>
            </a:r>
            <a:r>
              <a:rPr lang="en-US" altLang="zh-TW" sz="1500" b="1" dirty="0"/>
              <a:t>(</a:t>
            </a:r>
            <a:r>
              <a:rPr lang="zh-TW" altLang="en-US" sz="1500" b="1" dirty="0"/>
              <a:t>低收入戶</a:t>
            </a:r>
            <a:r>
              <a:rPr lang="en-US" altLang="zh-TW" sz="1500" b="1" dirty="0"/>
              <a:t>)</a:t>
            </a:r>
            <a:r>
              <a:rPr lang="zh-TW" altLang="en-US" sz="1500" b="1" dirty="0"/>
              <a:t>學生優先錄取</a:t>
            </a:r>
          </a:p>
        </p:txBody>
      </p:sp>
      <p:sp>
        <p:nvSpPr>
          <p:cNvPr id="6" name="投影片編號版面配置區 11">
            <a:extLst>
              <a:ext uri="{FF2B5EF4-FFF2-40B4-BE49-F238E27FC236}">
                <a16:creationId xmlns:a16="http://schemas.microsoft.com/office/drawing/2014/main" id="{48449F20-7884-4E81-B053-E5461F63C653}"/>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2</a:t>
            </a:fld>
            <a:endParaRPr lang="zh-TW" altLang="en-US" sz="1350" dirty="0">
              <a:solidFill>
                <a:srgbClr val="FFFFFF"/>
              </a:solidFill>
              <a:latin typeface="Arial"/>
              <a:ea typeface="微软雅黑"/>
            </a:endParaRPr>
          </a:p>
        </p:txBody>
      </p:sp>
      <p:sp>
        <p:nvSpPr>
          <p:cNvPr id="7" name="投影片編號版面配置區 1">
            <a:extLst>
              <a:ext uri="{FF2B5EF4-FFF2-40B4-BE49-F238E27FC236}">
                <a16:creationId xmlns:a16="http://schemas.microsoft.com/office/drawing/2014/main" id="{D8BF7928-F228-4321-9230-3A0CF6D4D7B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a:t>
            </a:fld>
            <a:endParaRPr lang="zh-TW" altLang="en-US">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652264" y="1420809"/>
            <a:ext cx="8034536" cy="4805363"/>
          </a:xfrm>
        </p:spPr>
        <p:txBody>
          <a:bodyPr/>
          <a:lstStyle/>
          <a:p>
            <a:pPr>
              <a:spcBef>
                <a:spcPts val="600"/>
              </a:spcBef>
              <a:buFontTx/>
              <a:buBlip>
                <a:blip r:embed="rId2"/>
              </a:buBlip>
            </a:pPr>
            <a:r>
              <a:rPr lang="zh-TW" altLang="en-US" sz="2800" dirty="0">
                <a:solidFill>
                  <a:srgbClr val="000066"/>
                </a:solidFill>
                <a:latin typeface="微軟正黑體" panose="020B0604030504040204" pitchFamily="34" charset="-120"/>
                <a:ea typeface="微軟正黑體" panose="020B0604030504040204" pitchFamily="34" charset="-120"/>
              </a:rPr>
              <a:t>持有各級主管機關特殊教育學生鑑定及就學輔導會鑑定為</a:t>
            </a:r>
            <a:r>
              <a:rPr lang="zh-TW" altLang="en-US" sz="2800" dirty="0">
                <a:solidFill>
                  <a:srgbClr val="FF0000"/>
                </a:solidFill>
                <a:latin typeface="微軟正黑體" panose="020B0604030504040204" pitchFamily="34" charset="-120"/>
                <a:ea typeface="微軟正黑體" panose="020B0604030504040204" pitchFamily="34" charset="-120"/>
              </a:rPr>
              <a:t>身心障礙學生</a:t>
            </a:r>
            <a:r>
              <a:rPr lang="zh-TW" altLang="en-US" sz="2800" dirty="0">
                <a:solidFill>
                  <a:srgbClr val="000066"/>
                </a:solidFill>
                <a:latin typeface="微軟正黑體" panose="020B0604030504040204" pitchFamily="34" charset="-120"/>
                <a:ea typeface="微軟正黑體" panose="020B0604030504040204" pitchFamily="34" charset="-120"/>
              </a:rPr>
              <a:t>之證明，或領有身心障礙手冊</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證明</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者，或持有</a:t>
            </a:r>
            <a:r>
              <a:rPr lang="zh-TW" altLang="en-US" sz="2800" dirty="0">
                <a:solidFill>
                  <a:srgbClr val="FF0000"/>
                </a:solidFill>
                <a:latin typeface="微軟正黑體" panose="020B0604030504040204" pitchFamily="34" charset="-120"/>
                <a:ea typeface="微軟正黑體" panose="020B0604030504040204" pitchFamily="34" charset="-120"/>
              </a:rPr>
              <a:t>公立醫院證明為重大傷病、體弱學生、學校組成專責小組認定確屬不宜檢測之學生</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會議資料留存備查</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，考量學生身心發展差異及就學權益</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予以採計</a:t>
            </a:r>
            <a:r>
              <a:rPr lang="en-US" altLang="zh-TW" sz="2800" dirty="0">
                <a:solidFill>
                  <a:srgbClr val="FF0000"/>
                </a:solidFill>
                <a:latin typeface="微軟正黑體" panose="020B0604030504040204" pitchFamily="34" charset="-120"/>
                <a:ea typeface="微軟正黑體" panose="020B0604030504040204" pitchFamily="34" charset="-120"/>
              </a:rPr>
              <a:t>6</a:t>
            </a:r>
            <a:r>
              <a:rPr lang="zh-TW" altLang="en-US" sz="2800" dirty="0">
                <a:solidFill>
                  <a:srgbClr val="FF0000"/>
                </a:solidFill>
                <a:latin typeface="微軟正黑體" panose="020B0604030504040204" pitchFamily="34" charset="-120"/>
                <a:ea typeface="微軟正黑體" panose="020B0604030504040204" pitchFamily="34" charset="-120"/>
              </a:rPr>
              <a:t>分</a:t>
            </a:r>
            <a:r>
              <a:rPr lang="zh-TW" altLang="en-US" sz="2800" dirty="0">
                <a:latin typeface="微軟正黑體" panose="020B0604030504040204" pitchFamily="34" charset="-120"/>
                <a:ea typeface="微軟正黑體" panose="020B0604030504040204" pitchFamily="34" charset="-120"/>
              </a:rPr>
              <a:t>。</a:t>
            </a:r>
            <a:endParaRPr lang="zh-TW" altLang="en-US" sz="2800" dirty="0"/>
          </a:p>
        </p:txBody>
      </p:sp>
      <p:sp>
        <p:nvSpPr>
          <p:cNvPr id="5" name="投影片編號版面配置區 1">
            <a:extLst>
              <a:ext uri="{FF2B5EF4-FFF2-40B4-BE49-F238E27FC236}">
                <a16:creationId xmlns:a16="http://schemas.microsoft.com/office/drawing/2014/main" id="{60EE5751-7E19-4F9E-89FF-1143D5430C2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20</a:t>
            </a:fld>
            <a:endParaRPr lang="zh-TW" altLang="en-US">
              <a:ea typeface="新細明體" charset="-120"/>
            </a:endParaRPr>
          </a:p>
        </p:txBody>
      </p:sp>
    </p:spTree>
    <p:extLst>
      <p:ext uri="{BB962C8B-B14F-4D97-AF65-F5344CB8AC3E}">
        <p14:creationId xmlns:p14="http://schemas.microsoft.com/office/powerpoint/2010/main" val="19115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652264" y="1420809"/>
            <a:ext cx="8034536" cy="4805363"/>
          </a:xfrm>
        </p:spPr>
        <p:txBody>
          <a:bodyPr/>
          <a:lstStyle/>
          <a:p>
            <a:pPr marL="0" indent="0" eaLnBrk="1" hangingPunct="1"/>
            <a:r>
              <a:rPr lang="zh-TW" altLang="en-US" sz="2800" dirty="0">
                <a:solidFill>
                  <a:schemeClr val="tx1"/>
                </a:solidFill>
                <a:latin typeface="標楷體" panose="03000509000000000000" pitchFamily="65" charset="-120"/>
                <a:ea typeface="標楷體" panose="03000509000000000000" pitchFamily="65" charset="-120"/>
                <a:cs typeface="超研澤粗魏碑"/>
              </a:rPr>
              <a:t>依據</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110</a:t>
            </a:r>
            <a:r>
              <a:rPr lang="zh-TW" altLang="en-US" sz="2800" dirty="0">
                <a:solidFill>
                  <a:schemeClr val="tx1"/>
                </a:solidFill>
                <a:latin typeface="標楷體" panose="03000509000000000000" pitchFamily="65" charset="-120"/>
                <a:ea typeface="標楷體" panose="03000509000000000000" pitchFamily="65" charset="-120"/>
                <a:cs typeface="超研澤粗魏碑"/>
              </a:rPr>
              <a:t>年</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a:t>
            </a:r>
            <a:r>
              <a:rPr lang="zh-TW" altLang="en-US" sz="2800" dirty="0">
                <a:solidFill>
                  <a:schemeClr val="tx1"/>
                </a:solidFill>
                <a:latin typeface="標楷體" panose="03000509000000000000" pitchFamily="65" charset="-120"/>
                <a:ea typeface="標楷體" panose="03000509000000000000" pitchFamily="65" charset="-120"/>
                <a:cs typeface="超研澤粗魏碑"/>
              </a:rPr>
              <a:t>月</a:t>
            </a:r>
            <a:r>
              <a:rPr lang="en-US" altLang="zh-TW" sz="2800" dirty="0">
                <a:solidFill>
                  <a:schemeClr val="tx1"/>
                </a:solidFill>
                <a:latin typeface="標楷體" panose="03000509000000000000" pitchFamily="65" charset="-120"/>
                <a:ea typeface="標楷體" panose="03000509000000000000" pitchFamily="65" charset="-120"/>
                <a:cs typeface="超研澤粗魏碑"/>
              </a:rPr>
              <a:t>1</a:t>
            </a:r>
            <a:r>
              <a:rPr lang="zh-TW" altLang="en-US" sz="2800" dirty="0">
                <a:solidFill>
                  <a:schemeClr val="tx1"/>
                </a:solidFill>
                <a:latin typeface="標楷體" panose="03000509000000000000" pitchFamily="65" charset="-120"/>
                <a:ea typeface="標楷體" panose="03000509000000000000" pitchFamily="65" charset="-120"/>
                <a:cs typeface="超研澤粗魏碑"/>
              </a:rPr>
              <a:t>日南市教課</a:t>
            </a:r>
            <a:r>
              <a:rPr lang="en-US" altLang="zh-TW" sz="2800" dirty="0">
                <a:solidFill>
                  <a:schemeClr val="tx1"/>
                </a:solidFill>
                <a:latin typeface="標楷體" panose="03000509000000000000" pitchFamily="65" charset="-120"/>
                <a:ea typeface="標楷體" panose="03000509000000000000" pitchFamily="65" charset="-120"/>
                <a:cs typeface="超研澤粗魏碑"/>
              </a:rPr>
              <a:t>(</a:t>
            </a:r>
            <a:r>
              <a:rPr lang="zh-TW" altLang="en-US" sz="2800" dirty="0">
                <a:solidFill>
                  <a:schemeClr val="tx1"/>
                </a:solidFill>
                <a:latin typeface="標楷體" panose="03000509000000000000" pitchFamily="65" charset="-120"/>
                <a:ea typeface="標楷體" panose="03000509000000000000" pitchFamily="65" charset="-120"/>
                <a:cs typeface="超研澤粗魏碑"/>
              </a:rPr>
              <a:t>一</a:t>
            </a:r>
            <a:r>
              <a:rPr lang="en-US" altLang="zh-TW" sz="2800" dirty="0">
                <a:solidFill>
                  <a:schemeClr val="tx1"/>
                </a:solidFill>
                <a:latin typeface="標楷體" panose="03000509000000000000" pitchFamily="65" charset="-120"/>
                <a:ea typeface="標楷體" panose="03000509000000000000" pitchFamily="65" charset="-120"/>
                <a:cs typeface="超研澤粗魏碑"/>
              </a:rPr>
              <a:t>)</a:t>
            </a:r>
            <a:r>
              <a:rPr lang="zh-TW" altLang="en-US" sz="2800" dirty="0">
                <a:solidFill>
                  <a:schemeClr val="tx1"/>
                </a:solidFill>
                <a:latin typeface="標楷體" panose="03000509000000000000" pitchFamily="65" charset="-120"/>
                <a:ea typeface="標楷體" panose="03000509000000000000" pitchFamily="65" charset="-120"/>
                <a:cs typeface="超研澤粗魏碑"/>
              </a:rPr>
              <a:t>字第</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1101317399</a:t>
            </a:r>
            <a:r>
              <a:rPr lang="zh-TW" altLang="en-US" sz="2800" dirty="0">
                <a:solidFill>
                  <a:schemeClr val="tx1"/>
                </a:solidFill>
                <a:latin typeface="標楷體" panose="03000509000000000000" pitchFamily="65" charset="-120"/>
                <a:ea typeface="標楷體" panose="03000509000000000000" pitchFamily="65" charset="-120"/>
                <a:cs typeface="超研澤粗魏碑"/>
              </a:rPr>
              <a:t>號函：臺南區十二年國民基本教育免試入學超額比序多元學習表現採計原則第玖點第四款修正文字為：「採</a:t>
            </a:r>
            <a:r>
              <a:rPr lang="zh-TW" altLang="en-US" sz="2800" dirty="0">
                <a:solidFill>
                  <a:srgbClr val="FF0000"/>
                </a:solidFill>
                <a:latin typeface="標楷體" panose="03000509000000000000" pitchFamily="65" charset="-120"/>
                <a:ea typeface="標楷體" panose="03000509000000000000" pitchFamily="65" charset="-120"/>
                <a:cs typeface="超研澤粗魏碑"/>
              </a:rPr>
              <a:t>學校依教育部體適能檢測標準檢測之證明或至合格體適能檢測站檢測之證明</a:t>
            </a:r>
            <a:r>
              <a:rPr lang="zh-TW" altLang="en-US" sz="2800" dirty="0">
                <a:solidFill>
                  <a:schemeClr val="tx1"/>
                </a:solidFill>
                <a:latin typeface="標楷體" panose="03000509000000000000" pitchFamily="65" charset="-120"/>
                <a:ea typeface="標楷體" panose="03000509000000000000" pitchFamily="65" charset="-120"/>
                <a:cs typeface="超研澤粗魏碑"/>
              </a:rPr>
              <a:t>，其同學年度之檢測成績擇一採計，檢測成績依教育部體適能網站所記載之成績為準。」</a:t>
            </a:r>
            <a:endParaRPr lang="en-US" altLang="zh-TW" sz="28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endParaRPr lang="en-US" altLang="zh-TW" sz="28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2800" dirty="0">
                <a:solidFill>
                  <a:schemeClr val="tx1"/>
                </a:solidFill>
                <a:latin typeface="標楷體" panose="03000509000000000000" pitchFamily="65" charset="-120"/>
                <a:ea typeface="標楷體" panose="03000509000000000000" pitchFamily="65" charset="-120"/>
                <a:cs typeface="超研澤粗魏碑"/>
              </a:rPr>
              <a:t>適用於</a:t>
            </a:r>
            <a:r>
              <a:rPr lang="zh-TW" altLang="en-US" sz="2800" dirty="0">
                <a:solidFill>
                  <a:srgbClr val="FF0000"/>
                </a:solidFill>
                <a:latin typeface="標楷體" panose="03000509000000000000" pitchFamily="65" charset="-120"/>
                <a:ea typeface="標楷體" panose="03000509000000000000" pitchFamily="65" charset="-120"/>
                <a:cs typeface="超研澤粗魏碑"/>
              </a:rPr>
              <a:t>自</a:t>
            </a:r>
            <a:r>
              <a:rPr lang="en-US" altLang="zh-TW" sz="2800" dirty="0">
                <a:solidFill>
                  <a:srgbClr val="FF0000"/>
                </a:solidFill>
                <a:latin typeface="標楷體" panose="03000509000000000000" pitchFamily="65" charset="-120"/>
                <a:ea typeface="標楷體" panose="03000509000000000000" pitchFamily="65" charset="-120"/>
                <a:cs typeface="超研澤粗魏碑"/>
              </a:rPr>
              <a:t>111</a:t>
            </a:r>
            <a:r>
              <a:rPr lang="zh-TW" altLang="en-US" sz="2800" dirty="0">
                <a:solidFill>
                  <a:srgbClr val="FF0000"/>
                </a:solidFill>
                <a:latin typeface="標楷體" panose="03000509000000000000" pitchFamily="65" charset="-120"/>
                <a:ea typeface="標楷體" panose="03000509000000000000" pitchFamily="65" charset="-120"/>
                <a:cs typeface="超研澤粗魏碑"/>
              </a:rPr>
              <a:t>學年度起入學</a:t>
            </a:r>
            <a:r>
              <a:rPr lang="zh-TW" altLang="en-US" sz="2800" dirty="0">
                <a:solidFill>
                  <a:schemeClr val="tx1"/>
                </a:solidFill>
                <a:latin typeface="標楷體" panose="03000509000000000000" pitchFamily="65" charset="-120"/>
                <a:ea typeface="標楷體" panose="03000509000000000000" pitchFamily="65" charset="-120"/>
                <a:cs typeface="超研澤粗魏碑"/>
              </a:rPr>
              <a:t>高級中等學校之學生。</a:t>
            </a:r>
          </a:p>
        </p:txBody>
      </p:sp>
      <p:sp>
        <p:nvSpPr>
          <p:cNvPr id="5" name="投影片編號版面配置區 1">
            <a:extLst>
              <a:ext uri="{FF2B5EF4-FFF2-40B4-BE49-F238E27FC236}">
                <a16:creationId xmlns:a16="http://schemas.microsoft.com/office/drawing/2014/main" id="{6DA5AD56-D5C5-47EB-A5BE-1F1D3C09B226}"/>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21</a:t>
            </a:fld>
            <a:endParaRPr lang="zh-TW" altLang="en-US">
              <a:ea typeface="新細明體" charset="-120"/>
            </a:endParaRPr>
          </a:p>
        </p:txBody>
      </p:sp>
    </p:spTree>
    <p:extLst>
      <p:ext uri="{BB962C8B-B14F-4D97-AF65-F5344CB8AC3E}">
        <p14:creationId xmlns:p14="http://schemas.microsoft.com/office/powerpoint/2010/main" val="7131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1547664" y="764704"/>
            <a:ext cx="6684169" cy="479822"/>
          </a:xfrm>
        </p:spPr>
        <p:txBody>
          <a:bodyPr/>
          <a:lstStyle/>
          <a:p>
            <a:r>
              <a:rPr lang="zh-TW" altLang="en-US" sz="3200" b="1" dirty="0"/>
              <a:t>「多元學習表現」</a:t>
            </a:r>
            <a:r>
              <a:rPr lang="zh-TW" altLang="en-US" sz="3200" dirty="0"/>
              <a:t>分數計算</a:t>
            </a:r>
            <a:endParaRPr lang="zh-TW" altLang="en-US" sz="3200" b="1" dirty="0">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xfrm>
            <a:off x="6506616" y="5771282"/>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22</a:t>
            </a:fld>
            <a:endParaRPr lang="zh-TW" altLang="en-US">
              <a:solidFill>
                <a:srgbClr val="FEFFFF"/>
              </a:solidFill>
            </a:endParaRPr>
          </a:p>
        </p:txBody>
      </p:sp>
      <p:graphicFrame>
        <p:nvGraphicFramePr>
          <p:cNvPr id="2" name="表格 1">
            <a:extLst>
              <a:ext uri="{FF2B5EF4-FFF2-40B4-BE49-F238E27FC236}">
                <a16:creationId xmlns:a16="http://schemas.microsoft.com/office/drawing/2014/main" id="{11FFD984-D1D0-4C20-BCCB-76FCC311BF39}"/>
              </a:ext>
            </a:extLst>
          </p:cNvPr>
          <p:cNvGraphicFramePr>
            <a:graphicFrameLocks noGrp="1"/>
          </p:cNvGraphicFramePr>
          <p:nvPr>
            <p:extLst>
              <p:ext uri="{D42A27DB-BD31-4B8C-83A1-F6EECF244321}">
                <p14:modId xmlns:p14="http://schemas.microsoft.com/office/powerpoint/2010/main" val="1038144748"/>
              </p:ext>
            </p:extLst>
          </p:nvPr>
        </p:nvGraphicFramePr>
        <p:xfrm>
          <a:off x="1279016" y="1244526"/>
          <a:ext cx="6984777" cy="4653425"/>
        </p:xfrm>
        <a:graphic>
          <a:graphicData uri="http://schemas.openxmlformats.org/drawingml/2006/table">
            <a:tbl>
              <a:tblPr>
                <a:tableStyleId>{22838BEF-8BB2-4498-84A7-C5851F593DF1}</a:tableStyleId>
              </a:tblPr>
              <a:tblGrid>
                <a:gridCol w="2402407">
                  <a:extLst>
                    <a:ext uri="{9D8B030D-6E8A-4147-A177-3AD203B41FA5}">
                      <a16:colId xmlns:a16="http://schemas.microsoft.com/office/drawing/2014/main" val="523012523"/>
                    </a:ext>
                  </a:extLst>
                </a:gridCol>
                <a:gridCol w="2402407">
                  <a:extLst>
                    <a:ext uri="{9D8B030D-6E8A-4147-A177-3AD203B41FA5}">
                      <a16:colId xmlns:a16="http://schemas.microsoft.com/office/drawing/2014/main" val="3449192225"/>
                    </a:ext>
                  </a:extLst>
                </a:gridCol>
                <a:gridCol w="2179963">
                  <a:extLst>
                    <a:ext uri="{9D8B030D-6E8A-4147-A177-3AD203B41FA5}">
                      <a16:colId xmlns:a16="http://schemas.microsoft.com/office/drawing/2014/main" val="3337706387"/>
                    </a:ext>
                  </a:extLst>
                </a:gridCol>
              </a:tblGrid>
              <a:tr h="664775">
                <a:tc>
                  <a:txBody>
                    <a:bodyPr/>
                    <a:lstStyle/>
                    <a:p>
                      <a:pPr algn="ctr" fontAlgn="ctr"/>
                      <a:r>
                        <a:rPr lang="zh-TW" altLang="en-US" sz="3200" u="none" strike="noStrike" dirty="0">
                          <a:effectLst/>
                        </a:rPr>
                        <a:t>比序項目</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積分</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備註</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extLst>
                  <a:ext uri="{0D108BD9-81ED-4DB2-BD59-A6C34878D82A}">
                    <a16:rowId xmlns:a16="http://schemas.microsoft.com/office/drawing/2014/main" val="2654517439"/>
                  </a:ext>
                </a:extLst>
              </a:tr>
              <a:tr h="664775">
                <a:tc>
                  <a:txBody>
                    <a:bodyPr/>
                    <a:lstStyle/>
                    <a:p>
                      <a:pPr algn="ctr" fontAlgn="ctr"/>
                      <a:r>
                        <a:rPr lang="zh-TW" altLang="en-US" sz="3200" u="none" strike="noStrike" dirty="0">
                          <a:effectLst/>
                        </a:rPr>
                        <a:t>競賽成績</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6">
                  <a:txBody>
                    <a:bodyPr/>
                    <a:lstStyle/>
                    <a:p>
                      <a:pPr algn="ctr" fontAlgn="ctr"/>
                      <a:r>
                        <a:rPr lang="en-US" altLang="zh-TW" sz="3200" u="none" strike="noStrike" dirty="0">
                          <a:solidFill>
                            <a:srgbClr val="FF0000"/>
                          </a:solidFill>
                          <a:effectLst/>
                        </a:rPr>
                        <a:t>50/70</a:t>
                      </a:r>
                    </a:p>
                    <a:p>
                      <a:pPr algn="ctr" fontAlgn="ctr"/>
                      <a:r>
                        <a:rPr lang="zh-TW" altLang="en-US" sz="3200" u="none" strike="noStrike" dirty="0">
                          <a:effectLst/>
                        </a:rPr>
                        <a:t>總分</a:t>
                      </a:r>
                      <a:r>
                        <a:rPr lang="en-US" altLang="zh-TW" sz="3200" u="none" strike="noStrike" dirty="0">
                          <a:effectLst/>
                        </a:rPr>
                        <a:t>70</a:t>
                      </a:r>
                      <a:r>
                        <a:rPr lang="zh-TW" altLang="en-US" sz="3200" u="none" strike="noStrike" dirty="0">
                          <a:effectLst/>
                        </a:rPr>
                        <a:t>分</a:t>
                      </a:r>
                      <a:endParaRPr lang="en-US" altLang="zh-TW" sz="3200" u="none" strike="noStrike" dirty="0">
                        <a:effectLst/>
                      </a:endParaRPr>
                    </a:p>
                    <a:p>
                      <a:pPr algn="ctr" fontAlgn="ctr"/>
                      <a:r>
                        <a:rPr lang="zh-TW" altLang="en-US" sz="3200" u="none" strike="noStrike" dirty="0">
                          <a:effectLst/>
                        </a:rPr>
                        <a:t>最高取</a:t>
                      </a:r>
                      <a:r>
                        <a:rPr lang="en-US" altLang="zh-TW" sz="3200" u="none" strike="noStrike" dirty="0">
                          <a:effectLst/>
                        </a:rPr>
                        <a:t>50</a:t>
                      </a:r>
                      <a:r>
                        <a:rPr lang="zh-TW" altLang="en-US" sz="3200" u="none" strike="noStrike" dirty="0">
                          <a:effectLst/>
                        </a:rPr>
                        <a:t>分　</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125253446"/>
                  </a:ext>
                </a:extLst>
              </a:tr>
              <a:tr h="664775">
                <a:tc>
                  <a:txBody>
                    <a:bodyPr/>
                    <a:lstStyle/>
                    <a:p>
                      <a:pPr algn="ctr" fontAlgn="ctr"/>
                      <a:r>
                        <a:rPr lang="zh-TW" altLang="en-US" sz="3200" u="none" strike="noStrike">
                          <a:effectLst/>
                        </a:rPr>
                        <a:t>獎勵紀錄</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052168655"/>
                  </a:ext>
                </a:extLst>
              </a:tr>
              <a:tr h="664775">
                <a:tc>
                  <a:txBody>
                    <a:bodyPr/>
                    <a:lstStyle/>
                    <a:p>
                      <a:pPr algn="ctr" fontAlgn="ctr"/>
                      <a:r>
                        <a:rPr lang="zh-TW" altLang="en-US" sz="3200" u="none" strike="noStrike">
                          <a:effectLst/>
                        </a:rPr>
                        <a:t>服務學習</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78625777"/>
                  </a:ext>
                </a:extLst>
              </a:tr>
              <a:tr h="664775">
                <a:tc>
                  <a:txBody>
                    <a:bodyPr/>
                    <a:lstStyle/>
                    <a:p>
                      <a:pPr algn="ctr" fontAlgn="ctr"/>
                      <a:r>
                        <a:rPr lang="zh-TW" altLang="en-US" sz="3200" u="none" strike="noStrike">
                          <a:effectLst/>
                        </a:rPr>
                        <a:t>社團參與</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62388987"/>
                  </a:ext>
                </a:extLst>
              </a:tr>
              <a:tr h="664775">
                <a:tc>
                  <a:txBody>
                    <a:bodyPr/>
                    <a:lstStyle/>
                    <a:p>
                      <a:pPr algn="ctr" fontAlgn="ctr"/>
                      <a:r>
                        <a:rPr lang="zh-TW" altLang="en-US" sz="3200" u="none" strike="noStrike">
                          <a:effectLst/>
                        </a:rPr>
                        <a:t>體適能</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461919189"/>
                  </a:ext>
                </a:extLst>
              </a:tr>
              <a:tr h="664775">
                <a:tc>
                  <a:txBody>
                    <a:bodyPr/>
                    <a:lstStyle/>
                    <a:p>
                      <a:pPr algn="ctr" fontAlgn="ctr"/>
                      <a:r>
                        <a:rPr lang="zh-TW" altLang="en-US" sz="3200" u="none" strike="noStrike">
                          <a:effectLst/>
                        </a:rPr>
                        <a:t>語言認證</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743854714"/>
                  </a:ext>
                </a:extLst>
              </a:tr>
            </a:tbl>
          </a:graphicData>
        </a:graphic>
      </p:graphicFrame>
      <p:sp>
        <p:nvSpPr>
          <p:cNvPr id="5" name="投影片編號版面配置區 1">
            <a:extLst>
              <a:ext uri="{FF2B5EF4-FFF2-40B4-BE49-F238E27FC236}">
                <a16:creationId xmlns:a16="http://schemas.microsoft.com/office/drawing/2014/main" id="{605FAC17-0EA3-49F8-8E5A-5EEC1642C608}"/>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22</a:t>
            </a:fld>
            <a:endParaRPr lang="zh-TW" altLang="en-US">
              <a:ea typeface="新細明體" charset="-12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B1BD9E7-BA30-49FA-AF4F-7F5D65EF2E61}" type="slidenum">
              <a:rPr kumimoji="0" lang="zh-TW" altLang="en-US" smtClean="0">
                <a:solidFill>
                  <a:srgbClr val="FEFFFF"/>
                </a:solidFill>
                <a:latin typeface="Century Gothic" panose="020B0502020202020204" pitchFamily="34" charset="0"/>
              </a:rPr>
              <a:pPr/>
              <a:t>23</a:t>
            </a:fld>
            <a:endParaRPr kumimoji="0" lang="zh-TW" altLang="en-US">
              <a:solidFill>
                <a:srgbClr val="FEFFFF"/>
              </a:solidFill>
              <a:latin typeface="Century Gothic" panose="020B0502020202020204" pitchFamily="34" charset="0"/>
            </a:endParaRPr>
          </a:p>
        </p:txBody>
      </p:sp>
      <p:sp>
        <p:nvSpPr>
          <p:cNvPr id="6" name="標題 1"/>
          <p:cNvSpPr txBox="1">
            <a:spLocks/>
          </p:cNvSpPr>
          <p:nvPr/>
        </p:nvSpPr>
        <p:spPr bwMode="auto">
          <a:xfrm>
            <a:off x="827584" y="272011"/>
            <a:ext cx="8654949" cy="10025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r>
              <a:rPr lang="zh-TW" altLang="en-US" sz="3600" kern="0" dirty="0">
                <a:solidFill>
                  <a:srgbClr val="C00000"/>
                </a:solidFill>
                <a:latin typeface="華康華綜體W5" panose="020B0509000000000000" pitchFamily="49" charset="-120"/>
                <a:ea typeface="華康華綜體W5" panose="020B0509000000000000" pitchFamily="49" charset="-120"/>
              </a:rPr>
              <a:t>就近入學</a:t>
            </a:r>
            <a:r>
              <a:rPr lang="en-US" altLang="zh-TW" sz="3600" kern="0" dirty="0">
                <a:solidFill>
                  <a:srgbClr val="C00000"/>
                </a:solidFill>
                <a:latin typeface="華康華綜體W5" panose="020B0509000000000000" pitchFamily="49" charset="-120"/>
                <a:ea typeface="華康華綜體W5" panose="020B0509000000000000" pitchFamily="49" charset="-120"/>
              </a:rPr>
              <a:t>(10</a:t>
            </a:r>
            <a:r>
              <a:rPr lang="zh-TW" altLang="en-US" sz="3600" kern="0" dirty="0">
                <a:solidFill>
                  <a:srgbClr val="C00000"/>
                </a:solidFill>
                <a:latin typeface="華康華綜體W5" panose="020B0509000000000000" pitchFamily="49" charset="-120"/>
                <a:ea typeface="華康華綜體W5" panose="020B0509000000000000" pitchFamily="49" charset="-120"/>
              </a:rPr>
              <a:t>分，以永康區、東區為例</a:t>
            </a:r>
            <a:r>
              <a:rPr lang="en-US" altLang="zh-TW" sz="3600" kern="0" dirty="0">
                <a:solidFill>
                  <a:srgbClr val="C00000"/>
                </a:solidFill>
                <a:latin typeface="華康華綜體W5" panose="020B0509000000000000" pitchFamily="49" charset="-120"/>
                <a:ea typeface="華康華綜體W5" panose="020B0509000000000000" pitchFamily="49" charset="-120"/>
              </a:rPr>
              <a:t>)</a:t>
            </a:r>
            <a:endParaRPr lang="zh-TW" altLang="en-US" sz="3600" kern="0" dirty="0"/>
          </a:p>
        </p:txBody>
      </p:sp>
      <p:graphicFrame>
        <p:nvGraphicFramePr>
          <p:cNvPr id="7" name="表格 6">
            <a:extLst>
              <a:ext uri="{FF2B5EF4-FFF2-40B4-BE49-F238E27FC236}">
                <a16:creationId xmlns:a16="http://schemas.microsoft.com/office/drawing/2014/main" id="{03C27E71-E49C-4CB3-8AE7-54212E40758C}"/>
              </a:ext>
            </a:extLst>
          </p:cNvPr>
          <p:cNvGraphicFramePr>
            <a:graphicFrameLocks noGrp="1"/>
          </p:cNvGraphicFramePr>
          <p:nvPr>
            <p:extLst>
              <p:ext uri="{D42A27DB-BD31-4B8C-83A1-F6EECF244321}">
                <p14:modId xmlns:p14="http://schemas.microsoft.com/office/powerpoint/2010/main" val="3177798470"/>
              </p:ext>
            </p:extLst>
          </p:nvPr>
        </p:nvGraphicFramePr>
        <p:xfrm>
          <a:off x="368746" y="1462728"/>
          <a:ext cx="8667750" cy="5062616"/>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1970951">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985476">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601973">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168803">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
        <p:nvSpPr>
          <p:cNvPr id="5" name="投影片編號版面配置區 1">
            <a:extLst>
              <a:ext uri="{FF2B5EF4-FFF2-40B4-BE49-F238E27FC236}">
                <a16:creationId xmlns:a16="http://schemas.microsoft.com/office/drawing/2014/main" id="{05C73A33-E4CA-46B6-81E3-AC16E799C6D5}"/>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23</a:t>
            </a:fld>
            <a:endParaRPr lang="zh-TW" altLang="en-US">
              <a:ea typeface="新細明體" charset="-120"/>
            </a:endParaRPr>
          </a:p>
        </p:txBody>
      </p:sp>
    </p:spTree>
    <p:extLst>
      <p:ext uri="{BB962C8B-B14F-4D97-AF65-F5344CB8AC3E}">
        <p14:creationId xmlns:p14="http://schemas.microsoft.com/office/powerpoint/2010/main" val="42036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827584" y="115580"/>
            <a:ext cx="6885384" cy="1002506"/>
          </a:xfrm>
        </p:spPr>
        <p:txBody>
          <a:bodyPr/>
          <a:lstStyle/>
          <a:p>
            <a:r>
              <a:rPr lang="zh-TW" altLang="zh-TW" sz="4000" dirty="0">
                <a:solidFill>
                  <a:srgbClr val="C00000"/>
                </a:solidFill>
                <a:latin typeface="華康華綜體W5" panose="020B0509000000000000" pitchFamily="49" charset="-120"/>
                <a:ea typeface="華康華綜體W5" panose="020B0509000000000000" pitchFamily="49" charset="-120"/>
              </a:rPr>
              <a:t>教育會考</a:t>
            </a:r>
            <a:r>
              <a:rPr lang="en-US" altLang="zh-TW" sz="4000" dirty="0">
                <a:solidFill>
                  <a:srgbClr val="C00000"/>
                </a:solidFill>
                <a:latin typeface="華康華綜體W5" panose="020B0509000000000000" pitchFamily="49" charset="-120"/>
                <a:ea typeface="華康華綜體W5" panose="020B0509000000000000" pitchFamily="49" charset="-120"/>
              </a:rPr>
              <a:t>(36</a:t>
            </a:r>
            <a:r>
              <a:rPr lang="zh-TW" altLang="en-US" sz="4000" dirty="0">
                <a:solidFill>
                  <a:srgbClr val="C00000"/>
                </a:solidFill>
                <a:latin typeface="華康華綜體W5" panose="020B0509000000000000" pitchFamily="49" charset="-120"/>
                <a:ea typeface="華康華綜體W5" panose="020B0509000000000000" pitchFamily="49" charset="-120"/>
              </a:rPr>
              <a:t>分</a:t>
            </a:r>
            <a:r>
              <a:rPr lang="en-US" altLang="zh-TW" sz="4000" dirty="0">
                <a:solidFill>
                  <a:srgbClr val="C00000"/>
                </a:solidFill>
                <a:latin typeface="華康華綜體W5" panose="020B0509000000000000" pitchFamily="49" charset="-120"/>
                <a:ea typeface="華康華綜體W5" panose="020B0509000000000000" pitchFamily="49" charset="-120"/>
              </a:rPr>
              <a:t>)</a:t>
            </a:r>
            <a:endParaRPr lang="zh-TW" altLang="en-US" sz="4000" dirty="0">
              <a:solidFill>
                <a:srgbClr val="C00000"/>
              </a:solidFill>
              <a:latin typeface="華康華綜體W5" panose="020B0509000000000000" pitchFamily="49" charset="-120"/>
              <a:ea typeface="華康華綜體W5" panose="020B0509000000000000" pitchFamily="49" charset="-120"/>
            </a:endParaRPr>
          </a:p>
        </p:txBody>
      </p:sp>
      <p:sp>
        <p:nvSpPr>
          <p:cNvPr id="49155" name="內容版面配置區 2"/>
          <p:cNvSpPr>
            <a:spLocks noGrp="1"/>
          </p:cNvSpPr>
          <p:nvPr>
            <p:ph idx="1"/>
          </p:nvPr>
        </p:nvSpPr>
        <p:spPr/>
        <p:txBody>
          <a:bodyPr/>
          <a:lstStyle/>
          <a:p>
            <a:pPr>
              <a:buFontTx/>
              <a:buBlip>
                <a:blip r:embed="rId2"/>
              </a:buBlip>
            </a:pPr>
            <a:r>
              <a:rPr lang="zh-TW" altLang="zh-TW" dirty="0">
                <a:solidFill>
                  <a:srgbClr val="000066"/>
                </a:solidFill>
                <a:latin typeface="微軟正黑體" panose="020B0604030504040204" pitchFamily="34" charset="-120"/>
                <a:ea typeface="微軟正黑體" panose="020B0604030504040204" pitchFamily="34" charset="-120"/>
              </a:rPr>
              <a:t>會考題目依據九年一貫課程綱要命題，重於融會貫通的基本題型。</a:t>
            </a:r>
          </a:p>
          <a:p>
            <a:pPr>
              <a:buFontTx/>
              <a:buBlip>
                <a:blip r:embed="rId2"/>
              </a:buBlip>
            </a:pPr>
            <a:r>
              <a:rPr lang="zh-TW" altLang="en-US" dirty="0">
                <a:solidFill>
                  <a:srgbClr val="000066"/>
                </a:solidFill>
                <a:latin typeface="微軟正黑體" panose="020B0604030504040204" pitchFamily="34" charset="-120"/>
                <a:ea typeface="微軟正黑體" panose="020B0604030504040204" pitchFamily="34" charset="-120"/>
              </a:rPr>
              <a:t>採標準參照，</a:t>
            </a:r>
            <a:r>
              <a:rPr lang="zh-TW" altLang="zh-TW" dirty="0">
                <a:solidFill>
                  <a:srgbClr val="000066"/>
                </a:solidFill>
                <a:latin typeface="微軟正黑體" panose="020B0604030504040204" pitchFamily="34" charset="-120"/>
                <a:ea typeface="微軟正黑體" panose="020B0604030504040204" pitchFamily="34" charset="-120"/>
              </a:rPr>
              <a:t>分為精熟、基礎、待加強</a:t>
            </a:r>
            <a:r>
              <a:rPr lang="zh-TW" altLang="en-US" dirty="0">
                <a:solidFill>
                  <a:srgbClr val="000066"/>
                </a:solidFill>
                <a:latin typeface="微軟正黑體" panose="020B0604030504040204" pitchFamily="34" charset="-120"/>
                <a:ea typeface="微軟正黑體" panose="020B0604030504040204" pitchFamily="34" charset="-120"/>
              </a:rPr>
              <a:t> </a:t>
            </a:r>
            <a:r>
              <a:rPr lang="en-US" altLang="zh-TW" dirty="0">
                <a:solidFill>
                  <a:srgbClr val="000066"/>
                </a:solidFill>
                <a:latin typeface="微軟正黑體" panose="020B0604030504040204" pitchFamily="34" charset="-120"/>
                <a:ea typeface="微軟正黑體" panose="020B0604030504040204" pitchFamily="34" charset="-120"/>
              </a:rPr>
              <a:t>3</a:t>
            </a:r>
            <a:r>
              <a:rPr lang="zh-TW" altLang="zh-TW" dirty="0">
                <a:solidFill>
                  <a:srgbClr val="000066"/>
                </a:solidFill>
                <a:latin typeface="微軟正黑體" panose="020B0604030504040204" pitchFamily="34" charset="-120"/>
                <a:ea typeface="微軟正黑體" panose="020B0604030504040204" pitchFamily="34" charset="-120"/>
              </a:rPr>
              <a:t>個等級，不僅較易達到，也不用分分計較。</a:t>
            </a:r>
            <a:endParaRPr lang="en-US" altLang="zh-TW"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en-US" dirty="0">
                <a:solidFill>
                  <a:srgbClr val="000066"/>
                </a:solidFill>
                <a:latin typeface="微軟正黑體" panose="020B0604030504040204" pitchFamily="34" charset="-120"/>
                <a:ea typeface="微軟正黑體" panose="020B0604030504040204" pitchFamily="34" charset="-120"/>
              </a:rPr>
              <a:t>考試日期：</a:t>
            </a:r>
            <a:r>
              <a:rPr lang="en-US" altLang="zh-TW" dirty="0">
                <a:solidFill>
                  <a:srgbClr val="000066"/>
                </a:solidFill>
                <a:latin typeface="微軟正黑體" panose="020B0604030504040204" pitchFamily="34" charset="-120"/>
                <a:ea typeface="微軟正黑體" panose="020B0604030504040204" pitchFamily="34" charset="-120"/>
              </a:rPr>
              <a:t>111/5/21(</a:t>
            </a:r>
            <a:r>
              <a:rPr lang="zh-TW" altLang="en-US" dirty="0">
                <a:solidFill>
                  <a:srgbClr val="000066"/>
                </a:solidFill>
                <a:latin typeface="微軟正黑體" panose="020B0604030504040204" pitchFamily="34" charset="-120"/>
                <a:ea typeface="微軟正黑體" panose="020B0604030504040204" pitchFamily="34" charset="-120"/>
              </a:rPr>
              <a:t>六</a:t>
            </a:r>
            <a:r>
              <a:rPr lang="en-US" altLang="zh-TW" dirty="0">
                <a:solidFill>
                  <a:srgbClr val="000066"/>
                </a:solidFill>
                <a:latin typeface="微軟正黑體" panose="020B0604030504040204" pitchFamily="34" charset="-120"/>
                <a:ea typeface="微軟正黑體" panose="020B0604030504040204" pitchFamily="34" charset="-120"/>
              </a:rPr>
              <a:t>)-111/5/22(</a:t>
            </a:r>
            <a:r>
              <a:rPr lang="zh-TW" altLang="en-US" dirty="0">
                <a:solidFill>
                  <a:srgbClr val="000066"/>
                </a:solidFill>
                <a:latin typeface="微軟正黑體" panose="020B0604030504040204" pitchFamily="34" charset="-120"/>
                <a:ea typeface="微軟正黑體" panose="020B0604030504040204" pitchFamily="34" charset="-120"/>
              </a:rPr>
              <a:t>日</a:t>
            </a:r>
            <a:r>
              <a:rPr lang="en-US" altLang="zh-TW" dirty="0">
                <a:solidFill>
                  <a:srgbClr val="000066"/>
                </a:solidFill>
                <a:latin typeface="微軟正黑體" panose="020B0604030504040204" pitchFamily="34" charset="-120"/>
                <a:ea typeface="微軟正黑體" panose="020B0604030504040204" pitchFamily="34" charset="-120"/>
              </a:rPr>
              <a:t>)</a:t>
            </a:r>
          </a:p>
          <a:p>
            <a:pPr>
              <a:buFontTx/>
              <a:buBlip>
                <a:blip r:embed="rId2"/>
              </a:buBlip>
            </a:pPr>
            <a:r>
              <a:rPr lang="zh-TW" altLang="en-US" dirty="0">
                <a:solidFill>
                  <a:srgbClr val="FF0000"/>
                </a:solidFill>
                <a:latin typeface="微軟正黑體" panose="020B0604030504040204" pitchFamily="34" charset="-120"/>
                <a:ea typeface="微軟正黑體" panose="020B0604030504040204" pitchFamily="34" charset="-120"/>
              </a:rPr>
              <a:t>此項分數於放榜後，由免試入學委員會直接將會考成績轉入免試入學作業系統。</a:t>
            </a:r>
          </a:p>
        </p:txBody>
      </p:sp>
      <p:sp>
        <p:nvSpPr>
          <p:cNvPr id="5" name="投影片編號版面配置區 1">
            <a:extLst>
              <a:ext uri="{FF2B5EF4-FFF2-40B4-BE49-F238E27FC236}">
                <a16:creationId xmlns:a16="http://schemas.microsoft.com/office/drawing/2014/main" id="{D15755EE-F37F-4705-AA02-1F9425130F94}"/>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24</a:t>
            </a:fld>
            <a:endParaRPr lang="zh-TW" altLang="en-US">
              <a:ea typeface="新細明體" charset="-120"/>
            </a:endParaRPr>
          </a:p>
        </p:txBody>
      </p:sp>
    </p:spTree>
    <p:extLst>
      <p:ext uri="{BB962C8B-B14F-4D97-AF65-F5344CB8AC3E}">
        <p14:creationId xmlns:p14="http://schemas.microsoft.com/office/powerpoint/2010/main" val="223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1938338"/>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83568" y="1353563"/>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
        <p:nvSpPr>
          <p:cNvPr id="5" name="投影片編號版面配置區 1">
            <a:extLst>
              <a:ext uri="{FF2B5EF4-FFF2-40B4-BE49-F238E27FC236}">
                <a16:creationId xmlns:a16="http://schemas.microsoft.com/office/drawing/2014/main" id="{14A8E356-506A-41B3-8A39-A9E77B48FB1A}"/>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25</a:t>
            </a:fld>
            <a:endParaRPr lang="zh-TW" altLang="en-US">
              <a:ea typeface="新細明體" charset="-120"/>
            </a:endParaRP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nvGraphicFramePr>
        <p:xfrm>
          <a:off x="1932385" y="1820467"/>
          <a:ext cx="4905376" cy="2093574"/>
        </p:xfrm>
        <a:graphic>
          <a:graphicData uri="http://schemas.openxmlformats.org/drawingml/2006/table">
            <a:tbl>
              <a:tblPr>
                <a:tableStyleId>{5C22544A-7EE6-4342-B048-85BDC9FD1C3A}</a:tableStyleId>
              </a:tblPr>
              <a:tblGrid>
                <a:gridCol w="1157390">
                  <a:extLst>
                    <a:ext uri="{9D8B030D-6E8A-4147-A177-3AD203B41FA5}">
                      <a16:colId xmlns:a16="http://schemas.microsoft.com/office/drawing/2014/main" val="20000"/>
                    </a:ext>
                  </a:extLst>
                </a:gridCol>
                <a:gridCol w="467043">
                  <a:extLst>
                    <a:ext uri="{9D8B030D-6E8A-4147-A177-3AD203B41FA5}">
                      <a16:colId xmlns:a16="http://schemas.microsoft.com/office/drawing/2014/main" val="20001"/>
                    </a:ext>
                  </a:extLst>
                </a:gridCol>
                <a:gridCol w="467043">
                  <a:extLst>
                    <a:ext uri="{9D8B030D-6E8A-4147-A177-3AD203B41FA5}">
                      <a16:colId xmlns:a16="http://schemas.microsoft.com/office/drawing/2014/main" val="1047505374"/>
                    </a:ext>
                  </a:extLst>
                </a:gridCol>
                <a:gridCol w="467043">
                  <a:extLst>
                    <a:ext uri="{9D8B030D-6E8A-4147-A177-3AD203B41FA5}">
                      <a16:colId xmlns:a16="http://schemas.microsoft.com/office/drawing/2014/main" val="1697171055"/>
                    </a:ext>
                  </a:extLst>
                </a:gridCol>
                <a:gridCol w="467043">
                  <a:extLst>
                    <a:ext uri="{9D8B030D-6E8A-4147-A177-3AD203B41FA5}">
                      <a16:colId xmlns:a16="http://schemas.microsoft.com/office/drawing/2014/main" val="20002"/>
                    </a:ext>
                  </a:extLst>
                </a:gridCol>
                <a:gridCol w="467043">
                  <a:extLst>
                    <a:ext uri="{9D8B030D-6E8A-4147-A177-3AD203B41FA5}">
                      <a16:colId xmlns:a16="http://schemas.microsoft.com/office/drawing/2014/main" val="4213801140"/>
                    </a:ext>
                  </a:extLst>
                </a:gridCol>
                <a:gridCol w="467043">
                  <a:extLst>
                    <a:ext uri="{9D8B030D-6E8A-4147-A177-3AD203B41FA5}">
                      <a16:colId xmlns:a16="http://schemas.microsoft.com/office/drawing/2014/main" val="3548984853"/>
                    </a:ext>
                  </a:extLst>
                </a:gridCol>
                <a:gridCol w="945728">
                  <a:extLst>
                    <a:ext uri="{9D8B030D-6E8A-4147-A177-3AD203B41FA5}">
                      <a16:colId xmlns:a16="http://schemas.microsoft.com/office/drawing/2014/main" val="20003"/>
                    </a:ext>
                  </a:extLst>
                </a:gridCol>
              </a:tblGrid>
              <a:tr h="480517">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等級</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精熟</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基礎</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待加強</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442265">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等級</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585396">
                <a:tc>
                  <a:txBody>
                    <a:bodyPr/>
                    <a:lstStyle/>
                    <a:p>
                      <a:pPr algn="ctr"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5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585396">
                <a:tc>
                  <a:txBody>
                    <a:bodyPr/>
                    <a:lstStyle/>
                    <a:p>
                      <a:pPr algn="ctr"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分數</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sp>
        <p:nvSpPr>
          <p:cNvPr id="110639" name="標題 1"/>
          <p:cNvSpPr txBox="1">
            <a:spLocks/>
          </p:cNvSpPr>
          <p:nvPr/>
        </p:nvSpPr>
        <p:spPr bwMode="auto">
          <a:xfrm>
            <a:off x="1762125" y="1233488"/>
            <a:ext cx="6767513" cy="4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257175" eaLnBrk="0" hangingPunct="0">
              <a:spcBef>
                <a:spcPct val="0"/>
              </a:spcBef>
              <a:buClrTx/>
              <a:buNone/>
              <a:defRPr/>
            </a:pPr>
            <a:r>
              <a:rPr kumimoji="0" lang="zh-TW" altLang="en-US" sz="2700" b="1">
                <a:solidFill>
                  <a:srgbClr val="262626"/>
                </a:solidFill>
                <a:latin typeface="標楷體" panose="03000509000000000000" pitchFamily="65" charset="-120"/>
                <a:ea typeface="標楷體" panose="03000509000000000000" pitchFamily="65" charset="-120"/>
              </a:rPr>
              <a:t>教育會考</a:t>
            </a:r>
            <a:r>
              <a:rPr kumimoji="0" lang="en-US" altLang="zh-TW" sz="2700" b="1">
                <a:solidFill>
                  <a:srgbClr val="262626"/>
                </a:solidFill>
                <a:latin typeface="標楷體" panose="03000509000000000000" pitchFamily="65" charset="-120"/>
                <a:ea typeface="標楷體" panose="03000509000000000000" pitchFamily="65" charset="-120"/>
              </a:rPr>
              <a:t>-</a:t>
            </a:r>
            <a:r>
              <a:rPr kumimoji="0" lang="zh-TW" altLang="en-US" sz="2700" b="1">
                <a:solidFill>
                  <a:srgbClr val="262626"/>
                </a:solidFill>
                <a:latin typeface="標楷體" panose="03000509000000000000" pitchFamily="65" charset="-120"/>
                <a:ea typeface="標楷體" panose="03000509000000000000" pitchFamily="65" charset="-120"/>
              </a:rPr>
              <a:t>臺南區</a:t>
            </a:r>
            <a:r>
              <a:rPr kumimoji="0" lang="zh-TW" altLang="en-US" sz="2700" b="1">
                <a:solidFill>
                  <a:prstClr val="black"/>
                </a:solidFill>
                <a:latin typeface="標楷體" panose="03000509000000000000" pitchFamily="65" charset="-120"/>
                <a:ea typeface="標楷體" panose="03000509000000000000" pitchFamily="65" charset="-120"/>
              </a:rPr>
              <a:t>採計方式</a:t>
            </a:r>
            <a:endParaRPr kumimoji="0" lang="zh-TW" altLang="en-US" sz="27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nvGraphicFramePr>
        <p:xfrm>
          <a:off x="1932385" y="4613672"/>
          <a:ext cx="4905379" cy="1170384"/>
        </p:xfrm>
        <a:graphic>
          <a:graphicData uri="http://schemas.openxmlformats.org/drawingml/2006/table">
            <a:tbl>
              <a:tblPr>
                <a:tableStyleId>{5C22544A-7EE6-4342-B048-85BDC9FD1C3A}</a:tableStyleId>
              </a:tblPr>
              <a:tblGrid>
                <a:gridCol w="1157390">
                  <a:extLst>
                    <a:ext uri="{9D8B030D-6E8A-4147-A177-3AD203B41FA5}">
                      <a16:colId xmlns:a16="http://schemas.microsoft.com/office/drawing/2014/main" val="523914258"/>
                    </a:ext>
                  </a:extLst>
                </a:gridCol>
                <a:gridCol w="535427">
                  <a:extLst>
                    <a:ext uri="{9D8B030D-6E8A-4147-A177-3AD203B41FA5}">
                      <a16:colId xmlns:a16="http://schemas.microsoft.com/office/drawing/2014/main" val="651610285"/>
                    </a:ext>
                  </a:extLst>
                </a:gridCol>
                <a:gridCol w="535427">
                  <a:extLst>
                    <a:ext uri="{9D8B030D-6E8A-4147-A177-3AD203B41FA5}">
                      <a16:colId xmlns:a16="http://schemas.microsoft.com/office/drawing/2014/main" val="1888766754"/>
                    </a:ext>
                  </a:extLst>
                </a:gridCol>
                <a:gridCol w="535427">
                  <a:extLst>
                    <a:ext uri="{9D8B030D-6E8A-4147-A177-3AD203B41FA5}">
                      <a16:colId xmlns:a16="http://schemas.microsoft.com/office/drawing/2014/main" val="3543000124"/>
                    </a:ext>
                  </a:extLst>
                </a:gridCol>
                <a:gridCol w="535427">
                  <a:extLst>
                    <a:ext uri="{9D8B030D-6E8A-4147-A177-3AD203B41FA5}">
                      <a16:colId xmlns:a16="http://schemas.microsoft.com/office/drawing/2014/main" val="4007140634"/>
                    </a:ext>
                  </a:extLst>
                </a:gridCol>
                <a:gridCol w="535427">
                  <a:extLst>
                    <a:ext uri="{9D8B030D-6E8A-4147-A177-3AD203B41FA5}">
                      <a16:colId xmlns:a16="http://schemas.microsoft.com/office/drawing/2014/main" val="3441389201"/>
                    </a:ext>
                  </a:extLst>
                </a:gridCol>
                <a:gridCol w="535427">
                  <a:extLst>
                    <a:ext uri="{9D8B030D-6E8A-4147-A177-3AD203B41FA5}">
                      <a16:colId xmlns:a16="http://schemas.microsoft.com/office/drawing/2014/main" val="2391163664"/>
                    </a:ext>
                  </a:extLst>
                </a:gridCol>
                <a:gridCol w="535427">
                  <a:extLst>
                    <a:ext uri="{9D8B030D-6E8A-4147-A177-3AD203B41FA5}">
                      <a16:colId xmlns:a16="http://schemas.microsoft.com/office/drawing/2014/main" val="3444163180"/>
                    </a:ext>
                  </a:extLst>
                </a:gridCol>
              </a:tblGrid>
              <a:tr h="585192">
                <a:tc>
                  <a:txBody>
                    <a:bodyPr/>
                    <a:lstStyle/>
                    <a:p>
                      <a:pPr algn="ctr" fontAlgn="ctr"/>
                      <a:r>
                        <a:rPr lang="zh-TW" altLang="en-US" sz="21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1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585192">
                <a:tc>
                  <a:txBody>
                    <a:bodyPr/>
                    <a:lstStyle/>
                    <a:p>
                      <a:pPr algn="ctr"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積分</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1932385" y="1820466"/>
            <a:ext cx="4905375" cy="8788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lang="zh-TW" altLang="en-US" sz="1350">
              <a:solidFill>
                <a:prstClr val="white"/>
              </a:solidFill>
              <a:latin typeface="Century Gothic"/>
              <a:ea typeface="微軟正黑體" panose="020B0604030504040204" pitchFamily="34" charset="-120"/>
            </a:endParaRPr>
          </a:p>
        </p:txBody>
      </p:sp>
      <p:sp>
        <p:nvSpPr>
          <p:cNvPr id="8" name="矩形 7">
            <a:extLst>
              <a:ext uri="{FF2B5EF4-FFF2-40B4-BE49-F238E27FC236}">
                <a16:creationId xmlns:a16="http://schemas.microsoft.com/office/drawing/2014/main" id="{B685CF2E-B2DB-427E-A191-9C2E4DFEA9EC}"/>
              </a:ext>
            </a:extLst>
          </p:cNvPr>
          <p:cNvSpPr/>
          <p:nvPr/>
        </p:nvSpPr>
        <p:spPr>
          <a:xfrm>
            <a:off x="1932385" y="2746435"/>
            <a:ext cx="4905375" cy="3029288"/>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lang="zh-TW" altLang="en-US" sz="1350">
              <a:solidFill>
                <a:srgbClr val="3939FF"/>
              </a:solidFill>
              <a:latin typeface="Century Gothic"/>
              <a:ea typeface="微軟正黑體" panose="020B0604030504040204" pitchFamily="34" charset="-120"/>
            </a:endParaRPr>
          </a:p>
        </p:txBody>
      </p:sp>
      <p:sp>
        <p:nvSpPr>
          <p:cNvPr id="110672" name="文字方塊 8"/>
          <p:cNvSpPr txBox="1">
            <a:spLocks noChangeArrowheads="1"/>
          </p:cNvSpPr>
          <p:nvPr/>
        </p:nvSpPr>
        <p:spPr bwMode="auto">
          <a:xfrm>
            <a:off x="6837760" y="3754761"/>
            <a:ext cx="2138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defTabSz="685800" eaLnBrk="0" hangingPunct="0">
              <a:defRPr/>
            </a:pPr>
            <a:r>
              <a:rPr lang="zh-TW" altLang="en-US" sz="2400" dirty="0">
                <a:solidFill>
                  <a:srgbClr val="FF0000"/>
                </a:solidFill>
              </a:rPr>
              <a:t>會考積分換算</a:t>
            </a:r>
            <a:endParaRPr lang="en-US" altLang="zh-TW" sz="2400" dirty="0">
              <a:solidFill>
                <a:srgbClr val="FF0000"/>
              </a:solidFill>
            </a:endParaRPr>
          </a:p>
          <a:p>
            <a:pPr algn="ctr" defTabSz="685800" eaLnBrk="0" hangingPunct="0">
              <a:defRPr/>
            </a:pPr>
            <a:r>
              <a:rPr lang="en-US" altLang="zh-TW" sz="2400" dirty="0">
                <a:solidFill>
                  <a:srgbClr val="FF0000"/>
                </a:solidFill>
              </a:rPr>
              <a:t>(</a:t>
            </a:r>
            <a:r>
              <a:rPr lang="zh-TW" altLang="en-US" sz="2400" dirty="0">
                <a:solidFill>
                  <a:srgbClr val="FF0000"/>
                </a:solidFill>
              </a:rPr>
              <a:t>最高</a:t>
            </a:r>
            <a:r>
              <a:rPr lang="en-US" altLang="zh-TW" sz="2400" dirty="0">
                <a:solidFill>
                  <a:srgbClr val="FF0000"/>
                </a:solidFill>
              </a:rPr>
              <a:t>36</a:t>
            </a:r>
            <a:r>
              <a:rPr lang="zh-TW" altLang="en-US" sz="2400" dirty="0">
                <a:solidFill>
                  <a:srgbClr val="FF0000"/>
                </a:solidFill>
              </a:rPr>
              <a:t>分</a:t>
            </a:r>
            <a:r>
              <a:rPr lang="en-US" altLang="zh-TW" sz="2400" dirty="0">
                <a:solidFill>
                  <a:srgbClr val="FF0000"/>
                </a:solidFill>
              </a:rPr>
              <a:t>)</a:t>
            </a:r>
          </a:p>
        </p:txBody>
      </p:sp>
      <p:sp>
        <p:nvSpPr>
          <p:cNvPr id="10" name="投影片編號版面配置區 11">
            <a:extLst>
              <a:ext uri="{FF2B5EF4-FFF2-40B4-BE49-F238E27FC236}">
                <a16:creationId xmlns:a16="http://schemas.microsoft.com/office/drawing/2014/main" id="{64D11317-D0FF-4CA2-AEBB-A105FE2AE24F}"/>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26</a:t>
            </a:fld>
            <a:endParaRPr lang="zh-TW" altLang="en-US" sz="1350" dirty="0">
              <a:solidFill>
                <a:srgbClr val="FFFFFF"/>
              </a:solidFill>
              <a:latin typeface="Arial"/>
              <a:ea typeface="微软雅黑"/>
            </a:endParaRPr>
          </a:p>
        </p:txBody>
      </p:sp>
      <p:sp>
        <p:nvSpPr>
          <p:cNvPr id="11" name="投影片編號版面配置區 1">
            <a:extLst>
              <a:ext uri="{FF2B5EF4-FFF2-40B4-BE49-F238E27FC236}">
                <a16:creationId xmlns:a16="http://schemas.microsoft.com/office/drawing/2014/main" id="{DC7C8BAC-0C7D-446B-A2CF-1F92FA452AC5}"/>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26</a:t>
            </a:fld>
            <a:endParaRPr lang="zh-TW" altLang="en-US">
              <a:ea typeface="新細明體" charset="-120"/>
            </a:endParaRPr>
          </a:p>
        </p:txBody>
      </p:sp>
    </p:spTree>
    <p:extLst>
      <p:ext uri="{BB962C8B-B14F-4D97-AF65-F5344CB8AC3E}">
        <p14:creationId xmlns:p14="http://schemas.microsoft.com/office/powerpoint/2010/main" val="1607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71A2470-7296-47C7-AFD1-03D5CBDA6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2184" cy="6853715"/>
          </a:xfrm>
          <a:prstGeom prst="rect">
            <a:avLst/>
          </a:prstGeom>
        </p:spPr>
      </p:pic>
      <p:sp>
        <p:nvSpPr>
          <p:cNvPr id="4" name="投影片編號版面配置區 1">
            <a:extLst>
              <a:ext uri="{FF2B5EF4-FFF2-40B4-BE49-F238E27FC236}">
                <a16:creationId xmlns:a16="http://schemas.microsoft.com/office/drawing/2014/main" id="{9DB70A9E-D8D7-4147-8D2E-DD6465E76A1E}"/>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27</a:t>
            </a:fld>
            <a:endParaRPr lang="zh-TW" altLang="en-US">
              <a:ea typeface="新細明體" charset="-120"/>
            </a:endParaRPr>
          </a:p>
        </p:txBody>
      </p:sp>
    </p:spTree>
    <p:extLst>
      <p:ext uri="{BB962C8B-B14F-4D97-AF65-F5344CB8AC3E}">
        <p14:creationId xmlns:p14="http://schemas.microsoft.com/office/powerpoint/2010/main" val="393290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3870" y="1010965"/>
            <a:ext cx="7329287" cy="960668"/>
          </a:xfrm>
        </p:spPr>
        <p:txBody>
          <a:bodyPr/>
          <a:lstStyle/>
          <a:p>
            <a:r>
              <a:rPr lang="zh-TW" altLang="en-US" sz="3600" dirty="0"/>
              <a:t>免試入學報名流程</a:t>
            </a:r>
            <a:br>
              <a:rPr lang="en-US" altLang="zh-TW" sz="2400" dirty="0"/>
            </a:br>
            <a:r>
              <a:rPr lang="en-US" altLang="zh-TW" sz="1800" dirty="0"/>
              <a:t>(</a:t>
            </a:r>
            <a:r>
              <a:rPr lang="zh-TW" altLang="en-US" sz="1800" dirty="0"/>
              <a:t>多元學習表現分數原採計期間自七上開學日起，至九下開學前一日止</a:t>
            </a:r>
            <a:r>
              <a:rPr lang="en-US" altLang="zh-TW" sz="1800" dirty="0"/>
              <a:t>)</a:t>
            </a:r>
            <a:endParaRPr lang="zh-TW" altLang="en-US" sz="1800" dirty="0"/>
          </a:p>
        </p:txBody>
      </p:sp>
      <p:sp>
        <p:nvSpPr>
          <p:cNvPr id="4" name="矩形 3"/>
          <p:cNvSpPr/>
          <p:nvPr/>
        </p:nvSpPr>
        <p:spPr>
          <a:xfrm>
            <a:off x="1342738" y="4782303"/>
            <a:ext cx="1833449" cy="9144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p:cNvSpPr/>
          <p:nvPr/>
        </p:nvSpPr>
        <p:spPr>
          <a:xfrm>
            <a:off x="1342738" y="1922741"/>
            <a:ext cx="1833449"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p:cNvSpPr/>
          <p:nvPr/>
        </p:nvSpPr>
        <p:spPr>
          <a:xfrm>
            <a:off x="1342738" y="3366548"/>
            <a:ext cx="1833449"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endParaRPr lang="en-US" altLang="zh-TW" sz="788" dirty="0">
              <a:solidFill>
                <a:prstClr val="white"/>
              </a:solidFill>
              <a:latin typeface="標楷體" panose="03000509000000000000" pitchFamily="65" charset="-120"/>
              <a:ea typeface="標楷體" panose="03000509000000000000" pitchFamily="65" charset="-120"/>
            </a:endParaRPr>
          </a:p>
          <a:p>
            <a:pPr algn="ctr" eaLnBrk="1" hangingPunct="1"/>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p:cNvCxnSpPr>
            <a:stCxn id="6" idx="2"/>
            <a:endCxn id="4" idx="0"/>
          </p:cNvCxnSpPr>
          <p:nvPr/>
        </p:nvCxnSpPr>
        <p:spPr>
          <a:xfrm>
            <a:off x="2259462" y="4284651"/>
            <a:ext cx="0" cy="49765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2"/>
          </p:cNvCxnSpPr>
          <p:nvPr/>
        </p:nvCxnSpPr>
        <p:spPr>
          <a:xfrm>
            <a:off x="2259462" y="2840845"/>
            <a:ext cx="0" cy="52570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652057" y="1922741"/>
            <a:ext cx="1797893"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p:cNvSpPr/>
          <p:nvPr/>
        </p:nvSpPr>
        <p:spPr>
          <a:xfrm>
            <a:off x="3652057" y="3342587"/>
            <a:ext cx="1797893"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p:cNvSpPr/>
          <p:nvPr/>
        </p:nvSpPr>
        <p:spPr>
          <a:xfrm>
            <a:off x="3654812" y="4782303"/>
            <a:ext cx="1797893"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報名</a:t>
            </a:r>
            <a:endParaRPr lang="en-US" altLang="zh-TW" sz="1500" dirty="0">
              <a:solidFill>
                <a:prstClr val="white"/>
              </a:solidFill>
              <a:latin typeface="標楷體" panose="03000509000000000000" pitchFamily="65" charset="-120"/>
              <a:ea typeface="標楷體" panose="03000509000000000000" pitchFamily="65" charset="-120"/>
            </a:endParaRPr>
          </a:p>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集體報名</a:t>
            </a:r>
            <a:endParaRPr lang="en-US" altLang="zh-TW" sz="1500" dirty="0">
              <a:solidFill>
                <a:prstClr val="white"/>
              </a:solidFill>
              <a:latin typeface="標楷體" panose="03000509000000000000" pitchFamily="65" charset="-120"/>
              <a:ea typeface="標楷體" panose="03000509000000000000" pitchFamily="65" charset="-120"/>
            </a:endParaRPr>
          </a:p>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p:cNvCxnSpPr>
            <a:stCxn id="4" idx="3"/>
            <a:endCxn id="13" idx="1"/>
          </p:cNvCxnSpPr>
          <p:nvPr/>
        </p:nvCxnSpPr>
        <p:spPr>
          <a:xfrm flipV="1">
            <a:off x="3176186" y="2381792"/>
            <a:ext cx="475871" cy="2857739"/>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3" idx="2"/>
            <a:endCxn id="14" idx="0"/>
          </p:cNvCxnSpPr>
          <p:nvPr/>
        </p:nvCxnSpPr>
        <p:spPr>
          <a:xfrm>
            <a:off x="4551003" y="2840843"/>
            <a:ext cx="0" cy="50174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2"/>
            <a:endCxn id="15" idx="0"/>
          </p:cNvCxnSpPr>
          <p:nvPr/>
        </p:nvCxnSpPr>
        <p:spPr>
          <a:xfrm>
            <a:off x="4551003" y="4260688"/>
            <a:ext cx="2756" cy="52161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044015" y="1897193"/>
            <a:ext cx="1797893" cy="91810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2100" dirty="0">
                <a:solidFill>
                  <a:prstClr val="white"/>
                </a:solidFill>
                <a:latin typeface="標楷體" panose="03000509000000000000" pitchFamily="65" charset="-120"/>
                <a:ea typeface="標楷體" panose="03000509000000000000" pitchFamily="65" charset="-120"/>
              </a:rPr>
              <a:t>放榜</a:t>
            </a:r>
          </a:p>
        </p:txBody>
      </p:sp>
      <p:sp>
        <p:nvSpPr>
          <p:cNvPr id="35" name="矩形 34"/>
          <p:cNvSpPr/>
          <p:nvPr/>
        </p:nvSpPr>
        <p:spPr>
          <a:xfrm>
            <a:off x="6044015" y="3342587"/>
            <a:ext cx="1797893" cy="91810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2100" dirty="0">
                <a:solidFill>
                  <a:prstClr val="white"/>
                </a:solidFill>
                <a:latin typeface="標楷體" panose="03000509000000000000" pitchFamily="65" charset="-120"/>
                <a:ea typeface="標楷體" panose="03000509000000000000" pitchFamily="65" charset="-120"/>
              </a:rPr>
              <a:t>報到</a:t>
            </a:r>
          </a:p>
        </p:txBody>
      </p:sp>
      <p:sp>
        <p:nvSpPr>
          <p:cNvPr id="36" name="矩形 35"/>
          <p:cNvSpPr/>
          <p:nvPr/>
        </p:nvSpPr>
        <p:spPr>
          <a:xfrm>
            <a:off x="6030162" y="4785118"/>
            <a:ext cx="1797893" cy="91810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p:cNvCxnSpPr>
            <a:stCxn id="26" idx="2"/>
            <a:endCxn id="35" idx="0"/>
          </p:cNvCxnSpPr>
          <p:nvPr/>
        </p:nvCxnSpPr>
        <p:spPr>
          <a:xfrm>
            <a:off x="6942962" y="2815297"/>
            <a:ext cx="0" cy="5272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6929108" y="4257851"/>
            <a:ext cx="0" cy="5272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3"/>
            <a:endCxn id="26" idx="1"/>
          </p:cNvCxnSpPr>
          <p:nvPr/>
        </p:nvCxnSpPr>
        <p:spPr>
          <a:xfrm flipV="1">
            <a:off x="5452705" y="2356245"/>
            <a:ext cx="591311" cy="2885110"/>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0" name="投影片編號版面配置區 3"/>
          <p:cNvSpPr>
            <a:spLocks noGrp="1"/>
          </p:cNvSpPr>
          <p:nvPr>
            <p:ph type="sldNum" sz="quarter" idx="12"/>
          </p:nvPr>
        </p:nvSpPr>
        <p:spPr bwMode="auto">
          <a:xfrm>
            <a:off x="398860" y="1447800"/>
            <a:ext cx="584597"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350"/>
              </a:spcBef>
              <a:buFont typeface="Arial" panose="020B0604020202020204" pitchFamily="34" charset="0"/>
              <a:buChar char="•"/>
              <a:defRPr sz="1800">
                <a:solidFill>
                  <a:schemeClr val="tx1"/>
                </a:solidFill>
                <a:latin typeface="Microsoft JhengHei UI" panose="020B0604030504040204" pitchFamily="34" charset="-120"/>
                <a:ea typeface="Microsoft JhengHei UI" panose="020B0604030504040204" pitchFamily="34" charset="-120"/>
              </a:defRPr>
            </a:lvl1pPr>
            <a:lvl2pPr marL="557213" indent="-214313">
              <a:spcBef>
                <a:spcPts val="900"/>
              </a:spcBef>
              <a:buFont typeface="Arial" panose="020B0604020202020204" pitchFamily="34" charset="0"/>
              <a:buChar char="•"/>
              <a:defRPr sz="1500">
                <a:solidFill>
                  <a:schemeClr val="tx1"/>
                </a:solidFill>
                <a:latin typeface="Microsoft JhengHei UI" panose="020B0604030504040204" pitchFamily="34" charset="-120"/>
                <a:ea typeface="Microsoft JhengHei UI" panose="020B0604030504040204" pitchFamily="34" charset="-120"/>
              </a:defRPr>
            </a:lvl2pPr>
            <a:lvl3pPr marL="857250" indent="-171450">
              <a:spcBef>
                <a:spcPts val="6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200150" indent="-171450">
              <a:spcBef>
                <a:spcPts val="450"/>
              </a:spcBef>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4pPr>
            <a:lvl5pPr marL="1543050" indent="-171450">
              <a:spcBef>
                <a:spcPts val="450"/>
              </a:spcBef>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5pPr>
            <a:lvl6pPr marL="18859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6pPr>
            <a:lvl7pPr marL="22288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7pPr>
            <a:lvl8pPr marL="25717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8pPr>
            <a:lvl9pPr marL="29146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None/>
            </a:pPr>
            <a:r>
              <a:rPr lang="en-US" altLang="zh-TW" sz="1500" dirty="0">
                <a:solidFill>
                  <a:srgbClr val="FEFFFF"/>
                </a:solidFill>
                <a:latin typeface="+mn-lt"/>
                <a:ea typeface="+mn-ea"/>
              </a:rPr>
              <a:t>71</a:t>
            </a:r>
            <a:endParaRPr lang="en-US" altLang="en-US" sz="1500" dirty="0">
              <a:solidFill>
                <a:srgbClr val="FEFFFF"/>
              </a:solidFill>
              <a:latin typeface="+mn-lt"/>
              <a:ea typeface="+mn-ea"/>
            </a:endParaRPr>
          </a:p>
        </p:txBody>
      </p:sp>
      <p:sp>
        <p:nvSpPr>
          <p:cNvPr id="22" name="投影片編號版面配置區 1">
            <a:extLst>
              <a:ext uri="{FF2B5EF4-FFF2-40B4-BE49-F238E27FC236}">
                <a16:creationId xmlns:a16="http://schemas.microsoft.com/office/drawing/2014/main" id="{3B49A05A-A0F0-4DF4-AC96-A180D470185F}"/>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28</a:t>
            </a:fld>
            <a:endParaRPr lang="zh-TW" altLang="en-US">
              <a:ea typeface="新細明體" charset="-120"/>
            </a:endParaRPr>
          </a:p>
        </p:txBody>
      </p:sp>
    </p:spTree>
    <p:extLst>
      <p:ext uri="{BB962C8B-B14F-4D97-AF65-F5344CB8AC3E}">
        <p14:creationId xmlns:p14="http://schemas.microsoft.com/office/powerpoint/2010/main" val="2593500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ChangeArrowheads="1"/>
          </p:cNvSpPr>
          <p:nvPr/>
        </p:nvSpPr>
        <p:spPr bwMode="auto">
          <a:xfrm>
            <a:off x="611560" y="1173597"/>
            <a:ext cx="7345363" cy="792162"/>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zh-TW" altLang="en-US" sz="4600" b="1" dirty="0">
                <a:solidFill>
                  <a:srgbClr val="660066"/>
                </a:solidFill>
                <a:effectLst>
                  <a:outerShdw blurRad="38100" dist="38100" dir="2700000" algn="tl">
                    <a:srgbClr val="000000">
                      <a:alpha val="43137"/>
                    </a:srgbClr>
                  </a:outerShdw>
                </a:effectLst>
                <a:latin typeface="微軟正黑體" pitchFamily="34" charset="-120"/>
                <a:ea typeface="微軟正黑體" pitchFamily="34" charset="-120"/>
              </a:rPr>
              <a:t>確保每一個孩子學習成功</a:t>
            </a:r>
          </a:p>
        </p:txBody>
      </p:sp>
      <p:sp>
        <p:nvSpPr>
          <p:cNvPr id="2" name="Rectangle 8"/>
          <p:cNvSpPr>
            <a:spLocks noChangeArrowheads="1"/>
          </p:cNvSpPr>
          <p:nvPr/>
        </p:nvSpPr>
        <p:spPr bwMode="auto">
          <a:xfrm>
            <a:off x="60336" y="273485"/>
            <a:ext cx="7345363" cy="900112"/>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zh-TW" altLang="en-US" sz="4600" b="1" dirty="0">
                <a:solidFill>
                  <a:srgbClr val="660066"/>
                </a:solidFill>
                <a:effectLst>
                  <a:outerShdw blurRad="38100" dist="38100" dir="2700000" algn="tl">
                    <a:srgbClr val="000000">
                      <a:alpha val="43137"/>
                    </a:srgbClr>
                  </a:outerShdw>
                </a:effectLst>
                <a:latin typeface="微軟正黑體" pitchFamily="34" charset="-120"/>
                <a:ea typeface="微軟正黑體" pitchFamily="34" charset="-120"/>
              </a:rPr>
              <a:t>推動十二年國民基本教育</a:t>
            </a:r>
          </a:p>
        </p:txBody>
      </p:sp>
      <p:sp>
        <p:nvSpPr>
          <p:cNvPr id="19" name="Rectangle 20"/>
          <p:cNvSpPr>
            <a:spLocks noChangeArrowheads="1"/>
          </p:cNvSpPr>
          <p:nvPr/>
        </p:nvSpPr>
        <p:spPr bwMode="auto">
          <a:xfrm>
            <a:off x="235383" y="3283243"/>
            <a:ext cx="8712738" cy="301621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lIns="0" tIns="0" rIns="0" bIns="0" anchor="ctr">
            <a:spAutoFit/>
          </a:bodyPr>
          <a:lstStyle/>
          <a:p>
            <a:pPr>
              <a:defRPr/>
            </a:pPr>
            <a:r>
              <a:rPr lang="zh-TW" altLang="en-US" sz="2800" b="1" dirty="0">
                <a:solidFill>
                  <a:srgbClr val="000066"/>
                </a:solidFill>
                <a:latin typeface="微軟正黑體" panose="020B0604030504040204" pitchFamily="34" charset="-120"/>
                <a:ea typeface="微軟正黑體" panose="020B0604030504040204" pitchFamily="34" charset="-120"/>
              </a:rPr>
              <a:t>教育部十二年國教網站</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en-US" altLang="zh-TW" sz="2800" b="1" dirty="0">
                <a:solidFill>
                  <a:srgbClr val="000066"/>
                </a:solidFill>
                <a:latin typeface="標楷體" pitchFamily="65" charset="-120"/>
                <a:ea typeface="標楷體" pitchFamily="65" charset="-120"/>
                <a:hlinkClick r:id="rId3"/>
              </a:rPr>
              <a:t>http://12basic.edu.tw</a:t>
            </a:r>
            <a:endParaRPr lang="en-US" altLang="zh-TW" sz="2800" b="1" dirty="0">
              <a:solidFill>
                <a:srgbClr val="000066"/>
              </a:solidFill>
              <a:latin typeface="標楷體" pitchFamily="65" charset="-120"/>
              <a:ea typeface="標楷體" pitchFamily="65" charset="-120"/>
            </a:endParaRPr>
          </a:p>
          <a:p>
            <a:pPr>
              <a:defRPr/>
            </a:pPr>
            <a:r>
              <a:rPr lang="zh-TW" altLang="en-US" sz="2800" b="1" dirty="0">
                <a:solidFill>
                  <a:srgbClr val="000066"/>
                </a:solidFill>
                <a:latin typeface="微軟正黑體" panose="020B0604030504040204" pitchFamily="34" charset="-120"/>
                <a:ea typeface="微軟正黑體" panose="020B0604030504040204" pitchFamily="34" charset="-120"/>
              </a:rPr>
              <a:t>教育局</a:t>
            </a:r>
            <a:r>
              <a:rPr lang="en-US" altLang="zh-TW" sz="2800" b="1" dirty="0">
                <a:solidFill>
                  <a:srgbClr val="000066"/>
                </a:solidFill>
                <a:latin typeface="微軟正黑體" panose="020B0604030504040204" pitchFamily="34" charset="-120"/>
                <a:ea typeface="微軟正黑體" panose="020B0604030504040204" pitchFamily="34" charset="-120"/>
              </a:rPr>
              <a:t>12</a:t>
            </a:r>
            <a:r>
              <a:rPr lang="zh-TW" altLang="en-US" sz="2800" b="1" dirty="0">
                <a:solidFill>
                  <a:srgbClr val="000066"/>
                </a:solidFill>
                <a:latin typeface="微軟正黑體" panose="020B0604030504040204" pitchFamily="34" charset="-120"/>
                <a:ea typeface="微軟正黑體" panose="020B0604030504040204" pitchFamily="34" charset="-120"/>
              </a:rPr>
              <a:t>年國教資訊網</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en-US" altLang="zh-TW" sz="2800" b="1" dirty="0">
                <a:solidFill>
                  <a:srgbClr val="000066"/>
                </a:solidFill>
                <a:latin typeface="標楷體" pitchFamily="65" charset="-120"/>
                <a:ea typeface="標楷體" pitchFamily="65" charset="-120"/>
                <a:hlinkClick r:id="rId4"/>
              </a:rPr>
              <a:t>http://12basic.tn.edu.tw/</a:t>
            </a:r>
            <a:endParaRPr lang="en-US" altLang="zh-TW" sz="2800" b="1" dirty="0">
              <a:solidFill>
                <a:srgbClr val="000066"/>
              </a:solidFill>
              <a:latin typeface="標楷體" pitchFamily="65" charset="-120"/>
              <a:ea typeface="標楷體" pitchFamily="65" charset="-120"/>
            </a:endParaRPr>
          </a:p>
          <a:p>
            <a:pPr>
              <a:defRPr/>
            </a:pPr>
            <a:r>
              <a:rPr lang="zh-TW" altLang="en-US" sz="2800" b="1">
                <a:solidFill>
                  <a:srgbClr val="000066"/>
                </a:solidFill>
                <a:latin typeface="微軟正黑體" panose="020B0604030504040204" pitchFamily="34" charset="-120"/>
                <a:ea typeface="微軟正黑體" panose="020B0604030504040204" pitchFamily="34" charset="-120"/>
              </a:rPr>
              <a:t>臺</a:t>
            </a:r>
            <a:r>
              <a:rPr lang="zh-TW" altLang="en-US" sz="2800" b="1" dirty="0">
                <a:solidFill>
                  <a:srgbClr val="000066"/>
                </a:solidFill>
                <a:latin typeface="微軟正黑體" panose="020B0604030504040204" pitchFamily="34" charset="-120"/>
                <a:ea typeface="微軟正黑體" panose="020B0604030504040204" pitchFamily="34" charset="-120"/>
              </a:rPr>
              <a:t>南區高級中等學校免試入學委員會</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zh-TW" altLang="en-US" sz="2800" b="1" dirty="0">
                <a:solidFill>
                  <a:srgbClr val="000066"/>
                </a:solidFill>
                <a:latin typeface="微軟正黑體" panose="020B0604030504040204" pitchFamily="34" charset="-120"/>
                <a:ea typeface="微軟正黑體" panose="020B0604030504040204" pitchFamily="34" charset="-120"/>
              </a:rPr>
              <a:t>考試分發入學系統平臺</a:t>
            </a:r>
          </a:p>
          <a:p>
            <a:pPr>
              <a:defRPr/>
            </a:pPr>
            <a:r>
              <a:rPr lang="en-US" altLang="zh-TW" sz="2800" dirty="0">
                <a:hlinkClick r:id="rId5"/>
              </a:rPr>
              <a:t>https://tn.entry.edu.tw</a:t>
            </a:r>
            <a:endParaRPr lang="zh-TW" altLang="en-US" sz="2800" dirty="0">
              <a:latin typeface="標楷體" pitchFamily="65" charset="-120"/>
              <a:ea typeface="標楷體" pitchFamily="65" charset="-120"/>
            </a:endParaRPr>
          </a:p>
        </p:txBody>
      </p:sp>
      <p:sp>
        <p:nvSpPr>
          <p:cNvPr id="20" name="矩形 6"/>
          <p:cNvSpPr>
            <a:spLocks noChangeArrowheads="1"/>
          </p:cNvSpPr>
          <p:nvPr/>
        </p:nvSpPr>
        <p:spPr bwMode="auto">
          <a:xfrm>
            <a:off x="34263" y="2057905"/>
            <a:ext cx="9144000" cy="504825"/>
          </a:xfrm>
          <a:prstGeom prst="rect">
            <a:avLst/>
          </a:prstGeom>
          <a:solidFill>
            <a:srgbClr val="FFCCFF"/>
          </a:solidFill>
          <a:ln w="25400" algn="ctr">
            <a:solidFill>
              <a:srgbClr val="FF33CC"/>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lnSpc>
                <a:spcPts val="2600"/>
              </a:lnSpc>
              <a:spcBef>
                <a:spcPct val="0"/>
              </a:spcBef>
              <a:buFontTx/>
              <a:buNone/>
            </a:pPr>
            <a:r>
              <a:rPr lang="zh-TW" altLang="en-US" sz="2800" b="1" dirty="0">
                <a:solidFill>
                  <a:srgbClr val="C00000"/>
                </a:solidFill>
                <a:latin typeface="標楷體" pitchFamily="65" charset="-120"/>
                <a:ea typeface="標楷體" pitchFamily="65" charset="-120"/>
                <a:sym typeface="Wingdings" pitchFamily="2" charset="2"/>
              </a:rPr>
              <a:t></a:t>
            </a:r>
            <a:r>
              <a:rPr lang="zh-TW" altLang="en-US" sz="2800" b="1" dirty="0">
                <a:solidFill>
                  <a:srgbClr val="7030A0"/>
                </a:solidFill>
                <a:latin typeface="微軟正黑體" panose="020B0604030504040204" pitchFamily="34" charset="-120"/>
                <a:ea typeface="微軟正黑體" panose="020B0604030504040204" pitchFamily="34" charset="-120"/>
                <a:sym typeface="Wingdings" pitchFamily="2" charset="2"/>
              </a:rPr>
              <a:t>十二年國教網站資源</a:t>
            </a: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pic>
        <p:nvPicPr>
          <p:cNvPr id="44127" name="Picture 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1435" y="2024195"/>
            <a:ext cx="145097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圖片 10"/>
          <p:cNvPicPr>
            <a:picLocks noChangeAspect="1"/>
          </p:cNvPicPr>
          <p:nvPr/>
        </p:nvPicPr>
        <p:blipFill>
          <a:blip r:embed="rId7" cstate="print"/>
          <a:srcRect/>
          <a:stretch>
            <a:fillRect/>
          </a:stretch>
        </p:blipFill>
        <p:spPr bwMode="auto">
          <a:xfrm>
            <a:off x="7646335" y="4221088"/>
            <a:ext cx="1343286" cy="2321849"/>
          </a:xfrm>
          <a:prstGeom prst="rect">
            <a:avLst/>
          </a:prstGeom>
          <a:noFill/>
          <a:ln w="9525">
            <a:noFill/>
            <a:miter lim="800000"/>
            <a:headEnd/>
            <a:tailEnd/>
          </a:ln>
        </p:spPr>
      </p:pic>
      <p:pic>
        <p:nvPicPr>
          <p:cNvPr id="23" name="圖片 1"/>
          <p:cNvPicPr>
            <a:picLocks noChangeAspect="1"/>
          </p:cNvPicPr>
          <p:nvPr/>
        </p:nvPicPr>
        <p:blipFill>
          <a:blip r:embed="rId8" cstate="print"/>
          <a:srcRect/>
          <a:stretch>
            <a:fillRect/>
          </a:stretch>
        </p:blipFill>
        <p:spPr bwMode="auto">
          <a:xfrm>
            <a:off x="5114354" y="2145034"/>
            <a:ext cx="1846263" cy="2174875"/>
          </a:xfrm>
          <a:prstGeom prst="rect">
            <a:avLst/>
          </a:prstGeom>
          <a:noFill/>
          <a:ln w="9525">
            <a:noFill/>
            <a:miter lim="800000"/>
            <a:headEnd/>
            <a:tailEnd/>
          </a:ln>
        </p:spPr>
      </p:pic>
      <p:sp>
        <p:nvSpPr>
          <p:cNvPr id="9" name="投影片編號版面配置區 1">
            <a:extLst>
              <a:ext uri="{FF2B5EF4-FFF2-40B4-BE49-F238E27FC236}">
                <a16:creationId xmlns:a16="http://schemas.microsoft.com/office/drawing/2014/main" id="{7ADECCD8-8ADF-4D61-B71F-4357D1DFFE96}"/>
              </a:ext>
            </a:extLst>
          </p:cNvPr>
          <p:cNvSpPr txBox="1">
            <a:spLocks/>
          </p:cNvSpPr>
          <p:nvPr/>
        </p:nvSpPr>
        <p:spPr bwMode="auto">
          <a:xfrm>
            <a:off x="8779572" y="6496709"/>
            <a:ext cx="360000" cy="360000"/>
          </a:xfrm>
          <a:prstGeom prst="rect">
            <a:avLst/>
          </a:prstGeom>
          <a:noFill/>
          <a:ln>
            <a:miter lim="800000"/>
            <a:headEnd/>
            <a:tailEnd/>
          </a:ln>
        </p:spPr>
        <p:txBody>
          <a:bodyPr wrap="square" numCol="1" anchorCtr="0" compatLnSpc="1">
            <a:prstTxWarp prst="textNoShape">
              <a:avLst/>
            </a:prstTxWarp>
          </a:bodyPr>
          <a:ls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z="1000" smtClean="0">
                <a:ea typeface="新細明體" charset="-120"/>
              </a:rPr>
              <a:pPr/>
              <a:t>29</a:t>
            </a:fld>
            <a:endParaRPr lang="zh-TW" altLang="en-US" sz="1000" dirty="0">
              <a:ea typeface="新細明體" charset="-120"/>
            </a:endParaRPr>
          </a:p>
        </p:txBody>
      </p:sp>
    </p:spTree>
    <p:extLst>
      <p:ext uri="{BB962C8B-B14F-4D97-AF65-F5344CB8AC3E}">
        <p14:creationId xmlns:p14="http://schemas.microsoft.com/office/powerpoint/2010/main" val="22263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標題 1"/>
          <p:cNvSpPr>
            <a:spLocks noGrp="1"/>
          </p:cNvSpPr>
          <p:nvPr>
            <p:ph type="title"/>
          </p:nvPr>
        </p:nvSpPr>
        <p:spPr>
          <a:xfrm>
            <a:off x="2357438" y="1175148"/>
            <a:ext cx="5013722" cy="463153"/>
          </a:xfrm>
        </p:spPr>
        <p:txBody>
          <a:bodyPr/>
          <a:lstStyle/>
          <a:p>
            <a:r>
              <a:rPr lang="zh-TW" altLang="en-US" sz="3000" dirty="0">
                <a:solidFill>
                  <a:srgbClr val="C00000"/>
                </a:solidFill>
                <a:latin typeface="華康華綜體W5" panose="020B0509000000000000" pitchFamily="49" charset="-120"/>
                <a:ea typeface="華康華綜體W5" panose="020B0509000000000000" pitchFamily="49" charset="-120"/>
              </a:rPr>
              <a:t>志願序</a:t>
            </a:r>
            <a:r>
              <a:rPr lang="en-US" altLang="zh-TW" sz="3000" dirty="0">
                <a:solidFill>
                  <a:srgbClr val="C00000"/>
                </a:solidFill>
                <a:latin typeface="華康華綜體W5" panose="020B0509000000000000" pitchFamily="49" charset="-120"/>
                <a:ea typeface="華康華綜體W5" panose="020B0509000000000000" pitchFamily="49" charset="-120"/>
              </a:rPr>
              <a:t>(12</a:t>
            </a:r>
            <a:r>
              <a:rPr lang="zh-TW" altLang="en-US" sz="3000" dirty="0">
                <a:solidFill>
                  <a:srgbClr val="C00000"/>
                </a:solidFill>
                <a:latin typeface="華康華綜體W5" panose="020B0509000000000000" pitchFamily="49" charset="-120"/>
                <a:ea typeface="華康華綜體W5" panose="020B0509000000000000" pitchFamily="49" charset="-120"/>
              </a:rPr>
              <a:t>分</a:t>
            </a:r>
            <a:r>
              <a:rPr lang="en-US" altLang="zh-TW" sz="3000" dirty="0">
                <a:solidFill>
                  <a:srgbClr val="C00000"/>
                </a:solidFill>
                <a:latin typeface="華康華綜體W5" panose="020B0509000000000000" pitchFamily="49" charset="-120"/>
                <a:ea typeface="華康華綜體W5" panose="020B0509000000000000" pitchFamily="49" charset="-120"/>
              </a:rPr>
              <a:t>)</a:t>
            </a:r>
            <a:endParaRPr lang="zh-TW" altLang="en-US" sz="3000" dirty="0">
              <a:solidFill>
                <a:srgbClr val="C00000"/>
              </a:solidFill>
              <a:latin typeface="華康華綜體W5" panose="020B0509000000000000" pitchFamily="49" charset="-120"/>
              <a:ea typeface="華康華綜體W5" panose="020B0509000000000000" pitchFamily="49" charset="-120"/>
            </a:endParaRPr>
          </a:p>
        </p:txBody>
      </p:sp>
      <p:graphicFrame>
        <p:nvGraphicFramePr>
          <p:cNvPr id="5" name="內容版面配置區 1"/>
          <p:cNvGraphicFramePr>
            <a:graphicFrameLocks/>
          </p:cNvGraphicFramePr>
          <p:nvPr>
            <p:extLst>
              <p:ext uri="{D42A27DB-BD31-4B8C-83A1-F6EECF244321}">
                <p14:modId xmlns:p14="http://schemas.microsoft.com/office/powerpoint/2010/main" val="2250810970"/>
              </p:ext>
            </p:extLst>
          </p:nvPr>
        </p:nvGraphicFramePr>
        <p:xfrm>
          <a:off x="1441847" y="1916906"/>
          <a:ext cx="6232926" cy="950120"/>
        </p:xfrm>
        <a:graphic>
          <a:graphicData uri="http://schemas.openxmlformats.org/drawingml/2006/table">
            <a:tbl>
              <a:tblPr>
                <a:tableStyleId>{5C22544A-7EE6-4342-B048-85BDC9FD1C3A}</a:tableStyleId>
              </a:tblPr>
              <a:tblGrid>
                <a:gridCol w="1038821">
                  <a:extLst>
                    <a:ext uri="{9D8B030D-6E8A-4147-A177-3AD203B41FA5}">
                      <a16:colId xmlns:a16="http://schemas.microsoft.com/office/drawing/2014/main" val="20000"/>
                    </a:ext>
                  </a:extLst>
                </a:gridCol>
                <a:gridCol w="1038821">
                  <a:extLst>
                    <a:ext uri="{9D8B030D-6E8A-4147-A177-3AD203B41FA5}">
                      <a16:colId xmlns:a16="http://schemas.microsoft.com/office/drawing/2014/main" val="20001"/>
                    </a:ext>
                  </a:extLst>
                </a:gridCol>
                <a:gridCol w="1038821">
                  <a:extLst>
                    <a:ext uri="{9D8B030D-6E8A-4147-A177-3AD203B41FA5}">
                      <a16:colId xmlns:a16="http://schemas.microsoft.com/office/drawing/2014/main" val="20002"/>
                    </a:ext>
                  </a:extLst>
                </a:gridCol>
                <a:gridCol w="1038821">
                  <a:extLst>
                    <a:ext uri="{9D8B030D-6E8A-4147-A177-3AD203B41FA5}">
                      <a16:colId xmlns:a16="http://schemas.microsoft.com/office/drawing/2014/main" val="20003"/>
                    </a:ext>
                  </a:extLst>
                </a:gridCol>
                <a:gridCol w="1038821">
                  <a:extLst>
                    <a:ext uri="{9D8B030D-6E8A-4147-A177-3AD203B41FA5}">
                      <a16:colId xmlns:a16="http://schemas.microsoft.com/office/drawing/2014/main" val="20004"/>
                    </a:ext>
                  </a:extLst>
                </a:gridCol>
                <a:gridCol w="1038821">
                  <a:extLst>
                    <a:ext uri="{9D8B030D-6E8A-4147-A177-3AD203B41FA5}">
                      <a16:colId xmlns:a16="http://schemas.microsoft.com/office/drawing/2014/main" val="20005"/>
                    </a:ext>
                  </a:extLst>
                </a:gridCol>
              </a:tblGrid>
              <a:tr h="475060">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第一志願序學校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第二志願序學校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第三志願序學校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第四志願序學校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第五志願序學校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其他志願序學校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extLst>
                  <a:ext uri="{0D108BD9-81ED-4DB2-BD59-A6C34878D82A}">
                    <a16:rowId xmlns:a16="http://schemas.microsoft.com/office/drawing/2014/main" val="10000"/>
                  </a:ext>
                </a:extLst>
              </a:tr>
              <a:tr h="475060">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12</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11</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extLst>
                  <a:ext uri="{0D108BD9-81ED-4DB2-BD59-A6C34878D82A}">
                    <a16:rowId xmlns:a16="http://schemas.microsoft.com/office/drawing/2014/main" val="10001"/>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868466489"/>
              </p:ext>
            </p:extLst>
          </p:nvPr>
        </p:nvGraphicFramePr>
        <p:xfrm>
          <a:off x="1441847" y="3145632"/>
          <a:ext cx="6232922" cy="1645444"/>
        </p:xfrm>
        <a:graphic>
          <a:graphicData uri="http://schemas.openxmlformats.org/drawingml/2006/table">
            <a:tbl>
              <a:tblPr/>
              <a:tblGrid>
                <a:gridCol w="6232922">
                  <a:extLst>
                    <a:ext uri="{9D8B030D-6E8A-4147-A177-3AD203B41FA5}">
                      <a16:colId xmlns:a16="http://schemas.microsoft.com/office/drawing/2014/main" val="20000"/>
                    </a:ext>
                  </a:extLst>
                </a:gridCol>
              </a:tblGrid>
              <a:tr h="1645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1.</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每一志願序至多</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可選填</a:t>
                      </a:r>
                      <a:r>
                        <a:rPr kumimoji="0" lang="en-US" altLang="zh-TW"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3</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校為一群組</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，其志願序積分相同。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2.</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同一志願序如有</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多科別</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3.</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同一學校第二次選填，視為視為不同志願序 。 </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4.</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第</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6</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志願序後</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含第</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6</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志願 </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志願選填以單科為單位，以</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7</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分計 。</a:t>
                      </a:r>
                      <a:endPar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endParaRPr>
                    </a:p>
                  </a:txBody>
                  <a:tcPr marL="64297" marR="6429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7" name="投影片編號版面配置區 1">
            <a:extLst>
              <a:ext uri="{FF2B5EF4-FFF2-40B4-BE49-F238E27FC236}">
                <a16:creationId xmlns:a16="http://schemas.microsoft.com/office/drawing/2014/main" id="{137904CB-0F4A-4A75-8D63-3447FB92597C}"/>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3</a:t>
            </a:fld>
            <a:endParaRPr lang="zh-TW" altLang="en-US">
              <a:ea typeface="新細明體" charset="-120"/>
            </a:endParaRPr>
          </a:p>
        </p:txBody>
      </p:sp>
    </p:spTree>
    <p:extLst>
      <p:ext uri="{BB962C8B-B14F-4D97-AF65-F5344CB8AC3E}">
        <p14:creationId xmlns:p14="http://schemas.microsoft.com/office/powerpoint/2010/main" val="41611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07469" y="1733550"/>
            <a:ext cx="6184106" cy="4171950"/>
          </a:xfrm>
        </p:spPr>
      </p:pic>
      <p:sp>
        <p:nvSpPr>
          <p:cNvPr id="17" name="直線圖說文字 1 (加上強調線) 16"/>
          <p:cNvSpPr>
            <a:spLocks/>
          </p:cNvSpPr>
          <p:nvPr/>
        </p:nvSpPr>
        <p:spPr bwMode="auto">
          <a:xfrm>
            <a:off x="464344" y="2646760"/>
            <a:ext cx="2085975" cy="820340"/>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lnSpc>
                <a:spcPct val="150000"/>
              </a:lnSpc>
              <a:spcBef>
                <a:spcPct val="0"/>
              </a:spcBef>
              <a:buClrTx/>
              <a:buNone/>
              <a:defRPr/>
            </a:pPr>
            <a:r>
              <a:rPr kumimoji="0" lang="en-US" altLang="zh-TW" b="1">
                <a:solidFill>
                  <a:srgbClr val="0000FF"/>
                </a:solidFill>
                <a:latin typeface="標楷體" panose="03000509000000000000" pitchFamily="65" charset="-120"/>
                <a:ea typeface="標楷體" panose="03000509000000000000" pitchFamily="65" charset="-120"/>
              </a:rPr>
              <a:t>1</a:t>
            </a:r>
            <a:r>
              <a:rPr kumimoji="0" lang="zh-TW" altLang="en-US" b="1">
                <a:solidFill>
                  <a:srgbClr val="0000FF"/>
                </a:solidFill>
                <a:latin typeface="標楷體" panose="03000509000000000000" pitchFamily="65" charset="-120"/>
                <a:ea typeface="標楷體" panose="03000509000000000000" pitchFamily="65" charset="-120"/>
              </a:rPr>
              <a:t>個志願序內最多只能填</a:t>
            </a:r>
            <a:r>
              <a:rPr kumimoji="0" lang="en-US" altLang="zh-TW" b="1">
                <a:solidFill>
                  <a:srgbClr val="0000FF"/>
                </a:solidFill>
                <a:latin typeface="標楷體" panose="03000509000000000000" pitchFamily="65" charset="-120"/>
                <a:ea typeface="標楷體" panose="03000509000000000000" pitchFamily="65" charset="-120"/>
              </a:rPr>
              <a:t>3</a:t>
            </a:r>
            <a:r>
              <a:rPr kumimoji="0" lang="zh-TW" altLang="en-US" b="1">
                <a:solidFill>
                  <a:srgbClr val="0000FF"/>
                </a:solidFill>
                <a:latin typeface="標楷體" panose="03000509000000000000" pitchFamily="65" charset="-120"/>
                <a:ea typeface="標楷體" panose="03000509000000000000" pitchFamily="65" charset="-120"/>
              </a:rPr>
              <a:t>間「學校」</a:t>
            </a:r>
            <a:endParaRPr kumimoji="0" lang="zh-TW" altLang="en-US">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1659732" y="3832622"/>
            <a:ext cx="3751660" cy="70485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20000"/>
              </a:spcBef>
              <a:buClrTx/>
              <a:buNone/>
              <a:defRPr/>
            </a:pPr>
            <a:r>
              <a:rPr kumimoji="0" lang="zh-TW" altLang="zh-TW" b="1">
                <a:solidFill>
                  <a:srgbClr val="0000FF"/>
                </a:solidFill>
                <a:latin typeface="標楷體" panose="03000509000000000000" pitchFamily="65" charset="-120"/>
                <a:ea typeface="標楷體" panose="03000509000000000000" pitchFamily="65" charset="-120"/>
              </a:rPr>
              <a:t>一</a:t>
            </a:r>
            <a:r>
              <a:rPr kumimoji="0" lang="zh-TW" altLang="en-US" b="1">
                <a:solidFill>
                  <a:srgbClr val="0000FF"/>
                </a:solidFill>
                <a:latin typeface="標楷體" panose="03000509000000000000" pitchFamily="65" charset="-120"/>
                <a:ea typeface="標楷體" panose="03000509000000000000" pitchFamily="65" charset="-120"/>
              </a:rPr>
              <a:t>校</a:t>
            </a:r>
            <a:r>
              <a:rPr kumimoji="0" lang="zh-TW" altLang="zh-TW" b="1">
                <a:solidFill>
                  <a:srgbClr val="0000FF"/>
                </a:solidFill>
                <a:latin typeface="標楷體" panose="03000509000000000000" pitchFamily="65" charset="-120"/>
                <a:ea typeface="標楷體" panose="03000509000000000000" pitchFamily="65" charset="-120"/>
              </a:rPr>
              <a:t>如有多科別</a:t>
            </a:r>
            <a:r>
              <a:rPr kumimoji="0" lang="zh-TW" altLang="en-US" b="1">
                <a:solidFill>
                  <a:srgbClr val="0000FF"/>
                </a:solidFill>
                <a:latin typeface="標楷體" panose="03000509000000000000" pitchFamily="65" charset="-120"/>
                <a:ea typeface="標楷體" panose="03000509000000000000" pitchFamily="65" charset="-120"/>
              </a:rPr>
              <a:t>，</a:t>
            </a:r>
            <a:r>
              <a:rPr kumimoji="0" lang="zh-TW" altLang="zh-TW"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3123010" y="2013347"/>
            <a:ext cx="307181" cy="2702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3123010" y="2832498"/>
            <a:ext cx="307181" cy="269081"/>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3123010" y="3351610"/>
            <a:ext cx="307181" cy="2702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6088856" y="3446860"/>
            <a:ext cx="266700" cy="1067990"/>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313260" y="1039416"/>
            <a:ext cx="7366397"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grpSp>
        <p:nvGrpSpPr>
          <p:cNvPr id="4" name="群組 3">
            <a:extLst>
              <a:ext uri="{FF2B5EF4-FFF2-40B4-BE49-F238E27FC236}">
                <a16:creationId xmlns:a16="http://schemas.microsoft.com/office/drawing/2014/main" id="{BB2FF07C-8DFA-4A89-8600-7BEA456808C8}"/>
              </a:ext>
            </a:extLst>
          </p:cNvPr>
          <p:cNvGrpSpPr/>
          <p:nvPr/>
        </p:nvGrpSpPr>
        <p:grpSpPr>
          <a:xfrm>
            <a:off x="5719315" y="2013347"/>
            <a:ext cx="688096" cy="1664741"/>
            <a:chOff x="7625751" y="1541463"/>
            <a:chExt cx="917461" cy="2219654"/>
          </a:xfrm>
        </p:grpSpPr>
        <p:sp>
          <p:nvSpPr>
            <p:cNvPr id="2" name="矩形 1">
              <a:extLst>
                <a:ext uri="{FF2B5EF4-FFF2-40B4-BE49-F238E27FC236}">
                  <a16:creationId xmlns:a16="http://schemas.microsoft.com/office/drawing/2014/main" id="{BB3A796A-2CD8-4CA1-8A4B-50AE6FB07B22}"/>
                </a:ext>
              </a:extLst>
            </p:cNvPr>
            <p:cNvSpPr/>
            <p:nvPr/>
          </p:nvSpPr>
          <p:spPr>
            <a:xfrm>
              <a:off x="7625751" y="1541463"/>
              <a:ext cx="629728" cy="2219654"/>
            </a:xfrm>
            <a:prstGeom prst="rect">
              <a:avLst/>
            </a:prstGeom>
            <a:solidFill>
              <a:srgbClr val="E78712">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E86CCECE-48E2-4193-A41F-165E36854159}"/>
                </a:ext>
              </a:extLst>
            </p:cNvPr>
            <p:cNvSpPr txBox="1"/>
            <p:nvPr/>
          </p:nvSpPr>
          <p:spPr>
            <a:xfrm>
              <a:off x="7647240" y="1960922"/>
              <a:ext cx="895972" cy="492443"/>
            </a:xfrm>
            <a:prstGeom prst="rect">
              <a:avLst/>
            </a:prstGeom>
            <a:noFill/>
          </p:spPr>
          <p:txBody>
            <a:bodyPr wrap="none" rtlCol="0">
              <a:spAutoFit/>
            </a:bodyPr>
            <a:lstStyle/>
            <a:p>
              <a:r>
                <a:rPr lang="en-US" altLang="zh-TW" b="1" dirty="0">
                  <a:solidFill>
                    <a:srgbClr val="FF0000"/>
                  </a:solidFill>
                </a:rPr>
                <a:t>70</a:t>
              </a:r>
              <a:r>
                <a:rPr lang="zh-TW" altLang="en-US" b="1" dirty="0">
                  <a:solidFill>
                    <a:srgbClr val="FF0000"/>
                  </a:solidFill>
                </a:rPr>
                <a:t>分</a:t>
              </a:r>
            </a:p>
          </p:txBody>
        </p:sp>
      </p:grpSp>
      <p:sp>
        <p:nvSpPr>
          <p:cNvPr id="14" name="投影片編號版面配置區 11">
            <a:extLst>
              <a:ext uri="{FF2B5EF4-FFF2-40B4-BE49-F238E27FC236}">
                <a16:creationId xmlns:a16="http://schemas.microsoft.com/office/drawing/2014/main" id="{3D639388-AC04-45FF-AA18-38B5A957A5AE}"/>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4</a:t>
            </a:fld>
            <a:endParaRPr lang="zh-TW" altLang="en-US" sz="1350" dirty="0">
              <a:solidFill>
                <a:srgbClr val="FFFFFF"/>
              </a:solidFill>
              <a:latin typeface="Arial"/>
              <a:ea typeface="微软雅黑"/>
            </a:endParaRPr>
          </a:p>
        </p:txBody>
      </p:sp>
      <p:sp>
        <p:nvSpPr>
          <p:cNvPr id="15" name="投影片編號版面配置區 1">
            <a:extLst>
              <a:ext uri="{FF2B5EF4-FFF2-40B4-BE49-F238E27FC236}">
                <a16:creationId xmlns:a16="http://schemas.microsoft.com/office/drawing/2014/main" id="{1D6F3D0D-5F55-403B-90D1-4B82C39DFD8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4</a:t>
            </a:fld>
            <a:endParaRPr lang="zh-TW" altLang="en-US">
              <a:ea typeface="新細明體" charset="-120"/>
            </a:endParaRPr>
          </a:p>
        </p:txBody>
      </p:sp>
    </p:spTree>
    <p:extLst>
      <p:ext uri="{BB962C8B-B14F-4D97-AF65-F5344CB8AC3E}">
        <p14:creationId xmlns:p14="http://schemas.microsoft.com/office/powerpoint/2010/main" val="18004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1372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313260" y="1039416"/>
            <a:ext cx="6973490"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6900" y="1581150"/>
            <a:ext cx="6419850" cy="4316016"/>
          </a:xfrm>
        </p:spPr>
      </p:pic>
      <p:sp>
        <p:nvSpPr>
          <p:cNvPr id="138244" name="投影片編號版面配置區 3"/>
          <p:cNvSpPr>
            <a:spLocks noGrp="1"/>
          </p:cNvSpPr>
          <p:nvPr>
            <p:ph type="sldNum" sz="quarter" idx="12"/>
          </p:nvPr>
        </p:nvSpPr>
        <p:spPr bwMode="auto">
          <a:xfrm>
            <a:off x="7116366" y="5599510"/>
            <a:ext cx="1616869" cy="217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fld id="{CC49FBD8-80F9-4167-869B-557A6202ADF8}" type="slidenum">
              <a:rPr lang="en-US" altLang="zh-TW" sz="750">
                <a:solidFill>
                  <a:srgbClr val="000000"/>
                </a:solidFill>
                <a:latin typeface="Arial" panose="020B0604020202020204" pitchFamily="34" charset="0"/>
                <a:ea typeface="新細明體" panose="02020500000000000000" pitchFamily="18" charset="-120"/>
              </a:rPr>
              <a:pPr defTabSz="685800">
                <a:spcBef>
                  <a:spcPct val="0"/>
                </a:spcBef>
                <a:buClrTx/>
                <a:buNone/>
                <a:defRPr/>
              </a:pPr>
              <a:t>5</a:t>
            </a:fld>
            <a:endParaRPr lang="en-US" altLang="zh-TW" sz="75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3923110" y="2003823"/>
            <a:ext cx="3083719" cy="421481"/>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3923110" y="5411392"/>
            <a:ext cx="2653903" cy="47744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834629" y="3744516"/>
            <a:ext cx="2819400" cy="84177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lnSpc>
                <a:spcPct val="150000"/>
              </a:lnSpc>
              <a:spcBef>
                <a:spcPct val="20000"/>
              </a:spcBef>
              <a:buClrTx/>
              <a:buNone/>
              <a:defRPr/>
            </a:pPr>
            <a:r>
              <a:rPr lang="zh-TW" altLang="zh-TW"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defTabSz="685800" eaLnBrk="0" hangingPunct="0">
              <a:spcBef>
                <a:spcPct val="0"/>
              </a:spcBef>
              <a:buClrTx/>
              <a:buNone/>
              <a:defRPr/>
            </a:pP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3654029" y="4165998"/>
            <a:ext cx="1409700" cy="1235869"/>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投影片編號版面配置區 11">
            <a:extLst>
              <a:ext uri="{FF2B5EF4-FFF2-40B4-BE49-F238E27FC236}">
                <a16:creationId xmlns:a16="http://schemas.microsoft.com/office/drawing/2014/main" id="{FC192176-7208-40E8-895F-68EBDF63F845}"/>
              </a:ext>
            </a:extLst>
          </p:cNvPr>
          <p:cNvSpPr txBox="1">
            <a:spLocks/>
          </p:cNvSpPr>
          <p:nvPr/>
        </p:nvSpPr>
        <p:spPr>
          <a:xfrm>
            <a:off x="398860" y="1447800"/>
            <a:ext cx="584597" cy="273844"/>
          </a:xfrm>
          <a:prstGeom prst="rect">
            <a:avLst/>
          </a:prstGeom>
        </p:spPr>
        <p:txBody>
          <a:bodyPr vert="horz" wrap="square" lIns="68580" tIns="34290" rIns="68580" bIns="3429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5</a:t>
            </a:fld>
            <a:endParaRPr lang="zh-TW" altLang="en-US" sz="1350" dirty="0">
              <a:solidFill>
                <a:srgbClr val="FFFFFF"/>
              </a:solidFill>
              <a:latin typeface="Arial"/>
              <a:ea typeface="微软雅黑"/>
            </a:endParaRPr>
          </a:p>
        </p:txBody>
      </p:sp>
      <p:sp>
        <p:nvSpPr>
          <p:cNvPr id="11" name="投影片編號版面配置區 1">
            <a:extLst>
              <a:ext uri="{FF2B5EF4-FFF2-40B4-BE49-F238E27FC236}">
                <a16:creationId xmlns:a16="http://schemas.microsoft.com/office/drawing/2014/main" id="{E70B2F31-030C-4709-B67F-DA051FD3D19E}"/>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5</a:t>
            </a:fld>
            <a:endParaRPr lang="zh-TW" altLang="en-US">
              <a:ea typeface="新細明體" charset="-120"/>
            </a:endParaRPr>
          </a:p>
        </p:txBody>
      </p:sp>
    </p:spTree>
    <p:extLst>
      <p:ext uri="{BB962C8B-B14F-4D97-AF65-F5344CB8AC3E}">
        <p14:creationId xmlns:p14="http://schemas.microsoft.com/office/powerpoint/2010/main" val="304791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358230" y="1039416"/>
            <a:ext cx="5952208"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5431631" y="5637610"/>
            <a:ext cx="1615679" cy="217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fld id="{E966E37D-EF04-4D38-95D8-88CEBD67F0C4}" type="slidenum">
              <a:rPr lang="en-US" altLang="zh-TW" sz="750">
                <a:solidFill>
                  <a:srgbClr val="000000"/>
                </a:solidFill>
                <a:latin typeface="Arial" panose="020B0604020202020204" pitchFamily="34" charset="0"/>
                <a:ea typeface="新細明體" panose="02020500000000000000" pitchFamily="18" charset="-120"/>
              </a:rPr>
              <a:pPr defTabSz="685800">
                <a:spcBef>
                  <a:spcPct val="0"/>
                </a:spcBef>
                <a:buClrTx/>
                <a:buNone/>
                <a:defRPr/>
              </a:pPr>
              <a:t>6</a:t>
            </a:fld>
            <a:endParaRPr lang="en-US" altLang="zh-TW" sz="750">
              <a:solidFill>
                <a:srgbClr val="000000"/>
              </a:solidFill>
              <a:latin typeface="Arial" panose="020B0604020202020204" pitchFamily="34" charset="0"/>
              <a:ea typeface="新細明體" panose="02020500000000000000" pitchFamily="18" charset="-120"/>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0954" y="1721644"/>
            <a:ext cx="5399484"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5431631" y="5637610"/>
            <a:ext cx="1615679"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defTabSz="685800">
              <a:spcBef>
                <a:spcPct val="0"/>
              </a:spcBef>
              <a:buClrTx/>
              <a:buNone/>
              <a:defRPr/>
            </a:pPr>
            <a:fld id="{B09848BA-7AF5-4599-9872-3C32BFF07D2A}" type="slidenum">
              <a:rPr kumimoji="0" lang="en-US" altLang="zh-TW" sz="750">
                <a:solidFill>
                  <a:srgbClr val="000000"/>
                </a:solidFill>
                <a:latin typeface="Arial" panose="020B0604020202020204" pitchFamily="34" charset="0"/>
                <a:ea typeface="新細明體" panose="02020500000000000000" pitchFamily="18" charset="-120"/>
              </a:rPr>
              <a:pPr algn="r" defTabSz="685800">
                <a:spcBef>
                  <a:spcPct val="0"/>
                </a:spcBef>
                <a:buClrTx/>
                <a:buNone/>
                <a:defRPr/>
              </a:pPr>
              <a:t>6</a:t>
            </a:fld>
            <a:endParaRPr kumimoji="0" lang="en-US" altLang="zh-TW" sz="75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1910954" y="5032772"/>
            <a:ext cx="296465" cy="875109"/>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3557588" y="3349229"/>
            <a:ext cx="2880122" cy="1269206"/>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7</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defTabSz="685800" eaLnBrk="0" hangingPunct="0">
              <a:spcBef>
                <a:spcPct val="0"/>
              </a:spcBef>
              <a:buClrTx/>
              <a:buNone/>
              <a:defRPr/>
            </a:pPr>
            <a:endParaRPr lang="zh-TW" altLang="en-US" sz="2100" b="1" dirty="0">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
        <p:nvSpPr>
          <p:cNvPr id="9" name="投影片編號版面配置區 11">
            <a:extLst>
              <a:ext uri="{FF2B5EF4-FFF2-40B4-BE49-F238E27FC236}">
                <a16:creationId xmlns:a16="http://schemas.microsoft.com/office/drawing/2014/main" id="{7EE84767-4C45-4E74-942F-76FE67A9E0A7}"/>
              </a:ext>
            </a:extLst>
          </p:cNvPr>
          <p:cNvSpPr txBox="1">
            <a:spLocks/>
          </p:cNvSpPr>
          <p:nvPr/>
        </p:nvSpPr>
        <p:spPr>
          <a:xfrm>
            <a:off x="398860" y="1447800"/>
            <a:ext cx="584597" cy="273844"/>
          </a:xfrm>
          <a:prstGeom prst="rect">
            <a:avLst/>
          </a:prstGeom>
        </p:spPr>
        <p:txBody>
          <a:bodyPr vert="horz" wrap="square" lIns="68580" tIns="34290" rIns="68580" bIns="3429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6</a:t>
            </a:fld>
            <a:endParaRPr lang="zh-TW" altLang="en-US" sz="1350" dirty="0">
              <a:solidFill>
                <a:srgbClr val="FFFFFF"/>
              </a:solidFill>
              <a:latin typeface="Arial"/>
              <a:ea typeface="微软雅黑"/>
            </a:endParaRPr>
          </a:p>
        </p:txBody>
      </p:sp>
      <p:sp>
        <p:nvSpPr>
          <p:cNvPr id="10" name="投影片編號版面配置區 1">
            <a:extLst>
              <a:ext uri="{FF2B5EF4-FFF2-40B4-BE49-F238E27FC236}">
                <a16:creationId xmlns:a16="http://schemas.microsoft.com/office/drawing/2014/main" id="{FFC4BA62-D918-43EB-BAF4-E043761E4AB6}"/>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6</a:t>
            </a:fld>
            <a:endParaRPr lang="zh-TW" altLang="en-US">
              <a:ea typeface="新細明體" charset="-120"/>
            </a:endParaRPr>
          </a:p>
        </p:txBody>
      </p:sp>
    </p:spTree>
    <p:extLst>
      <p:ext uri="{BB962C8B-B14F-4D97-AF65-F5344CB8AC3E}">
        <p14:creationId xmlns:p14="http://schemas.microsoft.com/office/powerpoint/2010/main" val="420947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352550" y="1570297"/>
            <a:ext cx="6863954" cy="92333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a:t>
            </a:r>
            <a:r>
              <a:rPr lang="zh-TW" altLang="en-US"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dirty="0">
                <a:solidFill>
                  <a:srgbClr val="000000"/>
                </a:solidFill>
                <a:latin typeface="標楷體" panose="03000509000000000000" pitchFamily="65" charset="-120"/>
                <a:ea typeface="標楷體" panose="03000509000000000000" pitchFamily="65" charset="-120"/>
                <a:cs typeface="華康細圓體"/>
              </a:rPr>
              <a:t>(</a:t>
            </a:r>
            <a:r>
              <a:rPr lang="zh-TW" altLang="en-US" dirty="0">
                <a:solidFill>
                  <a:srgbClr val="000000"/>
                </a:solidFill>
                <a:latin typeface="標楷體" panose="03000509000000000000" pitchFamily="65" charset="-120"/>
                <a:ea typeface="標楷體" panose="03000509000000000000" pitchFamily="65" charset="-120"/>
                <a:cs typeface="華康細圓體"/>
              </a:rPr>
              <a:t>由科別</a:t>
            </a:r>
            <a:r>
              <a:rPr lang="en-US" altLang="zh-TW" dirty="0">
                <a:solidFill>
                  <a:srgbClr val="000000"/>
                </a:solidFill>
                <a:latin typeface="標楷體" panose="03000509000000000000" pitchFamily="65" charset="-120"/>
                <a:ea typeface="標楷體" panose="03000509000000000000" pitchFamily="65" charset="-120"/>
                <a:cs typeface="華康細圓體"/>
              </a:rPr>
              <a:t>1</a:t>
            </a:r>
            <a:r>
              <a:rPr lang="zh-TW" altLang="en-US" dirty="0">
                <a:solidFill>
                  <a:srgbClr val="000000"/>
                </a:solidFill>
                <a:latin typeface="標楷體" panose="03000509000000000000" pitchFamily="65" charset="-120"/>
                <a:ea typeface="標楷體" panose="03000509000000000000" pitchFamily="65" charset="-120"/>
                <a:cs typeface="華康細圓體"/>
              </a:rPr>
              <a:t>、科別</a:t>
            </a:r>
            <a:r>
              <a:rPr lang="en-US" altLang="zh-TW" dirty="0">
                <a:solidFill>
                  <a:srgbClr val="000000"/>
                </a:solidFill>
                <a:latin typeface="標楷體" panose="03000509000000000000" pitchFamily="65" charset="-120"/>
                <a:ea typeface="標楷體" panose="03000509000000000000" pitchFamily="65" charset="-120"/>
                <a:cs typeface="華康細圓體"/>
              </a:rPr>
              <a:t>2</a:t>
            </a:r>
            <a:r>
              <a:rPr lang="zh-TW" altLang="en-US" dirty="0">
                <a:solidFill>
                  <a:srgbClr val="000000"/>
                </a:solidFill>
                <a:latin typeface="標楷體" panose="03000509000000000000" pitchFamily="65" charset="-120"/>
                <a:ea typeface="標楷體" panose="03000509000000000000" pitchFamily="65" charset="-120"/>
                <a:cs typeface="華康細圓體"/>
              </a:rPr>
              <a:t>、科別</a:t>
            </a:r>
            <a:r>
              <a:rPr lang="en-US" altLang="zh-TW" dirty="0">
                <a:solidFill>
                  <a:srgbClr val="000000"/>
                </a:solidFill>
                <a:latin typeface="標楷體" panose="03000509000000000000" pitchFamily="65" charset="-120"/>
                <a:ea typeface="標楷體" panose="03000509000000000000" pitchFamily="65" charset="-120"/>
                <a:cs typeface="華康細圓體"/>
              </a:rPr>
              <a:t>3…)</a:t>
            </a:r>
            <a:r>
              <a:rPr lang="zh-TW" altLang="en-US"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200" dirty="0">
              <a:latin typeface="標楷體" panose="03000509000000000000" pitchFamily="65" charset="-120"/>
              <a:ea typeface="標楷體" panose="03000509000000000000" pitchFamily="65" charset="-120"/>
            </a:endParaRPr>
          </a:p>
          <a:p>
            <a:pPr>
              <a:defRPr/>
            </a:pPr>
            <a:endParaRPr lang="zh-TW" altLang="en-US" dirty="0"/>
          </a:p>
        </p:txBody>
      </p:sp>
      <p:cxnSp>
        <p:nvCxnSpPr>
          <p:cNvPr id="7" name="直線單箭頭接點 6">
            <a:extLst>
              <a:ext uri="{FF2B5EF4-FFF2-40B4-BE49-F238E27FC236}">
                <a16:creationId xmlns:a16="http://schemas.microsoft.com/office/drawing/2014/main" id="{CF1FCD90-C21B-40DB-A322-E8EEEFAA8400}"/>
              </a:ext>
            </a:extLst>
          </p:cNvPr>
          <p:cNvCxnSpPr>
            <a:cxnSpLocks/>
          </p:cNvCxnSpPr>
          <p:nvPr/>
        </p:nvCxnSpPr>
        <p:spPr>
          <a:xfrm>
            <a:off x="1752306" y="2414588"/>
            <a:ext cx="0" cy="34907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2" name="文字方塊 3"/>
          <p:cNvSpPr txBox="1">
            <a:spLocks noChangeArrowheads="1"/>
          </p:cNvSpPr>
          <p:nvPr/>
        </p:nvSpPr>
        <p:spPr bwMode="auto">
          <a:xfrm>
            <a:off x="1229916" y="1039416"/>
            <a:ext cx="4556522"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pic>
        <p:nvPicPr>
          <p:cNvPr id="2" name="圖片 1">
            <a:extLst>
              <a:ext uri="{FF2B5EF4-FFF2-40B4-BE49-F238E27FC236}">
                <a16:creationId xmlns:a16="http://schemas.microsoft.com/office/drawing/2014/main" id="{5E3F0476-26A2-4B81-9512-A7FFBC4357F9}"/>
              </a:ext>
            </a:extLst>
          </p:cNvPr>
          <p:cNvPicPr>
            <a:picLocks noChangeAspect="1"/>
          </p:cNvPicPr>
          <p:nvPr/>
        </p:nvPicPr>
        <p:blipFill>
          <a:blip r:embed="rId2"/>
          <a:stretch>
            <a:fillRect/>
          </a:stretch>
        </p:blipFill>
        <p:spPr>
          <a:xfrm>
            <a:off x="1987282" y="2309000"/>
            <a:ext cx="4729316" cy="3680136"/>
          </a:xfrm>
          <a:prstGeom prst="rect">
            <a:avLst/>
          </a:prstGeom>
        </p:spPr>
      </p:pic>
      <p:sp>
        <p:nvSpPr>
          <p:cNvPr id="8" name="投影片編號版面配置區 11">
            <a:extLst>
              <a:ext uri="{FF2B5EF4-FFF2-40B4-BE49-F238E27FC236}">
                <a16:creationId xmlns:a16="http://schemas.microsoft.com/office/drawing/2014/main" id="{951F73D9-DFCA-4D9C-9DC4-D9E17139E47A}"/>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7</a:t>
            </a:fld>
            <a:endParaRPr lang="zh-TW" altLang="en-US" sz="1350" dirty="0">
              <a:solidFill>
                <a:srgbClr val="FFFFFF"/>
              </a:solidFill>
              <a:latin typeface="Arial"/>
              <a:ea typeface="微软雅黑"/>
            </a:endParaRPr>
          </a:p>
        </p:txBody>
      </p:sp>
      <p:sp>
        <p:nvSpPr>
          <p:cNvPr id="9" name="投影片編號版面配置區 1">
            <a:extLst>
              <a:ext uri="{FF2B5EF4-FFF2-40B4-BE49-F238E27FC236}">
                <a16:creationId xmlns:a16="http://schemas.microsoft.com/office/drawing/2014/main" id="{BB02E1FF-C843-4FC0-883B-5F6B8BFE0CCC}"/>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7</a:t>
            </a:fld>
            <a:endParaRPr lang="zh-TW" altLang="en-US">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539552" y="364331"/>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467545" y="1556792"/>
            <a:ext cx="8424936" cy="3816424"/>
          </a:xfrm>
        </p:spPr>
        <p:txBody>
          <a:bodyPr/>
          <a:lstStyle/>
          <a:p>
            <a:r>
              <a:rPr lang="zh-TW" altLang="en-US" sz="3400" dirty="0">
                <a:solidFill>
                  <a:srgbClr val="000066"/>
                </a:solidFill>
                <a:latin typeface="微軟正黑體" panose="020B0604030504040204" pitchFamily="34" charset="-120"/>
                <a:ea typeface="微軟正黑體" panose="020B0604030504040204" pitchFamily="34" charset="-120"/>
              </a:rPr>
              <a:t>分發方式為：若學生錄取多科系，則以</a:t>
            </a:r>
            <a:r>
              <a:rPr lang="zh-TW" altLang="en-US" sz="3400" dirty="0">
                <a:solidFill>
                  <a:srgbClr val="C00000"/>
                </a:solidFill>
                <a:latin typeface="微軟正黑體" panose="020B0604030504040204" pitchFamily="34" charset="-120"/>
                <a:ea typeface="微軟正黑體" panose="020B0604030504040204" pitchFamily="34" charset="-120"/>
              </a:rPr>
              <a:t>學生選填志願為第一優先考量</a:t>
            </a:r>
            <a:r>
              <a:rPr lang="zh-TW" altLang="en-US" sz="3400" dirty="0">
                <a:solidFill>
                  <a:srgbClr val="000066"/>
                </a:solidFill>
                <a:latin typeface="微軟正黑體" panose="020B0604030504040204" pitchFamily="34" charset="-120"/>
                <a:ea typeface="微軟正黑體" panose="020B0604030504040204" pitchFamily="34" charset="-120"/>
              </a:rPr>
              <a:t>，並非以學生分數最高之錄取科系為最優先錄取。</a:t>
            </a:r>
            <a:endParaRPr lang="en-US" altLang="zh-TW" sz="3400" dirty="0">
              <a:solidFill>
                <a:srgbClr val="000066"/>
              </a:solidFill>
              <a:latin typeface="微軟正黑體" panose="020B0604030504040204" pitchFamily="34" charset="-120"/>
              <a:ea typeface="微軟正黑體" panose="020B0604030504040204" pitchFamily="34" charset="-120"/>
            </a:endParaRPr>
          </a:p>
          <a:p>
            <a:r>
              <a:rPr lang="zh-TW" altLang="en-US" sz="3400" dirty="0">
                <a:solidFill>
                  <a:srgbClr val="000066"/>
                </a:solidFill>
                <a:latin typeface="微軟正黑體" panose="020B0604030504040204" pitchFamily="34" charset="-120"/>
                <a:ea typeface="微軟正黑體" panose="020B0604030504040204" pitchFamily="34" charset="-120"/>
              </a:rPr>
              <a:t>志願分發採從左而右</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由第一志願校到第五志願校</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，從上而下的方式</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由科別</a:t>
            </a:r>
            <a:r>
              <a:rPr lang="en-US" altLang="zh-TW" sz="3400" dirty="0">
                <a:solidFill>
                  <a:srgbClr val="000066"/>
                </a:solidFill>
                <a:latin typeface="微軟正黑體" panose="020B0604030504040204" pitchFamily="34" charset="-120"/>
                <a:ea typeface="微軟正黑體" panose="020B0604030504040204" pitchFamily="34" charset="-120"/>
              </a:rPr>
              <a:t>1</a:t>
            </a:r>
            <a:r>
              <a:rPr lang="zh-TW" altLang="en-US" sz="3400" dirty="0">
                <a:solidFill>
                  <a:srgbClr val="000066"/>
                </a:solidFill>
                <a:latin typeface="微軟正黑體" panose="020B0604030504040204" pitchFamily="34" charset="-120"/>
                <a:ea typeface="微軟正黑體" panose="020B0604030504040204" pitchFamily="34" charset="-120"/>
              </a:rPr>
              <a:t>、科別</a:t>
            </a:r>
            <a:r>
              <a:rPr lang="en-US" altLang="zh-TW" sz="3400" dirty="0">
                <a:solidFill>
                  <a:srgbClr val="000066"/>
                </a:solidFill>
                <a:latin typeface="微軟正黑體" panose="020B0604030504040204" pitchFamily="34" charset="-120"/>
                <a:ea typeface="微軟正黑體" panose="020B0604030504040204" pitchFamily="34" charset="-120"/>
              </a:rPr>
              <a:t>2</a:t>
            </a:r>
            <a:r>
              <a:rPr lang="zh-TW" altLang="en-US" sz="3400" dirty="0">
                <a:solidFill>
                  <a:srgbClr val="000066"/>
                </a:solidFill>
                <a:latin typeface="微軟正黑體" panose="020B0604030504040204" pitchFamily="34" charset="-120"/>
                <a:ea typeface="微軟正黑體" panose="020B0604030504040204" pitchFamily="34" charset="-120"/>
              </a:rPr>
              <a:t>、科別</a:t>
            </a:r>
            <a:r>
              <a:rPr lang="en-US" altLang="zh-TW" sz="3400" dirty="0">
                <a:solidFill>
                  <a:srgbClr val="000066"/>
                </a:solidFill>
                <a:latin typeface="微軟正黑體" panose="020B0604030504040204" pitchFamily="34" charset="-120"/>
                <a:ea typeface="微軟正黑體" panose="020B0604030504040204" pitchFamily="34" charset="-120"/>
              </a:rPr>
              <a:t>3…)</a:t>
            </a:r>
            <a:r>
              <a:rPr lang="zh-TW" altLang="en-US" sz="3400" dirty="0">
                <a:solidFill>
                  <a:srgbClr val="000066"/>
                </a:solidFill>
                <a:latin typeface="微軟正黑體" panose="020B0604030504040204" pitchFamily="34" charset="-120"/>
                <a:ea typeface="微軟正黑體" panose="020B0604030504040204" pitchFamily="34" charset="-120"/>
              </a:rPr>
              <a:t>來進行分發。</a:t>
            </a:r>
            <a:endParaRPr lang="en-US" altLang="zh-TW" sz="3400" dirty="0">
              <a:solidFill>
                <a:srgbClr val="000066"/>
              </a:solidFill>
              <a:latin typeface="微軟正黑體" panose="020B0604030504040204" pitchFamily="34" charset="-120"/>
              <a:ea typeface="微軟正黑體" panose="020B0604030504040204" pitchFamily="34" charset="-120"/>
            </a:endParaRPr>
          </a:p>
        </p:txBody>
      </p:sp>
      <p:pic>
        <p:nvPicPr>
          <p:cNvPr id="6" name="圖片 4"/>
          <p:cNvPicPr>
            <a:picLocks noChangeAspect="1"/>
          </p:cNvPicPr>
          <p:nvPr/>
        </p:nvPicPr>
        <p:blipFill>
          <a:blip r:embed="rId2" cstate="print"/>
          <a:srcRect/>
          <a:stretch>
            <a:fillRect/>
          </a:stretch>
        </p:blipFill>
        <p:spPr bwMode="auto">
          <a:xfrm>
            <a:off x="7236296" y="4437112"/>
            <a:ext cx="1117600" cy="2247900"/>
          </a:xfrm>
          <a:prstGeom prst="rect">
            <a:avLst/>
          </a:prstGeom>
          <a:noFill/>
          <a:ln w="9525">
            <a:noFill/>
            <a:miter lim="800000"/>
            <a:headEnd/>
            <a:tailEnd/>
          </a:ln>
        </p:spPr>
      </p:pic>
      <p:sp>
        <p:nvSpPr>
          <p:cNvPr id="7" name="投影片編號版面配置區 1">
            <a:extLst>
              <a:ext uri="{FF2B5EF4-FFF2-40B4-BE49-F238E27FC236}">
                <a16:creationId xmlns:a16="http://schemas.microsoft.com/office/drawing/2014/main" id="{B658021E-DC0E-4D02-A015-01AAA1F22FA0}"/>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8</a:t>
            </a:fld>
            <a:endParaRPr lang="zh-TW" altLang="en-US">
              <a:ea typeface="新細明體" charset="-120"/>
            </a:endParaRPr>
          </a:p>
        </p:txBody>
      </p:sp>
    </p:spTree>
    <p:extLst>
      <p:ext uri="{BB962C8B-B14F-4D97-AF65-F5344CB8AC3E}">
        <p14:creationId xmlns:p14="http://schemas.microsoft.com/office/powerpoint/2010/main" val="274188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467544" y="313166"/>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467544" y="1418797"/>
            <a:ext cx="8280920" cy="2088232"/>
          </a:xfrm>
        </p:spPr>
        <p:txBody>
          <a:bodyPr/>
          <a:lstStyle/>
          <a:p>
            <a:r>
              <a:rPr lang="zh-TW" altLang="en-US" dirty="0">
                <a:solidFill>
                  <a:srgbClr val="FF0000"/>
                </a:solidFill>
                <a:latin typeface="微軟正黑體" panose="020B0604030504040204" pitchFamily="34" charset="-120"/>
                <a:ea typeface="微軟正黑體" panose="020B0604030504040204" pitchFamily="34" charset="-120"/>
              </a:rPr>
              <a:t>保障名額</a:t>
            </a:r>
            <a:r>
              <a:rPr lang="zh-TW" altLang="en-US" dirty="0">
                <a:solidFill>
                  <a:srgbClr val="000066"/>
                </a:solidFill>
                <a:latin typeface="微軟正黑體" panose="020B0604030504040204" pitchFamily="34" charset="-120"/>
                <a:ea typeface="微軟正黑體" panose="020B0604030504040204" pitchFamily="34" charset="-120"/>
              </a:rPr>
              <a:t>，係指同一所國中選填該高中職校為第一志願，其申請者中分數最高者。</a:t>
            </a:r>
            <a:endParaRPr lang="en-US" altLang="zh-TW" dirty="0">
              <a:solidFill>
                <a:srgbClr val="000066"/>
              </a:solidFill>
              <a:latin typeface="微軟正黑體" panose="020B0604030504040204" pitchFamily="34" charset="-120"/>
              <a:ea typeface="微軟正黑體" panose="020B0604030504040204" pitchFamily="34" charset="-120"/>
            </a:endParaRPr>
          </a:p>
          <a:p>
            <a:endParaRPr lang="en-US" altLang="zh-TW" dirty="0">
              <a:solidFill>
                <a:srgbClr val="000066"/>
              </a:solidFill>
              <a:latin typeface="微軟正黑體" panose="020B0604030504040204" pitchFamily="34" charset="-120"/>
              <a:ea typeface="微軟正黑體" panose="020B0604030504040204" pitchFamily="34" charset="-120"/>
            </a:endParaRPr>
          </a:p>
          <a:p>
            <a:r>
              <a:rPr lang="zh-TW" altLang="en-US" dirty="0">
                <a:solidFill>
                  <a:srgbClr val="000066"/>
                </a:solidFill>
                <a:latin typeface="微軟正黑體" panose="020B0604030504040204" pitchFamily="34" charset="-120"/>
                <a:ea typeface="微軟正黑體" panose="020B0604030504040204" pitchFamily="34"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dirty="0">
              <a:solidFill>
                <a:srgbClr val="000066"/>
              </a:solidFill>
              <a:latin typeface="微軟正黑體" panose="020B0604030504040204" pitchFamily="34" charset="-120"/>
              <a:ea typeface="微軟正黑體" panose="020B0604030504040204" pitchFamily="34" charset="-120"/>
            </a:endParaRPr>
          </a:p>
        </p:txBody>
      </p:sp>
      <p:sp>
        <p:nvSpPr>
          <p:cNvPr id="6" name="投影片編號版面配置區 1">
            <a:extLst>
              <a:ext uri="{FF2B5EF4-FFF2-40B4-BE49-F238E27FC236}">
                <a16:creationId xmlns:a16="http://schemas.microsoft.com/office/drawing/2014/main" id="{27C13023-5B73-4D5C-8D73-D05EF596440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9</a:t>
            </a:fld>
            <a:endParaRPr lang="zh-TW" altLang="en-US">
              <a:ea typeface="新細明體" charset="-120"/>
            </a:endParaRPr>
          </a:p>
        </p:txBody>
      </p:sp>
    </p:spTree>
    <p:extLst>
      <p:ext uri="{BB962C8B-B14F-4D97-AF65-F5344CB8AC3E}">
        <p14:creationId xmlns:p14="http://schemas.microsoft.com/office/powerpoint/2010/main" val="199651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佈景主題1">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38TGp_spraut_light _v2">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14978</TotalTime>
  <Words>3052</Words>
  <Application>Microsoft Office PowerPoint</Application>
  <PresentationFormat>如螢幕大小 (4:3)</PresentationFormat>
  <Paragraphs>438</Paragraphs>
  <Slides>29</Slides>
  <Notes>6</Notes>
  <HiddenSlides>0</HiddenSlides>
  <MMClips>0</MMClips>
  <ScaleCrop>false</ScaleCrop>
  <HeadingPairs>
    <vt:vector size="8" baseType="variant">
      <vt:variant>
        <vt:lpstr>使用字型</vt:lpstr>
      </vt:variant>
      <vt:variant>
        <vt:i4>15</vt:i4>
      </vt:variant>
      <vt:variant>
        <vt:lpstr>佈景主題</vt:lpstr>
      </vt:variant>
      <vt:variant>
        <vt:i4>3</vt:i4>
      </vt:variant>
      <vt:variant>
        <vt:lpstr>內嵌 OLE 伺服程式</vt:lpstr>
      </vt:variant>
      <vt:variant>
        <vt:i4>1</vt:i4>
      </vt:variant>
      <vt:variant>
        <vt:lpstr>投影片標題</vt:lpstr>
      </vt:variant>
      <vt:variant>
        <vt:i4>29</vt:i4>
      </vt:variant>
    </vt:vector>
  </HeadingPairs>
  <TitlesOfParts>
    <vt:vector size="48" baseType="lpstr">
      <vt:lpstr>微软雅黑</vt:lpstr>
      <vt:lpstr>華康細圓體</vt:lpstr>
      <vt:lpstr>華康華綜體W5</vt:lpstr>
      <vt:lpstr>華康魏碑體</vt:lpstr>
      <vt:lpstr>超研澤粗魏碑</vt:lpstr>
      <vt:lpstr>微軟正黑體</vt:lpstr>
      <vt:lpstr>新細明體</vt:lpstr>
      <vt:lpstr>標楷體</vt:lpstr>
      <vt:lpstr>Arial</vt:lpstr>
      <vt:lpstr>Calibri</vt:lpstr>
      <vt:lpstr>Century Gothic</vt:lpstr>
      <vt:lpstr>Times New Roman</vt:lpstr>
      <vt:lpstr>Verdana</vt:lpstr>
      <vt:lpstr>Wingdings</vt:lpstr>
      <vt:lpstr>Wingdings 3</vt:lpstr>
      <vt:lpstr>Network</vt:lpstr>
      <vt:lpstr>佈景主題1</vt:lpstr>
      <vt:lpstr>1_238TGp_spraut_light _v2</vt:lpstr>
      <vt:lpstr>Image</vt:lpstr>
      <vt:lpstr>PowerPoint 簡報</vt:lpstr>
      <vt:lpstr>(二) 免試入學同分比序</vt:lpstr>
      <vt:lpstr>志願序(12分)</vt:lpstr>
      <vt:lpstr>PowerPoint 簡報</vt:lpstr>
      <vt:lpstr>PowerPoint 簡報</vt:lpstr>
      <vt:lpstr>PowerPoint 簡報</vt:lpstr>
      <vt:lpstr>PowerPoint 簡報</vt:lpstr>
      <vt:lpstr>志願選填注意事項</vt:lpstr>
      <vt:lpstr>志願選填注意事項</vt:lpstr>
      <vt:lpstr>志願選填注意事項</vt:lpstr>
      <vt:lpstr>志願選填注意事項</vt:lpstr>
      <vt:lpstr>獎勵紀錄(15分)</vt:lpstr>
      <vt:lpstr>獎勵紀錄(15分)</vt:lpstr>
      <vt:lpstr>社團參與(15分)</vt:lpstr>
      <vt:lpstr>※因應疫情三級警戒調整注意事項</vt:lpstr>
      <vt:lpstr>服務學習(15分)</vt:lpstr>
      <vt:lpstr>※因應疫情三級警戒調整注意事項</vt:lpstr>
      <vt:lpstr>PowerPoint 簡報</vt:lpstr>
      <vt:lpstr>體適能(10分)</vt:lpstr>
      <vt:lpstr>體適能(10分)</vt:lpstr>
      <vt:lpstr>體適能(10分)</vt:lpstr>
      <vt:lpstr>「多元學習表現」分數計算</vt:lpstr>
      <vt:lpstr>PowerPoint 簡報</vt:lpstr>
      <vt:lpstr>教育會考(36分)</vt:lpstr>
      <vt:lpstr>PowerPoint 簡報</vt:lpstr>
      <vt:lpstr>PowerPoint 簡報</vt:lpstr>
      <vt:lpstr>PowerPoint 簡報</vt:lpstr>
      <vt:lpstr>免試入學報名流程 (多元學習表現分數原採計期間自七上開學日起，至九下開學前一日止)</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lioujc</dc:creator>
  <cp:lastModifiedBy>5A88</cp:lastModifiedBy>
  <cp:revision>929</cp:revision>
  <cp:lastPrinted>2021-12-16T02:50:08Z</cp:lastPrinted>
  <dcterms:created xsi:type="dcterms:W3CDTF">1601-01-01T00:00:00Z</dcterms:created>
  <dcterms:modified xsi:type="dcterms:W3CDTF">2022-03-04T11:49:57Z</dcterms:modified>
</cp:coreProperties>
</file>