
<file path=[Content_Types].xml><?xml version="1.0" encoding="utf-8"?>
<Types xmlns="http://schemas.openxmlformats.org/package/2006/content-types"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12192000" cy="6858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F41CF2-811C-479D-B8B0-659CD7D53284}" v="88" dt="2023-08-23T00:18:06.588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84" y="96"/>
      </p:cViewPr>
      <p:guideLst>
        <p:guide orient="horz" pos="2880"/>
        <p:guide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610992" y="2388565"/>
            <a:ext cx="6970014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1F5F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610992" y="4484878"/>
            <a:ext cx="6970014" cy="1122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1" i="0">
                <a:solidFill>
                  <a:srgbClr val="001F5F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6600" b="1" i="0">
                <a:solidFill>
                  <a:srgbClr val="001F5F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56683" y="517905"/>
            <a:ext cx="3278632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400" b="1" i="0">
                <a:solidFill>
                  <a:srgbClr val="FF6699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732023" y="1343914"/>
            <a:ext cx="6731634" cy="20377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1" i="0">
                <a:solidFill>
                  <a:srgbClr val="001F5F"/>
                </a:solidFill>
                <a:latin typeface="Microsoft YaHei"/>
                <a:cs typeface="Microsoft YaHe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8/23/2023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0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help580@tn.edu.tw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9060" y="131063"/>
              <a:ext cx="11986260" cy="6621780"/>
            </a:xfrm>
            <a:custGeom>
              <a:avLst/>
              <a:gdLst/>
              <a:ahLst/>
              <a:cxnLst/>
              <a:rect l="l" t="t" r="r" b="b"/>
              <a:pathLst>
                <a:path w="11986260" h="6621780">
                  <a:moveTo>
                    <a:pt x="11986260" y="0"/>
                  </a:moveTo>
                  <a:lnTo>
                    <a:pt x="0" y="0"/>
                  </a:lnTo>
                  <a:lnTo>
                    <a:pt x="0" y="6621780"/>
                  </a:lnTo>
                  <a:lnTo>
                    <a:pt x="11986260" y="6621780"/>
                  </a:lnTo>
                  <a:lnTo>
                    <a:pt x="11986260" y="0"/>
                  </a:lnTo>
                  <a:close/>
                </a:path>
              </a:pathLst>
            </a:custGeom>
            <a:solidFill>
              <a:srgbClr val="FFFFFF">
                <a:alpha val="76077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9060" y="131063"/>
              <a:ext cx="11986260" cy="6621780"/>
            </a:xfrm>
            <a:custGeom>
              <a:avLst/>
              <a:gdLst/>
              <a:ahLst/>
              <a:cxnLst/>
              <a:rect l="l" t="t" r="r" b="b"/>
              <a:pathLst>
                <a:path w="11986260" h="6621780">
                  <a:moveTo>
                    <a:pt x="0" y="6621780"/>
                  </a:moveTo>
                  <a:lnTo>
                    <a:pt x="11986260" y="6621780"/>
                  </a:lnTo>
                  <a:lnTo>
                    <a:pt x="11986260" y="0"/>
                  </a:lnTo>
                  <a:lnTo>
                    <a:pt x="0" y="0"/>
                  </a:lnTo>
                  <a:lnTo>
                    <a:pt x="0" y="6621780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dirty="0"/>
              <a:t>友善校園週</a:t>
            </a:r>
          </a:p>
          <a:p>
            <a:pPr algn="ctr">
              <a:lnSpc>
                <a:spcPct val="100000"/>
              </a:lnSpc>
            </a:pPr>
            <a:r>
              <a:rPr spc="-5" dirty="0"/>
              <a:t>性平教育</a:t>
            </a:r>
            <a:r>
              <a:rPr dirty="0"/>
              <a:t>入</a:t>
            </a:r>
            <a:r>
              <a:rPr spc="-5" dirty="0"/>
              <a:t>班宣導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4177284" y="4343400"/>
            <a:ext cx="3756660" cy="925194"/>
            <a:chOff x="4177284" y="4343400"/>
            <a:chExt cx="3756660" cy="925194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51020" y="4488942"/>
              <a:ext cx="3320796" cy="49911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177284" y="4343400"/>
              <a:ext cx="3756660" cy="87934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18432" y="4385563"/>
              <a:ext cx="3585971" cy="7061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27220" y="4415027"/>
              <a:ext cx="3374135" cy="85344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180078" y="2822043"/>
            <a:ext cx="3835400" cy="2918460"/>
          </a:xfrm>
          <a:prstGeom prst="rect">
            <a:avLst/>
          </a:prstGeom>
        </p:spPr>
        <p:txBody>
          <a:bodyPr vert="horz" wrap="square" lIns="0" tIns="5492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25"/>
              </a:spcBef>
            </a:pPr>
            <a:r>
              <a:rPr sz="6000" b="1" spc="-5" dirty="0">
                <a:solidFill>
                  <a:srgbClr val="6F2F9F"/>
                </a:solidFill>
                <a:latin typeface="Microsoft YaHei"/>
                <a:cs typeface="Microsoft YaHei"/>
              </a:rPr>
              <a:t>性霸凌防治</a:t>
            </a:r>
            <a:endParaRPr sz="6000">
              <a:latin typeface="Microsoft YaHei"/>
              <a:cs typeface="Microsoft YaHei"/>
            </a:endParaRPr>
          </a:p>
          <a:p>
            <a:pPr marL="487680">
              <a:lnSpc>
                <a:spcPct val="100000"/>
              </a:lnSpc>
              <a:spcBef>
                <a:spcPts val="1970"/>
              </a:spcBef>
            </a:pP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國中七年級</a:t>
            </a:r>
            <a:r>
              <a:rPr sz="2800" spc="-10" dirty="0">
                <a:solidFill>
                  <a:srgbClr val="FFFF00"/>
                </a:solidFill>
                <a:latin typeface="Microsoft YaHei"/>
                <a:cs typeface="Microsoft YaHei"/>
              </a:rPr>
              <a:t>上</a:t>
            </a:r>
            <a:r>
              <a:rPr sz="2800" spc="-10" dirty="0">
                <a:solidFill>
                  <a:srgbClr val="FFFFFF"/>
                </a:solidFill>
                <a:latin typeface="Microsoft YaHei"/>
                <a:cs typeface="Microsoft YaHei"/>
              </a:rPr>
              <a:t>學期</a:t>
            </a:r>
            <a:endParaRPr sz="2800">
              <a:latin typeface="Microsoft YaHei"/>
              <a:cs typeface="Microsoft YaHei"/>
            </a:endParaRPr>
          </a:p>
          <a:p>
            <a:pPr marL="411480">
              <a:lnSpc>
                <a:spcPct val="100000"/>
              </a:lnSpc>
              <a:spcBef>
                <a:spcPts val="2660"/>
              </a:spcBef>
            </a:pPr>
            <a:r>
              <a:rPr sz="2800" b="1" spc="-10" dirty="0">
                <a:solidFill>
                  <a:srgbClr val="6F2F9F"/>
                </a:solidFill>
                <a:latin typeface="Microsoft YaHei"/>
                <a:cs typeface="Microsoft YaHei"/>
              </a:rPr>
              <a:t>臺南市政府教育局</a:t>
            </a:r>
            <a:endParaRPr sz="2800">
              <a:latin typeface="Microsoft YaHei"/>
              <a:cs typeface="Microsoft YaHei"/>
            </a:endParaRPr>
          </a:p>
        </p:txBody>
      </p:sp>
      <p:pic>
        <p:nvPicPr>
          <p:cNvPr id="18" name="音訊 17">
            <a:hlinkClick r:id="" action="ppaction://media"/>
            <a:extLst>
              <a:ext uri="{FF2B5EF4-FFF2-40B4-BE49-F238E27FC236}">
                <a16:creationId xmlns:a16="http://schemas.microsoft.com/office/drawing/2014/main" id="{125BC4D0-2A85-72A4-8529-71D6C44FD0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203125" t="-203125" r="-203125" b="-203125"/>
          <a:stretch>
            <a:fillRect/>
          </a:stretch>
        </p:blipFill>
        <p:spPr>
          <a:xfrm>
            <a:off x="10056561" y="4720946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0"/>
    </mc:Choice>
    <mc:Fallback xmlns="">
      <p:transition spd="slow" advTm="1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84380" cy="6832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6995" y="385317"/>
            <a:ext cx="97732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身為旁觀者的你，怎麼做？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620" y="13743"/>
            <a:ext cx="10674350" cy="6466840"/>
            <a:chOff x="7620" y="13743"/>
            <a:chExt cx="10674350" cy="646684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079" y="4430268"/>
              <a:ext cx="10038588" cy="20467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40079" y="4430268"/>
              <a:ext cx="10038715" cy="2047239"/>
            </a:xfrm>
            <a:custGeom>
              <a:avLst/>
              <a:gdLst/>
              <a:ahLst/>
              <a:cxnLst/>
              <a:rect l="l" t="t" r="r" b="b"/>
              <a:pathLst>
                <a:path w="10038715" h="2047239">
                  <a:moveTo>
                    <a:pt x="0" y="341121"/>
                  </a:moveTo>
                  <a:lnTo>
                    <a:pt x="3114" y="294845"/>
                  </a:lnTo>
                  <a:lnTo>
                    <a:pt x="12185" y="250457"/>
                  </a:lnTo>
                  <a:lnTo>
                    <a:pt x="26807" y="208365"/>
                  </a:lnTo>
                  <a:lnTo>
                    <a:pt x="46574" y="168975"/>
                  </a:lnTo>
                  <a:lnTo>
                    <a:pt x="71079" y="132696"/>
                  </a:lnTo>
                  <a:lnTo>
                    <a:pt x="99915" y="99933"/>
                  </a:lnTo>
                  <a:lnTo>
                    <a:pt x="132677" y="71093"/>
                  </a:lnTo>
                  <a:lnTo>
                    <a:pt x="168957" y="46585"/>
                  </a:lnTo>
                  <a:lnTo>
                    <a:pt x="208349" y="26814"/>
                  </a:lnTo>
                  <a:lnTo>
                    <a:pt x="250447" y="12189"/>
                  </a:lnTo>
                  <a:lnTo>
                    <a:pt x="294844" y="3115"/>
                  </a:lnTo>
                  <a:lnTo>
                    <a:pt x="341134" y="0"/>
                  </a:lnTo>
                  <a:lnTo>
                    <a:pt x="9697466" y="0"/>
                  </a:lnTo>
                  <a:lnTo>
                    <a:pt x="9743742" y="3115"/>
                  </a:lnTo>
                  <a:lnTo>
                    <a:pt x="9788130" y="12189"/>
                  </a:lnTo>
                  <a:lnTo>
                    <a:pt x="9830222" y="26814"/>
                  </a:lnTo>
                  <a:lnTo>
                    <a:pt x="9869612" y="46585"/>
                  </a:lnTo>
                  <a:lnTo>
                    <a:pt x="9905891" y="71093"/>
                  </a:lnTo>
                  <a:lnTo>
                    <a:pt x="9938654" y="99933"/>
                  </a:lnTo>
                  <a:lnTo>
                    <a:pt x="9967494" y="132696"/>
                  </a:lnTo>
                  <a:lnTo>
                    <a:pt x="9992002" y="168975"/>
                  </a:lnTo>
                  <a:lnTo>
                    <a:pt x="10011773" y="208365"/>
                  </a:lnTo>
                  <a:lnTo>
                    <a:pt x="10026398" y="250457"/>
                  </a:lnTo>
                  <a:lnTo>
                    <a:pt x="10035472" y="294845"/>
                  </a:lnTo>
                  <a:lnTo>
                    <a:pt x="10038588" y="341121"/>
                  </a:lnTo>
                  <a:lnTo>
                    <a:pt x="10038588" y="1705597"/>
                  </a:lnTo>
                  <a:lnTo>
                    <a:pt x="10035472" y="1751887"/>
                  </a:lnTo>
                  <a:lnTo>
                    <a:pt x="10026398" y="1796284"/>
                  </a:lnTo>
                  <a:lnTo>
                    <a:pt x="10011773" y="1838382"/>
                  </a:lnTo>
                  <a:lnTo>
                    <a:pt x="9992002" y="1877774"/>
                  </a:lnTo>
                  <a:lnTo>
                    <a:pt x="9967494" y="1914054"/>
                  </a:lnTo>
                  <a:lnTo>
                    <a:pt x="9938654" y="1946816"/>
                  </a:lnTo>
                  <a:lnTo>
                    <a:pt x="9905891" y="1975652"/>
                  </a:lnTo>
                  <a:lnTo>
                    <a:pt x="9869612" y="2000157"/>
                  </a:lnTo>
                  <a:lnTo>
                    <a:pt x="9830222" y="2019924"/>
                  </a:lnTo>
                  <a:lnTo>
                    <a:pt x="9788130" y="2034546"/>
                  </a:lnTo>
                  <a:lnTo>
                    <a:pt x="9743742" y="2043617"/>
                  </a:lnTo>
                  <a:lnTo>
                    <a:pt x="9697466" y="2046731"/>
                  </a:lnTo>
                  <a:lnTo>
                    <a:pt x="341134" y="2046731"/>
                  </a:lnTo>
                  <a:lnTo>
                    <a:pt x="294844" y="2043617"/>
                  </a:lnTo>
                  <a:lnTo>
                    <a:pt x="250447" y="2034546"/>
                  </a:lnTo>
                  <a:lnTo>
                    <a:pt x="208349" y="2019924"/>
                  </a:lnTo>
                  <a:lnTo>
                    <a:pt x="168957" y="2000157"/>
                  </a:lnTo>
                  <a:lnTo>
                    <a:pt x="132677" y="1975652"/>
                  </a:lnTo>
                  <a:lnTo>
                    <a:pt x="99915" y="1946816"/>
                  </a:lnTo>
                  <a:lnTo>
                    <a:pt x="71079" y="1914054"/>
                  </a:lnTo>
                  <a:lnTo>
                    <a:pt x="46574" y="1877774"/>
                  </a:lnTo>
                  <a:lnTo>
                    <a:pt x="26807" y="1838382"/>
                  </a:lnTo>
                  <a:lnTo>
                    <a:pt x="12185" y="1796284"/>
                  </a:lnTo>
                  <a:lnTo>
                    <a:pt x="3114" y="1751887"/>
                  </a:lnTo>
                  <a:lnTo>
                    <a:pt x="0" y="1705597"/>
                  </a:lnTo>
                  <a:lnTo>
                    <a:pt x="0" y="341121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18489" y="1525420"/>
            <a:ext cx="10694035" cy="44462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4620" marR="136525">
              <a:lnSpc>
                <a:spcPct val="127499"/>
              </a:lnSpc>
              <a:spcBef>
                <a:spcPts val="95"/>
              </a:spcBef>
            </a:pP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也許為了自我保護而沈默，或是為了減少罪惡 </a:t>
            </a:r>
            <a:r>
              <a:rPr sz="3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感而選擇忽略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600">
              <a:latin typeface="Microsoft YaHei"/>
              <a:cs typeface="Microsoft YaHei"/>
            </a:endParaRPr>
          </a:p>
          <a:p>
            <a:pPr marL="516255" marR="5080">
              <a:lnSpc>
                <a:spcPct val="104200"/>
              </a:lnSpc>
              <a:spcBef>
                <a:spcPts val="994"/>
              </a:spcBef>
            </a:pP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挺身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而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出需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要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很大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的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勇</a:t>
            </a:r>
            <a:r>
              <a:rPr sz="3600" b="1" u="heavy" spc="7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氣</a:t>
            </a:r>
            <a:r>
              <a:rPr sz="3600" b="1" u="heavy" spc="4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可能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很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不容</a:t>
            </a:r>
            <a:r>
              <a:rPr sz="3600" b="1" u="heavy" spc="7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易</a:t>
            </a:r>
            <a:r>
              <a:rPr sz="3600" b="1" u="heavy" spc="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或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許</a:t>
            </a:r>
            <a:r>
              <a:rPr sz="3600" b="1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可</a:t>
            </a:r>
            <a:r>
              <a:rPr sz="3600" b="1" u="heavy" spc="-359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以 </a:t>
            </a:r>
            <a:r>
              <a:rPr sz="3600" b="1" u="heavy" spc="-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思考什麼小小行動是能對終止霸凌有幫助</a:t>
            </a:r>
            <a:r>
              <a:rPr sz="3600" b="1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的。</a:t>
            </a:r>
            <a:endParaRPr sz="3600">
              <a:latin typeface="Microsoft YaHei"/>
              <a:cs typeface="Microsoft YaHei"/>
            </a:endParaRPr>
          </a:p>
          <a:p>
            <a:pPr marL="584200" indent="-572135">
              <a:lnSpc>
                <a:spcPct val="100000"/>
              </a:lnSpc>
              <a:spcBef>
                <a:spcPts val="2275"/>
              </a:spcBef>
              <a:buFont typeface="Wingdings"/>
              <a:buChar char=""/>
              <a:tabLst>
                <a:tab pos="583565" algn="l"/>
                <a:tab pos="584835" algn="l"/>
              </a:tabLst>
            </a:pP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遇到同學被嘲笑、排擠</a:t>
            </a:r>
            <a:r>
              <a:rPr sz="3200" spc="-15" dirty="0">
                <a:solidFill>
                  <a:srgbClr val="3A3838"/>
                </a:solidFill>
                <a:latin typeface="Microsoft YaHei"/>
                <a:cs typeface="Microsoft YaHei"/>
              </a:rPr>
              <a:t>被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欺負</a:t>
            </a:r>
            <a:r>
              <a:rPr sz="3200" spc="-1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應想</a:t>
            </a:r>
            <a:r>
              <a:rPr sz="3200" spc="-15" dirty="0">
                <a:solidFill>
                  <a:srgbClr val="3A3838"/>
                </a:solidFill>
                <a:latin typeface="Microsoft YaHei"/>
                <a:cs typeface="Microsoft YaHei"/>
              </a:rPr>
              <a:t>辦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法阻</a:t>
            </a:r>
            <a:r>
              <a:rPr sz="3200" spc="-10" dirty="0">
                <a:solidFill>
                  <a:srgbClr val="3A3838"/>
                </a:solidFill>
                <a:latin typeface="Microsoft YaHei"/>
                <a:cs typeface="Microsoft YaHei"/>
              </a:rPr>
              <a:t>止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200">
              <a:latin typeface="Microsoft YaHei"/>
              <a:cs typeface="Microsoft YaHei"/>
            </a:endParaRPr>
          </a:p>
          <a:p>
            <a:pPr marL="584200" marR="1011555" indent="-572135">
              <a:lnSpc>
                <a:spcPct val="100000"/>
              </a:lnSpc>
              <a:buFont typeface="Wingdings"/>
              <a:buChar char=""/>
              <a:tabLst>
                <a:tab pos="583565" algn="l"/>
                <a:tab pos="584835" algn="l"/>
              </a:tabLst>
            </a:pPr>
            <a:r>
              <a:rPr sz="3200" spc="45" dirty="0">
                <a:solidFill>
                  <a:srgbClr val="3A3838"/>
                </a:solidFill>
                <a:latin typeface="Microsoft YaHei"/>
                <a:cs typeface="Microsoft YaHei"/>
              </a:rPr>
              <a:t>若擔心霸凌者會反過來欺負</a:t>
            </a:r>
            <a:r>
              <a:rPr sz="3200" spc="50" dirty="0">
                <a:solidFill>
                  <a:srgbClr val="3A3838"/>
                </a:solidFill>
                <a:latin typeface="Microsoft YaHei"/>
                <a:cs typeface="Microsoft YaHei"/>
              </a:rPr>
              <a:t>你，</a:t>
            </a:r>
            <a:r>
              <a:rPr sz="3200" spc="45" dirty="0">
                <a:solidFill>
                  <a:srgbClr val="3A3838"/>
                </a:solidFill>
                <a:latin typeface="Microsoft YaHei"/>
                <a:cs typeface="Microsoft YaHei"/>
              </a:rPr>
              <a:t>請大人幫忙</a:t>
            </a:r>
            <a:r>
              <a:rPr sz="3200" spc="5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200" spc="60" dirty="0">
                <a:solidFill>
                  <a:srgbClr val="3A3838"/>
                </a:solidFill>
                <a:latin typeface="Microsoft YaHei"/>
                <a:cs typeface="Microsoft YaHei"/>
              </a:rPr>
              <a:t>幫助 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弱小是正確行為，跟打</a:t>
            </a:r>
            <a:r>
              <a:rPr sz="3200" spc="-15" dirty="0">
                <a:solidFill>
                  <a:srgbClr val="3A3838"/>
                </a:solidFill>
                <a:latin typeface="Microsoft YaHei"/>
                <a:cs typeface="Microsoft YaHei"/>
              </a:rPr>
              <a:t>小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報告</a:t>
            </a:r>
            <a:r>
              <a:rPr sz="3200" spc="-15" dirty="0">
                <a:solidFill>
                  <a:srgbClr val="3A3838"/>
                </a:solidFill>
                <a:latin typeface="Microsoft YaHei"/>
                <a:cs typeface="Microsoft YaHei"/>
              </a:rPr>
              <a:t>完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全不</a:t>
            </a:r>
            <a:r>
              <a:rPr sz="3200" spc="-10" dirty="0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3200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27" name="音訊 26">
            <a:hlinkClick r:id="" action="ppaction://media"/>
            <a:extLst>
              <a:ext uri="{FF2B5EF4-FFF2-40B4-BE49-F238E27FC236}">
                <a16:creationId xmlns:a16="http://schemas.microsoft.com/office/drawing/2014/main" id="{C05F815E-680B-761C-FE18-5B8189E45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9"/>
    </mc:Choice>
    <mc:Fallback xmlns="">
      <p:transition spd="slow" advTm="416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84380" cy="6832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26995" y="385317"/>
            <a:ext cx="977328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身為霸凌者的你，怎麼做？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620" y="13743"/>
            <a:ext cx="11965305" cy="6428740"/>
            <a:chOff x="7620" y="13743"/>
            <a:chExt cx="11965305" cy="642874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1103" y="3896868"/>
              <a:ext cx="11518392" cy="2542032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451103" y="3896868"/>
              <a:ext cx="11518900" cy="2542540"/>
            </a:xfrm>
            <a:custGeom>
              <a:avLst/>
              <a:gdLst/>
              <a:ahLst/>
              <a:cxnLst/>
              <a:rect l="l" t="t" r="r" b="b"/>
              <a:pathLst>
                <a:path w="11518900" h="2542540">
                  <a:moveTo>
                    <a:pt x="0" y="423671"/>
                  </a:moveTo>
                  <a:lnTo>
                    <a:pt x="2850" y="374272"/>
                  </a:lnTo>
                  <a:lnTo>
                    <a:pt x="11189" y="326544"/>
                  </a:lnTo>
                  <a:lnTo>
                    <a:pt x="24699" y="280806"/>
                  </a:lnTo>
                  <a:lnTo>
                    <a:pt x="43062" y="237375"/>
                  </a:lnTo>
                  <a:lnTo>
                    <a:pt x="65961" y="196570"/>
                  </a:lnTo>
                  <a:lnTo>
                    <a:pt x="93076" y="158709"/>
                  </a:lnTo>
                  <a:lnTo>
                    <a:pt x="124091" y="124110"/>
                  </a:lnTo>
                  <a:lnTo>
                    <a:pt x="158687" y="93092"/>
                  </a:lnTo>
                  <a:lnTo>
                    <a:pt x="196547" y="65973"/>
                  </a:lnTo>
                  <a:lnTo>
                    <a:pt x="237353" y="43071"/>
                  </a:lnTo>
                  <a:lnTo>
                    <a:pt x="280786" y="24705"/>
                  </a:lnTo>
                  <a:lnTo>
                    <a:pt x="326528" y="11192"/>
                  </a:lnTo>
                  <a:lnTo>
                    <a:pt x="374263" y="2851"/>
                  </a:lnTo>
                  <a:lnTo>
                    <a:pt x="423671" y="0"/>
                  </a:lnTo>
                  <a:lnTo>
                    <a:pt x="11094720" y="0"/>
                  </a:lnTo>
                  <a:lnTo>
                    <a:pt x="11144119" y="2851"/>
                  </a:lnTo>
                  <a:lnTo>
                    <a:pt x="11191847" y="11192"/>
                  </a:lnTo>
                  <a:lnTo>
                    <a:pt x="11237585" y="24705"/>
                  </a:lnTo>
                  <a:lnTo>
                    <a:pt x="11281016" y="43071"/>
                  </a:lnTo>
                  <a:lnTo>
                    <a:pt x="11321821" y="65973"/>
                  </a:lnTo>
                  <a:lnTo>
                    <a:pt x="11359682" y="93092"/>
                  </a:lnTo>
                  <a:lnTo>
                    <a:pt x="11394281" y="124110"/>
                  </a:lnTo>
                  <a:lnTo>
                    <a:pt x="11425299" y="158709"/>
                  </a:lnTo>
                  <a:lnTo>
                    <a:pt x="11452418" y="196570"/>
                  </a:lnTo>
                  <a:lnTo>
                    <a:pt x="11475320" y="237375"/>
                  </a:lnTo>
                  <a:lnTo>
                    <a:pt x="11493686" y="280806"/>
                  </a:lnTo>
                  <a:lnTo>
                    <a:pt x="11507199" y="326544"/>
                  </a:lnTo>
                  <a:lnTo>
                    <a:pt x="11515540" y="374272"/>
                  </a:lnTo>
                  <a:lnTo>
                    <a:pt x="11518392" y="423671"/>
                  </a:lnTo>
                  <a:lnTo>
                    <a:pt x="11518392" y="2118347"/>
                  </a:lnTo>
                  <a:lnTo>
                    <a:pt x="11515540" y="2167758"/>
                  </a:lnTo>
                  <a:lnTo>
                    <a:pt x="11507199" y="2215495"/>
                  </a:lnTo>
                  <a:lnTo>
                    <a:pt x="11493686" y="2261239"/>
                  </a:lnTo>
                  <a:lnTo>
                    <a:pt x="11475320" y="2304674"/>
                  </a:lnTo>
                  <a:lnTo>
                    <a:pt x="11452418" y="2345480"/>
                  </a:lnTo>
                  <a:lnTo>
                    <a:pt x="11425299" y="2383341"/>
                  </a:lnTo>
                  <a:lnTo>
                    <a:pt x="11394281" y="2417938"/>
                  </a:lnTo>
                  <a:lnTo>
                    <a:pt x="11359682" y="2448954"/>
                  </a:lnTo>
                  <a:lnTo>
                    <a:pt x="11321821" y="2476070"/>
                  </a:lnTo>
                  <a:lnTo>
                    <a:pt x="11281016" y="2498968"/>
                  </a:lnTo>
                  <a:lnTo>
                    <a:pt x="11237585" y="2517332"/>
                  </a:lnTo>
                  <a:lnTo>
                    <a:pt x="11191847" y="2530842"/>
                  </a:lnTo>
                  <a:lnTo>
                    <a:pt x="11144119" y="2539181"/>
                  </a:lnTo>
                  <a:lnTo>
                    <a:pt x="11094720" y="2542031"/>
                  </a:lnTo>
                  <a:lnTo>
                    <a:pt x="423671" y="2542031"/>
                  </a:lnTo>
                  <a:lnTo>
                    <a:pt x="374263" y="2539181"/>
                  </a:lnTo>
                  <a:lnTo>
                    <a:pt x="326528" y="2530842"/>
                  </a:lnTo>
                  <a:lnTo>
                    <a:pt x="280786" y="2517332"/>
                  </a:lnTo>
                  <a:lnTo>
                    <a:pt x="237353" y="2498968"/>
                  </a:lnTo>
                  <a:lnTo>
                    <a:pt x="196547" y="2476070"/>
                  </a:lnTo>
                  <a:lnTo>
                    <a:pt x="158687" y="2448954"/>
                  </a:lnTo>
                  <a:lnTo>
                    <a:pt x="124091" y="2417938"/>
                  </a:lnTo>
                  <a:lnTo>
                    <a:pt x="93076" y="2383341"/>
                  </a:lnTo>
                  <a:lnTo>
                    <a:pt x="65961" y="2345480"/>
                  </a:lnTo>
                  <a:lnTo>
                    <a:pt x="43062" y="2304674"/>
                  </a:lnTo>
                  <a:lnTo>
                    <a:pt x="24699" y="2261239"/>
                  </a:lnTo>
                  <a:lnTo>
                    <a:pt x="11189" y="2215495"/>
                  </a:lnTo>
                  <a:lnTo>
                    <a:pt x="2850" y="2167758"/>
                  </a:lnTo>
                  <a:lnTo>
                    <a:pt x="0" y="2118347"/>
                  </a:lnTo>
                  <a:lnTo>
                    <a:pt x="0" y="423671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53897" y="1660421"/>
            <a:ext cx="11237595" cy="4610365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1235075">
              <a:lnSpc>
                <a:spcPct val="100000"/>
              </a:lnSpc>
              <a:spcBef>
                <a:spcPts val="1285"/>
              </a:spcBef>
            </a:pPr>
            <a:r>
              <a:rPr sz="3600" b="1" spc="150" dirty="0">
                <a:solidFill>
                  <a:srgbClr val="3A3838"/>
                </a:solidFill>
                <a:latin typeface="Microsoft YaHei"/>
                <a:cs typeface="Microsoft YaHei"/>
              </a:rPr>
              <a:t>立即停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止</a:t>
            </a:r>
            <a:r>
              <a:rPr sz="3600" b="1" spc="150" dirty="0">
                <a:solidFill>
                  <a:srgbClr val="3A3838"/>
                </a:solidFill>
                <a:latin typeface="Microsoft YaHei"/>
                <a:cs typeface="Microsoft YaHei"/>
              </a:rPr>
              <a:t>霸凌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3600" b="1" spc="165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3600" b="1" spc="15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思</a:t>
            </a:r>
            <a:r>
              <a:rPr sz="3600" b="1" spc="150" dirty="0">
                <a:solidFill>
                  <a:srgbClr val="3A3838"/>
                </a:solidFill>
                <a:latin typeface="Microsoft YaHei"/>
                <a:cs typeface="Microsoft YaHei"/>
              </a:rPr>
              <a:t>考行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3600" b="1" spc="150" dirty="0">
                <a:solidFill>
                  <a:srgbClr val="3A3838"/>
                </a:solidFill>
                <a:latin typeface="Microsoft YaHei"/>
                <a:cs typeface="Microsoft YaHei"/>
              </a:rPr>
              <a:t>背後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動</a:t>
            </a:r>
            <a:r>
              <a:rPr sz="3600" b="1" spc="150" dirty="0">
                <a:solidFill>
                  <a:srgbClr val="3A3838"/>
                </a:solidFill>
                <a:latin typeface="Microsoft YaHei"/>
                <a:cs typeface="Microsoft YaHei"/>
              </a:rPr>
              <a:t>機及</a:t>
            </a:r>
            <a:r>
              <a:rPr sz="3600" b="1" spc="140" dirty="0">
                <a:solidFill>
                  <a:srgbClr val="3A3838"/>
                </a:solidFill>
                <a:latin typeface="Microsoft YaHei"/>
                <a:cs typeface="Microsoft YaHei"/>
              </a:rPr>
              <a:t>需</a:t>
            </a:r>
            <a:r>
              <a:rPr sz="3600" b="1" spc="200" dirty="0">
                <a:solidFill>
                  <a:srgbClr val="3A3838"/>
                </a:solidFill>
                <a:latin typeface="Microsoft YaHei"/>
                <a:cs typeface="Microsoft YaHei"/>
              </a:rPr>
              <a:t>求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600" dirty="0">
              <a:latin typeface="Microsoft YaHei"/>
              <a:cs typeface="Microsoft YaHei"/>
            </a:endParaRPr>
          </a:p>
          <a:p>
            <a:pPr marL="600710" marR="466090">
              <a:lnSpc>
                <a:spcPct val="104200"/>
              </a:lnSpc>
              <a:spcBef>
                <a:spcPts val="1005"/>
              </a:spcBef>
            </a:pPr>
            <a:r>
              <a:rPr sz="3600" b="1" u="heavy" spc="3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認</a:t>
            </a:r>
            <a:r>
              <a:rPr sz="3600" b="1" u="heavy" spc="3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識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自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己和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別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人的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不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同情</a:t>
            </a:r>
            <a:r>
              <a:rPr sz="3600" b="1" u="heavy" spc="8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緒</a:t>
            </a:r>
            <a:r>
              <a:rPr sz="3600" b="1" u="heavy" spc="3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瞭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解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情緒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的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語言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和</a:t>
            </a:r>
            <a:r>
              <a:rPr lang="zh-TW" altLang="en-US" sz="3600" b="1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非</a:t>
            </a:r>
            <a:r>
              <a:rPr sz="3600" b="1" u="heavy" spc="-356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語 </a:t>
            </a:r>
            <a:r>
              <a:rPr lang="zh-TW" altLang="en-US" sz="3600" b="1" u="heavy" spc="-356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       </a:t>
            </a:r>
            <a:r>
              <a:rPr sz="3600" b="1" u="heavy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言的溝通</a:t>
            </a:r>
            <a:endParaRPr sz="3600" dirty="0">
              <a:latin typeface="Microsoft YaHei"/>
              <a:cs typeface="Microsoft YaHei"/>
            </a:endParaRPr>
          </a:p>
          <a:p>
            <a:pPr marL="584200" indent="-571500">
              <a:lnSpc>
                <a:spcPts val="3354"/>
              </a:lnSpc>
              <a:spcBef>
                <a:spcPts val="3510"/>
              </a:spcBef>
              <a:buFont typeface="Wingdings"/>
              <a:buChar char=""/>
              <a:tabLst>
                <a:tab pos="583565" algn="l"/>
                <a:tab pos="58420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冷靜：處理生氣的正向方法（例如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：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冷靜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從不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的觀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點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看事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情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）</a:t>
            </a:r>
            <a:endParaRPr sz="2800" dirty="0">
              <a:latin typeface="Microsoft YaHei"/>
              <a:cs typeface="Microsoft YaHei"/>
            </a:endParaRPr>
          </a:p>
          <a:p>
            <a:pPr marL="584200" marR="698500" indent="-571500">
              <a:lnSpc>
                <a:spcPts val="3370"/>
              </a:lnSpc>
              <a:spcBef>
                <a:spcPts val="100"/>
              </a:spcBef>
              <a:buFont typeface="Wingdings"/>
              <a:buChar char=""/>
              <a:tabLst>
                <a:tab pos="583565" algn="l"/>
                <a:tab pos="584200" algn="l"/>
              </a:tabLst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樂觀：找出「自動負面思考」並評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量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其正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確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性（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例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如：</a:t>
            </a:r>
            <a:r>
              <a:rPr sz="2800" dirty="0">
                <a:solidFill>
                  <a:srgbClr val="3A3838"/>
                </a:solidFill>
                <a:latin typeface="Microsoft YaHei"/>
                <a:cs typeface="Microsoft YaHei"/>
              </a:rPr>
              <a:t>全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班都看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不起我）。</a:t>
            </a:r>
            <a:endParaRPr sz="2800" dirty="0">
              <a:latin typeface="Microsoft YaHei"/>
              <a:cs typeface="Microsoft YaHei"/>
            </a:endParaRPr>
          </a:p>
          <a:p>
            <a:pPr marL="584200" indent="-571500">
              <a:lnSpc>
                <a:spcPts val="3240"/>
              </a:lnSpc>
              <a:buFont typeface="Wingdings"/>
              <a:buChar char=""/>
              <a:tabLst>
                <a:tab pos="583565" algn="l"/>
                <a:tab pos="584200" algn="l"/>
              </a:tabLst>
            </a:pP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與人連結：找出與同儕的共同興趣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看見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學的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正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向特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質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、接</a:t>
            </a:r>
            <a:r>
              <a:rPr sz="2800" spc="5" dirty="0">
                <a:solidFill>
                  <a:srgbClr val="3A3838"/>
                </a:solidFill>
                <a:latin typeface="Microsoft YaHei"/>
                <a:cs typeface="Microsoft YaHei"/>
              </a:rPr>
              <a:t>受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他</a:t>
            </a:r>
            <a:endParaRPr sz="2800" dirty="0">
              <a:latin typeface="Microsoft YaHei"/>
              <a:cs typeface="Microsoft YaHei"/>
            </a:endParaRPr>
          </a:p>
          <a:p>
            <a:pPr marL="584200">
              <a:lnSpc>
                <a:spcPct val="100000"/>
              </a:lnSpc>
              <a:spcBef>
                <a:spcPts val="10"/>
              </a:spcBef>
            </a:pP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人的讚美</a:t>
            </a:r>
            <a:r>
              <a:rPr sz="2800" spc="-10" dirty="0">
                <a:solidFill>
                  <a:srgbClr val="3A3838"/>
                </a:solidFill>
                <a:latin typeface="Arial MT"/>
                <a:cs typeface="Arial MT"/>
              </a:rPr>
              <a:t>…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等方式。</a:t>
            </a:r>
            <a:endParaRPr sz="2800" dirty="0">
              <a:latin typeface="Microsoft YaHei"/>
              <a:cs typeface="Microsoft YaHei"/>
            </a:endParaRPr>
          </a:p>
        </p:txBody>
      </p:sp>
      <p:pic>
        <p:nvPicPr>
          <p:cNvPr id="43" name="音訊 42">
            <a:hlinkClick r:id="" action="ppaction://media"/>
            <a:extLst>
              <a:ext uri="{FF2B5EF4-FFF2-40B4-BE49-F238E27FC236}">
                <a16:creationId xmlns:a16="http://schemas.microsoft.com/office/drawing/2014/main" id="{4C87385F-3B26-E2F9-56F0-C649A0BBDE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01"/>
    </mc:Choice>
    <mc:Fallback xmlns="">
      <p:transition spd="slow" advTm="43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8438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62148" y="293369"/>
            <a:ext cx="652399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給富有正義感的你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475994" y="1935123"/>
            <a:ext cx="10652125" cy="326580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584200" indent="-571500">
              <a:lnSpc>
                <a:spcPct val="100000"/>
              </a:lnSpc>
              <a:spcBef>
                <a:spcPts val="1285"/>
              </a:spcBef>
              <a:buSzPct val="59722"/>
              <a:buFont typeface="Wingdings"/>
              <a:buChar char=""/>
              <a:tabLst>
                <a:tab pos="583565" algn="l"/>
                <a:tab pos="584200" algn="l"/>
              </a:tabLst>
            </a:pP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給富有正義感的你</a:t>
            </a:r>
            <a:endParaRPr sz="3600">
              <a:latin typeface="Microsoft YaHei"/>
              <a:cs typeface="Microsoft YaHei"/>
            </a:endParaRPr>
          </a:p>
          <a:p>
            <a:pPr marL="518159" marR="462280" indent="129539">
              <a:lnSpc>
                <a:spcPct val="127299"/>
              </a:lnSpc>
              <a:spcBef>
                <a:spcPts val="5"/>
              </a:spcBef>
            </a:pPr>
            <a:r>
              <a:rPr sz="3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也許事件發生後會忍不住想教訓或處罰霸凌者 </a:t>
            </a:r>
            <a:r>
              <a:rPr sz="3600" b="1" u="heavy" spc="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對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於</a:t>
            </a:r>
            <a:r>
              <a:rPr sz="3600" b="1" u="heavy" spc="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受傷害的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人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r>
              <a:rPr sz="3600" b="1" u="heavy" spc="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我們都會很不忍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心</a:t>
            </a:r>
            <a:r>
              <a:rPr sz="3600" b="1" u="heavy" spc="2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、很憤</a:t>
            </a:r>
            <a:r>
              <a:rPr sz="3600" b="1" u="heavy" spc="1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怒</a:t>
            </a:r>
            <a:r>
              <a:rPr sz="3600" b="1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endParaRPr sz="3600">
              <a:latin typeface="Microsoft YaHei"/>
              <a:cs typeface="Microsoft YaHei"/>
            </a:endParaRPr>
          </a:p>
          <a:p>
            <a:pPr marL="12700" marR="5080">
              <a:lnSpc>
                <a:spcPts val="4500"/>
              </a:lnSpc>
              <a:spcBef>
                <a:spcPts val="105"/>
              </a:spcBef>
            </a:pP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但如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果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報復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了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加害</a:t>
            </a:r>
            <a:r>
              <a:rPr sz="3600" b="1" u="heavy" spc="8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者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，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那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其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實你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也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變成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另</a:t>
            </a:r>
            <a:r>
              <a:rPr sz="3600" b="1" u="heavy" spc="2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一個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霸</a:t>
            </a:r>
            <a:r>
              <a:rPr sz="3600" b="1" u="heavy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凌</a:t>
            </a:r>
            <a:r>
              <a:rPr sz="3600" b="1" u="heavy" spc="3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者 ，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尋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求合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理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的資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源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來協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助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才能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減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少性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霸</a:t>
            </a:r>
            <a:r>
              <a:rPr sz="3600" b="1" u="heavy" spc="3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凌的</a:t>
            </a:r>
            <a:r>
              <a:rPr sz="3600" b="1" u="heavy" spc="40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發</a:t>
            </a:r>
            <a:r>
              <a:rPr sz="3600" b="1" u="heavy" spc="10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Microsoft YaHei"/>
                <a:cs typeface="Microsoft YaHei"/>
              </a:rPr>
              <a:t>生</a:t>
            </a:r>
            <a:r>
              <a:rPr sz="3600" b="1" dirty="0">
                <a:solidFill>
                  <a:srgbClr val="001F5F"/>
                </a:solidFill>
                <a:latin typeface="Microsoft YaHei"/>
                <a:cs typeface="Microsoft YaHei"/>
              </a:rPr>
              <a:t>。</a:t>
            </a:r>
            <a:endParaRPr sz="3600">
              <a:latin typeface="Microsoft YaHei"/>
              <a:cs typeface="Microsoft YaHei"/>
            </a:endParaRPr>
          </a:p>
        </p:txBody>
      </p:sp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pic>
        <p:nvPicPr>
          <p:cNvPr id="50" name="音訊 49">
            <a:hlinkClick r:id="" action="ppaction://media"/>
            <a:extLst>
              <a:ext uri="{FF2B5EF4-FFF2-40B4-BE49-F238E27FC236}">
                <a16:creationId xmlns:a16="http://schemas.microsoft.com/office/drawing/2014/main" id="{2C347566-87D5-AFFB-8461-82234F817F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55"/>
    </mc:Choice>
    <mc:Fallback xmlns="">
      <p:transition spd="slow" advTm="27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267705" y="1115060"/>
            <a:ext cx="1650364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6400" b="1" spc="-5" dirty="0">
                <a:solidFill>
                  <a:srgbClr val="FF6699"/>
                </a:solidFill>
                <a:latin typeface="Microsoft YaHei"/>
                <a:cs typeface="Microsoft YaHei"/>
              </a:rPr>
              <a:t>結語</a:t>
            </a:r>
            <a:endParaRPr sz="6400">
              <a:latin typeface="Microsoft YaHei"/>
              <a:cs typeface="Microsoft YaHe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尊重接納與同理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56260">
              <a:lnSpc>
                <a:spcPct val="100000"/>
              </a:lnSpc>
              <a:spcBef>
                <a:spcPts val="100"/>
              </a:spcBef>
            </a:pPr>
            <a:r>
              <a:rPr dirty="0"/>
              <a:t>挺身而出拒霸凌</a:t>
            </a: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3712464"/>
            <a:ext cx="3736848" cy="236829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717280" y="0"/>
            <a:ext cx="3467100" cy="3506724"/>
          </a:xfrm>
          <a:prstGeom prst="rect">
            <a:avLst/>
          </a:prstGeom>
        </p:spPr>
      </p:pic>
      <p:pic>
        <p:nvPicPr>
          <p:cNvPr id="34" name="音訊 33">
            <a:hlinkClick r:id="" action="ppaction://media"/>
            <a:extLst>
              <a:ext uri="{FF2B5EF4-FFF2-40B4-BE49-F238E27FC236}">
                <a16:creationId xmlns:a16="http://schemas.microsoft.com/office/drawing/2014/main" id="{F856EC1A-A9FB-8859-0774-CC58302445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7"/>
    </mc:Choice>
    <mc:Fallback xmlns="">
      <p:transition spd="slow" advTm="10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12191"/>
            <a:ext cx="12184380" cy="6833870"/>
            <a:chOff x="7620" y="12191"/>
            <a:chExt cx="12184380" cy="6833870"/>
          </a:xfrm>
        </p:grpSpPr>
        <p:pic>
          <p:nvPicPr>
            <p:cNvPr id="3" name="object 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8" y="12191"/>
              <a:ext cx="12166091" cy="683361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810759" y="298526"/>
            <a:ext cx="327469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求助管道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345817" y="1186172"/>
            <a:ext cx="8207375" cy="5430520"/>
          </a:xfrm>
          <a:prstGeom prst="rect">
            <a:avLst/>
          </a:prstGeom>
        </p:spPr>
        <p:txBody>
          <a:bodyPr vert="horz" wrap="square" lIns="0" tIns="138430" rIns="0" bIns="0" rtlCol="0">
            <a:spAutoFit/>
          </a:bodyPr>
          <a:lstStyle/>
          <a:p>
            <a:pPr marL="469900" indent="-457834">
              <a:lnSpc>
                <a:spcPct val="100000"/>
              </a:lnSpc>
              <a:spcBef>
                <a:spcPts val="1090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於校園生活問卷中提出</a:t>
            </a:r>
            <a:endParaRPr sz="3200">
              <a:latin typeface="Microsoft YaHei"/>
              <a:cs typeface="Microsoft YaHei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向導師、學校師長、</a:t>
            </a:r>
            <a:r>
              <a:rPr sz="3200" b="1" spc="5" dirty="0">
                <a:solidFill>
                  <a:srgbClr val="001F5F"/>
                </a:solidFill>
                <a:latin typeface="Microsoft YaHei"/>
                <a:cs typeface="Microsoft YaHei"/>
              </a:rPr>
              <a:t>家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長</a:t>
            </a:r>
            <a:r>
              <a:rPr sz="3200" b="1" spc="5" dirty="0">
                <a:solidFill>
                  <a:srgbClr val="001F5F"/>
                </a:solidFill>
                <a:latin typeface="Microsoft YaHei"/>
                <a:cs typeface="Microsoft YaHei"/>
              </a:rPr>
              <a:t>反映</a:t>
            </a:r>
            <a:endParaRPr sz="3200">
              <a:latin typeface="Microsoft YaHei"/>
              <a:cs typeface="Microsoft YaHei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請同學或好友等其他人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向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學校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反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映</a:t>
            </a:r>
            <a:endParaRPr sz="3200">
              <a:latin typeface="Microsoft YaHei"/>
              <a:cs typeface="Microsoft YaHei"/>
            </a:endParaRPr>
          </a:p>
          <a:p>
            <a:pPr marL="469900" indent="-457834">
              <a:lnSpc>
                <a:spcPct val="100000"/>
              </a:lnSpc>
              <a:spcBef>
                <a:spcPts val="1000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spc="320" dirty="0">
                <a:solidFill>
                  <a:srgbClr val="001F5F"/>
                </a:solidFill>
                <a:latin typeface="Microsoft YaHei"/>
                <a:cs typeface="Microsoft YaHei"/>
              </a:rPr>
              <a:t>教</a:t>
            </a:r>
            <a:r>
              <a:rPr sz="3200" b="1" spc="335" dirty="0">
                <a:solidFill>
                  <a:srgbClr val="001F5F"/>
                </a:solidFill>
                <a:latin typeface="Microsoft YaHei"/>
                <a:cs typeface="Microsoft YaHei"/>
              </a:rPr>
              <a:t>育</a:t>
            </a:r>
            <a:r>
              <a:rPr sz="3200" b="1" spc="320" dirty="0">
                <a:solidFill>
                  <a:srgbClr val="001F5F"/>
                </a:solidFill>
                <a:latin typeface="Microsoft YaHei"/>
                <a:cs typeface="Microsoft YaHei"/>
              </a:rPr>
              <a:t>局關</a:t>
            </a:r>
            <a:r>
              <a:rPr sz="3200" b="1" spc="350" dirty="0">
                <a:solidFill>
                  <a:srgbClr val="001F5F"/>
                </a:solidFill>
                <a:latin typeface="Microsoft YaHei"/>
                <a:cs typeface="Microsoft YaHei"/>
              </a:rPr>
              <a:t>懷</a:t>
            </a:r>
            <a:r>
              <a:rPr sz="3200" b="1" spc="325" dirty="0">
                <a:solidFill>
                  <a:srgbClr val="001F5F"/>
                </a:solidFill>
                <a:latin typeface="Microsoft YaHei"/>
                <a:cs typeface="Microsoft YaHei"/>
              </a:rPr>
              <a:t>關懷</a:t>
            </a:r>
            <a:r>
              <a:rPr sz="3200" b="1" spc="335" dirty="0">
                <a:solidFill>
                  <a:srgbClr val="001F5F"/>
                </a:solidFill>
                <a:latin typeface="Microsoft YaHei"/>
                <a:cs typeface="Microsoft YaHei"/>
              </a:rPr>
              <a:t>信</a:t>
            </a:r>
            <a:r>
              <a:rPr sz="3200" b="1" spc="330" dirty="0">
                <a:solidFill>
                  <a:srgbClr val="001F5F"/>
                </a:solidFill>
                <a:latin typeface="Microsoft YaHei"/>
                <a:cs typeface="Microsoft YaHei"/>
              </a:rPr>
              <a:t>箱</a:t>
            </a:r>
            <a:r>
              <a:rPr sz="3200" b="1" spc="-5" dirty="0">
                <a:solidFill>
                  <a:srgbClr val="001F5F"/>
                </a:solidFill>
                <a:latin typeface="Arial"/>
                <a:cs typeface="Arial"/>
                <a:hlinkClick r:id="rId6"/>
              </a:rPr>
              <a:t>help580@tn.edu.tw</a:t>
            </a:r>
            <a:endParaRPr sz="32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信箱反映</a:t>
            </a:r>
            <a:endParaRPr sz="3200">
              <a:latin typeface="Microsoft YaHei"/>
              <a:cs typeface="Microsoft YaHei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向臺南市反霸凌專線反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映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：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06</a:t>
            </a:r>
            <a:r>
              <a:rPr sz="3200" b="1" spc="-1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2959023</a:t>
            </a:r>
            <a:endParaRPr sz="32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010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向全國保護專線反映：</a:t>
            </a:r>
            <a:r>
              <a:rPr sz="3200" b="1" spc="-190" dirty="0">
                <a:solidFill>
                  <a:srgbClr val="001F5F"/>
                </a:solidFill>
                <a:latin typeface="Arial"/>
                <a:cs typeface="Arial"/>
              </a:rPr>
              <a:t>1</a:t>
            </a:r>
            <a:r>
              <a:rPr sz="3200" b="1" dirty="0">
                <a:solidFill>
                  <a:srgbClr val="001F5F"/>
                </a:solidFill>
                <a:latin typeface="Arial"/>
                <a:cs typeface="Arial"/>
              </a:rPr>
              <a:t>13</a:t>
            </a:r>
            <a:endParaRPr sz="32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1000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向教育部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24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小時專線反映</a:t>
            </a:r>
            <a:r>
              <a:rPr sz="3200" b="1" spc="-25" dirty="0">
                <a:solidFill>
                  <a:srgbClr val="001F5F"/>
                </a:solidFill>
                <a:latin typeface="Microsoft YaHei"/>
                <a:cs typeface="Microsoft YaHei"/>
              </a:rPr>
              <a:t>：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0800</a:t>
            </a:r>
            <a:r>
              <a:rPr sz="3200" b="1" spc="-15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200</a:t>
            </a:r>
            <a:r>
              <a:rPr sz="3200" b="1" dirty="0">
                <a:solidFill>
                  <a:srgbClr val="001F5F"/>
                </a:solidFill>
                <a:latin typeface="Arial"/>
                <a:cs typeface="Arial"/>
              </a:rPr>
              <a:t>-</a:t>
            </a:r>
            <a:r>
              <a:rPr sz="3200" b="1" spc="-10" dirty="0">
                <a:solidFill>
                  <a:srgbClr val="001F5F"/>
                </a:solidFill>
                <a:latin typeface="Arial"/>
                <a:cs typeface="Arial"/>
              </a:rPr>
              <a:t>885</a:t>
            </a:r>
            <a:endParaRPr sz="3200">
              <a:latin typeface="Arial"/>
              <a:cs typeface="Arial"/>
            </a:endParaRPr>
          </a:p>
          <a:p>
            <a:pPr marL="469900" indent="-457834">
              <a:lnSpc>
                <a:spcPct val="100000"/>
              </a:lnSpc>
              <a:spcBef>
                <a:spcPts val="994"/>
              </a:spcBef>
              <a:buSzPct val="59375"/>
              <a:buFont typeface="Wingdings"/>
              <a:buChar char=""/>
              <a:tabLst>
                <a:tab pos="469900" algn="l"/>
                <a:tab pos="470534" algn="l"/>
              </a:tabLst>
            </a:pP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向教育部防治校園霸凌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專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區留</a:t>
            </a:r>
            <a:r>
              <a:rPr sz="3200" b="1" spc="-15" dirty="0">
                <a:solidFill>
                  <a:srgbClr val="001F5F"/>
                </a:solidFill>
                <a:latin typeface="Microsoft YaHei"/>
                <a:cs typeface="Microsoft YaHei"/>
              </a:rPr>
              <a:t>言</a:t>
            </a:r>
            <a:r>
              <a:rPr sz="3200" b="1" dirty="0">
                <a:solidFill>
                  <a:srgbClr val="001F5F"/>
                </a:solidFill>
                <a:latin typeface="Microsoft YaHei"/>
                <a:cs typeface="Microsoft YaHei"/>
              </a:rPr>
              <a:t>反映</a:t>
            </a:r>
            <a:endParaRPr sz="3200">
              <a:latin typeface="Microsoft YaHei"/>
              <a:cs typeface="Microsoft YaHei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61A5741-22E6-4A00-8671-C5D97C222C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6DD2818-2BE2-4913-BD52-8FD2552A777C}"/>
              </a:ext>
            </a:extLst>
          </p:cNvPr>
          <p:cNvSpPr txBox="1"/>
          <p:nvPr/>
        </p:nvSpPr>
        <p:spPr>
          <a:xfrm>
            <a:off x="6096000" y="4084320"/>
            <a:ext cx="5760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學習單完成後，請對摺，</a:t>
            </a:r>
            <a:endParaRPr lang="en-US" altLang="zh-TW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交給現場老師，謝謝</a:t>
            </a:r>
            <a:r>
              <a:rPr lang="en-US" altLang="zh-TW" sz="42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!!!</a:t>
            </a:r>
            <a:endParaRPr lang="zh-TW" altLang="en-US" sz="42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7" name="音訊 26">
            <a:hlinkClick r:id="" action="ppaction://media"/>
            <a:extLst>
              <a:ext uri="{FF2B5EF4-FFF2-40B4-BE49-F238E27FC236}">
                <a16:creationId xmlns:a16="http://schemas.microsoft.com/office/drawing/2014/main" id="{9639DA2A-5D8F-8534-D178-4C31A5B78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39"/>
    </mc:Choice>
    <mc:Fallback xmlns="">
      <p:transition spd="slow" advTm="12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3743"/>
            <a:ext cx="12192000" cy="6844665"/>
            <a:chOff x="0" y="13743"/>
            <a:chExt cx="12192000" cy="684466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765290"/>
              <a:ext cx="12191999" cy="1092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424" y="3162300"/>
              <a:ext cx="2516124" cy="2596896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079495" y="1964258"/>
            <a:ext cx="8194040" cy="3318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spc="185" dirty="0">
                <a:latin typeface="Microsoft YaHei"/>
                <a:cs typeface="Microsoft YaHei"/>
              </a:rPr>
              <a:t>晴晴</a:t>
            </a:r>
            <a:r>
              <a:rPr sz="3600" b="1" spc="195" dirty="0">
                <a:latin typeface="Microsoft YaHei"/>
                <a:cs typeface="Microsoft YaHei"/>
              </a:rPr>
              <a:t>一</a:t>
            </a:r>
            <a:r>
              <a:rPr sz="3600" b="1" spc="185" dirty="0">
                <a:latin typeface="Microsoft YaHei"/>
                <a:cs typeface="Microsoft YaHei"/>
              </a:rPr>
              <a:t>頭短</a:t>
            </a:r>
            <a:r>
              <a:rPr sz="3600" b="1" spc="215" dirty="0">
                <a:latin typeface="Microsoft YaHei"/>
                <a:cs typeface="Microsoft YaHei"/>
              </a:rPr>
              <a:t>髮</a:t>
            </a:r>
            <a:r>
              <a:rPr sz="3600" b="1" spc="185" dirty="0">
                <a:latin typeface="Microsoft YaHei"/>
                <a:cs typeface="Microsoft YaHei"/>
              </a:rPr>
              <a:t>，平</a:t>
            </a:r>
            <a:r>
              <a:rPr sz="3600" b="1" spc="200" dirty="0">
                <a:latin typeface="Microsoft YaHei"/>
                <a:cs typeface="Microsoft YaHei"/>
              </a:rPr>
              <a:t>時</a:t>
            </a:r>
            <a:r>
              <a:rPr sz="3600" b="1" spc="185" dirty="0">
                <a:latin typeface="Microsoft YaHei"/>
                <a:cs typeface="Microsoft YaHei"/>
              </a:rPr>
              <a:t>下課</a:t>
            </a:r>
            <a:r>
              <a:rPr sz="3600" b="1" spc="200" dirty="0">
                <a:latin typeface="Microsoft YaHei"/>
                <a:cs typeface="Microsoft YaHei"/>
              </a:rPr>
              <a:t>就</a:t>
            </a:r>
            <a:r>
              <a:rPr sz="3600" b="1" spc="185" dirty="0">
                <a:latin typeface="Microsoft YaHei"/>
                <a:cs typeface="Microsoft YaHei"/>
              </a:rPr>
              <a:t>喜歡</a:t>
            </a:r>
            <a:r>
              <a:rPr sz="3600" b="1" spc="200" dirty="0">
                <a:latin typeface="Microsoft YaHei"/>
                <a:cs typeface="Microsoft YaHei"/>
              </a:rPr>
              <a:t>跟</a:t>
            </a:r>
            <a:r>
              <a:rPr sz="3600" b="1" spc="175" dirty="0">
                <a:latin typeface="Microsoft YaHei"/>
                <a:cs typeface="Microsoft YaHei"/>
              </a:rPr>
              <a:t>同</a:t>
            </a:r>
            <a:r>
              <a:rPr sz="3600" b="1" dirty="0">
                <a:latin typeface="Microsoft YaHei"/>
                <a:cs typeface="Microsoft YaHei"/>
              </a:rPr>
              <a:t>學 </a:t>
            </a:r>
            <a:r>
              <a:rPr sz="3600" b="1" spc="185" dirty="0">
                <a:latin typeface="Microsoft YaHei"/>
                <a:cs typeface="Microsoft YaHei"/>
              </a:rPr>
              <a:t>一起</a:t>
            </a:r>
            <a:r>
              <a:rPr sz="3600" b="1" spc="200" dirty="0">
                <a:latin typeface="Microsoft YaHei"/>
                <a:cs typeface="Microsoft YaHei"/>
              </a:rPr>
              <a:t>衝</a:t>
            </a:r>
            <a:r>
              <a:rPr sz="3600" b="1" spc="185" dirty="0">
                <a:latin typeface="Microsoft YaHei"/>
                <a:cs typeface="Microsoft YaHei"/>
              </a:rPr>
              <a:t>籃球</a:t>
            </a:r>
            <a:r>
              <a:rPr sz="3600" b="1" spc="225" dirty="0">
                <a:latin typeface="Microsoft YaHei"/>
                <a:cs typeface="Microsoft YaHei"/>
              </a:rPr>
              <a:t>場</a:t>
            </a:r>
            <a:r>
              <a:rPr sz="3600" b="1" spc="190" dirty="0">
                <a:latin typeface="Microsoft YaHei"/>
                <a:cs typeface="Microsoft YaHei"/>
              </a:rPr>
              <a:t>，總</a:t>
            </a:r>
            <a:r>
              <a:rPr sz="3600" b="1" spc="200" dirty="0">
                <a:latin typeface="Microsoft YaHei"/>
                <a:cs typeface="Microsoft YaHei"/>
              </a:rPr>
              <a:t>是</a:t>
            </a:r>
            <a:r>
              <a:rPr sz="3600" b="1" spc="190" dirty="0">
                <a:latin typeface="Microsoft YaHei"/>
                <a:cs typeface="Microsoft YaHei"/>
              </a:rPr>
              <a:t>跟男</a:t>
            </a:r>
            <a:r>
              <a:rPr sz="3600" b="1" spc="200" dirty="0">
                <a:latin typeface="Microsoft YaHei"/>
                <a:cs typeface="Microsoft YaHei"/>
              </a:rPr>
              <a:t>同</a:t>
            </a:r>
            <a:r>
              <a:rPr sz="3600" b="1" spc="190" dirty="0">
                <a:latin typeface="Microsoft YaHei"/>
                <a:cs typeface="Microsoft YaHei"/>
              </a:rPr>
              <a:t>學們</a:t>
            </a:r>
            <a:r>
              <a:rPr sz="3600" b="1" spc="200" dirty="0">
                <a:latin typeface="Microsoft YaHei"/>
                <a:cs typeface="Microsoft YaHei"/>
              </a:rPr>
              <a:t>有</a:t>
            </a:r>
            <a:r>
              <a:rPr sz="3600" b="1" spc="180" dirty="0">
                <a:latin typeface="Microsoft YaHei"/>
                <a:cs typeface="Microsoft YaHei"/>
              </a:rPr>
              <a:t>說</a:t>
            </a:r>
            <a:r>
              <a:rPr sz="3600" b="1" dirty="0">
                <a:latin typeface="Microsoft YaHei"/>
                <a:cs typeface="Microsoft YaHei"/>
              </a:rPr>
              <a:t>有</a:t>
            </a:r>
            <a:r>
              <a:rPr sz="3600" b="1" spc="185" dirty="0">
                <a:latin typeface="Microsoft YaHei"/>
                <a:cs typeface="Microsoft YaHei"/>
              </a:rPr>
              <a:t>笑打</a:t>
            </a:r>
            <a:r>
              <a:rPr sz="3600" b="1" spc="195" dirty="0">
                <a:latin typeface="Microsoft YaHei"/>
                <a:cs typeface="Microsoft YaHei"/>
              </a:rPr>
              <a:t>成</a:t>
            </a:r>
            <a:r>
              <a:rPr sz="3600" b="1" spc="185" dirty="0">
                <a:latin typeface="Microsoft YaHei"/>
                <a:cs typeface="Microsoft YaHei"/>
              </a:rPr>
              <a:t>一</a:t>
            </a:r>
            <a:r>
              <a:rPr sz="3600" b="1" spc="200" dirty="0">
                <a:latin typeface="Microsoft YaHei"/>
                <a:cs typeface="Microsoft YaHei"/>
              </a:rPr>
              <a:t>片，</a:t>
            </a:r>
            <a:r>
              <a:rPr sz="3600" b="1" spc="185" dirty="0">
                <a:latin typeface="Microsoft YaHei"/>
                <a:cs typeface="Microsoft YaHei"/>
              </a:rPr>
              <a:t>也常</a:t>
            </a:r>
            <a:r>
              <a:rPr sz="3600" b="1" spc="195" dirty="0">
                <a:latin typeface="Microsoft YaHei"/>
                <a:cs typeface="Microsoft YaHei"/>
              </a:rPr>
              <a:t>常</a:t>
            </a:r>
            <a:r>
              <a:rPr sz="3600" b="1" spc="185" dirty="0">
                <a:latin typeface="Microsoft YaHei"/>
                <a:cs typeface="Microsoft YaHei"/>
              </a:rPr>
              <a:t>跟男</a:t>
            </a:r>
            <a:r>
              <a:rPr sz="3600" b="1" spc="195" dirty="0">
                <a:latin typeface="Microsoft YaHei"/>
                <a:cs typeface="Microsoft YaHei"/>
              </a:rPr>
              <a:t>生</a:t>
            </a:r>
            <a:r>
              <a:rPr sz="3600" b="1" spc="185" dirty="0">
                <a:latin typeface="Microsoft YaHei"/>
                <a:cs typeface="Microsoft YaHei"/>
              </a:rPr>
              <a:t>們一</a:t>
            </a:r>
            <a:r>
              <a:rPr sz="3600" b="1" spc="195" dirty="0">
                <a:latin typeface="Microsoft YaHei"/>
                <a:cs typeface="Microsoft YaHei"/>
              </a:rPr>
              <a:t>起</a:t>
            </a:r>
            <a:r>
              <a:rPr sz="3600" b="1" spc="170" dirty="0">
                <a:latin typeface="Microsoft YaHei"/>
                <a:cs typeface="Microsoft YaHei"/>
              </a:rPr>
              <a:t>說</a:t>
            </a:r>
            <a:r>
              <a:rPr sz="3600" b="1" dirty="0">
                <a:latin typeface="Microsoft YaHei"/>
                <a:cs typeface="Microsoft YaHei"/>
              </a:rPr>
              <a:t>什</a:t>
            </a:r>
            <a:r>
              <a:rPr sz="3600" b="1" spc="190" dirty="0">
                <a:latin typeface="Microsoft YaHei"/>
                <a:cs typeface="Microsoft YaHei"/>
              </a:rPr>
              <a:t>麼球</a:t>
            </a:r>
            <a:r>
              <a:rPr sz="3600" b="1" spc="204" dirty="0">
                <a:latin typeface="Microsoft YaHei"/>
                <a:cs typeface="Microsoft YaHei"/>
              </a:rPr>
              <a:t>鞋</a:t>
            </a:r>
            <a:r>
              <a:rPr sz="3600" b="1" spc="190" dirty="0">
                <a:latin typeface="Microsoft YaHei"/>
                <a:cs typeface="Microsoft YaHei"/>
              </a:rPr>
              <a:t>、</a:t>
            </a:r>
            <a:r>
              <a:rPr sz="3600" b="1" spc="185" dirty="0">
                <a:latin typeface="Microsoft YaHei"/>
                <a:cs typeface="Microsoft YaHei"/>
              </a:rPr>
              <a:t>電</a:t>
            </a:r>
            <a:r>
              <a:rPr sz="3600" b="1" spc="200" dirty="0">
                <a:latin typeface="Microsoft YaHei"/>
                <a:cs typeface="Microsoft YaHei"/>
              </a:rPr>
              <a:t>玩</a:t>
            </a:r>
            <a:r>
              <a:rPr sz="3600" b="1" spc="195" dirty="0">
                <a:latin typeface="Microsoft YaHei"/>
                <a:cs typeface="Microsoft YaHei"/>
              </a:rPr>
              <a:t>等，</a:t>
            </a:r>
            <a:r>
              <a:rPr sz="3600" b="1" spc="200" dirty="0">
                <a:latin typeface="Microsoft YaHei"/>
                <a:cs typeface="Microsoft YaHei"/>
              </a:rPr>
              <a:t>久</a:t>
            </a:r>
            <a:r>
              <a:rPr sz="3600" b="1" spc="185" dirty="0">
                <a:latin typeface="Microsoft YaHei"/>
                <a:cs typeface="Microsoft YaHei"/>
              </a:rPr>
              <a:t>而久</a:t>
            </a:r>
            <a:r>
              <a:rPr sz="3600" b="1" spc="200" dirty="0">
                <a:latin typeface="Microsoft YaHei"/>
                <a:cs typeface="Microsoft YaHei"/>
              </a:rPr>
              <a:t>之</a:t>
            </a:r>
            <a:r>
              <a:rPr sz="3600" b="1" spc="185" dirty="0">
                <a:latin typeface="Microsoft YaHei"/>
                <a:cs typeface="Microsoft YaHei"/>
              </a:rPr>
              <a:t>班上</a:t>
            </a:r>
            <a:r>
              <a:rPr sz="3600" b="1" spc="200" dirty="0">
                <a:latin typeface="Microsoft YaHei"/>
                <a:cs typeface="Microsoft YaHei"/>
              </a:rPr>
              <a:t>女</a:t>
            </a:r>
            <a:r>
              <a:rPr sz="3600" b="1" spc="175" dirty="0">
                <a:latin typeface="Microsoft YaHei"/>
                <a:cs typeface="Microsoft YaHei"/>
              </a:rPr>
              <a:t>生</a:t>
            </a:r>
            <a:r>
              <a:rPr sz="3600" b="1" dirty="0">
                <a:latin typeface="Microsoft YaHei"/>
                <a:cs typeface="Microsoft YaHei"/>
              </a:rPr>
              <a:t>也</a:t>
            </a:r>
            <a:r>
              <a:rPr sz="3600" b="1" spc="185" dirty="0">
                <a:latin typeface="Microsoft YaHei"/>
                <a:cs typeface="Microsoft YaHei"/>
              </a:rPr>
              <a:t>自然</a:t>
            </a:r>
            <a:r>
              <a:rPr sz="3600" b="1" spc="200" dirty="0">
                <a:latin typeface="Microsoft YaHei"/>
                <a:cs typeface="Microsoft YaHei"/>
              </a:rPr>
              <a:t>沒</a:t>
            </a:r>
            <a:r>
              <a:rPr sz="3600" b="1" spc="185" dirty="0">
                <a:latin typeface="Microsoft YaHei"/>
                <a:cs typeface="Microsoft YaHei"/>
              </a:rPr>
              <a:t>有跟</a:t>
            </a:r>
            <a:r>
              <a:rPr sz="3600" b="1" spc="200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晴有</a:t>
            </a:r>
            <a:r>
              <a:rPr sz="3600" b="1" spc="200" dirty="0">
                <a:latin typeface="Microsoft YaHei"/>
                <a:cs typeface="Microsoft YaHei"/>
              </a:rPr>
              <a:t>什</a:t>
            </a:r>
            <a:r>
              <a:rPr sz="3600" b="1" spc="185" dirty="0">
                <a:latin typeface="Microsoft YaHei"/>
                <a:cs typeface="Microsoft YaHei"/>
              </a:rPr>
              <a:t>麼互</a:t>
            </a:r>
            <a:r>
              <a:rPr sz="3600" b="1" spc="250" dirty="0">
                <a:latin typeface="Microsoft YaHei"/>
                <a:cs typeface="Microsoft YaHei"/>
              </a:rPr>
              <a:t>動</a:t>
            </a:r>
            <a:r>
              <a:rPr sz="3600" b="1" spc="19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畢</a:t>
            </a:r>
            <a:r>
              <a:rPr sz="3600" b="1" spc="200" dirty="0">
                <a:latin typeface="Microsoft YaHei"/>
                <a:cs typeface="Microsoft YaHei"/>
              </a:rPr>
              <a:t>竟</a:t>
            </a:r>
            <a:r>
              <a:rPr sz="3600" b="1" spc="175" dirty="0">
                <a:latin typeface="Microsoft YaHei"/>
                <a:cs typeface="Microsoft YaHei"/>
              </a:rPr>
              <a:t>沒</a:t>
            </a:r>
            <a:r>
              <a:rPr sz="3600" b="1" dirty="0">
                <a:latin typeface="Microsoft YaHei"/>
                <a:cs typeface="Microsoft YaHei"/>
              </a:rPr>
              <a:t>有</a:t>
            </a:r>
            <a:r>
              <a:rPr sz="3600" b="1" spc="-5" dirty="0">
                <a:latin typeface="Microsoft YaHei"/>
                <a:cs typeface="Microsoft YaHei"/>
              </a:rPr>
              <a:t>共同話題</a:t>
            </a:r>
            <a:r>
              <a:rPr sz="3600" b="1" dirty="0">
                <a:latin typeface="Microsoft YaHei"/>
                <a:cs typeface="Microsoft YaHei"/>
              </a:rPr>
              <a:t>。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9" name="音訊 8">
            <a:hlinkClick r:id="" action="ppaction://media"/>
            <a:extLst>
              <a:ext uri="{FF2B5EF4-FFF2-40B4-BE49-F238E27FC236}">
                <a16:creationId xmlns:a16="http://schemas.microsoft.com/office/drawing/2014/main" id="{648FE8AB-5019-8600-8A64-F956C254C0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76"/>
    </mc:Choice>
    <mc:Fallback xmlns="">
      <p:transition spd="slow" advTm="27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3743"/>
            <a:ext cx="12192000" cy="6844665"/>
            <a:chOff x="0" y="13743"/>
            <a:chExt cx="12192000" cy="684466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765290"/>
              <a:ext cx="12191999" cy="109270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3344671" y="1745741"/>
            <a:ext cx="8195309" cy="4415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3600" b="1" spc="185" dirty="0">
                <a:latin typeface="Microsoft YaHei"/>
                <a:cs typeface="Microsoft YaHei"/>
              </a:rPr>
              <a:t>後來</a:t>
            </a:r>
            <a:r>
              <a:rPr sz="3600" b="1" spc="200" dirty="0">
                <a:latin typeface="Microsoft YaHei"/>
                <a:cs typeface="Microsoft YaHei"/>
              </a:rPr>
              <a:t>班</a:t>
            </a:r>
            <a:r>
              <a:rPr sz="3600" b="1" spc="185" dirty="0">
                <a:latin typeface="Microsoft YaHei"/>
                <a:cs typeface="Microsoft YaHei"/>
              </a:rPr>
              <a:t>級拔</a:t>
            </a:r>
            <a:r>
              <a:rPr sz="3600" b="1" spc="200" dirty="0">
                <a:latin typeface="Microsoft YaHei"/>
                <a:cs typeface="Microsoft YaHei"/>
              </a:rPr>
              <a:t>河</a:t>
            </a:r>
            <a:r>
              <a:rPr sz="3600" b="1" spc="185" dirty="0">
                <a:latin typeface="Microsoft YaHei"/>
                <a:cs typeface="Microsoft YaHei"/>
              </a:rPr>
              <a:t>比</a:t>
            </a:r>
            <a:r>
              <a:rPr sz="3600" b="1" spc="220" dirty="0">
                <a:latin typeface="Microsoft YaHei"/>
                <a:cs typeface="Microsoft YaHei"/>
              </a:rPr>
              <a:t>賽</a:t>
            </a:r>
            <a:r>
              <a:rPr sz="3600" b="1" spc="204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分成</a:t>
            </a:r>
            <a:r>
              <a:rPr sz="3600" b="1" spc="200" dirty="0">
                <a:latin typeface="Microsoft YaHei"/>
                <a:cs typeface="Microsoft YaHei"/>
              </a:rPr>
              <a:t>男</a:t>
            </a:r>
            <a:r>
              <a:rPr sz="3600" b="1" spc="185" dirty="0">
                <a:latin typeface="Microsoft YaHei"/>
                <a:cs typeface="Microsoft YaHei"/>
              </a:rPr>
              <a:t>女不</a:t>
            </a:r>
            <a:r>
              <a:rPr sz="3600" b="1" spc="200" dirty="0">
                <a:latin typeface="Microsoft YaHei"/>
                <a:cs typeface="Microsoft YaHei"/>
              </a:rPr>
              <a:t>同</a:t>
            </a:r>
            <a:r>
              <a:rPr sz="3600" b="1" spc="175" dirty="0">
                <a:latin typeface="Microsoft YaHei"/>
                <a:cs typeface="Microsoft YaHei"/>
              </a:rPr>
              <a:t>組</a:t>
            </a:r>
            <a:r>
              <a:rPr sz="3600" b="1" dirty="0">
                <a:latin typeface="Microsoft YaHei"/>
                <a:cs typeface="Microsoft YaHei"/>
              </a:rPr>
              <a:t>別</a:t>
            </a:r>
            <a:endParaRPr sz="3600" dirty="0">
              <a:latin typeface="Microsoft YaHei"/>
              <a:cs typeface="Microsoft YaHei"/>
            </a:endParaRPr>
          </a:p>
          <a:p>
            <a:pPr marL="12700" marR="5080" algn="just">
              <a:lnSpc>
                <a:spcPct val="100000"/>
              </a:lnSpc>
            </a:pPr>
            <a:r>
              <a:rPr sz="3600" b="1" spc="19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晴</a:t>
            </a:r>
            <a:r>
              <a:rPr sz="3600" b="1" spc="200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一直</a:t>
            </a:r>
            <a:r>
              <a:rPr sz="3600" b="1" spc="200" dirty="0">
                <a:latin typeface="Microsoft YaHei"/>
                <a:cs typeface="Microsoft YaHei"/>
              </a:rPr>
              <a:t>抱</a:t>
            </a:r>
            <a:r>
              <a:rPr sz="3600" b="1" spc="185" dirty="0">
                <a:latin typeface="Microsoft YaHei"/>
                <a:cs typeface="Microsoft YaHei"/>
              </a:rPr>
              <a:t>怨不</a:t>
            </a:r>
            <a:r>
              <a:rPr sz="3600" b="1" spc="200" dirty="0">
                <a:latin typeface="Microsoft YaHei"/>
                <a:cs typeface="Microsoft YaHei"/>
              </a:rPr>
              <a:t>想</a:t>
            </a:r>
            <a:r>
              <a:rPr sz="3600" b="1" spc="185" dirty="0">
                <a:latin typeface="Microsoft YaHei"/>
                <a:cs typeface="Microsoft YaHei"/>
              </a:rPr>
              <a:t>跟女</a:t>
            </a:r>
            <a:r>
              <a:rPr sz="3600" b="1" spc="200" dirty="0">
                <a:latin typeface="Microsoft YaHei"/>
                <a:cs typeface="Microsoft YaHei"/>
              </a:rPr>
              <a:t>生</a:t>
            </a:r>
            <a:r>
              <a:rPr sz="3600" b="1" spc="185" dirty="0">
                <a:latin typeface="Microsoft YaHei"/>
                <a:cs typeface="Microsoft YaHei"/>
              </a:rPr>
              <a:t>們一</a:t>
            </a:r>
            <a:r>
              <a:rPr sz="3600" b="1" spc="260" dirty="0">
                <a:latin typeface="Microsoft YaHei"/>
                <a:cs typeface="Microsoft YaHei"/>
              </a:rPr>
              <a:t>組</a:t>
            </a:r>
            <a:r>
              <a:rPr sz="3600" b="1" spc="180" dirty="0">
                <a:latin typeface="Microsoft YaHei"/>
                <a:cs typeface="Microsoft YaHei"/>
              </a:rPr>
              <a:t>，</a:t>
            </a:r>
            <a:r>
              <a:rPr sz="3600" b="1" dirty="0">
                <a:latin typeface="Microsoft YaHei"/>
                <a:cs typeface="Microsoft YaHei"/>
              </a:rPr>
              <a:t>女 </a:t>
            </a:r>
            <a:r>
              <a:rPr sz="3600" b="1" spc="185" dirty="0">
                <a:latin typeface="Microsoft YaHei"/>
                <a:cs typeface="Microsoft YaHei"/>
              </a:rPr>
              <a:t>生們</a:t>
            </a:r>
            <a:r>
              <a:rPr sz="3600" b="1" spc="195" dirty="0">
                <a:latin typeface="Microsoft YaHei"/>
                <a:cs typeface="Microsoft YaHei"/>
              </a:rPr>
              <a:t>也</a:t>
            </a:r>
            <a:r>
              <a:rPr sz="3600" b="1" spc="185" dirty="0">
                <a:latin typeface="Microsoft YaHei"/>
                <a:cs typeface="Microsoft YaHei"/>
              </a:rPr>
              <a:t>不樂</a:t>
            </a:r>
            <a:r>
              <a:rPr sz="3600" b="1" spc="195" dirty="0">
                <a:latin typeface="Microsoft YaHei"/>
                <a:cs typeface="Microsoft YaHei"/>
              </a:rPr>
              <a:t>意</a:t>
            </a:r>
            <a:r>
              <a:rPr sz="3600" b="1" spc="185" dirty="0">
                <a:latin typeface="Microsoft YaHei"/>
                <a:cs typeface="Microsoft YaHei"/>
              </a:rPr>
              <a:t>跟晴</a:t>
            </a:r>
            <a:r>
              <a:rPr sz="3600" b="1" spc="195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一</a:t>
            </a:r>
            <a:r>
              <a:rPr sz="3600" b="1" spc="220" dirty="0">
                <a:latin typeface="Microsoft YaHei"/>
                <a:cs typeface="Microsoft YaHei"/>
              </a:rPr>
              <a:t>組</a:t>
            </a:r>
            <a:r>
              <a:rPr sz="3600" b="1" spc="20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結果</a:t>
            </a:r>
            <a:r>
              <a:rPr sz="3600" b="1" spc="195" dirty="0">
                <a:latin typeface="Microsoft YaHei"/>
                <a:cs typeface="Microsoft YaHei"/>
              </a:rPr>
              <a:t>在</a:t>
            </a:r>
            <a:r>
              <a:rPr sz="3600" b="1" spc="170" dirty="0">
                <a:latin typeface="Microsoft YaHei"/>
                <a:cs typeface="Microsoft YaHei"/>
              </a:rPr>
              <a:t>練</a:t>
            </a:r>
            <a:r>
              <a:rPr sz="3600" b="1" dirty="0">
                <a:latin typeface="Microsoft YaHei"/>
                <a:cs typeface="Microsoft YaHei"/>
              </a:rPr>
              <a:t>習 </a:t>
            </a:r>
            <a:r>
              <a:rPr sz="3600" b="1" spc="190" dirty="0">
                <a:latin typeface="Microsoft YaHei"/>
                <a:cs typeface="Microsoft YaHei"/>
              </a:rPr>
              <a:t>時，</a:t>
            </a:r>
            <a:r>
              <a:rPr sz="3600" b="1" spc="200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晴因</a:t>
            </a:r>
            <a:r>
              <a:rPr sz="3600" b="1" spc="200" dirty="0">
                <a:latin typeface="Microsoft YaHei"/>
                <a:cs typeface="Microsoft YaHei"/>
              </a:rPr>
              <a:t>為</a:t>
            </a:r>
            <a:r>
              <a:rPr sz="3600" b="1" spc="185" dirty="0">
                <a:latin typeface="Microsoft YaHei"/>
                <a:cs typeface="Microsoft YaHei"/>
              </a:rPr>
              <a:t>抱怨</a:t>
            </a:r>
            <a:r>
              <a:rPr sz="3600" b="1" spc="200" dirty="0">
                <a:latin typeface="Microsoft YaHei"/>
                <a:cs typeface="Microsoft YaHei"/>
              </a:rPr>
              <a:t>隊</a:t>
            </a:r>
            <a:r>
              <a:rPr sz="3600" b="1" spc="185" dirty="0">
                <a:latin typeface="Microsoft YaHei"/>
                <a:cs typeface="Microsoft YaHei"/>
              </a:rPr>
              <a:t>上幾</a:t>
            </a:r>
            <a:r>
              <a:rPr sz="3600" b="1" spc="200" dirty="0">
                <a:latin typeface="Microsoft YaHei"/>
                <a:cs typeface="Microsoft YaHei"/>
              </a:rPr>
              <a:t>位</a:t>
            </a:r>
            <a:r>
              <a:rPr sz="3600" b="1" spc="185" dirty="0">
                <a:latin typeface="Microsoft YaHei"/>
                <a:cs typeface="Microsoft YaHei"/>
              </a:rPr>
              <a:t>女生</a:t>
            </a:r>
            <a:r>
              <a:rPr sz="3600" b="1" spc="200" dirty="0">
                <a:latin typeface="Microsoft YaHei"/>
                <a:cs typeface="Microsoft YaHei"/>
              </a:rPr>
              <a:t>不</a:t>
            </a:r>
            <a:r>
              <a:rPr sz="3600" b="1" spc="175" dirty="0">
                <a:latin typeface="Microsoft YaHei"/>
                <a:cs typeface="Microsoft YaHei"/>
              </a:rPr>
              <a:t>夠</a:t>
            </a:r>
            <a:r>
              <a:rPr sz="3600" b="1" dirty="0">
                <a:latin typeface="Microsoft YaHei"/>
                <a:cs typeface="Microsoft YaHei"/>
              </a:rPr>
              <a:t>用</a:t>
            </a:r>
            <a:r>
              <a:rPr sz="3600" b="1" spc="185" dirty="0">
                <a:latin typeface="Microsoft YaHei"/>
                <a:cs typeface="Microsoft YaHei"/>
              </a:rPr>
              <a:t>心都</a:t>
            </a:r>
            <a:r>
              <a:rPr sz="3600" b="1" spc="200" dirty="0">
                <a:latin typeface="Microsoft YaHei"/>
                <a:cs typeface="Microsoft YaHei"/>
              </a:rPr>
              <a:t>沒</a:t>
            </a:r>
            <a:r>
              <a:rPr sz="3600" b="1" spc="185" dirty="0">
                <a:latin typeface="Microsoft YaHei"/>
                <a:cs typeface="Microsoft YaHei"/>
              </a:rPr>
              <a:t>用</a:t>
            </a:r>
            <a:r>
              <a:rPr sz="3600" b="1" spc="210" dirty="0">
                <a:latin typeface="Microsoft YaHei"/>
                <a:cs typeface="Microsoft YaHei"/>
              </a:rPr>
              <a:t>力</a:t>
            </a:r>
            <a:r>
              <a:rPr sz="3600" b="1" spc="20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幾個</a:t>
            </a:r>
            <a:r>
              <a:rPr sz="3600" b="1" spc="200" dirty="0">
                <a:latin typeface="Microsoft YaHei"/>
                <a:cs typeface="Microsoft YaHei"/>
              </a:rPr>
              <a:t>人</a:t>
            </a:r>
            <a:r>
              <a:rPr sz="3600" b="1" spc="185" dirty="0">
                <a:latin typeface="Microsoft YaHei"/>
                <a:cs typeface="Microsoft YaHei"/>
              </a:rPr>
              <a:t>現場</a:t>
            </a:r>
            <a:r>
              <a:rPr sz="3600" b="1" spc="200" dirty="0">
                <a:latin typeface="Microsoft YaHei"/>
                <a:cs typeface="Microsoft YaHei"/>
              </a:rPr>
              <a:t>就</a:t>
            </a:r>
            <a:r>
              <a:rPr sz="3600" b="1" spc="185" dirty="0">
                <a:latin typeface="Microsoft YaHei"/>
                <a:cs typeface="Microsoft YaHei"/>
              </a:rPr>
              <a:t>吵起</a:t>
            </a:r>
            <a:r>
              <a:rPr sz="3600" b="1" spc="240" dirty="0">
                <a:latin typeface="Microsoft YaHei"/>
                <a:cs typeface="Microsoft YaHei"/>
              </a:rPr>
              <a:t>來</a:t>
            </a:r>
            <a:r>
              <a:rPr sz="3600" b="1" spc="180" dirty="0">
                <a:latin typeface="Microsoft YaHei"/>
                <a:cs typeface="Microsoft YaHei"/>
              </a:rPr>
              <a:t>，</a:t>
            </a:r>
            <a:r>
              <a:rPr sz="3600" b="1" dirty="0">
                <a:latin typeface="Microsoft YaHei"/>
                <a:cs typeface="Microsoft YaHei"/>
              </a:rPr>
              <a:t>有</a:t>
            </a:r>
            <a:r>
              <a:rPr sz="3600" b="1" spc="185" dirty="0">
                <a:latin typeface="Microsoft YaHei"/>
                <a:cs typeface="Microsoft YaHei"/>
              </a:rPr>
              <a:t>人就</a:t>
            </a:r>
            <a:r>
              <a:rPr sz="3600" b="1" spc="200" dirty="0">
                <a:latin typeface="Microsoft YaHei"/>
                <a:cs typeface="Microsoft YaHei"/>
              </a:rPr>
              <a:t>直</a:t>
            </a:r>
            <a:r>
              <a:rPr sz="3600" b="1" spc="185" dirty="0">
                <a:latin typeface="Microsoft YaHei"/>
                <a:cs typeface="Microsoft YaHei"/>
              </a:rPr>
              <a:t>接罵</a:t>
            </a:r>
            <a:r>
              <a:rPr sz="3600" b="1" spc="200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晴根</a:t>
            </a:r>
            <a:r>
              <a:rPr sz="3600" b="1" spc="200" dirty="0">
                <a:latin typeface="Microsoft YaHei"/>
                <a:cs typeface="Microsoft YaHei"/>
              </a:rPr>
              <a:t>本</a:t>
            </a:r>
            <a:r>
              <a:rPr sz="3600" b="1" spc="185" dirty="0">
                <a:latin typeface="Microsoft YaHei"/>
                <a:cs typeface="Microsoft YaHei"/>
              </a:rPr>
              <a:t>就不</a:t>
            </a:r>
            <a:r>
              <a:rPr sz="3600" b="1" spc="200" dirty="0">
                <a:latin typeface="Microsoft YaHei"/>
                <a:cs typeface="Microsoft YaHei"/>
              </a:rPr>
              <a:t>像</a:t>
            </a:r>
            <a:r>
              <a:rPr sz="3600" b="1" spc="185" dirty="0">
                <a:latin typeface="Microsoft YaHei"/>
                <a:cs typeface="Microsoft YaHei"/>
              </a:rPr>
              <a:t>個女</a:t>
            </a:r>
            <a:r>
              <a:rPr sz="3600" b="1" spc="265" dirty="0">
                <a:latin typeface="Microsoft YaHei"/>
                <a:cs typeface="Microsoft YaHei"/>
              </a:rPr>
              <a:t>孩</a:t>
            </a:r>
            <a:r>
              <a:rPr sz="3600" b="1" spc="180" dirty="0">
                <a:latin typeface="Microsoft YaHei"/>
                <a:cs typeface="Microsoft YaHei"/>
              </a:rPr>
              <a:t>，</a:t>
            </a:r>
            <a:r>
              <a:rPr sz="3600" b="1" dirty="0">
                <a:latin typeface="Microsoft YaHei"/>
                <a:cs typeface="Microsoft YaHei"/>
              </a:rPr>
              <a:t>長</a:t>
            </a:r>
            <a:r>
              <a:rPr sz="3600" b="1" spc="185" dirty="0">
                <a:latin typeface="Microsoft YaHei"/>
                <a:cs typeface="Microsoft YaHei"/>
              </a:rPr>
              <a:t>得不</a:t>
            </a:r>
            <a:r>
              <a:rPr sz="3600" b="1" spc="200" dirty="0">
                <a:latin typeface="Microsoft YaHei"/>
                <a:cs typeface="Microsoft YaHei"/>
              </a:rPr>
              <a:t>男</a:t>
            </a:r>
            <a:r>
              <a:rPr sz="3600" b="1" spc="185" dirty="0">
                <a:latin typeface="Microsoft YaHei"/>
                <a:cs typeface="Microsoft YaHei"/>
              </a:rPr>
              <a:t>也不</a:t>
            </a:r>
            <a:r>
              <a:rPr sz="3600" b="1" spc="225" dirty="0">
                <a:latin typeface="Microsoft YaHei"/>
                <a:cs typeface="Microsoft YaHei"/>
              </a:rPr>
              <a:t>女</a:t>
            </a:r>
            <a:r>
              <a:rPr sz="3600" b="1" spc="19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要</a:t>
            </a:r>
            <a:r>
              <a:rPr sz="3600" b="1" spc="200" dirty="0">
                <a:latin typeface="Microsoft YaHei"/>
                <a:cs typeface="Microsoft YaHei"/>
              </a:rPr>
              <a:t>做</a:t>
            </a:r>
            <a:r>
              <a:rPr sz="3600" b="1" spc="185" dirty="0">
                <a:latin typeface="Microsoft YaHei"/>
                <a:cs typeface="Microsoft YaHei"/>
              </a:rPr>
              <a:t>男人</a:t>
            </a:r>
            <a:r>
              <a:rPr sz="3600" b="1" spc="200" dirty="0">
                <a:latin typeface="Microsoft YaHei"/>
                <a:cs typeface="Microsoft YaHei"/>
              </a:rPr>
              <a:t>婆</a:t>
            </a:r>
            <a:r>
              <a:rPr sz="3600" b="1" spc="185" dirty="0">
                <a:latin typeface="Microsoft YaHei"/>
                <a:cs typeface="Microsoft YaHei"/>
              </a:rPr>
              <a:t>怎麼</a:t>
            </a:r>
            <a:r>
              <a:rPr sz="3600" b="1" spc="200" dirty="0">
                <a:latin typeface="Microsoft YaHei"/>
                <a:cs typeface="Microsoft YaHei"/>
              </a:rPr>
              <a:t>不</a:t>
            </a:r>
            <a:r>
              <a:rPr sz="3600" b="1" spc="175" dirty="0">
                <a:latin typeface="Microsoft YaHei"/>
                <a:cs typeface="Microsoft YaHei"/>
              </a:rPr>
              <a:t>去</a:t>
            </a:r>
            <a:r>
              <a:rPr sz="3600" b="1" dirty="0">
                <a:latin typeface="Microsoft YaHei"/>
                <a:cs typeface="Microsoft YaHei"/>
              </a:rPr>
              <a:t>變</a:t>
            </a:r>
            <a:r>
              <a:rPr sz="3600" b="1" spc="-5" dirty="0">
                <a:latin typeface="Microsoft YaHei"/>
                <a:cs typeface="Microsoft YaHei"/>
              </a:rPr>
              <a:t>性</a:t>
            </a:r>
            <a:r>
              <a:rPr sz="3600" b="1" dirty="0">
                <a:latin typeface="Microsoft YaHei"/>
                <a:cs typeface="Microsoft YaHei"/>
              </a:rPr>
              <a:t>？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728" y="3107435"/>
            <a:ext cx="3272028" cy="2750820"/>
          </a:xfrm>
          <a:prstGeom prst="rect">
            <a:avLst/>
          </a:prstGeom>
        </p:spPr>
      </p:pic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C7DE27CF-46D8-8777-E3B1-80016EF19E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37"/>
    </mc:Choice>
    <mc:Fallback xmlns="">
      <p:transition spd="slow" advTm="34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案例分享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13743"/>
            <a:ext cx="12192000" cy="6844665"/>
            <a:chOff x="0" y="13743"/>
            <a:chExt cx="12192000" cy="684466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5765290"/>
              <a:ext cx="12191999" cy="109270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172" y="2923031"/>
              <a:ext cx="2865119" cy="283159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317494" y="1951990"/>
            <a:ext cx="8196580" cy="3317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3600" b="1" spc="190" dirty="0">
                <a:latin typeface="Microsoft YaHei"/>
                <a:cs typeface="Microsoft YaHei"/>
              </a:rPr>
              <a:t>之後</a:t>
            </a:r>
            <a:r>
              <a:rPr sz="3600" b="1" spc="200" dirty="0">
                <a:latin typeface="Microsoft YaHei"/>
                <a:cs typeface="Microsoft YaHei"/>
              </a:rPr>
              <a:t>，</a:t>
            </a:r>
            <a:r>
              <a:rPr sz="3600" b="1" spc="185" dirty="0">
                <a:latin typeface="Microsoft YaHei"/>
                <a:cs typeface="Microsoft YaHei"/>
              </a:rPr>
              <a:t>網路</a:t>
            </a:r>
            <a:r>
              <a:rPr sz="3600" b="1" spc="200" dirty="0">
                <a:latin typeface="Microsoft YaHei"/>
                <a:cs typeface="Microsoft YaHei"/>
              </a:rPr>
              <a:t>上</a:t>
            </a:r>
            <a:r>
              <a:rPr sz="3600" b="1" spc="185" dirty="0">
                <a:latin typeface="Microsoft YaHei"/>
                <a:cs typeface="Microsoft YaHei"/>
              </a:rPr>
              <a:t>幾位</a:t>
            </a:r>
            <a:r>
              <a:rPr sz="3600" b="1" spc="200" dirty="0">
                <a:latin typeface="Microsoft YaHei"/>
                <a:cs typeface="Microsoft YaHei"/>
              </a:rPr>
              <a:t>同</a:t>
            </a:r>
            <a:r>
              <a:rPr sz="3600" b="1" spc="185" dirty="0">
                <a:latin typeface="Microsoft YaHei"/>
                <a:cs typeface="Microsoft YaHei"/>
              </a:rPr>
              <a:t>學在</a:t>
            </a:r>
            <a:r>
              <a:rPr sz="3600" b="1" spc="200" dirty="0">
                <a:latin typeface="Microsoft YaHei"/>
                <a:cs typeface="Microsoft YaHei"/>
              </a:rPr>
              <a:t>群</a:t>
            </a:r>
            <a:r>
              <a:rPr sz="3600" b="1" spc="185" dirty="0">
                <a:latin typeface="Microsoft YaHei"/>
                <a:cs typeface="Microsoft YaHei"/>
              </a:rPr>
              <a:t>組裡</a:t>
            </a:r>
            <a:r>
              <a:rPr sz="3600" b="1" spc="200" dirty="0">
                <a:latin typeface="Microsoft YaHei"/>
                <a:cs typeface="Microsoft YaHei"/>
              </a:rPr>
              <a:t>便</a:t>
            </a:r>
            <a:r>
              <a:rPr sz="3600" b="1" spc="185" dirty="0">
                <a:latin typeface="Microsoft YaHei"/>
                <a:cs typeface="Microsoft YaHei"/>
              </a:rPr>
              <a:t>開</a:t>
            </a:r>
            <a:r>
              <a:rPr sz="3600" b="1" dirty="0">
                <a:latin typeface="Microsoft YaHei"/>
                <a:cs typeface="Microsoft YaHei"/>
              </a:rPr>
              <a:t>始 </a:t>
            </a:r>
            <a:r>
              <a:rPr sz="3600" b="1" spc="185" dirty="0">
                <a:latin typeface="Microsoft YaHei"/>
                <a:cs typeface="Microsoft YaHei"/>
              </a:rPr>
              <a:t>說起</a:t>
            </a:r>
            <a:r>
              <a:rPr sz="3600" b="1" spc="200" dirty="0">
                <a:latin typeface="Microsoft YaHei"/>
                <a:cs typeface="Microsoft YaHei"/>
              </a:rPr>
              <a:t>晴</a:t>
            </a:r>
            <a:r>
              <a:rPr sz="3600" b="1" spc="185" dirty="0">
                <a:latin typeface="Microsoft YaHei"/>
                <a:cs typeface="Microsoft YaHei"/>
              </a:rPr>
              <a:t>晴平</a:t>
            </a:r>
            <a:r>
              <a:rPr sz="3600" b="1" spc="200" dirty="0">
                <a:latin typeface="Microsoft YaHei"/>
                <a:cs typeface="Microsoft YaHei"/>
              </a:rPr>
              <a:t>日</a:t>
            </a:r>
            <a:r>
              <a:rPr sz="3600" b="1" spc="185" dirty="0">
                <a:latin typeface="Microsoft YaHei"/>
                <a:cs typeface="Microsoft YaHei"/>
              </a:rPr>
              <a:t>如何</a:t>
            </a:r>
            <a:r>
              <a:rPr sz="3600" b="1" spc="200" dirty="0">
                <a:latin typeface="Microsoft YaHei"/>
                <a:cs typeface="Microsoft YaHei"/>
              </a:rPr>
              <a:t>跟</a:t>
            </a:r>
            <a:r>
              <a:rPr sz="3600" b="1" spc="185" dirty="0">
                <a:latin typeface="Microsoft YaHei"/>
                <a:cs typeface="Microsoft YaHei"/>
              </a:rPr>
              <a:t>男生</a:t>
            </a:r>
            <a:r>
              <a:rPr sz="3600" b="1" spc="200" dirty="0">
                <a:latin typeface="Microsoft YaHei"/>
                <a:cs typeface="Microsoft YaHei"/>
              </a:rPr>
              <a:t>一</a:t>
            </a:r>
            <a:r>
              <a:rPr sz="3600" b="1" spc="215" dirty="0">
                <a:latin typeface="Microsoft YaHei"/>
                <a:cs typeface="Microsoft YaHei"/>
              </a:rPr>
              <a:t>樣</a:t>
            </a:r>
            <a:r>
              <a:rPr sz="3600" b="1" spc="185" dirty="0">
                <a:latin typeface="Microsoft YaHei"/>
                <a:cs typeface="Microsoft YaHei"/>
              </a:rPr>
              <a:t>，</a:t>
            </a:r>
            <a:r>
              <a:rPr sz="3600" b="1" spc="195" dirty="0">
                <a:latin typeface="Microsoft YaHei"/>
                <a:cs typeface="Microsoft YaHei"/>
              </a:rPr>
              <a:t>要</a:t>
            </a:r>
            <a:r>
              <a:rPr sz="3600" b="1" spc="185" dirty="0">
                <a:latin typeface="Microsoft YaHei"/>
                <a:cs typeface="Microsoft YaHei"/>
              </a:rPr>
              <a:t>大</a:t>
            </a:r>
            <a:r>
              <a:rPr sz="3600" b="1" dirty="0">
                <a:latin typeface="Microsoft YaHei"/>
                <a:cs typeface="Microsoft YaHei"/>
              </a:rPr>
              <a:t>家 </a:t>
            </a:r>
            <a:r>
              <a:rPr sz="3600" b="1" spc="204" dirty="0">
                <a:latin typeface="Microsoft YaHei"/>
                <a:cs typeface="Microsoft YaHei"/>
              </a:rPr>
              <a:t>少跟這種人一起以免被傳</a:t>
            </a:r>
            <a:r>
              <a:rPr sz="3600" b="1" spc="190" dirty="0">
                <a:latin typeface="Microsoft YaHei"/>
                <a:cs typeface="Microsoft YaHei"/>
              </a:rPr>
              <a:t>染</a:t>
            </a:r>
            <a:r>
              <a:rPr sz="3600" b="1" spc="204" dirty="0">
                <a:latin typeface="Microsoft YaHei"/>
                <a:cs typeface="Microsoft YaHei"/>
              </a:rPr>
              <a:t>…</a:t>
            </a:r>
            <a:r>
              <a:rPr sz="3600" b="1" spc="200" dirty="0" err="1">
                <a:latin typeface="Microsoft YaHei"/>
                <a:cs typeface="Microsoft YaHei"/>
              </a:rPr>
              <a:t>晴</a:t>
            </a:r>
            <a:r>
              <a:rPr sz="3600" b="1" spc="185" dirty="0" err="1">
                <a:latin typeface="Microsoft YaHei"/>
                <a:cs typeface="Microsoft YaHei"/>
              </a:rPr>
              <a:t>晴</a:t>
            </a:r>
            <a:r>
              <a:rPr sz="3600" b="1" spc="200" dirty="0" err="1">
                <a:latin typeface="Microsoft YaHei"/>
                <a:cs typeface="Microsoft YaHei"/>
              </a:rPr>
              <a:t>面</a:t>
            </a:r>
            <a:r>
              <a:rPr sz="3600" b="1" dirty="0" err="1">
                <a:latin typeface="Microsoft YaHei"/>
                <a:cs typeface="Microsoft YaHei"/>
              </a:rPr>
              <a:t>對</a:t>
            </a:r>
            <a:r>
              <a:rPr sz="3600" b="1" spc="190" dirty="0" err="1">
                <a:latin typeface="Microsoft YaHei"/>
                <a:cs typeface="Microsoft YaHei"/>
              </a:rPr>
              <a:t>這一</a:t>
            </a:r>
            <a:r>
              <a:rPr sz="3600" b="1" spc="200" dirty="0" err="1">
                <a:latin typeface="Microsoft YaHei"/>
                <a:cs typeface="Microsoft YaHei"/>
              </a:rPr>
              <a:t>切</a:t>
            </a:r>
            <a:r>
              <a:rPr sz="3600" b="1" spc="190" dirty="0" err="1">
                <a:latin typeface="Microsoft YaHei"/>
                <a:cs typeface="Microsoft YaHei"/>
              </a:rPr>
              <a:t>，</a:t>
            </a:r>
            <a:r>
              <a:rPr sz="3600" b="1" spc="185" dirty="0" err="1">
                <a:latin typeface="Microsoft YaHei"/>
                <a:cs typeface="Microsoft YaHei"/>
              </a:rPr>
              <a:t>夜</a:t>
            </a:r>
            <a:r>
              <a:rPr sz="3600" b="1" spc="200" dirty="0" err="1">
                <a:latin typeface="Microsoft YaHei"/>
                <a:cs typeface="Microsoft YaHei"/>
              </a:rPr>
              <a:t>裡</a:t>
            </a:r>
            <a:r>
              <a:rPr sz="3600" b="1" spc="185" dirty="0" err="1">
                <a:latin typeface="Microsoft YaHei"/>
                <a:cs typeface="Microsoft YaHei"/>
              </a:rPr>
              <a:t>睡不</a:t>
            </a:r>
            <a:r>
              <a:rPr sz="3600" b="1" spc="200" dirty="0" err="1">
                <a:latin typeface="Microsoft YaHei"/>
                <a:cs typeface="Microsoft YaHei"/>
              </a:rPr>
              <a:t>著</a:t>
            </a:r>
            <a:r>
              <a:rPr sz="3600" b="1" spc="185" dirty="0" err="1">
                <a:latin typeface="Microsoft YaHei"/>
                <a:cs typeface="Microsoft YaHei"/>
              </a:rPr>
              <a:t>一直</a:t>
            </a:r>
            <a:r>
              <a:rPr sz="3600" b="1" spc="235" dirty="0" err="1">
                <a:latin typeface="Microsoft YaHei"/>
                <a:cs typeface="Microsoft YaHei"/>
              </a:rPr>
              <a:t>想</a:t>
            </a:r>
            <a:r>
              <a:rPr sz="3600" b="1" spc="190" dirty="0" err="1">
                <a:latin typeface="Microsoft YaHei"/>
                <a:cs typeface="Microsoft YaHei"/>
              </a:rPr>
              <a:t>，</a:t>
            </a:r>
            <a:r>
              <a:rPr sz="3600" b="1" spc="185" dirty="0" err="1">
                <a:latin typeface="Microsoft YaHei"/>
                <a:cs typeface="Microsoft YaHei"/>
              </a:rPr>
              <a:t>不</a:t>
            </a:r>
            <a:r>
              <a:rPr sz="3600" b="1" spc="200" dirty="0" err="1">
                <a:latin typeface="Microsoft YaHei"/>
                <a:cs typeface="Microsoft YaHei"/>
              </a:rPr>
              <a:t>像</a:t>
            </a:r>
            <a:r>
              <a:rPr sz="3600" b="1" spc="185" dirty="0" err="1">
                <a:latin typeface="Microsoft YaHei"/>
                <a:cs typeface="Microsoft YaHei"/>
              </a:rPr>
              <a:t>女</a:t>
            </a:r>
            <a:r>
              <a:rPr sz="3600" b="1" dirty="0" err="1">
                <a:latin typeface="Microsoft YaHei"/>
                <a:cs typeface="Microsoft YaHei"/>
              </a:rPr>
              <a:t>生</a:t>
            </a:r>
            <a:r>
              <a:rPr sz="3600" b="1" spc="190" dirty="0" err="1">
                <a:latin typeface="Microsoft YaHei"/>
                <a:cs typeface="Microsoft YaHei"/>
              </a:rPr>
              <a:t>有錯</a:t>
            </a:r>
            <a:r>
              <a:rPr sz="3600" b="1" spc="195" dirty="0" err="1">
                <a:latin typeface="Microsoft YaHei"/>
                <a:cs typeface="Microsoft YaHei"/>
              </a:rPr>
              <a:t>嗎</a:t>
            </a:r>
            <a:r>
              <a:rPr sz="3600" b="1" spc="185" dirty="0" err="1">
                <a:latin typeface="Microsoft YaHei"/>
                <a:cs typeface="Microsoft YaHei"/>
              </a:rPr>
              <a:t>？我</a:t>
            </a:r>
            <a:r>
              <a:rPr sz="3600" b="1" spc="195" dirty="0" err="1">
                <a:latin typeface="Microsoft YaHei"/>
                <a:cs typeface="Microsoft YaHei"/>
              </a:rPr>
              <a:t>沒</a:t>
            </a:r>
            <a:r>
              <a:rPr sz="3600" b="1" spc="185" dirty="0" err="1">
                <a:latin typeface="Microsoft YaHei"/>
                <a:cs typeface="Microsoft YaHei"/>
              </a:rPr>
              <a:t>有想</a:t>
            </a:r>
            <a:r>
              <a:rPr sz="3600" b="1" spc="195" dirty="0" err="1">
                <a:latin typeface="Microsoft YaHei"/>
                <a:cs typeface="Microsoft YaHei"/>
              </a:rPr>
              <a:t>要</a:t>
            </a:r>
            <a:r>
              <a:rPr sz="3600" b="1" spc="185" dirty="0" err="1">
                <a:latin typeface="Microsoft YaHei"/>
                <a:cs typeface="Microsoft YaHei"/>
              </a:rPr>
              <a:t>變男</a:t>
            </a:r>
            <a:r>
              <a:rPr sz="3600" b="1" spc="220" dirty="0" err="1">
                <a:latin typeface="Microsoft YaHei"/>
                <a:cs typeface="Microsoft YaHei"/>
              </a:rPr>
              <a:t>生</a:t>
            </a:r>
            <a:r>
              <a:rPr sz="3600" b="1" spc="185" dirty="0" err="1">
                <a:latin typeface="Microsoft YaHei"/>
                <a:cs typeface="Microsoft YaHei"/>
              </a:rPr>
              <a:t>，但</a:t>
            </a:r>
            <a:r>
              <a:rPr sz="3600" b="1" spc="195" dirty="0" err="1">
                <a:latin typeface="Microsoft YaHei"/>
                <a:cs typeface="Microsoft YaHei"/>
              </a:rPr>
              <a:t>為</a:t>
            </a:r>
            <a:r>
              <a:rPr sz="3600" b="1" spc="185" dirty="0" err="1">
                <a:latin typeface="Microsoft YaHei"/>
                <a:cs typeface="Microsoft YaHei"/>
              </a:rPr>
              <a:t>什</a:t>
            </a:r>
            <a:r>
              <a:rPr sz="3600" b="1" dirty="0" err="1">
                <a:latin typeface="Microsoft YaHei"/>
                <a:cs typeface="Microsoft YaHei"/>
              </a:rPr>
              <a:t>麼要這樣攻擊我</a:t>
            </a:r>
            <a:r>
              <a:rPr sz="3600" b="1" dirty="0">
                <a:latin typeface="Microsoft YaHei"/>
                <a:cs typeface="Microsoft YaHei"/>
              </a:rPr>
              <a:t>？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11" name="音訊 10">
            <a:hlinkClick r:id="" action="ppaction://media"/>
            <a:extLst>
              <a:ext uri="{FF2B5EF4-FFF2-40B4-BE49-F238E27FC236}">
                <a16:creationId xmlns:a16="http://schemas.microsoft.com/office/drawing/2014/main" id="{6AAB8F1E-4CA5-1BBB-AED1-EE3A72D88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07"/>
    </mc:Choice>
    <mc:Fallback xmlns="">
      <p:transition spd="slow" advTm="25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218438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462398" y="523189"/>
            <a:ext cx="327596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主題說明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631442" y="2091489"/>
            <a:ext cx="10121900" cy="27197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22700"/>
              </a:lnSpc>
              <a:spcBef>
                <a:spcPts val="105"/>
              </a:spcBef>
            </a:pPr>
            <a:r>
              <a:rPr sz="3600" b="1" spc="80" dirty="0">
                <a:solidFill>
                  <a:srgbClr val="3A3838"/>
                </a:solidFill>
                <a:latin typeface="Microsoft YaHei"/>
                <a:cs typeface="Microsoft YaHei"/>
              </a:rPr>
              <a:t>依「性別平等教育法」第</a:t>
            </a:r>
            <a:r>
              <a:rPr sz="3600" b="1" spc="85" dirty="0">
                <a:solidFill>
                  <a:srgbClr val="3A3838"/>
                </a:solidFill>
                <a:latin typeface="Arial"/>
                <a:cs typeface="Arial"/>
              </a:rPr>
              <a:t>2</a:t>
            </a:r>
            <a:r>
              <a:rPr sz="3600" b="1" spc="80" dirty="0">
                <a:solidFill>
                  <a:srgbClr val="3A3838"/>
                </a:solidFill>
                <a:latin typeface="Microsoft YaHei"/>
                <a:cs typeface="Microsoft YaHei"/>
              </a:rPr>
              <a:t>條定義，</a:t>
            </a:r>
            <a:r>
              <a:rPr sz="3600" b="1" spc="80" dirty="0">
                <a:solidFill>
                  <a:srgbClr val="FF0000"/>
                </a:solidFill>
                <a:latin typeface="Microsoft YaHei"/>
                <a:cs typeface="Microsoft YaHei"/>
              </a:rPr>
              <a:t>性霸凌</a:t>
            </a:r>
            <a:r>
              <a:rPr sz="3600" b="1" spc="90" dirty="0">
                <a:solidFill>
                  <a:srgbClr val="3A3838"/>
                </a:solidFill>
                <a:latin typeface="Microsoft YaHei"/>
                <a:cs typeface="Microsoft YaHei"/>
              </a:rPr>
              <a:t>指的是 </a:t>
            </a:r>
            <a:r>
              <a:rPr sz="3600" b="1" spc="10" dirty="0">
                <a:solidFill>
                  <a:srgbClr val="3A3838"/>
                </a:solidFill>
                <a:latin typeface="Microsoft YaHei"/>
                <a:cs typeface="Microsoft YaHei"/>
              </a:rPr>
              <a:t>透過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語</a:t>
            </a:r>
            <a:r>
              <a:rPr sz="3600" b="1" spc="15" dirty="0">
                <a:solidFill>
                  <a:srgbClr val="3A3838"/>
                </a:solidFill>
                <a:latin typeface="Microsoft YaHei"/>
                <a:cs typeface="Microsoft YaHei"/>
              </a:rPr>
              <a:t>言</a:t>
            </a:r>
            <a:r>
              <a:rPr sz="3600" b="1" spc="1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肢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體或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其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他暴</a:t>
            </a:r>
            <a:r>
              <a:rPr sz="3600" b="1" spc="20" dirty="0">
                <a:solidFill>
                  <a:srgbClr val="3A3838"/>
                </a:solidFill>
                <a:latin typeface="Microsoft YaHei"/>
                <a:cs typeface="Microsoft YaHei"/>
              </a:rPr>
              <a:t>力</a:t>
            </a:r>
            <a:r>
              <a:rPr sz="3600" b="1" spc="1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對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他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人</a:t>
            </a:r>
            <a:r>
              <a:rPr sz="3600" b="1" spc="20" dirty="0">
                <a:solidFill>
                  <a:srgbClr val="3A3838"/>
                </a:solidFill>
                <a:latin typeface="Microsoft YaHei"/>
                <a:cs typeface="Microsoft YaHei"/>
              </a:rPr>
              <a:t>之</a:t>
            </a:r>
            <a:r>
              <a:rPr sz="36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性</a:t>
            </a:r>
            <a:r>
              <a:rPr sz="3600" b="1" u="heavy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別</a:t>
            </a:r>
            <a:r>
              <a:rPr sz="3600" b="1" u="heavy" spc="2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特</a:t>
            </a:r>
            <a:r>
              <a:rPr sz="3600" b="1" u="heavy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徵</a:t>
            </a:r>
            <a:r>
              <a:rPr sz="3600" b="1" dirty="0">
                <a:solidFill>
                  <a:srgbClr val="006FC0"/>
                </a:solidFill>
                <a:latin typeface="Microsoft YaHei"/>
                <a:cs typeface="Microsoft YaHei"/>
              </a:rPr>
              <a:t>、 </a:t>
            </a:r>
            <a:r>
              <a:rPr sz="3600" b="1" u="heavy" spc="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性別</a:t>
            </a:r>
            <a:r>
              <a:rPr sz="36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氣</a:t>
            </a:r>
            <a:r>
              <a:rPr sz="3600" b="1" u="heavy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質</a:t>
            </a:r>
            <a:r>
              <a:rPr sz="3600" b="1" spc="5" dirty="0">
                <a:solidFill>
                  <a:srgbClr val="006FC0"/>
                </a:solidFill>
                <a:latin typeface="Microsoft YaHei"/>
                <a:cs typeface="Microsoft YaHei"/>
              </a:rPr>
              <a:t>、</a:t>
            </a:r>
            <a:r>
              <a:rPr sz="36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性傾</a:t>
            </a:r>
            <a:r>
              <a:rPr sz="3600" b="1" u="heavy" spc="1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向</a:t>
            </a:r>
            <a:r>
              <a:rPr sz="3600" b="1" spc="-5" dirty="0">
                <a:latin typeface="Microsoft YaHei"/>
                <a:cs typeface="Microsoft YaHei"/>
              </a:rPr>
              <a:t>或</a:t>
            </a:r>
            <a:r>
              <a:rPr sz="36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性</a:t>
            </a:r>
            <a:r>
              <a:rPr sz="3600" b="1" u="heavy" spc="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別</a:t>
            </a:r>
            <a:r>
              <a:rPr sz="3600" b="1" u="heavy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認</a:t>
            </a:r>
            <a:r>
              <a:rPr sz="3600" b="1" u="heavy" spc="1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Microsoft YaHei"/>
                <a:cs typeface="Microsoft YaHei"/>
              </a:rPr>
              <a:t>同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進行</a:t>
            </a:r>
            <a:r>
              <a:rPr sz="3600" b="1" spc="10" dirty="0">
                <a:solidFill>
                  <a:srgbClr val="3A3838"/>
                </a:solidFill>
                <a:latin typeface="Microsoft YaHei"/>
                <a:cs typeface="Microsoft YaHei"/>
              </a:rPr>
              <a:t>貶抑</a:t>
            </a:r>
            <a:r>
              <a:rPr sz="3600" b="1" spc="-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攻</a:t>
            </a:r>
            <a:r>
              <a:rPr sz="3600" b="1" spc="25" dirty="0">
                <a:solidFill>
                  <a:srgbClr val="3A3838"/>
                </a:solidFill>
                <a:latin typeface="Microsoft YaHei"/>
                <a:cs typeface="Microsoft YaHei"/>
              </a:rPr>
              <a:t>擊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或威 脅之行為且非屬性騷擾</a:t>
            </a:r>
            <a:r>
              <a:rPr sz="3600" b="1" spc="-20" dirty="0">
                <a:solidFill>
                  <a:srgbClr val="3A3838"/>
                </a:solidFill>
                <a:latin typeface="Microsoft YaHei"/>
                <a:cs typeface="Microsoft YaHei"/>
              </a:rPr>
              <a:t>者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407907" y="4166614"/>
            <a:ext cx="3595115" cy="2691382"/>
          </a:xfrm>
          <a:prstGeom prst="rect">
            <a:avLst/>
          </a:prstGeom>
        </p:spPr>
      </p:pic>
      <p:pic>
        <p:nvPicPr>
          <p:cNvPr id="24" name="音訊 23">
            <a:hlinkClick r:id="" action="ppaction://media"/>
            <a:extLst>
              <a:ext uri="{FF2B5EF4-FFF2-40B4-BE49-F238E27FC236}">
                <a16:creationId xmlns:a16="http://schemas.microsoft.com/office/drawing/2014/main" id="{E90FA08C-94A1-2344-CE8C-A7D233BB14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57"/>
    </mc:Choice>
    <mc:Fallback xmlns="">
      <p:transition spd="slow" advTm="27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32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54882" y="718819"/>
            <a:ext cx="571182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性霸凌行為樣態</a:t>
            </a:r>
          </a:p>
        </p:txBody>
      </p:sp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515617" y="1904491"/>
            <a:ext cx="10195560" cy="41325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4200" marR="5080" indent="-571500">
              <a:lnSpc>
                <a:spcPts val="4500"/>
              </a:lnSpc>
              <a:spcBef>
                <a:spcPts val="100"/>
              </a:spcBef>
              <a:buSzPct val="59722"/>
              <a:buFont typeface="Wingdings"/>
              <a:buChar char=""/>
              <a:tabLst>
                <a:tab pos="583565" algn="l"/>
                <a:tab pos="584200" algn="l"/>
              </a:tabLst>
            </a:pP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傳遞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與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性有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關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令人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討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厭的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紙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條或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謠</a:t>
            </a:r>
            <a:r>
              <a:rPr sz="3600" b="1" spc="210" dirty="0">
                <a:solidFill>
                  <a:srgbClr val="3A3838"/>
                </a:solidFill>
                <a:latin typeface="Microsoft YaHei"/>
                <a:cs typeface="Microsoft YaHei"/>
              </a:rPr>
              <a:t>言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學生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之 </a:t>
            </a:r>
            <a:r>
              <a:rPr sz="3600" b="1" spc="185" dirty="0" err="1">
                <a:solidFill>
                  <a:srgbClr val="3A3838"/>
                </a:solidFill>
                <a:latin typeface="Microsoft YaHei"/>
                <a:cs typeface="Microsoft YaHei"/>
              </a:rPr>
              <a:t>間會</a:t>
            </a:r>
            <a:r>
              <a:rPr sz="3600" b="1" spc="175" dirty="0" err="1">
                <a:solidFill>
                  <a:srgbClr val="3A3838"/>
                </a:solidFill>
                <a:latin typeface="Microsoft YaHei"/>
                <a:cs typeface="Microsoft YaHei"/>
              </a:rPr>
              <a:t>流</a:t>
            </a:r>
            <a:r>
              <a:rPr sz="3600" b="1" spc="185" dirty="0" err="1">
                <a:solidFill>
                  <a:srgbClr val="3A3838"/>
                </a:solidFill>
                <a:latin typeface="Microsoft YaHei"/>
                <a:cs typeface="Microsoft YaHei"/>
              </a:rPr>
              <a:t>傳關</a:t>
            </a:r>
            <a:r>
              <a:rPr sz="3600" b="1" spc="175" dirty="0" err="1">
                <a:solidFill>
                  <a:srgbClr val="3A3838"/>
                </a:solidFill>
                <a:latin typeface="Microsoft YaHei"/>
                <a:cs typeface="Microsoft YaHei"/>
              </a:rPr>
              <a:t>於</a:t>
            </a:r>
            <a:r>
              <a:rPr sz="3600" b="1" spc="185" dirty="0" err="1">
                <a:solidFill>
                  <a:srgbClr val="3A3838"/>
                </a:solidFill>
                <a:latin typeface="Microsoft YaHei"/>
                <a:cs typeface="Microsoft YaHei"/>
              </a:rPr>
              <a:t>性的</a:t>
            </a:r>
            <a:r>
              <a:rPr sz="3600" b="1" spc="175" dirty="0" err="1">
                <a:solidFill>
                  <a:srgbClr val="3A3838"/>
                </a:solidFill>
                <a:latin typeface="Microsoft YaHei"/>
                <a:cs typeface="Microsoft YaHei"/>
              </a:rPr>
              <a:t>謠</a:t>
            </a:r>
            <a:r>
              <a:rPr sz="3600" b="1" spc="210" dirty="0" err="1">
                <a:solidFill>
                  <a:srgbClr val="3A3838"/>
                </a:solidFill>
                <a:latin typeface="Microsoft YaHei"/>
                <a:cs typeface="Microsoft YaHei"/>
              </a:rPr>
              <a:t>言</a:t>
            </a:r>
            <a:r>
              <a:rPr sz="3600" b="1" spc="185" dirty="0" err="1">
                <a:solidFill>
                  <a:srgbClr val="3A3838"/>
                </a:solidFill>
                <a:latin typeface="Microsoft YaHei"/>
                <a:cs typeface="Microsoft YaHei"/>
              </a:rPr>
              <a:t>：</a:t>
            </a:r>
            <a:r>
              <a:rPr sz="3600" b="1" spc="175" dirty="0" err="1">
                <a:solidFill>
                  <a:srgbClr val="3A3838"/>
                </a:solidFill>
                <a:latin typeface="Microsoft YaHei"/>
                <a:cs typeface="Microsoft YaHei"/>
              </a:rPr>
              <a:t>如</a:t>
            </a:r>
            <a:r>
              <a:rPr sz="3600" b="1" spc="185" dirty="0" err="1">
                <a:solidFill>
                  <a:srgbClr val="3A3838"/>
                </a:solidFill>
                <a:latin typeface="Microsoft YaHei"/>
                <a:cs typeface="Microsoft YaHei"/>
              </a:rPr>
              <a:t>誰和誰是同</a:t>
            </a:r>
            <a:r>
              <a:rPr sz="3600" b="1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性戀</a:t>
            </a:r>
            <a:r>
              <a:rPr sz="3600" b="1" dirty="0" err="1">
                <a:solidFill>
                  <a:srgbClr val="3A3838"/>
                </a:solidFill>
                <a:latin typeface="Microsoft YaHei"/>
                <a:cs typeface="Microsoft YaHei"/>
              </a:rPr>
              <a:t>或那個男生喜歡穿裙子等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3600" dirty="0">
              <a:latin typeface="Microsoft YaHei"/>
              <a:cs typeface="Microsoft YaHei"/>
            </a:endParaRPr>
          </a:p>
          <a:p>
            <a:pPr marL="584200" marR="5080" indent="-571500" algn="just">
              <a:lnSpc>
                <a:spcPct val="104200"/>
              </a:lnSpc>
              <a:spcBef>
                <a:spcPts val="1005"/>
              </a:spcBef>
              <a:buSzPct val="59722"/>
              <a:buFont typeface="Wingdings"/>
              <a:buChar char=""/>
              <a:tabLst>
                <a:tab pos="584200" algn="l"/>
              </a:tabLst>
            </a:pP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只要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有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關性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別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特</a:t>
            </a:r>
            <a:r>
              <a:rPr sz="3600" b="1" spc="204" dirty="0">
                <a:solidFill>
                  <a:srgbClr val="3A3838"/>
                </a:solidFill>
                <a:latin typeface="Microsoft YaHei"/>
                <a:cs typeface="Microsoft YaHei"/>
              </a:rPr>
              <a:t>徵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性別</a:t>
            </a:r>
            <a:r>
              <a:rPr sz="3600" b="1" spc="170" dirty="0">
                <a:solidFill>
                  <a:srgbClr val="3A3838"/>
                </a:solidFill>
                <a:latin typeface="Microsoft YaHei"/>
                <a:cs typeface="Microsoft YaHei"/>
              </a:rPr>
              <a:t>認</a:t>
            </a:r>
            <a:r>
              <a:rPr sz="3600" b="1" spc="200" dirty="0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3600" b="1" spc="170" dirty="0">
                <a:solidFill>
                  <a:srgbClr val="3A3838"/>
                </a:solidFill>
                <a:latin typeface="Microsoft YaHei"/>
                <a:cs typeface="Microsoft YaHei"/>
              </a:rPr>
              <a:t>性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別氣質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性 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傾向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作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為玩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笑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、嘲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諷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（如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：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男人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婆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、娘</a:t>
            </a:r>
            <a:r>
              <a:rPr sz="3600" b="1" spc="180" dirty="0">
                <a:solidFill>
                  <a:srgbClr val="3A3838"/>
                </a:solidFill>
                <a:latin typeface="Microsoft YaHei"/>
                <a:cs typeface="Microsoft YaHei"/>
              </a:rPr>
              <a:t>娘腔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、 </a:t>
            </a:r>
            <a:r>
              <a:rPr sz="3600" b="1" spc="190" dirty="0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性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戀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等）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或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施以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身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體上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的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侵犯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都</a:t>
            </a:r>
            <a:r>
              <a:rPr sz="3600" b="1" spc="185" dirty="0">
                <a:solidFill>
                  <a:srgbClr val="3A3838"/>
                </a:solidFill>
                <a:latin typeface="Microsoft YaHei"/>
                <a:cs typeface="Microsoft YaHei"/>
              </a:rPr>
              <a:t>算是</a:t>
            </a:r>
            <a:r>
              <a:rPr sz="3600" b="1" spc="175" dirty="0">
                <a:solidFill>
                  <a:srgbClr val="3A3838"/>
                </a:solidFill>
                <a:latin typeface="Microsoft YaHei"/>
                <a:cs typeface="Microsoft YaHei"/>
              </a:rPr>
              <a:t>性霸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凌 的範疇。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13" name="音訊 12">
            <a:hlinkClick r:id="" action="ppaction://media"/>
            <a:extLst>
              <a:ext uri="{FF2B5EF4-FFF2-40B4-BE49-F238E27FC236}">
                <a16:creationId xmlns:a16="http://schemas.microsoft.com/office/drawing/2014/main" id="{F6C20EBE-9402-2695-95A9-C1A11BCC9E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34"/>
    </mc:Choice>
    <mc:Fallback xmlns="">
      <p:transition spd="slow" advTm="35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32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97885" y="148590"/>
            <a:ext cx="652399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性霸凌的三角關係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620" y="13743"/>
            <a:ext cx="10991215" cy="5461000"/>
            <a:chOff x="7620" y="13743"/>
            <a:chExt cx="10991215" cy="546100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6692" y="1104899"/>
              <a:ext cx="9272016" cy="436930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7259" y="1245107"/>
              <a:ext cx="3025140" cy="3392804"/>
            </a:xfrm>
            <a:custGeom>
              <a:avLst/>
              <a:gdLst/>
              <a:ahLst/>
              <a:cxnLst/>
              <a:rect l="l" t="t" r="r" b="b"/>
              <a:pathLst>
                <a:path w="3025140" h="3392804">
                  <a:moveTo>
                    <a:pt x="2520950" y="0"/>
                  </a:moveTo>
                  <a:lnTo>
                    <a:pt x="504190" y="0"/>
                  </a:lnTo>
                  <a:lnTo>
                    <a:pt x="455634" y="2307"/>
                  </a:lnTo>
                  <a:lnTo>
                    <a:pt x="408384" y="9089"/>
                  </a:lnTo>
                  <a:lnTo>
                    <a:pt x="362651" y="20134"/>
                  </a:lnTo>
                  <a:lnTo>
                    <a:pt x="318646" y="35231"/>
                  </a:lnTo>
                  <a:lnTo>
                    <a:pt x="276581" y="54169"/>
                  </a:lnTo>
                  <a:lnTo>
                    <a:pt x="236666" y="76737"/>
                  </a:lnTo>
                  <a:lnTo>
                    <a:pt x="199114" y="102724"/>
                  </a:lnTo>
                  <a:lnTo>
                    <a:pt x="164135" y="131919"/>
                  </a:lnTo>
                  <a:lnTo>
                    <a:pt x="131941" y="164110"/>
                  </a:lnTo>
                  <a:lnTo>
                    <a:pt x="102743" y="199087"/>
                  </a:lnTo>
                  <a:lnTo>
                    <a:pt x="76752" y="236638"/>
                  </a:lnTo>
                  <a:lnTo>
                    <a:pt x="54181" y="276553"/>
                  </a:lnTo>
                  <a:lnTo>
                    <a:pt x="35239" y="318620"/>
                  </a:lnTo>
                  <a:lnTo>
                    <a:pt x="20139" y="362628"/>
                  </a:lnTo>
                  <a:lnTo>
                    <a:pt x="9091" y="408367"/>
                  </a:lnTo>
                  <a:lnTo>
                    <a:pt x="2308" y="455624"/>
                  </a:lnTo>
                  <a:lnTo>
                    <a:pt x="0" y="504189"/>
                  </a:lnTo>
                  <a:lnTo>
                    <a:pt x="0" y="2888234"/>
                  </a:lnTo>
                  <a:lnTo>
                    <a:pt x="2308" y="2936799"/>
                  </a:lnTo>
                  <a:lnTo>
                    <a:pt x="9091" y="2984056"/>
                  </a:lnTo>
                  <a:lnTo>
                    <a:pt x="20139" y="3029795"/>
                  </a:lnTo>
                  <a:lnTo>
                    <a:pt x="35239" y="3073803"/>
                  </a:lnTo>
                  <a:lnTo>
                    <a:pt x="54181" y="3115870"/>
                  </a:lnTo>
                  <a:lnTo>
                    <a:pt x="76752" y="3155785"/>
                  </a:lnTo>
                  <a:lnTo>
                    <a:pt x="102743" y="3193336"/>
                  </a:lnTo>
                  <a:lnTo>
                    <a:pt x="131941" y="3228313"/>
                  </a:lnTo>
                  <a:lnTo>
                    <a:pt x="164135" y="3260504"/>
                  </a:lnTo>
                  <a:lnTo>
                    <a:pt x="199114" y="3289699"/>
                  </a:lnTo>
                  <a:lnTo>
                    <a:pt x="236666" y="3315686"/>
                  </a:lnTo>
                  <a:lnTo>
                    <a:pt x="276581" y="3338254"/>
                  </a:lnTo>
                  <a:lnTo>
                    <a:pt x="318646" y="3357192"/>
                  </a:lnTo>
                  <a:lnTo>
                    <a:pt x="362651" y="3372289"/>
                  </a:lnTo>
                  <a:lnTo>
                    <a:pt x="408384" y="3383334"/>
                  </a:lnTo>
                  <a:lnTo>
                    <a:pt x="455634" y="3390116"/>
                  </a:lnTo>
                  <a:lnTo>
                    <a:pt x="504190" y="3392424"/>
                  </a:lnTo>
                  <a:lnTo>
                    <a:pt x="2520950" y="3392424"/>
                  </a:lnTo>
                  <a:lnTo>
                    <a:pt x="2569515" y="3390116"/>
                  </a:lnTo>
                  <a:lnTo>
                    <a:pt x="2616772" y="3383334"/>
                  </a:lnTo>
                  <a:lnTo>
                    <a:pt x="2662511" y="3372289"/>
                  </a:lnTo>
                  <a:lnTo>
                    <a:pt x="2706519" y="3357192"/>
                  </a:lnTo>
                  <a:lnTo>
                    <a:pt x="2748586" y="3338254"/>
                  </a:lnTo>
                  <a:lnTo>
                    <a:pt x="2788501" y="3315686"/>
                  </a:lnTo>
                  <a:lnTo>
                    <a:pt x="2826052" y="3289699"/>
                  </a:lnTo>
                  <a:lnTo>
                    <a:pt x="2861029" y="3260504"/>
                  </a:lnTo>
                  <a:lnTo>
                    <a:pt x="2893220" y="3228313"/>
                  </a:lnTo>
                  <a:lnTo>
                    <a:pt x="2922415" y="3193336"/>
                  </a:lnTo>
                  <a:lnTo>
                    <a:pt x="2948402" y="3155785"/>
                  </a:lnTo>
                  <a:lnTo>
                    <a:pt x="2970970" y="3115870"/>
                  </a:lnTo>
                  <a:lnTo>
                    <a:pt x="2989908" y="3073803"/>
                  </a:lnTo>
                  <a:lnTo>
                    <a:pt x="3005005" y="3029795"/>
                  </a:lnTo>
                  <a:lnTo>
                    <a:pt x="3016050" y="2984056"/>
                  </a:lnTo>
                  <a:lnTo>
                    <a:pt x="3022832" y="2936799"/>
                  </a:lnTo>
                  <a:lnTo>
                    <a:pt x="3025140" y="2888234"/>
                  </a:lnTo>
                  <a:lnTo>
                    <a:pt x="3025140" y="504189"/>
                  </a:lnTo>
                  <a:lnTo>
                    <a:pt x="3022832" y="455624"/>
                  </a:lnTo>
                  <a:lnTo>
                    <a:pt x="3016050" y="408367"/>
                  </a:lnTo>
                  <a:lnTo>
                    <a:pt x="3005005" y="362628"/>
                  </a:lnTo>
                  <a:lnTo>
                    <a:pt x="2989908" y="318620"/>
                  </a:lnTo>
                  <a:lnTo>
                    <a:pt x="2970970" y="276553"/>
                  </a:lnTo>
                  <a:lnTo>
                    <a:pt x="2948402" y="236638"/>
                  </a:lnTo>
                  <a:lnTo>
                    <a:pt x="2922415" y="199087"/>
                  </a:lnTo>
                  <a:lnTo>
                    <a:pt x="2893220" y="164110"/>
                  </a:lnTo>
                  <a:lnTo>
                    <a:pt x="2861029" y="131919"/>
                  </a:lnTo>
                  <a:lnTo>
                    <a:pt x="2826052" y="102724"/>
                  </a:lnTo>
                  <a:lnTo>
                    <a:pt x="2788501" y="76737"/>
                  </a:lnTo>
                  <a:lnTo>
                    <a:pt x="2748586" y="54169"/>
                  </a:lnTo>
                  <a:lnTo>
                    <a:pt x="2706519" y="35231"/>
                  </a:lnTo>
                  <a:lnTo>
                    <a:pt x="2662511" y="20134"/>
                  </a:lnTo>
                  <a:lnTo>
                    <a:pt x="2616772" y="9089"/>
                  </a:lnTo>
                  <a:lnTo>
                    <a:pt x="2569515" y="2307"/>
                  </a:lnTo>
                  <a:lnTo>
                    <a:pt x="2520950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7259" y="1245107"/>
              <a:ext cx="3025140" cy="3392804"/>
            </a:xfrm>
            <a:custGeom>
              <a:avLst/>
              <a:gdLst/>
              <a:ahLst/>
              <a:cxnLst/>
              <a:rect l="l" t="t" r="r" b="b"/>
              <a:pathLst>
                <a:path w="3025140" h="3392804">
                  <a:moveTo>
                    <a:pt x="0" y="504189"/>
                  </a:moveTo>
                  <a:lnTo>
                    <a:pt x="2308" y="455624"/>
                  </a:lnTo>
                  <a:lnTo>
                    <a:pt x="9091" y="408367"/>
                  </a:lnTo>
                  <a:lnTo>
                    <a:pt x="20139" y="362628"/>
                  </a:lnTo>
                  <a:lnTo>
                    <a:pt x="35239" y="318620"/>
                  </a:lnTo>
                  <a:lnTo>
                    <a:pt x="54181" y="276553"/>
                  </a:lnTo>
                  <a:lnTo>
                    <a:pt x="76752" y="236638"/>
                  </a:lnTo>
                  <a:lnTo>
                    <a:pt x="102743" y="199087"/>
                  </a:lnTo>
                  <a:lnTo>
                    <a:pt x="131941" y="164110"/>
                  </a:lnTo>
                  <a:lnTo>
                    <a:pt x="164135" y="131919"/>
                  </a:lnTo>
                  <a:lnTo>
                    <a:pt x="199114" y="102724"/>
                  </a:lnTo>
                  <a:lnTo>
                    <a:pt x="236666" y="76737"/>
                  </a:lnTo>
                  <a:lnTo>
                    <a:pt x="276581" y="54169"/>
                  </a:lnTo>
                  <a:lnTo>
                    <a:pt x="318646" y="35231"/>
                  </a:lnTo>
                  <a:lnTo>
                    <a:pt x="362651" y="20134"/>
                  </a:lnTo>
                  <a:lnTo>
                    <a:pt x="408384" y="9089"/>
                  </a:lnTo>
                  <a:lnTo>
                    <a:pt x="455634" y="2307"/>
                  </a:lnTo>
                  <a:lnTo>
                    <a:pt x="504190" y="0"/>
                  </a:lnTo>
                  <a:lnTo>
                    <a:pt x="2520950" y="0"/>
                  </a:lnTo>
                  <a:lnTo>
                    <a:pt x="2569515" y="2307"/>
                  </a:lnTo>
                  <a:lnTo>
                    <a:pt x="2616772" y="9089"/>
                  </a:lnTo>
                  <a:lnTo>
                    <a:pt x="2662511" y="20134"/>
                  </a:lnTo>
                  <a:lnTo>
                    <a:pt x="2706519" y="35231"/>
                  </a:lnTo>
                  <a:lnTo>
                    <a:pt x="2748586" y="54169"/>
                  </a:lnTo>
                  <a:lnTo>
                    <a:pt x="2788501" y="76737"/>
                  </a:lnTo>
                  <a:lnTo>
                    <a:pt x="2826052" y="102724"/>
                  </a:lnTo>
                  <a:lnTo>
                    <a:pt x="2861029" y="131919"/>
                  </a:lnTo>
                  <a:lnTo>
                    <a:pt x="2893220" y="164110"/>
                  </a:lnTo>
                  <a:lnTo>
                    <a:pt x="2922415" y="199087"/>
                  </a:lnTo>
                  <a:lnTo>
                    <a:pt x="2948402" y="236638"/>
                  </a:lnTo>
                  <a:lnTo>
                    <a:pt x="2970970" y="276553"/>
                  </a:lnTo>
                  <a:lnTo>
                    <a:pt x="2989908" y="318620"/>
                  </a:lnTo>
                  <a:lnTo>
                    <a:pt x="3005005" y="362628"/>
                  </a:lnTo>
                  <a:lnTo>
                    <a:pt x="3016050" y="408367"/>
                  </a:lnTo>
                  <a:lnTo>
                    <a:pt x="3022832" y="455624"/>
                  </a:lnTo>
                  <a:lnTo>
                    <a:pt x="3025140" y="504189"/>
                  </a:lnTo>
                  <a:lnTo>
                    <a:pt x="3025140" y="2888234"/>
                  </a:lnTo>
                  <a:lnTo>
                    <a:pt x="3022832" y="2936799"/>
                  </a:lnTo>
                  <a:lnTo>
                    <a:pt x="3016050" y="2984056"/>
                  </a:lnTo>
                  <a:lnTo>
                    <a:pt x="3005005" y="3029795"/>
                  </a:lnTo>
                  <a:lnTo>
                    <a:pt x="2989908" y="3073803"/>
                  </a:lnTo>
                  <a:lnTo>
                    <a:pt x="2970970" y="3115870"/>
                  </a:lnTo>
                  <a:lnTo>
                    <a:pt x="2948402" y="3155785"/>
                  </a:lnTo>
                  <a:lnTo>
                    <a:pt x="2922415" y="3193336"/>
                  </a:lnTo>
                  <a:lnTo>
                    <a:pt x="2893220" y="3228313"/>
                  </a:lnTo>
                  <a:lnTo>
                    <a:pt x="2861029" y="3260504"/>
                  </a:lnTo>
                  <a:lnTo>
                    <a:pt x="2826052" y="3289699"/>
                  </a:lnTo>
                  <a:lnTo>
                    <a:pt x="2788501" y="3315686"/>
                  </a:lnTo>
                  <a:lnTo>
                    <a:pt x="2748586" y="3338254"/>
                  </a:lnTo>
                  <a:lnTo>
                    <a:pt x="2706519" y="3357192"/>
                  </a:lnTo>
                  <a:lnTo>
                    <a:pt x="2662511" y="3372289"/>
                  </a:lnTo>
                  <a:lnTo>
                    <a:pt x="2616772" y="3383334"/>
                  </a:lnTo>
                  <a:lnTo>
                    <a:pt x="2569515" y="3390116"/>
                  </a:lnTo>
                  <a:lnTo>
                    <a:pt x="2520950" y="3392424"/>
                  </a:lnTo>
                  <a:lnTo>
                    <a:pt x="504190" y="3392424"/>
                  </a:lnTo>
                  <a:lnTo>
                    <a:pt x="455634" y="3390116"/>
                  </a:lnTo>
                  <a:lnTo>
                    <a:pt x="408384" y="3383334"/>
                  </a:lnTo>
                  <a:lnTo>
                    <a:pt x="362651" y="3372289"/>
                  </a:lnTo>
                  <a:lnTo>
                    <a:pt x="318646" y="3357192"/>
                  </a:lnTo>
                  <a:lnTo>
                    <a:pt x="276581" y="3338254"/>
                  </a:lnTo>
                  <a:lnTo>
                    <a:pt x="236666" y="3315686"/>
                  </a:lnTo>
                  <a:lnTo>
                    <a:pt x="199114" y="3289699"/>
                  </a:lnTo>
                  <a:lnTo>
                    <a:pt x="164135" y="3260504"/>
                  </a:lnTo>
                  <a:lnTo>
                    <a:pt x="131941" y="3228313"/>
                  </a:lnTo>
                  <a:lnTo>
                    <a:pt x="102743" y="3193336"/>
                  </a:lnTo>
                  <a:lnTo>
                    <a:pt x="76752" y="3155785"/>
                  </a:lnTo>
                  <a:lnTo>
                    <a:pt x="54181" y="3115870"/>
                  </a:lnTo>
                  <a:lnTo>
                    <a:pt x="35239" y="3073803"/>
                  </a:lnTo>
                  <a:lnTo>
                    <a:pt x="20139" y="3029795"/>
                  </a:lnTo>
                  <a:lnTo>
                    <a:pt x="9091" y="2984056"/>
                  </a:lnTo>
                  <a:lnTo>
                    <a:pt x="2308" y="2936799"/>
                  </a:lnTo>
                  <a:lnTo>
                    <a:pt x="0" y="2888234"/>
                  </a:lnTo>
                  <a:lnTo>
                    <a:pt x="0" y="504189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163218" y="1421384"/>
            <a:ext cx="25673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可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能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曾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是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被霸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凌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63218" y="1848104"/>
            <a:ext cx="2578735" cy="25876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099"/>
              </a:lnSpc>
              <a:spcBef>
                <a:spcPts val="90"/>
              </a:spcBef>
            </a:pP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的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受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害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者</a:t>
            </a:r>
            <a:r>
              <a:rPr sz="2800" spc="65" dirty="0">
                <a:solidFill>
                  <a:srgbClr val="3A3838"/>
                </a:solidFill>
                <a:latin typeface="Microsoft YaHei"/>
                <a:cs typeface="Microsoft YaHei"/>
              </a:rPr>
              <a:t>，或是 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800" spc="70" dirty="0">
                <a:solidFill>
                  <a:srgbClr val="3A3838"/>
                </a:solidFill>
                <a:latin typeface="Microsoft YaHei"/>
                <a:cs typeface="Microsoft YaHei"/>
              </a:rPr>
              <a:t>滿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足</a:t>
            </a:r>
            <a:r>
              <a:rPr sz="2800" spc="70" dirty="0">
                <a:solidFill>
                  <a:srgbClr val="3A3838"/>
                </a:solidFill>
                <a:latin typeface="Microsoft YaHei"/>
                <a:cs typeface="Microsoft YaHei"/>
              </a:rPr>
              <a:t>其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心理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需 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求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所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選</a:t>
            </a:r>
            <a:r>
              <a:rPr sz="2800" spc="75" dirty="0">
                <a:solidFill>
                  <a:srgbClr val="3A3838"/>
                </a:solidFill>
                <a:latin typeface="Microsoft YaHei"/>
                <a:cs typeface="Microsoft YaHei"/>
              </a:rPr>
              <a:t>擇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的錯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誤 </a:t>
            </a:r>
            <a:r>
              <a:rPr sz="2800" spc="60" dirty="0" err="1">
                <a:solidFill>
                  <a:srgbClr val="3A3838"/>
                </a:solidFill>
                <a:latin typeface="Microsoft YaHei"/>
                <a:cs typeface="Microsoft YaHei"/>
              </a:rPr>
              <a:t>且</a:t>
            </a:r>
            <a:r>
              <a:rPr sz="2800" spc="75" dirty="0" err="1">
                <a:solidFill>
                  <a:srgbClr val="3A3838"/>
                </a:solidFill>
                <a:latin typeface="Microsoft YaHei"/>
                <a:cs typeface="Microsoft YaHei"/>
              </a:rPr>
              <a:t>不</a:t>
            </a:r>
            <a:r>
              <a:rPr sz="2800" spc="60" dirty="0" err="1">
                <a:solidFill>
                  <a:srgbClr val="3A3838"/>
                </a:solidFill>
                <a:latin typeface="Microsoft YaHei"/>
                <a:cs typeface="Microsoft YaHei"/>
              </a:rPr>
              <a:t>當</a:t>
            </a:r>
            <a:r>
              <a:rPr sz="2800" spc="75" dirty="0" err="1">
                <a:solidFill>
                  <a:srgbClr val="3A3838"/>
                </a:solidFill>
                <a:latin typeface="Microsoft YaHei"/>
                <a:cs typeface="Microsoft YaHei"/>
              </a:rPr>
              <a:t>方式</a:t>
            </a:r>
            <a:r>
              <a:rPr sz="2800" spc="65" dirty="0" err="1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缺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60" dirty="0" err="1">
                <a:solidFill>
                  <a:srgbClr val="3A3838"/>
                </a:solidFill>
                <a:latin typeface="Microsoft YaHei"/>
                <a:cs typeface="Microsoft YaHei"/>
              </a:rPr>
              <a:t>乏</a:t>
            </a:r>
            <a:r>
              <a:rPr sz="2800" spc="70" dirty="0" err="1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2800" spc="60" dirty="0" err="1">
                <a:solidFill>
                  <a:srgbClr val="3A3838"/>
                </a:solidFill>
                <a:latin typeface="Microsoft YaHei"/>
                <a:cs typeface="Microsoft YaHei"/>
              </a:rPr>
              <a:t>理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心</a:t>
            </a:r>
            <a:r>
              <a:rPr lang="zh-TW" altLang="en-US"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60" dirty="0" err="1">
                <a:solidFill>
                  <a:srgbClr val="3A3838"/>
                </a:solidFill>
                <a:latin typeface="Microsoft YaHei"/>
                <a:cs typeface="Microsoft YaHei"/>
              </a:rPr>
              <a:t>人際</a:t>
            </a:r>
            <a:r>
              <a:rPr sz="2800" spc="6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界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線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 dirty="0">
              <a:latin typeface="Microsoft YaHei"/>
              <a:cs typeface="Microsoft YaHe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8572245" y="1238758"/>
            <a:ext cx="3180080" cy="3973829"/>
            <a:chOff x="8572245" y="1238758"/>
            <a:chExt cx="3180080" cy="3973829"/>
          </a:xfrm>
        </p:grpSpPr>
        <p:sp>
          <p:nvSpPr>
            <p:cNvPr id="12" name="object 12"/>
            <p:cNvSpPr/>
            <p:nvPr/>
          </p:nvSpPr>
          <p:spPr>
            <a:xfrm>
              <a:off x="8578595" y="1245108"/>
              <a:ext cx="3167380" cy="3961129"/>
            </a:xfrm>
            <a:custGeom>
              <a:avLst/>
              <a:gdLst/>
              <a:ahLst/>
              <a:cxnLst/>
              <a:rect l="l" t="t" r="r" b="b"/>
              <a:pathLst>
                <a:path w="3167379" h="3961129">
                  <a:moveTo>
                    <a:pt x="2639059" y="0"/>
                  </a:moveTo>
                  <a:lnTo>
                    <a:pt x="527811" y="0"/>
                  </a:lnTo>
                  <a:lnTo>
                    <a:pt x="479775" y="2157"/>
                  </a:lnTo>
                  <a:lnTo>
                    <a:pt x="432947" y="8504"/>
                  </a:lnTo>
                  <a:lnTo>
                    <a:pt x="387511" y="18856"/>
                  </a:lnTo>
                  <a:lnTo>
                    <a:pt x="343656" y="33025"/>
                  </a:lnTo>
                  <a:lnTo>
                    <a:pt x="301567" y="50825"/>
                  </a:lnTo>
                  <a:lnTo>
                    <a:pt x="261431" y="72070"/>
                  </a:lnTo>
                  <a:lnTo>
                    <a:pt x="223435" y="96572"/>
                  </a:lnTo>
                  <a:lnTo>
                    <a:pt x="187764" y="124147"/>
                  </a:lnTo>
                  <a:lnTo>
                    <a:pt x="154606" y="154606"/>
                  </a:lnTo>
                  <a:lnTo>
                    <a:pt x="124147" y="187764"/>
                  </a:lnTo>
                  <a:lnTo>
                    <a:pt x="96572" y="223435"/>
                  </a:lnTo>
                  <a:lnTo>
                    <a:pt x="72070" y="261431"/>
                  </a:lnTo>
                  <a:lnTo>
                    <a:pt x="50825" y="301567"/>
                  </a:lnTo>
                  <a:lnTo>
                    <a:pt x="33025" y="343656"/>
                  </a:lnTo>
                  <a:lnTo>
                    <a:pt x="18856" y="387511"/>
                  </a:lnTo>
                  <a:lnTo>
                    <a:pt x="8504" y="432947"/>
                  </a:lnTo>
                  <a:lnTo>
                    <a:pt x="2157" y="479775"/>
                  </a:lnTo>
                  <a:lnTo>
                    <a:pt x="0" y="527812"/>
                  </a:lnTo>
                  <a:lnTo>
                    <a:pt x="0" y="3433064"/>
                  </a:lnTo>
                  <a:lnTo>
                    <a:pt x="2157" y="3481100"/>
                  </a:lnTo>
                  <a:lnTo>
                    <a:pt x="8504" y="3527928"/>
                  </a:lnTo>
                  <a:lnTo>
                    <a:pt x="18856" y="3573364"/>
                  </a:lnTo>
                  <a:lnTo>
                    <a:pt x="33025" y="3617219"/>
                  </a:lnTo>
                  <a:lnTo>
                    <a:pt x="50825" y="3659308"/>
                  </a:lnTo>
                  <a:lnTo>
                    <a:pt x="72070" y="3699444"/>
                  </a:lnTo>
                  <a:lnTo>
                    <a:pt x="96572" y="3737440"/>
                  </a:lnTo>
                  <a:lnTo>
                    <a:pt x="124147" y="3773111"/>
                  </a:lnTo>
                  <a:lnTo>
                    <a:pt x="154606" y="3806269"/>
                  </a:lnTo>
                  <a:lnTo>
                    <a:pt x="187764" y="3836728"/>
                  </a:lnTo>
                  <a:lnTo>
                    <a:pt x="223435" y="3864303"/>
                  </a:lnTo>
                  <a:lnTo>
                    <a:pt x="261431" y="3888805"/>
                  </a:lnTo>
                  <a:lnTo>
                    <a:pt x="301567" y="3910050"/>
                  </a:lnTo>
                  <a:lnTo>
                    <a:pt x="343656" y="3927850"/>
                  </a:lnTo>
                  <a:lnTo>
                    <a:pt x="387511" y="3942019"/>
                  </a:lnTo>
                  <a:lnTo>
                    <a:pt x="432947" y="3952371"/>
                  </a:lnTo>
                  <a:lnTo>
                    <a:pt x="479775" y="3958718"/>
                  </a:lnTo>
                  <a:lnTo>
                    <a:pt x="527811" y="3960876"/>
                  </a:lnTo>
                  <a:lnTo>
                    <a:pt x="2639059" y="3960876"/>
                  </a:lnTo>
                  <a:lnTo>
                    <a:pt x="2687096" y="3958718"/>
                  </a:lnTo>
                  <a:lnTo>
                    <a:pt x="2733924" y="3952371"/>
                  </a:lnTo>
                  <a:lnTo>
                    <a:pt x="2779360" y="3942019"/>
                  </a:lnTo>
                  <a:lnTo>
                    <a:pt x="2823215" y="3927850"/>
                  </a:lnTo>
                  <a:lnTo>
                    <a:pt x="2865304" y="3910050"/>
                  </a:lnTo>
                  <a:lnTo>
                    <a:pt x="2905440" y="3888805"/>
                  </a:lnTo>
                  <a:lnTo>
                    <a:pt x="2943436" y="3864303"/>
                  </a:lnTo>
                  <a:lnTo>
                    <a:pt x="2979107" y="3836728"/>
                  </a:lnTo>
                  <a:lnTo>
                    <a:pt x="3012265" y="3806269"/>
                  </a:lnTo>
                  <a:lnTo>
                    <a:pt x="3042724" y="3773111"/>
                  </a:lnTo>
                  <a:lnTo>
                    <a:pt x="3070299" y="3737440"/>
                  </a:lnTo>
                  <a:lnTo>
                    <a:pt x="3094801" y="3699444"/>
                  </a:lnTo>
                  <a:lnTo>
                    <a:pt x="3116046" y="3659308"/>
                  </a:lnTo>
                  <a:lnTo>
                    <a:pt x="3133846" y="3617219"/>
                  </a:lnTo>
                  <a:lnTo>
                    <a:pt x="3148015" y="3573364"/>
                  </a:lnTo>
                  <a:lnTo>
                    <a:pt x="3158367" y="3527928"/>
                  </a:lnTo>
                  <a:lnTo>
                    <a:pt x="3164714" y="3481100"/>
                  </a:lnTo>
                  <a:lnTo>
                    <a:pt x="3166872" y="3433064"/>
                  </a:lnTo>
                  <a:lnTo>
                    <a:pt x="3166872" y="527812"/>
                  </a:lnTo>
                  <a:lnTo>
                    <a:pt x="3164714" y="479775"/>
                  </a:lnTo>
                  <a:lnTo>
                    <a:pt x="3158367" y="432947"/>
                  </a:lnTo>
                  <a:lnTo>
                    <a:pt x="3148015" y="387511"/>
                  </a:lnTo>
                  <a:lnTo>
                    <a:pt x="3133846" y="343656"/>
                  </a:lnTo>
                  <a:lnTo>
                    <a:pt x="3116046" y="301567"/>
                  </a:lnTo>
                  <a:lnTo>
                    <a:pt x="3094801" y="261431"/>
                  </a:lnTo>
                  <a:lnTo>
                    <a:pt x="3070299" y="223435"/>
                  </a:lnTo>
                  <a:lnTo>
                    <a:pt x="3042724" y="187764"/>
                  </a:lnTo>
                  <a:lnTo>
                    <a:pt x="3012265" y="154606"/>
                  </a:lnTo>
                  <a:lnTo>
                    <a:pt x="2979107" y="124147"/>
                  </a:lnTo>
                  <a:lnTo>
                    <a:pt x="2943436" y="96572"/>
                  </a:lnTo>
                  <a:lnTo>
                    <a:pt x="2905440" y="72070"/>
                  </a:lnTo>
                  <a:lnTo>
                    <a:pt x="2865304" y="50825"/>
                  </a:lnTo>
                  <a:lnTo>
                    <a:pt x="2823215" y="33025"/>
                  </a:lnTo>
                  <a:lnTo>
                    <a:pt x="2779360" y="18856"/>
                  </a:lnTo>
                  <a:lnTo>
                    <a:pt x="2733924" y="8504"/>
                  </a:lnTo>
                  <a:lnTo>
                    <a:pt x="2687096" y="2157"/>
                  </a:lnTo>
                  <a:lnTo>
                    <a:pt x="2639059" y="0"/>
                  </a:lnTo>
                  <a:close/>
                </a:path>
              </a:pathLst>
            </a:custGeom>
            <a:solidFill>
              <a:srgbClr val="F96A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578595" y="1245108"/>
              <a:ext cx="3167380" cy="3961129"/>
            </a:xfrm>
            <a:custGeom>
              <a:avLst/>
              <a:gdLst/>
              <a:ahLst/>
              <a:cxnLst/>
              <a:rect l="l" t="t" r="r" b="b"/>
              <a:pathLst>
                <a:path w="3167379" h="3961129">
                  <a:moveTo>
                    <a:pt x="0" y="527812"/>
                  </a:moveTo>
                  <a:lnTo>
                    <a:pt x="2157" y="479775"/>
                  </a:lnTo>
                  <a:lnTo>
                    <a:pt x="8504" y="432947"/>
                  </a:lnTo>
                  <a:lnTo>
                    <a:pt x="18856" y="387511"/>
                  </a:lnTo>
                  <a:lnTo>
                    <a:pt x="33025" y="343656"/>
                  </a:lnTo>
                  <a:lnTo>
                    <a:pt x="50825" y="301567"/>
                  </a:lnTo>
                  <a:lnTo>
                    <a:pt x="72070" y="261431"/>
                  </a:lnTo>
                  <a:lnTo>
                    <a:pt x="96572" y="223435"/>
                  </a:lnTo>
                  <a:lnTo>
                    <a:pt x="124147" y="187764"/>
                  </a:lnTo>
                  <a:lnTo>
                    <a:pt x="154606" y="154606"/>
                  </a:lnTo>
                  <a:lnTo>
                    <a:pt x="187764" y="124147"/>
                  </a:lnTo>
                  <a:lnTo>
                    <a:pt x="223435" y="96572"/>
                  </a:lnTo>
                  <a:lnTo>
                    <a:pt x="261431" y="72070"/>
                  </a:lnTo>
                  <a:lnTo>
                    <a:pt x="301567" y="50825"/>
                  </a:lnTo>
                  <a:lnTo>
                    <a:pt x="343656" y="33025"/>
                  </a:lnTo>
                  <a:lnTo>
                    <a:pt x="387511" y="18856"/>
                  </a:lnTo>
                  <a:lnTo>
                    <a:pt x="432947" y="8504"/>
                  </a:lnTo>
                  <a:lnTo>
                    <a:pt x="479775" y="2157"/>
                  </a:lnTo>
                  <a:lnTo>
                    <a:pt x="527811" y="0"/>
                  </a:lnTo>
                  <a:lnTo>
                    <a:pt x="2639059" y="0"/>
                  </a:lnTo>
                  <a:lnTo>
                    <a:pt x="2687096" y="2157"/>
                  </a:lnTo>
                  <a:lnTo>
                    <a:pt x="2733924" y="8504"/>
                  </a:lnTo>
                  <a:lnTo>
                    <a:pt x="2779360" y="18856"/>
                  </a:lnTo>
                  <a:lnTo>
                    <a:pt x="2823215" y="33025"/>
                  </a:lnTo>
                  <a:lnTo>
                    <a:pt x="2865304" y="50825"/>
                  </a:lnTo>
                  <a:lnTo>
                    <a:pt x="2905440" y="72070"/>
                  </a:lnTo>
                  <a:lnTo>
                    <a:pt x="2943436" y="96572"/>
                  </a:lnTo>
                  <a:lnTo>
                    <a:pt x="2979107" y="124147"/>
                  </a:lnTo>
                  <a:lnTo>
                    <a:pt x="3012265" y="154606"/>
                  </a:lnTo>
                  <a:lnTo>
                    <a:pt x="3042724" y="187764"/>
                  </a:lnTo>
                  <a:lnTo>
                    <a:pt x="3070299" y="223435"/>
                  </a:lnTo>
                  <a:lnTo>
                    <a:pt x="3094801" y="261431"/>
                  </a:lnTo>
                  <a:lnTo>
                    <a:pt x="3116046" y="301567"/>
                  </a:lnTo>
                  <a:lnTo>
                    <a:pt x="3133846" y="343656"/>
                  </a:lnTo>
                  <a:lnTo>
                    <a:pt x="3148015" y="387511"/>
                  </a:lnTo>
                  <a:lnTo>
                    <a:pt x="3158367" y="432947"/>
                  </a:lnTo>
                  <a:lnTo>
                    <a:pt x="3164714" y="479775"/>
                  </a:lnTo>
                  <a:lnTo>
                    <a:pt x="3166872" y="527812"/>
                  </a:lnTo>
                  <a:lnTo>
                    <a:pt x="3166872" y="3433064"/>
                  </a:lnTo>
                  <a:lnTo>
                    <a:pt x="3164714" y="3481100"/>
                  </a:lnTo>
                  <a:lnTo>
                    <a:pt x="3158367" y="3527928"/>
                  </a:lnTo>
                  <a:lnTo>
                    <a:pt x="3148015" y="3573364"/>
                  </a:lnTo>
                  <a:lnTo>
                    <a:pt x="3133846" y="3617219"/>
                  </a:lnTo>
                  <a:lnTo>
                    <a:pt x="3116046" y="3659308"/>
                  </a:lnTo>
                  <a:lnTo>
                    <a:pt x="3094801" y="3699444"/>
                  </a:lnTo>
                  <a:lnTo>
                    <a:pt x="3070299" y="3737440"/>
                  </a:lnTo>
                  <a:lnTo>
                    <a:pt x="3042724" y="3773111"/>
                  </a:lnTo>
                  <a:lnTo>
                    <a:pt x="3012265" y="3806269"/>
                  </a:lnTo>
                  <a:lnTo>
                    <a:pt x="2979107" y="3836728"/>
                  </a:lnTo>
                  <a:lnTo>
                    <a:pt x="2943436" y="3864303"/>
                  </a:lnTo>
                  <a:lnTo>
                    <a:pt x="2905440" y="3888805"/>
                  </a:lnTo>
                  <a:lnTo>
                    <a:pt x="2865304" y="3910050"/>
                  </a:lnTo>
                  <a:lnTo>
                    <a:pt x="2823215" y="3927850"/>
                  </a:lnTo>
                  <a:lnTo>
                    <a:pt x="2779360" y="3942019"/>
                  </a:lnTo>
                  <a:lnTo>
                    <a:pt x="2733924" y="3952371"/>
                  </a:lnTo>
                  <a:lnTo>
                    <a:pt x="2687096" y="3958718"/>
                  </a:lnTo>
                  <a:lnTo>
                    <a:pt x="2639059" y="3960876"/>
                  </a:lnTo>
                  <a:lnTo>
                    <a:pt x="527811" y="3960876"/>
                  </a:lnTo>
                  <a:lnTo>
                    <a:pt x="479775" y="3958718"/>
                  </a:lnTo>
                  <a:lnTo>
                    <a:pt x="432947" y="3952371"/>
                  </a:lnTo>
                  <a:lnTo>
                    <a:pt x="387511" y="3942019"/>
                  </a:lnTo>
                  <a:lnTo>
                    <a:pt x="343656" y="3927850"/>
                  </a:lnTo>
                  <a:lnTo>
                    <a:pt x="301567" y="3910050"/>
                  </a:lnTo>
                  <a:lnTo>
                    <a:pt x="261431" y="3888805"/>
                  </a:lnTo>
                  <a:lnTo>
                    <a:pt x="223435" y="3864303"/>
                  </a:lnTo>
                  <a:lnTo>
                    <a:pt x="187764" y="3836728"/>
                  </a:lnTo>
                  <a:lnTo>
                    <a:pt x="154606" y="3806269"/>
                  </a:lnTo>
                  <a:lnTo>
                    <a:pt x="124147" y="3773111"/>
                  </a:lnTo>
                  <a:lnTo>
                    <a:pt x="96572" y="3737440"/>
                  </a:lnTo>
                  <a:lnTo>
                    <a:pt x="72070" y="3699444"/>
                  </a:lnTo>
                  <a:lnTo>
                    <a:pt x="50825" y="3659308"/>
                  </a:lnTo>
                  <a:lnTo>
                    <a:pt x="33025" y="3617219"/>
                  </a:lnTo>
                  <a:lnTo>
                    <a:pt x="18856" y="3573364"/>
                  </a:lnTo>
                  <a:lnTo>
                    <a:pt x="8504" y="3527928"/>
                  </a:lnTo>
                  <a:lnTo>
                    <a:pt x="2157" y="3481100"/>
                  </a:lnTo>
                  <a:lnTo>
                    <a:pt x="0" y="3433064"/>
                  </a:lnTo>
                  <a:lnTo>
                    <a:pt x="0" y="527812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8813418" y="1278762"/>
            <a:ext cx="270065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229" dirty="0">
                <a:solidFill>
                  <a:srgbClr val="3A3838"/>
                </a:solidFill>
                <a:latin typeface="Microsoft YaHei"/>
                <a:cs typeface="Microsoft YaHei"/>
              </a:rPr>
              <a:t>因</a:t>
            </a:r>
            <a:r>
              <a:rPr sz="2800" spc="240" dirty="0">
                <a:solidFill>
                  <a:srgbClr val="3A3838"/>
                </a:solidFill>
                <a:latin typeface="Microsoft YaHei"/>
                <a:cs typeface="Microsoft YaHei"/>
              </a:rPr>
              <a:t>性別氣</a:t>
            </a:r>
            <a:r>
              <a:rPr sz="2800" spc="245" dirty="0">
                <a:solidFill>
                  <a:srgbClr val="3A3838"/>
                </a:solidFill>
                <a:latin typeface="Microsoft YaHei"/>
                <a:cs typeface="Microsoft YaHei"/>
              </a:rPr>
              <a:t>質、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endParaRPr sz="2800">
              <a:latin typeface="Microsoft YaHei"/>
              <a:cs typeface="Microsoft YaHe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813418" y="1705178"/>
            <a:ext cx="2700655" cy="3459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理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特</a:t>
            </a:r>
            <a:r>
              <a:rPr sz="2800" spc="250" dirty="0" err="1">
                <a:solidFill>
                  <a:srgbClr val="3A3838"/>
                </a:solidFill>
                <a:latin typeface="Microsoft YaHei"/>
                <a:cs typeface="Microsoft YaHei"/>
              </a:rPr>
              <a:t>徵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性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傾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向</a:t>
            </a:r>
            <a:r>
              <a:rPr sz="2800" spc="235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45" dirty="0" err="1">
                <a:solidFill>
                  <a:srgbClr val="3A3838"/>
                </a:solidFill>
                <a:latin typeface="Microsoft YaHei"/>
                <a:cs typeface="Microsoft YaHei"/>
              </a:rPr>
              <a:t>性別認</a:t>
            </a:r>
            <a:r>
              <a:rPr sz="2800" spc="235" dirty="0" err="1">
                <a:solidFill>
                  <a:srgbClr val="3A3838"/>
                </a:solidFill>
                <a:latin typeface="Microsoft YaHei"/>
                <a:cs typeface="Microsoft YaHei"/>
              </a:rPr>
              <a:t>同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-57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被</a:t>
            </a:r>
            <a:r>
              <a:rPr sz="2800" spc="235" dirty="0" err="1">
                <a:solidFill>
                  <a:srgbClr val="3A3838"/>
                </a:solidFill>
                <a:latin typeface="Microsoft YaHei"/>
                <a:cs typeface="Microsoft YaHei"/>
              </a:rPr>
              <a:t>貶</a:t>
            </a:r>
            <a:r>
              <a:rPr sz="2800" spc="245" dirty="0" err="1">
                <a:solidFill>
                  <a:srgbClr val="3A3838"/>
                </a:solidFill>
                <a:latin typeface="Microsoft YaHei"/>
                <a:cs typeface="Microsoft YaHei"/>
              </a:rPr>
              <a:t>抑、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被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攻</a:t>
            </a:r>
            <a:r>
              <a:rPr sz="2800" spc="250" dirty="0" err="1">
                <a:solidFill>
                  <a:srgbClr val="3A3838"/>
                </a:solidFill>
                <a:latin typeface="Microsoft YaHei"/>
                <a:cs typeface="Microsoft YaHei"/>
              </a:rPr>
              <a:t>擊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被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威脅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；</a:t>
            </a:r>
            <a:r>
              <a:rPr sz="2800" spc="-580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造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成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情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緒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低</a:t>
            </a:r>
            <a:r>
              <a:rPr sz="2800" spc="250" dirty="0" err="1">
                <a:solidFill>
                  <a:srgbClr val="3A3838"/>
                </a:solidFill>
                <a:latin typeface="Microsoft YaHei"/>
                <a:cs typeface="Microsoft YaHei"/>
              </a:rPr>
              <a:t>落</a:t>
            </a:r>
            <a:r>
              <a:rPr sz="2800" spc="245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自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我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否</a:t>
            </a:r>
            <a:r>
              <a:rPr sz="2800" spc="235" dirty="0" err="1">
                <a:solidFill>
                  <a:srgbClr val="3A3838"/>
                </a:solidFill>
                <a:latin typeface="Microsoft YaHei"/>
                <a:cs typeface="Microsoft YaHei"/>
              </a:rPr>
              <a:t>定</a:t>
            </a:r>
            <a:r>
              <a:rPr sz="2800" spc="245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影響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課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業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學</a:t>
            </a:r>
            <a:r>
              <a:rPr sz="2800" spc="235" dirty="0" err="1">
                <a:solidFill>
                  <a:srgbClr val="3A3838"/>
                </a:solidFill>
                <a:latin typeface="Microsoft YaHei"/>
                <a:cs typeface="Microsoft YaHei"/>
              </a:rPr>
              <a:t>習</a:t>
            </a:r>
            <a:r>
              <a:rPr sz="2800" spc="245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甚至</a:t>
            </a:r>
            <a:r>
              <a:rPr sz="2800" spc="229" dirty="0" err="1">
                <a:solidFill>
                  <a:srgbClr val="3A3838"/>
                </a:solidFill>
                <a:latin typeface="Microsoft YaHei"/>
                <a:cs typeface="Microsoft YaHei"/>
              </a:rPr>
              <a:t>產</a:t>
            </a:r>
            <a:r>
              <a:rPr sz="2800" spc="240" dirty="0" err="1">
                <a:solidFill>
                  <a:srgbClr val="3A3838"/>
                </a:solidFill>
                <a:latin typeface="Microsoft YaHei"/>
                <a:cs typeface="Microsoft YaHei"/>
              </a:rPr>
              <a:t>生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精神疾患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 dirty="0">
              <a:latin typeface="Microsoft YaHei"/>
              <a:cs typeface="Microsoft YaHe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909572" y="5337047"/>
            <a:ext cx="8776970" cy="1320165"/>
            <a:chOff x="1909572" y="5337047"/>
            <a:chExt cx="8776970" cy="1320165"/>
          </a:xfrm>
        </p:grpSpPr>
        <p:sp>
          <p:nvSpPr>
            <p:cNvPr id="17" name="object 17"/>
            <p:cNvSpPr/>
            <p:nvPr/>
          </p:nvSpPr>
          <p:spPr>
            <a:xfrm>
              <a:off x="1915668" y="5343143"/>
              <a:ext cx="8764905" cy="1308100"/>
            </a:xfrm>
            <a:custGeom>
              <a:avLst/>
              <a:gdLst/>
              <a:ahLst/>
              <a:cxnLst/>
              <a:rect l="l" t="t" r="r" b="b"/>
              <a:pathLst>
                <a:path w="8764905" h="1308100">
                  <a:moveTo>
                    <a:pt x="8546591" y="0"/>
                  </a:moveTo>
                  <a:lnTo>
                    <a:pt x="217931" y="0"/>
                  </a:lnTo>
                  <a:lnTo>
                    <a:pt x="167951" y="5753"/>
                  </a:lnTo>
                  <a:lnTo>
                    <a:pt x="122075" y="22144"/>
                  </a:lnTo>
                  <a:lnTo>
                    <a:pt x="81611" y="47866"/>
                  </a:lnTo>
                  <a:lnTo>
                    <a:pt x="47866" y="81611"/>
                  </a:lnTo>
                  <a:lnTo>
                    <a:pt x="22144" y="122075"/>
                  </a:lnTo>
                  <a:lnTo>
                    <a:pt x="5753" y="167951"/>
                  </a:lnTo>
                  <a:lnTo>
                    <a:pt x="0" y="217931"/>
                  </a:lnTo>
                  <a:lnTo>
                    <a:pt x="0" y="1089659"/>
                  </a:lnTo>
                  <a:lnTo>
                    <a:pt x="5753" y="1139628"/>
                  </a:lnTo>
                  <a:lnTo>
                    <a:pt x="22144" y="1185499"/>
                  </a:lnTo>
                  <a:lnTo>
                    <a:pt x="47866" y="1225964"/>
                  </a:lnTo>
                  <a:lnTo>
                    <a:pt x="81611" y="1259713"/>
                  </a:lnTo>
                  <a:lnTo>
                    <a:pt x="122075" y="1285440"/>
                  </a:lnTo>
                  <a:lnTo>
                    <a:pt x="167951" y="1301836"/>
                  </a:lnTo>
                  <a:lnTo>
                    <a:pt x="217931" y="1307591"/>
                  </a:lnTo>
                  <a:lnTo>
                    <a:pt x="8546591" y="1307591"/>
                  </a:lnTo>
                  <a:lnTo>
                    <a:pt x="8596572" y="1301836"/>
                  </a:lnTo>
                  <a:lnTo>
                    <a:pt x="8642448" y="1285440"/>
                  </a:lnTo>
                  <a:lnTo>
                    <a:pt x="8682912" y="1259713"/>
                  </a:lnTo>
                  <a:lnTo>
                    <a:pt x="8716657" y="1225964"/>
                  </a:lnTo>
                  <a:lnTo>
                    <a:pt x="8742379" y="1185499"/>
                  </a:lnTo>
                  <a:lnTo>
                    <a:pt x="8758770" y="1139628"/>
                  </a:lnTo>
                  <a:lnTo>
                    <a:pt x="8764524" y="1089659"/>
                  </a:lnTo>
                  <a:lnTo>
                    <a:pt x="8764524" y="217931"/>
                  </a:lnTo>
                  <a:lnTo>
                    <a:pt x="8758770" y="167951"/>
                  </a:lnTo>
                  <a:lnTo>
                    <a:pt x="8742379" y="122075"/>
                  </a:lnTo>
                  <a:lnTo>
                    <a:pt x="8716657" y="81611"/>
                  </a:lnTo>
                  <a:lnTo>
                    <a:pt x="8682912" y="47866"/>
                  </a:lnTo>
                  <a:lnTo>
                    <a:pt x="8642448" y="22144"/>
                  </a:lnTo>
                  <a:lnTo>
                    <a:pt x="8596572" y="5753"/>
                  </a:lnTo>
                  <a:lnTo>
                    <a:pt x="8546591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915668" y="5343143"/>
              <a:ext cx="8764905" cy="1308100"/>
            </a:xfrm>
            <a:custGeom>
              <a:avLst/>
              <a:gdLst/>
              <a:ahLst/>
              <a:cxnLst/>
              <a:rect l="l" t="t" r="r" b="b"/>
              <a:pathLst>
                <a:path w="8764905" h="1308100">
                  <a:moveTo>
                    <a:pt x="0" y="217931"/>
                  </a:moveTo>
                  <a:lnTo>
                    <a:pt x="5753" y="167951"/>
                  </a:lnTo>
                  <a:lnTo>
                    <a:pt x="22144" y="122075"/>
                  </a:lnTo>
                  <a:lnTo>
                    <a:pt x="47866" y="81611"/>
                  </a:lnTo>
                  <a:lnTo>
                    <a:pt x="81611" y="47866"/>
                  </a:lnTo>
                  <a:lnTo>
                    <a:pt x="122075" y="22144"/>
                  </a:lnTo>
                  <a:lnTo>
                    <a:pt x="167951" y="5753"/>
                  </a:lnTo>
                  <a:lnTo>
                    <a:pt x="217931" y="0"/>
                  </a:lnTo>
                  <a:lnTo>
                    <a:pt x="8546591" y="0"/>
                  </a:lnTo>
                  <a:lnTo>
                    <a:pt x="8596572" y="5753"/>
                  </a:lnTo>
                  <a:lnTo>
                    <a:pt x="8642448" y="22144"/>
                  </a:lnTo>
                  <a:lnTo>
                    <a:pt x="8682912" y="47866"/>
                  </a:lnTo>
                  <a:lnTo>
                    <a:pt x="8716657" y="81611"/>
                  </a:lnTo>
                  <a:lnTo>
                    <a:pt x="8742379" y="122075"/>
                  </a:lnTo>
                  <a:lnTo>
                    <a:pt x="8758770" y="167951"/>
                  </a:lnTo>
                  <a:lnTo>
                    <a:pt x="8764524" y="217931"/>
                  </a:lnTo>
                  <a:lnTo>
                    <a:pt x="8764524" y="1089659"/>
                  </a:lnTo>
                  <a:lnTo>
                    <a:pt x="8758770" y="1139628"/>
                  </a:lnTo>
                  <a:lnTo>
                    <a:pt x="8742379" y="1185499"/>
                  </a:lnTo>
                  <a:lnTo>
                    <a:pt x="8716657" y="1225964"/>
                  </a:lnTo>
                  <a:lnTo>
                    <a:pt x="8682912" y="1259713"/>
                  </a:lnTo>
                  <a:lnTo>
                    <a:pt x="8642448" y="1285440"/>
                  </a:lnTo>
                  <a:lnTo>
                    <a:pt x="8596572" y="1301836"/>
                  </a:lnTo>
                  <a:lnTo>
                    <a:pt x="8546591" y="1307591"/>
                  </a:lnTo>
                  <a:lnTo>
                    <a:pt x="217931" y="1307591"/>
                  </a:lnTo>
                  <a:lnTo>
                    <a:pt x="167951" y="1301836"/>
                  </a:lnTo>
                  <a:lnTo>
                    <a:pt x="122075" y="1285440"/>
                  </a:lnTo>
                  <a:lnTo>
                    <a:pt x="81611" y="1259713"/>
                  </a:lnTo>
                  <a:lnTo>
                    <a:pt x="47866" y="1225964"/>
                  </a:lnTo>
                  <a:lnTo>
                    <a:pt x="22144" y="1185499"/>
                  </a:lnTo>
                  <a:lnTo>
                    <a:pt x="5753" y="1139628"/>
                  </a:lnTo>
                  <a:lnTo>
                    <a:pt x="0" y="1089659"/>
                  </a:lnTo>
                  <a:lnTo>
                    <a:pt x="0" y="217931"/>
                  </a:lnTo>
                  <a:close/>
                </a:path>
              </a:pathLst>
            </a:custGeom>
            <a:ln w="12192">
              <a:solidFill>
                <a:srgbClr val="1F38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059051" y="5331663"/>
            <a:ext cx="8474710" cy="13068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algn="just">
              <a:lnSpc>
                <a:spcPct val="100200"/>
              </a:lnSpc>
              <a:spcBef>
                <a:spcPts val="90"/>
              </a:spcBef>
            </a:pP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常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是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附</a:t>
            </a:r>
            <a:r>
              <a:rPr sz="2800" spc="110" dirty="0" err="1">
                <a:solidFill>
                  <a:srgbClr val="3A3838"/>
                </a:solidFill>
                <a:latin typeface="Microsoft YaHei"/>
                <a:cs typeface="Microsoft YaHei"/>
              </a:rPr>
              <a:t>和</a:t>
            </a:r>
            <a:r>
              <a:rPr lang="zh-TW" altLang="en-US" sz="2800" spc="90" dirty="0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默</a:t>
            </a:r>
            <a:r>
              <a:rPr sz="2800" spc="90" dirty="0" err="1">
                <a:solidFill>
                  <a:srgbClr val="3A3838"/>
                </a:solidFill>
                <a:latin typeface="Microsoft YaHei"/>
                <a:cs typeface="Microsoft YaHei"/>
              </a:rPr>
              <a:t>許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、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恐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懼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而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不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敢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行</a:t>
            </a:r>
            <a:r>
              <a:rPr sz="2800" spc="110" dirty="0" err="1">
                <a:solidFill>
                  <a:srgbClr val="3A3838"/>
                </a:solidFill>
                <a:latin typeface="Microsoft YaHei"/>
                <a:cs typeface="Microsoft YaHei"/>
              </a:rPr>
              <a:t>為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卻是</a:t>
            </a:r>
            <a:r>
              <a:rPr sz="2800" spc="100" dirty="0" err="1">
                <a:solidFill>
                  <a:srgbClr val="3A3838"/>
                </a:solidFill>
                <a:latin typeface="Microsoft YaHei"/>
                <a:cs typeface="Microsoft YaHei"/>
              </a:rPr>
              <a:t>霸凌</a:t>
            </a:r>
            <a:r>
              <a:rPr sz="2800" spc="85" dirty="0" err="1">
                <a:solidFill>
                  <a:srgbClr val="3A3838"/>
                </a:solidFill>
                <a:latin typeface="Microsoft YaHei"/>
                <a:cs typeface="Microsoft YaHei"/>
              </a:rPr>
              <a:t>事件</a:t>
            </a:r>
            <a:r>
              <a:rPr sz="2800" spc="-5" dirty="0" err="1">
                <a:solidFill>
                  <a:srgbClr val="3A3838"/>
                </a:solidFill>
                <a:latin typeface="Microsoft YaHei"/>
                <a:cs typeface="Microsoft YaHei"/>
              </a:rPr>
              <a:t>最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 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重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要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的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關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鍵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角</a:t>
            </a:r>
            <a:r>
              <a:rPr sz="2800" spc="105" dirty="0">
                <a:solidFill>
                  <a:srgbClr val="3A3838"/>
                </a:solidFill>
                <a:latin typeface="Microsoft YaHei"/>
                <a:cs typeface="Microsoft YaHei"/>
              </a:rPr>
              <a:t>色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不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是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挺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身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而</a:t>
            </a:r>
            <a:r>
              <a:rPr sz="2800" spc="120" dirty="0">
                <a:solidFill>
                  <a:srgbClr val="3A3838"/>
                </a:solidFill>
                <a:latin typeface="Microsoft YaHei"/>
                <a:cs typeface="Microsoft YaHei"/>
              </a:rPr>
              <a:t>出</a:t>
            </a:r>
            <a:r>
              <a:rPr sz="2800" spc="90" dirty="0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就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是擔</a:t>
            </a:r>
            <a:r>
              <a:rPr sz="2800" spc="100" dirty="0">
                <a:solidFill>
                  <a:srgbClr val="3A3838"/>
                </a:solidFill>
                <a:latin typeface="Microsoft YaHei"/>
                <a:cs typeface="Microsoft YaHei"/>
              </a:rPr>
              <a:t>心自</a:t>
            </a:r>
            <a:r>
              <a:rPr sz="2800" spc="85" dirty="0">
                <a:solidFill>
                  <a:srgbClr val="3A3838"/>
                </a:solidFill>
                <a:latin typeface="Microsoft YaHei"/>
                <a:cs typeface="Microsoft YaHei"/>
              </a:rPr>
              <a:t>己成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為 </a:t>
            </a:r>
            <a:r>
              <a:rPr sz="2800" spc="-10" dirty="0">
                <a:solidFill>
                  <a:srgbClr val="3A3838"/>
                </a:solidFill>
                <a:latin typeface="Microsoft YaHei"/>
                <a:cs typeface="Microsoft YaHei"/>
              </a:rPr>
              <a:t>下一個受害者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。</a:t>
            </a:r>
            <a:endParaRPr sz="2800" dirty="0">
              <a:latin typeface="Microsoft YaHei"/>
              <a:cs typeface="Microsoft YaHei"/>
            </a:endParaRPr>
          </a:p>
        </p:txBody>
      </p:sp>
      <p:pic>
        <p:nvPicPr>
          <p:cNvPr id="36" name="音訊 35">
            <a:hlinkClick r:id="" action="ppaction://media"/>
            <a:extLst>
              <a:ext uri="{FF2B5EF4-FFF2-40B4-BE49-F238E27FC236}">
                <a16:creationId xmlns:a16="http://schemas.microsoft.com/office/drawing/2014/main" id="{57E2A2C8-1157-A513-D61C-2829F95FF5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45"/>
    </mc:Choice>
    <mc:Fallback xmlns="">
      <p:transition spd="slow" advTm="55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14854" y="80517"/>
            <a:ext cx="814832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5" dirty="0"/>
              <a:t>受性霸凌者可能的反應</a:t>
            </a:r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13743"/>
            <a:ext cx="1937022" cy="2467337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28600" y="850390"/>
            <a:ext cx="9105900" cy="6007735"/>
            <a:chOff x="228600" y="850390"/>
            <a:chExt cx="9105900" cy="6007735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3008" y="850390"/>
              <a:ext cx="5841492" cy="600760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20284" y="2935223"/>
              <a:ext cx="2177795" cy="2133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8600" y="3674364"/>
              <a:ext cx="3977640" cy="2631948"/>
            </a:xfrm>
            <a:prstGeom prst="rect">
              <a:avLst/>
            </a:prstGeom>
          </p:spPr>
        </p:pic>
      </p:grpSp>
      <p:pic>
        <p:nvPicPr>
          <p:cNvPr id="16" name="音訊 15">
            <a:hlinkClick r:id="" action="ppaction://media"/>
            <a:extLst>
              <a:ext uri="{FF2B5EF4-FFF2-40B4-BE49-F238E27FC236}">
                <a16:creationId xmlns:a16="http://schemas.microsoft.com/office/drawing/2014/main" id="{AE64BB00-123F-07C6-9081-25E1B21BE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3"/>
    </mc:Choice>
    <mc:Fallback xmlns="">
      <p:transition spd="slow" advTm="119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20" y="0"/>
            <a:ext cx="12184379" cy="683209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66289" y="464261"/>
            <a:ext cx="999998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0" dirty="0"/>
              <a:t>身為受霸凌者的</a:t>
            </a:r>
            <a:r>
              <a:rPr dirty="0"/>
              <a:t>你</a:t>
            </a:r>
            <a:r>
              <a:rPr spc="-5" dirty="0">
                <a:latin typeface="Arial"/>
                <a:cs typeface="Arial"/>
              </a:rPr>
              <a:t>,</a:t>
            </a:r>
            <a:r>
              <a:rPr spc="-10" dirty="0"/>
              <a:t>怎麼辦？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7620" y="13743"/>
            <a:ext cx="10968355" cy="6268720"/>
            <a:chOff x="7620" y="13743"/>
            <a:chExt cx="10968355" cy="6268720"/>
          </a:xfrm>
        </p:grpSpPr>
        <p:pic>
          <p:nvPicPr>
            <p:cNvPr id="5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20" y="13743"/>
              <a:ext cx="1937022" cy="24673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34211" y="4213859"/>
              <a:ext cx="10038588" cy="206502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34211" y="4213859"/>
              <a:ext cx="10038715" cy="2065020"/>
            </a:xfrm>
            <a:custGeom>
              <a:avLst/>
              <a:gdLst/>
              <a:ahLst/>
              <a:cxnLst/>
              <a:rect l="l" t="t" r="r" b="b"/>
              <a:pathLst>
                <a:path w="10038715" h="2065020">
                  <a:moveTo>
                    <a:pt x="0" y="344169"/>
                  </a:moveTo>
                  <a:lnTo>
                    <a:pt x="3141" y="297459"/>
                  </a:lnTo>
                  <a:lnTo>
                    <a:pt x="12294" y="252662"/>
                  </a:lnTo>
                  <a:lnTo>
                    <a:pt x="27046" y="210186"/>
                  </a:lnTo>
                  <a:lnTo>
                    <a:pt x="46989" y="170443"/>
                  </a:lnTo>
                  <a:lnTo>
                    <a:pt x="71711" y="133841"/>
                  </a:lnTo>
                  <a:lnTo>
                    <a:pt x="100804" y="100790"/>
                  </a:lnTo>
                  <a:lnTo>
                    <a:pt x="133857" y="71700"/>
                  </a:lnTo>
                  <a:lnTo>
                    <a:pt x="170460" y="46980"/>
                  </a:lnTo>
                  <a:lnTo>
                    <a:pt x="210203" y="27041"/>
                  </a:lnTo>
                  <a:lnTo>
                    <a:pt x="252675" y="12291"/>
                  </a:lnTo>
                  <a:lnTo>
                    <a:pt x="297467" y="3141"/>
                  </a:lnTo>
                  <a:lnTo>
                    <a:pt x="344169" y="0"/>
                  </a:lnTo>
                  <a:lnTo>
                    <a:pt x="9694417" y="0"/>
                  </a:lnTo>
                  <a:lnTo>
                    <a:pt x="9741128" y="3141"/>
                  </a:lnTo>
                  <a:lnTo>
                    <a:pt x="9785925" y="12291"/>
                  </a:lnTo>
                  <a:lnTo>
                    <a:pt x="9828401" y="27041"/>
                  </a:lnTo>
                  <a:lnTo>
                    <a:pt x="9868144" y="46980"/>
                  </a:lnTo>
                  <a:lnTo>
                    <a:pt x="9904746" y="71700"/>
                  </a:lnTo>
                  <a:lnTo>
                    <a:pt x="9937797" y="100790"/>
                  </a:lnTo>
                  <a:lnTo>
                    <a:pt x="9966887" y="133841"/>
                  </a:lnTo>
                  <a:lnTo>
                    <a:pt x="9991607" y="170443"/>
                  </a:lnTo>
                  <a:lnTo>
                    <a:pt x="10011546" y="210186"/>
                  </a:lnTo>
                  <a:lnTo>
                    <a:pt x="10026296" y="252662"/>
                  </a:lnTo>
                  <a:lnTo>
                    <a:pt x="10035446" y="297459"/>
                  </a:lnTo>
                  <a:lnTo>
                    <a:pt x="10038588" y="344169"/>
                  </a:lnTo>
                  <a:lnTo>
                    <a:pt x="10038588" y="1720850"/>
                  </a:lnTo>
                  <a:lnTo>
                    <a:pt x="10035446" y="1767552"/>
                  </a:lnTo>
                  <a:lnTo>
                    <a:pt x="10026296" y="1812344"/>
                  </a:lnTo>
                  <a:lnTo>
                    <a:pt x="10011546" y="1854816"/>
                  </a:lnTo>
                  <a:lnTo>
                    <a:pt x="9991607" y="1894559"/>
                  </a:lnTo>
                  <a:lnTo>
                    <a:pt x="9966887" y="1931162"/>
                  </a:lnTo>
                  <a:lnTo>
                    <a:pt x="9937797" y="1964215"/>
                  </a:lnTo>
                  <a:lnTo>
                    <a:pt x="9904746" y="1993308"/>
                  </a:lnTo>
                  <a:lnTo>
                    <a:pt x="9868144" y="2018030"/>
                  </a:lnTo>
                  <a:lnTo>
                    <a:pt x="9828401" y="2037973"/>
                  </a:lnTo>
                  <a:lnTo>
                    <a:pt x="9785925" y="2052725"/>
                  </a:lnTo>
                  <a:lnTo>
                    <a:pt x="9741128" y="2061878"/>
                  </a:lnTo>
                  <a:lnTo>
                    <a:pt x="9694417" y="2065020"/>
                  </a:lnTo>
                  <a:lnTo>
                    <a:pt x="344169" y="2065020"/>
                  </a:lnTo>
                  <a:lnTo>
                    <a:pt x="297467" y="2061878"/>
                  </a:lnTo>
                  <a:lnTo>
                    <a:pt x="252675" y="2052725"/>
                  </a:lnTo>
                  <a:lnTo>
                    <a:pt x="210203" y="2037973"/>
                  </a:lnTo>
                  <a:lnTo>
                    <a:pt x="170460" y="2018030"/>
                  </a:lnTo>
                  <a:lnTo>
                    <a:pt x="133857" y="1993308"/>
                  </a:lnTo>
                  <a:lnTo>
                    <a:pt x="100804" y="1964215"/>
                  </a:lnTo>
                  <a:lnTo>
                    <a:pt x="71711" y="1931162"/>
                  </a:lnTo>
                  <a:lnTo>
                    <a:pt x="46989" y="1894559"/>
                  </a:lnTo>
                  <a:lnTo>
                    <a:pt x="27046" y="1854816"/>
                  </a:lnTo>
                  <a:lnTo>
                    <a:pt x="12294" y="1812344"/>
                  </a:lnTo>
                  <a:lnTo>
                    <a:pt x="3141" y="1767552"/>
                  </a:lnTo>
                  <a:lnTo>
                    <a:pt x="0" y="1720850"/>
                  </a:lnTo>
                  <a:lnTo>
                    <a:pt x="0" y="344169"/>
                  </a:lnTo>
                  <a:close/>
                </a:path>
              </a:pathLst>
            </a:custGeom>
            <a:ln w="6096">
              <a:solidFill>
                <a:srgbClr val="EC7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113231" y="1601620"/>
            <a:ext cx="10605135" cy="4615494"/>
          </a:xfrm>
          <a:prstGeom prst="rect">
            <a:avLst/>
          </a:prstGeom>
        </p:spPr>
        <p:txBody>
          <a:bodyPr vert="horz" wrap="square" lIns="0" tIns="163195" rIns="0" bIns="0" rtlCol="0">
            <a:spAutoFit/>
          </a:bodyPr>
          <a:lstStyle/>
          <a:p>
            <a:pPr marL="936625">
              <a:lnSpc>
                <a:spcPct val="100000"/>
              </a:lnSpc>
              <a:spcBef>
                <a:spcPts val="1285"/>
              </a:spcBef>
            </a:pP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也許會自我懷疑是不是自己的</a:t>
            </a:r>
            <a:r>
              <a:rPr sz="3600" b="1" spc="5" dirty="0">
                <a:solidFill>
                  <a:srgbClr val="3A3838"/>
                </a:solidFill>
                <a:latin typeface="Microsoft YaHei"/>
                <a:cs typeface="Microsoft YaHei"/>
              </a:rPr>
              <a:t>錯</a:t>
            </a:r>
            <a:r>
              <a:rPr sz="3600" b="1" dirty="0">
                <a:solidFill>
                  <a:srgbClr val="3A3838"/>
                </a:solidFill>
                <a:latin typeface="Microsoft YaHei"/>
                <a:cs typeface="Microsoft YaHei"/>
              </a:rPr>
              <a:t>？</a:t>
            </a:r>
            <a:endParaRPr sz="3600" dirty="0">
              <a:latin typeface="Microsoft YaHei"/>
              <a:cs typeface="Microsoft YaHei"/>
            </a:endParaRPr>
          </a:p>
          <a:p>
            <a:pPr marL="429259" marR="5080">
              <a:lnSpc>
                <a:spcPct val="104200"/>
              </a:lnSpc>
              <a:spcBef>
                <a:spcPts val="1005"/>
              </a:spcBef>
            </a:pP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任何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人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的性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別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特</a:t>
            </a:r>
            <a:r>
              <a:rPr sz="3600" b="1" u="heavy" spc="6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徵</a:t>
            </a:r>
            <a:r>
              <a:rPr sz="3600" b="1" u="heavy" spc="4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、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性別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特</a:t>
            </a:r>
            <a:r>
              <a:rPr sz="3600" b="1" u="heavy" spc="4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質</a:t>
            </a:r>
            <a:r>
              <a:rPr sz="3600" b="1" u="heavy" spc="3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、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性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傾向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或</a:t>
            </a:r>
            <a:r>
              <a:rPr sz="3600" b="1" u="heavy" spc="2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性別</a:t>
            </a:r>
            <a:r>
              <a:rPr sz="3600" b="1" u="heavy" spc="40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認</a:t>
            </a:r>
            <a:r>
              <a:rPr sz="3600" b="1" u="heavy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同</a:t>
            </a:r>
            <a:r>
              <a:rPr sz="3600" b="1" u="heavy" spc="-3575" dirty="0" err="1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都</a:t>
            </a:r>
            <a:r>
              <a:rPr sz="3600" b="1" u="heavy" spc="-357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 </a:t>
            </a:r>
            <a:r>
              <a:rPr lang="zh-TW" altLang="en-US" sz="3600" b="1" u="heavy" spc="-3575" dirty="0">
                <a:solidFill>
                  <a:srgbClr val="001F5F"/>
                </a:solidFill>
                <a:uFill>
                  <a:solidFill>
                    <a:srgbClr val="001F5F"/>
                  </a:solidFill>
                </a:uFill>
                <a:latin typeface="+mn-ea"/>
                <a:cs typeface="Microsoft YaHei"/>
              </a:rPr>
              <a:t>都</a:t>
            </a:r>
            <a:r>
              <a:rPr sz="3600" b="1" dirty="0">
                <a:solidFill>
                  <a:srgbClr val="001F5F"/>
                </a:solidFill>
                <a:latin typeface="+mn-ea"/>
                <a:cs typeface="Microsoft YaHei"/>
              </a:rPr>
              <a:t>。</a:t>
            </a:r>
            <a:r>
              <a:rPr lang="zh-TW" altLang="en-US" sz="3600" b="1" dirty="0">
                <a:solidFill>
                  <a:srgbClr val="001F5F"/>
                </a:solidFill>
                <a:latin typeface="+mn-ea"/>
                <a:cs typeface="Microsoft YaHei"/>
              </a:rPr>
              <a:t>應該被尊重。</a:t>
            </a:r>
            <a:endParaRPr sz="3600" b="1" dirty="0">
              <a:latin typeface="+mn-ea"/>
              <a:cs typeface="Microsoft YaHei"/>
            </a:endParaRPr>
          </a:p>
          <a:p>
            <a:pPr>
              <a:lnSpc>
                <a:spcPct val="100000"/>
              </a:lnSpc>
            </a:pPr>
            <a:endParaRPr sz="2600" b="1" dirty="0">
              <a:latin typeface="+mn-ea"/>
              <a:cs typeface="Microsoft YaHei"/>
            </a:endParaRPr>
          </a:p>
          <a:p>
            <a:pPr marL="584200" indent="-57213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583565" algn="l"/>
                <a:tab pos="584835" algn="l"/>
              </a:tabLst>
            </a:pPr>
            <a:endParaRPr lang="en-US" sz="3600" spc="160" dirty="0">
              <a:solidFill>
                <a:srgbClr val="3A3838"/>
              </a:solidFill>
              <a:latin typeface="Microsoft YaHei"/>
              <a:cs typeface="Microsoft YaHei"/>
            </a:endParaRPr>
          </a:p>
          <a:p>
            <a:pPr marL="584200" indent="-57213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583565" algn="l"/>
                <a:tab pos="584835" algn="l"/>
              </a:tabLst>
            </a:pPr>
            <a:r>
              <a:rPr sz="3600" spc="160" dirty="0" err="1">
                <a:solidFill>
                  <a:srgbClr val="3A3838"/>
                </a:solidFill>
                <a:latin typeface="Microsoft YaHei"/>
                <a:cs typeface="Microsoft YaHei"/>
              </a:rPr>
              <a:t>溫和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且</a:t>
            </a:r>
            <a:r>
              <a:rPr sz="3600" spc="160" dirty="0" err="1">
                <a:solidFill>
                  <a:srgbClr val="3A3838"/>
                </a:solidFill>
                <a:latin typeface="Microsoft YaHei"/>
                <a:cs typeface="Microsoft YaHei"/>
              </a:rPr>
              <a:t>堅定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的</a:t>
            </a:r>
            <a:r>
              <a:rPr sz="3600" spc="160" dirty="0" err="1">
                <a:solidFill>
                  <a:srgbClr val="3A3838"/>
                </a:solidFill>
                <a:latin typeface="Microsoft YaHei"/>
                <a:cs typeface="Microsoft YaHei"/>
              </a:rPr>
              <a:t>拒絕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對</a:t>
            </a:r>
            <a:r>
              <a:rPr sz="3600" spc="200" dirty="0" err="1">
                <a:solidFill>
                  <a:srgbClr val="3A3838"/>
                </a:solidFill>
                <a:latin typeface="Microsoft YaHei"/>
                <a:cs typeface="Microsoft YaHei"/>
              </a:rPr>
              <a:t>方</a:t>
            </a:r>
            <a:r>
              <a:rPr sz="3600" spc="165" dirty="0" err="1">
                <a:solidFill>
                  <a:srgbClr val="3A3838"/>
                </a:solidFill>
                <a:latin typeface="Microsoft YaHei"/>
                <a:cs typeface="Microsoft YaHei"/>
              </a:rPr>
              <a:t>，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如</a:t>
            </a:r>
            <a:r>
              <a:rPr sz="3600" spc="160" dirty="0" err="1">
                <a:solidFill>
                  <a:srgbClr val="3A3838"/>
                </a:solidFill>
                <a:latin typeface="Microsoft YaHei"/>
                <a:cs typeface="Microsoft YaHei"/>
              </a:rPr>
              <a:t>：我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不</a:t>
            </a:r>
            <a:r>
              <a:rPr sz="3600" spc="160" dirty="0" err="1">
                <a:solidFill>
                  <a:srgbClr val="3A3838"/>
                </a:solidFill>
                <a:latin typeface="Microsoft YaHei"/>
                <a:cs typeface="Microsoft YaHei"/>
              </a:rPr>
              <a:t>喜歡</a:t>
            </a:r>
            <a:r>
              <a:rPr sz="3600" spc="170" dirty="0" err="1">
                <a:solidFill>
                  <a:srgbClr val="3A3838"/>
                </a:solidFill>
                <a:latin typeface="Microsoft YaHei"/>
                <a:cs typeface="Microsoft YaHei"/>
              </a:rPr>
              <a:t>這</a:t>
            </a:r>
            <a:r>
              <a:rPr sz="3600" dirty="0" err="1">
                <a:solidFill>
                  <a:srgbClr val="3A3838"/>
                </a:solidFill>
                <a:latin typeface="Microsoft YaHei"/>
                <a:cs typeface="Microsoft YaHei"/>
              </a:rPr>
              <a:t>樣</a:t>
            </a:r>
            <a:endParaRPr sz="3600" dirty="0">
              <a:latin typeface="Microsoft YaHei"/>
              <a:cs typeface="Microsoft YaHei"/>
            </a:endParaRPr>
          </a:p>
          <a:p>
            <a:pPr marL="584200">
              <a:lnSpc>
                <a:spcPct val="100000"/>
              </a:lnSpc>
            </a:pPr>
            <a:r>
              <a:rPr sz="3600" dirty="0">
                <a:solidFill>
                  <a:srgbClr val="3A3838"/>
                </a:solidFill>
                <a:latin typeface="Microsoft YaHei"/>
                <a:cs typeface="Microsoft YaHei"/>
              </a:rPr>
              <a:t>，請你停止。</a:t>
            </a:r>
            <a:r>
              <a:rPr sz="2800" spc="-5" dirty="0">
                <a:solidFill>
                  <a:srgbClr val="3A3838"/>
                </a:solidFill>
                <a:latin typeface="Microsoft YaHei"/>
                <a:cs typeface="Microsoft YaHei"/>
              </a:rPr>
              <a:t>（平時多練習幾次）</a:t>
            </a:r>
            <a:endParaRPr sz="2800" dirty="0">
              <a:latin typeface="Microsoft YaHei"/>
              <a:cs typeface="Microsoft YaHei"/>
            </a:endParaRPr>
          </a:p>
          <a:p>
            <a:pPr marL="584200" indent="-572135">
              <a:lnSpc>
                <a:spcPct val="100000"/>
              </a:lnSpc>
              <a:buFont typeface="Wingdings"/>
              <a:buChar char=""/>
              <a:tabLst>
                <a:tab pos="583565" algn="l"/>
                <a:tab pos="584835" algn="l"/>
              </a:tabLst>
            </a:pPr>
            <a:r>
              <a:rPr sz="3600" spc="-5" dirty="0">
                <a:solidFill>
                  <a:srgbClr val="3A3838"/>
                </a:solidFill>
                <a:latin typeface="Microsoft YaHei"/>
                <a:cs typeface="Microsoft YaHei"/>
              </a:rPr>
              <a:t>請同學幫忙想辦法，和同學一起解決問</a:t>
            </a:r>
            <a:r>
              <a:rPr sz="3600" dirty="0">
                <a:solidFill>
                  <a:srgbClr val="3A3838"/>
                </a:solidFill>
                <a:latin typeface="Microsoft YaHei"/>
                <a:cs typeface="Microsoft YaHei"/>
              </a:rPr>
              <a:t>題。</a:t>
            </a:r>
            <a:endParaRPr sz="3600" dirty="0">
              <a:latin typeface="Microsoft YaHei"/>
              <a:cs typeface="Microsoft YaHei"/>
            </a:endParaRPr>
          </a:p>
        </p:txBody>
      </p:sp>
      <p:pic>
        <p:nvPicPr>
          <p:cNvPr id="22" name="音訊 21">
            <a:hlinkClick r:id="" action="ppaction://media"/>
            <a:extLst>
              <a:ext uri="{FF2B5EF4-FFF2-40B4-BE49-F238E27FC236}">
                <a16:creationId xmlns:a16="http://schemas.microsoft.com/office/drawing/2014/main" id="{66CDFA42-0212-2670-E9DF-6F777B46E0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27"/>
    </mc:Choice>
    <mc:Fallback xmlns="">
      <p:transition spd="slow" advTm="36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1F5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341</Words>
  <Application>Microsoft Office PowerPoint</Application>
  <PresentationFormat>寬螢幕</PresentationFormat>
  <Paragraphs>63</Paragraphs>
  <Slides>14</Slides>
  <Notes>0</Notes>
  <HiddenSlides>0</HiddenSlides>
  <MMClips>14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22" baseType="lpstr">
      <vt:lpstr>Arial MT</vt:lpstr>
      <vt:lpstr>Microsoft YaHei</vt:lpstr>
      <vt:lpstr>新細明體</vt:lpstr>
      <vt:lpstr>標楷體</vt:lpstr>
      <vt:lpstr>Arial</vt:lpstr>
      <vt:lpstr>Calibri</vt:lpstr>
      <vt:lpstr>Wingdings</vt:lpstr>
      <vt:lpstr>Office Theme</vt:lpstr>
      <vt:lpstr>PowerPoint 簡報</vt:lpstr>
      <vt:lpstr>案例分享</vt:lpstr>
      <vt:lpstr>案例分享</vt:lpstr>
      <vt:lpstr>案例分享</vt:lpstr>
      <vt:lpstr>主題說明</vt:lpstr>
      <vt:lpstr>性霸凌行為樣態</vt:lpstr>
      <vt:lpstr>性霸凌的三角關係</vt:lpstr>
      <vt:lpstr>受性霸凌者可能的反應</vt:lpstr>
      <vt:lpstr>身為受霸凌者的你,怎麼辦？</vt:lpstr>
      <vt:lpstr>身為旁觀者的你，怎麼做？</vt:lpstr>
      <vt:lpstr>身為霸凌者的你，怎麼做？</vt:lpstr>
      <vt:lpstr>給富有正義感的你</vt:lpstr>
      <vt:lpstr>尊重接納與同理</vt:lpstr>
      <vt:lpstr>求助管道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cp:keywords>http:/www.ypppt.com</cp:keywords>
  <cp:lastModifiedBy>佩芸 李</cp:lastModifiedBy>
  <cp:revision>2</cp:revision>
  <dcterms:created xsi:type="dcterms:W3CDTF">2023-08-09T00:47:49Z</dcterms:created>
  <dcterms:modified xsi:type="dcterms:W3CDTF">2023-08-23T14:16:16Z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2021-08-04T00:00:00Z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2023-08-09T00:00:00Z</vt:filetime>
  </property>
</Properties>
</file>