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727" autoAdjust="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6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67705" y="433831"/>
            <a:ext cx="1656588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38200"/>
            <a:ext cx="5702808" cy="5638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4219" y="2814827"/>
            <a:ext cx="1917192" cy="18333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32419" y="2814827"/>
            <a:ext cx="3593591" cy="18333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3716"/>
            <a:ext cx="12184380" cy="68442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62398" y="523189"/>
            <a:ext cx="3275965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3315" y="1415033"/>
            <a:ext cx="6535420" cy="3912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law.moj.gov.tw/LawClass/LawParaDeatil.aspx?pcode=C0000001&amp;bp=32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law.moj.gov.tw/LawClass/LawAll.aspx?PCode=D0080079" TargetMode="Externa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hyperlink" Target="https://law.moj.gov.tw/LawClass/LawAll.aspx?pcode=D0050074" TargetMode="External"/><Relationship Id="rId5" Type="http://schemas.openxmlformats.org/officeDocument/2006/relationships/hyperlink" Target="https://law.moj.gov.tw/LawClass/LawAll.aspx?PCode=H0080067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png"/><Relationship Id="rId5" Type="http://schemas.openxmlformats.org/officeDocument/2006/relationships/hyperlink" Target="https://law.moj.gov.tw/LawClass/LawSingle.aspx?pcode=D0050074&amp;flno=2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2710" y="124713"/>
            <a:ext cx="11998960" cy="6634480"/>
            <a:chOff x="92710" y="124713"/>
            <a:chExt cx="11998960" cy="6634480"/>
          </a:xfrm>
        </p:grpSpPr>
        <p:sp>
          <p:nvSpPr>
            <p:cNvPr id="4" name="object 4"/>
            <p:cNvSpPr/>
            <p:nvPr/>
          </p:nvSpPr>
          <p:spPr>
            <a:xfrm>
              <a:off x="99060" y="131063"/>
              <a:ext cx="11986260" cy="6621780"/>
            </a:xfrm>
            <a:custGeom>
              <a:avLst/>
              <a:gdLst/>
              <a:ahLst/>
              <a:cxnLst/>
              <a:rect l="l" t="t" r="r" b="b"/>
              <a:pathLst>
                <a:path w="11986260" h="6621780">
                  <a:moveTo>
                    <a:pt x="11986260" y="0"/>
                  </a:moveTo>
                  <a:lnTo>
                    <a:pt x="0" y="0"/>
                  </a:lnTo>
                  <a:lnTo>
                    <a:pt x="0" y="6621780"/>
                  </a:lnTo>
                  <a:lnTo>
                    <a:pt x="11986260" y="6621780"/>
                  </a:lnTo>
                  <a:lnTo>
                    <a:pt x="11986260" y="0"/>
                  </a:lnTo>
                  <a:close/>
                </a:path>
              </a:pathLst>
            </a:custGeom>
            <a:solidFill>
              <a:srgbClr val="FFFFFF">
                <a:alpha val="7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060" y="131063"/>
              <a:ext cx="11986260" cy="6621780"/>
            </a:xfrm>
            <a:custGeom>
              <a:avLst/>
              <a:gdLst/>
              <a:ahLst/>
              <a:cxnLst/>
              <a:rect l="l" t="t" r="r" b="b"/>
              <a:pathLst>
                <a:path w="11986260" h="6621780">
                  <a:moveTo>
                    <a:pt x="0" y="6621780"/>
                  </a:moveTo>
                  <a:lnTo>
                    <a:pt x="11986260" y="6621780"/>
                  </a:lnTo>
                  <a:lnTo>
                    <a:pt x="11986260" y="0"/>
                  </a:lnTo>
                  <a:lnTo>
                    <a:pt x="0" y="0"/>
                  </a:lnTo>
                  <a:lnTo>
                    <a:pt x="0" y="6621780"/>
                  </a:lnTo>
                  <a:close/>
                </a:path>
              </a:pathLst>
            </a:custGeom>
            <a:ln w="12192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32023" y="1343914"/>
            <a:ext cx="6731634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6600" dirty="0">
                <a:solidFill>
                  <a:srgbClr val="001F5F"/>
                </a:solidFill>
              </a:rPr>
              <a:t>友善校園週</a:t>
            </a:r>
            <a:endParaRPr sz="6600"/>
          </a:p>
          <a:p>
            <a:pPr algn="ctr">
              <a:lnSpc>
                <a:spcPct val="100000"/>
              </a:lnSpc>
            </a:pPr>
            <a:r>
              <a:rPr sz="6600" spc="-5" dirty="0">
                <a:solidFill>
                  <a:srgbClr val="001F5F"/>
                </a:solidFill>
              </a:rPr>
              <a:t>性平教育</a:t>
            </a:r>
            <a:r>
              <a:rPr sz="6600" dirty="0">
                <a:solidFill>
                  <a:srgbClr val="001F5F"/>
                </a:solidFill>
              </a:rPr>
              <a:t>入</a:t>
            </a:r>
            <a:r>
              <a:rPr sz="6600" spc="-5" dirty="0">
                <a:solidFill>
                  <a:srgbClr val="001F5F"/>
                </a:solidFill>
              </a:rPr>
              <a:t>班宣導</a:t>
            </a:r>
            <a:endParaRPr sz="6600"/>
          </a:p>
        </p:txBody>
      </p:sp>
      <p:grpSp>
        <p:nvGrpSpPr>
          <p:cNvPr id="7" name="object 7"/>
          <p:cNvGrpSpPr/>
          <p:nvPr/>
        </p:nvGrpSpPr>
        <p:grpSpPr>
          <a:xfrm>
            <a:off x="4177284" y="4343400"/>
            <a:ext cx="3756660" cy="916305"/>
            <a:chOff x="4177284" y="4343400"/>
            <a:chExt cx="3756660" cy="91630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1020" y="4488942"/>
              <a:ext cx="3320796" cy="4991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7284" y="4343400"/>
              <a:ext cx="3756660" cy="8793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8432" y="4385563"/>
              <a:ext cx="3585971" cy="7061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1124" y="4405884"/>
              <a:ext cx="3374135" cy="85343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55823" y="2841376"/>
            <a:ext cx="6883400" cy="2865755"/>
          </a:xfrm>
          <a:prstGeom prst="rect">
            <a:avLst/>
          </a:prstGeom>
        </p:spPr>
        <p:txBody>
          <a:bodyPr vert="horz" wrap="square" lIns="0" tIns="530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75"/>
              </a:spcBef>
            </a:pPr>
            <a:r>
              <a:rPr sz="6000" b="1" spc="-5" dirty="0">
                <a:solidFill>
                  <a:srgbClr val="6F2F9F"/>
                </a:solidFill>
                <a:latin typeface="Microsoft YaHei"/>
                <a:cs typeface="Microsoft YaHei"/>
              </a:rPr>
              <a:t>性平事件與相關法令</a:t>
            </a:r>
            <a:endParaRPr sz="6000">
              <a:latin typeface="Microsoft YaHei"/>
              <a:cs typeface="Microsoft YaHei"/>
            </a:endParaRPr>
          </a:p>
          <a:p>
            <a:pPr marL="2005330">
              <a:lnSpc>
                <a:spcPct val="100000"/>
              </a:lnSpc>
              <a:spcBef>
                <a:spcPts val="1895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國中八年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級</a:t>
            </a:r>
            <a:r>
              <a:rPr sz="2800" spc="-5" dirty="0">
                <a:solidFill>
                  <a:srgbClr val="FFFF00"/>
                </a:solidFill>
                <a:latin typeface="Microsoft YaHei"/>
                <a:cs typeface="Microsoft YaHei"/>
              </a:rPr>
              <a:t>上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學期</a:t>
            </a:r>
            <a:endParaRPr sz="2800">
              <a:latin typeface="Microsoft YaHei"/>
              <a:cs typeface="Microsoft YaHei"/>
            </a:endParaRPr>
          </a:p>
          <a:p>
            <a:pPr marL="1935480">
              <a:lnSpc>
                <a:spcPct val="100000"/>
              </a:lnSpc>
              <a:spcBef>
                <a:spcPts val="2475"/>
              </a:spcBef>
            </a:pPr>
            <a:r>
              <a:rPr sz="2800" b="1" spc="-5" dirty="0">
                <a:solidFill>
                  <a:srgbClr val="6F2F9F"/>
                </a:solidFill>
                <a:latin typeface="Microsoft YaHei"/>
                <a:cs typeface="Microsoft YaHei"/>
              </a:rPr>
              <a:t>臺南市政府教育局</a:t>
            </a:r>
            <a:endParaRPr sz="2800">
              <a:latin typeface="Microsoft YaHei"/>
              <a:cs typeface="Microsoft YaHei"/>
            </a:endParaRPr>
          </a:p>
        </p:txBody>
      </p:sp>
      <p:pic>
        <p:nvPicPr>
          <p:cNvPr id="24" name="音訊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1"/>
    </mc:Choice>
    <mc:Fallback>
      <p:transition spd="slow" advTm="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3315" y="1415033"/>
            <a:ext cx="10236835" cy="3046095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65405" algn="ctr">
              <a:lnSpc>
                <a:spcPct val="100000"/>
              </a:lnSpc>
              <a:spcBef>
                <a:spcPts val="1900"/>
              </a:spcBef>
            </a:pPr>
            <a:r>
              <a:rPr sz="3600" b="1" dirty="0">
                <a:latin typeface="Microsoft YaHei"/>
                <a:cs typeface="Microsoft YaHei"/>
              </a:rPr>
              <a:t>【性侵害樣態】</a:t>
            </a:r>
            <a:endParaRPr sz="3600">
              <a:latin typeface="Microsoft YaHei"/>
              <a:cs typeface="Microsoft YaHei"/>
            </a:endParaRPr>
          </a:p>
          <a:p>
            <a:pPr marR="2113915" algn="ctr">
              <a:lnSpc>
                <a:spcPct val="100000"/>
              </a:lnSpc>
              <a:spcBef>
                <a:spcPts val="1805"/>
              </a:spcBef>
            </a:pPr>
            <a:r>
              <a:rPr sz="3600" b="1" dirty="0">
                <a:latin typeface="Microsoft YaHei"/>
                <a:cs typeface="Microsoft YaHei"/>
              </a:rPr>
              <a:t>1.強制性交或強制猥褻罪</a:t>
            </a:r>
            <a:r>
              <a:rPr sz="2400" dirty="0">
                <a:latin typeface="Microsoft YaHei"/>
                <a:cs typeface="Microsoft YaHei"/>
              </a:rPr>
              <a:t>(刑法第</a:t>
            </a:r>
            <a:r>
              <a:rPr sz="2400" spc="-5" dirty="0">
                <a:latin typeface="Microsoft YaHei"/>
                <a:cs typeface="Microsoft YaHei"/>
              </a:rPr>
              <a:t>221</a:t>
            </a:r>
            <a:r>
              <a:rPr sz="2400" dirty="0">
                <a:latin typeface="Microsoft YaHei"/>
                <a:cs typeface="Microsoft YaHei"/>
              </a:rPr>
              <a:t>條及</a:t>
            </a:r>
            <a:r>
              <a:rPr sz="2400" spc="-5" dirty="0">
                <a:latin typeface="Microsoft YaHei"/>
                <a:cs typeface="Microsoft YaHei"/>
              </a:rPr>
              <a:t>224</a:t>
            </a:r>
            <a:r>
              <a:rPr sz="2400" dirty="0">
                <a:latin typeface="Microsoft YaHei"/>
                <a:cs typeface="Microsoft YaHei"/>
              </a:rPr>
              <a:t>條)</a:t>
            </a:r>
            <a:endParaRPr sz="2400">
              <a:latin typeface="Microsoft YaHei"/>
              <a:cs typeface="Microsoft YaHei"/>
            </a:endParaRPr>
          </a:p>
          <a:p>
            <a:pPr marL="465455" marR="5080" algn="just">
              <a:lnSpc>
                <a:spcPct val="100000"/>
              </a:lnSpc>
              <a:spcBef>
                <a:spcPts val="15"/>
              </a:spcBef>
            </a:pPr>
            <a:r>
              <a:rPr sz="3200" dirty="0">
                <a:latin typeface="Microsoft YaHei"/>
                <a:cs typeface="Microsoft YaHei"/>
              </a:rPr>
              <a:t>以強暴、脅迫、恐嚇、</a:t>
            </a:r>
            <a:r>
              <a:rPr sz="3200" spc="-15" dirty="0">
                <a:latin typeface="Microsoft YaHei"/>
                <a:cs typeface="Microsoft YaHei"/>
              </a:rPr>
              <a:t>催</a:t>
            </a:r>
            <a:r>
              <a:rPr sz="3200" dirty="0">
                <a:latin typeface="Microsoft YaHei"/>
                <a:cs typeface="Microsoft YaHei"/>
              </a:rPr>
              <a:t>眠術</a:t>
            </a:r>
            <a:r>
              <a:rPr sz="3200" spc="-15" dirty="0">
                <a:latin typeface="Microsoft YaHei"/>
                <a:cs typeface="Microsoft YaHei"/>
              </a:rPr>
              <a:t>或</a:t>
            </a:r>
            <a:r>
              <a:rPr sz="3200" dirty="0">
                <a:latin typeface="Microsoft YaHei"/>
                <a:cs typeface="Microsoft YaHei"/>
              </a:rPr>
              <a:t>其他</a:t>
            </a:r>
            <a:r>
              <a:rPr sz="3200" spc="-15" dirty="0">
                <a:latin typeface="Microsoft YaHei"/>
                <a:cs typeface="Microsoft YaHei"/>
              </a:rPr>
              <a:t>違</a:t>
            </a:r>
            <a:r>
              <a:rPr sz="3200" dirty="0">
                <a:latin typeface="Microsoft YaHei"/>
                <a:cs typeface="Microsoft YaHei"/>
              </a:rPr>
              <a:t>反被</a:t>
            </a:r>
            <a:r>
              <a:rPr sz="3200" spc="-15" dirty="0">
                <a:latin typeface="Microsoft YaHei"/>
                <a:cs typeface="Microsoft YaHei"/>
              </a:rPr>
              <a:t>害</a:t>
            </a:r>
            <a:r>
              <a:rPr sz="3200" dirty="0">
                <a:latin typeface="Microsoft YaHei"/>
                <a:cs typeface="Microsoft YaHei"/>
              </a:rPr>
              <a:t>人意</a:t>
            </a:r>
            <a:r>
              <a:rPr sz="3200" spc="-15" dirty="0">
                <a:latin typeface="Microsoft YaHei"/>
                <a:cs typeface="Microsoft YaHei"/>
              </a:rPr>
              <a:t>願</a:t>
            </a:r>
            <a:r>
              <a:rPr sz="3200" dirty="0">
                <a:latin typeface="Microsoft YaHei"/>
                <a:cs typeface="Microsoft YaHei"/>
              </a:rPr>
              <a:t>的 方法，強制被害人發生</a:t>
            </a:r>
            <a:r>
              <a:rPr sz="3200" spc="-15" dirty="0">
                <a:latin typeface="Microsoft YaHei"/>
                <a:cs typeface="Microsoft YaHei"/>
              </a:rPr>
              <a:t>性</a:t>
            </a:r>
            <a:r>
              <a:rPr sz="3200" dirty="0">
                <a:latin typeface="Microsoft YaHei"/>
                <a:cs typeface="Microsoft YaHei"/>
              </a:rPr>
              <a:t>行為</a:t>
            </a:r>
            <a:r>
              <a:rPr sz="3200" spc="-15" dirty="0">
                <a:latin typeface="Microsoft YaHei"/>
                <a:cs typeface="Microsoft YaHei"/>
              </a:rPr>
              <a:t>或</a:t>
            </a:r>
            <a:r>
              <a:rPr sz="3200" dirty="0">
                <a:latin typeface="Microsoft YaHei"/>
                <a:cs typeface="Microsoft YaHei"/>
              </a:rPr>
              <a:t>其他</a:t>
            </a:r>
            <a:r>
              <a:rPr sz="3200" spc="-15" dirty="0">
                <a:latin typeface="Microsoft YaHei"/>
                <a:cs typeface="Microsoft YaHei"/>
              </a:rPr>
              <a:t>足</a:t>
            </a:r>
            <a:r>
              <a:rPr sz="3200" dirty="0">
                <a:latin typeface="Microsoft YaHei"/>
                <a:cs typeface="Microsoft YaHei"/>
              </a:rPr>
              <a:t>以滿</a:t>
            </a:r>
            <a:r>
              <a:rPr sz="3200" spc="-15" dirty="0">
                <a:latin typeface="Microsoft YaHei"/>
                <a:cs typeface="Microsoft YaHei"/>
              </a:rPr>
              <a:t>足</a:t>
            </a:r>
            <a:r>
              <a:rPr sz="3200" dirty="0">
                <a:latin typeface="Microsoft YaHei"/>
                <a:cs typeface="Microsoft YaHei"/>
              </a:rPr>
              <a:t>性慾</a:t>
            </a:r>
            <a:r>
              <a:rPr sz="3200" spc="-15" dirty="0">
                <a:latin typeface="Microsoft YaHei"/>
                <a:cs typeface="Microsoft YaHei"/>
              </a:rPr>
              <a:t>望</a:t>
            </a:r>
            <a:r>
              <a:rPr sz="3200" dirty="0">
                <a:latin typeface="Microsoft YaHei"/>
                <a:cs typeface="Microsoft YaHei"/>
              </a:rPr>
              <a:t>的 行為。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11211" y="3494532"/>
            <a:ext cx="3622548" cy="3363465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79"/>
    </mc:Choice>
    <mc:Fallback>
      <p:transition spd="slow" advTm="25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03432" y="246651"/>
            <a:ext cx="32759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6131" y="1183576"/>
            <a:ext cx="10236200" cy="5522024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65405" algn="ctr">
              <a:lnSpc>
                <a:spcPct val="100000"/>
              </a:lnSpc>
              <a:spcBef>
                <a:spcPts val="1900"/>
              </a:spcBef>
            </a:pPr>
            <a:r>
              <a:rPr sz="3600" b="1" dirty="0">
                <a:latin typeface="Microsoft YaHei"/>
                <a:cs typeface="Microsoft YaHei"/>
              </a:rPr>
              <a:t>【性侵害樣態】</a:t>
            </a:r>
            <a:endParaRPr sz="3600" dirty="0">
              <a:latin typeface="Microsoft YaHei"/>
              <a:cs typeface="Microsoft YaHei"/>
            </a:endParaRPr>
          </a:p>
          <a:p>
            <a:pPr marR="424815" algn="r">
              <a:lnSpc>
                <a:spcPct val="100000"/>
              </a:lnSpc>
              <a:spcBef>
                <a:spcPts val="1805"/>
              </a:spcBef>
            </a:pPr>
            <a:r>
              <a:rPr sz="3600" b="1" spc="-5" dirty="0">
                <a:latin typeface="Microsoft YaHei"/>
                <a:cs typeface="Microsoft YaHei"/>
              </a:rPr>
              <a:t>2</a:t>
            </a:r>
            <a:r>
              <a:rPr sz="3600" b="1" spc="5" dirty="0">
                <a:latin typeface="Microsoft YaHei"/>
                <a:cs typeface="Microsoft YaHei"/>
              </a:rPr>
              <a:t>.</a:t>
            </a:r>
            <a:r>
              <a:rPr sz="3600" b="1" dirty="0">
                <a:latin typeface="Microsoft YaHei"/>
                <a:cs typeface="Microsoft YaHei"/>
              </a:rPr>
              <a:t>加重強制性交或強制猥褻</a:t>
            </a:r>
            <a:r>
              <a:rPr sz="3600" b="1" spc="5" dirty="0">
                <a:latin typeface="Microsoft YaHei"/>
                <a:cs typeface="Microsoft YaHei"/>
              </a:rPr>
              <a:t>罪</a:t>
            </a:r>
            <a:r>
              <a:rPr sz="2400" dirty="0">
                <a:latin typeface="Microsoft YaHei"/>
                <a:cs typeface="Microsoft YaHei"/>
              </a:rPr>
              <a:t>(刑法第</a:t>
            </a:r>
            <a:r>
              <a:rPr sz="2400" spc="-5" dirty="0">
                <a:latin typeface="Microsoft YaHei"/>
                <a:cs typeface="Microsoft YaHei"/>
              </a:rPr>
              <a:t>222</a:t>
            </a:r>
            <a:r>
              <a:rPr sz="2400" dirty="0">
                <a:latin typeface="Microsoft YaHei"/>
                <a:cs typeface="Microsoft YaHei"/>
              </a:rPr>
              <a:t>條、第</a:t>
            </a:r>
            <a:r>
              <a:rPr sz="2400" spc="-5" dirty="0">
                <a:latin typeface="Microsoft YaHei"/>
                <a:cs typeface="Microsoft YaHei"/>
              </a:rPr>
              <a:t>224</a:t>
            </a:r>
            <a:r>
              <a:rPr sz="2400" dirty="0">
                <a:latin typeface="Microsoft YaHei"/>
                <a:cs typeface="Microsoft YaHei"/>
              </a:rPr>
              <a:t>條之</a:t>
            </a:r>
            <a:r>
              <a:rPr sz="2400" spc="-5" dirty="0">
                <a:latin typeface="Microsoft YaHei"/>
                <a:cs typeface="Microsoft YaHei"/>
              </a:rPr>
              <a:t>1)</a:t>
            </a:r>
            <a:endParaRPr sz="2400" dirty="0">
              <a:latin typeface="Microsoft YaHei"/>
              <a:cs typeface="Microsoft YaHei"/>
            </a:endParaRPr>
          </a:p>
          <a:p>
            <a:pPr marR="339090" algn="r">
              <a:lnSpc>
                <a:spcPct val="100000"/>
              </a:lnSpc>
              <a:spcBef>
                <a:spcPts val="15"/>
              </a:spcBef>
            </a:pPr>
            <a:r>
              <a:rPr sz="3200" dirty="0" smtClean="0">
                <a:latin typeface="Microsoft YaHei"/>
                <a:cs typeface="Microsoft YaHei"/>
              </a:rPr>
              <a:t>刑法共規定</a:t>
            </a:r>
            <a:r>
              <a:rPr lang="en-US" sz="3200" dirty="0" smtClean="0">
                <a:latin typeface="Microsoft YaHei"/>
                <a:cs typeface="Microsoft YaHei"/>
              </a:rPr>
              <a:t>9</a:t>
            </a:r>
            <a:r>
              <a:rPr sz="3200" dirty="0" smtClean="0">
                <a:latin typeface="Microsoft YaHei"/>
                <a:cs typeface="Microsoft YaHei"/>
              </a:rPr>
              <a:t>種加重情形</a:t>
            </a:r>
            <a:r>
              <a:rPr sz="3200" dirty="0">
                <a:latin typeface="Microsoft YaHei"/>
                <a:cs typeface="Microsoft YaHei"/>
              </a:rPr>
              <a:t>，分別為</a:t>
            </a:r>
            <a:r>
              <a:rPr sz="3200" spc="-35" dirty="0">
                <a:latin typeface="Microsoft YaHei"/>
                <a:cs typeface="Microsoft YaHei"/>
              </a:rPr>
              <a:t>「</a:t>
            </a:r>
            <a:r>
              <a:rPr sz="3200" spc="5" dirty="0">
                <a:latin typeface="Microsoft YaHei"/>
                <a:cs typeface="Microsoft YaHei"/>
              </a:rPr>
              <a:t>2</a:t>
            </a:r>
            <a:r>
              <a:rPr sz="3200" spc="-15" dirty="0">
                <a:latin typeface="Microsoft YaHei"/>
                <a:cs typeface="Microsoft YaHei"/>
              </a:rPr>
              <a:t>人</a:t>
            </a:r>
            <a:r>
              <a:rPr sz="3200" dirty="0">
                <a:latin typeface="Microsoft YaHei"/>
                <a:cs typeface="Microsoft YaHei"/>
              </a:rPr>
              <a:t>以上</a:t>
            </a:r>
            <a:r>
              <a:rPr sz="3200" spc="-15" dirty="0">
                <a:latin typeface="Microsoft YaHei"/>
                <a:cs typeface="Microsoft YaHei"/>
              </a:rPr>
              <a:t>共</a:t>
            </a:r>
            <a:r>
              <a:rPr sz="3200" dirty="0">
                <a:latin typeface="Microsoft YaHei"/>
                <a:cs typeface="Microsoft YaHei"/>
              </a:rPr>
              <a:t>犯」、</a:t>
            </a:r>
          </a:p>
          <a:p>
            <a:pPr marL="465455" marR="5080">
              <a:lnSpc>
                <a:spcPct val="100000"/>
              </a:lnSpc>
            </a:pPr>
            <a:r>
              <a:rPr sz="3200" dirty="0">
                <a:latin typeface="Microsoft YaHei"/>
                <a:cs typeface="Microsoft YaHei"/>
              </a:rPr>
              <a:t>「被害人為</a:t>
            </a:r>
            <a:r>
              <a:rPr sz="3200" spc="5" dirty="0">
                <a:latin typeface="Microsoft YaHei"/>
                <a:cs typeface="Microsoft YaHei"/>
              </a:rPr>
              <a:t>14歲</a:t>
            </a:r>
            <a:r>
              <a:rPr sz="3200" spc="-15" dirty="0">
                <a:latin typeface="Microsoft YaHei"/>
                <a:cs typeface="Microsoft YaHei"/>
              </a:rPr>
              <a:t>以</a:t>
            </a:r>
            <a:r>
              <a:rPr sz="3200" spc="5" dirty="0">
                <a:latin typeface="Microsoft YaHei"/>
                <a:cs typeface="Microsoft YaHei"/>
              </a:rPr>
              <a:t>下男</a:t>
            </a:r>
            <a:r>
              <a:rPr sz="3200" spc="-15" dirty="0">
                <a:latin typeface="Microsoft YaHei"/>
                <a:cs typeface="Microsoft YaHei"/>
              </a:rPr>
              <a:t>女</a:t>
            </a:r>
            <a:r>
              <a:rPr sz="3200" spc="5" dirty="0">
                <a:latin typeface="Microsoft YaHei"/>
                <a:cs typeface="Microsoft YaHei"/>
              </a:rPr>
              <a:t>」、</a:t>
            </a:r>
            <a:r>
              <a:rPr sz="3200" spc="-15" dirty="0">
                <a:latin typeface="Microsoft YaHei"/>
                <a:cs typeface="Microsoft YaHei"/>
              </a:rPr>
              <a:t>「</a:t>
            </a:r>
            <a:r>
              <a:rPr sz="3200" spc="5" dirty="0">
                <a:latin typeface="Microsoft YaHei"/>
                <a:cs typeface="Microsoft YaHei"/>
              </a:rPr>
              <a:t>被害</a:t>
            </a:r>
            <a:r>
              <a:rPr sz="3200" spc="-15" dirty="0">
                <a:latin typeface="Microsoft YaHei"/>
                <a:cs typeface="Microsoft YaHei"/>
              </a:rPr>
              <a:t>人</a:t>
            </a:r>
            <a:r>
              <a:rPr sz="3200" spc="5" dirty="0">
                <a:latin typeface="Microsoft YaHei"/>
                <a:cs typeface="Microsoft YaHei"/>
              </a:rPr>
              <a:t>為心</a:t>
            </a:r>
            <a:r>
              <a:rPr sz="3200" spc="-15" dirty="0">
                <a:latin typeface="Microsoft YaHei"/>
                <a:cs typeface="Microsoft YaHei"/>
              </a:rPr>
              <a:t>神</a:t>
            </a:r>
            <a:r>
              <a:rPr sz="3200" spc="5" dirty="0">
                <a:latin typeface="Microsoft YaHei"/>
                <a:cs typeface="Microsoft YaHei"/>
              </a:rPr>
              <a:t>喪失、 </a:t>
            </a:r>
            <a:r>
              <a:rPr sz="3200" dirty="0">
                <a:latin typeface="Microsoft YaHei"/>
                <a:cs typeface="Microsoft YaHei"/>
              </a:rPr>
              <a:t>精神耗弱或身心障礙</a:t>
            </a:r>
            <a:r>
              <a:rPr sz="3200" spc="-5" dirty="0">
                <a:latin typeface="Microsoft YaHei"/>
                <a:cs typeface="Microsoft YaHei"/>
              </a:rPr>
              <a:t>(</a:t>
            </a:r>
            <a:r>
              <a:rPr sz="3200" dirty="0">
                <a:latin typeface="Microsoft YaHei"/>
                <a:cs typeface="Microsoft YaHei"/>
              </a:rPr>
              <a:t>有無此</a:t>
            </a:r>
            <a:r>
              <a:rPr sz="3200" spc="-15" dirty="0">
                <a:latin typeface="Microsoft YaHei"/>
                <a:cs typeface="Microsoft YaHei"/>
              </a:rPr>
              <a:t>情</a:t>
            </a:r>
            <a:r>
              <a:rPr sz="3200" dirty="0">
                <a:latin typeface="Microsoft YaHei"/>
                <a:cs typeface="Microsoft YaHei"/>
              </a:rPr>
              <a:t>形不</a:t>
            </a:r>
            <a:r>
              <a:rPr sz="3200" spc="-15" dirty="0">
                <a:latin typeface="Microsoft YaHei"/>
                <a:cs typeface="Microsoft YaHei"/>
              </a:rPr>
              <a:t>以</a:t>
            </a:r>
            <a:r>
              <a:rPr sz="3200" dirty="0">
                <a:latin typeface="Microsoft YaHei"/>
                <a:cs typeface="Microsoft YaHei"/>
              </a:rPr>
              <a:t>被害</a:t>
            </a:r>
            <a:r>
              <a:rPr sz="3200" spc="-15" dirty="0">
                <a:latin typeface="Microsoft YaHei"/>
                <a:cs typeface="Microsoft YaHei"/>
              </a:rPr>
              <a:t>人</a:t>
            </a:r>
            <a:r>
              <a:rPr sz="3200" dirty="0">
                <a:latin typeface="Microsoft YaHei"/>
                <a:cs typeface="Microsoft YaHei"/>
              </a:rPr>
              <a:t>是否</a:t>
            </a:r>
            <a:r>
              <a:rPr sz="3200" spc="-15" dirty="0">
                <a:latin typeface="Microsoft YaHei"/>
                <a:cs typeface="Microsoft YaHei"/>
              </a:rPr>
              <a:t>持</a:t>
            </a:r>
            <a:r>
              <a:rPr sz="3200" dirty="0">
                <a:latin typeface="Microsoft YaHei"/>
                <a:cs typeface="Microsoft YaHei"/>
              </a:rPr>
              <a:t>有 殘障手冊作為判斷，必</a:t>
            </a:r>
            <a:r>
              <a:rPr sz="3200" spc="-15" dirty="0">
                <a:latin typeface="Microsoft YaHei"/>
                <a:cs typeface="Microsoft YaHei"/>
              </a:rPr>
              <a:t>須</a:t>
            </a:r>
            <a:r>
              <a:rPr sz="3200" dirty="0">
                <a:latin typeface="Microsoft YaHei"/>
                <a:cs typeface="Microsoft YaHei"/>
              </a:rPr>
              <a:t>由專</a:t>
            </a:r>
            <a:r>
              <a:rPr sz="3200" spc="-15" dirty="0">
                <a:latin typeface="Microsoft YaHei"/>
                <a:cs typeface="Microsoft YaHei"/>
              </a:rPr>
              <a:t>業</a:t>
            </a:r>
            <a:r>
              <a:rPr sz="3200" dirty="0">
                <a:latin typeface="Microsoft YaHei"/>
                <a:cs typeface="Microsoft YaHei"/>
              </a:rPr>
              <a:t>醫療</a:t>
            </a:r>
            <a:r>
              <a:rPr sz="3200" spc="-15" dirty="0">
                <a:latin typeface="Microsoft YaHei"/>
                <a:cs typeface="Microsoft YaHei"/>
              </a:rPr>
              <a:t>醫</a:t>
            </a:r>
            <a:r>
              <a:rPr sz="3200" dirty="0">
                <a:latin typeface="Microsoft YaHei"/>
                <a:cs typeface="Microsoft YaHei"/>
              </a:rPr>
              <a:t>院或</a:t>
            </a:r>
            <a:r>
              <a:rPr sz="3200" spc="-15" dirty="0">
                <a:latin typeface="Microsoft YaHei"/>
                <a:cs typeface="Microsoft YaHei"/>
              </a:rPr>
              <a:t>機</a:t>
            </a:r>
            <a:r>
              <a:rPr sz="3200" dirty="0">
                <a:latin typeface="Microsoft YaHei"/>
                <a:cs typeface="Microsoft YaHei"/>
              </a:rPr>
              <a:t>關作</a:t>
            </a:r>
            <a:r>
              <a:rPr sz="3200" spc="-15" dirty="0">
                <a:latin typeface="Microsoft YaHei"/>
                <a:cs typeface="Microsoft YaHei"/>
              </a:rPr>
              <a:t>鑑</a:t>
            </a:r>
            <a:r>
              <a:rPr sz="3200" dirty="0">
                <a:latin typeface="Microsoft YaHei"/>
                <a:cs typeface="Microsoft YaHei"/>
              </a:rPr>
              <a:t>定</a:t>
            </a:r>
          </a:p>
          <a:p>
            <a:pPr marL="465455" marR="5080">
              <a:lnSpc>
                <a:spcPct val="100000"/>
              </a:lnSpc>
              <a:spcBef>
                <a:spcPts val="5"/>
              </a:spcBef>
            </a:pPr>
            <a:r>
              <a:rPr sz="3200" spc="-5" dirty="0">
                <a:latin typeface="Microsoft YaHei"/>
                <a:cs typeface="Microsoft YaHei"/>
              </a:rPr>
              <a:t>)</a:t>
            </a:r>
            <a:r>
              <a:rPr sz="3200" dirty="0">
                <a:latin typeface="Microsoft YaHei"/>
                <a:cs typeface="Microsoft YaHei"/>
              </a:rPr>
              <a:t>」、「對被害人加以凌虐」</a:t>
            </a:r>
            <a:r>
              <a:rPr sz="3200" spc="-15" dirty="0">
                <a:latin typeface="Microsoft YaHei"/>
                <a:cs typeface="Microsoft YaHei"/>
              </a:rPr>
              <a:t>、</a:t>
            </a:r>
            <a:r>
              <a:rPr sz="3200" dirty="0">
                <a:latin typeface="Microsoft YaHei"/>
                <a:cs typeface="Microsoft YaHei"/>
              </a:rPr>
              <a:t>「</a:t>
            </a:r>
            <a:r>
              <a:rPr sz="3200" dirty="0" err="1" smtClean="0">
                <a:latin typeface="Microsoft YaHei"/>
                <a:cs typeface="Microsoft YaHei"/>
              </a:rPr>
              <a:t>加</a:t>
            </a:r>
            <a:r>
              <a:rPr sz="3200" spc="-15" dirty="0" err="1" smtClean="0">
                <a:latin typeface="Microsoft YaHei"/>
                <a:cs typeface="Microsoft YaHei"/>
              </a:rPr>
              <a:t>害</a:t>
            </a:r>
            <a:r>
              <a:rPr sz="3200" dirty="0" err="1" smtClean="0">
                <a:latin typeface="Microsoft YaHei"/>
                <a:cs typeface="Microsoft YaHei"/>
              </a:rPr>
              <a:t>人利</a:t>
            </a:r>
            <a:r>
              <a:rPr sz="3200" spc="-15" dirty="0" err="1" smtClean="0">
                <a:latin typeface="Microsoft YaHei"/>
                <a:cs typeface="Microsoft YaHei"/>
              </a:rPr>
              <a:t>用</a:t>
            </a:r>
            <a:r>
              <a:rPr lang="zh-TW" altLang="en-US" sz="3200" dirty="0">
                <a:latin typeface="Microsoft YaHei"/>
                <a:cs typeface="Microsoft YaHei"/>
              </a:rPr>
              <a:t>公</a:t>
            </a:r>
            <a:r>
              <a:rPr sz="3200" dirty="0" err="1" smtClean="0">
                <a:latin typeface="Microsoft YaHei"/>
                <a:cs typeface="Microsoft YaHei"/>
              </a:rPr>
              <a:t>眾</a:t>
            </a:r>
            <a:r>
              <a:rPr sz="3200" spc="-15" dirty="0" err="1" smtClean="0">
                <a:latin typeface="Microsoft YaHei"/>
                <a:cs typeface="Microsoft YaHei"/>
              </a:rPr>
              <a:t>運</a:t>
            </a:r>
            <a:r>
              <a:rPr sz="3200" dirty="0" err="1" smtClean="0">
                <a:latin typeface="Microsoft YaHei"/>
                <a:cs typeface="Microsoft YaHei"/>
              </a:rPr>
              <a:t>輸</a:t>
            </a:r>
            <a:r>
              <a:rPr sz="3200" dirty="0" smtClean="0">
                <a:latin typeface="Microsoft YaHei"/>
                <a:cs typeface="Microsoft YaHei"/>
              </a:rPr>
              <a:t> </a:t>
            </a:r>
            <a:r>
              <a:rPr sz="3200" dirty="0">
                <a:latin typeface="Microsoft YaHei"/>
                <a:cs typeface="Microsoft YaHei"/>
              </a:rPr>
              <a:t>使用交通工具犯罪」、</a:t>
            </a:r>
            <a:r>
              <a:rPr sz="3200" spc="-15" dirty="0">
                <a:latin typeface="Microsoft YaHei"/>
                <a:cs typeface="Microsoft YaHei"/>
              </a:rPr>
              <a:t>「</a:t>
            </a:r>
            <a:r>
              <a:rPr sz="3200" dirty="0">
                <a:latin typeface="Microsoft YaHei"/>
                <a:cs typeface="Microsoft YaHei"/>
              </a:rPr>
              <a:t>加害</a:t>
            </a:r>
            <a:r>
              <a:rPr sz="3200" spc="-15" dirty="0">
                <a:latin typeface="Microsoft YaHei"/>
                <a:cs typeface="Microsoft YaHei"/>
              </a:rPr>
              <a:t>人</a:t>
            </a:r>
            <a:r>
              <a:rPr sz="3200" dirty="0">
                <a:latin typeface="Microsoft YaHei"/>
                <a:cs typeface="Microsoft YaHei"/>
              </a:rPr>
              <a:t>侵入</a:t>
            </a:r>
            <a:r>
              <a:rPr sz="3200" spc="-15" dirty="0">
                <a:latin typeface="Microsoft YaHei"/>
                <a:cs typeface="Microsoft YaHei"/>
              </a:rPr>
              <a:t>住</a:t>
            </a:r>
            <a:r>
              <a:rPr sz="3200" dirty="0">
                <a:latin typeface="Microsoft YaHei"/>
                <a:cs typeface="Microsoft YaHei"/>
              </a:rPr>
              <a:t>宅」</a:t>
            </a:r>
            <a:r>
              <a:rPr sz="3200" spc="-15" dirty="0">
                <a:latin typeface="Microsoft YaHei"/>
                <a:cs typeface="Microsoft YaHei"/>
              </a:rPr>
              <a:t>、</a:t>
            </a:r>
            <a:r>
              <a:rPr sz="3200" dirty="0">
                <a:latin typeface="Microsoft YaHei"/>
                <a:cs typeface="Microsoft YaHei"/>
              </a:rPr>
              <a:t>「加</a:t>
            </a:r>
            <a:r>
              <a:rPr sz="3200" spc="-15" dirty="0">
                <a:latin typeface="Microsoft YaHei"/>
                <a:cs typeface="Microsoft YaHei"/>
              </a:rPr>
              <a:t>害</a:t>
            </a:r>
            <a:r>
              <a:rPr sz="3200" dirty="0">
                <a:latin typeface="Microsoft YaHei"/>
                <a:cs typeface="Microsoft YaHei"/>
              </a:rPr>
              <a:t>人 </a:t>
            </a:r>
            <a:r>
              <a:rPr sz="3200" dirty="0" err="1">
                <a:latin typeface="Microsoft YaHei"/>
                <a:cs typeface="Microsoft YaHei"/>
              </a:rPr>
              <a:t>攜帶兇器</a:t>
            </a:r>
            <a:r>
              <a:rPr sz="3200" dirty="0" smtClean="0">
                <a:latin typeface="Microsoft YaHei"/>
                <a:cs typeface="Microsoft YaHei"/>
              </a:rPr>
              <a:t>」</a:t>
            </a:r>
            <a:r>
              <a:rPr lang="zh-TW" altLang="en-US" sz="3200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 、</a:t>
            </a:r>
            <a:r>
              <a:rPr lang="zh-TW" altLang="en-US" sz="3200" spc="-15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「</a:t>
            </a:r>
            <a:r>
              <a:rPr lang="zh-TW" altLang="en-US" sz="3200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加害</a:t>
            </a:r>
            <a:r>
              <a:rPr lang="zh-TW" altLang="en-US" sz="3200" spc="-15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人</a:t>
            </a:r>
            <a:r>
              <a:rPr lang="zh-TW" altLang="en-US" sz="3200" dirty="0">
                <a:latin typeface="Microsoft YaHei UI" pitchFamily="34" charset="-122"/>
                <a:ea typeface="Microsoft YaHei UI" pitchFamily="34" charset="-122"/>
                <a:cs typeface="Microsoft YaHei"/>
              </a:rPr>
              <a:t>利用</a:t>
            </a:r>
            <a:r>
              <a:rPr lang="zh-TW" altLang="en-US" sz="3200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藥劑犯罪</a:t>
            </a:r>
            <a:r>
              <a:rPr lang="zh-TW" altLang="en-US" sz="3200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」</a:t>
            </a:r>
            <a:r>
              <a:rPr lang="zh-TW" altLang="en-US" sz="3200" spc="-15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、</a:t>
            </a:r>
            <a:r>
              <a:rPr lang="zh-TW" altLang="en-US" sz="3200" dirty="0" smtClean="0">
                <a:latin typeface="Microsoft YaHei UI" pitchFamily="34" charset="-122"/>
                <a:ea typeface="Microsoft YaHei UI" pitchFamily="34" charset="-122"/>
                <a:cs typeface="Microsoft YaHei"/>
              </a:rPr>
              <a:t>「對被害人拍照 、錄音、或傳播影音」 </a:t>
            </a:r>
            <a:r>
              <a:rPr sz="3200" dirty="0" smtClean="0">
                <a:latin typeface="Microsoft YaHei"/>
                <a:cs typeface="Microsoft YaHei"/>
              </a:rPr>
              <a:t>。</a:t>
            </a:r>
            <a:endParaRPr sz="3200" dirty="0">
              <a:latin typeface="Microsoft YaHei"/>
              <a:cs typeface="Microsoft YaHei"/>
            </a:endParaRPr>
          </a:p>
        </p:txBody>
      </p:sp>
      <p:pic>
        <p:nvPicPr>
          <p:cNvPr id="9" name="音訊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90"/>
    </mc:Choice>
    <mc:Fallback>
      <p:transition spd="slow" advTm="5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3315" y="1415033"/>
            <a:ext cx="10236200" cy="4677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76625" indent="3537585">
              <a:lnSpc>
                <a:spcPct val="141700"/>
              </a:lnSpc>
              <a:spcBef>
                <a:spcPts val="100"/>
              </a:spcBef>
            </a:pPr>
            <a:r>
              <a:rPr sz="3600" b="1" dirty="0">
                <a:latin typeface="Microsoft YaHei"/>
                <a:cs typeface="Microsoft YaHei"/>
              </a:rPr>
              <a:t>【性侵害樣態】  3.乘機性交、猥褻罪</a:t>
            </a:r>
            <a:r>
              <a:rPr sz="2400" dirty="0">
                <a:latin typeface="Microsoft YaHei"/>
                <a:cs typeface="Microsoft YaHei"/>
              </a:rPr>
              <a:t>(刑法第</a:t>
            </a:r>
            <a:r>
              <a:rPr sz="2400" spc="-5" dirty="0">
                <a:latin typeface="Microsoft YaHei"/>
                <a:cs typeface="Microsoft YaHei"/>
              </a:rPr>
              <a:t>225</a:t>
            </a:r>
            <a:r>
              <a:rPr sz="2400" dirty="0">
                <a:latin typeface="Microsoft YaHei"/>
                <a:cs typeface="Microsoft YaHei"/>
              </a:rPr>
              <a:t>條)</a:t>
            </a:r>
            <a:endParaRPr sz="2400">
              <a:latin typeface="Microsoft YaHei"/>
              <a:cs typeface="Microsoft YaHei"/>
            </a:endParaRPr>
          </a:p>
          <a:p>
            <a:pPr marL="465455" marR="5080">
              <a:lnSpc>
                <a:spcPct val="100000"/>
              </a:lnSpc>
              <a:spcBef>
                <a:spcPts val="15"/>
              </a:spcBef>
            </a:pPr>
            <a:r>
              <a:rPr sz="3200" dirty="0">
                <a:latin typeface="Microsoft YaHei"/>
                <a:cs typeface="Microsoft YaHei"/>
              </a:rPr>
              <a:t>利用被害人心神喪失、</a:t>
            </a:r>
            <a:r>
              <a:rPr sz="3200" spc="-15" dirty="0">
                <a:latin typeface="Microsoft YaHei"/>
                <a:cs typeface="Microsoft YaHei"/>
              </a:rPr>
              <a:t>精</a:t>
            </a:r>
            <a:r>
              <a:rPr sz="3200" dirty="0">
                <a:latin typeface="Microsoft YaHei"/>
                <a:cs typeface="Microsoft YaHei"/>
              </a:rPr>
              <a:t>神耗</a:t>
            </a:r>
            <a:r>
              <a:rPr sz="3200" spc="-15" dirty="0">
                <a:latin typeface="Microsoft YaHei"/>
                <a:cs typeface="Microsoft YaHei"/>
              </a:rPr>
              <a:t>弱</a:t>
            </a:r>
            <a:r>
              <a:rPr sz="3200" dirty="0">
                <a:latin typeface="Microsoft YaHei"/>
                <a:cs typeface="Microsoft YaHei"/>
              </a:rPr>
              <a:t>、身</a:t>
            </a:r>
            <a:r>
              <a:rPr sz="3200" spc="-15" dirty="0">
                <a:latin typeface="Microsoft YaHei"/>
                <a:cs typeface="Microsoft YaHei"/>
              </a:rPr>
              <a:t>心</a:t>
            </a:r>
            <a:r>
              <a:rPr sz="3200" dirty="0">
                <a:latin typeface="Microsoft YaHei"/>
                <a:cs typeface="Microsoft YaHei"/>
              </a:rPr>
              <a:t>障礙</a:t>
            </a:r>
            <a:r>
              <a:rPr sz="3200" spc="-15" dirty="0">
                <a:latin typeface="Microsoft YaHei"/>
                <a:cs typeface="Microsoft YaHei"/>
              </a:rPr>
              <a:t>或</a:t>
            </a:r>
            <a:r>
              <a:rPr sz="3200" dirty="0">
                <a:latin typeface="Microsoft YaHei"/>
                <a:cs typeface="Microsoft YaHei"/>
              </a:rPr>
              <a:t>其他</a:t>
            </a:r>
            <a:r>
              <a:rPr sz="3200" spc="-15" dirty="0">
                <a:latin typeface="Microsoft YaHei"/>
                <a:cs typeface="Microsoft YaHei"/>
              </a:rPr>
              <a:t>相</a:t>
            </a:r>
            <a:r>
              <a:rPr sz="3200" dirty="0">
                <a:latin typeface="Microsoft YaHei"/>
                <a:cs typeface="Microsoft YaHei"/>
              </a:rPr>
              <a:t>類 之情形。。</a:t>
            </a:r>
            <a:endParaRPr sz="32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sz="3600" b="1" dirty="0">
                <a:latin typeface="Microsoft YaHei"/>
                <a:cs typeface="Microsoft YaHei"/>
              </a:rPr>
              <a:t>4.對未滿</a:t>
            </a:r>
            <a:r>
              <a:rPr sz="3600" b="1" spc="-5" dirty="0">
                <a:latin typeface="Microsoft YaHei"/>
                <a:cs typeface="Microsoft YaHei"/>
              </a:rPr>
              <a:t>16</a:t>
            </a:r>
            <a:r>
              <a:rPr sz="3600" b="1" dirty="0">
                <a:latin typeface="Microsoft YaHei"/>
                <a:cs typeface="Microsoft YaHei"/>
              </a:rPr>
              <a:t>歲之幼年人之性交或猥褻</a:t>
            </a:r>
            <a:r>
              <a:rPr sz="3600" b="1" spc="5" dirty="0">
                <a:latin typeface="Microsoft YaHei"/>
                <a:cs typeface="Microsoft YaHei"/>
              </a:rPr>
              <a:t>罪</a:t>
            </a:r>
            <a:r>
              <a:rPr sz="2400" dirty="0">
                <a:latin typeface="Microsoft YaHei"/>
                <a:cs typeface="Microsoft YaHei"/>
              </a:rPr>
              <a:t>(刑法第</a:t>
            </a:r>
            <a:r>
              <a:rPr sz="2400" spc="-5" dirty="0">
                <a:latin typeface="Microsoft YaHei"/>
                <a:cs typeface="Microsoft YaHei"/>
              </a:rPr>
              <a:t>227</a:t>
            </a:r>
            <a:r>
              <a:rPr sz="2400" dirty="0">
                <a:latin typeface="Microsoft YaHei"/>
                <a:cs typeface="Microsoft YaHei"/>
              </a:rPr>
              <a:t>條、</a:t>
            </a:r>
            <a:endParaRPr sz="2400">
              <a:latin typeface="Microsoft YaHei"/>
              <a:cs typeface="Microsoft YaHei"/>
            </a:endParaRPr>
          </a:p>
          <a:p>
            <a:pPr marL="12700">
              <a:lnSpc>
                <a:spcPts val="2870"/>
              </a:lnSpc>
              <a:spcBef>
                <a:spcPts val="40"/>
              </a:spcBef>
            </a:pPr>
            <a:r>
              <a:rPr sz="2400" dirty="0">
                <a:latin typeface="Microsoft YaHei"/>
                <a:cs typeface="Microsoft YaHei"/>
              </a:rPr>
              <a:t>第</a:t>
            </a:r>
            <a:r>
              <a:rPr sz="2400" spc="-5" dirty="0">
                <a:latin typeface="Microsoft YaHei"/>
                <a:cs typeface="Microsoft YaHei"/>
              </a:rPr>
              <a:t>227</a:t>
            </a:r>
            <a:r>
              <a:rPr sz="2400" dirty="0">
                <a:latin typeface="Microsoft YaHei"/>
                <a:cs typeface="Microsoft YaHei"/>
              </a:rPr>
              <a:t>之</a:t>
            </a:r>
            <a:r>
              <a:rPr sz="2400" spc="-5" dirty="0">
                <a:latin typeface="Microsoft YaHei"/>
                <a:cs typeface="Microsoft YaHei"/>
              </a:rPr>
              <a:t>1</a:t>
            </a:r>
            <a:r>
              <a:rPr sz="2400" dirty="0">
                <a:latin typeface="Microsoft YaHei"/>
                <a:cs typeface="Microsoft YaHei"/>
              </a:rPr>
              <a:t>條)</a:t>
            </a:r>
            <a:endParaRPr sz="2400">
              <a:latin typeface="Microsoft YaHei"/>
              <a:cs typeface="Microsoft YaHei"/>
            </a:endParaRPr>
          </a:p>
          <a:p>
            <a:pPr marL="465455" marR="170815">
              <a:lnSpc>
                <a:spcPts val="3840"/>
              </a:lnSpc>
              <a:spcBef>
                <a:spcPts val="90"/>
              </a:spcBef>
            </a:pP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即使被害人同意仍屬犯</a:t>
            </a:r>
            <a:r>
              <a:rPr sz="3200" b="1" spc="-10" dirty="0">
                <a:solidFill>
                  <a:srgbClr val="FF0000"/>
                </a:solidFill>
                <a:latin typeface="Microsoft YaHei"/>
                <a:cs typeface="Microsoft YaHei"/>
              </a:rPr>
              <a:t>罪</a:t>
            </a:r>
            <a:r>
              <a:rPr sz="3200" dirty="0">
                <a:latin typeface="Microsoft YaHei"/>
                <a:cs typeface="Microsoft YaHei"/>
              </a:rPr>
              <a:t>，其</a:t>
            </a:r>
            <a:r>
              <a:rPr sz="3200" spc="-15" dirty="0">
                <a:latin typeface="Microsoft YaHei"/>
                <a:cs typeface="Microsoft YaHei"/>
              </a:rPr>
              <a:t>強</a:t>
            </a:r>
            <a:r>
              <a:rPr sz="3200" dirty="0">
                <a:latin typeface="Microsoft YaHei"/>
                <a:cs typeface="Microsoft YaHei"/>
              </a:rPr>
              <a:t>制性</a:t>
            </a:r>
            <a:r>
              <a:rPr sz="3200" spc="-15" dirty="0">
                <a:latin typeface="Microsoft YaHei"/>
                <a:cs typeface="Microsoft YaHei"/>
              </a:rPr>
              <a:t>交</a:t>
            </a:r>
            <a:r>
              <a:rPr sz="3200" dirty="0">
                <a:latin typeface="Microsoft YaHei"/>
                <a:cs typeface="Microsoft YaHei"/>
              </a:rPr>
              <a:t>罪法</a:t>
            </a:r>
            <a:r>
              <a:rPr sz="3200" spc="-15" dirty="0">
                <a:latin typeface="Microsoft YaHei"/>
                <a:cs typeface="Microsoft YaHei"/>
              </a:rPr>
              <a:t>定</a:t>
            </a:r>
            <a:r>
              <a:rPr sz="3200" spc="5" dirty="0">
                <a:latin typeface="Microsoft YaHei"/>
                <a:cs typeface="Microsoft YaHei"/>
              </a:rPr>
              <a:t>刑</a:t>
            </a:r>
            <a:r>
              <a:rPr sz="3200" spc="-10" dirty="0">
                <a:latin typeface="Microsoft YaHei"/>
                <a:cs typeface="Microsoft YaHei"/>
              </a:rPr>
              <a:t>3</a:t>
            </a:r>
            <a:r>
              <a:rPr sz="3200" dirty="0">
                <a:latin typeface="Microsoft YaHei"/>
                <a:cs typeface="Microsoft YaHei"/>
              </a:rPr>
              <a:t>年以 上</a:t>
            </a:r>
            <a:r>
              <a:rPr sz="3200" spc="5" dirty="0">
                <a:latin typeface="Microsoft YaHei"/>
                <a:cs typeface="Microsoft YaHei"/>
              </a:rPr>
              <a:t>10</a:t>
            </a:r>
            <a:r>
              <a:rPr sz="3200" dirty="0">
                <a:latin typeface="Microsoft YaHei"/>
                <a:cs typeface="Microsoft YaHei"/>
              </a:rPr>
              <a:t>年以下。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8"/>
    </mc:Choice>
    <mc:Fallback>
      <p:transition spd="slow" advTm="3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3315" y="1415033"/>
            <a:ext cx="10209530" cy="4083050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3550285">
              <a:lnSpc>
                <a:spcPct val="100000"/>
              </a:lnSpc>
              <a:spcBef>
                <a:spcPts val="1900"/>
              </a:spcBef>
            </a:pPr>
            <a:r>
              <a:rPr sz="3600" b="1" dirty="0">
                <a:latin typeface="Microsoft YaHei"/>
                <a:cs typeface="Microsoft YaHei"/>
              </a:rPr>
              <a:t>【性侵害樣態】</a:t>
            </a:r>
            <a:endParaRPr sz="3600">
              <a:latin typeface="Microsoft YaHei"/>
              <a:cs typeface="Microsoft YaHei"/>
            </a:endParaRPr>
          </a:p>
          <a:p>
            <a:pPr marL="425450" indent="-413384">
              <a:lnSpc>
                <a:spcPct val="100000"/>
              </a:lnSpc>
              <a:spcBef>
                <a:spcPts val="1805"/>
              </a:spcBef>
              <a:buSzPct val="97222"/>
              <a:buAutoNum type="arabicPeriod" startAt="5"/>
              <a:tabLst>
                <a:tab pos="426084" algn="l"/>
              </a:tabLst>
            </a:pPr>
            <a:r>
              <a:rPr sz="3600" b="1" dirty="0">
                <a:latin typeface="Microsoft YaHei"/>
                <a:cs typeface="Microsoft YaHei"/>
              </a:rPr>
              <a:t>利用權勢強制性交或猥褻</a:t>
            </a:r>
            <a:r>
              <a:rPr sz="3600" b="1" spc="5" dirty="0">
                <a:latin typeface="Microsoft YaHei"/>
                <a:cs typeface="Microsoft YaHei"/>
              </a:rPr>
              <a:t>罪</a:t>
            </a:r>
            <a:r>
              <a:rPr sz="3600" b="1" dirty="0">
                <a:latin typeface="Microsoft YaHei"/>
                <a:cs typeface="Microsoft YaHei"/>
              </a:rPr>
              <a:t>(刑法第</a:t>
            </a:r>
            <a:r>
              <a:rPr sz="3600" b="1" spc="-5" dirty="0">
                <a:latin typeface="Microsoft YaHei"/>
                <a:cs typeface="Microsoft YaHei"/>
              </a:rPr>
              <a:t>22</a:t>
            </a:r>
            <a:r>
              <a:rPr sz="3600" b="1" dirty="0">
                <a:latin typeface="Microsoft YaHei"/>
                <a:cs typeface="Microsoft YaHei"/>
              </a:rPr>
              <a:t>8條)</a:t>
            </a:r>
            <a:endParaRPr sz="3600">
              <a:latin typeface="Microsoft YaHei"/>
              <a:cs typeface="Microsoft YaHei"/>
            </a:endParaRPr>
          </a:p>
          <a:p>
            <a:pPr marL="425450" indent="-413384">
              <a:lnSpc>
                <a:spcPct val="100000"/>
              </a:lnSpc>
              <a:buSzPct val="97222"/>
              <a:buAutoNum type="arabicPeriod" startAt="5"/>
              <a:tabLst>
                <a:tab pos="426084" algn="l"/>
              </a:tabLst>
            </a:pPr>
            <a:r>
              <a:rPr sz="3600" b="1" dirty="0">
                <a:latin typeface="Microsoft YaHei"/>
                <a:cs typeface="Microsoft YaHei"/>
              </a:rPr>
              <a:t>其他媒介或誘發性侵害犯罪態樣</a:t>
            </a:r>
            <a:endParaRPr sz="3600">
              <a:latin typeface="Microsoft YaHei"/>
              <a:cs typeface="Microsoft YaHei"/>
            </a:endParaRPr>
          </a:p>
          <a:p>
            <a:pPr marL="465455" marR="5080">
              <a:lnSpc>
                <a:spcPct val="100000"/>
              </a:lnSpc>
              <a:spcBef>
                <a:spcPts val="15"/>
              </a:spcBef>
            </a:pPr>
            <a:r>
              <a:rPr sz="3200" dirty="0">
                <a:latin typeface="Microsoft YaHei"/>
                <a:cs typeface="Microsoft YaHei"/>
              </a:rPr>
              <a:t>常見的情形有刑法第</a:t>
            </a:r>
            <a:r>
              <a:rPr sz="3200" spc="-5" dirty="0">
                <a:latin typeface="Microsoft YaHei"/>
                <a:cs typeface="Microsoft YaHei"/>
              </a:rPr>
              <a:t>231</a:t>
            </a:r>
            <a:r>
              <a:rPr sz="3200" spc="-10" dirty="0">
                <a:latin typeface="Microsoft YaHei"/>
                <a:cs typeface="Microsoft YaHei"/>
              </a:rPr>
              <a:t>條</a:t>
            </a:r>
            <a:r>
              <a:rPr sz="3200" spc="5" dirty="0">
                <a:latin typeface="Microsoft YaHei"/>
                <a:cs typeface="Microsoft YaHei"/>
              </a:rPr>
              <a:t>的意</a:t>
            </a:r>
            <a:r>
              <a:rPr sz="3200" spc="-15" dirty="0">
                <a:latin typeface="Microsoft YaHei"/>
                <a:cs typeface="Microsoft YaHei"/>
              </a:rPr>
              <a:t>圖</a:t>
            </a:r>
            <a:r>
              <a:rPr sz="3200" spc="5" dirty="0">
                <a:latin typeface="Microsoft YaHei"/>
                <a:cs typeface="Microsoft YaHei"/>
              </a:rPr>
              <a:t>營利</a:t>
            </a:r>
            <a:r>
              <a:rPr sz="3200" spc="-15" dirty="0">
                <a:latin typeface="Microsoft YaHei"/>
                <a:cs typeface="Microsoft YaHei"/>
              </a:rPr>
              <a:t>使</a:t>
            </a:r>
            <a:r>
              <a:rPr sz="3200" spc="5" dirty="0">
                <a:latin typeface="Microsoft YaHei"/>
                <a:cs typeface="Microsoft YaHei"/>
              </a:rPr>
              <a:t>人為</a:t>
            </a:r>
            <a:r>
              <a:rPr sz="3200" spc="-15" dirty="0">
                <a:latin typeface="Microsoft YaHei"/>
                <a:cs typeface="Microsoft YaHei"/>
              </a:rPr>
              <a:t>性</a:t>
            </a:r>
            <a:r>
              <a:rPr sz="3200" spc="5" dirty="0">
                <a:latin typeface="Microsoft YaHei"/>
                <a:cs typeface="Microsoft YaHei"/>
              </a:rPr>
              <a:t>交或猥 </a:t>
            </a:r>
            <a:r>
              <a:rPr sz="3200" dirty="0">
                <a:latin typeface="Microsoft YaHei"/>
                <a:cs typeface="Microsoft YaHei"/>
              </a:rPr>
              <a:t>褻罪；第233條意</a:t>
            </a:r>
            <a:r>
              <a:rPr sz="3200" spc="-15" dirty="0">
                <a:latin typeface="Microsoft YaHei"/>
                <a:cs typeface="Microsoft YaHei"/>
              </a:rPr>
              <a:t>圖</a:t>
            </a:r>
            <a:r>
              <a:rPr sz="3200" dirty="0">
                <a:latin typeface="Microsoft YaHei"/>
                <a:cs typeface="Microsoft YaHei"/>
              </a:rPr>
              <a:t>使未</a:t>
            </a:r>
            <a:r>
              <a:rPr sz="3200" spc="-15" dirty="0">
                <a:latin typeface="Microsoft YaHei"/>
                <a:cs typeface="Microsoft YaHei"/>
              </a:rPr>
              <a:t>滿</a:t>
            </a:r>
            <a:r>
              <a:rPr sz="3200" spc="-5" dirty="0">
                <a:latin typeface="Microsoft YaHei"/>
                <a:cs typeface="Microsoft YaHei"/>
              </a:rPr>
              <a:t>16</a:t>
            </a:r>
            <a:r>
              <a:rPr sz="3200" dirty="0">
                <a:latin typeface="Microsoft YaHei"/>
                <a:cs typeface="Microsoft YaHei"/>
              </a:rPr>
              <a:t>歲</a:t>
            </a:r>
            <a:r>
              <a:rPr sz="3200" spc="-15" dirty="0">
                <a:latin typeface="Microsoft YaHei"/>
                <a:cs typeface="Microsoft YaHei"/>
              </a:rPr>
              <a:t>之</a:t>
            </a:r>
            <a:r>
              <a:rPr sz="3200" dirty="0">
                <a:latin typeface="Microsoft YaHei"/>
                <a:cs typeface="Microsoft YaHei"/>
              </a:rPr>
              <a:t>男女</a:t>
            </a:r>
            <a:r>
              <a:rPr sz="3200" spc="-15" dirty="0">
                <a:latin typeface="Microsoft YaHei"/>
                <a:cs typeface="Microsoft YaHei"/>
              </a:rPr>
              <a:t>為</a:t>
            </a:r>
            <a:r>
              <a:rPr sz="3200" dirty="0">
                <a:latin typeface="Microsoft YaHei"/>
                <a:cs typeface="Microsoft YaHei"/>
              </a:rPr>
              <a:t>性交</a:t>
            </a:r>
            <a:r>
              <a:rPr sz="3200" spc="-15" dirty="0">
                <a:latin typeface="Microsoft YaHei"/>
                <a:cs typeface="Microsoft YaHei"/>
              </a:rPr>
              <a:t>或</a:t>
            </a:r>
            <a:r>
              <a:rPr sz="3200" dirty="0">
                <a:latin typeface="Microsoft YaHei"/>
                <a:cs typeface="Microsoft YaHei"/>
              </a:rPr>
              <a:t>猥褻罪</a:t>
            </a:r>
            <a:endParaRPr sz="3200">
              <a:latin typeface="Microsoft YaHei"/>
              <a:cs typeface="Microsoft YaHei"/>
            </a:endParaRPr>
          </a:p>
          <a:p>
            <a:pPr marL="465455" marR="173990">
              <a:lnSpc>
                <a:spcPct val="100000"/>
              </a:lnSpc>
            </a:pPr>
            <a:r>
              <a:rPr sz="3200" dirty="0">
                <a:latin typeface="Microsoft YaHei"/>
                <a:cs typeface="Microsoft YaHei"/>
              </a:rPr>
              <a:t>；第</a:t>
            </a:r>
            <a:r>
              <a:rPr sz="3200" spc="5" dirty="0">
                <a:latin typeface="Microsoft YaHei"/>
                <a:cs typeface="Microsoft YaHei"/>
              </a:rPr>
              <a:t>234</a:t>
            </a:r>
            <a:r>
              <a:rPr sz="3200" dirty="0">
                <a:latin typeface="Microsoft YaHei"/>
                <a:cs typeface="Microsoft YaHei"/>
              </a:rPr>
              <a:t>條</a:t>
            </a:r>
            <a:r>
              <a:rPr sz="3200" spc="-15" dirty="0">
                <a:latin typeface="Microsoft YaHei"/>
                <a:cs typeface="Microsoft YaHei"/>
              </a:rPr>
              <a:t>的</a:t>
            </a:r>
            <a:r>
              <a:rPr sz="3200" dirty="0">
                <a:latin typeface="Microsoft YaHei"/>
                <a:cs typeface="Microsoft YaHei"/>
              </a:rPr>
              <a:t>公然</a:t>
            </a:r>
            <a:r>
              <a:rPr sz="3200" spc="-15" dirty="0">
                <a:latin typeface="Microsoft YaHei"/>
                <a:cs typeface="Microsoft YaHei"/>
              </a:rPr>
              <a:t>猥</a:t>
            </a:r>
            <a:r>
              <a:rPr sz="3200" dirty="0">
                <a:latin typeface="Microsoft YaHei"/>
                <a:cs typeface="Microsoft YaHei"/>
              </a:rPr>
              <a:t>褻罪</a:t>
            </a:r>
            <a:r>
              <a:rPr sz="3200" spc="-15" dirty="0">
                <a:latin typeface="Microsoft YaHei"/>
                <a:cs typeface="Microsoft YaHei"/>
              </a:rPr>
              <a:t>；</a:t>
            </a:r>
            <a:r>
              <a:rPr sz="3200" spc="5" dirty="0">
                <a:latin typeface="Microsoft YaHei"/>
                <a:cs typeface="Microsoft YaHei"/>
              </a:rPr>
              <a:t>第</a:t>
            </a:r>
            <a:r>
              <a:rPr sz="3200" spc="-5" dirty="0">
                <a:latin typeface="Microsoft YaHei"/>
                <a:cs typeface="Microsoft YaHei"/>
              </a:rPr>
              <a:t>235</a:t>
            </a:r>
            <a:r>
              <a:rPr sz="3200" dirty="0">
                <a:latin typeface="Microsoft YaHei"/>
                <a:cs typeface="Microsoft YaHei"/>
              </a:rPr>
              <a:t>條</a:t>
            </a:r>
            <a:r>
              <a:rPr sz="3200" spc="-15" dirty="0">
                <a:latin typeface="Microsoft YaHei"/>
                <a:cs typeface="Microsoft YaHei"/>
              </a:rPr>
              <a:t>的</a:t>
            </a:r>
            <a:r>
              <a:rPr sz="3200" dirty="0">
                <a:latin typeface="Microsoft YaHei"/>
                <a:cs typeface="Microsoft YaHei"/>
              </a:rPr>
              <a:t>散布</a:t>
            </a:r>
            <a:r>
              <a:rPr sz="3200" spc="-15" dirty="0">
                <a:latin typeface="Microsoft YaHei"/>
                <a:cs typeface="Microsoft YaHei"/>
              </a:rPr>
              <a:t>、</a:t>
            </a:r>
            <a:r>
              <a:rPr sz="3200" dirty="0">
                <a:latin typeface="Microsoft YaHei"/>
                <a:cs typeface="Microsoft YaHei"/>
              </a:rPr>
              <a:t>販賣</a:t>
            </a:r>
            <a:r>
              <a:rPr sz="3200" spc="-15" dirty="0">
                <a:latin typeface="Microsoft YaHei"/>
                <a:cs typeface="Microsoft YaHei"/>
              </a:rPr>
              <a:t>猥</a:t>
            </a:r>
            <a:r>
              <a:rPr sz="3200" dirty="0">
                <a:latin typeface="Microsoft YaHei"/>
                <a:cs typeface="Microsoft YaHei"/>
              </a:rPr>
              <a:t>褻 物品及製造持有罪。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9"/>
    </mc:Choice>
    <mc:Fallback>
      <p:transition spd="slow" advTm="33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3778885">
              <a:lnSpc>
                <a:spcPct val="100000"/>
              </a:lnSpc>
              <a:spcBef>
                <a:spcPts val="1900"/>
              </a:spcBef>
            </a:pPr>
            <a:r>
              <a:rPr dirty="0"/>
              <a:t>【相關法令】</a:t>
            </a:r>
          </a:p>
          <a:p>
            <a:pPr marL="354330" indent="-342265">
              <a:lnSpc>
                <a:spcPct val="100000"/>
              </a:lnSpc>
              <a:spcBef>
                <a:spcPts val="1805"/>
              </a:spcBef>
              <a:buSzPct val="97222"/>
              <a:buFont typeface="Wingdings"/>
              <a:buChar char=""/>
              <a:tabLst>
                <a:tab pos="354965" algn="l"/>
              </a:tabLst>
            </a:pPr>
            <a:r>
              <a:rPr dirty="0"/>
              <a:t>《</a:t>
            </a:r>
            <a:r>
              <a:rPr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5"/>
              </a:rPr>
              <a:t>性別平等教育法</a:t>
            </a:r>
            <a:r>
              <a:rPr dirty="0"/>
              <a:t>》</a:t>
            </a:r>
          </a:p>
          <a:p>
            <a:pPr marL="354330" indent="-342265">
              <a:lnSpc>
                <a:spcPct val="100000"/>
              </a:lnSpc>
              <a:spcBef>
                <a:spcPts val="1795"/>
              </a:spcBef>
              <a:buSzPct val="97222"/>
              <a:buFont typeface="Wingdings"/>
              <a:buChar char=""/>
              <a:tabLst>
                <a:tab pos="354965" algn="l"/>
              </a:tabLst>
            </a:pPr>
            <a:r>
              <a:rPr spc="-5" dirty="0"/>
              <a:t>《</a:t>
            </a:r>
            <a:r>
              <a:rPr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6"/>
              </a:rPr>
              <a:t>性騷擾防治法</a:t>
            </a:r>
            <a:r>
              <a:rPr dirty="0"/>
              <a:t>》</a:t>
            </a:r>
          </a:p>
          <a:p>
            <a:pPr marL="354330" indent="-342265">
              <a:lnSpc>
                <a:spcPct val="100000"/>
              </a:lnSpc>
              <a:spcBef>
                <a:spcPts val="1805"/>
              </a:spcBef>
              <a:buSzPct val="97222"/>
              <a:buFont typeface="Wingdings"/>
              <a:buChar char=""/>
              <a:tabLst>
                <a:tab pos="354965" algn="l"/>
              </a:tabLst>
            </a:pPr>
            <a:r>
              <a:rPr dirty="0"/>
              <a:t>《</a:t>
            </a:r>
            <a:r>
              <a:rPr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7"/>
              </a:rPr>
              <a:t>性侵害犯罪防治法</a:t>
            </a:r>
            <a:r>
              <a:rPr dirty="0"/>
              <a:t>》</a:t>
            </a:r>
          </a:p>
          <a:p>
            <a:pPr marL="354330" indent="-342265">
              <a:lnSpc>
                <a:spcPct val="100000"/>
              </a:lnSpc>
              <a:spcBef>
                <a:spcPts val="1800"/>
              </a:spcBef>
              <a:buSzPct val="97222"/>
              <a:buFont typeface="Wingdings"/>
              <a:buChar char=""/>
              <a:tabLst>
                <a:tab pos="354965" algn="l"/>
              </a:tabLst>
            </a:pPr>
            <a:r>
              <a:rPr spc="-5" dirty="0"/>
              <a:t>《</a:t>
            </a:r>
            <a:r>
              <a:rPr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8"/>
              </a:rPr>
              <a:t>中華民國刑法</a:t>
            </a:r>
            <a:r>
              <a:rPr dirty="0"/>
              <a:t>》</a:t>
            </a:r>
          </a:p>
        </p:txBody>
      </p:sp>
      <p:pic>
        <p:nvPicPr>
          <p:cNvPr id="5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63284" y="1053083"/>
            <a:ext cx="5504688" cy="5131308"/>
          </a:xfrm>
          <a:prstGeom prst="rect">
            <a:avLst/>
          </a:prstGeom>
        </p:spPr>
      </p:pic>
      <p:pic>
        <p:nvPicPr>
          <p:cNvPr id="8" name="音訊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5"/>
    </mc:Choice>
    <mc:Fallback>
      <p:transition spd="slow" advTm="2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13743"/>
            <a:ext cx="12184380" cy="6844665"/>
            <a:chOff x="7620" y="13743"/>
            <a:chExt cx="12184380" cy="68446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" y="25907"/>
              <a:ext cx="12184379" cy="68320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1702796" cy="486000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2609" y="239725"/>
            <a:ext cx="32746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求助管道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4196" y="2220594"/>
            <a:ext cx="73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學校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5405" y="1133322"/>
            <a:ext cx="4640580" cy="154241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20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Microsoft JhengHei"/>
                <a:cs typeface="Microsoft JhengHei"/>
              </a:rPr>
              <a:t>於校園生活問卷中提出</a:t>
            </a:r>
            <a:endParaRPr sz="2300">
              <a:latin typeface="Microsoft JhengHei"/>
              <a:cs typeface="Microsoft JhengHei"/>
            </a:endParaRPr>
          </a:p>
          <a:p>
            <a:pPr marL="241300" indent="-228600">
              <a:lnSpc>
                <a:spcPct val="100000"/>
              </a:lnSpc>
              <a:spcBef>
                <a:spcPts val="1225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Microsoft JhengHei"/>
                <a:cs typeface="Microsoft JhengHei"/>
              </a:rPr>
              <a:t>向導師、學校師長、家</a:t>
            </a:r>
            <a:r>
              <a:rPr sz="2300" spc="-15" dirty="0">
                <a:latin typeface="Microsoft JhengHei"/>
                <a:cs typeface="Microsoft JhengHei"/>
              </a:rPr>
              <a:t>長</a:t>
            </a:r>
            <a:r>
              <a:rPr sz="2300" dirty="0">
                <a:latin typeface="Microsoft JhengHei"/>
                <a:cs typeface="Microsoft JhengHei"/>
              </a:rPr>
              <a:t>反映</a:t>
            </a:r>
            <a:endParaRPr sz="2300">
              <a:latin typeface="Microsoft JhengHei"/>
              <a:cs typeface="Microsoft JhengHei"/>
            </a:endParaRPr>
          </a:p>
          <a:p>
            <a:pPr marL="241300" indent="-228600">
              <a:lnSpc>
                <a:spcPct val="100000"/>
              </a:lnSpc>
              <a:spcBef>
                <a:spcPts val="1215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Microsoft JhengHei"/>
                <a:cs typeface="Microsoft JhengHei"/>
              </a:rPr>
              <a:t>請同學或好友等其他人</a:t>
            </a:r>
            <a:r>
              <a:rPr sz="2300" spc="-15" dirty="0">
                <a:latin typeface="Microsoft JhengHei"/>
                <a:cs typeface="Microsoft JhengHei"/>
              </a:rPr>
              <a:t>向</a:t>
            </a:r>
            <a:r>
              <a:rPr sz="2300" dirty="0">
                <a:latin typeface="Microsoft JhengHei"/>
                <a:cs typeface="Microsoft JhengHei"/>
              </a:rPr>
              <a:t>學校</a:t>
            </a:r>
            <a:r>
              <a:rPr sz="2300" spc="-15" dirty="0">
                <a:latin typeface="Microsoft JhengHei"/>
                <a:cs typeface="Microsoft JhengHei"/>
              </a:rPr>
              <a:t>反</a:t>
            </a:r>
            <a:r>
              <a:rPr sz="2300" dirty="0">
                <a:latin typeface="Microsoft JhengHei"/>
                <a:cs typeface="Microsoft JhengHei"/>
              </a:rPr>
              <a:t>映</a:t>
            </a:r>
            <a:endParaRPr sz="23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5888" y="3743705"/>
            <a:ext cx="10909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教育局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21535" y="2973400"/>
            <a:ext cx="8132445" cy="113284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580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Microsoft JhengHei"/>
                <a:cs typeface="Microsoft JhengHei"/>
              </a:rPr>
              <a:t>校園聽我說專線：06-2959023(愛救我就你愛生</a:t>
            </a:r>
            <a:r>
              <a:rPr sz="2400" dirty="0">
                <a:latin typeface="Microsoft JhengHei"/>
                <a:cs typeface="Microsoft JhengHei"/>
              </a:rPr>
              <a:t>)</a:t>
            </a:r>
            <a:endParaRPr sz="2400">
              <a:latin typeface="Microsoft JhengHei"/>
              <a:cs typeface="Microsoft JhengHei"/>
            </a:endParaRPr>
          </a:p>
          <a:p>
            <a:pPr marL="241300" indent="-228600">
              <a:lnSpc>
                <a:spcPct val="100000"/>
              </a:lnSpc>
              <a:spcBef>
                <a:spcPts val="148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Microsoft JhengHei"/>
                <a:cs typeface="Microsoft JhengHei"/>
              </a:rPr>
              <a:t>教育局關懷關懷信箱「580我幫您」</a:t>
            </a:r>
            <a:r>
              <a:rPr sz="2400" spc="-40" dirty="0">
                <a:latin typeface="Microsoft JhengHei"/>
                <a:cs typeface="Microsoft JhengHei"/>
              </a:rPr>
              <a:t> </a:t>
            </a:r>
            <a:r>
              <a:rPr sz="2400" spc="-5" dirty="0">
                <a:latin typeface="Microsoft JhengHei"/>
                <a:cs typeface="Microsoft JhengHei"/>
              </a:rPr>
              <a:t>(help580@tn.edu.tw)</a:t>
            </a:r>
            <a:endParaRPr sz="2400">
              <a:latin typeface="Microsoft JhengHei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7341" y="4606797"/>
            <a:ext cx="1473200" cy="2258060"/>
            <a:chOff x="577341" y="4606797"/>
            <a:chExt cx="1473200" cy="2258060"/>
          </a:xfrm>
        </p:grpSpPr>
        <p:sp>
          <p:nvSpPr>
            <p:cNvPr id="11" name="object 11"/>
            <p:cNvSpPr/>
            <p:nvPr/>
          </p:nvSpPr>
          <p:spPr>
            <a:xfrm>
              <a:off x="583691" y="4613147"/>
              <a:ext cx="1460500" cy="2245360"/>
            </a:xfrm>
            <a:custGeom>
              <a:avLst/>
              <a:gdLst/>
              <a:ahLst/>
              <a:cxnLst/>
              <a:rect l="l" t="t" r="r" b="b"/>
              <a:pathLst>
                <a:path w="1460500" h="2245359">
                  <a:moveTo>
                    <a:pt x="0" y="0"/>
                  </a:moveTo>
                  <a:lnTo>
                    <a:pt x="0" y="1525523"/>
                  </a:lnTo>
                  <a:lnTo>
                    <a:pt x="719326" y="2244850"/>
                  </a:lnTo>
                  <a:lnTo>
                    <a:pt x="740665" y="2244850"/>
                  </a:lnTo>
                  <a:lnTo>
                    <a:pt x="1459991" y="1525523"/>
                  </a:lnTo>
                  <a:lnTo>
                    <a:pt x="1459991" y="729995"/>
                  </a:lnTo>
                  <a:lnTo>
                    <a:pt x="729996" y="729995"/>
                  </a:lnTo>
                  <a:lnTo>
                    <a:pt x="0" y="0"/>
                  </a:lnTo>
                  <a:close/>
                </a:path>
                <a:path w="1460500" h="2245359">
                  <a:moveTo>
                    <a:pt x="1459991" y="0"/>
                  </a:moveTo>
                  <a:lnTo>
                    <a:pt x="729996" y="729995"/>
                  </a:lnTo>
                  <a:lnTo>
                    <a:pt x="1459991" y="729995"/>
                  </a:lnTo>
                  <a:lnTo>
                    <a:pt x="145999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691" y="4613147"/>
              <a:ext cx="1460500" cy="2245360"/>
            </a:xfrm>
            <a:custGeom>
              <a:avLst/>
              <a:gdLst/>
              <a:ahLst/>
              <a:cxnLst/>
              <a:rect l="l" t="t" r="r" b="b"/>
              <a:pathLst>
                <a:path w="1460500" h="2245359">
                  <a:moveTo>
                    <a:pt x="1459991" y="0"/>
                  </a:moveTo>
                  <a:lnTo>
                    <a:pt x="1459991" y="1525523"/>
                  </a:lnTo>
                  <a:lnTo>
                    <a:pt x="740665" y="2244850"/>
                  </a:lnTo>
                </a:path>
                <a:path w="1460500" h="2245359">
                  <a:moveTo>
                    <a:pt x="719326" y="2244850"/>
                  </a:moveTo>
                  <a:lnTo>
                    <a:pt x="0" y="1525523"/>
                  </a:lnTo>
                  <a:lnTo>
                    <a:pt x="0" y="0"/>
                  </a:lnTo>
                  <a:lnTo>
                    <a:pt x="729996" y="729995"/>
                  </a:lnTo>
                  <a:lnTo>
                    <a:pt x="1459991" y="0"/>
                  </a:lnTo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0804" y="5213505"/>
            <a:ext cx="1445895" cy="1122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 marR="5080" indent="-355600">
              <a:lnSpc>
                <a:spcPct val="1286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全國保護 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專線</a:t>
            </a:r>
            <a:endParaRPr sz="2800">
              <a:latin typeface="Microsoft YaHei"/>
              <a:cs typeface="Microsoft Ya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042160" y="4780788"/>
            <a:ext cx="9751060" cy="1402080"/>
            <a:chOff x="2042160" y="4780788"/>
            <a:chExt cx="9751060" cy="1402080"/>
          </a:xfrm>
        </p:grpSpPr>
        <p:sp>
          <p:nvSpPr>
            <p:cNvPr id="15" name="object 15"/>
            <p:cNvSpPr/>
            <p:nvPr/>
          </p:nvSpPr>
          <p:spPr>
            <a:xfrm>
              <a:off x="2048256" y="4786884"/>
              <a:ext cx="9738360" cy="1390015"/>
            </a:xfrm>
            <a:custGeom>
              <a:avLst/>
              <a:gdLst/>
              <a:ahLst/>
              <a:cxnLst/>
              <a:rect l="l" t="t" r="r" b="b"/>
              <a:pathLst>
                <a:path w="9738360" h="1390014">
                  <a:moveTo>
                    <a:pt x="9506712" y="0"/>
                  </a:moveTo>
                  <a:lnTo>
                    <a:pt x="0" y="0"/>
                  </a:lnTo>
                  <a:lnTo>
                    <a:pt x="0" y="1389888"/>
                  </a:lnTo>
                  <a:lnTo>
                    <a:pt x="9506712" y="1389888"/>
                  </a:lnTo>
                  <a:lnTo>
                    <a:pt x="9553383" y="1385181"/>
                  </a:lnTo>
                  <a:lnTo>
                    <a:pt x="9596860" y="1371684"/>
                  </a:lnTo>
                  <a:lnTo>
                    <a:pt x="9636208" y="1350327"/>
                  </a:lnTo>
                  <a:lnTo>
                    <a:pt x="9670494" y="1322041"/>
                  </a:lnTo>
                  <a:lnTo>
                    <a:pt x="9698785" y="1287758"/>
                  </a:lnTo>
                  <a:lnTo>
                    <a:pt x="9720149" y="1248409"/>
                  </a:lnTo>
                  <a:lnTo>
                    <a:pt x="9733651" y="1204926"/>
                  </a:lnTo>
                  <a:lnTo>
                    <a:pt x="9738360" y="1158240"/>
                  </a:lnTo>
                  <a:lnTo>
                    <a:pt x="9738360" y="231648"/>
                  </a:lnTo>
                  <a:lnTo>
                    <a:pt x="9733651" y="184976"/>
                  </a:lnTo>
                  <a:lnTo>
                    <a:pt x="9720149" y="141499"/>
                  </a:lnTo>
                  <a:lnTo>
                    <a:pt x="9698785" y="102151"/>
                  </a:lnTo>
                  <a:lnTo>
                    <a:pt x="9670494" y="67865"/>
                  </a:lnTo>
                  <a:lnTo>
                    <a:pt x="9636208" y="39574"/>
                  </a:lnTo>
                  <a:lnTo>
                    <a:pt x="9596860" y="18210"/>
                  </a:lnTo>
                  <a:lnTo>
                    <a:pt x="9553383" y="4708"/>
                  </a:lnTo>
                  <a:lnTo>
                    <a:pt x="950671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48256" y="4786884"/>
              <a:ext cx="9738360" cy="1390015"/>
            </a:xfrm>
            <a:custGeom>
              <a:avLst/>
              <a:gdLst/>
              <a:ahLst/>
              <a:cxnLst/>
              <a:rect l="l" t="t" r="r" b="b"/>
              <a:pathLst>
                <a:path w="9738360" h="1390014">
                  <a:moveTo>
                    <a:pt x="9738360" y="231648"/>
                  </a:moveTo>
                  <a:lnTo>
                    <a:pt x="9738360" y="1158240"/>
                  </a:lnTo>
                  <a:lnTo>
                    <a:pt x="9733651" y="1204926"/>
                  </a:lnTo>
                  <a:lnTo>
                    <a:pt x="9720149" y="1248409"/>
                  </a:lnTo>
                  <a:lnTo>
                    <a:pt x="9698785" y="1287758"/>
                  </a:lnTo>
                  <a:lnTo>
                    <a:pt x="9670494" y="1322041"/>
                  </a:lnTo>
                  <a:lnTo>
                    <a:pt x="9636208" y="1350327"/>
                  </a:lnTo>
                  <a:lnTo>
                    <a:pt x="9596860" y="1371684"/>
                  </a:lnTo>
                  <a:lnTo>
                    <a:pt x="9553383" y="1385181"/>
                  </a:lnTo>
                  <a:lnTo>
                    <a:pt x="9506712" y="1389888"/>
                  </a:lnTo>
                  <a:lnTo>
                    <a:pt x="0" y="1389888"/>
                  </a:lnTo>
                  <a:lnTo>
                    <a:pt x="0" y="0"/>
                  </a:lnTo>
                  <a:lnTo>
                    <a:pt x="9506712" y="0"/>
                  </a:lnTo>
                  <a:lnTo>
                    <a:pt x="9553383" y="4708"/>
                  </a:lnTo>
                  <a:lnTo>
                    <a:pt x="9596860" y="18210"/>
                  </a:lnTo>
                  <a:lnTo>
                    <a:pt x="9636208" y="39574"/>
                  </a:lnTo>
                  <a:lnTo>
                    <a:pt x="9670494" y="67865"/>
                  </a:lnTo>
                  <a:lnTo>
                    <a:pt x="9698785" y="102151"/>
                  </a:lnTo>
                  <a:lnTo>
                    <a:pt x="9720149" y="141499"/>
                  </a:lnTo>
                  <a:lnTo>
                    <a:pt x="9733651" y="184976"/>
                  </a:lnTo>
                  <a:lnTo>
                    <a:pt x="9738360" y="231648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99258" y="4727553"/>
            <a:ext cx="9285605" cy="1389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296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Microsoft JhengHei"/>
                <a:cs typeface="Microsoft JhengHei"/>
              </a:rPr>
              <a:t>不分縣市、24</a:t>
            </a:r>
            <a:r>
              <a:rPr sz="2300" spc="5" dirty="0">
                <a:latin typeface="Microsoft JhengHei"/>
                <a:cs typeface="Microsoft JhengHei"/>
              </a:rPr>
              <a:t>小時</a:t>
            </a:r>
            <a:r>
              <a:rPr sz="2300" spc="-5" dirty="0">
                <a:latin typeface="Microsoft JhengHei"/>
                <a:cs typeface="Microsoft JhengHei"/>
              </a:rPr>
              <a:t>全</a:t>
            </a:r>
            <a:r>
              <a:rPr sz="2300" spc="5" dirty="0">
                <a:latin typeface="Microsoft JhengHei"/>
                <a:cs typeface="Microsoft JhengHei"/>
              </a:rPr>
              <a:t>天候</a:t>
            </a:r>
            <a:r>
              <a:rPr sz="2300" spc="-5" dirty="0">
                <a:latin typeface="Microsoft JhengHei"/>
                <a:cs typeface="Microsoft JhengHei"/>
              </a:rPr>
              <a:t>手</a:t>
            </a:r>
            <a:r>
              <a:rPr sz="2300" spc="-10" dirty="0">
                <a:latin typeface="Microsoft JhengHei"/>
                <a:cs typeface="Microsoft JhengHei"/>
              </a:rPr>
              <a:t>機</a:t>
            </a:r>
            <a:r>
              <a:rPr sz="2300" spc="5" dirty="0">
                <a:latin typeface="Microsoft JhengHei"/>
                <a:cs typeface="Microsoft JhengHei"/>
              </a:rPr>
              <a:t>、市</a:t>
            </a:r>
            <a:r>
              <a:rPr sz="2300" spc="-15" dirty="0">
                <a:latin typeface="Microsoft JhengHei"/>
                <a:cs typeface="Microsoft JhengHei"/>
              </a:rPr>
              <a:t>話</a:t>
            </a:r>
            <a:r>
              <a:rPr sz="2300" spc="5" dirty="0">
                <a:latin typeface="Microsoft JhengHei"/>
                <a:cs typeface="Microsoft JhengHei"/>
              </a:rPr>
              <a:t>、簡</a:t>
            </a:r>
            <a:r>
              <a:rPr sz="2300" spc="-15" dirty="0">
                <a:latin typeface="Microsoft JhengHei"/>
                <a:cs typeface="Microsoft JhengHei"/>
              </a:rPr>
              <a:t>訊</a:t>
            </a:r>
            <a:r>
              <a:rPr sz="2300" spc="5" dirty="0">
                <a:latin typeface="Microsoft JhengHei"/>
                <a:cs typeface="Microsoft JhengHei"/>
              </a:rPr>
              <a:t>直撥</a:t>
            </a:r>
            <a:r>
              <a:rPr sz="2300" spc="-15" dirty="0">
                <a:latin typeface="Microsoft JhengHei"/>
                <a:cs typeface="Microsoft JhengHei"/>
              </a:rPr>
              <a:t>「</a:t>
            </a:r>
            <a:r>
              <a:rPr sz="2300" spc="-5" dirty="0">
                <a:latin typeface="Microsoft JhengHei"/>
                <a:cs typeface="Microsoft JhengHei"/>
              </a:rPr>
              <a:t>113</a:t>
            </a:r>
            <a:r>
              <a:rPr sz="2300" spc="5" dirty="0">
                <a:latin typeface="Microsoft JhengHei"/>
                <a:cs typeface="Microsoft JhengHei"/>
              </a:rPr>
              <a:t>」，</a:t>
            </a:r>
            <a:r>
              <a:rPr sz="2300" spc="-15" dirty="0">
                <a:latin typeface="Microsoft JhengHei"/>
                <a:cs typeface="Microsoft JhengHei"/>
              </a:rPr>
              <a:t>將</a:t>
            </a:r>
            <a:r>
              <a:rPr sz="2300" spc="5" dirty="0">
                <a:latin typeface="Microsoft JhengHei"/>
                <a:cs typeface="Microsoft JhengHei"/>
              </a:rPr>
              <a:t>有專</a:t>
            </a:r>
            <a:r>
              <a:rPr sz="2300" spc="-15" dirty="0">
                <a:latin typeface="Microsoft JhengHei"/>
                <a:cs typeface="Microsoft JhengHei"/>
              </a:rPr>
              <a:t>業</a:t>
            </a:r>
            <a:r>
              <a:rPr sz="2300" dirty="0">
                <a:latin typeface="Microsoft JhengHei"/>
                <a:cs typeface="Microsoft JhengHei"/>
              </a:rPr>
              <a:t>社 工人員提供您相關諮詢</a:t>
            </a:r>
            <a:r>
              <a:rPr sz="2300" spc="-15" dirty="0">
                <a:latin typeface="Microsoft JhengHei"/>
                <a:cs typeface="Microsoft JhengHei"/>
              </a:rPr>
              <a:t>、</a:t>
            </a:r>
            <a:r>
              <a:rPr sz="2300" dirty="0">
                <a:latin typeface="Microsoft JhengHei"/>
                <a:cs typeface="Microsoft JhengHei"/>
              </a:rPr>
              <a:t>通報</a:t>
            </a:r>
            <a:r>
              <a:rPr sz="2300" spc="-15" dirty="0">
                <a:latin typeface="Microsoft JhengHei"/>
                <a:cs typeface="Microsoft JhengHei"/>
              </a:rPr>
              <a:t>、</a:t>
            </a:r>
            <a:r>
              <a:rPr sz="2300" dirty="0">
                <a:latin typeface="Microsoft JhengHei"/>
                <a:cs typeface="Microsoft JhengHei"/>
              </a:rPr>
              <a:t>轉介</a:t>
            </a:r>
            <a:r>
              <a:rPr sz="2300" spc="-15" dirty="0">
                <a:latin typeface="Microsoft JhengHei"/>
                <a:cs typeface="Microsoft JhengHei"/>
              </a:rPr>
              <a:t>等</a:t>
            </a:r>
            <a:r>
              <a:rPr sz="2300" dirty="0">
                <a:latin typeface="Microsoft JhengHei"/>
                <a:cs typeface="Microsoft JhengHei"/>
              </a:rPr>
              <a:t>服務</a:t>
            </a:r>
            <a:r>
              <a:rPr sz="2300" spc="-5" dirty="0">
                <a:latin typeface="Microsoft JhengHei"/>
                <a:cs typeface="Microsoft JhengHei"/>
              </a:rPr>
              <a:t>，113</a:t>
            </a:r>
            <a:r>
              <a:rPr sz="2300" dirty="0">
                <a:latin typeface="Microsoft JhengHei"/>
                <a:cs typeface="Microsoft JhengHei"/>
              </a:rPr>
              <a:t>保護專</a:t>
            </a:r>
            <a:r>
              <a:rPr sz="2300" spc="-15" dirty="0">
                <a:latin typeface="Microsoft JhengHei"/>
                <a:cs typeface="Microsoft JhengHei"/>
              </a:rPr>
              <a:t>線</a:t>
            </a:r>
            <a:r>
              <a:rPr sz="2300" dirty="0">
                <a:latin typeface="Microsoft JhengHei"/>
                <a:cs typeface="Microsoft JhengHei"/>
              </a:rPr>
              <a:t>必遵</a:t>
            </a:r>
            <a:r>
              <a:rPr sz="2300" spc="-15" dirty="0">
                <a:latin typeface="Microsoft JhengHei"/>
                <a:cs typeface="Microsoft JhengHei"/>
              </a:rPr>
              <a:t>循</a:t>
            </a:r>
            <a:r>
              <a:rPr sz="2300" dirty="0">
                <a:latin typeface="Microsoft JhengHei"/>
                <a:cs typeface="Microsoft JhengHei"/>
              </a:rPr>
              <a:t>保密 原則，不會任意向第三</a:t>
            </a:r>
            <a:r>
              <a:rPr sz="2300" spc="-15" dirty="0">
                <a:latin typeface="Microsoft JhengHei"/>
                <a:cs typeface="Microsoft JhengHei"/>
              </a:rPr>
              <a:t>人</a:t>
            </a:r>
            <a:r>
              <a:rPr sz="2300" dirty="0">
                <a:latin typeface="Microsoft JhengHei"/>
                <a:cs typeface="Microsoft JhengHei"/>
              </a:rPr>
              <a:t>透露。</a:t>
            </a:r>
            <a:endParaRPr sz="2300">
              <a:latin typeface="Microsoft JhengHei"/>
              <a:cs typeface="Microsoft JhengHei"/>
            </a:endParaRPr>
          </a:p>
        </p:txBody>
      </p:sp>
      <p:pic>
        <p:nvPicPr>
          <p:cNvPr id="21" name="音訊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3"/>
    </mc:Choice>
    <mc:Fallback>
      <p:transition spd="slow" advTm="3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705" y="433831"/>
            <a:ext cx="1650364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b="1" spc="-5" dirty="0">
                <a:solidFill>
                  <a:srgbClr val="FF6699"/>
                </a:solidFill>
                <a:latin typeface="Microsoft YaHei"/>
                <a:cs typeface="Microsoft YaHei"/>
              </a:rPr>
              <a:t>結語</a:t>
            </a:r>
            <a:endParaRPr sz="64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47010" y="2288758"/>
            <a:ext cx="7340600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5800"/>
              </a:lnSpc>
              <a:spcBef>
                <a:spcPts val="95"/>
              </a:spcBef>
            </a:pPr>
            <a:r>
              <a:rPr sz="3600" b="1" dirty="0">
                <a:solidFill>
                  <a:srgbClr val="001F5F"/>
                </a:solidFill>
                <a:latin typeface="Microsoft YaHei"/>
                <a:cs typeface="Microsoft YaHei"/>
              </a:rPr>
              <a:t>與人相處有法寶，界線維持恰到好。 </a:t>
            </a:r>
            <a:r>
              <a:rPr sz="3600" b="1" spc="-5" dirty="0">
                <a:solidFill>
                  <a:srgbClr val="001F5F"/>
                </a:solidFill>
                <a:latin typeface="Microsoft YaHei"/>
                <a:cs typeface="Microsoft YaHei"/>
              </a:rPr>
              <a:t>隨意觸碰並不好，觸法危機快快跑。</a:t>
            </a:r>
            <a:endParaRPr sz="3600">
              <a:latin typeface="Microsoft YaHei"/>
              <a:cs typeface="Microsoft YaHe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2524" y="3919728"/>
            <a:ext cx="2718816" cy="29382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87028" y="3906011"/>
            <a:ext cx="2718816" cy="2951986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2"/>
    </mc:Choice>
    <mc:Fallback>
      <p:transition spd="slow" advTm="1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7520" y="3033776"/>
            <a:ext cx="337883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dirty="0">
                <a:solidFill>
                  <a:srgbClr val="EB3E31"/>
                </a:solidFill>
              </a:rPr>
              <a:t>感謝聆聽</a:t>
            </a:r>
            <a:endParaRPr sz="6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3"/>
    </mc:Choice>
    <mc:Fallback>
      <p:transition spd="slow" advTm="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40"/>
            <a:ext cx="12183110" cy="6842759"/>
            <a:chOff x="0" y="15240"/>
            <a:chExt cx="12183110" cy="6842759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8871" y="341376"/>
              <a:ext cx="4287012" cy="13060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2796" y="532510"/>
              <a:ext cx="3977894" cy="9245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02378" y="626745"/>
            <a:ext cx="35401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97585" algn="l"/>
                <a:tab pos="1983105" algn="l"/>
                <a:tab pos="2967355" algn="l"/>
              </a:tabLst>
            </a:pPr>
            <a:r>
              <a:rPr sz="4400" dirty="0">
                <a:solidFill>
                  <a:srgbClr val="2AB7AD"/>
                </a:solidFill>
              </a:rPr>
              <a:t>課	程	內	容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64007" y="15237"/>
            <a:ext cx="11814175" cy="6190615"/>
            <a:chOff x="64007" y="15237"/>
            <a:chExt cx="11814175" cy="619061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24299" y="343915"/>
              <a:ext cx="4294632" cy="13081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796" y="2555747"/>
              <a:ext cx="3645408" cy="36499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0416" y="2551175"/>
              <a:ext cx="3630295" cy="3634740"/>
            </a:xfrm>
            <a:custGeom>
              <a:avLst/>
              <a:gdLst/>
              <a:ahLst/>
              <a:cxnLst/>
              <a:rect l="l" t="t" r="r" b="b"/>
              <a:pathLst>
                <a:path w="3630295" h="3634740">
                  <a:moveTo>
                    <a:pt x="0" y="279019"/>
                  </a:moveTo>
                  <a:lnTo>
                    <a:pt x="3652" y="233772"/>
                  </a:lnTo>
                  <a:lnTo>
                    <a:pt x="14225" y="190845"/>
                  </a:lnTo>
                  <a:lnTo>
                    <a:pt x="31145" y="150814"/>
                  </a:lnTo>
                  <a:lnTo>
                    <a:pt x="53838" y="114254"/>
                  </a:lnTo>
                  <a:lnTo>
                    <a:pt x="81729" y="81740"/>
                  </a:lnTo>
                  <a:lnTo>
                    <a:pt x="114243" y="53847"/>
                  </a:lnTo>
                  <a:lnTo>
                    <a:pt x="150806" y="31152"/>
                  </a:lnTo>
                  <a:lnTo>
                    <a:pt x="190843" y="14229"/>
                  </a:lnTo>
                  <a:lnTo>
                    <a:pt x="233781" y="3653"/>
                  </a:lnTo>
                  <a:lnTo>
                    <a:pt x="279044" y="0"/>
                  </a:lnTo>
                  <a:lnTo>
                    <a:pt x="3351149" y="0"/>
                  </a:lnTo>
                  <a:lnTo>
                    <a:pt x="3396395" y="3653"/>
                  </a:lnTo>
                  <a:lnTo>
                    <a:pt x="3439322" y="14229"/>
                  </a:lnTo>
                  <a:lnTo>
                    <a:pt x="3479353" y="31152"/>
                  </a:lnTo>
                  <a:lnTo>
                    <a:pt x="3515913" y="53848"/>
                  </a:lnTo>
                  <a:lnTo>
                    <a:pt x="3548427" y="81740"/>
                  </a:lnTo>
                  <a:lnTo>
                    <a:pt x="3576320" y="114254"/>
                  </a:lnTo>
                  <a:lnTo>
                    <a:pt x="3599015" y="150814"/>
                  </a:lnTo>
                  <a:lnTo>
                    <a:pt x="3615938" y="190845"/>
                  </a:lnTo>
                  <a:lnTo>
                    <a:pt x="3626514" y="233772"/>
                  </a:lnTo>
                  <a:lnTo>
                    <a:pt x="3630168" y="279019"/>
                  </a:lnTo>
                  <a:lnTo>
                    <a:pt x="3630168" y="3355695"/>
                  </a:lnTo>
                  <a:lnTo>
                    <a:pt x="3626514" y="3400958"/>
                  </a:lnTo>
                  <a:lnTo>
                    <a:pt x="3615938" y="3443896"/>
                  </a:lnTo>
                  <a:lnTo>
                    <a:pt x="3599015" y="3483933"/>
                  </a:lnTo>
                  <a:lnTo>
                    <a:pt x="3576320" y="3520496"/>
                  </a:lnTo>
                  <a:lnTo>
                    <a:pt x="3548427" y="3553010"/>
                  </a:lnTo>
                  <a:lnTo>
                    <a:pt x="3515913" y="3580901"/>
                  </a:lnTo>
                  <a:lnTo>
                    <a:pt x="3479353" y="3603594"/>
                  </a:lnTo>
                  <a:lnTo>
                    <a:pt x="3439322" y="3620514"/>
                  </a:lnTo>
                  <a:lnTo>
                    <a:pt x="3396395" y="3631087"/>
                  </a:lnTo>
                  <a:lnTo>
                    <a:pt x="3351149" y="3634740"/>
                  </a:lnTo>
                  <a:lnTo>
                    <a:pt x="279044" y="3634740"/>
                  </a:lnTo>
                  <a:lnTo>
                    <a:pt x="233781" y="3631087"/>
                  </a:lnTo>
                  <a:lnTo>
                    <a:pt x="190843" y="3620514"/>
                  </a:lnTo>
                  <a:lnTo>
                    <a:pt x="150806" y="3603594"/>
                  </a:lnTo>
                  <a:lnTo>
                    <a:pt x="114243" y="3580901"/>
                  </a:lnTo>
                  <a:lnTo>
                    <a:pt x="81729" y="3553010"/>
                  </a:lnTo>
                  <a:lnTo>
                    <a:pt x="53838" y="3520496"/>
                  </a:lnTo>
                  <a:lnTo>
                    <a:pt x="31145" y="3483933"/>
                  </a:lnTo>
                  <a:lnTo>
                    <a:pt x="14225" y="3443896"/>
                  </a:lnTo>
                  <a:lnTo>
                    <a:pt x="3652" y="3400958"/>
                  </a:lnTo>
                  <a:lnTo>
                    <a:pt x="0" y="3355695"/>
                  </a:lnTo>
                  <a:lnTo>
                    <a:pt x="0" y="279019"/>
                  </a:lnTo>
                  <a:close/>
                </a:path>
              </a:pathLst>
            </a:custGeom>
            <a:ln w="12192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2336" y="2467356"/>
              <a:ext cx="3749040" cy="373837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219955" y="2462784"/>
              <a:ext cx="3733800" cy="3723640"/>
            </a:xfrm>
            <a:custGeom>
              <a:avLst/>
              <a:gdLst/>
              <a:ahLst/>
              <a:cxnLst/>
              <a:rect l="l" t="t" r="r" b="b"/>
              <a:pathLst>
                <a:path w="3733800" h="3723640">
                  <a:moveTo>
                    <a:pt x="0" y="286257"/>
                  </a:moveTo>
                  <a:lnTo>
                    <a:pt x="3746" y="239820"/>
                  </a:lnTo>
                  <a:lnTo>
                    <a:pt x="14591" y="195771"/>
                  </a:lnTo>
                  <a:lnTo>
                    <a:pt x="31947" y="154697"/>
                  </a:lnTo>
                  <a:lnTo>
                    <a:pt x="55225" y="117189"/>
                  </a:lnTo>
                  <a:lnTo>
                    <a:pt x="83835" y="83835"/>
                  </a:lnTo>
                  <a:lnTo>
                    <a:pt x="117189" y="55225"/>
                  </a:lnTo>
                  <a:lnTo>
                    <a:pt x="154697" y="31947"/>
                  </a:lnTo>
                  <a:lnTo>
                    <a:pt x="195771" y="14591"/>
                  </a:lnTo>
                  <a:lnTo>
                    <a:pt x="239820" y="3746"/>
                  </a:lnTo>
                  <a:lnTo>
                    <a:pt x="286258" y="0"/>
                  </a:lnTo>
                  <a:lnTo>
                    <a:pt x="3447542" y="0"/>
                  </a:lnTo>
                  <a:lnTo>
                    <a:pt x="3493979" y="3746"/>
                  </a:lnTo>
                  <a:lnTo>
                    <a:pt x="3538028" y="14591"/>
                  </a:lnTo>
                  <a:lnTo>
                    <a:pt x="3579102" y="31947"/>
                  </a:lnTo>
                  <a:lnTo>
                    <a:pt x="3616610" y="55225"/>
                  </a:lnTo>
                  <a:lnTo>
                    <a:pt x="3649964" y="83835"/>
                  </a:lnTo>
                  <a:lnTo>
                    <a:pt x="3678574" y="117189"/>
                  </a:lnTo>
                  <a:lnTo>
                    <a:pt x="3701852" y="154697"/>
                  </a:lnTo>
                  <a:lnTo>
                    <a:pt x="3719208" y="195771"/>
                  </a:lnTo>
                  <a:lnTo>
                    <a:pt x="3730053" y="239820"/>
                  </a:lnTo>
                  <a:lnTo>
                    <a:pt x="3733800" y="286257"/>
                  </a:lnTo>
                  <a:lnTo>
                    <a:pt x="3733800" y="3436937"/>
                  </a:lnTo>
                  <a:lnTo>
                    <a:pt x="3730053" y="3483360"/>
                  </a:lnTo>
                  <a:lnTo>
                    <a:pt x="3719208" y="3527398"/>
                  </a:lnTo>
                  <a:lnTo>
                    <a:pt x="3701852" y="3568461"/>
                  </a:lnTo>
                  <a:lnTo>
                    <a:pt x="3678574" y="3605961"/>
                  </a:lnTo>
                  <a:lnTo>
                    <a:pt x="3649964" y="3639308"/>
                  </a:lnTo>
                  <a:lnTo>
                    <a:pt x="3616610" y="3667914"/>
                  </a:lnTo>
                  <a:lnTo>
                    <a:pt x="3579102" y="3691188"/>
                  </a:lnTo>
                  <a:lnTo>
                    <a:pt x="3538028" y="3708541"/>
                  </a:lnTo>
                  <a:lnTo>
                    <a:pt x="3493979" y="3719386"/>
                  </a:lnTo>
                  <a:lnTo>
                    <a:pt x="3447542" y="3723131"/>
                  </a:lnTo>
                  <a:lnTo>
                    <a:pt x="286258" y="3723131"/>
                  </a:lnTo>
                  <a:lnTo>
                    <a:pt x="239820" y="3719386"/>
                  </a:lnTo>
                  <a:lnTo>
                    <a:pt x="195771" y="3708541"/>
                  </a:lnTo>
                  <a:lnTo>
                    <a:pt x="154697" y="3691188"/>
                  </a:lnTo>
                  <a:lnTo>
                    <a:pt x="117189" y="3667914"/>
                  </a:lnTo>
                  <a:lnTo>
                    <a:pt x="83835" y="3639308"/>
                  </a:lnTo>
                  <a:lnTo>
                    <a:pt x="55225" y="3605961"/>
                  </a:lnTo>
                  <a:lnTo>
                    <a:pt x="31947" y="3568461"/>
                  </a:lnTo>
                  <a:lnTo>
                    <a:pt x="14591" y="3527398"/>
                  </a:lnTo>
                  <a:lnTo>
                    <a:pt x="3746" y="3483360"/>
                  </a:lnTo>
                  <a:lnTo>
                    <a:pt x="0" y="3436937"/>
                  </a:lnTo>
                  <a:lnTo>
                    <a:pt x="0" y="286257"/>
                  </a:lnTo>
                  <a:close/>
                </a:path>
              </a:pathLst>
            </a:custGeom>
            <a:ln w="12192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72940" y="2145791"/>
              <a:ext cx="3209925" cy="727075"/>
            </a:xfrm>
            <a:custGeom>
              <a:avLst/>
              <a:gdLst/>
              <a:ahLst/>
              <a:cxnLst/>
              <a:rect l="l" t="t" r="r" b="b"/>
              <a:pathLst>
                <a:path w="3209925" h="727075">
                  <a:moveTo>
                    <a:pt x="2979039" y="0"/>
                  </a:moveTo>
                  <a:lnTo>
                    <a:pt x="230505" y="0"/>
                  </a:lnTo>
                  <a:lnTo>
                    <a:pt x="184064" y="4685"/>
                  </a:lnTo>
                  <a:lnTo>
                    <a:pt x="140803" y="18121"/>
                  </a:lnTo>
                  <a:lnTo>
                    <a:pt x="101649" y="39379"/>
                  </a:lnTo>
                  <a:lnTo>
                    <a:pt x="67532" y="67532"/>
                  </a:lnTo>
                  <a:lnTo>
                    <a:pt x="39379" y="101649"/>
                  </a:lnTo>
                  <a:lnTo>
                    <a:pt x="18121" y="140803"/>
                  </a:lnTo>
                  <a:lnTo>
                    <a:pt x="4685" y="184064"/>
                  </a:lnTo>
                  <a:lnTo>
                    <a:pt x="0" y="230505"/>
                  </a:lnTo>
                  <a:lnTo>
                    <a:pt x="0" y="496443"/>
                  </a:lnTo>
                  <a:lnTo>
                    <a:pt x="4685" y="542883"/>
                  </a:lnTo>
                  <a:lnTo>
                    <a:pt x="18121" y="586144"/>
                  </a:lnTo>
                  <a:lnTo>
                    <a:pt x="39379" y="625298"/>
                  </a:lnTo>
                  <a:lnTo>
                    <a:pt x="67532" y="659415"/>
                  </a:lnTo>
                  <a:lnTo>
                    <a:pt x="101649" y="687568"/>
                  </a:lnTo>
                  <a:lnTo>
                    <a:pt x="140803" y="708826"/>
                  </a:lnTo>
                  <a:lnTo>
                    <a:pt x="184064" y="722262"/>
                  </a:lnTo>
                  <a:lnTo>
                    <a:pt x="230505" y="726948"/>
                  </a:lnTo>
                  <a:lnTo>
                    <a:pt x="2979039" y="726948"/>
                  </a:lnTo>
                  <a:lnTo>
                    <a:pt x="3025479" y="722262"/>
                  </a:lnTo>
                  <a:lnTo>
                    <a:pt x="3068740" y="708826"/>
                  </a:lnTo>
                  <a:lnTo>
                    <a:pt x="3107894" y="687568"/>
                  </a:lnTo>
                  <a:lnTo>
                    <a:pt x="3142011" y="659415"/>
                  </a:lnTo>
                  <a:lnTo>
                    <a:pt x="3170164" y="625298"/>
                  </a:lnTo>
                  <a:lnTo>
                    <a:pt x="3191422" y="586144"/>
                  </a:lnTo>
                  <a:lnTo>
                    <a:pt x="3204858" y="542883"/>
                  </a:lnTo>
                  <a:lnTo>
                    <a:pt x="3209543" y="496443"/>
                  </a:lnTo>
                  <a:lnTo>
                    <a:pt x="3209543" y="230505"/>
                  </a:lnTo>
                  <a:lnTo>
                    <a:pt x="3204858" y="184064"/>
                  </a:lnTo>
                  <a:lnTo>
                    <a:pt x="3191422" y="140803"/>
                  </a:lnTo>
                  <a:lnTo>
                    <a:pt x="3170164" y="101649"/>
                  </a:lnTo>
                  <a:lnTo>
                    <a:pt x="3142011" y="67532"/>
                  </a:lnTo>
                  <a:lnTo>
                    <a:pt x="3107894" y="39379"/>
                  </a:lnTo>
                  <a:lnTo>
                    <a:pt x="3068740" y="18121"/>
                  </a:lnTo>
                  <a:lnTo>
                    <a:pt x="3025479" y="4685"/>
                  </a:lnTo>
                  <a:lnTo>
                    <a:pt x="2979039" y="0"/>
                  </a:lnTo>
                  <a:close/>
                </a:path>
              </a:pathLst>
            </a:custGeom>
            <a:solidFill>
              <a:srgbClr val="FD4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72940" y="2145791"/>
              <a:ext cx="3209925" cy="727075"/>
            </a:xfrm>
            <a:custGeom>
              <a:avLst/>
              <a:gdLst/>
              <a:ahLst/>
              <a:cxnLst/>
              <a:rect l="l" t="t" r="r" b="b"/>
              <a:pathLst>
                <a:path w="3209925" h="727075">
                  <a:moveTo>
                    <a:pt x="0" y="230505"/>
                  </a:moveTo>
                  <a:lnTo>
                    <a:pt x="4685" y="184064"/>
                  </a:lnTo>
                  <a:lnTo>
                    <a:pt x="18121" y="140803"/>
                  </a:lnTo>
                  <a:lnTo>
                    <a:pt x="39379" y="101649"/>
                  </a:lnTo>
                  <a:lnTo>
                    <a:pt x="67532" y="67532"/>
                  </a:lnTo>
                  <a:lnTo>
                    <a:pt x="101649" y="39379"/>
                  </a:lnTo>
                  <a:lnTo>
                    <a:pt x="140803" y="18121"/>
                  </a:lnTo>
                  <a:lnTo>
                    <a:pt x="184064" y="4685"/>
                  </a:lnTo>
                  <a:lnTo>
                    <a:pt x="230505" y="0"/>
                  </a:lnTo>
                  <a:lnTo>
                    <a:pt x="2979039" y="0"/>
                  </a:lnTo>
                  <a:lnTo>
                    <a:pt x="3025479" y="4685"/>
                  </a:lnTo>
                  <a:lnTo>
                    <a:pt x="3068740" y="18121"/>
                  </a:lnTo>
                  <a:lnTo>
                    <a:pt x="3107894" y="39379"/>
                  </a:lnTo>
                  <a:lnTo>
                    <a:pt x="3142011" y="67532"/>
                  </a:lnTo>
                  <a:lnTo>
                    <a:pt x="3170164" y="101649"/>
                  </a:lnTo>
                  <a:lnTo>
                    <a:pt x="3191422" y="140803"/>
                  </a:lnTo>
                  <a:lnTo>
                    <a:pt x="3204858" y="184064"/>
                  </a:lnTo>
                  <a:lnTo>
                    <a:pt x="3209543" y="230505"/>
                  </a:lnTo>
                  <a:lnTo>
                    <a:pt x="3209543" y="496443"/>
                  </a:lnTo>
                  <a:lnTo>
                    <a:pt x="3204858" y="542883"/>
                  </a:lnTo>
                  <a:lnTo>
                    <a:pt x="3191422" y="586144"/>
                  </a:lnTo>
                  <a:lnTo>
                    <a:pt x="3170164" y="625298"/>
                  </a:lnTo>
                  <a:lnTo>
                    <a:pt x="3142011" y="659415"/>
                  </a:lnTo>
                  <a:lnTo>
                    <a:pt x="3107894" y="687568"/>
                  </a:lnTo>
                  <a:lnTo>
                    <a:pt x="3068740" y="708826"/>
                  </a:lnTo>
                  <a:lnTo>
                    <a:pt x="3025479" y="722262"/>
                  </a:lnTo>
                  <a:lnTo>
                    <a:pt x="2979039" y="726948"/>
                  </a:lnTo>
                  <a:lnTo>
                    <a:pt x="230505" y="726948"/>
                  </a:lnTo>
                  <a:lnTo>
                    <a:pt x="184064" y="722262"/>
                  </a:lnTo>
                  <a:lnTo>
                    <a:pt x="140803" y="708826"/>
                  </a:lnTo>
                  <a:lnTo>
                    <a:pt x="101649" y="687568"/>
                  </a:lnTo>
                  <a:lnTo>
                    <a:pt x="67532" y="659415"/>
                  </a:lnTo>
                  <a:lnTo>
                    <a:pt x="39379" y="625298"/>
                  </a:lnTo>
                  <a:lnTo>
                    <a:pt x="18121" y="586144"/>
                  </a:lnTo>
                  <a:lnTo>
                    <a:pt x="4685" y="542883"/>
                  </a:lnTo>
                  <a:lnTo>
                    <a:pt x="0" y="496443"/>
                  </a:lnTo>
                  <a:lnTo>
                    <a:pt x="0" y="230505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48784" y="2097023"/>
              <a:ext cx="2694432" cy="11216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06739" y="2488691"/>
              <a:ext cx="3671315" cy="36530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14360" y="2484119"/>
              <a:ext cx="3656329" cy="3637915"/>
            </a:xfrm>
            <a:custGeom>
              <a:avLst/>
              <a:gdLst/>
              <a:ahLst/>
              <a:cxnLst/>
              <a:rect l="l" t="t" r="r" b="b"/>
              <a:pathLst>
                <a:path w="3656329" h="3637915">
                  <a:moveTo>
                    <a:pt x="0" y="279653"/>
                  </a:moveTo>
                  <a:lnTo>
                    <a:pt x="3660" y="234296"/>
                  </a:lnTo>
                  <a:lnTo>
                    <a:pt x="14258" y="191268"/>
                  </a:lnTo>
                  <a:lnTo>
                    <a:pt x="31217" y="151144"/>
                  </a:lnTo>
                  <a:lnTo>
                    <a:pt x="53961" y="114501"/>
                  </a:lnTo>
                  <a:lnTo>
                    <a:pt x="81915" y="81914"/>
                  </a:lnTo>
                  <a:lnTo>
                    <a:pt x="114501" y="53961"/>
                  </a:lnTo>
                  <a:lnTo>
                    <a:pt x="151144" y="31217"/>
                  </a:lnTo>
                  <a:lnTo>
                    <a:pt x="191268" y="14258"/>
                  </a:lnTo>
                  <a:lnTo>
                    <a:pt x="234296" y="3660"/>
                  </a:lnTo>
                  <a:lnTo>
                    <a:pt x="279654" y="0"/>
                  </a:lnTo>
                  <a:lnTo>
                    <a:pt x="3376422" y="0"/>
                  </a:lnTo>
                  <a:lnTo>
                    <a:pt x="3421779" y="3660"/>
                  </a:lnTo>
                  <a:lnTo>
                    <a:pt x="3464807" y="14258"/>
                  </a:lnTo>
                  <a:lnTo>
                    <a:pt x="3504931" y="31217"/>
                  </a:lnTo>
                  <a:lnTo>
                    <a:pt x="3541574" y="53961"/>
                  </a:lnTo>
                  <a:lnTo>
                    <a:pt x="3574161" y="81914"/>
                  </a:lnTo>
                  <a:lnTo>
                    <a:pt x="3602114" y="114501"/>
                  </a:lnTo>
                  <a:lnTo>
                    <a:pt x="3624858" y="151144"/>
                  </a:lnTo>
                  <a:lnTo>
                    <a:pt x="3641817" y="191268"/>
                  </a:lnTo>
                  <a:lnTo>
                    <a:pt x="3652415" y="234296"/>
                  </a:lnTo>
                  <a:lnTo>
                    <a:pt x="3656076" y="279653"/>
                  </a:lnTo>
                  <a:lnTo>
                    <a:pt x="3656076" y="3358146"/>
                  </a:lnTo>
                  <a:lnTo>
                    <a:pt x="3652415" y="3403506"/>
                  </a:lnTo>
                  <a:lnTo>
                    <a:pt x="3641817" y="3446536"/>
                  </a:lnTo>
                  <a:lnTo>
                    <a:pt x="3624858" y="3486659"/>
                  </a:lnTo>
                  <a:lnTo>
                    <a:pt x="3602114" y="3523300"/>
                  </a:lnTo>
                  <a:lnTo>
                    <a:pt x="3574160" y="3555884"/>
                  </a:lnTo>
                  <a:lnTo>
                    <a:pt x="3541574" y="3583834"/>
                  </a:lnTo>
                  <a:lnTo>
                    <a:pt x="3504931" y="3606575"/>
                  </a:lnTo>
                  <a:lnTo>
                    <a:pt x="3464807" y="3623531"/>
                  </a:lnTo>
                  <a:lnTo>
                    <a:pt x="3421779" y="3634128"/>
                  </a:lnTo>
                  <a:lnTo>
                    <a:pt x="3376422" y="3637788"/>
                  </a:lnTo>
                  <a:lnTo>
                    <a:pt x="279654" y="3637788"/>
                  </a:lnTo>
                  <a:lnTo>
                    <a:pt x="234296" y="3634128"/>
                  </a:lnTo>
                  <a:lnTo>
                    <a:pt x="191268" y="3623531"/>
                  </a:lnTo>
                  <a:lnTo>
                    <a:pt x="151144" y="3606575"/>
                  </a:lnTo>
                  <a:lnTo>
                    <a:pt x="114501" y="3583834"/>
                  </a:lnTo>
                  <a:lnTo>
                    <a:pt x="81915" y="3555884"/>
                  </a:lnTo>
                  <a:lnTo>
                    <a:pt x="53961" y="3523300"/>
                  </a:lnTo>
                  <a:lnTo>
                    <a:pt x="31217" y="3486659"/>
                  </a:lnTo>
                  <a:lnTo>
                    <a:pt x="14258" y="3446536"/>
                  </a:lnTo>
                  <a:lnTo>
                    <a:pt x="3660" y="3403506"/>
                  </a:lnTo>
                  <a:lnTo>
                    <a:pt x="0" y="3358146"/>
                  </a:lnTo>
                  <a:lnTo>
                    <a:pt x="0" y="279653"/>
                  </a:lnTo>
                  <a:close/>
                </a:path>
              </a:pathLst>
            </a:custGeom>
            <a:ln w="12192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49055" y="2186940"/>
              <a:ext cx="3133725" cy="728980"/>
            </a:xfrm>
            <a:custGeom>
              <a:avLst/>
              <a:gdLst/>
              <a:ahLst/>
              <a:cxnLst/>
              <a:rect l="l" t="t" r="r" b="b"/>
              <a:pathLst>
                <a:path w="3133725" h="728980">
                  <a:moveTo>
                    <a:pt x="2902330" y="0"/>
                  </a:moveTo>
                  <a:lnTo>
                    <a:pt x="231013" y="0"/>
                  </a:lnTo>
                  <a:lnTo>
                    <a:pt x="184441" y="4691"/>
                  </a:lnTo>
                  <a:lnTo>
                    <a:pt x="141071" y="18147"/>
                  </a:lnTo>
                  <a:lnTo>
                    <a:pt x="101829" y="39440"/>
                  </a:lnTo>
                  <a:lnTo>
                    <a:pt x="67643" y="67643"/>
                  </a:lnTo>
                  <a:lnTo>
                    <a:pt x="39440" y="101829"/>
                  </a:lnTo>
                  <a:lnTo>
                    <a:pt x="18147" y="141071"/>
                  </a:lnTo>
                  <a:lnTo>
                    <a:pt x="4691" y="184441"/>
                  </a:lnTo>
                  <a:lnTo>
                    <a:pt x="0" y="231012"/>
                  </a:lnTo>
                  <a:lnTo>
                    <a:pt x="0" y="497459"/>
                  </a:lnTo>
                  <a:lnTo>
                    <a:pt x="4691" y="544030"/>
                  </a:lnTo>
                  <a:lnTo>
                    <a:pt x="18147" y="587400"/>
                  </a:lnTo>
                  <a:lnTo>
                    <a:pt x="39440" y="626642"/>
                  </a:lnTo>
                  <a:lnTo>
                    <a:pt x="67643" y="660828"/>
                  </a:lnTo>
                  <a:lnTo>
                    <a:pt x="101829" y="689031"/>
                  </a:lnTo>
                  <a:lnTo>
                    <a:pt x="141071" y="710324"/>
                  </a:lnTo>
                  <a:lnTo>
                    <a:pt x="184441" y="723780"/>
                  </a:lnTo>
                  <a:lnTo>
                    <a:pt x="231013" y="728472"/>
                  </a:lnTo>
                  <a:lnTo>
                    <a:pt x="2902330" y="728472"/>
                  </a:lnTo>
                  <a:lnTo>
                    <a:pt x="2948902" y="723780"/>
                  </a:lnTo>
                  <a:lnTo>
                    <a:pt x="2992272" y="710324"/>
                  </a:lnTo>
                  <a:lnTo>
                    <a:pt x="3031514" y="689031"/>
                  </a:lnTo>
                  <a:lnTo>
                    <a:pt x="3065700" y="660828"/>
                  </a:lnTo>
                  <a:lnTo>
                    <a:pt x="3093903" y="626642"/>
                  </a:lnTo>
                  <a:lnTo>
                    <a:pt x="3115196" y="587400"/>
                  </a:lnTo>
                  <a:lnTo>
                    <a:pt x="3128652" y="544030"/>
                  </a:lnTo>
                  <a:lnTo>
                    <a:pt x="3133344" y="497459"/>
                  </a:lnTo>
                  <a:lnTo>
                    <a:pt x="3133344" y="231012"/>
                  </a:lnTo>
                  <a:lnTo>
                    <a:pt x="3128652" y="184441"/>
                  </a:lnTo>
                  <a:lnTo>
                    <a:pt x="3115196" y="141071"/>
                  </a:lnTo>
                  <a:lnTo>
                    <a:pt x="3093903" y="101829"/>
                  </a:lnTo>
                  <a:lnTo>
                    <a:pt x="3065700" y="67643"/>
                  </a:lnTo>
                  <a:lnTo>
                    <a:pt x="3031514" y="39440"/>
                  </a:lnTo>
                  <a:lnTo>
                    <a:pt x="2992272" y="18147"/>
                  </a:lnTo>
                  <a:lnTo>
                    <a:pt x="2948902" y="4691"/>
                  </a:lnTo>
                  <a:lnTo>
                    <a:pt x="290233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49055" y="2186940"/>
              <a:ext cx="3133725" cy="728980"/>
            </a:xfrm>
            <a:custGeom>
              <a:avLst/>
              <a:gdLst/>
              <a:ahLst/>
              <a:cxnLst/>
              <a:rect l="l" t="t" r="r" b="b"/>
              <a:pathLst>
                <a:path w="3133725" h="728980">
                  <a:moveTo>
                    <a:pt x="0" y="231012"/>
                  </a:moveTo>
                  <a:lnTo>
                    <a:pt x="4691" y="184441"/>
                  </a:lnTo>
                  <a:lnTo>
                    <a:pt x="18147" y="141071"/>
                  </a:lnTo>
                  <a:lnTo>
                    <a:pt x="39440" y="101829"/>
                  </a:lnTo>
                  <a:lnTo>
                    <a:pt x="67643" y="67643"/>
                  </a:lnTo>
                  <a:lnTo>
                    <a:pt x="101829" y="39440"/>
                  </a:lnTo>
                  <a:lnTo>
                    <a:pt x="141071" y="18147"/>
                  </a:lnTo>
                  <a:lnTo>
                    <a:pt x="184441" y="4691"/>
                  </a:lnTo>
                  <a:lnTo>
                    <a:pt x="231013" y="0"/>
                  </a:lnTo>
                  <a:lnTo>
                    <a:pt x="2902330" y="0"/>
                  </a:lnTo>
                  <a:lnTo>
                    <a:pt x="2948902" y="4691"/>
                  </a:lnTo>
                  <a:lnTo>
                    <a:pt x="2992272" y="18147"/>
                  </a:lnTo>
                  <a:lnTo>
                    <a:pt x="3031514" y="39440"/>
                  </a:lnTo>
                  <a:lnTo>
                    <a:pt x="3065700" y="67643"/>
                  </a:lnTo>
                  <a:lnTo>
                    <a:pt x="3093903" y="101829"/>
                  </a:lnTo>
                  <a:lnTo>
                    <a:pt x="3115196" y="141071"/>
                  </a:lnTo>
                  <a:lnTo>
                    <a:pt x="3128652" y="184441"/>
                  </a:lnTo>
                  <a:lnTo>
                    <a:pt x="3133344" y="231012"/>
                  </a:lnTo>
                  <a:lnTo>
                    <a:pt x="3133344" y="497459"/>
                  </a:lnTo>
                  <a:lnTo>
                    <a:pt x="3128652" y="544030"/>
                  </a:lnTo>
                  <a:lnTo>
                    <a:pt x="3115196" y="587400"/>
                  </a:lnTo>
                  <a:lnTo>
                    <a:pt x="3093903" y="626642"/>
                  </a:lnTo>
                  <a:lnTo>
                    <a:pt x="3065700" y="660828"/>
                  </a:lnTo>
                  <a:lnTo>
                    <a:pt x="3031514" y="689031"/>
                  </a:lnTo>
                  <a:lnTo>
                    <a:pt x="2992272" y="710324"/>
                  </a:lnTo>
                  <a:lnTo>
                    <a:pt x="2948902" y="723780"/>
                  </a:lnTo>
                  <a:lnTo>
                    <a:pt x="2902330" y="728472"/>
                  </a:lnTo>
                  <a:lnTo>
                    <a:pt x="231013" y="728472"/>
                  </a:lnTo>
                  <a:lnTo>
                    <a:pt x="184441" y="723780"/>
                  </a:lnTo>
                  <a:lnTo>
                    <a:pt x="141071" y="710324"/>
                  </a:lnTo>
                  <a:lnTo>
                    <a:pt x="101829" y="689031"/>
                  </a:lnTo>
                  <a:lnTo>
                    <a:pt x="67643" y="660828"/>
                  </a:lnTo>
                  <a:lnTo>
                    <a:pt x="39440" y="626642"/>
                  </a:lnTo>
                  <a:lnTo>
                    <a:pt x="18147" y="587400"/>
                  </a:lnTo>
                  <a:lnTo>
                    <a:pt x="4691" y="544030"/>
                  </a:lnTo>
                  <a:lnTo>
                    <a:pt x="0" y="497459"/>
                  </a:lnTo>
                  <a:lnTo>
                    <a:pt x="0" y="2310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92767" y="2138172"/>
              <a:ext cx="1679448" cy="112166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4359" y="2197607"/>
              <a:ext cx="3130550" cy="728980"/>
            </a:xfrm>
            <a:custGeom>
              <a:avLst/>
              <a:gdLst/>
              <a:ahLst/>
              <a:cxnLst/>
              <a:rect l="l" t="t" r="r" b="b"/>
              <a:pathLst>
                <a:path w="3130550" h="728980">
                  <a:moveTo>
                    <a:pt x="2923540" y="0"/>
                  </a:moveTo>
                  <a:lnTo>
                    <a:pt x="206705" y="0"/>
                  </a:lnTo>
                  <a:lnTo>
                    <a:pt x="159309" y="5461"/>
                  </a:lnTo>
                  <a:lnTo>
                    <a:pt x="115801" y="21017"/>
                  </a:lnTo>
                  <a:lnTo>
                    <a:pt x="77421" y="45426"/>
                  </a:lnTo>
                  <a:lnTo>
                    <a:pt x="45410" y="77447"/>
                  </a:lnTo>
                  <a:lnTo>
                    <a:pt x="21009" y="115836"/>
                  </a:lnTo>
                  <a:lnTo>
                    <a:pt x="5459" y="159353"/>
                  </a:lnTo>
                  <a:lnTo>
                    <a:pt x="0" y="206755"/>
                  </a:lnTo>
                  <a:lnTo>
                    <a:pt x="0" y="521715"/>
                  </a:lnTo>
                  <a:lnTo>
                    <a:pt x="5459" y="569118"/>
                  </a:lnTo>
                  <a:lnTo>
                    <a:pt x="21009" y="612635"/>
                  </a:lnTo>
                  <a:lnTo>
                    <a:pt x="45410" y="651024"/>
                  </a:lnTo>
                  <a:lnTo>
                    <a:pt x="77421" y="683045"/>
                  </a:lnTo>
                  <a:lnTo>
                    <a:pt x="115801" y="707454"/>
                  </a:lnTo>
                  <a:lnTo>
                    <a:pt x="159309" y="723010"/>
                  </a:lnTo>
                  <a:lnTo>
                    <a:pt x="206705" y="728471"/>
                  </a:lnTo>
                  <a:lnTo>
                    <a:pt x="2923540" y="728471"/>
                  </a:lnTo>
                  <a:lnTo>
                    <a:pt x="2970942" y="723010"/>
                  </a:lnTo>
                  <a:lnTo>
                    <a:pt x="3014459" y="707454"/>
                  </a:lnTo>
                  <a:lnTo>
                    <a:pt x="3052848" y="683045"/>
                  </a:lnTo>
                  <a:lnTo>
                    <a:pt x="3084869" y="651024"/>
                  </a:lnTo>
                  <a:lnTo>
                    <a:pt x="3109278" y="612635"/>
                  </a:lnTo>
                  <a:lnTo>
                    <a:pt x="3124834" y="569118"/>
                  </a:lnTo>
                  <a:lnTo>
                    <a:pt x="3130295" y="521715"/>
                  </a:lnTo>
                  <a:lnTo>
                    <a:pt x="3130295" y="206755"/>
                  </a:lnTo>
                  <a:lnTo>
                    <a:pt x="3124834" y="159353"/>
                  </a:lnTo>
                  <a:lnTo>
                    <a:pt x="3109278" y="115836"/>
                  </a:lnTo>
                  <a:lnTo>
                    <a:pt x="3084869" y="77447"/>
                  </a:lnTo>
                  <a:lnTo>
                    <a:pt x="3052848" y="45426"/>
                  </a:lnTo>
                  <a:lnTo>
                    <a:pt x="3014459" y="21017"/>
                  </a:lnTo>
                  <a:lnTo>
                    <a:pt x="2970942" y="5461"/>
                  </a:lnTo>
                  <a:lnTo>
                    <a:pt x="2923540" y="0"/>
                  </a:lnTo>
                  <a:close/>
                </a:path>
              </a:pathLst>
            </a:custGeom>
            <a:solidFill>
              <a:srgbClr val="2FB9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4359" y="2197607"/>
              <a:ext cx="3130550" cy="728980"/>
            </a:xfrm>
            <a:custGeom>
              <a:avLst/>
              <a:gdLst/>
              <a:ahLst/>
              <a:cxnLst/>
              <a:rect l="l" t="t" r="r" b="b"/>
              <a:pathLst>
                <a:path w="3130550" h="728980">
                  <a:moveTo>
                    <a:pt x="0" y="206755"/>
                  </a:moveTo>
                  <a:lnTo>
                    <a:pt x="5459" y="159353"/>
                  </a:lnTo>
                  <a:lnTo>
                    <a:pt x="21009" y="115836"/>
                  </a:lnTo>
                  <a:lnTo>
                    <a:pt x="45410" y="77447"/>
                  </a:lnTo>
                  <a:lnTo>
                    <a:pt x="77421" y="45426"/>
                  </a:lnTo>
                  <a:lnTo>
                    <a:pt x="115801" y="21017"/>
                  </a:lnTo>
                  <a:lnTo>
                    <a:pt x="159309" y="5461"/>
                  </a:lnTo>
                  <a:lnTo>
                    <a:pt x="206705" y="0"/>
                  </a:lnTo>
                  <a:lnTo>
                    <a:pt x="2923540" y="0"/>
                  </a:lnTo>
                  <a:lnTo>
                    <a:pt x="2970942" y="5461"/>
                  </a:lnTo>
                  <a:lnTo>
                    <a:pt x="3014459" y="21017"/>
                  </a:lnTo>
                  <a:lnTo>
                    <a:pt x="3052848" y="45426"/>
                  </a:lnTo>
                  <a:lnTo>
                    <a:pt x="3084869" y="77447"/>
                  </a:lnTo>
                  <a:lnTo>
                    <a:pt x="3109278" y="115836"/>
                  </a:lnTo>
                  <a:lnTo>
                    <a:pt x="3124834" y="159353"/>
                  </a:lnTo>
                  <a:lnTo>
                    <a:pt x="3130295" y="206755"/>
                  </a:lnTo>
                  <a:lnTo>
                    <a:pt x="3130295" y="521715"/>
                  </a:lnTo>
                  <a:lnTo>
                    <a:pt x="3124834" y="569118"/>
                  </a:lnTo>
                  <a:lnTo>
                    <a:pt x="3109278" y="612635"/>
                  </a:lnTo>
                  <a:lnTo>
                    <a:pt x="3084869" y="651024"/>
                  </a:lnTo>
                  <a:lnTo>
                    <a:pt x="3052848" y="683045"/>
                  </a:lnTo>
                  <a:lnTo>
                    <a:pt x="3014459" y="707454"/>
                  </a:lnTo>
                  <a:lnTo>
                    <a:pt x="2970942" y="723010"/>
                  </a:lnTo>
                  <a:lnTo>
                    <a:pt x="2923540" y="728471"/>
                  </a:lnTo>
                  <a:lnTo>
                    <a:pt x="206705" y="728471"/>
                  </a:lnTo>
                  <a:lnTo>
                    <a:pt x="159309" y="723010"/>
                  </a:lnTo>
                  <a:lnTo>
                    <a:pt x="115801" y="707454"/>
                  </a:lnTo>
                  <a:lnTo>
                    <a:pt x="77421" y="683045"/>
                  </a:lnTo>
                  <a:lnTo>
                    <a:pt x="45410" y="651024"/>
                  </a:lnTo>
                  <a:lnTo>
                    <a:pt x="21009" y="612635"/>
                  </a:lnTo>
                  <a:lnTo>
                    <a:pt x="5459" y="569118"/>
                  </a:lnTo>
                  <a:lnTo>
                    <a:pt x="0" y="521715"/>
                  </a:lnTo>
                  <a:lnTo>
                    <a:pt x="0" y="20675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056" y="2141219"/>
              <a:ext cx="2694432" cy="11216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007" y="15237"/>
              <a:ext cx="1938577" cy="246889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580881" y="2270505"/>
            <a:ext cx="2141220" cy="1671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結語</a:t>
            </a:r>
            <a:endParaRPr sz="4000">
              <a:latin typeface="Microsoft YaHei"/>
              <a:cs typeface="Microsoft YaHei"/>
            </a:endParaRPr>
          </a:p>
          <a:p>
            <a:pPr marL="299085" indent="-287020">
              <a:lnSpc>
                <a:spcPct val="100000"/>
              </a:lnSpc>
              <a:spcBef>
                <a:spcPts val="3845"/>
              </a:spcBef>
              <a:buFont typeface="Arial MT"/>
              <a:buChar char="•"/>
              <a:tabLst>
                <a:tab pos="299720" algn="l"/>
              </a:tabLst>
            </a:pPr>
            <a:r>
              <a:rPr sz="3600" b="1" spc="-5" dirty="0">
                <a:solidFill>
                  <a:srgbClr val="404040"/>
                </a:solidFill>
                <a:latin typeface="Microsoft YaHei"/>
                <a:cs typeface="Microsoft YaHei"/>
              </a:rPr>
              <a:t>求助管道</a:t>
            </a:r>
            <a:endParaRPr sz="3600">
              <a:latin typeface="Microsoft YaHei"/>
              <a:cs typeface="Microsoft Ya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8391" y="2273045"/>
            <a:ext cx="3055620" cy="20789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532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案例分享</a:t>
            </a:r>
            <a:endParaRPr sz="4000">
              <a:latin typeface="Microsoft YaHei"/>
              <a:cs typeface="Microsoft YaHei"/>
            </a:endParaRPr>
          </a:p>
          <a:p>
            <a:pPr marL="299085" marR="5080" indent="-287020">
              <a:lnSpc>
                <a:spcPct val="100000"/>
              </a:lnSpc>
              <a:spcBef>
                <a:spcPts val="2725"/>
              </a:spcBef>
              <a:buFont typeface="Arial MT"/>
              <a:buChar char="•"/>
              <a:tabLst>
                <a:tab pos="299720" algn="l"/>
              </a:tabLst>
            </a:pPr>
            <a:r>
              <a:rPr sz="3600" b="1" spc="-5" dirty="0">
                <a:solidFill>
                  <a:srgbClr val="404040"/>
                </a:solidFill>
                <a:latin typeface="Microsoft YaHei"/>
                <a:cs typeface="Microsoft YaHei"/>
              </a:rPr>
              <a:t>摸一下，有關 </a:t>
            </a:r>
            <a:r>
              <a:rPr sz="3600" b="1" dirty="0">
                <a:solidFill>
                  <a:srgbClr val="404040"/>
                </a:solidFill>
                <a:latin typeface="Microsoft YaHei"/>
                <a:cs typeface="Microsoft YaHei"/>
              </a:rPr>
              <a:t>係嗎？</a:t>
            </a:r>
            <a:endParaRPr sz="3600">
              <a:latin typeface="Microsoft YaHei"/>
              <a:cs typeface="Microsoft Ya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08321" y="2228799"/>
            <a:ext cx="2498090" cy="264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4659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主題說明</a:t>
            </a:r>
            <a:endParaRPr sz="4000">
              <a:latin typeface="Microsoft YaHei"/>
              <a:cs typeface="Microsoft YaHei"/>
            </a:endParaRPr>
          </a:p>
          <a:p>
            <a:pPr marL="299085" indent="-287020">
              <a:lnSpc>
                <a:spcPct val="100000"/>
              </a:lnSpc>
              <a:spcBef>
                <a:spcPts val="2900"/>
              </a:spcBef>
              <a:buFont typeface="Arial MT"/>
              <a:buChar char="•"/>
              <a:tabLst>
                <a:tab pos="299720" algn="l"/>
              </a:tabLst>
            </a:pPr>
            <a:r>
              <a:rPr sz="3600" b="1" spc="-5" dirty="0">
                <a:solidFill>
                  <a:srgbClr val="404040"/>
                </a:solidFill>
                <a:latin typeface="Microsoft YaHei"/>
                <a:cs typeface="Microsoft YaHei"/>
              </a:rPr>
              <a:t>性騷擾</a:t>
            </a:r>
            <a:endParaRPr sz="3600">
              <a:latin typeface="Microsoft YaHei"/>
              <a:cs typeface="Microsoft YaHe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720" algn="l"/>
              </a:tabLst>
            </a:pPr>
            <a:r>
              <a:rPr sz="3600" b="1" dirty="0">
                <a:solidFill>
                  <a:srgbClr val="404040"/>
                </a:solidFill>
                <a:latin typeface="Microsoft YaHei"/>
                <a:cs typeface="Microsoft YaHei"/>
              </a:rPr>
              <a:t>性侵害</a:t>
            </a:r>
            <a:endParaRPr sz="3600">
              <a:latin typeface="Microsoft YaHei"/>
              <a:cs typeface="Microsoft YaHe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720" algn="l"/>
              </a:tabLst>
            </a:pPr>
            <a:r>
              <a:rPr sz="3600" b="1" dirty="0">
                <a:solidFill>
                  <a:srgbClr val="404040"/>
                </a:solidFill>
                <a:latin typeface="Microsoft YaHei"/>
                <a:cs typeface="Microsoft YaHei"/>
              </a:rPr>
              <a:t>相關法令</a:t>
            </a:r>
            <a:endParaRPr sz="3600">
              <a:latin typeface="Microsoft YaHei"/>
              <a:cs typeface="Microsoft YaHe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3739894"/>
            <a:ext cx="3300984" cy="3107436"/>
          </a:xfrm>
          <a:prstGeom prst="rect">
            <a:avLst/>
          </a:prstGeom>
        </p:spPr>
      </p:pic>
      <p:pic>
        <p:nvPicPr>
          <p:cNvPr id="39" name="音訊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6"/>
    </mc:Choice>
    <mc:Fallback>
      <p:transition spd="slow" advTm="2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7" y="0"/>
            <a:ext cx="12181331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59351" y="517905"/>
            <a:ext cx="32759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案例分享</a:t>
            </a: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753098"/>
            <a:ext cx="12191999" cy="11048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04694" y="2361691"/>
            <a:ext cx="871220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Microsoft YaHei"/>
                <a:cs typeface="Microsoft YaHei"/>
              </a:rPr>
              <a:t>翔全個性比較內向少話，班上也只有少數幾 </a:t>
            </a:r>
            <a:r>
              <a:rPr sz="3600" b="1" spc="-5" dirty="0">
                <a:latin typeface="Microsoft YaHei"/>
                <a:cs typeface="Microsoft YaHei"/>
              </a:rPr>
              <a:t>個能互動的朋友。上星期四掃地時，班上的 </a:t>
            </a:r>
            <a:r>
              <a:rPr sz="3600" b="1" dirty="0">
                <a:latin typeface="Microsoft YaHei"/>
                <a:cs typeface="Microsoft YaHei"/>
              </a:rPr>
              <a:t>偉翰拿著掃具揮到翔全的下體，翔全小聲的 喊痛，偉翰沒說一句便轉頭走掉，翔全沒有 </a:t>
            </a:r>
            <a:r>
              <a:rPr sz="3600" b="1" spc="-5" dirty="0">
                <a:latin typeface="Microsoft YaHei"/>
                <a:cs typeface="Microsoft YaHei"/>
              </a:rPr>
              <a:t>將此事告訴其他人，心想忍一下就算了。</a:t>
            </a:r>
            <a:endParaRPr sz="3600">
              <a:latin typeface="Microsoft YaHei"/>
              <a:cs typeface="Microsoft YaHei"/>
            </a:endParaRPr>
          </a:p>
        </p:txBody>
      </p:sp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520695"/>
            <a:ext cx="3282696" cy="3232404"/>
          </a:xfrm>
          <a:prstGeom prst="rect">
            <a:avLst/>
          </a:prstGeom>
        </p:spPr>
      </p:pic>
      <p:pic>
        <p:nvPicPr>
          <p:cNvPr id="14" name="音訊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2"/>
    </mc:Choice>
    <mc:Fallback>
      <p:transition spd="slow" advTm="2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59351" y="517905"/>
            <a:ext cx="32759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案例分享</a:t>
            </a: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753098"/>
            <a:ext cx="12191999" cy="11048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07717" y="1702688"/>
            <a:ext cx="8977630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Microsoft YaHei"/>
                <a:cs typeface="Microsoft YaHei"/>
              </a:rPr>
              <a:t>這星期偉翰又一樣的拿</a:t>
            </a:r>
            <a:r>
              <a:rPr sz="3200" b="1" spc="-15" dirty="0">
                <a:latin typeface="Microsoft YaHei"/>
                <a:cs typeface="Microsoft YaHei"/>
              </a:rPr>
              <a:t>掃</a:t>
            </a:r>
            <a:r>
              <a:rPr sz="3200" b="1" dirty="0">
                <a:latin typeface="Microsoft YaHei"/>
                <a:cs typeface="Microsoft YaHei"/>
              </a:rPr>
              <a:t>具揮</a:t>
            </a:r>
            <a:r>
              <a:rPr sz="3200" b="1" spc="-15" dirty="0">
                <a:latin typeface="Microsoft YaHei"/>
                <a:cs typeface="Microsoft YaHei"/>
              </a:rPr>
              <a:t>到</a:t>
            </a:r>
            <a:r>
              <a:rPr sz="3200" b="1" dirty="0">
                <a:latin typeface="Microsoft YaHei"/>
                <a:cs typeface="Microsoft YaHei"/>
              </a:rPr>
              <a:t>翔全</a:t>
            </a:r>
            <a:r>
              <a:rPr sz="3200" b="1" spc="-15" dirty="0">
                <a:latin typeface="Microsoft YaHei"/>
                <a:cs typeface="Microsoft YaHei"/>
              </a:rPr>
              <a:t>的</a:t>
            </a:r>
            <a:r>
              <a:rPr sz="3200" b="1" dirty="0">
                <a:latin typeface="Microsoft YaHei"/>
                <a:cs typeface="Microsoft YaHei"/>
              </a:rPr>
              <a:t>下體</a:t>
            </a:r>
            <a:r>
              <a:rPr sz="3200" b="1" spc="-15" dirty="0">
                <a:latin typeface="Microsoft YaHei"/>
                <a:cs typeface="Microsoft YaHei"/>
              </a:rPr>
              <a:t>，</a:t>
            </a:r>
            <a:r>
              <a:rPr sz="3200" b="1" dirty="0">
                <a:latin typeface="Microsoft YaHei"/>
                <a:cs typeface="Microsoft YaHei"/>
              </a:rPr>
              <a:t>翔全 有些生氣，跟偉翰說：</a:t>
            </a:r>
            <a:r>
              <a:rPr sz="3200" b="1" spc="-15" dirty="0">
                <a:latin typeface="Microsoft YaHei"/>
                <a:cs typeface="Microsoft YaHei"/>
              </a:rPr>
              <a:t>「</a:t>
            </a:r>
            <a:r>
              <a:rPr sz="3200" b="1" dirty="0">
                <a:latin typeface="Microsoft YaHei"/>
                <a:cs typeface="Microsoft YaHei"/>
              </a:rPr>
              <a:t>你弄</a:t>
            </a:r>
            <a:r>
              <a:rPr sz="3200" b="1" spc="-15" dirty="0">
                <a:latin typeface="Microsoft YaHei"/>
                <a:cs typeface="Microsoft YaHei"/>
              </a:rPr>
              <a:t>到</a:t>
            </a:r>
            <a:r>
              <a:rPr sz="3200" b="1" dirty="0">
                <a:latin typeface="Microsoft YaHei"/>
                <a:cs typeface="Microsoft YaHei"/>
              </a:rPr>
              <a:t>我了</a:t>
            </a:r>
            <a:r>
              <a:rPr sz="3200" b="1" spc="-15" dirty="0">
                <a:latin typeface="Microsoft YaHei"/>
                <a:cs typeface="Microsoft YaHei"/>
              </a:rPr>
              <a:t>，</a:t>
            </a:r>
            <a:r>
              <a:rPr sz="3200" b="1" dirty="0">
                <a:latin typeface="Microsoft YaHei"/>
                <a:cs typeface="Microsoft YaHei"/>
              </a:rPr>
              <a:t>很痛</a:t>
            </a:r>
            <a:r>
              <a:rPr sz="3200" b="1" spc="-15" dirty="0">
                <a:latin typeface="Microsoft YaHei"/>
                <a:cs typeface="Microsoft YaHei"/>
              </a:rPr>
              <a:t>！</a:t>
            </a:r>
            <a:r>
              <a:rPr sz="3200" b="1" dirty="0">
                <a:latin typeface="Microsoft YaHei"/>
                <a:cs typeface="Microsoft YaHei"/>
              </a:rPr>
              <a:t>」結 </a:t>
            </a:r>
            <a:r>
              <a:rPr sz="3200" b="1" spc="5" dirty="0">
                <a:latin typeface="Microsoft YaHei"/>
                <a:cs typeface="Microsoft YaHei"/>
              </a:rPr>
              <a:t>果偉翰卻一臉不在乎的</a:t>
            </a:r>
            <a:r>
              <a:rPr sz="3200" b="1" spc="-10" dirty="0">
                <a:latin typeface="Microsoft YaHei"/>
                <a:cs typeface="Microsoft YaHei"/>
              </a:rPr>
              <a:t>說</a:t>
            </a:r>
            <a:r>
              <a:rPr sz="3200" b="1" spc="5" dirty="0">
                <a:latin typeface="Microsoft YaHei"/>
                <a:cs typeface="Microsoft YaHei"/>
              </a:rPr>
              <a:t>：「</a:t>
            </a:r>
            <a:r>
              <a:rPr sz="3200" b="1" spc="-10" dirty="0">
                <a:latin typeface="Microsoft YaHei"/>
                <a:cs typeface="Microsoft YaHei"/>
              </a:rPr>
              <a:t>是</a:t>
            </a:r>
            <a:r>
              <a:rPr sz="3200" b="1" spc="5" dirty="0">
                <a:latin typeface="Microsoft YaHei"/>
                <a:cs typeface="Microsoft YaHei"/>
              </a:rPr>
              <a:t>嗎？</a:t>
            </a:r>
            <a:r>
              <a:rPr sz="3200" b="1" spc="-10" dirty="0">
                <a:latin typeface="Microsoft YaHei"/>
                <a:cs typeface="Microsoft YaHei"/>
              </a:rPr>
              <a:t>哪</a:t>
            </a:r>
            <a:r>
              <a:rPr sz="3200" b="1" spc="5" dirty="0">
                <a:latin typeface="Microsoft YaHei"/>
                <a:cs typeface="Microsoft YaHei"/>
              </a:rPr>
              <a:t>裡有</a:t>
            </a:r>
            <a:r>
              <a:rPr sz="3200" b="1" spc="-10" dirty="0">
                <a:latin typeface="Microsoft YaHei"/>
                <a:cs typeface="Microsoft YaHei"/>
              </a:rPr>
              <a:t>？</a:t>
            </a:r>
            <a:r>
              <a:rPr sz="3200" b="1" dirty="0">
                <a:latin typeface="Microsoft YaHei"/>
                <a:cs typeface="Microsoft YaHei"/>
              </a:rPr>
              <a:t>」便 伸手去抓翔全的下體並</a:t>
            </a:r>
            <a:r>
              <a:rPr sz="3200" b="1" spc="-15" dirty="0">
                <a:latin typeface="Microsoft YaHei"/>
                <a:cs typeface="Microsoft YaHei"/>
              </a:rPr>
              <a:t>說</a:t>
            </a:r>
            <a:r>
              <a:rPr sz="3200" b="1" dirty="0">
                <a:latin typeface="Microsoft YaHei"/>
                <a:cs typeface="Microsoft YaHei"/>
              </a:rPr>
              <a:t>：「</a:t>
            </a:r>
            <a:r>
              <a:rPr sz="3200" b="1" spc="-15" dirty="0">
                <a:latin typeface="Microsoft YaHei"/>
                <a:cs typeface="Microsoft YaHei"/>
              </a:rPr>
              <a:t>我</a:t>
            </a:r>
            <a:r>
              <a:rPr sz="3200" b="1" dirty="0">
                <a:latin typeface="Microsoft YaHei"/>
                <a:cs typeface="Microsoft YaHei"/>
              </a:rPr>
              <a:t>抓都</a:t>
            </a:r>
            <a:r>
              <a:rPr sz="3200" b="1" spc="-15" dirty="0">
                <a:latin typeface="Microsoft YaHei"/>
                <a:cs typeface="Microsoft YaHei"/>
              </a:rPr>
              <a:t>抓</a:t>
            </a:r>
            <a:r>
              <a:rPr sz="3200" b="1" dirty="0">
                <a:latin typeface="Microsoft YaHei"/>
                <a:cs typeface="Microsoft YaHei"/>
              </a:rPr>
              <a:t>不到</a:t>
            </a:r>
            <a:r>
              <a:rPr sz="3200" b="1" spc="-15" dirty="0">
                <a:latin typeface="Microsoft YaHei"/>
                <a:cs typeface="Microsoft YaHei"/>
              </a:rPr>
              <a:t>呀</a:t>
            </a:r>
            <a:r>
              <a:rPr sz="3200" b="1" dirty="0">
                <a:latin typeface="Microsoft YaHei"/>
                <a:cs typeface="Microsoft YaHei"/>
              </a:rPr>
              <a:t>，怎 麼能弄到你呢？」翔全</a:t>
            </a:r>
            <a:r>
              <a:rPr sz="3200" b="1" spc="-15" dirty="0">
                <a:latin typeface="Microsoft YaHei"/>
                <a:cs typeface="Microsoft YaHei"/>
              </a:rPr>
              <a:t>閃</a:t>
            </a:r>
            <a:r>
              <a:rPr sz="3200" b="1" dirty="0">
                <a:latin typeface="Microsoft YaHei"/>
                <a:cs typeface="Microsoft YaHei"/>
              </a:rPr>
              <a:t>躲不</a:t>
            </a:r>
            <a:r>
              <a:rPr sz="3200" b="1" spc="-15" dirty="0">
                <a:latin typeface="Microsoft YaHei"/>
                <a:cs typeface="Microsoft YaHei"/>
              </a:rPr>
              <a:t>及</a:t>
            </a:r>
            <a:r>
              <a:rPr sz="3200" b="1" dirty="0">
                <a:latin typeface="Microsoft YaHei"/>
                <a:cs typeface="Microsoft YaHei"/>
              </a:rPr>
              <a:t>，下</a:t>
            </a:r>
            <a:r>
              <a:rPr sz="3200" b="1" spc="-15" dirty="0">
                <a:latin typeface="Microsoft YaHei"/>
                <a:cs typeface="Microsoft YaHei"/>
              </a:rPr>
              <a:t>體</a:t>
            </a:r>
            <a:r>
              <a:rPr sz="3200" b="1" dirty="0">
                <a:latin typeface="Microsoft YaHei"/>
                <a:cs typeface="Microsoft YaHei"/>
              </a:rPr>
              <a:t>就被</a:t>
            </a:r>
            <a:r>
              <a:rPr sz="3200" b="1" spc="-15" dirty="0">
                <a:latin typeface="Microsoft YaHei"/>
                <a:cs typeface="Microsoft YaHei"/>
              </a:rPr>
              <a:t>偉</a:t>
            </a:r>
            <a:r>
              <a:rPr sz="3200" b="1" dirty="0">
                <a:latin typeface="Microsoft YaHei"/>
                <a:cs typeface="Microsoft YaHei"/>
              </a:rPr>
              <a:t>翰抓 </a:t>
            </a:r>
            <a:r>
              <a:rPr sz="3200" b="1" spc="5" dirty="0">
                <a:latin typeface="Microsoft YaHei"/>
                <a:cs typeface="Microsoft YaHei"/>
              </a:rPr>
              <a:t>到，那種感覺實在太糟</a:t>
            </a:r>
            <a:r>
              <a:rPr sz="3200" b="1" spc="-10" dirty="0">
                <a:latin typeface="Microsoft YaHei"/>
                <a:cs typeface="Microsoft YaHei"/>
              </a:rPr>
              <a:t>糕</a:t>
            </a:r>
            <a:r>
              <a:rPr sz="3200" b="1" spc="5" dirty="0">
                <a:latin typeface="Microsoft YaHei"/>
                <a:cs typeface="Microsoft YaHei"/>
              </a:rPr>
              <a:t>了！</a:t>
            </a:r>
            <a:r>
              <a:rPr sz="3200" b="1" spc="-10" dirty="0">
                <a:latin typeface="Microsoft YaHei"/>
                <a:cs typeface="Microsoft YaHei"/>
              </a:rPr>
              <a:t>班</a:t>
            </a:r>
            <a:r>
              <a:rPr sz="3200" b="1" spc="5" dirty="0">
                <a:latin typeface="Microsoft YaHei"/>
                <a:cs typeface="Microsoft YaHei"/>
              </a:rPr>
              <a:t>上有</a:t>
            </a:r>
            <a:r>
              <a:rPr sz="3200" b="1" spc="-10" dirty="0">
                <a:latin typeface="Microsoft YaHei"/>
                <a:cs typeface="Microsoft YaHei"/>
              </a:rPr>
              <a:t>些</a:t>
            </a:r>
            <a:r>
              <a:rPr sz="3200" b="1" spc="5" dirty="0">
                <a:latin typeface="Microsoft YaHei"/>
                <a:cs typeface="Microsoft YaHei"/>
              </a:rPr>
              <a:t>同學</a:t>
            </a:r>
            <a:r>
              <a:rPr sz="3200" b="1" spc="-10" dirty="0">
                <a:latin typeface="Microsoft YaHei"/>
                <a:cs typeface="Microsoft YaHei"/>
              </a:rPr>
              <a:t>明</a:t>
            </a:r>
            <a:r>
              <a:rPr sz="3200" b="1" dirty="0">
                <a:latin typeface="Microsoft YaHei"/>
                <a:cs typeface="Microsoft YaHei"/>
              </a:rPr>
              <a:t>明看 見了卻都沒人出聲，翔</a:t>
            </a:r>
            <a:r>
              <a:rPr sz="3200" b="1" spc="-15" dirty="0">
                <a:latin typeface="Microsoft YaHei"/>
                <a:cs typeface="Microsoft YaHei"/>
              </a:rPr>
              <a:t>全</a:t>
            </a:r>
            <a:r>
              <a:rPr sz="3200" b="1" dirty="0">
                <a:latin typeface="Microsoft YaHei"/>
                <a:cs typeface="Microsoft YaHei"/>
              </a:rPr>
              <a:t>也不</a:t>
            </a:r>
            <a:r>
              <a:rPr sz="3200" b="1" spc="-15" dirty="0">
                <a:latin typeface="Microsoft YaHei"/>
                <a:cs typeface="Microsoft YaHei"/>
              </a:rPr>
              <a:t>知</a:t>
            </a:r>
            <a:r>
              <a:rPr sz="3200" b="1" dirty="0">
                <a:latin typeface="Microsoft YaHei"/>
                <a:cs typeface="Microsoft YaHei"/>
              </a:rPr>
              <a:t>道該</a:t>
            </a:r>
            <a:r>
              <a:rPr sz="3200" b="1" spc="-15" dirty="0">
                <a:latin typeface="Microsoft YaHei"/>
                <a:cs typeface="Microsoft YaHei"/>
              </a:rPr>
              <a:t>怎</a:t>
            </a:r>
            <a:r>
              <a:rPr sz="3200" b="1" dirty="0">
                <a:latin typeface="Microsoft YaHei"/>
                <a:cs typeface="Microsoft YaHei"/>
              </a:rPr>
              <a:t>麼辦</a:t>
            </a:r>
            <a:r>
              <a:rPr sz="3200" b="1" spc="-15" dirty="0">
                <a:latin typeface="Microsoft YaHei"/>
                <a:cs typeface="Microsoft YaHei"/>
              </a:rPr>
              <a:t>，</a:t>
            </a:r>
            <a:r>
              <a:rPr sz="3200" b="1" dirty="0">
                <a:latin typeface="Microsoft YaHei"/>
                <a:cs typeface="Microsoft YaHei"/>
              </a:rPr>
              <a:t>只好 忍下來。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752344"/>
            <a:ext cx="2804160" cy="3148583"/>
          </a:xfrm>
          <a:prstGeom prst="rect">
            <a:avLst/>
          </a:prstGeom>
        </p:spPr>
      </p:pic>
      <p:pic>
        <p:nvPicPr>
          <p:cNvPr id="13" name="音訊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89"/>
    </mc:Choice>
    <mc:Fallback>
      <p:transition spd="slow" advTm="4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59351" y="517905"/>
            <a:ext cx="32759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案例分享</a:t>
            </a: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753098"/>
            <a:ext cx="12191999" cy="11048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74519" y="1691081"/>
            <a:ext cx="916940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Microsoft YaHei"/>
                <a:cs typeface="Microsoft YaHei"/>
              </a:rPr>
              <a:t>翔全放學回家之後一直想起被碰觸下體這件事</a:t>
            </a:r>
            <a:endParaRPr sz="3600">
              <a:latin typeface="Microsoft YaHei"/>
              <a:cs typeface="Microsoft YaHe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latin typeface="Microsoft YaHei"/>
                <a:cs typeface="Microsoft YaHei"/>
              </a:rPr>
              <a:t>，於是跟爸爸講了今天發生的事情。翔全爸爸 </a:t>
            </a:r>
            <a:r>
              <a:rPr sz="3600" b="1" spc="-5" dirty="0">
                <a:latin typeface="Microsoft YaHei"/>
                <a:cs typeface="Microsoft YaHei"/>
              </a:rPr>
              <a:t>告訴他遇到不舒服的事不能隱忍不說，然後便 </a:t>
            </a:r>
            <a:r>
              <a:rPr sz="3600" b="1" dirty="0">
                <a:latin typeface="Microsoft YaHei"/>
                <a:cs typeface="Microsoft YaHei"/>
              </a:rPr>
              <a:t>將此事告知班級導師。</a:t>
            </a:r>
            <a:endParaRPr sz="3600">
              <a:latin typeface="Microsoft YaHei"/>
              <a:cs typeface="Microsoft YaHei"/>
            </a:endParaRPr>
          </a:p>
        </p:txBody>
      </p:sp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2879" y="3451859"/>
            <a:ext cx="2813304" cy="2621279"/>
          </a:xfrm>
          <a:prstGeom prst="rect">
            <a:avLst/>
          </a:prstGeom>
        </p:spPr>
      </p:pic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3"/>
    </mc:Choice>
    <mc:Fallback>
      <p:transition spd="slow" advTm="2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8340" y="1575816"/>
            <a:ext cx="11033125" cy="52311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876675">
              <a:lnSpc>
                <a:spcPct val="100000"/>
              </a:lnSpc>
              <a:spcBef>
                <a:spcPts val="960"/>
              </a:spcBef>
            </a:pPr>
            <a:r>
              <a:rPr sz="3600" b="1" dirty="0">
                <a:latin typeface="Microsoft YaHei"/>
                <a:cs typeface="Microsoft YaHei"/>
              </a:rPr>
              <a:t>【性騷擾定義】</a:t>
            </a:r>
            <a:endParaRPr sz="3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3600" b="1" dirty="0">
                <a:latin typeface="Microsoft YaHei"/>
                <a:cs typeface="Microsoft YaHei"/>
              </a:rPr>
              <a:t>《性別平等教育</a:t>
            </a:r>
            <a:r>
              <a:rPr sz="3600" b="1" spc="-10" dirty="0">
                <a:latin typeface="Microsoft YaHei"/>
                <a:cs typeface="Microsoft YaHei"/>
              </a:rPr>
              <a:t>法</a:t>
            </a:r>
            <a:r>
              <a:rPr sz="3600" b="1" dirty="0">
                <a:latin typeface="Microsoft YaHei"/>
                <a:cs typeface="Microsoft YaHei"/>
              </a:rPr>
              <a:t>》第</a:t>
            </a:r>
            <a:r>
              <a:rPr sz="3600" b="1" spc="-5" dirty="0">
                <a:latin typeface="Arial"/>
                <a:cs typeface="Arial"/>
              </a:rPr>
              <a:t>2</a:t>
            </a:r>
            <a:r>
              <a:rPr sz="3600" b="1" dirty="0">
                <a:latin typeface="Microsoft YaHei"/>
                <a:cs typeface="Microsoft YaHei"/>
              </a:rPr>
              <a:t>條第</a:t>
            </a:r>
            <a:r>
              <a:rPr sz="3600" b="1" spc="-5" dirty="0">
                <a:latin typeface="Arial"/>
                <a:cs typeface="Arial"/>
              </a:rPr>
              <a:t>4</a:t>
            </a:r>
            <a:r>
              <a:rPr sz="3600" b="1" dirty="0">
                <a:latin typeface="Microsoft YaHei"/>
                <a:cs typeface="Microsoft YaHei"/>
              </a:rPr>
              <a:t>點</a:t>
            </a:r>
            <a:endParaRPr sz="3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3200" dirty="0">
                <a:latin typeface="Microsoft YaHei"/>
                <a:cs typeface="Microsoft YaHei"/>
              </a:rPr>
              <a:t>性騷擾係指符合列情形</a:t>
            </a:r>
            <a:r>
              <a:rPr sz="3200" spc="-15" dirty="0">
                <a:latin typeface="Microsoft YaHei"/>
                <a:cs typeface="Microsoft YaHei"/>
              </a:rPr>
              <a:t>之</a:t>
            </a:r>
            <a:r>
              <a:rPr sz="3200" dirty="0">
                <a:latin typeface="Microsoft YaHei"/>
                <a:cs typeface="Microsoft YaHei"/>
              </a:rPr>
              <a:t>一，</a:t>
            </a:r>
            <a:r>
              <a:rPr sz="3200" spc="-15" dirty="0">
                <a:latin typeface="Microsoft YaHei"/>
                <a:cs typeface="Microsoft YaHei"/>
              </a:rPr>
              <a:t>且</a:t>
            </a:r>
            <a:r>
              <a:rPr sz="3200" dirty="0">
                <a:latin typeface="Microsoft YaHei"/>
                <a:cs typeface="Microsoft YaHei"/>
              </a:rPr>
              <a:t>未達</a:t>
            </a:r>
            <a:r>
              <a:rPr sz="3200" spc="-15" dirty="0">
                <a:latin typeface="Microsoft YaHei"/>
                <a:cs typeface="Microsoft YaHei"/>
              </a:rPr>
              <a:t>性</a:t>
            </a:r>
            <a:r>
              <a:rPr sz="3200" dirty="0">
                <a:latin typeface="Microsoft YaHei"/>
                <a:cs typeface="Microsoft YaHei"/>
              </a:rPr>
              <a:t>侵害</a:t>
            </a:r>
            <a:r>
              <a:rPr sz="3200" spc="-15" dirty="0">
                <a:latin typeface="Microsoft YaHei"/>
                <a:cs typeface="Microsoft YaHei"/>
              </a:rPr>
              <a:t>之</a:t>
            </a:r>
            <a:r>
              <a:rPr sz="3200" dirty="0">
                <a:latin typeface="Microsoft YaHei"/>
                <a:cs typeface="Microsoft YaHei"/>
              </a:rPr>
              <a:t>程度</a:t>
            </a:r>
            <a:r>
              <a:rPr sz="3200" spc="-15" dirty="0">
                <a:latin typeface="Microsoft YaHei"/>
                <a:cs typeface="Microsoft YaHei"/>
              </a:rPr>
              <a:t>者</a:t>
            </a:r>
            <a:r>
              <a:rPr sz="3200" dirty="0">
                <a:latin typeface="Microsoft YaHei"/>
                <a:cs typeface="Microsoft YaHei"/>
              </a:rPr>
              <a:t>：</a:t>
            </a:r>
            <a:endParaRPr sz="3200">
              <a:latin typeface="Microsoft YaHei"/>
              <a:cs typeface="Microsoft YaHei"/>
            </a:endParaRPr>
          </a:p>
          <a:p>
            <a:pPr marL="1262380" marR="5080" indent="-1250315" algn="just">
              <a:lnSpc>
                <a:spcPct val="90000"/>
              </a:lnSpc>
              <a:spcBef>
                <a:spcPts val="994"/>
              </a:spcBef>
            </a:pPr>
            <a:r>
              <a:rPr sz="3200" dirty="0">
                <a:latin typeface="Microsoft YaHei"/>
                <a:cs typeface="Microsoft YaHei"/>
              </a:rPr>
              <a:t>（一）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以明示或暗示之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方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式，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從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事不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受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歡迎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且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具有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性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意味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或</a:t>
            </a:r>
            <a:r>
              <a:rPr sz="3200" b="1" spc="5" dirty="0">
                <a:solidFill>
                  <a:srgbClr val="FF0000"/>
                </a:solidFill>
                <a:latin typeface="Microsoft YaHei"/>
                <a:cs typeface="Microsoft YaHei"/>
              </a:rPr>
              <a:t>性 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別歧視之言詞或行為，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致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影響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他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人之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人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格尊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嚴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、學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習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、 或工作之機會或表現者。</a:t>
            </a:r>
            <a:endParaRPr sz="3200">
              <a:latin typeface="Microsoft YaHei"/>
              <a:cs typeface="Microsoft YaHei"/>
            </a:endParaRPr>
          </a:p>
          <a:p>
            <a:pPr marL="1262380" marR="35560" indent="-1250315">
              <a:lnSpc>
                <a:spcPts val="3460"/>
              </a:lnSpc>
              <a:spcBef>
                <a:spcPts val="1060"/>
              </a:spcBef>
            </a:pPr>
            <a:r>
              <a:rPr sz="3200" dirty="0">
                <a:latin typeface="Microsoft YaHei"/>
                <a:cs typeface="Microsoft YaHei"/>
              </a:rPr>
              <a:t>（二）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以性或性別有關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之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行為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，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作為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自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己或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他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人獲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得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、喪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失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或 減損其學習或工作有關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權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益之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條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件者。</a:t>
            </a:r>
            <a:endParaRPr sz="3200">
              <a:latin typeface="Microsoft YaHei"/>
              <a:cs typeface="Microsoft YaHei"/>
            </a:endParaRPr>
          </a:p>
          <a:p>
            <a:pPr marL="1587500">
              <a:lnSpc>
                <a:spcPct val="100000"/>
              </a:lnSpc>
              <a:spcBef>
                <a:spcPts val="2970"/>
              </a:spcBef>
            </a:pPr>
            <a:r>
              <a:rPr sz="3200" dirty="0">
                <a:latin typeface="Microsoft YaHei"/>
                <a:cs typeface="Microsoft YaHei"/>
              </a:rPr>
              <a:t>另可參考</a:t>
            </a:r>
            <a:r>
              <a:rPr sz="32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YaHei"/>
                <a:cs typeface="Microsoft YaHei"/>
                <a:hlinkClick r:id="rId5"/>
              </a:rPr>
              <a:t>《</a:t>
            </a:r>
            <a:r>
              <a:rPr sz="3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YaHei"/>
                <a:cs typeface="Microsoft YaHei"/>
                <a:hlinkClick r:id="rId5"/>
              </a:rPr>
              <a:t>性騷擾防治</a:t>
            </a:r>
            <a:r>
              <a:rPr sz="32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YaHei"/>
                <a:cs typeface="Microsoft YaHei"/>
                <a:hlinkClick r:id="rId5"/>
              </a:rPr>
              <a:t>法</a:t>
            </a:r>
            <a:r>
              <a:rPr sz="32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YaHei"/>
                <a:cs typeface="Microsoft YaHei"/>
                <a:hlinkClick r:id="rId5"/>
              </a:rPr>
              <a:t>》第</a:t>
            </a:r>
            <a:r>
              <a:rPr sz="32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YaHei"/>
                <a:cs typeface="Microsoft YaHei"/>
                <a:hlinkClick r:id="rId5"/>
              </a:rPr>
              <a:t>2</a:t>
            </a:r>
            <a:r>
              <a:rPr sz="3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YaHei"/>
                <a:cs typeface="Microsoft YaHei"/>
                <a:hlinkClick r:id="rId5"/>
              </a:rPr>
              <a:t>條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9" name="音訊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00"/>
    </mc:Choice>
    <mc:Fallback>
      <p:transition spd="slow" advTm="5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2398" y="413867"/>
            <a:ext cx="3549015" cy="1720214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pc="-5" dirty="0"/>
              <a:t>主題說明</a:t>
            </a:r>
          </a:p>
          <a:p>
            <a:pPr marL="334645">
              <a:lnSpc>
                <a:spcPct val="100000"/>
              </a:lnSpc>
              <a:spcBef>
                <a:spcPts val="480"/>
              </a:spcBef>
            </a:pPr>
            <a:r>
              <a:rPr sz="3600" dirty="0">
                <a:solidFill>
                  <a:srgbClr val="000000"/>
                </a:solidFill>
              </a:rPr>
              <a:t>【性騷擾樣態】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055319" y="2337308"/>
            <a:ext cx="10643235" cy="3792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 indent="-413384">
              <a:lnSpc>
                <a:spcPct val="100000"/>
              </a:lnSpc>
              <a:spcBef>
                <a:spcPts val="100"/>
              </a:spcBef>
              <a:buSzPct val="97222"/>
              <a:buAutoNum type="arabicPeriod"/>
              <a:tabLst>
                <a:tab pos="426084" algn="l"/>
              </a:tabLst>
            </a:pPr>
            <a:r>
              <a:rPr sz="3600" b="1" dirty="0">
                <a:latin typeface="Microsoft YaHei"/>
                <a:cs typeface="Microsoft YaHei"/>
              </a:rPr>
              <a:t>言語的騷擾</a:t>
            </a:r>
            <a:endParaRPr sz="3600" dirty="0">
              <a:latin typeface="Microsoft YaHei"/>
              <a:cs typeface="Microsoft YaHei"/>
            </a:endParaRPr>
          </a:p>
          <a:p>
            <a:pPr marL="464820" marR="5080">
              <a:lnSpc>
                <a:spcPct val="100000"/>
              </a:lnSpc>
              <a:spcBef>
                <a:spcPts val="15"/>
              </a:spcBef>
            </a:pPr>
            <a:r>
              <a:rPr sz="3200" dirty="0">
                <a:latin typeface="Microsoft YaHei"/>
                <a:cs typeface="Microsoft YaHei"/>
              </a:rPr>
              <a:t>例如：屁股好大、沒有</a:t>
            </a:r>
            <a:r>
              <a:rPr sz="3200" spc="-15" dirty="0">
                <a:latin typeface="Microsoft YaHei"/>
                <a:cs typeface="Microsoft YaHei"/>
              </a:rPr>
              <a:t>大</a:t>
            </a:r>
            <a:r>
              <a:rPr sz="3200" dirty="0">
                <a:latin typeface="Microsoft YaHei"/>
                <a:cs typeface="Microsoft YaHei"/>
              </a:rPr>
              <a:t>鵰等</a:t>
            </a:r>
            <a:r>
              <a:rPr sz="3200" spc="-15" dirty="0">
                <a:latin typeface="Microsoft YaHei"/>
                <a:cs typeface="Microsoft YaHei"/>
              </a:rPr>
              <a:t>看</a:t>
            </a:r>
            <a:r>
              <a:rPr sz="3200" dirty="0">
                <a:latin typeface="Microsoft YaHei"/>
                <a:cs typeface="Microsoft YaHei"/>
              </a:rPr>
              <a:t>不起</a:t>
            </a:r>
            <a:r>
              <a:rPr sz="3200" spc="-15" dirty="0">
                <a:latin typeface="Microsoft YaHei"/>
                <a:cs typeface="Microsoft YaHei"/>
              </a:rPr>
              <a:t>、</a:t>
            </a:r>
            <a:r>
              <a:rPr sz="3200" dirty="0">
                <a:latin typeface="Microsoft YaHei"/>
                <a:cs typeface="Microsoft YaHei"/>
              </a:rPr>
              <a:t>嘲笑</a:t>
            </a:r>
            <a:r>
              <a:rPr sz="3200" spc="-15" dirty="0">
                <a:latin typeface="Microsoft YaHei"/>
                <a:cs typeface="Microsoft YaHei"/>
              </a:rPr>
              <a:t>、</a:t>
            </a:r>
            <a:r>
              <a:rPr sz="3200" dirty="0">
                <a:latin typeface="Microsoft YaHei"/>
                <a:cs typeface="Microsoft YaHei"/>
              </a:rPr>
              <a:t>侮辱</a:t>
            </a:r>
            <a:r>
              <a:rPr sz="3200" spc="-15" dirty="0">
                <a:latin typeface="Microsoft YaHei"/>
                <a:cs typeface="Microsoft YaHei"/>
              </a:rPr>
              <a:t>他</a:t>
            </a:r>
            <a:r>
              <a:rPr sz="3200" dirty="0">
                <a:latin typeface="Microsoft YaHei"/>
                <a:cs typeface="Microsoft YaHei"/>
              </a:rPr>
              <a:t>人長 相、身體與性別的話。</a:t>
            </a:r>
          </a:p>
          <a:p>
            <a:pPr marL="425450" indent="-413384">
              <a:lnSpc>
                <a:spcPct val="100000"/>
              </a:lnSpc>
              <a:spcBef>
                <a:spcPts val="1785"/>
              </a:spcBef>
              <a:buSzPct val="97222"/>
              <a:buAutoNum type="arabicPeriod" startAt="2"/>
              <a:tabLst>
                <a:tab pos="426084" algn="l"/>
              </a:tabLst>
            </a:pPr>
            <a:r>
              <a:rPr sz="3600" b="1" dirty="0">
                <a:latin typeface="Microsoft YaHei"/>
                <a:cs typeface="Microsoft YaHei"/>
              </a:rPr>
              <a:t>肢體的騷擾</a:t>
            </a:r>
            <a:endParaRPr sz="3600" dirty="0">
              <a:latin typeface="Microsoft YaHei"/>
              <a:cs typeface="Microsoft YaHei"/>
            </a:endParaRPr>
          </a:p>
          <a:p>
            <a:pPr marL="464820" marR="5080" algn="just">
              <a:lnSpc>
                <a:spcPct val="100000"/>
              </a:lnSpc>
              <a:spcBef>
                <a:spcPts val="15"/>
              </a:spcBef>
            </a:pPr>
            <a:r>
              <a:rPr sz="3200" dirty="0">
                <a:latin typeface="Microsoft YaHei"/>
                <a:cs typeface="Microsoft YaHei"/>
              </a:rPr>
              <a:t>例如：擋住去路、故意</a:t>
            </a:r>
            <a:r>
              <a:rPr sz="3200" spc="-15" dirty="0">
                <a:latin typeface="Microsoft YaHei"/>
                <a:cs typeface="Microsoft YaHei"/>
              </a:rPr>
              <a:t>觸</a:t>
            </a:r>
            <a:r>
              <a:rPr sz="3200" dirty="0">
                <a:latin typeface="Microsoft YaHei"/>
                <a:cs typeface="Microsoft YaHei"/>
              </a:rPr>
              <a:t>碰對</a:t>
            </a:r>
            <a:r>
              <a:rPr sz="3200" spc="-15" dirty="0">
                <a:latin typeface="Microsoft YaHei"/>
                <a:cs typeface="Microsoft YaHei"/>
              </a:rPr>
              <a:t>方</a:t>
            </a:r>
            <a:r>
              <a:rPr sz="3200" dirty="0">
                <a:latin typeface="Microsoft YaHei"/>
                <a:cs typeface="Microsoft YaHei"/>
              </a:rPr>
              <a:t>的身</a:t>
            </a:r>
            <a:r>
              <a:rPr sz="3200" spc="-15" dirty="0">
                <a:latin typeface="Microsoft YaHei"/>
                <a:cs typeface="Microsoft YaHei"/>
              </a:rPr>
              <a:t>體</a:t>
            </a:r>
            <a:r>
              <a:rPr sz="3200" dirty="0">
                <a:latin typeface="Microsoft YaHei"/>
                <a:cs typeface="Microsoft YaHei"/>
              </a:rPr>
              <a:t>（掀</a:t>
            </a:r>
            <a:r>
              <a:rPr sz="3200" spc="-15" dirty="0">
                <a:latin typeface="Microsoft YaHei"/>
                <a:cs typeface="Microsoft YaHei"/>
              </a:rPr>
              <a:t>裙</a:t>
            </a:r>
            <a:r>
              <a:rPr sz="3200" dirty="0">
                <a:latin typeface="Microsoft YaHei"/>
                <a:cs typeface="Microsoft YaHei"/>
              </a:rPr>
              <a:t>脫褲</a:t>
            </a:r>
            <a:r>
              <a:rPr sz="3200" spc="-15" dirty="0">
                <a:latin typeface="Microsoft YaHei"/>
                <a:cs typeface="Microsoft YaHei"/>
              </a:rPr>
              <a:t>、</a:t>
            </a:r>
            <a:r>
              <a:rPr sz="3200" spc="-5" dirty="0">
                <a:latin typeface="Microsoft YaHei"/>
                <a:cs typeface="Microsoft YaHei"/>
              </a:rPr>
              <a:t>碰觸 </a:t>
            </a:r>
            <a:r>
              <a:rPr sz="3200" dirty="0">
                <a:latin typeface="Microsoft YaHei"/>
                <a:cs typeface="Microsoft YaHei"/>
              </a:rPr>
              <a:t>胸部，或暴露性器官等</a:t>
            </a:r>
            <a:r>
              <a:rPr sz="3200" spc="-5" dirty="0">
                <a:latin typeface="Microsoft YaHei"/>
                <a:cs typeface="Microsoft YaHei"/>
              </a:rPr>
              <a:t>），</a:t>
            </a:r>
            <a:r>
              <a:rPr sz="3200" dirty="0">
                <a:latin typeface="Microsoft YaHei"/>
                <a:cs typeface="Microsoft YaHei"/>
              </a:rPr>
              <a:t>對</a:t>
            </a:r>
            <a:r>
              <a:rPr sz="3200" spc="-15" dirty="0">
                <a:latin typeface="Microsoft YaHei"/>
                <a:cs typeface="Microsoft YaHei"/>
              </a:rPr>
              <a:t>任</a:t>
            </a:r>
            <a:r>
              <a:rPr sz="3200" dirty="0">
                <a:latin typeface="Microsoft YaHei"/>
                <a:cs typeface="Microsoft YaHei"/>
              </a:rPr>
              <a:t>何人</a:t>
            </a:r>
            <a:r>
              <a:rPr sz="3200" spc="-15" dirty="0">
                <a:latin typeface="Microsoft YaHei"/>
                <a:cs typeface="Microsoft YaHei"/>
              </a:rPr>
              <a:t>做</a:t>
            </a:r>
            <a:r>
              <a:rPr sz="3200" dirty="0">
                <a:latin typeface="Microsoft YaHei"/>
                <a:cs typeface="Microsoft YaHei"/>
              </a:rPr>
              <a:t>出肢</a:t>
            </a:r>
            <a:r>
              <a:rPr sz="3200" spc="-15" dirty="0">
                <a:latin typeface="Microsoft YaHei"/>
                <a:cs typeface="Microsoft YaHei"/>
              </a:rPr>
              <a:t>體</a:t>
            </a:r>
            <a:r>
              <a:rPr sz="3200" dirty="0">
                <a:latin typeface="Microsoft YaHei"/>
                <a:cs typeface="Microsoft YaHei"/>
              </a:rPr>
              <a:t>上的</a:t>
            </a:r>
            <a:r>
              <a:rPr sz="3200" spc="-15" dirty="0">
                <a:latin typeface="Microsoft YaHei"/>
                <a:cs typeface="Microsoft YaHei"/>
              </a:rPr>
              <a:t>故</a:t>
            </a:r>
            <a:r>
              <a:rPr sz="3200" dirty="0">
                <a:latin typeface="Microsoft YaHei"/>
                <a:cs typeface="Microsoft YaHei"/>
              </a:rPr>
              <a:t>意碰 觸，讓對方覺得不舒服。</a:t>
            </a: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12"/>
    </mc:Choice>
    <mc:Fallback>
      <p:transition spd="slow" advTm="4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2398" y="264440"/>
            <a:ext cx="3324860" cy="1953895"/>
          </a:xfrm>
          <a:prstGeom prst="rect">
            <a:avLst/>
          </a:prstGeom>
        </p:spPr>
        <p:txBody>
          <a:bodyPr vert="horz" wrap="square" lIns="0" tIns="271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35"/>
              </a:spcBef>
            </a:pPr>
            <a:r>
              <a:rPr spc="-5" dirty="0"/>
              <a:t>主題說明</a:t>
            </a:r>
          </a:p>
          <a:p>
            <a:pPr marL="111125">
              <a:lnSpc>
                <a:spcPct val="100000"/>
              </a:lnSpc>
              <a:spcBef>
                <a:spcPts val="1145"/>
              </a:spcBef>
            </a:pPr>
            <a:r>
              <a:rPr sz="3600" dirty="0">
                <a:solidFill>
                  <a:srgbClr val="000000"/>
                </a:solidFill>
              </a:rPr>
              <a:t>【性騷擾樣態】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023315" y="2421382"/>
            <a:ext cx="10236835" cy="3792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 indent="-413384">
              <a:lnSpc>
                <a:spcPct val="100000"/>
              </a:lnSpc>
              <a:spcBef>
                <a:spcPts val="100"/>
              </a:spcBef>
              <a:buSzPct val="97222"/>
              <a:buAutoNum type="arabicPeriod" startAt="3"/>
              <a:tabLst>
                <a:tab pos="426084" algn="l"/>
              </a:tabLst>
            </a:pPr>
            <a:r>
              <a:rPr sz="3600" b="1" dirty="0">
                <a:latin typeface="Microsoft YaHei"/>
                <a:cs typeface="Microsoft YaHei"/>
              </a:rPr>
              <a:t>視覺的騷擾</a:t>
            </a:r>
            <a:endParaRPr sz="3600">
              <a:latin typeface="Microsoft YaHei"/>
              <a:cs typeface="Microsoft YaHei"/>
            </a:endParaRPr>
          </a:p>
          <a:p>
            <a:pPr marL="465455" marR="5080">
              <a:lnSpc>
                <a:spcPct val="100000"/>
              </a:lnSpc>
              <a:spcBef>
                <a:spcPts val="15"/>
              </a:spcBef>
            </a:pPr>
            <a:r>
              <a:rPr sz="3200" dirty="0">
                <a:latin typeface="Microsoft YaHei"/>
                <a:cs typeface="Microsoft YaHei"/>
              </a:rPr>
              <a:t>例如：傳閱裸露色情圖</a:t>
            </a:r>
            <a:r>
              <a:rPr sz="3200" spc="-15" dirty="0">
                <a:latin typeface="Microsoft YaHei"/>
                <a:cs typeface="Microsoft YaHei"/>
              </a:rPr>
              <a:t>片</a:t>
            </a:r>
            <a:r>
              <a:rPr sz="3200" dirty="0">
                <a:latin typeface="Microsoft YaHei"/>
                <a:cs typeface="Microsoft YaHei"/>
              </a:rPr>
              <a:t>、散</a:t>
            </a:r>
            <a:r>
              <a:rPr sz="3200" spc="-15" dirty="0">
                <a:latin typeface="Microsoft YaHei"/>
                <a:cs typeface="Microsoft YaHei"/>
              </a:rPr>
              <a:t>播</a:t>
            </a:r>
            <a:r>
              <a:rPr sz="3200" dirty="0">
                <a:latin typeface="Microsoft YaHei"/>
                <a:cs typeface="Microsoft YaHei"/>
              </a:rPr>
              <a:t>色情</a:t>
            </a:r>
            <a:r>
              <a:rPr sz="3200" spc="-15" dirty="0">
                <a:latin typeface="Microsoft YaHei"/>
                <a:cs typeface="Microsoft YaHei"/>
              </a:rPr>
              <a:t>影</a:t>
            </a:r>
            <a:r>
              <a:rPr sz="3200" dirty="0">
                <a:latin typeface="Microsoft YaHei"/>
                <a:cs typeface="Microsoft YaHei"/>
              </a:rPr>
              <a:t>片等</a:t>
            </a:r>
            <a:r>
              <a:rPr sz="3200" spc="-15" dirty="0">
                <a:latin typeface="Microsoft YaHei"/>
                <a:cs typeface="Microsoft YaHei"/>
              </a:rPr>
              <a:t>，</a:t>
            </a:r>
            <a:r>
              <a:rPr sz="3200" dirty="0">
                <a:latin typeface="Microsoft YaHei"/>
                <a:cs typeface="Microsoft YaHei"/>
              </a:rPr>
              <a:t>造成</a:t>
            </a:r>
            <a:r>
              <a:rPr sz="3200" spc="-15" dirty="0">
                <a:latin typeface="Microsoft YaHei"/>
                <a:cs typeface="Microsoft YaHei"/>
              </a:rPr>
              <a:t>他</a:t>
            </a:r>
            <a:r>
              <a:rPr sz="3200" dirty="0">
                <a:latin typeface="Microsoft YaHei"/>
                <a:cs typeface="Microsoft YaHei"/>
              </a:rPr>
              <a:t>人 不舒服。</a:t>
            </a:r>
            <a:endParaRPr sz="3200">
              <a:latin typeface="Microsoft YaHei"/>
              <a:cs typeface="Microsoft YaHei"/>
            </a:endParaRPr>
          </a:p>
          <a:p>
            <a:pPr marL="425450" indent="-413384">
              <a:lnSpc>
                <a:spcPct val="100000"/>
              </a:lnSpc>
              <a:spcBef>
                <a:spcPts val="1785"/>
              </a:spcBef>
              <a:buSzPct val="97222"/>
              <a:buAutoNum type="arabicPeriod" startAt="4"/>
              <a:tabLst>
                <a:tab pos="426084" algn="l"/>
              </a:tabLst>
            </a:pPr>
            <a:r>
              <a:rPr sz="3600" b="1" dirty="0">
                <a:latin typeface="Microsoft YaHei"/>
                <a:cs typeface="Microsoft YaHei"/>
              </a:rPr>
              <a:t>不受歡迎的性要求</a:t>
            </a:r>
            <a:endParaRPr sz="3600">
              <a:latin typeface="Microsoft YaHei"/>
              <a:cs typeface="Microsoft YaHei"/>
            </a:endParaRPr>
          </a:p>
          <a:p>
            <a:pPr marL="465455">
              <a:lnSpc>
                <a:spcPct val="100000"/>
              </a:lnSpc>
              <a:spcBef>
                <a:spcPts val="15"/>
              </a:spcBef>
            </a:pPr>
            <a:r>
              <a:rPr sz="3200" dirty="0">
                <a:latin typeface="Microsoft YaHei"/>
                <a:cs typeface="Microsoft YaHei"/>
              </a:rPr>
              <a:t>以要求對方同意性服務</a:t>
            </a:r>
            <a:r>
              <a:rPr sz="3200" spc="-15" dirty="0">
                <a:latin typeface="Microsoft YaHei"/>
                <a:cs typeface="Microsoft YaHei"/>
              </a:rPr>
              <a:t>作</a:t>
            </a:r>
            <a:r>
              <a:rPr sz="3200" dirty="0">
                <a:latin typeface="Microsoft YaHei"/>
                <a:cs typeface="Microsoft YaHei"/>
              </a:rPr>
              <a:t>為交</a:t>
            </a:r>
            <a:r>
              <a:rPr sz="3200" spc="-15" dirty="0">
                <a:latin typeface="Microsoft YaHei"/>
                <a:cs typeface="Microsoft YaHei"/>
              </a:rPr>
              <a:t>換</a:t>
            </a:r>
            <a:r>
              <a:rPr sz="3200" dirty="0">
                <a:latin typeface="Microsoft YaHei"/>
                <a:cs typeface="Microsoft YaHei"/>
              </a:rPr>
              <a:t>利益</a:t>
            </a:r>
            <a:r>
              <a:rPr sz="3200" spc="-15" dirty="0">
                <a:latin typeface="Microsoft YaHei"/>
                <a:cs typeface="Microsoft YaHei"/>
              </a:rPr>
              <a:t>條</a:t>
            </a:r>
            <a:r>
              <a:rPr sz="3200" dirty="0">
                <a:latin typeface="Microsoft YaHei"/>
                <a:cs typeface="Microsoft YaHei"/>
              </a:rPr>
              <a:t>件的</a:t>
            </a:r>
            <a:r>
              <a:rPr sz="3200" spc="-15" dirty="0">
                <a:latin typeface="Microsoft YaHei"/>
                <a:cs typeface="Microsoft YaHei"/>
              </a:rPr>
              <a:t>手</a:t>
            </a:r>
            <a:r>
              <a:rPr sz="3200" dirty="0">
                <a:latin typeface="Microsoft YaHei"/>
                <a:cs typeface="Microsoft YaHei"/>
              </a:rPr>
              <a:t>段。</a:t>
            </a:r>
            <a:r>
              <a:rPr sz="3200" spc="-15" dirty="0">
                <a:latin typeface="Microsoft YaHei"/>
                <a:cs typeface="Microsoft YaHei"/>
              </a:rPr>
              <a:t>例</a:t>
            </a:r>
            <a:r>
              <a:rPr sz="3200" spc="5" dirty="0">
                <a:latin typeface="Microsoft YaHei"/>
                <a:cs typeface="Microsoft YaHei"/>
              </a:rPr>
              <a:t>如</a:t>
            </a:r>
            <a:endParaRPr sz="3200">
              <a:latin typeface="Microsoft YaHei"/>
              <a:cs typeface="Microsoft YaHei"/>
            </a:endParaRPr>
          </a:p>
          <a:p>
            <a:pPr marL="465455" marR="508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Microsoft YaHei"/>
                <a:cs typeface="Microsoft YaHei"/>
              </a:rPr>
              <a:t>：同學間以不登記遲到</a:t>
            </a:r>
            <a:r>
              <a:rPr sz="3200" spc="-15" dirty="0">
                <a:latin typeface="Microsoft YaHei"/>
                <a:cs typeface="Microsoft YaHei"/>
              </a:rPr>
              <a:t>…</a:t>
            </a:r>
            <a:r>
              <a:rPr sz="3200" dirty="0">
                <a:latin typeface="Microsoft YaHei"/>
                <a:cs typeface="Microsoft YaHei"/>
              </a:rPr>
              <a:t>等條</a:t>
            </a:r>
            <a:r>
              <a:rPr sz="3200" spc="-15" dirty="0">
                <a:latin typeface="Microsoft YaHei"/>
                <a:cs typeface="Microsoft YaHei"/>
              </a:rPr>
              <a:t>件</a:t>
            </a:r>
            <a:r>
              <a:rPr sz="3200" dirty="0">
                <a:latin typeface="Microsoft YaHei"/>
                <a:cs typeface="Microsoft YaHei"/>
              </a:rPr>
              <a:t>，要</a:t>
            </a:r>
            <a:r>
              <a:rPr sz="3200" spc="-15" dirty="0">
                <a:latin typeface="Microsoft YaHei"/>
                <a:cs typeface="Microsoft YaHei"/>
              </a:rPr>
              <a:t>求</a:t>
            </a:r>
            <a:r>
              <a:rPr sz="3200" dirty="0">
                <a:latin typeface="Microsoft YaHei"/>
                <a:cs typeface="Microsoft YaHei"/>
              </a:rPr>
              <a:t>別的</a:t>
            </a:r>
            <a:r>
              <a:rPr sz="3200" spc="-15" dirty="0">
                <a:latin typeface="Microsoft YaHei"/>
                <a:cs typeface="Microsoft YaHei"/>
              </a:rPr>
              <a:t>同</a:t>
            </a:r>
            <a:r>
              <a:rPr sz="3200" dirty="0">
                <a:latin typeface="Microsoft YaHei"/>
                <a:cs typeface="Microsoft YaHei"/>
              </a:rPr>
              <a:t>學與</a:t>
            </a:r>
            <a:r>
              <a:rPr sz="3200" spc="-15" dirty="0">
                <a:latin typeface="Microsoft YaHei"/>
                <a:cs typeface="Microsoft YaHei"/>
              </a:rPr>
              <a:t>其</a:t>
            </a:r>
            <a:r>
              <a:rPr sz="3200" dirty="0">
                <a:latin typeface="Microsoft YaHei"/>
                <a:cs typeface="Microsoft YaHei"/>
              </a:rPr>
              <a:t>約 會或趁機佔性便宜等。</a:t>
            </a:r>
            <a:r>
              <a:rPr sz="3200" spc="-15" dirty="0">
                <a:latin typeface="Microsoft YaHei"/>
                <a:cs typeface="Microsoft YaHei"/>
              </a:rPr>
              <a:t>常</a:t>
            </a:r>
            <a:r>
              <a:rPr sz="3200" dirty="0">
                <a:latin typeface="Microsoft YaHei"/>
                <a:cs typeface="Microsoft YaHei"/>
              </a:rPr>
              <a:t>見的</a:t>
            </a:r>
            <a:r>
              <a:rPr sz="3200" spc="-15" dirty="0">
                <a:latin typeface="Microsoft YaHei"/>
                <a:cs typeface="Microsoft YaHei"/>
              </a:rPr>
              <a:t>有</a:t>
            </a:r>
            <a:r>
              <a:rPr sz="3200" dirty="0">
                <a:latin typeface="Microsoft YaHei"/>
                <a:cs typeface="Microsoft YaHei"/>
              </a:rPr>
              <a:t>性賄</a:t>
            </a:r>
            <a:r>
              <a:rPr sz="3200" spc="-15" dirty="0">
                <a:latin typeface="Microsoft YaHei"/>
                <a:cs typeface="Microsoft YaHei"/>
              </a:rPr>
              <a:t>賂</a:t>
            </a:r>
            <a:r>
              <a:rPr sz="3200" dirty="0">
                <a:latin typeface="Microsoft YaHei"/>
                <a:cs typeface="Microsoft YaHei"/>
              </a:rPr>
              <a:t>和性</a:t>
            </a:r>
            <a:r>
              <a:rPr sz="3200" spc="-15" dirty="0">
                <a:latin typeface="Microsoft YaHei"/>
                <a:cs typeface="Microsoft YaHei"/>
              </a:rPr>
              <a:t>脅</a:t>
            </a:r>
            <a:r>
              <a:rPr sz="3200" dirty="0">
                <a:latin typeface="Microsoft YaHei"/>
                <a:cs typeface="Microsoft YaHei"/>
              </a:rPr>
              <a:t>迫兩</a:t>
            </a:r>
            <a:r>
              <a:rPr sz="3200" spc="-15" dirty="0">
                <a:latin typeface="Microsoft YaHei"/>
                <a:cs typeface="Microsoft YaHei"/>
              </a:rPr>
              <a:t>種</a:t>
            </a:r>
            <a:r>
              <a:rPr sz="3200" dirty="0">
                <a:latin typeface="Microsoft YaHei"/>
                <a:cs typeface="Microsoft YaHei"/>
              </a:rPr>
              <a:t>。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18" name="音訊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0"/>
    </mc:Choice>
    <mc:Fallback>
      <p:transition spd="slow" advTm="4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3315" y="1385036"/>
            <a:ext cx="10198100" cy="3990975"/>
          </a:xfrm>
          <a:prstGeom prst="rect">
            <a:avLst/>
          </a:prstGeom>
        </p:spPr>
        <p:txBody>
          <a:bodyPr vert="horz" wrap="square" lIns="0" tIns="271145" rIns="0" bIns="0" rtlCol="0">
            <a:spAutoFit/>
          </a:bodyPr>
          <a:lstStyle/>
          <a:p>
            <a:pPr marL="103505" algn="ctr">
              <a:lnSpc>
                <a:spcPct val="100000"/>
              </a:lnSpc>
              <a:spcBef>
                <a:spcPts val="2135"/>
              </a:spcBef>
            </a:pPr>
            <a:r>
              <a:rPr sz="3600" b="1" dirty="0">
                <a:latin typeface="Microsoft YaHei"/>
                <a:cs typeface="Microsoft YaHei"/>
              </a:rPr>
              <a:t>【性侵害定義】</a:t>
            </a:r>
            <a:endParaRPr sz="3600">
              <a:latin typeface="Microsoft YaHei"/>
              <a:cs typeface="Microsoft YaHei"/>
            </a:endParaRPr>
          </a:p>
          <a:p>
            <a:pPr marL="12700" marR="5080" algn="just">
              <a:lnSpc>
                <a:spcPct val="100000"/>
              </a:lnSpc>
              <a:spcBef>
                <a:spcPts val="1820"/>
              </a:spcBef>
            </a:pPr>
            <a:r>
              <a:rPr sz="3200" dirty="0">
                <a:latin typeface="Microsoft YaHei"/>
                <a:cs typeface="Microsoft YaHei"/>
              </a:rPr>
              <a:t>性侵害不是性，而是暴</a:t>
            </a:r>
            <a:r>
              <a:rPr sz="3200" spc="-15" dirty="0">
                <a:latin typeface="Microsoft YaHei"/>
                <a:cs typeface="Microsoft YaHei"/>
              </a:rPr>
              <a:t>力</a:t>
            </a:r>
            <a:r>
              <a:rPr sz="3200" dirty="0">
                <a:latin typeface="Microsoft YaHei"/>
                <a:cs typeface="Microsoft YaHei"/>
              </a:rPr>
              <a:t>，是</a:t>
            </a:r>
            <a:r>
              <a:rPr sz="3200" spc="-15" dirty="0">
                <a:latin typeface="Microsoft YaHei"/>
                <a:cs typeface="Microsoft YaHei"/>
              </a:rPr>
              <a:t>粗</a:t>
            </a:r>
            <a:r>
              <a:rPr sz="3200" dirty="0">
                <a:latin typeface="Microsoft YaHei"/>
                <a:cs typeface="Microsoft YaHei"/>
              </a:rPr>
              <a:t>暴的</a:t>
            </a:r>
            <a:r>
              <a:rPr sz="3200" spc="-15" dirty="0">
                <a:latin typeface="Microsoft YaHei"/>
                <a:cs typeface="Microsoft YaHei"/>
              </a:rPr>
              <a:t>侵</a:t>
            </a:r>
            <a:r>
              <a:rPr sz="3200" dirty="0">
                <a:latin typeface="Microsoft YaHei"/>
                <a:cs typeface="Microsoft YaHei"/>
              </a:rPr>
              <a:t>害，</a:t>
            </a:r>
            <a:r>
              <a:rPr sz="3200" spc="-15" dirty="0">
                <a:latin typeface="Microsoft YaHei"/>
                <a:cs typeface="Microsoft YaHei"/>
              </a:rPr>
              <a:t>是</a:t>
            </a:r>
            <a:r>
              <a:rPr sz="3200" dirty="0">
                <a:latin typeface="Microsoft YaHei"/>
                <a:cs typeface="Microsoft YaHei"/>
              </a:rPr>
              <a:t>未經</a:t>
            </a:r>
            <a:r>
              <a:rPr sz="3200" spc="-15" dirty="0">
                <a:latin typeface="Microsoft YaHei"/>
                <a:cs typeface="Microsoft YaHei"/>
              </a:rPr>
              <a:t>允</a:t>
            </a:r>
            <a:r>
              <a:rPr sz="3200" dirty="0">
                <a:latin typeface="Microsoft YaHei"/>
                <a:cs typeface="Microsoft YaHei"/>
              </a:rPr>
              <a:t>許的 性行為。簡單的說</a:t>
            </a:r>
            <a:r>
              <a:rPr sz="3200" spc="-15" dirty="0">
                <a:latin typeface="Microsoft YaHei"/>
                <a:cs typeface="Microsoft YaHei"/>
              </a:rPr>
              <a:t>，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任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何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沒有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經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過您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的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同意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，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以強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暴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、脅 </a:t>
            </a:r>
            <a:r>
              <a:rPr sz="3200" b="1" spc="5" dirty="0">
                <a:solidFill>
                  <a:srgbClr val="FF0000"/>
                </a:solidFill>
                <a:latin typeface="Microsoft YaHei"/>
                <a:cs typeface="Microsoft YaHei"/>
              </a:rPr>
              <a:t>迫、恐嚇、催眠術或其</a:t>
            </a:r>
            <a:r>
              <a:rPr sz="3200" b="1" spc="-10" dirty="0">
                <a:solidFill>
                  <a:srgbClr val="FF0000"/>
                </a:solidFill>
                <a:latin typeface="Microsoft YaHei"/>
                <a:cs typeface="Microsoft YaHei"/>
              </a:rPr>
              <a:t>他</a:t>
            </a:r>
            <a:r>
              <a:rPr sz="3200" b="1" spc="5" dirty="0">
                <a:solidFill>
                  <a:srgbClr val="FF0000"/>
                </a:solidFill>
                <a:latin typeface="Microsoft YaHei"/>
                <a:cs typeface="Microsoft YaHei"/>
              </a:rPr>
              <a:t>違反</a:t>
            </a:r>
            <a:r>
              <a:rPr sz="3200" b="1" spc="-10" dirty="0">
                <a:solidFill>
                  <a:srgbClr val="FF0000"/>
                </a:solidFill>
                <a:latin typeface="Microsoft YaHei"/>
                <a:cs typeface="Microsoft YaHei"/>
              </a:rPr>
              <a:t>您</a:t>
            </a:r>
            <a:r>
              <a:rPr sz="3200" b="1" spc="5" dirty="0">
                <a:solidFill>
                  <a:srgbClr val="FF0000"/>
                </a:solidFill>
                <a:latin typeface="Microsoft YaHei"/>
                <a:cs typeface="Microsoft YaHei"/>
              </a:rPr>
              <a:t>意願</a:t>
            </a:r>
            <a:r>
              <a:rPr sz="3200" b="1" spc="-10" dirty="0">
                <a:solidFill>
                  <a:srgbClr val="FF0000"/>
                </a:solidFill>
                <a:latin typeface="Microsoft YaHei"/>
                <a:cs typeface="Microsoft YaHei"/>
              </a:rPr>
              <a:t>的</a:t>
            </a:r>
            <a:r>
              <a:rPr sz="3200" b="1" spc="5" dirty="0">
                <a:solidFill>
                  <a:srgbClr val="FF0000"/>
                </a:solidFill>
                <a:latin typeface="Microsoft YaHei"/>
                <a:cs typeface="Microsoft YaHei"/>
              </a:rPr>
              <a:t>方法</a:t>
            </a:r>
            <a:r>
              <a:rPr sz="3200" b="1" spc="-10" dirty="0">
                <a:solidFill>
                  <a:srgbClr val="FF0000"/>
                </a:solidFill>
                <a:latin typeface="Microsoft YaHei"/>
                <a:cs typeface="Microsoft YaHei"/>
              </a:rPr>
              <a:t>而</a:t>
            </a:r>
            <a:r>
              <a:rPr sz="3200" b="1" spc="5" dirty="0">
                <a:solidFill>
                  <a:srgbClr val="FF0000"/>
                </a:solidFill>
                <a:latin typeface="Microsoft YaHei"/>
                <a:cs typeface="Microsoft YaHei"/>
              </a:rPr>
              <a:t>發生</a:t>
            </a:r>
            <a:r>
              <a:rPr sz="3200" b="1" spc="-10" dirty="0">
                <a:solidFill>
                  <a:srgbClr val="FF0000"/>
                </a:solidFill>
                <a:latin typeface="Microsoft YaHei"/>
                <a:cs typeface="Microsoft YaHei"/>
              </a:rPr>
              <a:t>性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行為 者</a:t>
            </a:r>
            <a:r>
              <a:rPr sz="3200" dirty="0">
                <a:latin typeface="Microsoft YaHei"/>
                <a:cs typeface="Microsoft YaHei"/>
              </a:rPr>
              <a:t>，都算是性侵害。另</a:t>
            </a:r>
            <a:r>
              <a:rPr sz="3200" spc="-15" dirty="0">
                <a:latin typeface="Microsoft YaHei"/>
                <a:cs typeface="Microsoft YaHei"/>
              </a:rPr>
              <a:t>外</a:t>
            </a:r>
            <a:r>
              <a:rPr sz="3200" dirty="0">
                <a:latin typeface="Microsoft YaHei"/>
                <a:cs typeface="Microsoft YaHei"/>
              </a:rPr>
              <a:t>，只</a:t>
            </a:r>
            <a:r>
              <a:rPr sz="3200" spc="-15" dirty="0">
                <a:latin typeface="Microsoft YaHei"/>
                <a:cs typeface="Microsoft YaHei"/>
              </a:rPr>
              <a:t>要</a:t>
            </a:r>
            <a:r>
              <a:rPr sz="3200" dirty="0">
                <a:latin typeface="Microsoft YaHei"/>
                <a:cs typeface="Microsoft YaHei"/>
              </a:rPr>
              <a:t>不是</a:t>
            </a:r>
            <a:r>
              <a:rPr sz="3200" spc="-15" dirty="0">
                <a:latin typeface="Microsoft YaHei"/>
                <a:cs typeface="Microsoft YaHei"/>
              </a:rPr>
              <a:t>您</a:t>
            </a:r>
            <a:r>
              <a:rPr sz="3200" dirty="0">
                <a:latin typeface="Microsoft YaHei"/>
                <a:cs typeface="Microsoft YaHei"/>
              </a:rPr>
              <a:t>願意</a:t>
            </a:r>
            <a:r>
              <a:rPr sz="3200" spc="-15" dirty="0">
                <a:latin typeface="Microsoft YaHei"/>
                <a:cs typeface="Microsoft YaHei"/>
              </a:rPr>
              <a:t>讓</a:t>
            </a:r>
            <a:r>
              <a:rPr sz="3200" dirty="0">
                <a:latin typeface="Microsoft YaHei"/>
                <a:cs typeface="Microsoft YaHei"/>
              </a:rPr>
              <a:t>他人</a:t>
            </a:r>
            <a:r>
              <a:rPr sz="3200" spc="-15" dirty="0">
                <a:latin typeface="Microsoft YaHei"/>
                <a:cs typeface="Microsoft YaHei"/>
              </a:rPr>
              <a:t>碰</a:t>
            </a:r>
            <a:r>
              <a:rPr sz="3200" dirty="0">
                <a:latin typeface="Microsoft YaHei"/>
                <a:cs typeface="Microsoft YaHei"/>
              </a:rPr>
              <a:t>觸或 觸摸身體的任何部位，</a:t>
            </a:r>
            <a:r>
              <a:rPr sz="3200" spc="-35" dirty="0">
                <a:latin typeface="Microsoft YaHei"/>
                <a:cs typeface="Microsoft YaHei"/>
              </a:rPr>
              <a:t>且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碰觸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程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度達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猥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褻之</a:t>
            </a:r>
            <a:r>
              <a:rPr sz="3200" b="1" spc="-15" dirty="0">
                <a:solidFill>
                  <a:srgbClr val="FF0000"/>
                </a:solidFill>
                <a:latin typeface="Microsoft YaHei"/>
                <a:cs typeface="Microsoft YaHei"/>
              </a:rPr>
              <a:t>行</a:t>
            </a:r>
            <a:r>
              <a:rPr sz="3200" b="1" dirty="0">
                <a:solidFill>
                  <a:srgbClr val="FF0000"/>
                </a:solidFill>
                <a:latin typeface="Microsoft YaHei"/>
                <a:cs typeface="Microsoft YaHei"/>
              </a:rPr>
              <a:t>為</a:t>
            </a:r>
            <a:r>
              <a:rPr sz="3200" b="1" spc="5" dirty="0">
                <a:solidFill>
                  <a:srgbClr val="FF0000"/>
                </a:solidFill>
                <a:latin typeface="Microsoft YaHei"/>
                <a:cs typeface="Microsoft YaHei"/>
              </a:rPr>
              <a:t>者</a:t>
            </a:r>
            <a:r>
              <a:rPr sz="3200" spc="-15" dirty="0">
                <a:latin typeface="Microsoft YaHei"/>
                <a:cs typeface="Microsoft YaHei"/>
              </a:rPr>
              <a:t>，</a:t>
            </a:r>
            <a:r>
              <a:rPr sz="3200" dirty="0">
                <a:latin typeface="Microsoft YaHei"/>
                <a:cs typeface="Microsoft YaHei"/>
              </a:rPr>
              <a:t>也算 </a:t>
            </a:r>
            <a:r>
              <a:rPr sz="3200" spc="5" dirty="0">
                <a:latin typeface="Microsoft YaHei"/>
                <a:cs typeface="Microsoft YaHei"/>
              </a:rPr>
              <a:t>性侵害</a:t>
            </a:r>
            <a:r>
              <a:rPr sz="3200" spc="-5" dirty="0">
                <a:latin typeface="Microsoft YaHei"/>
                <a:cs typeface="Microsoft YaHei"/>
              </a:rPr>
              <a:t>。(</a:t>
            </a:r>
            <a:r>
              <a:rPr sz="3200" dirty="0">
                <a:latin typeface="Microsoft YaHei"/>
                <a:cs typeface="Microsoft YaHei"/>
              </a:rPr>
              <a:t>衛生福利部保護服</a:t>
            </a:r>
            <a:r>
              <a:rPr sz="3200" spc="-15" dirty="0">
                <a:latin typeface="Microsoft YaHei"/>
                <a:cs typeface="Microsoft YaHei"/>
              </a:rPr>
              <a:t>務</a:t>
            </a:r>
            <a:r>
              <a:rPr sz="3200" dirty="0">
                <a:latin typeface="Microsoft YaHei"/>
                <a:cs typeface="Microsoft YaHei"/>
              </a:rPr>
              <a:t>司</a:t>
            </a:r>
            <a:r>
              <a:rPr sz="3200" spc="-5" dirty="0">
                <a:latin typeface="Microsoft YaHei"/>
                <a:cs typeface="Microsoft YaHei"/>
              </a:rPr>
              <a:t>，2020)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53"/>
    </mc:Choice>
    <mc:Fallback>
      <p:transition spd="slow" advTm="48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501</Words>
  <Application>Microsoft Office PowerPoint</Application>
  <PresentationFormat>自訂</PresentationFormat>
  <Paragraphs>85</Paragraphs>
  <Slides>17</Slides>
  <Notes>0</Notes>
  <HiddenSlides>0</HiddenSlides>
  <MMClips>17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Theme</vt:lpstr>
      <vt:lpstr>友善校園週 性平教育入班宣導</vt:lpstr>
      <vt:lpstr>課 程 內 容</vt:lpstr>
      <vt:lpstr>案例分享</vt:lpstr>
      <vt:lpstr>案例分享</vt:lpstr>
      <vt:lpstr>案例分享</vt:lpstr>
      <vt:lpstr>主題說明</vt:lpstr>
      <vt:lpstr>主題說明 【性騷擾樣態】</vt:lpstr>
      <vt:lpstr>主題說明 【性騷擾樣態】</vt:lpstr>
      <vt:lpstr>主題說明</vt:lpstr>
      <vt:lpstr>主題說明</vt:lpstr>
      <vt:lpstr>主題說明</vt:lpstr>
      <vt:lpstr>主題說明</vt:lpstr>
      <vt:lpstr>主題說明</vt:lpstr>
      <vt:lpstr>主題說明</vt:lpstr>
      <vt:lpstr>求助管道</vt:lpstr>
      <vt:lpstr>PowerPoint 簡報</vt:lpstr>
      <vt:lpstr>感謝聆聽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Alison</cp:lastModifiedBy>
  <cp:revision>9</cp:revision>
  <dcterms:created xsi:type="dcterms:W3CDTF">2023-08-09T00:43:48Z</dcterms:created>
  <dcterms:modified xsi:type="dcterms:W3CDTF">2023-08-12T03:59:57Z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2023-08-09T00:00:00Z</vt:filetime>
  </property>
</Properties>
</file>