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5" r:id="rId3"/>
    <p:sldId id="342" r:id="rId4"/>
    <p:sldId id="286" r:id="rId5"/>
    <p:sldId id="315" r:id="rId6"/>
    <p:sldId id="317" r:id="rId7"/>
    <p:sldId id="318" r:id="rId8"/>
    <p:sldId id="319" r:id="rId9"/>
    <p:sldId id="322" r:id="rId10"/>
    <p:sldId id="320" r:id="rId11"/>
    <p:sldId id="323" r:id="rId12"/>
    <p:sldId id="324" r:id="rId13"/>
    <p:sldId id="343" r:id="rId14"/>
    <p:sldId id="344" r:id="rId15"/>
    <p:sldId id="345" r:id="rId16"/>
    <p:sldId id="346" r:id="rId17"/>
    <p:sldId id="347" r:id="rId18"/>
    <p:sldId id="348" r:id="rId19"/>
    <p:sldId id="349" r:id="rId20"/>
    <p:sldId id="384" r:id="rId21"/>
    <p:sldId id="263" r:id="rId22"/>
    <p:sldId id="352" r:id="rId23"/>
    <p:sldId id="353" r:id="rId24"/>
  </p:sldIdLst>
  <p:sldSz cx="6858000" cy="5143500"/>
  <p:notesSz cx="6735763" cy="9869488"/>
  <p:embeddedFontLst>
    <p:embeddedFont>
      <p:font typeface="微軟正黑體" panose="020B0604030504040204" pitchFamily="34" charset="-120"/>
      <p:regular r:id="rId27"/>
      <p:bold r:id="rId28"/>
    </p:embeddedFont>
    <p:embeddedFont>
      <p:font typeface="標楷體" panose="03000509000000000000" pitchFamily="65" charset="-120"/>
      <p:regular r:id="rId29"/>
    </p:embeddedFont>
    <p:embeddedFont>
      <p:font typeface="Quattrocento Sans" panose="02020500000000000000" charset="0"/>
      <p:regular r:id="rId30"/>
      <p:bold r:id="rId31"/>
      <p:italic r:id="rId32"/>
      <p:boldItalic r:id="rId33"/>
    </p:embeddedFont>
    <p:embeddedFont>
      <p:font typeface="Lora" panose="02020500000000000000" charset="0"/>
      <p:regular r:id="rId34"/>
      <p:bold r:id="rId35"/>
      <p:italic r:id="rId36"/>
      <p:boldItalic r:id="rId37"/>
    </p:embeddedFont>
    <p:embeddedFont>
      <p:font typeface="華康粗圓體" panose="02010609010101010101" charset="-120"/>
      <p:regular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華康中黑體" panose="02010609010101010101" charset="-120"/>
      <p:regular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454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BAE996F-3833-48CC-85B3-D08EFD46853E}">
  <a:tblStyle styleId="{4BAE996F-3833-48CC-85B3-D08EFD46853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95" autoAdjust="0"/>
    <p:restoredTop sz="94205" autoAdjust="0"/>
  </p:normalViewPr>
  <p:slideViewPr>
    <p:cSldViewPr snapToGrid="0">
      <p:cViewPr varScale="1">
        <p:scale>
          <a:sx n="152" d="100"/>
          <a:sy n="152" d="100"/>
        </p:scale>
        <p:origin x="1842" y="138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viewProps" Target="viewProps.xml"/><Relationship Id="rId11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高榮廷" userId="54b5a633-51be-4b61-a0ba-c04fcae960e0" providerId="ADAL" clId="{509B9F70-35A1-4A7E-8A54-D6F9A4DAF659}"/>
    <pc:docChg chg="modSld">
      <pc:chgData name="高榮廷" userId="54b5a633-51be-4b61-a0ba-c04fcae960e0" providerId="ADAL" clId="{509B9F70-35A1-4A7E-8A54-D6F9A4DAF659}" dt="2021-12-30T02:15:54.950" v="21" actId="20577"/>
      <pc:docMkLst>
        <pc:docMk/>
      </pc:docMkLst>
      <pc:sldChg chg="modSp mod">
        <pc:chgData name="高榮廷" userId="54b5a633-51be-4b61-a0ba-c04fcae960e0" providerId="ADAL" clId="{509B9F70-35A1-4A7E-8A54-D6F9A4DAF659}" dt="2021-12-30T02:15:54.950" v="21" actId="20577"/>
        <pc:sldMkLst>
          <pc:docMk/>
          <pc:sldMk cId="3219559602" sldId="381"/>
        </pc:sldMkLst>
        <pc:spChg chg="mod">
          <ac:chgData name="高榮廷" userId="54b5a633-51be-4b61-a0ba-c04fcae960e0" providerId="ADAL" clId="{509B9F70-35A1-4A7E-8A54-D6F9A4DAF659}" dt="2021-12-30T02:15:54.950" v="21" actId="20577"/>
          <ac:spMkLst>
            <pc:docMk/>
            <pc:sldMk cId="3219559602" sldId="381"/>
            <ac:spMk id="11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519D7-442A-4743-8872-7540F88A020C}" type="datetimeFigureOut">
              <a:rPr lang="zh-TW" altLang="en-US" smtClean="0"/>
              <a:t>2022/12/29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FA7E7-8981-45AB-9C51-3EBADC0E185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0:notes"/>
          <p:cNvSpPr txBox="1">
            <a:spLocks noGrp="1"/>
          </p:cNvSpPr>
          <p:nvPr>
            <p:ph type="body" idx="1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0272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18348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090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5D8B78D7-267F-4A66-9BAC-42BC9B96D2D4}" type="slidenum">
              <a:rPr kumimoji="0" lang="en-US" altLang="zh-TW" smtClean="0"/>
              <a:pPr/>
              <a:t>14</a:t>
            </a:fld>
            <a:endParaRPr kumimoji="0" lang="en-US" altLang="zh-TW"/>
          </a:p>
        </p:txBody>
      </p:sp>
    </p:spTree>
    <p:extLst>
      <p:ext uri="{BB962C8B-B14F-4D97-AF65-F5344CB8AC3E}">
        <p14:creationId xmlns:p14="http://schemas.microsoft.com/office/powerpoint/2010/main" val="757232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5f391192_017:notes"/>
          <p:cNvSpPr txBox="1">
            <a:spLocks noGrp="1"/>
          </p:cNvSpPr>
          <p:nvPr>
            <p:ph type="body" idx="1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5f391192_017:notes"/>
          <p:cNvSpPr txBox="1">
            <a:spLocks noGrp="1"/>
          </p:cNvSpPr>
          <p:nvPr>
            <p:ph type="body" idx="1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0329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5f391192_017:notes"/>
          <p:cNvSpPr txBox="1">
            <a:spLocks noGrp="1"/>
          </p:cNvSpPr>
          <p:nvPr>
            <p:ph type="body" idx="1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6948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606f1c2d_30:notes"/>
          <p:cNvSpPr txBox="1">
            <a:spLocks noGrp="1"/>
          </p:cNvSpPr>
          <p:nvPr>
            <p:ph type="body" idx="1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1019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0426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29:notes"/>
          <p:cNvSpPr txBox="1">
            <a:spLocks noGrp="1"/>
          </p:cNvSpPr>
          <p:nvPr>
            <p:ph type="body" idx="1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6180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1277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6495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9538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6466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7705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47473" y="2003888"/>
            <a:ext cx="3392775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4519" y="3676512"/>
            <a:ext cx="68715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12;p2"/>
          <p:cNvSpPr/>
          <p:nvPr/>
        </p:nvSpPr>
        <p:spPr>
          <a:xfrm>
            <a:off x="838463" y="3393000"/>
            <a:ext cx="425250" cy="5670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1516725" y="2815923"/>
            <a:ext cx="419355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050">
                <a:highlight>
                  <a:srgbClr val="FFCD00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050">
                <a:solidFill>
                  <a:schemeClr val="dk2"/>
                </a:solidFill>
                <a:highlight>
                  <a:srgbClr val="FFCD00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050">
                <a:solidFill>
                  <a:schemeClr val="dk2"/>
                </a:solidFill>
                <a:highlight>
                  <a:srgbClr val="FFCD00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050">
                <a:solidFill>
                  <a:schemeClr val="dk2"/>
                </a:solidFill>
                <a:highlight>
                  <a:srgbClr val="FFCD00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050">
                <a:solidFill>
                  <a:schemeClr val="dk2"/>
                </a:solidFill>
                <a:highlight>
                  <a:srgbClr val="FFCD00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050">
                <a:solidFill>
                  <a:schemeClr val="dk2"/>
                </a:solidFill>
                <a:highlight>
                  <a:srgbClr val="FFCD00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050">
                <a:solidFill>
                  <a:schemeClr val="dk2"/>
                </a:solidFill>
                <a:highlight>
                  <a:srgbClr val="FFCD00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050">
                <a:solidFill>
                  <a:schemeClr val="dk2"/>
                </a:solidFill>
                <a:highlight>
                  <a:srgbClr val="FFCD00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050">
                <a:solidFill>
                  <a:schemeClr val="dk2"/>
                </a:solidFill>
                <a:highlight>
                  <a:srgbClr val="FFCD00"/>
                </a:highlight>
              </a:defRPr>
            </a:lvl9pPr>
          </a:lstStyle>
          <a:p>
            <a:endParaRPr/>
          </a:p>
        </p:txBody>
      </p:sp>
      <p:cxnSp>
        <p:nvCxnSpPr>
          <p:cNvPr id="15" name="Google Shape;15;p3"/>
          <p:cNvCxnSpPr/>
          <p:nvPr/>
        </p:nvCxnSpPr>
        <p:spPr>
          <a:xfrm>
            <a:off x="-4519" y="2571762"/>
            <a:ext cx="1488375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Google Shape;16;p3"/>
          <p:cNvSpPr/>
          <p:nvPr/>
        </p:nvSpPr>
        <p:spPr>
          <a:xfrm>
            <a:off x="838463" y="2288250"/>
            <a:ext cx="425250" cy="5670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50" dirty="0"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1516669" y="1693523"/>
            <a:ext cx="284085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9pPr>
          </a:lstStyle>
          <a:p>
            <a:endParaRPr/>
          </a:p>
        </p:txBody>
      </p:sp>
      <p:cxnSp>
        <p:nvCxnSpPr>
          <p:cNvPr id="18" name="Google Shape;18;p3"/>
          <p:cNvCxnSpPr/>
          <p:nvPr/>
        </p:nvCxnSpPr>
        <p:spPr>
          <a:xfrm>
            <a:off x="4424231" y="2571750"/>
            <a:ext cx="2438325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6407420" y="4749851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1578788" y="2238000"/>
            <a:ext cx="3700350" cy="819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342892" lvl="0" indent="-285743" algn="ctr" rtl="0">
              <a:spcBef>
                <a:spcPts val="450"/>
              </a:spcBef>
              <a:spcAft>
                <a:spcPts val="0"/>
              </a:spcAft>
              <a:buSzPts val="2400"/>
              <a:buFont typeface="Lora"/>
              <a:buChar char="◉"/>
              <a:defRPr sz="1800" i="1">
                <a:latin typeface="Lora"/>
                <a:ea typeface="Lora"/>
                <a:cs typeface="Lora"/>
                <a:sym typeface="Lora"/>
              </a:defRPr>
            </a:lvl1pPr>
            <a:lvl2pPr marL="685783" lvl="1" indent="-266693" algn="ctr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○"/>
              <a:defRPr i="1">
                <a:latin typeface="Lora"/>
                <a:ea typeface="Lora"/>
                <a:cs typeface="Lora"/>
                <a:sym typeface="Lora"/>
              </a:defRPr>
            </a:lvl2pPr>
            <a:lvl3pPr marL="1028675" lvl="2" indent="-266693" algn="ctr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■"/>
              <a:defRPr i="1">
                <a:latin typeface="Lora"/>
                <a:ea typeface="Lora"/>
                <a:cs typeface="Lora"/>
                <a:sym typeface="Lora"/>
              </a:defRPr>
            </a:lvl3pPr>
            <a:lvl4pPr marL="1371566" lvl="3" indent="-285743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●"/>
              <a:defRPr sz="1800" i="1">
                <a:latin typeface="Lora"/>
                <a:ea typeface="Lora"/>
                <a:cs typeface="Lora"/>
                <a:sym typeface="Lora"/>
              </a:defRPr>
            </a:lvl4pPr>
            <a:lvl5pPr marL="1714457" lvl="4" indent="-285743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○"/>
              <a:defRPr sz="1800" i="1">
                <a:latin typeface="Lora"/>
                <a:ea typeface="Lora"/>
                <a:cs typeface="Lora"/>
                <a:sym typeface="Lora"/>
              </a:defRPr>
            </a:lvl5pPr>
            <a:lvl6pPr marL="2057348" lvl="5" indent="-285743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■"/>
              <a:defRPr sz="1800" i="1">
                <a:latin typeface="Lora"/>
                <a:ea typeface="Lora"/>
                <a:cs typeface="Lora"/>
                <a:sym typeface="Lora"/>
              </a:defRPr>
            </a:lvl6pPr>
            <a:lvl7pPr marL="2400240" lvl="6" indent="-285743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●"/>
              <a:defRPr sz="1800" i="1">
                <a:latin typeface="Lora"/>
                <a:ea typeface="Lora"/>
                <a:cs typeface="Lora"/>
                <a:sym typeface="Lora"/>
              </a:defRPr>
            </a:lvl7pPr>
            <a:lvl8pPr marL="2743132" lvl="7" indent="-285743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○"/>
              <a:defRPr sz="1800" i="1">
                <a:latin typeface="Lora"/>
                <a:ea typeface="Lora"/>
                <a:cs typeface="Lora"/>
                <a:sym typeface="Lora"/>
              </a:defRPr>
            </a:lvl8pPr>
            <a:lvl9pPr marL="3086023" lvl="8" indent="-285743" algn="ctr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■"/>
              <a:defRPr sz="1800" i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cxnSp>
        <p:nvCxnSpPr>
          <p:cNvPr id="22" name="Google Shape;22;p4"/>
          <p:cNvCxnSpPr/>
          <p:nvPr/>
        </p:nvCxnSpPr>
        <p:spPr>
          <a:xfrm>
            <a:off x="3438056" y="3676500"/>
            <a:ext cx="0" cy="14805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Google Shape;23;p4"/>
          <p:cNvSpPr/>
          <p:nvPr/>
        </p:nvSpPr>
        <p:spPr>
          <a:xfrm>
            <a:off x="3216375" y="3393000"/>
            <a:ext cx="425250" cy="5670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50" dirty="0"/>
          </a:p>
        </p:txBody>
      </p:sp>
      <p:sp>
        <p:nvSpPr>
          <p:cNvPr id="24" name="Google Shape;24;p4"/>
          <p:cNvSpPr txBox="1"/>
          <p:nvPr/>
        </p:nvSpPr>
        <p:spPr>
          <a:xfrm>
            <a:off x="2695050" y="3412652"/>
            <a:ext cx="14679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latin typeface="Lora"/>
                <a:ea typeface="Lora"/>
                <a:cs typeface="Lora"/>
                <a:sym typeface="Lora"/>
              </a:rPr>
              <a:t>“</a:t>
            </a:r>
            <a:endParaRPr sz="2700" b="1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3223238" y="1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oogle Shape;27;p5"/>
          <p:cNvCxnSpPr/>
          <p:nvPr/>
        </p:nvCxnSpPr>
        <p:spPr>
          <a:xfrm>
            <a:off x="0" y="1131725"/>
            <a:ext cx="103185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Google Shape;28;p5"/>
          <p:cNvSpPr/>
          <p:nvPr/>
        </p:nvSpPr>
        <p:spPr>
          <a:xfrm>
            <a:off x="613106" y="928767"/>
            <a:ext cx="304425" cy="4059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50" dirty="0"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035938" y="922668"/>
            <a:ext cx="29088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1035938" y="1616470"/>
            <a:ext cx="5107275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892" lvl="0" indent="-285743" rtl="0">
              <a:spcBef>
                <a:spcPts val="45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685783" lvl="1" indent="-266693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15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028675" lvl="2" indent="-266693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15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371566" lvl="3" indent="-257168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35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1714457" lvl="4" indent="-257168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35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057348" lvl="5" indent="-257168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35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400240" lvl="6" indent="-257168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35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2743132" lvl="7" indent="-257168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35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086023" lvl="8" indent="-257168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35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cxnSp>
        <p:nvCxnSpPr>
          <p:cNvPr id="31" name="Google Shape;31;p5"/>
          <p:cNvCxnSpPr/>
          <p:nvPr/>
        </p:nvCxnSpPr>
        <p:spPr>
          <a:xfrm>
            <a:off x="3949238" y="1131725"/>
            <a:ext cx="2908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407420" y="4749851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035938" y="922668"/>
            <a:ext cx="29088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1035938" y="1618700"/>
            <a:ext cx="2569050" cy="323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892" lvl="0" indent="-266693">
              <a:spcBef>
                <a:spcPts val="450"/>
              </a:spcBef>
              <a:spcAft>
                <a:spcPts val="0"/>
              </a:spcAft>
              <a:buSzPts val="2000"/>
              <a:buChar char="◉"/>
              <a:defRPr sz="1500"/>
            </a:lvl1pPr>
            <a:lvl2pPr marL="685783" lvl="1" indent="-266693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028675" lvl="2" indent="-266693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371566" lvl="3" indent="-266693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1500"/>
            </a:lvl4pPr>
            <a:lvl5pPr marL="1714457" lvl="4" indent="-266693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1500"/>
            </a:lvl5pPr>
            <a:lvl6pPr marL="2057348" lvl="5" indent="-266693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500"/>
            </a:lvl6pPr>
            <a:lvl7pPr marL="2400240" lvl="6" indent="-266693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1500"/>
            </a:lvl7pPr>
            <a:lvl8pPr marL="2743132" lvl="7" indent="-266693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1500"/>
            </a:lvl8pPr>
            <a:lvl9pPr marL="3086023" lvl="8" indent="-266693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5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3759687" y="1618700"/>
            <a:ext cx="2569050" cy="323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892" lvl="0" indent="-266693">
              <a:spcBef>
                <a:spcPts val="450"/>
              </a:spcBef>
              <a:spcAft>
                <a:spcPts val="0"/>
              </a:spcAft>
              <a:buSzPts val="2000"/>
              <a:buChar char="◉"/>
              <a:defRPr sz="1500"/>
            </a:lvl1pPr>
            <a:lvl2pPr marL="685783" lvl="1" indent="-266693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028675" lvl="2" indent="-266693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371566" lvl="3" indent="-266693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1500"/>
            </a:lvl4pPr>
            <a:lvl5pPr marL="1714457" lvl="4" indent="-266693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1500"/>
            </a:lvl5pPr>
            <a:lvl6pPr marL="2057348" lvl="5" indent="-266693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500"/>
            </a:lvl6pPr>
            <a:lvl7pPr marL="2400240" lvl="6" indent="-266693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1500"/>
            </a:lvl7pPr>
            <a:lvl8pPr marL="2743132" lvl="7" indent="-266693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1500"/>
            </a:lvl8pPr>
            <a:lvl9pPr marL="3086023" lvl="8" indent="-266693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500"/>
            </a:lvl9pPr>
          </a:lstStyle>
          <a:p>
            <a:endParaRPr/>
          </a:p>
        </p:txBody>
      </p:sp>
      <p:cxnSp>
        <p:nvCxnSpPr>
          <p:cNvPr id="37" name="Google Shape;37;p6"/>
          <p:cNvCxnSpPr/>
          <p:nvPr/>
        </p:nvCxnSpPr>
        <p:spPr>
          <a:xfrm>
            <a:off x="0" y="1131725"/>
            <a:ext cx="103185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Google Shape;38;p6"/>
          <p:cNvSpPr/>
          <p:nvPr/>
        </p:nvSpPr>
        <p:spPr>
          <a:xfrm>
            <a:off x="613106" y="928767"/>
            <a:ext cx="304425" cy="4059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50" dirty="0"/>
          </a:p>
        </p:txBody>
      </p:sp>
      <p:cxnSp>
        <p:nvCxnSpPr>
          <p:cNvPr id="39" name="Google Shape;39;p6"/>
          <p:cNvCxnSpPr/>
          <p:nvPr/>
        </p:nvCxnSpPr>
        <p:spPr>
          <a:xfrm>
            <a:off x="3949238" y="1131725"/>
            <a:ext cx="2908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6407420" y="4749851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6407420" y="4749851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40D2F-1991-4B5F-954C-4C01EF413B1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55243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1035938" y="1616470"/>
            <a:ext cx="5107275" cy="31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035938" y="937117"/>
            <a:ext cx="5107275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407420" y="4749851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75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r">
              <a:buNone/>
              <a:defRPr sz="75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r">
              <a:buNone/>
              <a:defRPr sz="75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r">
              <a:buNone/>
              <a:defRPr sz="75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r">
              <a:buNone/>
              <a:defRPr sz="75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r">
              <a:buNone/>
              <a:defRPr sz="75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r">
              <a:buNone/>
              <a:defRPr sz="75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r">
              <a:buNone/>
              <a:defRPr sz="75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r">
              <a:buNone/>
              <a:defRPr sz="75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7" r:id="rId6"/>
    <p:sldLayoutId id="2147483660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747474" y="2145854"/>
            <a:ext cx="5708746" cy="8698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r>
              <a:rPr lang="en-US" altLang="zh-TW" dirty="0" smtClean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zh-TW" dirty="0" smtClean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</a:t>
            </a:r>
            <a:r>
              <a:rPr lang="zh-TW" altLang="zh-TW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度</a:t>
            </a:r>
            <a:r>
              <a:rPr lang="zh-TW" altLang="en-US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台南</a:t>
            </a:r>
            <a:r>
              <a:rPr lang="zh-TW" altLang="zh-TW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區</a:t>
            </a:r>
            <a:r>
              <a:rPr lang="en-US" altLang="zh-TW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免試入學</a:t>
            </a:r>
            <a:r>
              <a:rPr lang="zh-TW" altLang="en-US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報名及志願選填系統</a:t>
            </a:r>
            <a:r>
              <a:rPr lang="en-US" altLang="zh-TW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solidFill>
                  <a:srgbClr val="C000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第一次國中說明會</a:t>
            </a:r>
            <a:endParaRPr dirty="0"/>
          </a:p>
        </p:txBody>
      </p:sp>
      <p:grpSp>
        <p:nvGrpSpPr>
          <p:cNvPr id="72" name="Google Shape;72;p12"/>
          <p:cNvGrpSpPr/>
          <p:nvPr/>
        </p:nvGrpSpPr>
        <p:grpSpPr>
          <a:xfrm>
            <a:off x="967341" y="3542548"/>
            <a:ext cx="161975" cy="256799"/>
            <a:chOff x="6718575" y="2318625"/>
            <a:chExt cx="256950" cy="407375"/>
          </a:xfrm>
        </p:grpSpPr>
        <p:sp>
          <p:nvSpPr>
            <p:cNvPr id="73" name="Google Shape;73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74" name="Google Shape;74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75" name="Google Shape;75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76" name="Google Shape;76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77" name="Google Shape;77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78" name="Google Shape;78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79" name="Google Shape;79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0" name="Google Shape;80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</p:grpSp>
      <p:pic>
        <p:nvPicPr>
          <p:cNvPr id="13" name="Picture 8" descr="C:\Users\ZACHARY\Desktop\Yuching\logo圖\政高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56" y="301604"/>
            <a:ext cx="2397919" cy="648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6407420" y="4205326"/>
            <a:ext cx="411525" cy="295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fld id="{00000000-1234-1234-1234-123412341234}" type="slidenum">
              <a:rPr lang="en"/>
              <a:pPr/>
              <a:t>10</a:t>
            </a:fld>
            <a:endParaRPr dirty="0"/>
          </a:p>
        </p:txBody>
      </p:sp>
      <p:sp>
        <p:nvSpPr>
          <p:cNvPr id="24" name="標題 1"/>
          <p:cNvSpPr txBox="1">
            <a:spLocks/>
          </p:cNvSpPr>
          <p:nvPr/>
        </p:nvSpPr>
        <p:spPr>
          <a:xfrm>
            <a:off x="482058" y="135626"/>
            <a:ext cx="4750983" cy="435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2400" dirty="0"/>
              <a:t>資訊安全宣告</a:t>
            </a:r>
          </a:p>
        </p:txBody>
      </p:sp>
      <p:grpSp>
        <p:nvGrpSpPr>
          <p:cNvPr id="30" name="Google Shape;551;p39"/>
          <p:cNvGrpSpPr/>
          <p:nvPr/>
        </p:nvGrpSpPr>
        <p:grpSpPr>
          <a:xfrm>
            <a:off x="235651" y="217162"/>
            <a:ext cx="287876" cy="272527"/>
            <a:chOff x="6618700" y="1635475"/>
            <a:chExt cx="456675" cy="432325"/>
          </a:xfrm>
        </p:grpSpPr>
        <p:sp>
          <p:nvSpPr>
            <p:cNvPr id="31" name="Google Shape;552;p39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0" t="0" r="0" b="0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2" name="Google Shape;553;p39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0" t="0" r="0" b="0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" name="Google Shape;554;p39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0" t="0" r="0" b="0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4" name="Google Shape;555;p39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0" t="0" r="0" b="0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5" name="Google Shape;556;p39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0" t="0" r="0" b="0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36" name="Google Shape;125;p17"/>
          <p:cNvSpPr txBox="1">
            <a:spLocks noGrp="1"/>
          </p:cNvSpPr>
          <p:nvPr>
            <p:ph type="body" idx="1"/>
          </p:nvPr>
        </p:nvSpPr>
        <p:spPr>
          <a:xfrm>
            <a:off x="980389" y="780308"/>
            <a:ext cx="6194856" cy="114283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zh-TW" altLang="en-US" sz="1600" b="1" u="sng" dirty="0">
                <a:solidFill>
                  <a:schemeClr val="tx1"/>
                </a:solidFill>
                <a:latin typeface="Lora" panose="02020500000000000000" charset="0"/>
                <a:ea typeface="微軟正黑體" panose="020B0604030504040204" pitchFamily="34" charset="-120"/>
              </a:rPr>
              <a:t>請先瀏覽資訊安全宣告內容</a:t>
            </a:r>
          </a:p>
          <a:p>
            <a:r>
              <a:rPr lang="zh-TW" altLang="en-US" sz="1600" b="1" u="sng" dirty="0">
                <a:solidFill>
                  <a:schemeClr val="tx1"/>
                </a:solidFill>
                <a:latin typeface="Lora" panose="02020500000000000000" charset="0"/>
                <a:ea typeface="微軟正黑體" panose="020B0604030504040204" pitchFamily="34" charset="-120"/>
              </a:rPr>
              <a:t>勾選 我已閱讀並接受上述內容 </a:t>
            </a:r>
          </a:p>
          <a:p>
            <a:r>
              <a:rPr lang="zh-TW" altLang="en-US" sz="1600" b="1" u="sng" dirty="0">
                <a:solidFill>
                  <a:schemeClr val="tx1"/>
                </a:solidFill>
                <a:latin typeface="Lora" panose="02020500000000000000" charset="0"/>
                <a:ea typeface="微軟正黑體" panose="020B0604030504040204" pitchFamily="34" charset="-120"/>
              </a:rPr>
              <a:t>點選「確認送出」按鈕</a:t>
            </a:r>
          </a:p>
        </p:txBody>
      </p:sp>
      <p:sp>
        <p:nvSpPr>
          <p:cNvPr id="6" name="矩形 5"/>
          <p:cNvSpPr/>
          <p:nvPr/>
        </p:nvSpPr>
        <p:spPr>
          <a:xfrm>
            <a:off x="581583" y="991804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altLang="zh-TW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📖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311" y="1923143"/>
            <a:ext cx="4321730" cy="27858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87616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6407420" y="4205326"/>
            <a:ext cx="411525" cy="295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fld id="{00000000-1234-1234-1234-123412341234}" type="slidenum">
              <a:rPr lang="en"/>
              <a:pPr/>
              <a:t>11</a:t>
            </a:fld>
            <a:endParaRPr dirty="0"/>
          </a:p>
        </p:txBody>
      </p:sp>
      <p:sp>
        <p:nvSpPr>
          <p:cNvPr id="24" name="標題 1"/>
          <p:cNvSpPr txBox="1">
            <a:spLocks/>
          </p:cNvSpPr>
          <p:nvPr/>
        </p:nvSpPr>
        <p:spPr>
          <a:xfrm>
            <a:off x="482058" y="135626"/>
            <a:ext cx="4750983" cy="435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2400" dirty="0"/>
              <a:t>適性輔導問卷調查</a:t>
            </a:r>
          </a:p>
        </p:txBody>
      </p:sp>
      <p:grpSp>
        <p:nvGrpSpPr>
          <p:cNvPr id="30" name="Google Shape;551;p39"/>
          <p:cNvGrpSpPr/>
          <p:nvPr/>
        </p:nvGrpSpPr>
        <p:grpSpPr>
          <a:xfrm>
            <a:off x="235651" y="217162"/>
            <a:ext cx="287876" cy="272527"/>
            <a:chOff x="6618700" y="1635475"/>
            <a:chExt cx="456675" cy="432325"/>
          </a:xfrm>
        </p:grpSpPr>
        <p:sp>
          <p:nvSpPr>
            <p:cNvPr id="31" name="Google Shape;552;p39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0" t="0" r="0" b="0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2" name="Google Shape;553;p39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0" t="0" r="0" b="0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" name="Google Shape;554;p39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0" t="0" r="0" b="0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4" name="Google Shape;555;p39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0" t="0" r="0" b="0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5" name="Google Shape;556;p39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0" t="0" r="0" b="0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6" name="矩形 5"/>
          <p:cNvSpPr/>
          <p:nvPr/>
        </p:nvSpPr>
        <p:spPr>
          <a:xfrm>
            <a:off x="581583" y="991804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altLang="zh-TW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📖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159" y="624114"/>
            <a:ext cx="3104302" cy="4432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6650" y="3589564"/>
            <a:ext cx="723900" cy="146685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8472" y="3908651"/>
            <a:ext cx="58102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43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6407420" y="4205326"/>
            <a:ext cx="411525" cy="295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fld id="{00000000-1234-1234-1234-123412341234}" type="slidenum">
              <a:rPr lang="en"/>
              <a:pPr/>
              <a:t>12</a:t>
            </a:fld>
            <a:endParaRPr dirty="0"/>
          </a:p>
        </p:txBody>
      </p:sp>
      <p:sp>
        <p:nvSpPr>
          <p:cNvPr id="24" name="標題 1"/>
          <p:cNvSpPr txBox="1">
            <a:spLocks/>
          </p:cNvSpPr>
          <p:nvPr/>
        </p:nvSpPr>
        <p:spPr>
          <a:xfrm>
            <a:off x="482058" y="135626"/>
            <a:ext cx="4997085" cy="435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2400" dirty="0"/>
              <a:t>基本資料及超額比序積分資料查詢</a:t>
            </a:r>
          </a:p>
        </p:txBody>
      </p:sp>
      <p:grpSp>
        <p:nvGrpSpPr>
          <p:cNvPr id="30" name="Google Shape;551;p39"/>
          <p:cNvGrpSpPr/>
          <p:nvPr/>
        </p:nvGrpSpPr>
        <p:grpSpPr>
          <a:xfrm>
            <a:off x="235651" y="217162"/>
            <a:ext cx="287876" cy="272527"/>
            <a:chOff x="6618700" y="1635475"/>
            <a:chExt cx="456675" cy="432325"/>
          </a:xfrm>
        </p:grpSpPr>
        <p:sp>
          <p:nvSpPr>
            <p:cNvPr id="31" name="Google Shape;552;p39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0" t="0" r="0" b="0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2" name="Google Shape;553;p39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0" t="0" r="0" b="0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" name="Google Shape;554;p39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0" t="0" r="0" b="0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4" name="Google Shape;555;p39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0" t="0" r="0" b="0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5" name="Google Shape;556;p39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0" t="0" r="0" b="0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6" name="矩形 5"/>
          <p:cNvSpPr/>
          <p:nvPr/>
        </p:nvSpPr>
        <p:spPr>
          <a:xfrm>
            <a:off x="581583" y="991804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altLang="zh-TW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📖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650" y="3589564"/>
            <a:ext cx="723900" cy="146685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8472" y="3908651"/>
            <a:ext cx="581025" cy="828675"/>
          </a:xfrm>
          <a:prstGeom prst="rect">
            <a:avLst/>
          </a:prstGeom>
        </p:spPr>
      </p:pic>
      <p:sp>
        <p:nvSpPr>
          <p:cNvPr id="14" name="Google Shape;125;p17"/>
          <p:cNvSpPr txBox="1">
            <a:spLocks noGrp="1"/>
          </p:cNvSpPr>
          <p:nvPr>
            <p:ph type="body" idx="1"/>
          </p:nvPr>
        </p:nvSpPr>
        <p:spPr>
          <a:xfrm>
            <a:off x="523527" y="1450801"/>
            <a:ext cx="6194856" cy="114283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zh-TW" altLang="en-US" sz="1600" b="1" u="sng" dirty="0">
                <a:solidFill>
                  <a:schemeClr val="tx1"/>
                </a:solidFill>
                <a:latin typeface="Lora" panose="02020500000000000000" charset="0"/>
                <a:ea typeface="微軟正黑體" panose="020B0604030504040204" pitchFamily="34" charset="-120"/>
              </a:rPr>
              <a:t>系統會直接下載「學生基本資料及超額比序積分資料表」</a:t>
            </a:r>
          </a:p>
        </p:txBody>
      </p:sp>
      <p:sp>
        <p:nvSpPr>
          <p:cNvPr id="16" name="文字方塊 2"/>
          <p:cNvSpPr txBox="1">
            <a:spLocks noChangeArrowheads="1"/>
          </p:cNvSpPr>
          <p:nvPr/>
        </p:nvSpPr>
        <p:spPr bwMode="auto">
          <a:xfrm>
            <a:off x="945785" y="991804"/>
            <a:ext cx="38010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dirty="0">
                <a:latin typeface="華康中黑體" panose="020B0509000000000000" pitchFamily="49" charset="-120"/>
                <a:ea typeface="華康中黑體" panose="020B0509000000000000" pitchFamily="49" charset="-120"/>
              </a:rPr>
              <a:t>志願選填相關作業</a:t>
            </a:r>
            <a:r>
              <a:rPr lang="en-US" altLang="zh-TW" sz="1200" dirty="0">
                <a:latin typeface="華康中黑體" panose="020B0509000000000000" pitchFamily="49" charset="-120"/>
                <a:ea typeface="華康中黑體" panose="020B0509000000000000" pitchFamily="49" charset="-120"/>
              </a:rPr>
              <a:t>/</a:t>
            </a:r>
            <a:r>
              <a:rPr lang="zh-TW" altLang="en-US" sz="1200" dirty="0">
                <a:latin typeface="華康中黑體" panose="020B0509000000000000" pitchFamily="49" charset="-120"/>
                <a:ea typeface="華康中黑體" panose="020B0509000000000000" pitchFamily="49" charset="-120"/>
              </a:rPr>
              <a:t>基本資料及超額比序積分資料查詢</a:t>
            </a:r>
          </a:p>
        </p:txBody>
      </p:sp>
      <p:grpSp>
        <p:nvGrpSpPr>
          <p:cNvPr id="17" name="群組 4"/>
          <p:cNvGrpSpPr>
            <a:grpSpLocks/>
          </p:cNvGrpSpPr>
          <p:nvPr/>
        </p:nvGrpSpPr>
        <p:grpSpPr bwMode="auto">
          <a:xfrm>
            <a:off x="763684" y="2179156"/>
            <a:ext cx="3367588" cy="2713339"/>
            <a:chOff x="2168525" y="2521395"/>
            <a:chExt cx="4765154" cy="3923547"/>
          </a:xfrm>
        </p:grpSpPr>
        <p:pic>
          <p:nvPicPr>
            <p:cNvPr id="18" name="圖片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8525" y="2521395"/>
              <a:ext cx="4765154" cy="392354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矩形 2"/>
            <p:cNvSpPr>
              <a:spLocks noChangeArrowheads="1"/>
            </p:cNvSpPr>
            <p:nvPr/>
          </p:nvSpPr>
          <p:spPr bwMode="auto">
            <a:xfrm>
              <a:off x="2168525" y="6148574"/>
              <a:ext cx="1395363" cy="286296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zh-TW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0" name="圓角矩形圖說文字 19"/>
            <p:cNvSpPr/>
            <p:nvPr/>
          </p:nvSpPr>
          <p:spPr bwMode="auto">
            <a:xfrm>
              <a:off x="3203461" y="4724422"/>
              <a:ext cx="3280631" cy="1296739"/>
            </a:xfrm>
            <a:prstGeom prst="wedgeRoundRectCallou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r>
                <a:rPr kumimoji="0" lang="zh-TW" altLang="en-US" dirty="0">
                  <a:solidFill>
                    <a:schemeClr val="tx1"/>
                  </a:solidFill>
                </a:rPr>
                <a:t>系統自動下載完成時，可開啟此</a:t>
              </a:r>
              <a:r>
                <a:rPr kumimoji="0" lang="en-US" altLang="zh-TW" dirty="0">
                  <a:solidFill>
                    <a:schemeClr val="tx1"/>
                  </a:solidFill>
                </a:rPr>
                <a:t>PDF</a:t>
              </a:r>
              <a:r>
                <a:rPr kumimoji="0" lang="zh-TW" altLang="en-US" dirty="0">
                  <a:solidFill>
                    <a:schemeClr val="tx1"/>
                  </a:solidFill>
                </a:rPr>
                <a:t>檔，查詢基本資料及超額比序積分資料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1557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矩形 10"/>
          <p:cNvSpPr>
            <a:spLocks noChangeArrowheads="1"/>
          </p:cNvSpPr>
          <p:nvPr/>
        </p:nvSpPr>
        <p:spPr bwMode="auto">
          <a:xfrm>
            <a:off x="60722" y="4838700"/>
            <a:ext cx="1565672" cy="3000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tx1"/>
              </a:buClr>
              <a:buFontTx/>
              <a:buNone/>
            </a:pPr>
            <a:r>
              <a:rPr lang="zh-TW" altLang="en-US" sz="1350" b="1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集體報名學生</a:t>
            </a:r>
            <a:endParaRPr lang="en-US" altLang="zh-TW" sz="1350" b="1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885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21AC32-AE0B-4230-89E7-D4CD6515C20E}" type="slidenum">
              <a:rPr lang="en-US" altLang="zh-TW" sz="75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zh-TW" sz="750"/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88119" y="1709738"/>
            <a:ext cx="6669881" cy="2342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zh-TW" altLang="zh-TW" sz="195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首先閱讀注意事項。</a:t>
            </a:r>
            <a:endParaRPr lang="zh-TW" altLang="zh-TW" sz="1950" dirty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zh-TW" altLang="zh-TW" sz="195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選擇免試欲加入科組：</a:t>
            </a:r>
            <a:r>
              <a:rPr lang="zh-TW" altLang="zh-TW" sz="18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下拉選單選擇</a:t>
            </a:r>
            <a:r>
              <a:rPr lang="zh-TW" altLang="zh-TW" sz="1800" b="1" u="sng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r>
              <a:rPr lang="zh-TW" altLang="zh-TW" sz="18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1800" b="1" u="sng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科組</a:t>
            </a:r>
            <a:r>
              <a:rPr lang="zh-TW" altLang="zh-TW" sz="18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1800" b="1" u="sng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學校序</a:t>
            </a:r>
            <a:endParaRPr lang="zh-TW" altLang="zh-TW" sz="1800" dirty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zh-TW" altLang="zh-TW" sz="195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點選【</a:t>
            </a:r>
            <a:r>
              <a:rPr lang="zh-TW" altLang="zh-TW" sz="195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加入</a:t>
            </a:r>
            <a:r>
              <a:rPr lang="zh-TW" altLang="zh-TW" sz="195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】按鈕。</a:t>
            </a:r>
            <a:endParaRPr lang="zh-TW" altLang="zh-TW" sz="1950" dirty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zh-TW" altLang="zh-TW" sz="195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調整排序。</a:t>
            </a:r>
            <a:endParaRPr lang="zh-TW" altLang="zh-TW" sz="1950" dirty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zh-TW" altLang="zh-TW" sz="195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點選【</a:t>
            </a:r>
            <a:r>
              <a:rPr lang="zh-TW" altLang="zh-TW" sz="195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儲存志願</a:t>
            </a:r>
            <a:r>
              <a:rPr lang="zh-TW" altLang="zh-TW" sz="195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】按鈕。</a:t>
            </a:r>
            <a:endParaRPr lang="zh-TW" altLang="zh-TW" sz="1950" dirty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8854" name="矩形 6"/>
          <p:cNvSpPr>
            <a:spLocks noChangeArrowheads="1"/>
          </p:cNvSpPr>
          <p:nvPr/>
        </p:nvSpPr>
        <p:spPr bwMode="auto">
          <a:xfrm>
            <a:off x="188119" y="1062038"/>
            <a:ext cx="6488906" cy="51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zh-TW" sz="1800" dirty="0">
                <a:latin typeface="+mn-ea"/>
                <a:ea typeface="+mn-ea"/>
              </a:rPr>
              <a:t>【志願選填相關作業】</a:t>
            </a:r>
            <a:r>
              <a:rPr lang="en-US" altLang="zh-TW" sz="1800" dirty="0">
                <a:latin typeface="+mn-ea"/>
                <a:ea typeface="+mn-ea"/>
              </a:rPr>
              <a:t>/</a:t>
            </a:r>
            <a:r>
              <a:rPr lang="zh-TW" altLang="zh-TW" sz="1800" dirty="0">
                <a:latin typeface="+mn-ea"/>
                <a:ea typeface="+mn-ea"/>
              </a:rPr>
              <a:t> 【</a:t>
            </a:r>
            <a:r>
              <a:rPr lang="zh-TW" altLang="zh-TW" sz="2100" dirty="0">
                <a:solidFill>
                  <a:srgbClr val="002060"/>
                </a:solidFill>
                <a:latin typeface="+mn-ea"/>
                <a:ea typeface="+mn-ea"/>
              </a:rPr>
              <a:t>志願選填</a:t>
            </a:r>
            <a:r>
              <a:rPr lang="en-US" altLang="zh-TW" sz="2100" dirty="0">
                <a:solidFill>
                  <a:srgbClr val="002060"/>
                </a:solidFill>
                <a:latin typeface="+mn-ea"/>
                <a:ea typeface="+mn-ea"/>
              </a:rPr>
              <a:t>(</a:t>
            </a:r>
            <a:r>
              <a:rPr lang="zh-TW" altLang="zh-TW" sz="2100" dirty="0">
                <a:solidFill>
                  <a:srgbClr val="002060"/>
                </a:solidFill>
                <a:latin typeface="+mn-ea"/>
                <a:ea typeface="+mn-ea"/>
              </a:rPr>
              <a:t>免試</a:t>
            </a:r>
            <a:r>
              <a:rPr lang="en-US" altLang="zh-TW" sz="2100" dirty="0">
                <a:solidFill>
                  <a:srgbClr val="002060"/>
                </a:solidFill>
                <a:latin typeface="+mn-ea"/>
                <a:ea typeface="+mn-ea"/>
              </a:rPr>
              <a:t>)</a:t>
            </a:r>
            <a:r>
              <a:rPr lang="zh-TW" altLang="zh-TW" sz="1800" dirty="0">
                <a:latin typeface="+mn-ea"/>
                <a:ea typeface="+mn-ea"/>
              </a:rPr>
              <a:t>】</a:t>
            </a:r>
          </a:p>
        </p:txBody>
      </p:sp>
      <p:sp>
        <p:nvSpPr>
          <p:cNvPr id="78855" name="橢圓形圖說文字 8"/>
          <p:cNvSpPr>
            <a:spLocks noChangeArrowheads="1"/>
          </p:cNvSpPr>
          <p:nvPr/>
        </p:nvSpPr>
        <p:spPr bwMode="auto">
          <a:xfrm>
            <a:off x="2996803" y="2625329"/>
            <a:ext cx="3680222" cy="907256"/>
          </a:xfrm>
          <a:prstGeom prst="wedgeEllipseCallout">
            <a:avLst>
              <a:gd name="adj1" fmla="val -56690"/>
              <a:gd name="adj2" fmla="val -26838"/>
            </a:avLst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1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加入</a:t>
            </a:r>
            <a:r>
              <a:rPr lang="en-US" altLang="zh-TW" sz="1800" b="1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1800" b="1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只是</a:t>
            </a:r>
            <a:r>
              <a:rPr lang="zh-TW" altLang="en-US" sz="1800" b="1" u="sng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暫存</a:t>
            </a:r>
            <a:r>
              <a:rPr lang="zh-TW" altLang="en-US" sz="1800" b="1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志願，並不會儲存到系統哦！</a:t>
            </a:r>
          </a:p>
        </p:txBody>
      </p:sp>
      <p:pic>
        <p:nvPicPr>
          <p:cNvPr id="78856" name="Picture 11" descr="C:\Users\ZACHARY\Desktop\盧卡獅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5250"/>
            <a:ext cx="1026319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橢圓形圖說文字 10"/>
          <p:cNvSpPr>
            <a:spLocks noChangeArrowheads="1"/>
          </p:cNvSpPr>
          <p:nvPr/>
        </p:nvSpPr>
        <p:spPr bwMode="auto">
          <a:xfrm>
            <a:off x="1214438" y="4105275"/>
            <a:ext cx="4536281" cy="626269"/>
          </a:xfrm>
          <a:prstGeom prst="wedgeEllipseCallout">
            <a:avLst>
              <a:gd name="adj1" fmla="val -33611"/>
              <a:gd name="adj2" fmla="val -83736"/>
            </a:avLst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250" b="1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很重要！很重要</a:t>
            </a:r>
            <a:r>
              <a:rPr lang="en-US" altLang="zh-TW" sz="2250" b="1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r>
              <a:rPr lang="zh-TW" altLang="en-US" sz="2250" b="1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很重要</a:t>
            </a:r>
            <a:r>
              <a:rPr lang="en-US" altLang="zh-TW" sz="2250" b="1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482058" y="135626"/>
            <a:ext cx="4997085" cy="435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2400" dirty="0"/>
              <a:t>免試志願選填功能</a:t>
            </a:r>
          </a:p>
        </p:txBody>
      </p:sp>
      <p:grpSp>
        <p:nvGrpSpPr>
          <p:cNvPr id="13" name="Google Shape;551;p39"/>
          <p:cNvGrpSpPr/>
          <p:nvPr/>
        </p:nvGrpSpPr>
        <p:grpSpPr>
          <a:xfrm>
            <a:off x="235651" y="217162"/>
            <a:ext cx="287876" cy="272527"/>
            <a:chOff x="6618700" y="1635475"/>
            <a:chExt cx="456675" cy="432325"/>
          </a:xfrm>
        </p:grpSpPr>
        <p:sp>
          <p:nvSpPr>
            <p:cNvPr id="14" name="Google Shape;552;p39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0" t="0" r="0" b="0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" name="Google Shape;553;p39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0" t="0" r="0" b="0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6" name="Google Shape;554;p39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0" t="0" r="0" b="0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7" name="Google Shape;555;p39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0" t="0" r="0" b="0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" name="Google Shape;556;p39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0" t="0" r="0" b="0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</p:spTree>
    <p:extLst>
      <p:ext uri="{BB962C8B-B14F-4D97-AF65-F5344CB8AC3E}">
        <p14:creationId xmlns:p14="http://schemas.microsoft.com/office/powerpoint/2010/main" val="379346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標題 1"/>
          <p:cNvSpPr>
            <a:spLocks noGrp="1"/>
          </p:cNvSpPr>
          <p:nvPr>
            <p:ph type="title"/>
          </p:nvPr>
        </p:nvSpPr>
        <p:spPr>
          <a:xfrm>
            <a:off x="1743575" y="726881"/>
            <a:ext cx="3478005" cy="435600"/>
          </a:xfrm>
        </p:spPr>
        <p:txBody>
          <a:bodyPr/>
          <a:lstStyle/>
          <a:p>
            <a:pPr algn="ctr"/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臺南區免試選填規則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156" y="1318137"/>
            <a:ext cx="6750844" cy="257895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zh-TW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1. </a:t>
            </a:r>
            <a:r>
              <a:rPr lang="zh-TW" altLang="zh-TW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每一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志願序至多可選</a:t>
            </a:r>
            <a:r>
              <a:rPr lang="zh-TW" altLang="zh-TW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填</a:t>
            </a:r>
            <a:r>
              <a:rPr lang="en-US" altLang="zh-TW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 </a:t>
            </a:r>
            <a:r>
              <a:rPr lang="en-US" altLang="zh-TW" sz="1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3 </a:t>
            </a:r>
            <a:r>
              <a:rPr lang="zh-TW" altLang="zh-TW" sz="1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校為一群組</a:t>
            </a:r>
            <a:r>
              <a:rPr lang="zh-TW" altLang="zh-TW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，其志願序積分相同。</a:t>
            </a:r>
            <a:endParaRPr lang="zh-TW" altLang="zh-TW" sz="1800" b="1" kern="100" dirty="0">
              <a:solidFill>
                <a:srgbClr val="08080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zh-TW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2. </a:t>
            </a:r>
            <a:r>
              <a:rPr lang="zh-TW" altLang="zh-TW" sz="1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同一</a:t>
            </a:r>
            <a:r>
              <a:rPr lang="zh-TW" altLang="en-US" sz="1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校</a:t>
            </a:r>
            <a:r>
              <a:rPr lang="zh-TW" altLang="zh-TW" sz="1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如有多科別</a:t>
            </a:r>
            <a:r>
              <a:rPr lang="zh-TW" altLang="zh-TW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，選填時視為</a:t>
            </a:r>
            <a:r>
              <a:rPr lang="zh-TW" altLang="zh-TW" sz="1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同一志願序</a:t>
            </a:r>
            <a:r>
              <a:rPr lang="zh-TW" altLang="en-US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，</a:t>
            </a:r>
            <a:r>
              <a:rPr lang="zh-TW" altLang="zh-TW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其志願序積分</a:t>
            </a:r>
            <a:endParaRPr lang="en-US" altLang="zh-TW" sz="1800" b="1" dirty="0">
              <a:solidFill>
                <a:srgbClr val="08080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zh-TW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    </a:t>
            </a:r>
            <a:r>
              <a:rPr lang="zh-TW" altLang="zh-TW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相同。</a:t>
            </a:r>
            <a:endParaRPr lang="zh-TW" altLang="zh-TW" sz="1800" b="1" kern="100" dirty="0">
              <a:solidFill>
                <a:srgbClr val="08080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zh-TW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3. </a:t>
            </a:r>
            <a:r>
              <a:rPr lang="zh-TW" altLang="zh-TW" sz="1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同一所學校</a:t>
            </a:r>
            <a:r>
              <a:rPr lang="zh-TW" altLang="zh-TW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第</a:t>
            </a:r>
            <a:r>
              <a:rPr lang="en-US" altLang="zh-TW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 </a:t>
            </a:r>
            <a:r>
              <a:rPr lang="en-US" altLang="zh-TW" sz="1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2 </a:t>
            </a:r>
            <a:r>
              <a:rPr lang="zh-TW" altLang="zh-TW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次選填，視為</a:t>
            </a:r>
            <a:r>
              <a:rPr lang="zh-TW" altLang="zh-TW" sz="1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不同</a:t>
            </a:r>
            <a:r>
              <a:rPr lang="zh-TW" altLang="zh-TW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志願序。</a:t>
            </a:r>
            <a:endParaRPr lang="zh-TW" altLang="zh-TW" sz="1800" b="1" kern="100" dirty="0">
              <a:solidFill>
                <a:srgbClr val="08080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zh-TW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4. </a:t>
            </a:r>
            <a:r>
              <a:rPr lang="zh-TW" altLang="zh-TW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第</a:t>
            </a:r>
            <a:r>
              <a:rPr lang="en-US" altLang="zh-TW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 </a:t>
            </a:r>
            <a:r>
              <a:rPr lang="en-US" altLang="zh-TW" sz="1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6 </a:t>
            </a:r>
            <a:r>
              <a:rPr lang="zh-TW" altLang="zh-TW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志願序後</a:t>
            </a:r>
            <a:r>
              <a:rPr lang="en-US" altLang="zh-TW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(</a:t>
            </a:r>
            <a:r>
              <a:rPr lang="zh-TW" altLang="zh-TW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含第</a:t>
            </a:r>
            <a:r>
              <a:rPr lang="en-US" altLang="zh-TW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 6 </a:t>
            </a:r>
            <a:r>
              <a:rPr lang="zh-TW" altLang="zh-TW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志願</a:t>
            </a:r>
            <a:r>
              <a:rPr lang="en-US" altLang="zh-TW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)</a:t>
            </a:r>
            <a:r>
              <a:rPr lang="zh-TW" altLang="zh-TW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志願選填以</a:t>
            </a:r>
            <a:r>
              <a:rPr lang="zh-TW" altLang="zh-TW" sz="1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單科</a:t>
            </a:r>
            <a:r>
              <a:rPr lang="zh-TW" altLang="zh-TW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為單位，以</a:t>
            </a: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7</a:t>
            </a:r>
            <a:r>
              <a:rPr lang="zh-TW" altLang="zh-TW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分計。</a:t>
            </a:r>
            <a:endParaRPr lang="en-US" altLang="zh-TW" sz="1800" b="1" dirty="0">
              <a:solidFill>
                <a:srgbClr val="08080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sp>
        <p:nvSpPr>
          <p:cNvPr id="7987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786715-2D41-4A88-A673-3BEEC2067625}" type="slidenum">
              <a:rPr lang="en-US" altLang="zh-TW" sz="75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zh-TW" sz="75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82058" y="135626"/>
            <a:ext cx="4997085" cy="435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2400" dirty="0"/>
              <a:t>免試志願選填功能</a:t>
            </a:r>
          </a:p>
        </p:txBody>
      </p:sp>
      <p:grpSp>
        <p:nvGrpSpPr>
          <p:cNvPr id="6" name="Google Shape;551;p39"/>
          <p:cNvGrpSpPr/>
          <p:nvPr/>
        </p:nvGrpSpPr>
        <p:grpSpPr>
          <a:xfrm>
            <a:off x="235651" y="217162"/>
            <a:ext cx="287876" cy="272527"/>
            <a:chOff x="6618700" y="1635475"/>
            <a:chExt cx="456675" cy="432325"/>
          </a:xfrm>
        </p:grpSpPr>
        <p:sp>
          <p:nvSpPr>
            <p:cNvPr id="7" name="Google Shape;552;p39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0" t="0" r="0" b="0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" name="Google Shape;553;p39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0" t="0" r="0" b="0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" name="Google Shape;554;p39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0" t="0" r="0" b="0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" name="Google Shape;555;p39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0" t="0" r="0" b="0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" name="Google Shape;556;p39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0" t="0" r="0" b="0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</p:spTree>
    <p:extLst>
      <p:ext uri="{BB962C8B-B14F-4D97-AF65-F5344CB8AC3E}">
        <p14:creationId xmlns:p14="http://schemas.microsoft.com/office/powerpoint/2010/main" val="1775131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907" y="983457"/>
            <a:ext cx="3865960" cy="404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矩形 10"/>
          <p:cNvSpPr>
            <a:spLocks noChangeArrowheads="1"/>
          </p:cNvSpPr>
          <p:nvPr/>
        </p:nvSpPr>
        <p:spPr bwMode="auto">
          <a:xfrm>
            <a:off x="60722" y="4838700"/>
            <a:ext cx="1565672" cy="3000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tx1"/>
              </a:buClr>
              <a:buFontTx/>
              <a:buNone/>
            </a:pPr>
            <a:r>
              <a:rPr lang="zh-TW" altLang="en-US" sz="1350" b="1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集體報名學生</a:t>
            </a:r>
            <a:endParaRPr lang="en-US" altLang="zh-TW" sz="1350" b="1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192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AEFCEB-41D4-4A4E-B2CA-5EE25D8B6073}" type="slidenum">
              <a:rPr lang="en-US" altLang="zh-TW" sz="75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zh-TW" sz="750"/>
          </a:p>
        </p:txBody>
      </p:sp>
      <p:sp>
        <p:nvSpPr>
          <p:cNvPr id="6" name="直線圖說文字 1 (加上強調線) 5"/>
          <p:cNvSpPr>
            <a:spLocks/>
          </p:cNvSpPr>
          <p:nvPr/>
        </p:nvSpPr>
        <p:spPr bwMode="auto">
          <a:xfrm>
            <a:off x="60722" y="3327797"/>
            <a:ext cx="1585913" cy="1079897"/>
          </a:xfrm>
          <a:prstGeom prst="accentCallout1">
            <a:avLst>
              <a:gd name="adj1" fmla="val 2042"/>
              <a:gd name="adj2" fmla="val 101472"/>
              <a:gd name="adj3" fmla="val -11088"/>
              <a:gd name="adj4" fmla="val 108954"/>
            </a:avLst>
          </a:prstGeom>
          <a:solidFill>
            <a:srgbClr val="CC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en-US" altLang="zh-TW" sz="13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個志願序，</a:t>
            </a:r>
            <a:endParaRPr lang="en-US" altLang="zh-TW" sz="13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13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個志願序最多只能放</a:t>
            </a:r>
            <a:r>
              <a:rPr lang="en-US" altLang="zh-TW" sz="13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間</a:t>
            </a:r>
            <a:r>
              <a:rPr lang="en-US" altLang="zh-TW" sz="13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sz="135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r>
              <a:rPr lang="en-US" altLang="zh-TW" sz="13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81926" name="左大括弧 1"/>
          <p:cNvSpPr>
            <a:spLocks/>
          </p:cNvSpPr>
          <p:nvPr/>
        </p:nvSpPr>
        <p:spPr bwMode="auto">
          <a:xfrm>
            <a:off x="1734742" y="3003947"/>
            <a:ext cx="182165" cy="1565672"/>
          </a:xfrm>
          <a:prstGeom prst="leftBrace">
            <a:avLst>
              <a:gd name="adj1" fmla="val 8316"/>
              <a:gd name="adj2" fmla="val 50000"/>
            </a:avLst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350">
              <a:solidFill>
                <a:schemeClr val="tx1"/>
              </a:solidFill>
            </a:endParaRPr>
          </a:p>
        </p:txBody>
      </p:sp>
      <p:sp>
        <p:nvSpPr>
          <p:cNvPr id="81928" name="八邊形 2"/>
          <p:cNvSpPr>
            <a:spLocks noChangeArrowheads="1"/>
          </p:cNvSpPr>
          <p:nvPr/>
        </p:nvSpPr>
        <p:spPr bwMode="auto">
          <a:xfrm>
            <a:off x="1624012" y="944166"/>
            <a:ext cx="263129" cy="323850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 lIns="27000" tIns="0" rIns="27000" bIns="0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7030A0"/>
                </a:solidFill>
              </a:rPr>
              <a:t>1</a:t>
            </a:r>
            <a:endParaRPr lang="zh-TW" altLang="en-US" sz="1800" b="1">
              <a:solidFill>
                <a:srgbClr val="7030A0"/>
              </a:solidFill>
            </a:endParaRPr>
          </a:p>
        </p:txBody>
      </p:sp>
      <p:sp>
        <p:nvSpPr>
          <p:cNvPr id="81929" name="八邊形 10"/>
          <p:cNvSpPr>
            <a:spLocks noChangeArrowheads="1"/>
          </p:cNvSpPr>
          <p:nvPr/>
        </p:nvSpPr>
        <p:spPr bwMode="auto">
          <a:xfrm>
            <a:off x="1599010" y="1707356"/>
            <a:ext cx="264319" cy="323850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 lIns="27000" tIns="0" rIns="27000" bIns="0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7030A0"/>
                </a:solidFill>
              </a:rPr>
              <a:t>2</a:t>
            </a:r>
            <a:endParaRPr lang="zh-TW" altLang="en-US" sz="1800" b="1">
              <a:solidFill>
                <a:srgbClr val="7030A0"/>
              </a:solidFill>
            </a:endParaRPr>
          </a:p>
        </p:txBody>
      </p:sp>
      <p:sp>
        <p:nvSpPr>
          <p:cNvPr id="81930" name="八邊形 11"/>
          <p:cNvSpPr>
            <a:spLocks noChangeArrowheads="1"/>
          </p:cNvSpPr>
          <p:nvPr/>
        </p:nvSpPr>
        <p:spPr bwMode="auto">
          <a:xfrm>
            <a:off x="3969544" y="1815704"/>
            <a:ext cx="263129" cy="323850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 lIns="27000" tIns="0" rIns="27000" bIns="0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7030A0"/>
                </a:solidFill>
              </a:rPr>
              <a:t>3</a:t>
            </a:r>
            <a:endParaRPr lang="zh-TW" altLang="en-US" sz="1800" b="1">
              <a:solidFill>
                <a:srgbClr val="7030A0"/>
              </a:solidFill>
            </a:endParaRPr>
          </a:p>
        </p:txBody>
      </p:sp>
      <p:sp>
        <p:nvSpPr>
          <p:cNvPr id="81931" name="八邊形 14"/>
          <p:cNvSpPr>
            <a:spLocks noChangeArrowheads="1"/>
          </p:cNvSpPr>
          <p:nvPr/>
        </p:nvSpPr>
        <p:spPr bwMode="auto">
          <a:xfrm>
            <a:off x="4994673" y="2518172"/>
            <a:ext cx="264319" cy="323850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 lIns="27000" tIns="0" rIns="27000" bIns="0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7030A0"/>
                </a:solidFill>
              </a:rPr>
              <a:t>4</a:t>
            </a:r>
            <a:endParaRPr lang="zh-TW" altLang="en-US" sz="1800" b="1">
              <a:solidFill>
                <a:srgbClr val="7030A0"/>
              </a:solidFill>
            </a:endParaRPr>
          </a:p>
        </p:txBody>
      </p:sp>
      <p:sp>
        <p:nvSpPr>
          <p:cNvPr id="81932" name="八邊形 15"/>
          <p:cNvSpPr>
            <a:spLocks noChangeArrowheads="1"/>
          </p:cNvSpPr>
          <p:nvPr/>
        </p:nvSpPr>
        <p:spPr bwMode="auto">
          <a:xfrm>
            <a:off x="3327798" y="2463404"/>
            <a:ext cx="263128" cy="323850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 lIns="27000" tIns="0" rIns="27000" bIns="0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7030A0"/>
                </a:solidFill>
              </a:rPr>
              <a:t>5</a:t>
            </a:r>
            <a:endParaRPr lang="zh-TW" altLang="en-US" sz="1800" b="1">
              <a:solidFill>
                <a:srgbClr val="7030A0"/>
              </a:solidFill>
            </a:endParaRPr>
          </a:p>
        </p:txBody>
      </p:sp>
      <p:sp>
        <p:nvSpPr>
          <p:cNvPr id="81933" name="矩形 3"/>
          <p:cNvSpPr>
            <a:spLocks noChangeArrowheads="1"/>
          </p:cNvSpPr>
          <p:nvPr/>
        </p:nvSpPr>
        <p:spPr bwMode="auto">
          <a:xfrm>
            <a:off x="3849291" y="2139553"/>
            <a:ext cx="251222" cy="270272"/>
          </a:xfrm>
          <a:prstGeom prst="rect">
            <a:avLst/>
          </a:prstGeom>
          <a:noFill/>
          <a:ln w="3810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350">
              <a:solidFill>
                <a:schemeClr val="tx1"/>
              </a:solidFill>
            </a:endParaRPr>
          </a:p>
        </p:txBody>
      </p:sp>
      <p:sp>
        <p:nvSpPr>
          <p:cNvPr id="81934" name="矩形 17"/>
          <p:cNvSpPr>
            <a:spLocks noChangeArrowheads="1"/>
          </p:cNvSpPr>
          <p:nvPr/>
        </p:nvSpPr>
        <p:spPr bwMode="auto">
          <a:xfrm>
            <a:off x="3590925" y="2625328"/>
            <a:ext cx="509588" cy="270272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350">
              <a:solidFill>
                <a:schemeClr val="tx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59165" y="599244"/>
            <a:ext cx="3801722" cy="334707"/>
          </a:xfrm>
          <a:prstGeom prst="rect">
            <a:avLst/>
          </a:prstGeom>
          <a:solidFill>
            <a:srgbClr val="FFFFFF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TW" sz="105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1. </a:t>
            </a:r>
            <a:r>
              <a:rPr lang="zh-TW" altLang="zh-TW" sz="105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每一志願序至多可選填</a:t>
            </a:r>
            <a:r>
              <a:rPr lang="en-US" altLang="zh-TW" sz="105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 </a:t>
            </a:r>
            <a:r>
              <a:rPr lang="en-US" altLang="zh-TW" sz="105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3 </a:t>
            </a:r>
            <a:r>
              <a:rPr lang="zh-TW" altLang="zh-TW" sz="105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校為一群組</a:t>
            </a:r>
            <a:r>
              <a:rPr lang="zh-TW" altLang="zh-TW" sz="105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，其志願序積分相同。</a:t>
            </a:r>
            <a:endParaRPr lang="zh-TW" altLang="zh-TW" sz="1050" b="1" kern="100" dirty="0">
              <a:solidFill>
                <a:srgbClr val="08080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9" name="直線圖說文字 1 (加上強調線) 18"/>
          <p:cNvSpPr>
            <a:spLocks/>
          </p:cNvSpPr>
          <p:nvPr/>
        </p:nvSpPr>
        <p:spPr bwMode="auto">
          <a:xfrm rot="21258608" flipH="1">
            <a:off x="5588320" y="4086338"/>
            <a:ext cx="1140799" cy="697528"/>
          </a:xfrm>
          <a:prstGeom prst="accentCallout1">
            <a:avLst>
              <a:gd name="adj1" fmla="val 51010"/>
              <a:gd name="adj2" fmla="val 102537"/>
              <a:gd name="adj3" fmla="val 89150"/>
              <a:gd name="adj4" fmla="val 142771"/>
            </a:avLst>
          </a:prstGeom>
          <a:solidFill>
            <a:srgbClr val="CC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以後的志願序無上限</a:t>
            </a:r>
          </a:p>
        </p:txBody>
      </p:sp>
      <p:sp>
        <p:nvSpPr>
          <p:cNvPr id="20" name="標題 1"/>
          <p:cNvSpPr txBox="1">
            <a:spLocks/>
          </p:cNvSpPr>
          <p:nvPr/>
        </p:nvSpPr>
        <p:spPr>
          <a:xfrm>
            <a:off x="482058" y="135626"/>
            <a:ext cx="4997085" cy="435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2400" dirty="0"/>
              <a:t>免試志願選填功能</a:t>
            </a:r>
          </a:p>
        </p:txBody>
      </p:sp>
      <p:grpSp>
        <p:nvGrpSpPr>
          <p:cNvPr id="21" name="Google Shape;551;p39"/>
          <p:cNvGrpSpPr/>
          <p:nvPr/>
        </p:nvGrpSpPr>
        <p:grpSpPr>
          <a:xfrm>
            <a:off x="235651" y="217162"/>
            <a:ext cx="287876" cy="272527"/>
            <a:chOff x="6618700" y="1635475"/>
            <a:chExt cx="456675" cy="432325"/>
          </a:xfrm>
        </p:grpSpPr>
        <p:sp>
          <p:nvSpPr>
            <p:cNvPr id="22" name="Google Shape;552;p39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0" t="0" r="0" b="0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3" name="Google Shape;553;p39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0" t="0" r="0" b="0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4" name="Google Shape;554;p39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0" t="0" r="0" b="0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5" name="Google Shape;555;p39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0" t="0" r="0" b="0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6" name="Google Shape;556;p39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0" t="0" r="0" b="0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</p:spTree>
    <p:extLst>
      <p:ext uri="{BB962C8B-B14F-4D97-AF65-F5344CB8AC3E}">
        <p14:creationId xmlns:p14="http://schemas.microsoft.com/office/powerpoint/2010/main" val="14328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8BB59F-8E76-484A-AFE3-3EB172ED3064}" type="slidenum">
              <a:rPr lang="en-US" altLang="zh-TW" sz="75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zh-TW" sz="750"/>
          </a:p>
        </p:txBody>
      </p:sp>
      <p:pic>
        <p:nvPicPr>
          <p:cNvPr id="82947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5437" y="1019175"/>
            <a:ext cx="5262563" cy="3550444"/>
          </a:xfr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gray">
          <a:xfrm>
            <a:off x="136922" y="195263"/>
            <a:ext cx="5200650" cy="651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選填志願範例</a:t>
            </a:r>
            <a:r>
              <a:rPr lang="en-US" altLang="zh-TW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-2</a:t>
            </a:r>
            <a:endParaRPr lang="en-US" altLang="zh-TW" sz="285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直線圖說文字 1 (加上強調線) 8"/>
          <p:cNvSpPr>
            <a:spLocks/>
          </p:cNvSpPr>
          <p:nvPr/>
        </p:nvSpPr>
        <p:spPr bwMode="auto">
          <a:xfrm>
            <a:off x="57150" y="1601392"/>
            <a:ext cx="1725216" cy="820340"/>
          </a:xfrm>
          <a:prstGeom prst="accentCallout1">
            <a:avLst>
              <a:gd name="adj1" fmla="val 2042"/>
              <a:gd name="adj2" fmla="val 101472"/>
              <a:gd name="adj3" fmla="val -11088"/>
              <a:gd name="adj4" fmla="val 108954"/>
            </a:avLst>
          </a:prstGeom>
          <a:solidFill>
            <a:srgbClr val="CC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1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個志願序內最多只能放</a:t>
            </a:r>
            <a:r>
              <a:rPr lang="en-US" altLang="zh-TW" sz="1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間</a:t>
            </a:r>
            <a:r>
              <a:rPr lang="en-US" altLang="zh-TW" sz="1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sz="1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r>
              <a:rPr lang="en-US" altLang="zh-TW" sz="1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endParaRPr lang="zh-TW" altLang="en-US" sz="13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直線圖說文字 1 (加上強調線) 10"/>
          <p:cNvSpPr>
            <a:spLocks/>
          </p:cNvSpPr>
          <p:nvPr/>
        </p:nvSpPr>
        <p:spPr bwMode="auto">
          <a:xfrm>
            <a:off x="136922" y="2887266"/>
            <a:ext cx="3751659" cy="704850"/>
          </a:xfrm>
          <a:prstGeom prst="accentCallout1">
            <a:avLst>
              <a:gd name="adj1" fmla="val 41921"/>
              <a:gd name="adj2" fmla="val 100185"/>
              <a:gd name="adj3" fmla="val 19468"/>
              <a:gd name="adj4" fmla="val 122074"/>
            </a:avLst>
          </a:prstGeom>
          <a:solidFill>
            <a:srgbClr val="CC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zh-TW" altLang="zh-TW" sz="1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1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</a:t>
            </a:r>
            <a:r>
              <a:rPr lang="zh-TW" altLang="zh-TW" sz="1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如有多科別</a:t>
            </a:r>
            <a:r>
              <a:rPr lang="zh-TW" altLang="en-US" sz="1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1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選填時視為同一志願序</a:t>
            </a:r>
            <a:endParaRPr lang="en-US" altLang="zh-TW" sz="15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Tx/>
              <a:buNone/>
            </a:pPr>
            <a:r>
              <a:rPr lang="zh-TW" altLang="zh-TW" sz="1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其志願序積分相同</a:t>
            </a:r>
            <a:endParaRPr lang="zh-TW" altLang="zh-TW" sz="2400" dirty="0"/>
          </a:p>
        </p:txBody>
      </p:sp>
      <p:sp>
        <p:nvSpPr>
          <p:cNvPr id="12" name="橢圓 11"/>
          <p:cNvSpPr>
            <a:spLocks noChangeArrowheads="1"/>
          </p:cNvSpPr>
          <p:nvPr/>
        </p:nvSpPr>
        <p:spPr bwMode="auto">
          <a:xfrm>
            <a:off x="2001442" y="1239441"/>
            <a:ext cx="307181" cy="270272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350">
              <a:solidFill>
                <a:schemeClr val="tx1"/>
              </a:solidFill>
            </a:endParaRPr>
          </a:p>
        </p:txBody>
      </p:sp>
      <p:sp>
        <p:nvSpPr>
          <p:cNvPr id="15" name="橢圓 14"/>
          <p:cNvSpPr>
            <a:spLocks noChangeArrowheads="1"/>
          </p:cNvSpPr>
          <p:nvPr/>
        </p:nvSpPr>
        <p:spPr bwMode="auto">
          <a:xfrm>
            <a:off x="2001442" y="1934767"/>
            <a:ext cx="307181" cy="269081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350">
              <a:solidFill>
                <a:schemeClr val="tx1"/>
              </a:solidFill>
            </a:endParaRPr>
          </a:p>
        </p:txBody>
      </p:sp>
      <p:sp>
        <p:nvSpPr>
          <p:cNvPr id="16" name="橢圓 15"/>
          <p:cNvSpPr>
            <a:spLocks noChangeArrowheads="1"/>
          </p:cNvSpPr>
          <p:nvPr/>
        </p:nvSpPr>
        <p:spPr bwMode="auto">
          <a:xfrm>
            <a:off x="2001442" y="2395538"/>
            <a:ext cx="307181" cy="270272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350">
              <a:solidFill>
                <a:schemeClr val="tx1"/>
              </a:solidFill>
            </a:endParaRPr>
          </a:p>
        </p:txBody>
      </p:sp>
      <p:sp>
        <p:nvSpPr>
          <p:cNvPr id="82954" name="左大括弧 16"/>
          <p:cNvSpPr>
            <a:spLocks/>
          </p:cNvSpPr>
          <p:nvPr/>
        </p:nvSpPr>
        <p:spPr bwMode="auto">
          <a:xfrm>
            <a:off x="4701779" y="2421731"/>
            <a:ext cx="266700" cy="1067991"/>
          </a:xfrm>
          <a:prstGeom prst="leftBrace">
            <a:avLst>
              <a:gd name="adj1" fmla="val 8324"/>
              <a:gd name="adj2" fmla="val 50000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350">
              <a:solidFill>
                <a:schemeClr val="tx1"/>
              </a:solidFill>
            </a:endParaRP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482058" y="135626"/>
            <a:ext cx="4997085" cy="435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2400" dirty="0"/>
              <a:t>免試志願選填功能</a:t>
            </a:r>
          </a:p>
        </p:txBody>
      </p:sp>
      <p:grpSp>
        <p:nvGrpSpPr>
          <p:cNvPr id="14" name="Google Shape;551;p39"/>
          <p:cNvGrpSpPr/>
          <p:nvPr/>
        </p:nvGrpSpPr>
        <p:grpSpPr>
          <a:xfrm>
            <a:off x="235651" y="217162"/>
            <a:ext cx="287876" cy="272527"/>
            <a:chOff x="6618700" y="1635475"/>
            <a:chExt cx="456675" cy="432325"/>
          </a:xfrm>
        </p:grpSpPr>
        <p:sp>
          <p:nvSpPr>
            <p:cNvPr id="17" name="Google Shape;552;p39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0" t="0" r="0" b="0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" name="Google Shape;553;p39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0" t="0" r="0" b="0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" name="Google Shape;554;p39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0" t="0" r="0" b="0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" name="Google Shape;555;p39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0" t="0" r="0" b="0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1" name="Google Shape;556;p39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0" t="0" r="0" b="0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</p:spTree>
    <p:extLst>
      <p:ext uri="{BB962C8B-B14F-4D97-AF65-F5344CB8AC3E}">
        <p14:creationId xmlns:p14="http://schemas.microsoft.com/office/powerpoint/2010/main" val="424419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9207" y="1090613"/>
            <a:ext cx="5245894" cy="3526631"/>
          </a:xfrm>
        </p:spPr>
      </p:pic>
      <p:sp>
        <p:nvSpPr>
          <p:cNvPr id="8397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535E9A-EA06-4C57-BA5A-4CE1DC60C6FE}" type="slidenum">
              <a:rPr lang="en-US" altLang="zh-TW" sz="75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zh-TW" sz="750"/>
          </a:p>
        </p:txBody>
      </p:sp>
      <p:sp>
        <p:nvSpPr>
          <p:cNvPr id="83973" name="矩形 17"/>
          <p:cNvSpPr>
            <a:spLocks noChangeArrowheads="1"/>
          </p:cNvSpPr>
          <p:nvPr/>
        </p:nvSpPr>
        <p:spPr bwMode="auto">
          <a:xfrm>
            <a:off x="2888457" y="1440657"/>
            <a:ext cx="2593181" cy="321469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350">
              <a:solidFill>
                <a:schemeClr val="tx1"/>
              </a:solidFill>
            </a:endParaRPr>
          </a:p>
        </p:txBody>
      </p:sp>
      <p:sp>
        <p:nvSpPr>
          <p:cNvPr id="83974" name="矩形 17"/>
          <p:cNvSpPr>
            <a:spLocks noChangeArrowheads="1"/>
          </p:cNvSpPr>
          <p:nvPr/>
        </p:nvSpPr>
        <p:spPr bwMode="auto">
          <a:xfrm>
            <a:off x="2888457" y="4192191"/>
            <a:ext cx="2593181" cy="377428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350">
              <a:solidFill>
                <a:schemeClr val="tx1"/>
              </a:solidFill>
            </a:endParaRPr>
          </a:p>
        </p:txBody>
      </p:sp>
      <p:sp>
        <p:nvSpPr>
          <p:cNvPr id="11" name="直線圖說文字 1 (加上強調線) 10"/>
          <p:cNvSpPr>
            <a:spLocks/>
          </p:cNvSpPr>
          <p:nvPr/>
        </p:nvSpPr>
        <p:spPr bwMode="auto">
          <a:xfrm>
            <a:off x="136923" y="2887267"/>
            <a:ext cx="2374106" cy="926306"/>
          </a:xfrm>
          <a:prstGeom prst="accentCallout1">
            <a:avLst>
              <a:gd name="adj1" fmla="val 41921"/>
              <a:gd name="adj2" fmla="val 100185"/>
              <a:gd name="adj3" fmla="val -119088"/>
              <a:gd name="adj4" fmla="val 161040"/>
            </a:avLst>
          </a:prstGeom>
          <a:solidFill>
            <a:srgbClr val="CC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None/>
              <a:defRPr/>
            </a:pPr>
            <a:r>
              <a:rPr lang="zh-TW" altLang="zh-TW" sz="1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同一所學校</a:t>
            </a:r>
            <a:r>
              <a:rPr lang="zh-TW" altLang="zh-TW" sz="15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第</a:t>
            </a:r>
            <a:r>
              <a:rPr lang="en-US" altLang="zh-TW" sz="15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 </a:t>
            </a:r>
            <a:r>
              <a:rPr lang="en-US" altLang="zh-TW" sz="1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2 </a:t>
            </a:r>
            <a:r>
              <a:rPr lang="zh-TW" altLang="zh-TW" sz="15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次選填，</a:t>
            </a:r>
            <a:endParaRPr lang="en-US" altLang="zh-TW" sz="1500" b="1" dirty="0">
              <a:solidFill>
                <a:srgbClr val="08080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>
              <a:lnSpc>
                <a:spcPct val="150000"/>
              </a:lnSpc>
              <a:buNone/>
              <a:defRPr/>
            </a:pPr>
            <a:r>
              <a:rPr lang="zh-TW" altLang="zh-TW" sz="15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視為</a:t>
            </a:r>
            <a:r>
              <a:rPr lang="zh-TW" altLang="zh-TW" sz="1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不同</a:t>
            </a:r>
            <a:r>
              <a:rPr lang="zh-TW" altLang="zh-TW" sz="15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志願序。</a:t>
            </a:r>
            <a:endParaRPr lang="zh-TW" altLang="zh-TW" sz="1500" b="1" kern="100" dirty="0">
              <a:solidFill>
                <a:srgbClr val="08080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cxnSp>
        <p:nvCxnSpPr>
          <p:cNvPr id="83976" name="直線接點 13"/>
          <p:cNvCxnSpPr>
            <a:cxnSpLocks noChangeShapeType="1"/>
            <a:stCxn id="11" idx="0"/>
          </p:cNvCxnSpPr>
          <p:nvPr/>
        </p:nvCxnSpPr>
        <p:spPr bwMode="auto">
          <a:xfrm>
            <a:off x="2511028" y="3350419"/>
            <a:ext cx="1565672" cy="79414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6025" name="圖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691" y="2463404"/>
            <a:ext cx="3313509" cy="1259681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482058" y="135626"/>
            <a:ext cx="4997085" cy="435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2400" dirty="0"/>
              <a:t>免試志願選填功能</a:t>
            </a:r>
          </a:p>
        </p:txBody>
      </p:sp>
      <p:grpSp>
        <p:nvGrpSpPr>
          <p:cNvPr id="12" name="Google Shape;551;p39"/>
          <p:cNvGrpSpPr/>
          <p:nvPr/>
        </p:nvGrpSpPr>
        <p:grpSpPr>
          <a:xfrm>
            <a:off x="235651" y="217162"/>
            <a:ext cx="287876" cy="272527"/>
            <a:chOff x="6618700" y="1635475"/>
            <a:chExt cx="456675" cy="432325"/>
          </a:xfrm>
        </p:grpSpPr>
        <p:sp>
          <p:nvSpPr>
            <p:cNvPr id="13" name="Google Shape;552;p39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0" t="0" r="0" b="0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" name="Google Shape;553;p39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0" t="0" r="0" b="0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" name="Google Shape;554;p39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0" t="0" r="0" b="0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6" name="Google Shape;555;p39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0" t="0" r="0" b="0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7" name="Google Shape;556;p39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0" t="0" r="0" b="0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</p:spTree>
    <p:extLst>
      <p:ext uri="{BB962C8B-B14F-4D97-AF65-F5344CB8AC3E}">
        <p14:creationId xmlns:p14="http://schemas.microsoft.com/office/powerpoint/2010/main" val="115963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0385" y="958454"/>
            <a:ext cx="4968478" cy="3864769"/>
          </a:xfrm>
        </p:spPr>
      </p:pic>
      <p:sp>
        <p:nvSpPr>
          <p:cNvPr id="8499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771311-6C70-4589-91FE-AEDDD3D766F7}" type="slidenum">
              <a:rPr lang="en-US" altLang="zh-TW" sz="75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zh-TW" sz="750"/>
          </a:p>
        </p:txBody>
      </p:sp>
      <p:sp>
        <p:nvSpPr>
          <p:cNvPr id="8" name="直線圖說文字 1 (加上強調線) 7"/>
          <p:cNvSpPr>
            <a:spLocks/>
          </p:cNvSpPr>
          <p:nvPr/>
        </p:nvSpPr>
        <p:spPr bwMode="auto">
          <a:xfrm>
            <a:off x="1810942" y="2518173"/>
            <a:ext cx="3021806" cy="872728"/>
          </a:xfrm>
          <a:prstGeom prst="accentCallout1">
            <a:avLst>
              <a:gd name="adj1" fmla="val 98879"/>
              <a:gd name="adj2" fmla="val 1063"/>
              <a:gd name="adj3" fmla="val 232745"/>
              <a:gd name="adj4" fmla="val -1771"/>
            </a:avLst>
          </a:prstGeom>
          <a:solidFill>
            <a:srgbClr val="CC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None/>
              <a:defRPr/>
            </a:pPr>
            <a:r>
              <a:rPr lang="zh-TW" altLang="zh-TW" sz="15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第</a:t>
            </a:r>
            <a:r>
              <a:rPr lang="en-US" altLang="zh-TW" sz="15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 </a:t>
            </a:r>
            <a:r>
              <a:rPr lang="en-US" altLang="zh-TW" sz="1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6 </a:t>
            </a:r>
            <a:r>
              <a:rPr lang="zh-TW" altLang="zh-TW" sz="15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志願序後</a:t>
            </a:r>
            <a:r>
              <a:rPr lang="en-US" altLang="zh-TW" sz="15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(</a:t>
            </a:r>
            <a:r>
              <a:rPr lang="zh-TW" altLang="zh-TW" sz="15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含第</a:t>
            </a:r>
            <a:r>
              <a:rPr lang="en-US" altLang="zh-TW" sz="15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 6 </a:t>
            </a:r>
            <a:r>
              <a:rPr lang="zh-TW" altLang="zh-TW" sz="15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志願</a:t>
            </a:r>
            <a:r>
              <a:rPr lang="en-US" altLang="zh-TW" sz="15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)</a:t>
            </a:r>
            <a:r>
              <a:rPr lang="zh-TW" altLang="zh-TW" sz="15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志願選填以</a:t>
            </a:r>
            <a:r>
              <a:rPr lang="zh-TW" altLang="zh-TW" sz="1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單科</a:t>
            </a:r>
            <a:r>
              <a:rPr lang="zh-TW" altLang="zh-TW" sz="15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為單位，以</a:t>
            </a:r>
            <a:r>
              <a:rPr lang="en-US" altLang="zh-TW" sz="1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7</a:t>
            </a:r>
            <a:r>
              <a:rPr lang="zh-TW" altLang="zh-TW" sz="15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分計。</a:t>
            </a:r>
            <a:endParaRPr lang="zh-TW" altLang="zh-TW" sz="1500" b="1" kern="100" dirty="0">
              <a:solidFill>
                <a:srgbClr val="08080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84998" name="矩形 17"/>
          <p:cNvSpPr>
            <a:spLocks noChangeArrowheads="1"/>
          </p:cNvSpPr>
          <p:nvPr/>
        </p:nvSpPr>
        <p:spPr bwMode="auto">
          <a:xfrm>
            <a:off x="998935" y="3948113"/>
            <a:ext cx="594122" cy="87511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350">
              <a:solidFill>
                <a:schemeClr val="tx1"/>
              </a:solidFill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482058" y="135626"/>
            <a:ext cx="4997085" cy="435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2400" dirty="0"/>
              <a:t>免試志願選填功能</a:t>
            </a:r>
          </a:p>
        </p:txBody>
      </p:sp>
      <p:grpSp>
        <p:nvGrpSpPr>
          <p:cNvPr id="9" name="Google Shape;551;p39"/>
          <p:cNvGrpSpPr/>
          <p:nvPr/>
        </p:nvGrpSpPr>
        <p:grpSpPr>
          <a:xfrm>
            <a:off x="235651" y="217162"/>
            <a:ext cx="287876" cy="272527"/>
            <a:chOff x="6618700" y="1635475"/>
            <a:chExt cx="456675" cy="432325"/>
          </a:xfrm>
        </p:grpSpPr>
        <p:sp>
          <p:nvSpPr>
            <p:cNvPr id="10" name="Google Shape;552;p39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0" t="0" r="0" b="0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" name="Google Shape;553;p39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0" t="0" r="0" b="0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" name="Google Shape;554;p39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0" t="0" r="0" b="0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" name="Google Shape;555;p39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0" t="0" r="0" b="0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" name="Google Shape;556;p39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0" t="0" r="0" b="0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</p:spTree>
    <p:extLst>
      <p:ext uri="{BB962C8B-B14F-4D97-AF65-F5344CB8AC3E}">
        <p14:creationId xmlns:p14="http://schemas.microsoft.com/office/powerpoint/2010/main" val="58565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6"/>
          <a:stretch>
            <a:fillRect/>
          </a:stretch>
        </p:blipFill>
        <p:spPr bwMode="auto">
          <a:xfrm>
            <a:off x="2025253" y="904875"/>
            <a:ext cx="3833813" cy="398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0" name="矩形 10"/>
          <p:cNvSpPr>
            <a:spLocks noChangeArrowheads="1"/>
          </p:cNvSpPr>
          <p:nvPr/>
        </p:nvSpPr>
        <p:spPr bwMode="auto">
          <a:xfrm>
            <a:off x="60722" y="4838700"/>
            <a:ext cx="1565672" cy="3000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tx1"/>
              </a:buClr>
              <a:buFontTx/>
              <a:buNone/>
            </a:pPr>
            <a:r>
              <a:rPr lang="zh-TW" altLang="en-US" sz="1350" b="1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集體報名學生</a:t>
            </a:r>
            <a:endParaRPr lang="en-US" altLang="zh-TW" sz="1350" b="1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602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A9DFC7-F6F3-4FC2-876A-3D9FA620C8EB}" type="slidenum">
              <a:rPr lang="en-US" altLang="zh-TW" sz="75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zh-TW" sz="750"/>
          </a:p>
        </p:txBody>
      </p:sp>
      <p:sp>
        <p:nvSpPr>
          <p:cNvPr id="2" name="直線圖說文字 1 (加上強調線) 1"/>
          <p:cNvSpPr>
            <a:spLocks/>
          </p:cNvSpPr>
          <p:nvPr/>
        </p:nvSpPr>
        <p:spPr bwMode="auto">
          <a:xfrm>
            <a:off x="513160" y="1599010"/>
            <a:ext cx="1379934" cy="972740"/>
          </a:xfrm>
          <a:prstGeom prst="accentCallout1">
            <a:avLst>
              <a:gd name="adj1" fmla="val 2042"/>
              <a:gd name="adj2" fmla="val 101472"/>
              <a:gd name="adj3" fmla="val -15986"/>
              <a:gd name="adj4" fmla="val 132421"/>
            </a:avLst>
          </a:prstGeom>
          <a:solidFill>
            <a:srgbClr val="CC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志願別：已儲存志願數</a:t>
            </a:r>
            <a:r>
              <a:rPr lang="en-US" altLang="zh-TW" sz="13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可選志願總數</a:t>
            </a:r>
          </a:p>
        </p:txBody>
      </p:sp>
      <p:sp>
        <p:nvSpPr>
          <p:cNvPr id="10" name="直線圖說文字 1 (加上強調線) 9"/>
          <p:cNvSpPr>
            <a:spLocks/>
          </p:cNvSpPr>
          <p:nvPr/>
        </p:nvSpPr>
        <p:spPr bwMode="auto">
          <a:xfrm>
            <a:off x="5025864" y="1329929"/>
            <a:ext cx="1688072" cy="377428"/>
          </a:xfrm>
          <a:prstGeom prst="accentCallout1">
            <a:avLst>
              <a:gd name="adj1" fmla="val 101073"/>
              <a:gd name="adj2" fmla="val 101077"/>
              <a:gd name="adj3" fmla="val 217583"/>
              <a:gd name="adj4" fmla="val -29657"/>
            </a:avLst>
          </a:prstGeom>
          <a:solidFill>
            <a:srgbClr val="CC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該項科組招生資訊</a:t>
            </a:r>
          </a:p>
        </p:txBody>
      </p:sp>
      <p:sp>
        <p:nvSpPr>
          <p:cNvPr id="11" name="直線圖說文字 1 (加上強調線) 10"/>
          <p:cNvSpPr>
            <a:spLocks/>
          </p:cNvSpPr>
          <p:nvPr/>
        </p:nvSpPr>
        <p:spPr bwMode="auto">
          <a:xfrm>
            <a:off x="1893094" y="4083844"/>
            <a:ext cx="1674019" cy="402431"/>
          </a:xfrm>
          <a:prstGeom prst="accentCallout1">
            <a:avLst>
              <a:gd name="adj1" fmla="val 2042"/>
              <a:gd name="adj2" fmla="val 101472"/>
              <a:gd name="adj3" fmla="val -45097"/>
              <a:gd name="adj4" fmla="val 144847"/>
            </a:avLst>
          </a:prstGeom>
          <a:solidFill>
            <a:srgbClr val="CC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總積分計算說明</a:t>
            </a: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482058" y="135626"/>
            <a:ext cx="4997085" cy="435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2400" dirty="0"/>
              <a:t>免試志願選填功能</a:t>
            </a:r>
          </a:p>
        </p:txBody>
      </p:sp>
      <p:grpSp>
        <p:nvGrpSpPr>
          <p:cNvPr id="13" name="Google Shape;551;p39"/>
          <p:cNvGrpSpPr/>
          <p:nvPr/>
        </p:nvGrpSpPr>
        <p:grpSpPr>
          <a:xfrm>
            <a:off x="235651" y="217162"/>
            <a:ext cx="287876" cy="272527"/>
            <a:chOff x="6618700" y="1635475"/>
            <a:chExt cx="456675" cy="432325"/>
          </a:xfrm>
        </p:grpSpPr>
        <p:sp>
          <p:nvSpPr>
            <p:cNvPr id="14" name="Google Shape;552;p39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0" t="0" r="0" b="0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" name="Google Shape;553;p39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0" t="0" r="0" b="0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6" name="Google Shape;554;p39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0" t="0" r="0" b="0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7" name="Google Shape;555;p39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0" t="0" r="0" b="0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" name="Google Shape;556;p39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0" t="0" r="0" b="0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</p:spTree>
    <p:extLst>
      <p:ext uri="{BB962C8B-B14F-4D97-AF65-F5344CB8AC3E}">
        <p14:creationId xmlns:p14="http://schemas.microsoft.com/office/powerpoint/2010/main" val="67879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248147" y="322709"/>
            <a:ext cx="2908800" cy="326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zh-TW" altLang="en-US" dirty="0"/>
              <a:t>免試系統操作流程</a:t>
            </a:r>
            <a:endParaRPr dirty="0"/>
          </a:p>
        </p:txBody>
      </p:sp>
      <p:grpSp>
        <p:nvGrpSpPr>
          <p:cNvPr id="87" name="Google Shape;87;p13"/>
          <p:cNvGrpSpPr/>
          <p:nvPr/>
        </p:nvGrpSpPr>
        <p:grpSpPr>
          <a:xfrm>
            <a:off x="701412" y="1049025"/>
            <a:ext cx="160969" cy="160969"/>
            <a:chOff x="2594050" y="1631825"/>
            <a:chExt cx="439625" cy="439625"/>
          </a:xfrm>
        </p:grpSpPr>
        <p:sp>
          <p:nvSpPr>
            <p:cNvPr id="88" name="Google Shape;88;p13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</p:grpSp>
      <p:sp>
        <p:nvSpPr>
          <p:cNvPr id="95" name="Google Shape;95;p13"/>
          <p:cNvSpPr txBox="1">
            <a:spLocks noGrp="1"/>
          </p:cNvSpPr>
          <p:nvPr>
            <p:ph type="sldNum" idx="12"/>
          </p:nvPr>
        </p:nvSpPr>
        <p:spPr>
          <a:xfrm>
            <a:off x="6407420" y="4205326"/>
            <a:ext cx="411525" cy="295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fld id="{00000000-1234-1234-1234-123412341234}" type="slidenum">
              <a:rPr lang="en"/>
              <a:pPr/>
              <a:t>2</a:t>
            </a:fld>
            <a:endParaRPr dirty="0"/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73" y="2997756"/>
            <a:ext cx="815926" cy="120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08"/>
          <a:stretch/>
        </p:blipFill>
        <p:spPr>
          <a:xfrm>
            <a:off x="964596" y="649409"/>
            <a:ext cx="5460040" cy="464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73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5783387D-94BB-4AFB-9E0E-3B4BC5C1948C}" type="slidenum">
              <a:rPr kumimoji="0" lang="en-US" altLang="zh-TW" sz="7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sym typeface="Lor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20</a:t>
            </a:fld>
            <a:endParaRPr kumimoji="0" lang="en-US" altLang="zh-TW" sz="7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sym typeface="Lora"/>
            </a:endParaRPr>
          </a:p>
        </p:txBody>
      </p:sp>
      <p:sp>
        <p:nvSpPr>
          <p:cNvPr id="89092" name="矩形 4"/>
          <p:cNvSpPr>
            <a:spLocks noChangeArrowheads="1"/>
          </p:cNvSpPr>
          <p:nvPr/>
        </p:nvSpPr>
        <p:spPr bwMode="auto">
          <a:xfrm>
            <a:off x="60722" y="4838700"/>
            <a:ext cx="1565672" cy="3000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zh-TW" altLang="en-US" sz="135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集體報名學生</a:t>
            </a:r>
            <a:endParaRPr kumimoji="0" lang="en-US" altLang="zh-TW" sz="135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  <a:sym typeface="Arial"/>
            </a:endParaRPr>
          </a:p>
        </p:txBody>
      </p:sp>
      <p:sp>
        <p:nvSpPr>
          <p:cNvPr id="89093" name="矩形 1"/>
          <p:cNvSpPr>
            <a:spLocks noChangeArrowheads="1"/>
          </p:cNvSpPr>
          <p:nvPr/>
        </p:nvSpPr>
        <p:spPr bwMode="auto">
          <a:xfrm>
            <a:off x="60722" y="854869"/>
            <a:ext cx="232948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zh-TW" altLang="zh-TW" sz="21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排序功能說明 </a:t>
            </a:r>
          </a:p>
        </p:txBody>
      </p:sp>
      <p:sp>
        <p:nvSpPr>
          <p:cNvPr id="89094" name="矩形 2"/>
          <p:cNvSpPr>
            <a:spLocks noChangeArrowheads="1"/>
          </p:cNvSpPr>
          <p:nvPr/>
        </p:nvSpPr>
        <p:spPr bwMode="auto">
          <a:xfrm>
            <a:off x="595313" y="1218010"/>
            <a:ext cx="116570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TW" altLang="zh-TW" sz="1350" b="1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上下移動</a:t>
            </a:r>
            <a:endParaRPr kumimoji="0" lang="zh-TW" altLang="en-US" sz="1350" b="1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" y="-126958"/>
            <a:ext cx="184731" cy="25391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TW" altLang="en-US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/>
              <a:sym typeface="Arial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" y="-126958"/>
            <a:ext cx="184731" cy="25391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TW" altLang="en-US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/>
              <a:sym typeface="Arial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1747" y="2942035"/>
            <a:ext cx="39629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TW" altLang="zh-TW" sz="1050" b="1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快速移動志願序</a:t>
            </a:r>
            <a:endParaRPr kumimoji="0" lang="en-US" altLang="zh-TW" sz="1050" b="1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輸入目標分發編號，再按下</a:t>
            </a: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Go</a:t>
            </a:r>
            <a:r>
              <a: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按鈕。</a:t>
            </a:r>
          </a:p>
        </p:txBody>
      </p:sp>
      <p:sp>
        <p:nvSpPr>
          <p:cNvPr id="15" name="標題 1"/>
          <p:cNvSpPr txBox="1">
            <a:spLocks/>
          </p:cNvSpPr>
          <p:nvPr/>
        </p:nvSpPr>
        <p:spPr>
          <a:xfrm>
            <a:off x="482058" y="135626"/>
            <a:ext cx="4997085" cy="435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免試志願選填功能</a:t>
            </a:r>
          </a:p>
        </p:txBody>
      </p:sp>
      <p:grpSp>
        <p:nvGrpSpPr>
          <p:cNvPr id="16" name="Google Shape;551;p39"/>
          <p:cNvGrpSpPr/>
          <p:nvPr/>
        </p:nvGrpSpPr>
        <p:grpSpPr>
          <a:xfrm>
            <a:off x="235651" y="217162"/>
            <a:ext cx="287876" cy="272527"/>
            <a:chOff x="6618700" y="1635475"/>
            <a:chExt cx="456675" cy="432325"/>
          </a:xfrm>
        </p:grpSpPr>
        <p:sp>
          <p:nvSpPr>
            <p:cNvPr id="17" name="Google Shape;552;p39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0" t="0" r="0" b="0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553;p39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0" t="0" r="0" b="0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554;p39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0" t="0" r="0" b="0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555;p39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0" t="0" r="0" b="0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556;p39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0" t="0" r="0" b="0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17" y="1537174"/>
            <a:ext cx="4299173" cy="135650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群組 1"/>
          <p:cNvGrpSpPr/>
          <p:nvPr/>
        </p:nvGrpSpPr>
        <p:grpSpPr>
          <a:xfrm>
            <a:off x="925116" y="3588366"/>
            <a:ext cx="4299173" cy="1499693"/>
            <a:chOff x="473632" y="3588366"/>
            <a:chExt cx="4299173" cy="1499693"/>
          </a:xfrm>
        </p:grpSpPr>
        <p:pic>
          <p:nvPicPr>
            <p:cNvPr id="23" name="圖片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632" y="3588366"/>
              <a:ext cx="4299173" cy="149969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文字方塊 11"/>
            <p:cNvSpPr txBox="1">
              <a:spLocks noChangeArrowheads="1"/>
            </p:cNvSpPr>
            <p:nvPr/>
          </p:nvSpPr>
          <p:spPr bwMode="auto">
            <a:xfrm>
              <a:off x="3845544" y="4234697"/>
              <a:ext cx="179784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TW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8</a:t>
              </a:r>
              <a:endParaRPr kumimoji="0" lang="zh-TW" alt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13" name="流程圖: 接點 12"/>
            <p:cNvSpPr>
              <a:spLocks noChangeArrowheads="1"/>
            </p:cNvSpPr>
            <p:nvPr/>
          </p:nvSpPr>
          <p:spPr bwMode="auto">
            <a:xfrm>
              <a:off x="4117568" y="4251678"/>
              <a:ext cx="216694" cy="236935"/>
            </a:xfrm>
            <a:prstGeom prst="flowChartConnector">
              <a:avLst/>
            </a:prstGeom>
            <a:noFill/>
            <a:ln w="41275" algn="ctr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TW" altLang="en-US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75420355"/>
      </p:ext>
    </p:extLst>
  </p:cSld>
  <p:clrMapOvr>
    <a:masterClrMapping/>
  </p:clrMapOvr>
  <p:transition advTm="17977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2262" y="986950"/>
            <a:ext cx="3812509" cy="317310"/>
          </a:xfrm>
        </p:spPr>
        <p:txBody>
          <a:bodyPr/>
          <a:lstStyle/>
          <a:p>
            <a:r>
              <a:rPr lang="zh-TW" altLang="en-US" sz="1200" dirty="0">
                <a:latin typeface="+mn-ea"/>
                <a:ea typeface="+mn-ea"/>
              </a:rPr>
              <a:t>志願選填相關作業</a:t>
            </a:r>
            <a:r>
              <a:rPr lang="en-US" altLang="zh-TW" sz="1200" dirty="0">
                <a:latin typeface="+mn-ea"/>
                <a:ea typeface="+mn-ea"/>
              </a:rPr>
              <a:t>/ </a:t>
            </a:r>
            <a:r>
              <a:rPr lang="zh-TW" altLang="en-US" sz="1200" dirty="0">
                <a:latin typeface="+mn-ea"/>
                <a:ea typeface="+mn-ea"/>
              </a:rPr>
              <a:t>查詢我的志願資料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23527" y="1419976"/>
            <a:ext cx="5883893" cy="743958"/>
          </a:xfrm>
        </p:spPr>
        <p:txBody>
          <a:bodyPr/>
          <a:lstStyle/>
          <a:p>
            <a:r>
              <a:rPr lang="zh-TW" altLang="en-US" dirty="0"/>
              <a:t>儲存志願完成後，務必到</a:t>
            </a:r>
            <a:r>
              <a:rPr lang="en-US" altLang="zh-TW" dirty="0"/>
              <a:t>【</a:t>
            </a:r>
            <a:r>
              <a:rPr lang="zh-TW" altLang="en-US" dirty="0"/>
              <a:t>查詢我的志願資料</a:t>
            </a:r>
            <a:r>
              <a:rPr lang="en-US" altLang="zh-TW" dirty="0"/>
              <a:t>】</a:t>
            </a:r>
            <a:r>
              <a:rPr lang="zh-TW" altLang="en-US" dirty="0"/>
              <a:t>頁面，確認所選的志願及順序哦！</a:t>
            </a:r>
          </a:p>
          <a:p>
            <a:endParaRPr lang="zh-TW" altLang="en-US" dirty="0"/>
          </a:p>
        </p:txBody>
      </p:sp>
      <p:sp>
        <p:nvSpPr>
          <p:cNvPr id="165" name="Google Shape;165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fld id="{00000000-1234-1234-1234-123412341234}" type="slidenum">
              <a:rPr lang="en"/>
              <a:pPr/>
              <a:t>21</a:t>
            </a:fld>
            <a:endParaRPr/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482058" y="135626"/>
            <a:ext cx="4997085" cy="435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2400" dirty="0"/>
              <a:t>查詢我的免試志願資料</a:t>
            </a:r>
          </a:p>
        </p:txBody>
      </p:sp>
      <p:grpSp>
        <p:nvGrpSpPr>
          <p:cNvPr id="12" name="Google Shape;551;p39"/>
          <p:cNvGrpSpPr/>
          <p:nvPr/>
        </p:nvGrpSpPr>
        <p:grpSpPr>
          <a:xfrm>
            <a:off x="235651" y="217162"/>
            <a:ext cx="287876" cy="272527"/>
            <a:chOff x="6618700" y="1635475"/>
            <a:chExt cx="456675" cy="432325"/>
          </a:xfrm>
        </p:grpSpPr>
        <p:sp>
          <p:nvSpPr>
            <p:cNvPr id="13" name="Google Shape;552;p39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0" t="0" r="0" b="0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" name="Google Shape;553;p39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0" t="0" r="0" b="0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" name="Google Shape;554;p39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0" t="0" r="0" b="0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6" name="Google Shape;555;p39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0" t="0" r="0" b="0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7" name="Google Shape;556;p39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0" t="0" r="0" b="0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pic>
        <p:nvPicPr>
          <p:cNvPr id="18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35" y="2306349"/>
            <a:ext cx="5800725" cy="2667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575" y="4042456"/>
            <a:ext cx="1114425" cy="108013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2141" y="986949"/>
            <a:ext cx="4167187" cy="317310"/>
          </a:xfrm>
        </p:spPr>
        <p:txBody>
          <a:bodyPr/>
          <a:lstStyle/>
          <a:p>
            <a:r>
              <a:rPr lang="zh-TW" altLang="en-US" sz="1200" dirty="0">
                <a:latin typeface="+mn-ea"/>
                <a:ea typeface="+mn-ea"/>
              </a:rPr>
              <a:t>志願選填相關作業</a:t>
            </a:r>
            <a:r>
              <a:rPr lang="en-US" altLang="zh-TW" sz="1200" dirty="0">
                <a:latin typeface="+mn-ea"/>
                <a:ea typeface="+mn-ea"/>
              </a:rPr>
              <a:t>/</a:t>
            </a:r>
            <a:r>
              <a:rPr lang="zh-TW" altLang="en-US" sz="1200" dirty="0">
                <a:latin typeface="+mn-ea"/>
                <a:ea typeface="+mn-ea"/>
              </a:rPr>
              <a:t>超額比序競賽成績</a:t>
            </a:r>
            <a:r>
              <a:rPr lang="en-US" altLang="zh-TW" sz="1200" dirty="0">
                <a:latin typeface="+mn-ea"/>
                <a:ea typeface="+mn-ea"/>
              </a:rPr>
              <a:t>&amp;</a:t>
            </a:r>
            <a:r>
              <a:rPr lang="zh-TW" altLang="en-US" sz="1200" dirty="0">
                <a:latin typeface="+mn-ea"/>
                <a:ea typeface="+mn-ea"/>
              </a:rPr>
              <a:t>語言認證成績輸入</a:t>
            </a:r>
          </a:p>
        </p:txBody>
      </p:sp>
      <p:sp>
        <p:nvSpPr>
          <p:cNvPr id="165" name="Google Shape;165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fld id="{00000000-1234-1234-1234-123412341234}" type="slidenum">
              <a:rPr lang="en"/>
              <a:pPr/>
              <a:t>22</a:t>
            </a:fld>
            <a:endParaRPr/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482058" y="135626"/>
            <a:ext cx="3582684" cy="435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2400" dirty="0"/>
              <a:t>競賽</a:t>
            </a:r>
            <a:r>
              <a:rPr lang="en-US" altLang="zh-TW" sz="2400" dirty="0"/>
              <a:t>&amp;</a:t>
            </a:r>
            <a:r>
              <a:rPr lang="zh-TW" altLang="en-US" sz="2400" dirty="0"/>
              <a:t>語言認證成績輸入</a:t>
            </a:r>
          </a:p>
        </p:txBody>
      </p:sp>
      <p:sp>
        <p:nvSpPr>
          <p:cNvPr id="19" name="Google Shape;496;p39"/>
          <p:cNvSpPr/>
          <p:nvPr/>
        </p:nvSpPr>
        <p:spPr>
          <a:xfrm>
            <a:off x="218750" y="222536"/>
            <a:ext cx="263308" cy="261779"/>
          </a:xfrm>
          <a:custGeom>
            <a:avLst/>
            <a:gdLst/>
            <a:ahLst/>
            <a:cxnLst/>
            <a:rect l="0" t="0" r="0" b="0"/>
            <a:pathLst>
              <a:path w="16708" h="16611" fill="none" extrusionOk="0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139" y="3973835"/>
            <a:ext cx="430530" cy="365760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2652" y="1205826"/>
            <a:ext cx="430530" cy="36576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5"/>
          <a:srcRect t="19321"/>
          <a:stretch/>
        </p:blipFill>
        <p:spPr>
          <a:xfrm>
            <a:off x="609276" y="1692884"/>
            <a:ext cx="5691511" cy="22282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矩形 6"/>
          <p:cNvSpPr/>
          <p:nvPr/>
        </p:nvSpPr>
        <p:spPr>
          <a:xfrm>
            <a:off x="1408309" y="1692884"/>
            <a:ext cx="865091" cy="20933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08309" y="2623060"/>
            <a:ext cx="1668614" cy="18688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145320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4152" y="969182"/>
            <a:ext cx="4233932" cy="317310"/>
          </a:xfrm>
        </p:spPr>
        <p:txBody>
          <a:bodyPr/>
          <a:lstStyle/>
          <a:p>
            <a:r>
              <a:rPr lang="zh-TW" altLang="en-US" sz="1200" dirty="0">
                <a:latin typeface="+mn-ea"/>
                <a:ea typeface="+mn-ea"/>
              </a:rPr>
              <a:t>志願選填相關作業</a:t>
            </a:r>
            <a:r>
              <a:rPr lang="en-US" altLang="zh-TW" sz="1200" dirty="0">
                <a:latin typeface="+mn-ea"/>
                <a:ea typeface="+mn-ea"/>
              </a:rPr>
              <a:t>/</a:t>
            </a:r>
            <a:br>
              <a:rPr lang="en-US" altLang="zh-TW" sz="1200" dirty="0">
                <a:latin typeface="+mn-ea"/>
                <a:ea typeface="+mn-ea"/>
              </a:rPr>
            </a:br>
            <a:r>
              <a:rPr lang="zh-TW" altLang="en-US" sz="1200" dirty="0">
                <a:latin typeface="+mn-ea"/>
                <a:ea typeface="+mn-ea"/>
              </a:rPr>
              <a:t>超額比序競賽成績</a:t>
            </a:r>
            <a:r>
              <a:rPr lang="en-US" altLang="zh-TW" sz="1200" dirty="0">
                <a:latin typeface="+mn-ea"/>
                <a:ea typeface="+mn-ea"/>
              </a:rPr>
              <a:t>&amp;</a:t>
            </a:r>
            <a:r>
              <a:rPr lang="zh-TW" altLang="en-US" sz="1200" dirty="0">
                <a:latin typeface="+mn-ea"/>
                <a:ea typeface="+mn-ea"/>
              </a:rPr>
              <a:t>語言認證成績輸入</a:t>
            </a:r>
          </a:p>
        </p:txBody>
      </p:sp>
      <p:sp>
        <p:nvSpPr>
          <p:cNvPr id="165" name="Google Shape;165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fld id="{00000000-1234-1234-1234-123412341234}" type="slidenum">
              <a:rPr lang="en"/>
              <a:pPr/>
              <a:t>23</a:t>
            </a:fld>
            <a:endParaRPr/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482058" y="135626"/>
            <a:ext cx="3475892" cy="435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2400" dirty="0"/>
              <a:t>競賽</a:t>
            </a:r>
            <a:r>
              <a:rPr lang="en-US" altLang="zh-TW" sz="2400" dirty="0"/>
              <a:t>&amp;</a:t>
            </a:r>
            <a:r>
              <a:rPr lang="zh-TW" altLang="en-US" sz="2400" dirty="0"/>
              <a:t>語言認證成績輸入</a:t>
            </a:r>
          </a:p>
        </p:txBody>
      </p:sp>
      <p:sp>
        <p:nvSpPr>
          <p:cNvPr id="19" name="Google Shape;496;p39"/>
          <p:cNvSpPr/>
          <p:nvPr/>
        </p:nvSpPr>
        <p:spPr>
          <a:xfrm>
            <a:off x="218750" y="222536"/>
            <a:ext cx="263308" cy="261779"/>
          </a:xfrm>
          <a:custGeom>
            <a:avLst/>
            <a:gdLst/>
            <a:ahLst/>
            <a:cxnLst/>
            <a:rect l="0" t="0" r="0" b="0"/>
            <a:pathLst>
              <a:path w="16708" h="16611" fill="none" extrusionOk="0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12" name="文字版面配置區 2"/>
          <p:cNvSpPr>
            <a:spLocks noGrp="1"/>
          </p:cNvSpPr>
          <p:nvPr>
            <p:ph type="body" idx="1"/>
          </p:nvPr>
        </p:nvSpPr>
        <p:spPr>
          <a:xfrm>
            <a:off x="0" y="1494353"/>
            <a:ext cx="6692435" cy="1677643"/>
          </a:xfrm>
        </p:spPr>
        <p:txBody>
          <a:bodyPr/>
          <a:lstStyle/>
          <a:p>
            <a:pPr>
              <a:lnSpc>
                <a:spcPts val="2300"/>
              </a:lnSpc>
              <a:defRPr/>
            </a:pPr>
            <a:r>
              <a:rPr lang="zh-TW" altLang="zh-TW" sz="1000" b="1" kern="100" spc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競賽</a:t>
            </a:r>
            <a:r>
              <a:rPr lang="en-US" altLang="zh-TW" sz="1000" b="1" kern="100" spc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&amp;</a:t>
            </a:r>
            <a:r>
              <a:rPr lang="zh-TW" altLang="en-US" sz="1000" b="1" kern="100" spc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語言認證</a:t>
            </a:r>
            <a:r>
              <a:rPr lang="zh-TW" altLang="zh-TW" sz="1000" b="1" kern="100" spc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成績的填報，下拉式選</a:t>
            </a:r>
            <a:r>
              <a:rPr lang="zh-TW" altLang="en-US" sz="1000" b="1" kern="100" spc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單。</a:t>
            </a:r>
            <a:endParaRPr lang="en-US" altLang="zh-TW" sz="1000" b="1" kern="100" spc="100" dirty="0">
              <a:latin typeface="Calibri" panose="020F050202020403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ts val="2300"/>
              </a:lnSpc>
              <a:defRPr/>
            </a:pPr>
            <a:r>
              <a:rPr lang="zh-TW" altLang="zh-TW" sz="1000" b="1" kern="100" spc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選擇完後，點選【</a:t>
            </a:r>
            <a:r>
              <a:rPr lang="zh-TW" altLang="zh-TW" sz="1000" b="1" kern="100" spc="100" dirty="0">
                <a:solidFill>
                  <a:srgbClr val="6633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加入</a:t>
            </a:r>
            <a:r>
              <a:rPr lang="zh-TW" altLang="zh-TW" sz="1000" b="1" kern="100" spc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】按鈕</a:t>
            </a:r>
            <a:r>
              <a:rPr lang="zh-TW" altLang="en-US" sz="1000" b="1" kern="100" spc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1000" b="1" kern="100" spc="100" dirty="0">
              <a:latin typeface="Calibri" panose="020F050202020403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ts val="2300"/>
              </a:lnSpc>
              <a:defRPr/>
            </a:pPr>
            <a:r>
              <a:rPr lang="zh-TW" altLang="zh-TW" sz="1000" b="1" spc="1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填選完畢之後，點選【</a:t>
            </a:r>
            <a:r>
              <a:rPr lang="zh-TW" altLang="zh-TW" sz="1000" b="1" spc="100" dirty="0">
                <a:solidFill>
                  <a:srgbClr val="FF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儲存</a:t>
            </a:r>
            <a:r>
              <a:rPr lang="zh-TW" altLang="zh-TW" sz="1000" b="1" spc="1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】按鈕</a:t>
            </a:r>
            <a:r>
              <a:rPr lang="zh-TW" altLang="en-US" sz="1000" b="1" spc="1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en-US" sz="10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05029"/>
            <a:ext cx="1026795" cy="1160145"/>
          </a:xfrm>
          <a:prstGeom prst="rect">
            <a:avLst/>
          </a:prstGeom>
        </p:spPr>
      </p:pic>
      <p:grpSp>
        <p:nvGrpSpPr>
          <p:cNvPr id="6" name="群組 5"/>
          <p:cNvGrpSpPr/>
          <p:nvPr/>
        </p:nvGrpSpPr>
        <p:grpSpPr>
          <a:xfrm>
            <a:off x="3250857" y="550324"/>
            <a:ext cx="3362325" cy="4514850"/>
            <a:chOff x="3250857" y="550324"/>
            <a:chExt cx="3362325" cy="4514850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50857" y="550324"/>
              <a:ext cx="3362325" cy="4514850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5108028" y="550324"/>
              <a:ext cx="1362140" cy="307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6287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70F53C-20C9-4389-90F9-A2AD5D540419}" type="slidenum">
              <a:rPr lang="en-US" altLang="zh-TW" sz="75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zh-TW" sz="750" dirty="0"/>
          </a:p>
        </p:txBody>
      </p:sp>
      <p:pic>
        <p:nvPicPr>
          <p:cNvPr id="11268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7" t="79037" r="62820" b="19977"/>
          <a:stretch>
            <a:fillRect/>
          </a:stretch>
        </p:blipFill>
        <p:spPr bwMode="auto">
          <a:xfrm>
            <a:off x="134541" y="4893469"/>
            <a:ext cx="1241822" cy="10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矩形 6"/>
          <p:cNvSpPr>
            <a:spLocks noChangeArrowheads="1"/>
          </p:cNvSpPr>
          <p:nvPr/>
        </p:nvSpPr>
        <p:spPr bwMode="auto">
          <a:xfrm>
            <a:off x="60722" y="4838700"/>
            <a:ext cx="1694259" cy="3000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tx1"/>
              </a:buClr>
              <a:buFontTx/>
              <a:buNone/>
            </a:pPr>
            <a:r>
              <a:rPr lang="zh-TW" altLang="en-US" sz="1350" b="1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國中送審老師</a:t>
            </a:r>
            <a:endParaRPr lang="en-US" altLang="zh-TW" sz="135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112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391" y="3327798"/>
            <a:ext cx="1426369" cy="160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群組 1"/>
          <p:cNvGrpSpPr/>
          <p:nvPr/>
        </p:nvGrpSpPr>
        <p:grpSpPr>
          <a:xfrm>
            <a:off x="248147" y="960176"/>
            <a:ext cx="5038725" cy="3851139"/>
            <a:chOff x="82154" y="1008992"/>
            <a:chExt cx="5038725" cy="3851139"/>
          </a:xfrm>
        </p:grpSpPr>
        <p:pic>
          <p:nvPicPr>
            <p:cNvPr id="11270" name="圖片 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57"/>
            <a:stretch/>
          </p:blipFill>
          <p:spPr bwMode="auto">
            <a:xfrm>
              <a:off x="82154" y="1008992"/>
              <a:ext cx="5038725" cy="3851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圖片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028" y="1059657"/>
              <a:ext cx="1062038" cy="160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Google Shape;86;p13"/>
          <p:cNvSpPr txBox="1">
            <a:spLocks noGrp="1"/>
          </p:cNvSpPr>
          <p:nvPr>
            <p:ph type="title"/>
          </p:nvPr>
        </p:nvSpPr>
        <p:spPr>
          <a:xfrm>
            <a:off x="248147" y="322709"/>
            <a:ext cx="2908800" cy="326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zh-TW" altLang="en-US" dirty="0"/>
              <a:t>免試系統操作流程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4768769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1085175" y="970719"/>
            <a:ext cx="2908800" cy="326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zh-TW" altLang="en-US" sz="2400" dirty="0"/>
              <a:t>貼心提醒</a:t>
            </a:r>
            <a:endParaRPr sz="2400" dirty="0">
              <a:highlight>
                <a:srgbClr val="FFCD00"/>
              </a:highlight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480264" y="1623172"/>
            <a:ext cx="6194856" cy="328821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zh-TW" altLang="zh-TW" b="1" dirty="0">
                <a:latin typeface="Lora" panose="02020500000000000000" charset="0"/>
                <a:ea typeface="微軟正黑體" panose="020B0604030504040204" pitchFamily="34" charset="-120"/>
              </a:rPr>
              <a:t>首先確認您當前使用的電腦環境。</a:t>
            </a:r>
            <a:endParaRPr lang="en-US" altLang="zh-TW" b="1" dirty="0">
              <a:latin typeface="Lora" panose="02020500000000000000" charset="0"/>
              <a:ea typeface="微軟正黑體" panose="020B0604030504040204" pitchFamily="34" charset="-120"/>
            </a:endParaRPr>
          </a:p>
          <a:p>
            <a:pPr marL="400040" lvl="1" indent="0">
              <a:buNone/>
            </a:pPr>
            <a:r>
              <a:rPr lang="en-US" altLang="zh-TW" b="1" dirty="0">
                <a:latin typeface="Lora" panose="02020500000000000000" charset="0"/>
                <a:ea typeface="微軟正黑體" panose="020B0604030504040204" pitchFamily="34" charset="-120"/>
              </a:rPr>
              <a:t>(</a:t>
            </a:r>
            <a:r>
              <a:rPr lang="zh-TW" altLang="zh-TW" b="1" u="sng" dirty="0">
                <a:solidFill>
                  <a:srgbClr val="0070C0"/>
                </a:solidFill>
                <a:latin typeface="Lora" panose="02020500000000000000" charset="0"/>
                <a:ea typeface="微軟正黑體" panose="020B0604030504040204" pitchFamily="34" charset="-120"/>
              </a:rPr>
              <a:t>彈跳視窗</a:t>
            </a:r>
            <a:r>
              <a:rPr lang="zh-TW" altLang="zh-TW" b="1" dirty="0">
                <a:latin typeface="Lora" panose="02020500000000000000" charset="0"/>
                <a:ea typeface="微軟正黑體" panose="020B0604030504040204" pitchFamily="34" charset="-120"/>
              </a:rPr>
              <a:t>是否開啟、</a:t>
            </a:r>
            <a:r>
              <a:rPr lang="zh-TW" altLang="zh-TW" b="1" u="sng" dirty="0">
                <a:solidFill>
                  <a:srgbClr val="0070C0"/>
                </a:solidFill>
                <a:latin typeface="Lora" panose="02020500000000000000" charset="0"/>
                <a:ea typeface="微軟正黑體" panose="020B0604030504040204" pitchFamily="34" charset="-120"/>
              </a:rPr>
              <a:t>列印功能</a:t>
            </a:r>
            <a:r>
              <a:rPr lang="zh-TW" altLang="zh-TW" b="1" dirty="0">
                <a:latin typeface="Lora" panose="02020500000000000000" charset="0"/>
                <a:ea typeface="微軟正黑體" panose="020B0604030504040204" pitchFamily="34" charset="-120"/>
              </a:rPr>
              <a:t>是否正常連接印表機……</a:t>
            </a:r>
            <a:r>
              <a:rPr lang="en-US" altLang="zh-TW" b="1" dirty="0">
                <a:latin typeface="Lora" panose="02020500000000000000" charset="0"/>
                <a:ea typeface="微軟正黑體" panose="020B0604030504040204" pitchFamily="34" charset="-120"/>
              </a:rPr>
              <a:t>)</a:t>
            </a:r>
            <a:r>
              <a:rPr lang="zh-TW" altLang="zh-TW" b="1" dirty="0">
                <a:latin typeface="Lora" panose="02020500000000000000" charset="0"/>
                <a:ea typeface="微軟正黑體" panose="020B0604030504040204" pitchFamily="34" charset="-120"/>
              </a:rPr>
              <a:t>。</a:t>
            </a:r>
            <a:endParaRPr lang="en-US" altLang="zh-TW" b="1" dirty="0">
              <a:latin typeface="Lora" panose="02020500000000000000" charset="0"/>
              <a:ea typeface="微軟正黑體" panose="020B0604030504040204" pitchFamily="34" charset="-120"/>
            </a:endParaRPr>
          </a:p>
          <a:p>
            <a:r>
              <a:rPr lang="zh-TW" altLang="zh-TW" b="1" dirty="0">
                <a:latin typeface="Lora" panose="02020500000000000000" charset="0"/>
                <a:ea typeface="微軟正黑體" panose="020B0604030504040204" pitchFamily="34" charset="-120"/>
              </a:rPr>
              <a:t>建議使用</a:t>
            </a:r>
            <a:r>
              <a:rPr lang="en-US" altLang="zh-TW" b="1" u="sng" spc="100" dirty="0">
                <a:solidFill>
                  <a:srgbClr val="FF0000"/>
                </a:solidFill>
                <a:latin typeface="Lora" panose="02020500000000000000" charset="0"/>
                <a:ea typeface="微軟正黑體" panose="020B0604030504040204" pitchFamily="34" charset="-120"/>
              </a:rPr>
              <a:t>Chrome</a:t>
            </a:r>
            <a:r>
              <a:rPr lang="zh-TW" altLang="zh-TW" b="1" dirty="0">
                <a:latin typeface="Lora" panose="02020500000000000000" charset="0"/>
                <a:ea typeface="微軟正黑體" panose="020B0604030504040204" pitchFamily="34" charset="-120"/>
              </a:rPr>
              <a:t>操作本系統。</a:t>
            </a:r>
            <a:endParaRPr lang="en-US" altLang="zh-TW" b="1" dirty="0">
              <a:latin typeface="Lora" panose="02020500000000000000" charset="0"/>
              <a:ea typeface="微軟正黑體" panose="020B0604030504040204" pitchFamily="34" charset="-120"/>
            </a:endParaRPr>
          </a:p>
          <a:p>
            <a:r>
              <a:rPr lang="zh-TW" altLang="zh-TW" b="1" dirty="0">
                <a:latin typeface="Lora" panose="02020500000000000000" charset="0"/>
                <a:ea typeface="微軟正黑體" panose="020B0604030504040204" pitchFamily="34" charset="-120"/>
              </a:rPr>
              <a:t>依</a:t>
            </a:r>
            <a:r>
              <a:rPr lang="en-US" altLang="zh-TW" b="1" u="sng" dirty="0">
                <a:latin typeface="Lora" panose="02020500000000000000" charset="0"/>
                <a:ea typeface="微軟正黑體" panose="020B0604030504040204" pitchFamily="34" charset="-120"/>
              </a:rPr>
              <a:t>111</a:t>
            </a:r>
            <a:r>
              <a:rPr lang="zh-TW" altLang="zh-TW" b="1" u="sng" dirty="0">
                <a:latin typeface="Lora" panose="02020500000000000000" charset="0"/>
                <a:ea typeface="微軟正黑體" panose="020B0604030504040204" pitchFamily="34" charset="-120"/>
              </a:rPr>
              <a:t>學年度</a:t>
            </a:r>
            <a:r>
              <a:rPr lang="zh-TW" altLang="en-US" b="1" u="sng" dirty="0">
                <a:latin typeface="Lora" panose="02020500000000000000" charset="0"/>
                <a:ea typeface="微軟正黑體" panose="020B0604030504040204" pitchFamily="34" charset="-120"/>
              </a:rPr>
              <a:t>台南</a:t>
            </a:r>
            <a:r>
              <a:rPr lang="zh-TW" altLang="zh-TW" b="1" u="sng" dirty="0">
                <a:latin typeface="Lora" panose="02020500000000000000" charset="0"/>
                <a:ea typeface="微軟正黑體" panose="020B0604030504040204" pitchFamily="34" charset="-120"/>
              </a:rPr>
              <a:t>區高級中等學校免試入學委員會</a:t>
            </a:r>
            <a:r>
              <a:rPr lang="zh-TW" altLang="zh-TW" b="1" dirty="0">
                <a:latin typeface="Lora" panose="02020500000000000000" charset="0"/>
                <a:ea typeface="微軟正黑體" panose="020B0604030504040204" pitchFamily="34" charset="-120"/>
              </a:rPr>
              <a:t>公告網址連結本系統</a:t>
            </a:r>
            <a:r>
              <a:rPr lang="zh-TW" altLang="en-US" b="1" dirty="0">
                <a:latin typeface="Lora" panose="02020500000000000000" charset="0"/>
                <a:ea typeface="微軟正黑體" panose="020B0604030504040204" pitchFamily="34" charset="-120"/>
              </a:rPr>
              <a:t>。</a:t>
            </a:r>
            <a:endParaRPr dirty="0">
              <a:latin typeface="Lora" panose="02020500000000000000" charset="0"/>
              <a:ea typeface="微軟正黑體" panose="020B0604030504040204" pitchFamily="34" charset="-120"/>
            </a:endParaRPr>
          </a:p>
          <a:p>
            <a:pPr>
              <a:spcBef>
                <a:spcPts val="0"/>
              </a:spcBef>
            </a:pPr>
            <a:r>
              <a:rPr lang="zh-TW" altLang="zh-TW" b="1" dirty="0">
                <a:solidFill>
                  <a:schemeClr val="tx1"/>
                </a:solidFill>
                <a:latin typeface="Lora" panose="02020500000000000000" charset="0"/>
                <a:ea typeface="微軟正黑體" panose="020B0604030504040204" pitchFamily="34" charset="-120"/>
              </a:rPr>
              <a:t>首次登入系統，務必</a:t>
            </a:r>
            <a:r>
              <a:rPr lang="zh-TW" altLang="zh-TW" b="1" u="sng" dirty="0">
                <a:solidFill>
                  <a:srgbClr val="FF0000"/>
                </a:solidFill>
                <a:latin typeface="Lora" panose="02020500000000000000" charset="0"/>
                <a:ea typeface="微軟正黑體" panose="020B0604030504040204" pitchFamily="34" charset="-120"/>
              </a:rPr>
              <a:t>修改登入密碼</a:t>
            </a:r>
            <a:r>
              <a:rPr lang="zh-TW" altLang="zh-TW" b="1" dirty="0">
                <a:solidFill>
                  <a:schemeClr val="tx1"/>
                </a:solidFill>
                <a:latin typeface="Lora" panose="02020500000000000000" charset="0"/>
                <a:ea typeface="微軟正黑體" panose="020B0604030504040204" pitchFamily="34" charset="-120"/>
              </a:rPr>
              <a:t>，才可使用其它功能</a:t>
            </a:r>
            <a:r>
              <a:rPr lang="zh-TW" altLang="en-US" b="1" dirty="0">
                <a:solidFill>
                  <a:schemeClr val="tx1"/>
                </a:solidFill>
                <a:latin typeface="Lora" panose="02020500000000000000" charset="0"/>
                <a:ea typeface="微軟正黑體" panose="020B0604030504040204" pitchFamily="34" charset="-120"/>
              </a:rPr>
              <a:t>。</a:t>
            </a:r>
            <a:endParaRPr lang="en-US" altLang="zh-TW" b="1" dirty="0">
              <a:solidFill>
                <a:schemeClr val="tx1"/>
              </a:solidFill>
              <a:latin typeface="Lora" panose="02020500000000000000" charset="0"/>
              <a:ea typeface="微軟正黑體" panose="020B0604030504040204" pitchFamily="34" charset="-120"/>
            </a:endParaRPr>
          </a:p>
          <a:p>
            <a:pPr marL="57149" indent="0">
              <a:spcBef>
                <a:spcPts val="0"/>
              </a:spcBef>
              <a:buNone/>
            </a:pPr>
            <a:endParaRPr lang="en-US" altLang="zh-TW" b="1" dirty="0">
              <a:solidFill>
                <a:srgbClr val="FF0000"/>
              </a:solidFill>
              <a:latin typeface="Lora" panose="02020500000000000000" charset="0"/>
              <a:ea typeface="微軟正黑體" panose="020B0604030504040204" pitchFamily="34" charset="-120"/>
            </a:endParaRPr>
          </a:p>
          <a:p>
            <a:pPr marL="57149" indent="0">
              <a:spcBef>
                <a:spcPts val="0"/>
              </a:spcBef>
              <a:buNone/>
            </a:pPr>
            <a:endParaRPr lang="en-US" altLang="zh-TW" b="1" dirty="0">
              <a:solidFill>
                <a:srgbClr val="FF0000"/>
              </a:solidFill>
              <a:latin typeface="Lora" panose="02020500000000000000" charset="0"/>
              <a:ea typeface="微軟正黑體" panose="020B0604030504040204" pitchFamily="34" charset="-120"/>
            </a:endParaRPr>
          </a:p>
          <a:p>
            <a:pPr marL="57149" indent="0">
              <a:spcBef>
                <a:spcPts val="0"/>
              </a:spcBef>
              <a:buNone/>
            </a:pPr>
            <a:r>
              <a:rPr lang="zh-TW" altLang="zh-TW" b="1" u="sng" dirty="0">
                <a:solidFill>
                  <a:srgbClr val="FF0000"/>
                </a:solidFill>
                <a:latin typeface="Lora" panose="02020500000000000000" charset="0"/>
                <a:ea typeface="微軟正黑體" panose="020B0604030504040204" pitchFamily="34" charset="-120"/>
              </a:rPr>
              <a:t>※務必熟記密碼</a:t>
            </a:r>
            <a:r>
              <a:rPr lang="en-US" altLang="zh-TW" b="1" u="sng" dirty="0">
                <a:solidFill>
                  <a:srgbClr val="0000FF"/>
                </a:solidFill>
                <a:latin typeface="Lora" panose="02020500000000000000" charset="0"/>
                <a:ea typeface="微軟正黑體" panose="020B0604030504040204" pitchFamily="34" charset="-120"/>
              </a:rPr>
              <a:t>(</a:t>
            </a:r>
            <a:r>
              <a:rPr lang="zh-TW" altLang="en-US" b="1" u="sng" dirty="0">
                <a:solidFill>
                  <a:srgbClr val="0000FF"/>
                </a:solidFill>
                <a:latin typeface="Lora" panose="02020500000000000000" charset="0"/>
                <a:ea typeface="微軟正黑體" panose="020B0604030504040204" pitchFamily="34" charset="-120"/>
              </a:rPr>
              <a:t>若</a:t>
            </a:r>
            <a:r>
              <a:rPr lang="zh-TW" altLang="zh-TW" b="1" u="sng" dirty="0">
                <a:solidFill>
                  <a:srgbClr val="0000FF"/>
                </a:solidFill>
                <a:latin typeface="Lora" panose="02020500000000000000" charset="0"/>
                <a:ea typeface="微軟正黑體" panose="020B0604030504040204" pitchFamily="34" charset="-120"/>
              </a:rPr>
              <a:t>忘記密碼，請洽</a:t>
            </a:r>
            <a:r>
              <a:rPr lang="zh-TW" altLang="en-US" b="1" u="sng" dirty="0">
                <a:solidFill>
                  <a:srgbClr val="0000FF"/>
                </a:solidFill>
                <a:latin typeface="Lora" panose="02020500000000000000" charset="0"/>
                <a:ea typeface="微軟正黑體" panose="020B0604030504040204" pitchFamily="34" charset="-120"/>
              </a:rPr>
              <a:t>台南</a:t>
            </a:r>
            <a:r>
              <a:rPr lang="zh-TW" altLang="zh-TW" b="1" u="sng" dirty="0">
                <a:solidFill>
                  <a:srgbClr val="0000FF"/>
                </a:solidFill>
                <a:latin typeface="Lora" panose="02020500000000000000" charset="0"/>
                <a:ea typeface="微軟正黑體" panose="020B0604030504040204" pitchFamily="34" charset="-120"/>
              </a:rPr>
              <a:t>區免試入學委員會</a:t>
            </a:r>
            <a:r>
              <a:rPr lang="en-US" altLang="zh-TW" b="1" u="sng" dirty="0">
                <a:solidFill>
                  <a:srgbClr val="0000FF"/>
                </a:solidFill>
                <a:latin typeface="Lora" panose="02020500000000000000" charset="0"/>
                <a:ea typeface="微軟正黑體" panose="020B0604030504040204" pitchFamily="34" charset="-120"/>
              </a:rPr>
              <a:t>)</a:t>
            </a:r>
            <a:endParaRPr dirty="0">
              <a:latin typeface="Lora" panose="02020500000000000000" charset="0"/>
              <a:ea typeface="微軟正黑體" panose="020B0604030504040204" pitchFamily="34" charset="-120"/>
            </a:endParaRPr>
          </a:p>
        </p:txBody>
      </p:sp>
      <p:grpSp>
        <p:nvGrpSpPr>
          <p:cNvPr id="126" name="Google Shape;126;p17"/>
          <p:cNvGrpSpPr/>
          <p:nvPr/>
        </p:nvGrpSpPr>
        <p:grpSpPr>
          <a:xfrm>
            <a:off x="680312" y="1053584"/>
            <a:ext cx="160969" cy="160969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6407420" y="4205326"/>
            <a:ext cx="411525" cy="295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0276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ctrTitle"/>
          </p:nvPr>
        </p:nvSpPr>
        <p:spPr>
          <a:xfrm>
            <a:off x="1516725" y="2137200"/>
            <a:ext cx="2840850" cy="8698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r>
              <a:rPr lang="zh-TW" altLang="en-US" sz="6600" dirty="0"/>
              <a:t>學生端</a:t>
            </a:r>
            <a:endParaRPr sz="6600" dirty="0"/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1"/>
          </p:nvPr>
        </p:nvSpPr>
        <p:spPr>
          <a:xfrm>
            <a:off x="1629267" y="2860388"/>
            <a:ext cx="4193550" cy="5886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 algn="r"/>
            <a:r>
              <a:rPr lang="zh-TW" altLang="en-US" sz="2400" dirty="0"/>
              <a:t>操作說明</a:t>
            </a:r>
            <a:endParaRPr sz="2400" dirty="0"/>
          </a:p>
        </p:txBody>
      </p:sp>
      <p:sp>
        <p:nvSpPr>
          <p:cNvPr id="112" name="Google Shape;112;p15"/>
          <p:cNvSpPr txBox="1"/>
          <p:nvPr/>
        </p:nvSpPr>
        <p:spPr>
          <a:xfrm>
            <a:off x="850481" y="2361300"/>
            <a:ext cx="407925" cy="42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-US" altLang="zh-TW" sz="1800" dirty="0">
                <a:latin typeface="Lora"/>
                <a:ea typeface="Lora"/>
                <a:cs typeface="Lora"/>
                <a:sym typeface="Lora"/>
              </a:rPr>
              <a:t>2</a:t>
            </a:r>
            <a:endParaRPr sz="1800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6407420" y="4205326"/>
            <a:ext cx="411525" cy="295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4358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1884225" y="982312"/>
            <a:ext cx="1693467" cy="326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zh-TW" altLang="en-US" sz="2400" dirty="0"/>
              <a:t>貼心提醒</a:t>
            </a:r>
            <a:endParaRPr sz="2400" dirty="0">
              <a:highlight>
                <a:srgbClr val="FFCD00"/>
              </a:highlight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480264" y="1460140"/>
            <a:ext cx="6194856" cy="328821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zh-TW" altLang="en-US" dirty="0">
                <a:latin typeface="Lora" panose="02020500000000000000" charset="0"/>
                <a:ea typeface="微軟正黑體" panose="020B0604030504040204" pitchFamily="34" charset="-120"/>
              </a:rPr>
              <a:t>模擬選填志願期間，首次登入志願選填頁面，</a:t>
            </a:r>
            <a:r>
              <a:rPr lang="zh-TW" altLang="en-US" b="1" u="sng" dirty="0">
                <a:solidFill>
                  <a:srgbClr val="FF0000"/>
                </a:solidFill>
                <a:latin typeface="Lora" panose="02020500000000000000" charset="0"/>
                <a:ea typeface="微軟正黑體" panose="020B0604030504040204" pitchFamily="34" charset="-120"/>
              </a:rPr>
              <a:t>務必先完成適性輔導問卷填報，才可選填志願</a:t>
            </a:r>
            <a:r>
              <a:rPr lang="zh-TW" altLang="en-US" dirty="0">
                <a:latin typeface="Lora" panose="02020500000000000000" charset="0"/>
                <a:ea typeface="微軟正黑體" panose="020B0604030504040204" pitchFamily="34" charset="-120"/>
              </a:rPr>
              <a:t>。</a:t>
            </a:r>
          </a:p>
          <a:p>
            <a:r>
              <a:rPr lang="zh-TW" altLang="en-US" dirty="0">
                <a:latin typeface="Lora" panose="02020500000000000000" charset="0"/>
                <a:ea typeface="微軟正黑體" panose="020B0604030504040204" pitchFamily="34" charset="-120"/>
              </a:rPr>
              <a:t>建議選填過程中，每隔一段時間</a:t>
            </a:r>
            <a:r>
              <a:rPr lang="zh-TW" altLang="en-US" b="1" dirty="0">
                <a:solidFill>
                  <a:srgbClr val="FF0000"/>
                </a:solidFill>
                <a:latin typeface="Lora" panose="02020500000000000000" charset="0"/>
                <a:ea typeface="微軟正黑體" panose="020B0604030504040204" pitchFamily="34" charset="-120"/>
              </a:rPr>
              <a:t>按下「儲存志願」按鈕</a:t>
            </a:r>
            <a:r>
              <a:rPr lang="zh-TW" altLang="en-US" dirty="0">
                <a:latin typeface="Lora" panose="02020500000000000000" charset="0"/>
                <a:ea typeface="微軟正黑體" panose="020B0604030504040204" pitchFamily="34" charset="-120"/>
              </a:rPr>
              <a:t>，以避免停電等情況導致所選志願遺失。</a:t>
            </a:r>
          </a:p>
          <a:p>
            <a:r>
              <a:rPr lang="zh-TW" altLang="en-US" dirty="0">
                <a:latin typeface="Lora" panose="02020500000000000000" charset="0"/>
                <a:ea typeface="微軟正黑體" panose="020B0604030504040204" pitchFamily="34" charset="-120"/>
              </a:rPr>
              <a:t>選填完畢，務必</a:t>
            </a:r>
            <a:r>
              <a:rPr lang="zh-TW" altLang="en-US" b="1" dirty="0">
                <a:solidFill>
                  <a:srgbClr val="FF0000"/>
                </a:solidFill>
                <a:latin typeface="Lora" panose="02020500000000000000" charset="0"/>
                <a:ea typeface="微軟正黑體" panose="020B0604030504040204" pitchFamily="34" charset="-120"/>
              </a:rPr>
              <a:t>按下「儲存志願」按鈕</a:t>
            </a:r>
            <a:r>
              <a:rPr lang="zh-TW" altLang="en-US" dirty="0">
                <a:latin typeface="Lora" panose="02020500000000000000" charset="0"/>
                <a:ea typeface="微軟正黑體" panose="020B0604030504040204" pitchFamily="34" charset="-120"/>
              </a:rPr>
              <a:t>，並至「查詢我的志願資料」頁面確認您選擇的志願及排序。</a:t>
            </a:r>
          </a:p>
          <a:p>
            <a:r>
              <a:rPr lang="zh-TW" altLang="en-US" dirty="0">
                <a:latin typeface="Lora" panose="02020500000000000000" charset="0"/>
                <a:ea typeface="微軟正黑體" panose="020B0604030504040204" pitchFamily="34" charset="-120"/>
              </a:rPr>
              <a:t>志願選填開放期間尚未列印報名表前，可無限次修改志願及變更順序。</a:t>
            </a:r>
          </a:p>
          <a:p>
            <a:r>
              <a:rPr lang="zh-TW" altLang="en-US" b="1" dirty="0">
                <a:latin typeface="Lora" panose="02020500000000000000" charset="0"/>
                <a:ea typeface="微軟正黑體" panose="020B0604030504040204" pitchFamily="34" charset="-120"/>
              </a:rPr>
              <a:t>安全性考量，選填志願期間若要離開，請務必先</a:t>
            </a:r>
            <a:r>
              <a:rPr lang="zh-TW" altLang="en-US" b="1" u="sng" dirty="0">
                <a:solidFill>
                  <a:srgbClr val="FF0000"/>
                </a:solidFill>
                <a:latin typeface="Lora" panose="02020500000000000000" charset="0"/>
                <a:ea typeface="微軟正黑體" panose="020B0604030504040204" pitchFamily="34" charset="-120"/>
              </a:rPr>
              <a:t>登出</a:t>
            </a:r>
            <a:r>
              <a:rPr lang="zh-TW" altLang="en-US" dirty="0">
                <a:latin typeface="Lora" panose="02020500000000000000" charset="0"/>
                <a:ea typeface="微軟正黑體" panose="020B0604030504040204" pitchFamily="34" charset="-120"/>
              </a:rPr>
              <a:t>。</a:t>
            </a:r>
            <a:endParaRPr lang="en-US" altLang="zh-TW" b="1" u="sng" dirty="0">
              <a:solidFill>
                <a:srgbClr val="FF0000"/>
              </a:solidFill>
              <a:latin typeface="Lora" panose="02020500000000000000" charset="0"/>
              <a:ea typeface="微軟正黑體" panose="020B0604030504040204" pitchFamily="34" charset="-120"/>
            </a:endParaRPr>
          </a:p>
          <a:p>
            <a:r>
              <a:rPr lang="zh-TW" altLang="zh-TW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</a:t>
            </a:r>
            <a:r>
              <a:rPr lang="zh-TW" altLang="en-US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志願</a:t>
            </a:r>
            <a:r>
              <a:rPr lang="zh-TW" altLang="zh-TW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黑色</a:t>
            </a:r>
            <a:r>
              <a:rPr lang="zh-TW" altLang="en-US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進修學校</a:t>
            </a:r>
            <a:r>
              <a:rPr lang="zh-TW" altLang="en-US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志願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紅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色</a:t>
            </a:r>
            <a:r>
              <a:rPr lang="zh-TW" altLang="zh-TW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49" indent="0">
              <a:buNone/>
            </a:pPr>
            <a:endParaRPr b="1" u="sng" dirty="0">
              <a:solidFill>
                <a:srgbClr val="FF0000"/>
              </a:solidFill>
              <a:latin typeface="Lora" panose="02020500000000000000" charset="0"/>
              <a:ea typeface="微軟正黑體" panose="020B0604030504040204" pitchFamily="34" charset="-120"/>
            </a:endParaRPr>
          </a:p>
        </p:txBody>
      </p:sp>
      <p:grpSp>
        <p:nvGrpSpPr>
          <p:cNvPr id="126" name="Google Shape;126;p17"/>
          <p:cNvGrpSpPr/>
          <p:nvPr/>
        </p:nvGrpSpPr>
        <p:grpSpPr>
          <a:xfrm>
            <a:off x="680312" y="1053584"/>
            <a:ext cx="160969" cy="160969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6407420" y="4205326"/>
            <a:ext cx="411525" cy="295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1880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1692839" y="970494"/>
            <a:ext cx="1693467" cy="326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zh-TW" altLang="en-US" sz="2400" dirty="0">
                <a:highlight>
                  <a:srgbClr val="FFCD00"/>
                </a:highlight>
              </a:rPr>
              <a:t>學生登入</a:t>
            </a:r>
            <a:endParaRPr sz="2400" dirty="0">
              <a:highlight>
                <a:srgbClr val="FFCD00"/>
              </a:highlight>
            </a:endParaRPr>
          </a:p>
        </p:txBody>
      </p:sp>
      <p:grpSp>
        <p:nvGrpSpPr>
          <p:cNvPr id="126" name="Google Shape;126;p17"/>
          <p:cNvGrpSpPr/>
          <p:nvPr/>
        </p:nvGrpSpPr>
        <p:grpSpPr>
          <a:xfrm>
            <a:off x="680312" y="1053584"/>
            <a:ext cx="160969" cy="160969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6407420" y="4205326"/>
            <a:ext cx="411525" cy="295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fld id="{00000000-1234-1234-1234-123412341234}" type="slidenum">
              <a:rPr lang="en"/>
              <a:pPr/>
              <a:t>7</a:t>
            </a:fld>
            <a:endParaRPr dirty="0"/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482058" y="135626"/>
            <a:ext cx="4750983" cy="435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2400" dirty="0"/>
              <a:t>登入</a:t>
            </a:r>
          </a:p>
        </p:txBody>
      </p:sp>
      <p:sp>
        <p:nvSpPr>
          <p:cNvPr id="19" name="文字方塊 9"/>
          <p:cNvSpPr txBox="1">
            <a:spLocks noChangeArrowheads="1"/>
          </p:cNvSpPr>
          <p:nvPr/>
        </p:nvSpPr>
        <p:spPr bwMode="auto">
          <a:xfrm>
            <a:off x="533881" y="1688330"/>
            <a:ext cx="5109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400" dirty="0">
                <a:latin typeface="華康中黑體" panose="020B0509000000000000" pitchFamily="49" charset="-120"/>
                <a:ea typeface="華康中黑體" panose="020B0509000000000000" pitchFamily="49" charset="-120"/>
              </a:rPr>
              <a:t>依</a:t>
            </a:r>
            <a:r>
              <a:rPr lang="zh-TW" altLang="en-US" sz="2400" dirty="0">
                <a:solidFill>
                  <a:srgbClr val="333333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使用者不同，</a:t>
            </a:r>
            <a:r>
              <a:rPr lang="zh-TW" altLang="en-US" sz="2400" dirty="0">
                <a:latin typeface="華康中黑體" panose="020B0509000000000000" pitchFamily="49" charset="-120"/>
                <a:ea typeface="華康中黑體" panose="020B0509000000000000" pitchFamily="49" charset="-120"/>
              </a:rPr>
              <a:t>選擇您要執行的身分</a:t>
            </a:r>
          </a:p>
        </p:txBody>
      </p:sp>
      <p:grpSp>
        <p:nvGrpSpPr>
          <p:cNvPr id="21" name="Google Shape;612;p39"/>
          <p:cNvGrpSpPr/>
          <p:nvPr/>
        </p:nvGrpSpPr>
        <p:grpSpPr>
          <a:xfrm>
            <a:off x="150094" y="205505"/>
            <a:ext cx="257162" cy="262551"/>
            <a:chOff x="3951850" y="2985350"/>
            <a:chExt cx="407950" cy="416500"/>
          </a:xfrm>
          <a:solidFill>
            <a:schemeClr val="accent2"/>
          </a:solidFill>
        </p:grpSpPr>
        <p:sp>
          <p:nvSpPr>
            <p:cNvPr id="22" name="Google Shape;613;p39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grpFill/>
            <a:ln w="9525" cap="rnd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3" name="Google Shape;614;p39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grpFill/>
            <a:ln w="9525" cap="rnd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4" name="Google Shape;615;p39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grpFill/>
            <a:ln w="9525" cap="rnd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5" name="Google Shape;616;p39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grpFill/>
            <a:ln w="9525" cap="rnd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762" y="2306466"/>
            <a:ext cx="5280604" cy="24509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41485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1692839" y="970494"/>
            <a:ext cx="1693467" cy="326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zh-TW" altLang="en-US" sz="2400" dirty="0">
                <a:highlight>
                  <a:srgbClr val="FFCD00"/>
                </a:highlight>
              </a:rPr>
              <a:t>學生登入</a:t>
            </a:r>
            <a:endParaRPr sz="2400" dirty="0">
              <a:highlight>
                <a:srgbClr val="FFCD00"/>
              </a:highlight>
            </a:endParaRPr>
          </a:p>
        </p:txBody>
      </p:sp>
      <p:grpSp>
        <p:nvGrpSpPr>
          <p:cNvPr id="126" name="Google Shape;126;p17"/>
          <p:cNvGrpSpPr/>
          <p:nvPr/>
        </p:nvGrpSpPr>
        <p:grpSpPr>
          <a:xfrm>
            <a:off x="680312" y="1053584"/>
            <a:ext cx="160969" cy="160969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6407420" y="4205326"/>
            <a:ext cx="411525" cy="295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 dirty="0"/>
          </a:p>
        </p:txBody>
      </p:sp>
      <p:sp>
        <p:nvSpPr>
          <p:cNvPr id="19" name="文字方塊 9"/>
          <p:cNvSpPr txBox="1">
            <a:spLocks noChangeArrowheads="1"/>
          </p:cNvSpPr>
          <p:nvPr/>
        </p:nvSpPr>
        <p:spPr bwMode="auto">
          <a:xfrm>
            <a:off x="523527" y="1610519"/>
            <a:ext cx="44935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400" dirty="0">
                <a:latin typeface="華康中黑體" panose="020B0509000000000000" pitchFamily="49" charset="-120"/>
                <a:ea typeface="華康中黑體" panose="020B0509000000000000" pitchFamily="49" charset="-120"/>
              </a:rPr>
              <a:t>依系統畫面指示，輸入登入資訊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482058" y="2253846"/>
            <a:ext cx="6361721" cy="2627723"/>
            <a:chOff x="482058" y="2253846"/>
            <a:chExt cx="6361721" cy="2627723"/>
          </a:xfrm>
        </p:grpSpPr>
        <p:pic>
          <p:nvPicPr>
            <p:cNvPr id="31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058" y="2253846"/>
              <a:ext cx="2608318" cy="26277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0" name="文字方塊 19"/>
            <p:cNvSpPr txBox="1"/>
            <p:nvPr/>
          </p:nvSpPr>
          <p:spPr>
            <a:xfrm>
              <a:off x="3337562" y="3086415"/>
              <a:ext cx="1082348" cy="30777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zh-TW" altLang="zh-TW" b="1" dirty="0">
                  <a:solidFill>
                    <a:srgbClr val="33333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帳號：</a:t>
              </a:r>
              <a:r>
                <a:rPr lang="zh-TW" altLang="en-US" dirty="0">
                  <a:solidFill>
                    <a:srgbClr val="33333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學號</a:t>
              </a:r>
              <a:endParaRPr lang="en-US" altLang="zh-TW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3340897" y="3526044"/>
              <a:ext cx="3502882" cy="30777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zh-TW" altLang="en-US" b="1" dirty="0">
                  <a:solidFill>
                    <a:srgbClr val="33333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密碼</a:t>
              </a:r>
              <a:r>
                <a:rPr lang="zh-TW" altLang="zh-TW" b="1" dirty="0">
                  <a:solidFill>
                    <a:srgbClr val="33333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r>
                <a:rPr lang="zh-TW" altLang="en-US" dirty="0">
                  <a:solidFill>
                    <a:srgbClr val="33333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身分證末</a:t>
              </a:r>
              <a:r>
                <a:rPr lang="en-US" altLang="zh-TW" dirty="0">
                  <a:solidFill>
                    <a:srgbClr val="33333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r>
                <a:rPr lang="zh-TW" altLang="en-US" dirty="0">
                  <a:solidFill>
                    <a:srgbClr val="33333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碼</a:t>
              </a:r>
              <a:r>
                <a:rPr lang="en-US" altLang="zh-TW" dirty="0">
                  <a:solidFill>
                    <a:srgbClr val="33333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+</a:t>
              </a:r>
              <a:r>
                <a:rPr lang="zh-TW" altLang="en-US" dirty="0">
                  <a:solidFill>
                    <a:srgbClr val="33333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出生月日</a:t>
              </a:r>
              <a:r>
                <a:rPr lang="en-US" altLang="zh-TW" dirty="0">
                  <a:solidFill>
                    <a:srgbClr val="33333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r>
                <a:rPr lang="zh-TW" altLang="en-US" dirty="0">
                  <a:solidFill>
                    <a:srgbClr val="33333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碼，共</a:t>
              </a:r>
              <a:r>
                <a:rPr lang="en-US" altLang="zh-TW" dirty="0">
                  <a:solidFill>
                    <a:srgbClr val="33333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</a:t>
              </a:r>
              <a:r>
                <a:rPr lang="zh-TW" altLang="en-US" dirty="0">
                  <a:solidFill>
                    <a:srgbClr val="33333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碼</a:t>
              </a:r>
              <a:endParaRPr lang="en-US" altLang="zh-TW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3337562" y="3965673"/>
              <a:ext cx="1800493" cy="30777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zh-TW" altLang="en-US" b="1" dirty="0">
                  <a:solidFill>
                    <a:srgbClr val="33333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驗證碼</a:t>
              </a:r>
              <a:r>
                <a:rPr lang="zh-TW" altLang="zh-TW" b="1" dirty="0">
                  <a:solidFill>
                    <a:srgbClr val="33333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r>
                <a:rPr lang="zh-TW" altLang="en-US" b="1" dirty="0">
                  <a:solidFill>
                    <a:srgbClr val="33333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依圖示輸入</a:t>
              </a:r>
              <a:endParaRPr lang="en-US" altLang="zh-TW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矩形圖說文字 22"/>
            <p:cNvSpPr/>
            <p:nvPr/>
          </p:nvSpPr>
          <p:spPr bwMode="auto">
            <a:xfrm>
              <a:off x="3018972" y="2475476"/>
              <a:ext cx="1888165" cy="395534"/>
            </a:xfrm>
            <a:prstGeom prst="wedgeRectCallout">
              <a:avLst>
                <a:gd name="adj1" fmla="val -103318"/>
                <a:gd name="adj2" fmla="val 36859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lnSpc>
                  <a:spcPct val="150000"/>
                </a:lnSpc>
                <a:defRPr/>
              </a:pPr>
              <a:r>
                <a:rPr lang="zh-TW" altLang="en-US" spc="100" dirty="0">
                  <a:solidFill>
                    <a:srgbClr val="33333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下拉選單</a:t>
              </a:r>
              <a:r>
                <a:rPr lang="zh-TW" altLang="en-US" u="sng" spc="100" dirty="0">
                  <a:solidFill>
                    <a:srgbClr val="33333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選擇學校</a:t>
              </a:r>
              <a:r>
                <a:rPr lang="zh-TW" altLang="en-US" spc="100" dirty="0">
                  <a:solidFill>
                    <a:srgbClr val="33333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pc="1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4" name="標題 1"/>
          <p:cNvSpPr txBox="1">
            <a:spLocks/>
          </p:cNvSpPr>
          <p:nvPr/>
        </p:nvSpPr>
        <p:spPr>
          <a:xfrm>
            <a:off x="482058" y="135626"/>
            <a:ext cx="4750983" cy="435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2400" dirty="0"/>
              <a:t>登入</a:t>
            </a:r>
          </a:p>
        </p:txBody>
      </p:sp>
      <p:grpSp>
        <p:nvGrpSpPr>
          <p:cNvPr id="25" name="Google Shape;612;p39"/>
          <p:cNvGrpSpPr/>
          <p:nvPr/>
        </p:nvGrpSpPr>
        <p:grpSpPr>
          <a:xfrm>
            <a:off x="150094" y="205505"/>
            <a:ext cx="257162" cy="262551"/>
            <a:chOff x="3951850" y="2985350"/>
            <a:chExt cx="407950" cy="416500"/>
          </a:xfrm>
          <a:solidFill>
            <a:schemeClr val="accent2"/>
          </a:solidFill>
        </p:grpSpPr>
        <p:sp>
          <p:nvSpPr>
            <p:cNvPr id="26" name="Google Shape;613;p39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grpFill/>
            <a:ln w="9525" cap="rnd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7" name="Google Shape;614;p39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grpFill/>
            <a:ln w="9525" cap="rnd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" name="Google Shape;615;p39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grpFill/>
            <a:ln w="9525" cap="rnd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9" name="Google Shape;616;p39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grpFill/>
            <a:ln w="9525" cap="rnd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</p:spTree>
    <p:extLst>
      <p:ext uri="{BB962C8B-B14F-4D97-AF65-F5344CB8AC3E}">
        <p14:creationId xmlns:p14="http://schemas.microsoft.com/office/powerpoint/2010/main" val="1356335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fld id="{00000000-1234-1234-1234-123412341234}" type="slidenum">
              <a:rPr lang="en"/>
              <a:pPr/>
              <a:t>9</a:t>
            </a:fld>
            <a:endParaRPr/>
          </a:p>
        </p:txBody>
      </p:sp>
      <p:sp>
        <p:nvSpPr>
          <p:cNvPr id="15" name="標題 1"/>
          <p:cNvSpPr txBox="1">
            <a:spLocks/>
          </p:cNvSpPr>
          <p:nvPr/>
        </p:nvSpPr>
        <p:spPr>
          <a:xfrm>
            <a:off x="508589" y="142062"/>
            <a:ext cx="2908800" cy="435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2400" dirty="0">
                <a:latin typeface="Lora" panose="02020500000000000000" charset="0"/>
              </a:rPr>
              <a:t>修改登入密碼</a:t>
            </a:r>
          </a:p>
        </p:txBody>
      </p:sp>
      <p:sp>
        <p:nvSpPr>
          <p:cNvPr id="18" name="文字方塊 2"/>
          <p:cNvSpPr txBox="1">
            <a:spLocks noChangeArrowheads="1"/>
          </p:cNvSpPr>
          <p:nvPr/>
        </p:nvSpPr>
        <p:spPr bwMode="auto">
          <a:xfrm>
            <a:off x="899525" y="702492"/>
            <a:ext cx="5570756" cy="826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zh-TW" altLang="zh-TW" sz="2000" dirty="0">
                <a:latin typeface="華康中黑體" panose="020B0509000000000000" pitchFamily="49" charset="-120"/>
                <a:ea typeface="華康中黑體" panose="020B0509000000000000" pitchFamily="49" charset="-120"/>
              </a:rPr>
              <a:t>修改登入密碼，確定儲存後，系統會自動登出，</a:t>
            </a:r>
            <a:endParaRPr lang="en-US" altLang="zh-TW" sz="2000" dirty="0"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  <a:p>
            <a:pPr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zh-TW" altLang="zh-TW" sz="2000" dirty="0">
                <a:latin typeface="華康中黑體" panose="020B0509000000000000" pitchFamily="49" charset="-120"/>
                <a:ea typeface="華康中黑體" panose="020B0509000000000000" pitchFamily="49" charset="-120"/>
              </a:rPr>
              <a:t>請以新密碼再次登入系統。</a:t>
            </a:r>
            <a:endParaRPr lang="zh-TW" altLang="en-US" sz="2000" dirty="0"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</p:txBody>
      </p:sp>
      <p:sp>
        <p:nvSpPr>
          <p:cNvPr id="20" name="Google Shape;621;p39"/>
          <p:cNvSpPr/>
          <p:nvPr/>
        </p:nvSpPr>
        <p:spPr>
          <a:xfrm>
            <a:off x="208814" y="214001"/>
            <a:ext cx="202666" cy="291722"/>
          </a:xfrm>
          <a:custGeom>
            <a:avLst/>
            <a:gdLst/>
            <a:ahLst/>
            <a:cxnLst/>
            <a:rect l="0" t="0" r="0" b="0"/>
            <a:pathLst>
              <a:path w="12860" h="18511" fill="none" extrusionOk="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w="9525" cap="rnd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22" name="Google Shape;448;p39"/>
          <p:cNvGrpSpPr/>
          <p:nvPr/>
        </p:nvGrpSpPr>
        <p:grpSpPr>
          <a:xfrm>
            <a:off x="207845" y="4080655"/>
            <a:ext cx="891003" cy="697874"/>
            <a:chOff x="590250" y="244200"/>
            <a:chExt cx="407975" cy="532175"/>
          </a:xfrm>
        </p:grpSpPr>
        <p:sp>
          <p:nvSpPr>
            <p:cNvPr id="23" name="Google Shape;449;p39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952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4" name="Google Shape;450;p39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952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5" name="Google Shape;451;p39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952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6" name="Google Shape;452;p39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952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7" name="Google Shape;453;p3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952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" name="Google Shape;454;p39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9" name="Google Shape;455;p39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0" name="Google Shape;456;p39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1" name="Google Shape;457;p39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2" name="Google Shape;458;p39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952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" name="Google Shape;459;p39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952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4" name="Google Shape;460;p39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952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5" name="Google Shape;461;p39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952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6" name="Google Shape;462;p39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952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37" name="Google Shape;136;p18"/>
          <p:cNvSpPr txBox="1">
            <a:spLocks/>
          </p:cNvSpPr>
          <p:nvPr/>
        </p:nvSpPr>
        <p:spPr>
          <a:xfrm>
            <a:off x="1080292" y="4094486"/>
            <a:ext cx="5587747" cy="684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algn="ctr"/>
            <a:r>
              <a:rPr lang="zh-TW" altLang="en-US" sz="1600" dirty="0">
                <a:highlight>
                  <a:srgbClr val="FFCD00"/>
                </a:highlight>
              </a:rPr>
              <a:t>請首次登入，務必完成修改密碼才可以執行其它功能哦！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00" y="1532693"/>
            <a:ext cx="6120000" cy="24566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8" name="文字方塊 37"/>
          <p:cNvSpPr txBox="1">
            <a:spLocks noChangeArrowheads="1"/>
          </p:cNvSpPr>
          <p:nvPr/>
        </p:nvSpPr>
        <p:spPr bwMode="auto">
          <a:xfrm>
            <a:off x="2565147" y="3001908"/>
            <a:ext cx="1414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000" dirty="0">
                <a:solidFill>
                  <a:srgbClr val="333333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8</a:t>
            </a:r>
            <a:endParaRPr lang="zh-TW" altLang="zh-TW" sz="1000" dirty="0">
              <a:solidFill>
                <a:srgbClr val="333333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39" name="文字方塊 38"/>
          <p:cNvSpPr txBox="1">
            <a:spLocks noChangeArrowheads="1"/>
          </p:cNvSpPr>
          <p:nvPr/>
        </p:nvSpPr>
        <p:spPr bwMode="auto">
          <a:xfrm>
            <a:off x="2295407" y="3186078"/>
            <a:ext cx="16918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800" dirty="0">
                <a:solidFill>
                  <a:srgbClr val="333333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至少有一個數字及一個英文字母</a:t>
            </a:r>
            <a:endParaRPr lang="zh-TW" altLang="zh-TW" sz="800" dirty="0">
              <a:solidFill>
                <a:srgbClr val="333333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0972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1.6"/>
</p:tagLst>
</file>

<file path=ppt/theme/theme1.xml><?xml version="1.0" encoding="utf-8"?>
<a:theme xmlns:a="http://schemas.openxmlformats.org/drawingml/2006/main" name="Vio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5782</TotalTime>
  <Words>962</Words>
  <Application>Microsoft Office PowerPoint</Application>
  <PresentationFormat>自訂</PresentationFormat>
  <Paragraphs>134</Paragraphs>
  <Slides>23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5" baseType="lpstr">
      <vt:lpstr>微軟正黑體</vt:lpstr>
      <vt:lpstr>標楷體</vt:lpstr>
      <vt:lpstr>Quattrocento Sans</vt:lpstr>
      <vt:lpstr>新細明體</vt:lpstr>
      <vt:lpstr>Lora</vt:lpstr>
      <vt:lpstr>華康粗圓體</vt:lpstr>
      <vt:lpstr>Times New Roman</vt:lpstr>
      <vt:lpstr>Wingdings</vt:lpstr>
      <vt:lpstr>Calibri</vt:lpstr>
      <vt:lpstr>Arial</vt:lpstr>
      <vt:lpstr>華康中黑體</vt:lpstr>
      <vt:lpstr>Viola template</vt:lpstr>
      <vt:lpstr>112學年度台南區 免試入學報名及志願選填系統 第一次國中說明會</vt:lpstr>
      <vt:lpstr>免試系統操作流程</vt:lpstr>
      <vt:lpstr>免試系統操作流程</vt:lpstr>
      <vt:lpstr>貼心提醒</vt:lpstr>
      <vt:lpstr>學生端</vt:lpstr>
      <vt:lpstr>貼心提醒</vt:lpstr>
      <vt:lpstr>學生登入</vt:lpstr>
      <vt:lpstr>學生登入</vt:lpstr>
      <vt:lpstr>PowerPoint 簡報</vt:lpstr>
      <vt:lpstr>PowerPoint 簡報</vt:lpstr>
      <vt:lpstr>PowerPoint 簡報</vt:lpstr>
      <vt:lpstr>PowerPoint 簡報</vt:lpstr>
      <vt:lpstr>PowerPoint 簡報</vt:lpstr>
      <vt:lpstr>臺南區免試選填規則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志願選填相關作業/ 查詢我的志願資料</vt:lpstr>
      <vt:lpstr>志願選填相關作業/超額比序競賽成績&amp;語言認證成績輸入</vt:lpstr>
      <vt:lpstr>志願選填相關作業/ 超額比序競賽成績&amp;語言認證成績輸入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108學年度彰化區 免試入學報名及志願選填系統 第一次國中說明會</dc:title>
  <dc:creator>吱吱</dc:creator>
  <cp:lastModifiedBy>user</cp:lastModifiedBy>
  <cp:revision>198</cp:revision>
  <dcterms:modified xsi:type="dcterms:W3CDTF">2022-12-29T07:56:16Z</dcterms:modified>
</cp:coreProperties>
</file>