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</p:sldIdLst>
  <p:sldSz cx="4445000" cy="3340100"/>
  <p:notesSz cx="4445000" cy="3340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7" d="100"/>
          <a:sy n="217" d="100"/>
        </p:scale>
        <p:origin x="193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851" y="1035431"/>
            <a:ext cx="3783647" cy="701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67702" y="1870456"/>
            <a:ext cx="3115945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2567" y="768223"/>
            <a:ext cx="1936337" cy="2204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92445" y="768223"/>
            <a:ext cx="1936337" cy="2204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791" y="99186"/>
            <a:ext cx="2599690" cy="26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8592" y="993749"/>
            <a:ext cx="3686810" cy="73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13459" y="3106293"/>
            <a:ext cx="1424432" cy="167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2567" y="3106293"/>
            <a:ext cx="1023810" cy="167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04972" y="3106293"/>
            <a:ext cx="1023810" cy="167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8.jp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00655"/>
            <a:ext cx="4447540" cy="368935"/>
            <a:chOff x="0" y="2200655"/>
            <a:chExt cx="4447540" cy="368935"/>
          </a:xfrm>
        </p:grpSpPr>
        <p:sp>
          <p:nvSpPr>
            <p:cNvPr id="3" name="object 3"/>
            <p:cNvSpPr/>
            <p:nvPr/>
          </p:nvSpPr>
          <p:spPr>
            <a:xfrm>
              <a:off x="0" y="2382011"/>
              <a:ext cx="4447540" cy="6350"/>
            </a:xfrm>
            <a:custGeom>
              <a:avLst/>
              <a:gdLst/>
              <a:ahLst/>
              <a:cxnLst/>
              <a:rect l="l" t="t" r="r" b="b"/>
              <a:pathLst>
                <a:path w="4447540" h="6350">
                  <a:moveTo>
                    <a:pt x="0" y="0"/>
                  </a:moveTo>
                  <a:lnTo>
                    <a:pt x="0" y="6097"/>
                  </a:lnTo>
                  <a:lnTo>
                    <a:pt x="4447032" y="6097"/>
                  </a:lnTo>
                  <a:lnTo>
                    <a:pt x="44470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4068" y="2200655"/>
              <a:ext cx="276225" cy="368935"/>
            </a:xfrm>
            <a:custGeom>
              <a:avLst/>
              <a:gdLst/>
              <a:ahLst/>
              <a:cxnLst/>
              <a:rect l="l" t="t" r="r" b="b"/>
              <a:pathLst>
                <a:path w="276225" h="368935">
                  <a:moveTo>
                    <a:pt x="137922" y="0"/>
                  </a:moveTo>
                  <a:lnTo>
                    <a:pt x="68297" y="25174"/>
                  </a:lnTo>
                  <a:lnTo>
                    <a:pt x="40386" y="54006"/>
                  </a:lnTo>
                  <a:lnTo>
                    <a:pt x="18824" y="91327"/>
                  </a:lnTo>
                  <a:lnTo>
                    <a:pt x="4924" y="135378"/>
                  </a:lnTo>
                  <a:lnTo>
                    <a:pt x="0" y="184404"/>
                  </a:lnTo>
                  <a:lnTo>
                    <a:pt x="4924" y="233429"/>
                  </a:lnTo>
                  <a:lnTo>
                    <a:pt x="18824" y="277480"/>
                  </a:lnTo>
                  <a:lnTo>
                    <a:pt x="40386" y="314801"/>
                  </a:lnTo>
                  <a:lnTo>
                    <a:pt x="68297" y="343633"/>
                  </a:lnTo>
                  <a:lnTo>
                    <a:pt x="137922" y="368808"/>
                  </a:lnTo>
                  <a:lnTo>
                    <a:pt x="174596" y="362221"/>
                  </a:lnTo>
                  <a:lnTo>
                    <a:pt x="235457" y="314801"/>
                  </a:lnTo>
                  <a:lnTo>
                    <a:pt x="257019" y="277480"/>
                  </a:lnTo>
                  <a:lnTo>
                    <a:pt x="270919" y="233429"/>
                  </a:lnTo>
                  <a:lnTo>
                    <a:pt x="275844" y="184404"/>
                  </a:lnTo>
                  <a:lnTo>
                    <a:pt x="270919" y="135378"/>
                  </a:lnTo>
                  <a:lnTo>
                    <a:pt x="257019" y="91327"/>
                  </a:lnTo>
                  <a:lnTo>
                    <a:pt x="235458" y="54006"/>
                  </a:lnTo>
                  <a:lnTo>
                    <a:pt x="207546" y="25174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7017" y="1093089"/>
            <a:ext cx="29190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solidFill>
                  <a:srgbClr val="663300"/>
                </a:solidFill>
                <a:latin typeface="Microsoft JhengHei"/>
                <a:cs typeface="Microsoft JhengHei"/>
              </a:rPr>
              <a:t>113</a:t>
            </a:r>
            <a:r>
              <a:rPr sz="1750" b="1" spc="-10" dirty="0">
                <a:solidFill>
                  <a:srgbClr val="663300"/>
                </a:solidFill>
                <a:latin typeface="Microsoft JhengHei"/>
                <a:cs typeface="Microsoft JhengHei"/>
              </a:rPr>
              <a:t>學年度台南區</a:t>
            </a:r>
            <a:endParaRPr sz="1750" dirty="0">
              <a:latin typeface="Microsoft JhengHei"/>
              <a:cs typeface="Microsoft JhengHei"/>
            </a:endParaRPr>
          </a:p>
          <a:p>
            <a:pPr marL="12700">
              <a:lnSpc>
                <a:spcPts val="2085"/>
              </a:lnSpc>
            </a:pPr>
            <a:r>
              <a:rPr sz="1750" b="1" spc="-20" dirty="0" err="1" smtClean="0">
                <a:solidFill>
                  <a:srgbClr val="663300"/>
                </a:solidFill>
                <a:latin typeface="Microsoft JhengHei"/>
                <a:cs typeface="Microsoft JhengHei"/>
              </a:rPr>
              <a:t>免試入學志願選填系</a:t>
            </a:r>
            <a:r>
              <a:rPr lang="zh-TW" altLang="en-US" sz="1750" b="1" spc="-20" dirty="0" smtClean="0">
                <a:solidFill>
                  <a:srgbClr val="663300"/>
                </a:solidFill>
                <a:latin typeface="Microsoft JhengHei"/>
                <a:cs typeface="Microsoft JhengHei"/>
              </a:rPr>
              <a:t>統說明</a:t>
            </a:r>
            <a:endParaRPr sz="1750" dirty="0">
              <a:latin typeface="Microsoft JhengHei"/>
              <a:cs typeface="Microsoft JhengHe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4839" y="195071"/>
            <a:ext cx="3732529" cy="2272665"/>
            <a:chOff x="624839" y="195071"/>
            <a:chExt cx="3732529" cy="22726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39" y="2295143"/>
              <a:ext cx="111253" cy="1722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6" y="195071"/>
              <a:ext cx="1554479" cy="42214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304" y="253"/>
            <a:ext cx="4446905" cy="3336925"/>
          </a:xfrm>
          <a:custGeom>
            <a:avLst/>
            <a:gdLst/>
            <a:ahLst/>
            <a:cxnLst/>
            <a:rect l="l" t="t" r="r" b="b"/>
            <a:pathLst>
              <a:path w="4446905" h="3336925">
                <a:moveTo>
                  <a:pt x="0" y="3336671"/>
                </a:moveTo>
                <a:lnTo>
                  <a:pt x="4446397" y="3336671"/>
                </a:lnTo>
                <a:lnTo>
                  <a:pt x="4446397" y="0"/>
                </a:lnTo>
                <a:lnTo>
                  <a:pt x="0" y="0"/>
                </a:lnTo>
                <a:lnTo>
                  <a:pt x="0" y="333667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4123" y="3110890"/>
            <a:ext cx="9779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solidFill>
                  <a:srgbClr val="1D1D1B"/>
                </a:solidFill>
                <a:latin typeface="Calibri"/>
                <a:cs typeface="Calibri"/>
              </a:rPr>
              <a:t>50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09" y="99441"/>
            <a:ext cx="3736975" cy="866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Microsoft JhengHei"/>
                <a:cs typeface="Microsoft JhengHei"/>
              </a:rPr>
              <a:t>修改登入密碼</a:t>
            </a:r>
            <a:endParaRPr sz="1550">
              <a:latin typeface="Microsoft JhengHei"/>
              <a:cs typeface="Microsoft JhengHei"/>
            </a:endParaRPr>
          </a:p>
          <a:p>
            <a:pPr marL="266065">
              <a:lnSpc>
                <a:spcPct val="100000"/>
              </a:lnSpc>
              <a:spcBef>
                <a:spcPts val="1240"/>
              </a:spcBef>
            </a:pPr>
            <a:r>
              <a:rPr sz="1300" spc="-30" dirty="0">
                <a:latin typeface="Microsoft JhengHei"/>
                <a:cs typeface="Microsoft JhengHei"/>
              </a:rPr>
              <a:t>修改登入密碼，確定儲存後，系統會自動登出，</a:t>
            </a:r>
            <a:endParaRPr sz="1300">
              <a:latin typeface="Microsoft JhengHei"/>
              <a:cs typeface="Microsoft JhengHei"/>
            </a:endParaRPr>
          </a:p>
          <a:p>
            <a:pPr marL="266065">
              <a:lnSpc>
                <a:spcPct val="100000"/>
              </a:lnSpc>
              <a:spcBef>
                <a:spcPts val="385"/>
              </a:spcBef>
            </a:pPr>
            <a:r>
              <a:rPr sz="1300" spc="-25" dirty="0">
                <a:latin typeface="Microsoft JhengHei"/>
                <a:cs typeface="Microsoft JhengHei"/>
              </a:rPr>
              <a:t>請以新密碼再次登入系統。</a:t>
            </a:r>
            <a:endParaRPr sz="1300">
              <a:latin typeface="Microsoft JhengHei"/>
              <a:cs typeface="Microsoft Jheng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2587" y="135635"/>
            <a:ext cx="584200" cy="2967355"/>
            <a:chOff x="132587" y="135635"/>
            <a:chExt cx="584200" cy="29673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7" y="135635"/>
              <a:ext cx="137161" cy="1950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6700" y="2758440"/>
              <a:ext cx="447040" cy="341630"/>
            </a:xfrm>
            <a:custGeom>
              <a:avLst/>
              <a:gdLst/>
              <a:ahLst/>
              <a:cxnLst/>
              <a:rect l="l" t="t" r="r" b="b"/>
              <a:pathLst>
                <a:path w="447040" h="341630">
                  <a:moveTo>
                    <a:pt x="36575" y="325742"/>
                  </a:moveTo>
                  <a:lnTo>
                    <a:pt x="37210" y="328079"/>
                  </a:lnTo>
                  <a:lnTo>
                    <a:pt x="37972" y="330809"/>
                  </a:lnTo>
                  <a:lnTo>
                    <a:pt x="57277" y="341375"/>
                  </a:lnTo>
                  <a:lnTo>
                    <a:pt x="61849" y="341375"/>
                  </a:lnTo>
                  <a:lnTo>
                    <a:pt x="431927" y="341375"/>
                  </a:lnTo>
                  <a:lnTo>
                    <a:pt x="433832" y="341375"/>
                  </a:lnTo>
                  <a:lnTo>
                    <a:pt x="435864" y="340969"/>
                  </a:lnTo>
                  <a:lnTo>
                    <a:pt x="446532" y="324167"/>
                  </a:lnTo>
                  <a:lnTo>
                    <a:pt x="446532" y="52069"/>
                  </a:lnTo>
                  <a:lnTo>
                    <a:pt x="446532" y="49656"/>
                  </a:lnTo>
                  <a:lnTo>
                    <a:pt x="445897" y="47752"/>
                  </a:lnTo>
                  <a:lnTo>
                    <a:pt x="445134" y="46481"/>
                  </a:lnTo>
                  <a:lnTo>
                    <a:pt x="443865" y="45338"/>
                  </a:lnTo>
                  <a:lnTo>
                    <a:pt x="441833" y="44957"/>
                  </a:lnTo>
                  <a:lnTo>
                    <a:pt x="439166" y="44577"/>
                  </a:lnTo>
                  <a:lnTo>
                    <a:pt x="431927" y="44196"/>
                  </a:lnTo>
                </a:path>
                <a:path w="447040" h="341630">
                  <a:moveTo>
                    <a:pt x="391667" y="16763"/>
                  </a:moveTo>
                  <a:lnTo>
                    <a:pt x="21335" y="16763"/>
                  </a:lnTo>
                  <a:lnTo>
                    <a:pt x="17399" y="17144"/>
                  </a:lnTo>
                  <a:lnTo>
                    <a:pt x="13334" y="17906"/>
                  </a:lnTo>
                  <a:lnTo>
                    <a:pt x="9397" y="18668"/>
                  </a:lnTo>
                  <a:lnTo>
                    <a:pt x="5968" y="20319"/>
                  </a:lnTo>
                  <a:lnTo>
                    <a:pt x="3302" y="22225"/>
                  </a:lnTo>
                  <a:lnTo>
                    <a:pt x="2031" y="24637"/>
                  </a:lnTo>
                  <a:lnTo>
                    <a:pt x="634" y="26924"/>
                  </a:lnTo>
                  <a:lnTo>
                    <a:pt x="0" y="29337"/>
                  </a:lnTo>
                  <a:lnTo>
                    <a:pt x="0" y="301421"/>
                  </a:lnTo>
                  <a:lnTo>
                    <a:pt x="634" y="303771"/>
                  </a:lnTo>
                  <a:lnTo>
                    <a:pt x="2031" y="306108"/>
                  </a:lnTo>
                  <a:lnTo>
                    <a:pt x="3302" y="308457"/>
                  </a:lnTo>
                  <a:lnTo>
                    <a:pt x="21335" y="313931"/>
                  </a:lnTo>
                  <a:lnTo>
                    <a:pt x="391667" y="313931"/>
                  </a:lnTo>
                  <a:lnTo>
                    <a:pt x="410972" y="306108"/>
                  </a:lnTo>
                  <a:lnTo>
                    <a:pt x="412368" y="303771"/>
                  </a:lnTo>
                  <a:lnTo>
                    <a:pt x="413003" y="301421"/>
                  </a:lnTo>
                  <a:lnTo>
                    <a:pt x="413003" y="29337"/>
                  </a:lnTo>
                  <a:lnTo>
                    <a:pt x="412368" y="26924"/>
                  </a:lnTo>
                  <a:lnTo>
                    <a:pt x="410972" y="24637"/>
                  </a:lnTo>
                  <a:lnTo>
                    <a:pt x="409702" y="22225"/>
                  </a:lnTo>
                  <a:lnTo>
                    <a:pt x="407034" y="20319"/>
                  </a:lnTo>
                  <a:lnTo>
                    <a:pt x="403733" y="18668"/>
                  </a:lnTo>
                  <a:lnTo>
                    <a:pt x="399668" y="17906"/>
                  </a:lnTo>
                  <a:lnTo>
                    <a:pt x="395604" y="17144"/>
                  </a:lnTo>
                  <a:lnTo>
                    <a:pt x="391667" y="16763"/>
                  </a:lnTo>
                </a:path>
                <a:path w="447040" h="341630">
                  <a:moveTo>
                    <a:pt x="249935" y="19812"/>
                  </a:moveTo>
                  <a:lnTo>
                    <a:pt x="254508" y="20193"/>
                  </a:lnTo>
                  <a:lnTo>
                    <a:pt x="259207" y="20955"/>
                  </a:lnTo>
                  <a:lnTo>
                    <a:pt x="263778" y="22225"/>
                  </a:lnTo>
                  <a:lnTo>
                    <a:pt x="267080" y="24130"/>
                  </a:lnTo>
                  <a:lnTo>
                    <a:pt x="270383" y="26034"/>
                  </a:lnTo>
                  <a:lnTo>
                    <a:pt x="272288" y="28828"/>
                  </a:lnTo>
                  <a:lnTo>
                    <a:pt x="273684" y="31622"/>
                  </a:lnTo>
                  <a:lnTo>
                    <a:pt x="274320" y="34290"/>
                  </a:lnTo>
                  <a:lnTo>
                    <a:pt x="273684" y="37084"/>
                  </a:lnTo>
                  <a:lnTo>
                    <a:pt x="272288" y="39750"/>
                  </a:lnTo>
                  <a:lnTo>
                    <a:pt x="270383" y="42544"/>
                  </a:lnTo>
                  <a:lnTo>
                    <a:pt x="267080" y="44450"/>
                  </a:lnTo>
                  <a:lnTo>
                    <a:pt x="263778" y="46355"/>
                  </a:lnTo>
                  <a:lnTo>
                    <a:pt x="259207" y="47625"/>
                  </a:lnTo>
                  <a:lnTo>
                    <a:pt x="254508" y="48387"/>
                  </a:lnTo>
                  <a:lnTo>
                    <a:pt x="249935" y="48768"/>
                  </a:lnTo>
                  <a:lnTo>
                    <a:pt x="245364" y="48387"/>
                  </a:lnTo>
                  <a:lnTo>
                    <a:pt x="240665" y="47625"/>
                  </a:lnTo>
                  <a:lnTo>
                    <a:pt x="236092" y="46355"/>
                  </a:lnTo>
                  <a:lnTo>
                    <a:pt x="232790" y="44450"/>
                  </a:lnTo>
                  <a:lnTo>
                    <a:pt x="229489" y="42544"/>
                  </a:lnTo>
                  <a:lnTo>
                    <a:pt x="227584" y="39750"/>
                  </a:lnTo>
                  <a:lnTo>
                    <a:pt x="226186" y="37084"/>
                  </a:lnTo>
                  <a:lnTo>
                    <a:pt x="225552" y="34290"/>
                  </a:lnTo>
                  <a:lnTo>
                    <a:pt x="226186" y="31622"/>
                  </a:lnTo>
                  <a:lnTo>
                    <a:pt x="227584" y="28828"/>
                  </a:lnTo>
                  <a:lnTo>
                    <a:pt x="229489" y="26034"/>
                  </a:lnTo>
                  <a:lnTo>
                    <a:pt x="232790" y="24130"/>
                  </a:lnTo>
                  <a:lnTo>
                    <a:pt x="236092" y="22225"/>
                  </a:lnTo>
                  <a:lnTo>
                    <a:pt x="240665" y="20955"/>
                  </a:lnTo>
                  <a:lnTo>
                    <a:pt x="245364" y="20193"/>
                  </a:lnTo>
                  <a:lnTo>
                    <a:pt x="249935" y="19812"/>
                  </a:lnTo>
                </a:path>
                <a:path w="447040" h="341630">
                  <a:moveTo>
                    <a:pt x="160020" y="19812"/>
                  </a:moveTo>
                  <a:lnTo>
                    <a:pt x="164591" y="20193"/>
                  </a:lnTo>
                  <a:lnTo>
                    <a:pt x="169290" y="20955"/>
                  </a:lnTo>
                  <a:lnTo>
                    <a:pt x="173863" y="22225"/>
                  </a:lnTo>
                  <a:lnTo>
                    <a:pt x="177165" y="24130"/>
                  </a:lnTo>
                  <a:lnTo>
                    <a:pt x="180466" y="26034"/>
                  </a:lnTo>
                  <a:lnTo>
                    <a:pt x="182372" y="28828"/>
                  </a:lnTo>
                  <a:lnTo>
                    <a:pt x="183768" y="31622"/>
                  </a:lnTo>
                  <a:lnTo>
                    <a:pt x="184403" y="34290"/>
                  </a:lnTo>
                  <a:lnTo>
                    <a:pt x="183768" y="37084"/>
                  </a:lnTo>
                  <a:lnTo>
                    <a:pt x="182372" y="39750"/>
                  </a:lnTo>
                  <a:lnTo>
                    <a:pt x="180466" y="42544"/>
                  </a:lnTo>
                  <a:lnTo>
                    <a:pt x="177165" y="44450"/>
                  </a:lnTo>
                  <a:lnTo>
                    <a:pt x="173863" y="46355"/>
                  </a:lnTo>
                  <a:lnTo>
                    <a:pt x="169290" y="47625"/>
                  </a:lnTo>
                  <a:lnTo>
                    <a:pt x="164591" y="48387"/>
                  </a:lnTo>
                  <a:lnTo>
                    <a:pt x="160020" y="48768"/>
                  </a:lnTo>
                  <a:lnTo>
                    <a:pt x="155447" y="48387"/>
                  </a:lnTo>
                  <a:lnTo>
                    <a:pt x="150749" y="47625"/>
                  </a:lnTo>
                  <a:lnTo>
                    <a:pt x="146177" y="46355"/>
                  </a:lnTo>
                  <a:lnTo>
                    <a:pt x="142875" y="44450"/>
                  </a:lnTo>
                  <a:lnTo>
                    <a:pt x="139572" y="42544"/>
                  </a:lnTo>
                  <a:lnTo>
                    <a:pt x="137668" y="39750"/>
                  </a:lnTo>
                  <a:lnTo>
                    <a:pt x="136271" y="37084"/>
                  </a:lnTo>
                  <a:lnTo>
                    <a:pt x="135635" y="34290"/>
                  </a:lnTo>
                  <a:lnTo>
                    <a:pt x="136271" y="31622"/>
                  </a:lnTo>
                  <a:lnTo>
                    <a:pt x="137668" y="28828"/>
                  </a:lnTo>
                  <a:lnTo>
                    <a:pt x="139572" y="26034"/>
                  </a:lnTo>
                  <a:lnTo>
                    <a:pt x="142875" y="24130"/>
                  </a:lnTo>
                  <a:lnTo>
                    <a:pt x="146177" y="22225"/>
                  </a:lnTo>
                  <a:lnTo>
                    <a:pt x="150749" y="20955"/>
                  </a:lnTo>
                  <a:lnTo>
                    <a:pt x="155447" y="20193"/>
                  </a:lnTo>
                  <a:lnTo>
                    <a:pt x="160020" y="19812"/>
                  </a:lnTo>
                </a:path>
                <a:path w="447040" h="341630">
                  <a:moveTo>
                    <a:pt x="44196" y="34290"/>
                  </a:moveTo>
                  <a:lnTo>
                    <a:pt x="44831" y="31622"/>
                  </a:lnTo>
                  <a:lnTo>
                    <a:pt x="46228" y="28828"/>
                  </a:lnTo>
                  <a:lnTo>
                    <a:pt x="48259" y="26034"/>
                  </a:lnTo>
                  <a:lnTo>
                    <a:pt x="51688" y="24130"/>
                  </a:lnTo>
                  <a:lnTo>
                    <a:pt x="55118" y="22225"/>
                  </a:lnTo>
                  <a:lnTo>
                    <a:pt x="59816" y="20955"/>
                  </a:lnTo>
                  <a:lnTo>
                    <a:pt x="64643" y="20193"/>
                  </a:lnTo>
                  <a:lnTo>
                    <a:pt x="69341" y="19812"/>
                  </a:lnTo>
                  <a:lnTo>
                    <a:pt x="74040" y="20193"/>
                  </a:lnTo>
                  <a:lnTo>
                    <a:pt x="78866" y="20955"/>
                  </a:lnTo>
                  <a:lnTo>
                    <a:pt x="83565" y="22225"/>
                  </a:lnTo>
                  <a:lnTo>
                    <a:pt x="86994" y="24130"/>
                  </a:lnTo>
                  <a:lnTo>
                    <a:pt x="90424" y="26034"/>
                  </a:lnTo>
                  <a:lnTo>
                    <a:pt x="92456" y="28828"/>
                  </a:lnTo>
                  <a:lnTo>
                    <a:pt x="93853" y="31622"/>
                  </a:lnTo>
                  <a:lnTo>
                    <a:pt x="94487" y="34290"/>
                  </a:lnTo>
                  <a:lnTo>
                    <a:pt x="93853" y="37084"/>
                  </a:lnTo>
                  <a:lnTo>
                    <a:pt x="92456" y="39750"/>
                  </a:lnTo>
                  <a:lnTo>
                    <a:pt x="90424" y="42544"/>
                  </a:lnTo>
                  <a:lnTo>
                    <a:pt x="86994" y="44450"/>
                  </a:lnTo>
                  <a:lnTo>
                    <a:pt x="83565" y="46355"/>
                  </a:lnTo>
                  <a:lnTo>
                    <a:pt x="78866" y="47625"/>
                  </a:lnTo>
                  <a:lnTo>
                    <a:pt x="74040" y="48387"/>
                  </a:lnTo>
                  <a:lnTo>
                    <a:pt x="69341" y="48768"/>
                  </a:lnTo>
                  <a:lnTo>
                    <a:pt x="44196" y="34290"/>
                  </a:lnTo>
                </a:path>
                <a:path w="447040" h="341630">
                  <a:moveTo>
                    <a:pt x="211835" y="222503"/>
                  </a:moveTo>
                  <a:lnTo>
                    <a:pt x="65531" y="222503"/>
                  </a:lnTo>
                </a:path>
                <a:path w="447040" h="341630">
                  <a:moveTo>
                    <a:pt x="344423" y="187452"/>
                  </a:moveTo>
                  <a:lnTo>
                    <a:pt x="65531" y="187452"/>
                  </a:lnTo>
                </a:path>
                <a:path w="447040" h="341630">
                  <a:moveTo>
                    <a:pt x="344423" y="152400"/>
                  </a:moveTo>
                  <a:lnTo>
                    <a:pt x="65531" y="152400"/>
                  </a:lnTo>
                </a:path>
                <a:path w="447040" h="341630">
                  <a:moveTo>
                    <a:pt x="344423" y="117347"/>
                  </a:moveTo>
                  <a:lnTo>
                    <a:pt x="65531" y="117347"/>
                  </a:lnTo>
                </a:path>
                <a:path w="447040" h="341630">
                  <a:moveTo>
                    <a:pt x="341376" y="48768"/>
                  </a:moveTo>
                  <a:lnTo>
                    <a:pt x="336803" y="48387"/>
                  </a:lnTo>
                  <a:lnTo>
                    <a:pt x="332104" y="47625"/>
                  </a:lnTo>
                  <a:lnTo>
                    <a:pt x="316991" y="34290"/>
                  </a:lnTo>
                  <a:lnTo>
                    <a:pt x="341376" y="19812"/>
                  </a:lnTo>
                  <a:lnTo>
                    <a:pt x="365759" y="34290"/>
                  </a:lnTo>
                  <a:lnTo>
                    <a:pt x="341376" y="48768"/>
                  </a:lnTo>
                </a:path>
                <a:path w="447040" h="341630">
                  <a:moveTo>
                    <a:pt x="70103" y="0"/>
                  </a:moveTo>
                  <a:lnTo>
                    <a:pt x="70103" y="33528"/>
                  </a:lnTo>
                </a:path>
                <a:path w="447040" h="341630">
                  <a:moveTo>
                    <a:pt x="163067" y="0"/>
                  </a:moveTo>
                  <a:lnTo>
                    <a:pt x="163067" y="33528"/>
                  </a:lnTo>
                </a:path>
                <a:path w="447040" h="341630">
                  <a:moveTo>
                    <a:pt x="252984" y="0"/>
                  </a:moveTo>
                  <a:lnTo>
                    <a:pt x="252984" y="33528"/>
                  </a:lnTo>
                </a:path>
                <a:path w="447040" h="341630">
                  <a:moveTo>
                    <a:pt x="342899" y="0"/>
                  </a:moveTo>
                  <a:lnTo>
                    <a:pt x="342899" y="33528"/>
                  </a:lnTo>
                </a:path>
              </a:pathLst>
            </a:custGeom>
            <a:ln w="6097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2711" y="2852902"/>
            <a:ext cx="3310890" cy="170815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050" b="1" spc="-40" dirty="0">
                <a:latin typeface="PMingLiU"/>
                <a:cs typeface="PMingLiU"/>
              </a:rPr>
              <a:t>請首次登入，務必完成修改密碼才可以執行其它功能哦！</a:t>
            </a:r>
            <a:endParaRPr sz="1050">
              <a:latin typeface="PMingLiU"/>
              <a:cs typeface="PMingLiU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1887" y="-11302"/>
            <a:ext cx="4471035" cy="3361054"/>
            <a:chOff x="-11887" y="-11302"/>
            <a:chExt cx="4471035" cy="336105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033272"/>
              <a:ext cx="3970020" cy="1623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4" y="889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4" y="601980"/>
            <a:ext cx="675640" cy="264160"/>
            <a:chOff x="-3174" y="601980"/>
            <a:chExt cx="675640" cy="264160"/>
          </a:xfrm>
        </p:grpSpPr>
        <p:sp>
          <p:nvSpPr>
            <p:cNvPr id="3" name="object 3"/>
            <p:cNvSpPr/>
            <p:nvPr/>
          </p:nvSpPr>
          <p:spPr>
            <a:xfrm>
              <a:off x="0" y="7345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6097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764" y="601980"/>
              <a:ext cx="196850" cy="264160"/>
            </a:xfrm>
            <a:custGeom>
              <a:avLst/>
              <a:gdLst/>
              <a:ahLst/>
              <a:cxnLst/>
              <a:rect l="l" t="t" r="r" b="b"/>
              <a:pathLst>
                <a:path w="196850" h="264159">
                  <a:moveTo>
                    <a:pt x="98297" y="0"/>
                  </a:moveTo>
                  <a:lnTo>
                    <a:pt x="60061" y="10364"/>
                  </a:lnTo>
                  <a:lnTo>
                    <a:pt x="28813" y="38623"/>
                  </a:lnTo>
                  <a:lnTo>
                    <a:pt x="7733" y="80527"/>
                  </a:lnTo>
                  <a:lnTo>
                    <a:pt x="0" y="131825"/>
                  </a:lnTo>
                  <a:lnTo>
                    <a:pt x="7733" y="183124"/>
                  </a:lnTo>
                  <a:lnTo>
                    <a:pt x="28813" y="225028"/>
                  </a:lnTo>
                  <a:lnTo>
                    <a:pt x="60061" y="253287"/>
                  </a:lnTo>
                  <a:lnTo>
                    <a:pt x="98297" y="263651"/>
                  </a:lnTo>
                  <a:lnTo>
                    <a:pt x="136534" y="253287"/>
                  </a:lnTo>
                  <a:lnTo>
                    <a:pt x="167782" y="225028"/>
                  </a:lnTo>
                  <a:lnTo>
                    <a:pt x="188862" y="183124"/>
                  </a:lnTo>
                  <a:lnTo>
                    <a:pt x="196596" y="131825"/>
                  </a:lnTo>
                  <a:lnTo>
                    <a:pt x="188862" y="80527"/>
                  </a:lnTo>
                  <a:lnTo>
                    <a:pt x="167782" y="38623"/>
                  </a:lnTo>
                  <a:lnTo>
                    <a:pt x="136534" y="10364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09364" y="2756662"/>
            <a:ext cx="8128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solidFill>
                  <a:srgbClr val="1D1D1B"/>
                </a:solidFill>
                <a:latin typeface="Calibri"/>
                <a:cs typeface="Calibri"/>
              </a:rPr>
              <a:t>51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791" y="99186"/>
            <a:ext cx="121412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Microsoft JhengHei"/>
                <a:cs typeface="Microsoft JhengHei"/>
              </a:rPr>
              <a:t>資訊安全宣告</a:t>
            </a:r>
            <a:endParaRPr sz="1550">
              <a:latin typeface="Microsoft JhengHei"/>
              <a:cs typeface="Microsoft JhengHe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37159"/>
            <a:ext cx="193549" cy="1828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4850" y="571575"/>
            <a:ext cx="3786504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indent="-184785">
              <a:lnSpc>
                <a:spcPts val="1455"/>
              </a:lnSpc>
              <a:buClr>
                <a:srgbClr val="FFCD00"/>
              </a:buClr>
              <a:buSzPct val="147619"/>
              <a:buFont typeface="Cambria Math"/>
              <a:buChar char="◉"/>
              <a:tabLst>
                <a:tab pos="197485" algn="l"/>
                <a:tab pos="3773170" algn="l"/>
              </a:tabLst>
            </a:pPr>
            <a:r>
              <a:rPr sz="1050" b="1" u="sng" spc="-2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請</a:t>
            </a:r>
            <a:r>
              <a:rPr sz="1050" b="1" u="sng" spc="-2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先</a:t>
            </a: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瀏</a:t>
            </a:r>
            <a:r>
              <a:rPr sz="1050" b="1" u="sng" spc="-2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覽</a:t>
            </a: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資</a:t>
            </a:r>
            <a:r>
              <a:rPr sz="1050" b="1" u="sng" spc="-2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訊</a:t>
            </a:r>
            <a:r>
              <a:rPr sz="1050" b="1" u="sng" spc="-4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安</a:t>
            </a:r>
            <a:r>
              <a:rPr sz="1050" b="1" u="sng" spc="-2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全</a:t>
            </a:r>
            <a:r>
              <a:rPr sz="1050" b="1" u="sng" spc="-4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宣</a:t>
            </a:r>
            <a:r>
              <a:rPr sz="1050" b="1" u="sng" spc="-3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告</a:t>
            </a:r>
            <a:r>
              <a:rPr sz="1050" b="1" u="sng" spc="-2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內</a:t>
            </a:r>
            <a:r>
              <a:rPr sz="1050" b="1" u="sng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容</a:t>
            </a:r>
            <a:r>
              <a:rPr sz="1050" b="1" spc="295" dirty="0">
                <a:latin typeface="Microsoft JhengHei"/>
                <a:cs typeface="Microsoft JhengHei"/>
              </a:rPr>
              <a:t> </a:t>
            </a:r>
            <a:r>
              <a:rPr sz="1050" u="sng" dirty="0">
                <a:uFill>
                  <a:solidFill>
                    <a:srgbClr val="CCCCCC"/>
                  </a:solidFill>
                </a:uFill>
                <a:latin typeface="Times New Roman"/>
                <a:cs typeface="Times New Roman"/>
              </a:rPr>
              <a:t>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850" y="771905"/>
            <a:ext cx="1964689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indent="-184785">
              <a:lnSpc>
                <a:spcPts val="1310"/>
              </a:lnSpc>
              <a:buClr>
                <a:srgbClr val="FFCD00"/>
              </a:buClr>
              <a:buSzPct val="147619"/>
              <a:buFont typeface="Cambria Math"/>
              <a:buChar char="◉"/>
              <a:tabLst>
                <a:tab pos="197485" algn="l"/>
              </a:tabLst>
            </a:pPr>
            <a:r>
              <a:rPr sz="1050" b="1" u="sng" spc="-4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勾選 我已閱讀並接受上述內容</a:t>
            </a:r>
            <a:endParaRPr sz="1050">
              <a:latin typeface="Microsoft JhengHei"/>
              <a:cs typeface="Microsoft JhengHei"/>
            </a:endParaRPr>
          </a:p>
          <a:p>
            <a:pPr marL="197485" indent="-184785">
              <a:lnSpc>
                <a:spcPts val="1714"/>
              </a:lnSpc>
              <a:buClr>
                <a:srgbClr val="FFCD00"/>
              </a:buClr>
              <a:buSzPct val="147619"/>
              <a:buFont typeface="Cambria Math"/>
              <a:buChar char="◉"/>
              <a:tabLst>
                <a:tab pos="197485" algn="l"/>
              </a:tabLst>
            </a:pPr>
            <a:r>
              <a:rPr sz="1050" b="1" u="sng" spc="-3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點選「確認送出」按鈕</a:t>
            </a:r>
            <a:endParaRPr sz="105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053" y="657859"/>
            <a:ext cx="18478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50" dirty="0">
                <a:latin typeface="Segoe UI Emoji"/>
                <a:cs typeface="Segoe UI Emoji"/>
              </a:rPr>
              <a:t>📖</a:t>
            </a:r>
            <a:endParaRPr sz="900">
              <a:latin typeface="Segoe UI Emoji"/>
              <a:cs typeface="Segoe UI Emoj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1887" y="-11937"/>
            <a:ext cx="4471035" cy="3361054"/>
            <a:chOff x="-11887" y="-11937"/>
            <a:chExt cx="4471035" cy="336105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" y="1320777"/>
              <a:ext cx="2790538" cy="17267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8264" y="1245108"/>
              <a:ext cx="2809240" cy="1813560"/>
            </a:xfrm>
            <a:custGeom>
              <a:avLst/>
              <a:gdLst/>
              <a:ahLst/>
              <a:cxnLst/>
              <a:rect l="l" t="t" r="r" b="b"/>
              <a:pathLst>
                <a:path w="2809240" h="1813560">
                  <a:moveTo>
                    <a:pt x="0" y="1813560"/>
                  </a:moveTo>
                  <a:lnTo>
                    <a:pt x="2808731" y="1813560"/>
                  </a:lnTo>
                  <a:lnTo>
                    <a:pt x="2808731" y="0"/>
                  </a:lnTo>
                  <a:lnTo>
                    <a:pt x="0" y="0"/>
                  </a:lnTo>
                  <a:lnTo>
                    <a:pt x="0" y="1813560"/>
                  </a:lnTo>
                  <a:close/>
                </a:path>
              </a:pathLst>
            </a:custGeom>
            <a:ln w="6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" y="253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"/>
            <a:ext cx="669290" cy="264160"/>
            <a:chOff x="0" y="601980"/>
            <a:chExt cx="669290" cy="264160"/>
          </a:xfrm>
        </p:grpSpPr>
        <p:sp>
          <p:nvSpPr>
            <p:cNvPr id="3" name="object 3"/>
            <p:cNvSpPr/>
            <p:nvPr/>
          </p:nvSpPr>
          <p:spPr>
            <a:xfrm>
              <a:off x="0" y="7345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6097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764" y="601980"/>
              <a:ext cx="196850" cy="264160"/>
            </a:xfrm>
            <a:custGeom>
              <a:avLst/>
              <a:gdLst/>
              <a:ahLst/>
              <a:cxnLst/>
              <a:rect l="l" t="t" r="r" b="b"/>
              <a:pathLst>
                <a:path w="196850" h="264159">
                  <a:moveTo>
                    <a:pt x="98297" y="0"/>
                  </a:moveTo>
                  <a:lnTo>
                    <a:pt x="60061" y="10364"/>
                  </a:lnTo>
                  <a:lnTo>
                    <a:pt x="28813" y="38623"/>
                  </a:lnTo>
                  <a:lnTo>
                    <a:pt x="7733" y="80527"/>
                  </a:lnTo>
                  <a:lnTo>
                    <a:pt x="0" y="131825"/>
                  </a:lnTo>
                  <a:lnTo>
                    <a:pt x="7733" y="183124"/>
                  </a:lnTo>
                  <a:lnTo>
                    <a:pt x="28813" y="225028"/>
                  </a:lnTo>
                  <a:lnTo>
                    <a:pt x="60061" y="253287"/>
                  </a:lnTo>
                  <a:lnTo>
                    <a:pt x="98297" y="263651"/>
                  </a:lnTo>
                  <a:lnTo>
                    <a:pt x="136534" y="253287"/>
                  </a:lnTo>
                  <a:lnTo>
                    <a:pt x="167782" y="225028"/>
                  </a:lnTo>
                  <a:lnTo>
                    <a:pt x="188862" y="183124"/>
                  </a:lnTo>
                  <a:lnTo>
                    <a:pt x="196596" y="131825"/>
                  </a:lnTo>
                  <a:lnTo>
                    <a:pt x="188862" y="80527"/>
                  </a:lnTo>
                  <a:lnTo>
                    <a:pt x="167782" y="38623"/>
                  </a:lnTo>
                  <a:lnTo>
                    <a:pt x="136534" y="10364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61844" y="734568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712" y="0"/>
                </a:lnTo>
              </a:path>
            </a:pathLst>
          </a:custGeom>
          <a:ln w="6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8696" y="2757678"/>
            <a:ext cx="9207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solidFill>
                  <a:srgbClr val="1D1D1B"/>
                </a:solidFill>
                <a:latin typeface="Calibri"/>
                <a:cs typeface="Calibri"/>
              </a:rPr>
              <a:t>52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91" y="99517"/>
            <a:ext cx="161099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20" dirty="0">
                <a:latin typeface="Microsoft JhengHei"/>
                <a:cs typeface="Microsoft JhengHei"/>
              </a:rPr>
              <a:t>適性輔導問卷調查</a:t>
            </a:r>
            <a:endParaRPr sz="1550">
              <a:latin typeface="Microsoft JhengHei"/>
              <a:cs typeface="Microsoft JhengHe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37159"/>
            <a:ext cx="193549" cy="18288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4053" y="658190"/>
            <a:ext cx="18542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50" dirty="0">
                <a:latin typeface="Segoe UI Emoji"/>
                <a:cs typeface="Segoe UI Emoji"/>
              </a:rPr>
              <a:t>📖</a:t>
            </a:r>
            <a:endParaRPr sz="900">
              <a:latin typeface="Segoe UI Emoji"/>
              <a:cs typeface="Segoe UI Emoj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1887" y="-11302"/>
            <a:ext cx="4471035" cy="3361054"/>
            <a:chOff x="-11887" y="-11302"/>
            <a:chExt cx="4471035" cy="336105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8019" y="2328672"/>
              <a:ext cx="469391" cy="952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9227" y="2535936"/>
              <a:ext cx="376427" cy="5379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904" y="400812"/>
              <a:ext cx="1947672" cy="28803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4" y="889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"/>
            <a:ext cx="669290" cy="264160"/>
            <a:chOff x="0" y="601980"/>
            <a:chExt cx="669290" cy="264160"/>
          </a:xfrm>
        </p:grpSpPr>
        <p:sp>
          <p:nvSpPr>
            <p:cNvPr id="3" name="object 3"/>
            <p:cNvSpPr/>
            <p:nvPr/>
          </p:nvSpPr>
          <p:spPr>
            <a:xfrm>
              <a:off x="0" y="7345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6097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764" y="601980"/>
              <a:ext cx="196850" cy="264160"/>
            </a:xfrm>
            <a:custGeom>
              <a:avLst/>
              <a:gdLst/>
              <a:ahLst/>
              <a:cxnLst/>
              <a:rect l="l" t="t" r="r" b="b"/>
              <a:pathLst>
                <a:path w="196850" h="264159">
                  <a:moveTo>
                    <a:pt x="98297" y="0"/>
                  </a:moveTo>
                  <a:lnTo>
                    <a:pt x="60061" y="10364"/>
                  </a:lnTo>
                  <a:lnTo>
                    <a:pt x="28813" y="38623"/>
                  </a:lnTo>
                  <a:lnTo>
                    <a:pt x="7733" y="80527"/>
                  </a:lnTo>
                  <a:lnTo>
                    <a:pt x="0" y="131825"/>
                  </a:lnTo>
                  <a:lnTo>
                    <a:pt x="7733" y="183124"/>
                  </a:lnTo>
                  <a:lnTo>
                    <a:pt x="28813" y="225028"/>
                  </a:lnTo>
                  <a:lnTo>
                    <a:pt x="60061" y="253287"/>
                  </a:lnTo>
                  <a:lnTo>
                    <a:pt x="98297" y="263651"/>
                  </a:lnTo>
                  <a:lnTo>
                    <a:pt x="136534" y="253287"/>
                  </a:lnTo>
                  <a:lnTo>
                    <a:pt x="167782" y="225028"/>
                  </a:lnTo>
                  <a:lnTo>
                    <a:pt x="188862" y="183124"/>
                  </a:lnTo>
                  <a:lnTo>
                    <a:pt x="196596" y="131825"/>
                  </a:lnTo>
                  <a:lnTo>
                    <a:pt x="188862" y="80527"/>
                  </a:lnTo>
                  <a:lnTo>
                    <a:pt x="167782" y="38623"/>
                  </a:lnTo>
                  <a:lnTo>
                    <a:pt x="136534" y="10364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61844" y="734568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712" y="0"/>
                </a:lnTo>
              </a:path>
            </a:pathLst>
          </a:custGeom>
          <a:ln w="6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7172" y="2756662"/>
            <a:ext cx="9334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solidFill>
                  <a:srgbClr val="1D1D1B"/>
                </a:solidFill>
                <a:latin typeface="Calibri"/>
                <a:cs typeface="Calibri"/>
              </a:rPr>
              <a:t>53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基本資料與比序項目積分查詢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49351" y="137159"/>
            <a:ext cx="3956685" cy="3144520"/>
            <a:chOff x="149351" y="137159"/>
            <a:chExt cx="3956685" cy="31445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8020" y="2328672"/>
              <a:ext cx="469391" cy="952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9227" y="2535935"/>
              <a:ext cx="376427" cy="5379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5953" y="641095"/>
            <a:ext cx="3150870" cy="563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350" baseline="-9259" dirty="0">
                <a:latin typeface="Segoe UI Emoji"/>
                <a:cs typeface="Segoe UI Emoji"/>
              </a:rPr>
              <a:t>📖</a:t>
            </a:r>
            <a:r>
              <a:rPr sz="1350" spc="547" baseline="-9259" dirty="0">
                <a:latin typeface="Segoe UI Emoji"/>
                <a:cs typeface="Segoe UI Emoji"/>
              </a:rPr>
              <a:t>  </a:t>
            </a:r>
            <a:r>
              <a:rPr sz="750" spc="-5" dirty="0">
                <a:latin typeface="Microsoft JhengHei"/>
                <a:cs typeface="Microsoft JhengHei"/>
              </a:rPr>
              <a:t>志願選填相關作業/基本資料與比序項目積分查詢</a:t>
            </a:r>
            <a:endParaRPr sz="750">
              <a:latin typeface="Microsoft JhengHei"/>
              <a:cs typeface="Microsoft JhengHei"/>
            </a:endParaRPr>
          </a:p>
          <a:p>
            <a:pPr marL="219710" indent="-184785">
              <a:lnSpc>
                <a:spcPct val="100000"/>
              </a:lnSpc>
              <a:spcBef>
                <a:spcPts val="1285"/>
              </a:spcBef>
              <a:buClr>
                <a:srgbClr val="FFCD00"/>
              </a:buClr>
              <a:buSzPct val="147619"/>
              <a:buFont typeface="Cambria Math"/>
              <a:buChar char="◉"/>
              <a:tabLst>
                <a:tab pos="219710" algn="l"/>
              </a:tabLst>
            </a:pPr>
            <a:r>
              <a:rPr sz="1050" b="1" u="sng" spc="-4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系統會直接下載「學生基本資料與比序項目積分」</a:t>
            </a:r>
            <a:endParaRPr sz="1050">
              <a:latin typeface="Microsoft JhengHei"/>
              <a:cs typeface="Microsoft JhengHe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2917" y="1408049"/>
            <a:ext cx="2202815" cy="1774825"/>
            <a:chOff x="482917" y="1408049"/>
            <a:chExt cx="2202815" cy="177482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" y="1414272"/>
              <a:ext cx="2183892" cy="17602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2252" y="1411224"/>
              <a:ext cx="2190115" cy="1766570"/>
            </a:xfrm>
            <a:custGeom>
              <a:avLst/>
              <a:gdLst/>
              <a:ahLst/>
              <a:cxnLst/>
              <a:rect l="l" t="t" r="r" b="b"/>
              <a:pathLst>
                <a:path w="2190115" h="1766570">
                  <a:moveTo>
                    <a:pt x="0" y="1766315"/>
                  </a:moveTo>
                  <a:lnTo>
                    <a:pt x="2189988" y="1766315"/>
                  </a:lnTo>
                  <a:lnTo>
                    <a:pt x="2189988" y="0"/>
                  </a:lnTo>
                  <a:lnTo>
                    <a:pt x="0" y="0"/>
                  </a:lnTo>
                  <a:lnTo>
                    <a:pt x="0" y="1766315"/>
                  </a:lnTo>
                  <a:close/>
                </a:path>
              </a:pathLst>
            </a:custGeom>
            <a:ln w="6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5300" y="3040380"/>
              <a:ext cx="640080" cy="129539"/>
            </a:xfrm>
            <a:custGeom>
              <a:avLst/>
              <a:gdLst/>
              <a:ahLst/>
              <a:cxnLst/>
              <a:rect l="l" t="t" r="r" b="b"/>
              <a:pathLst>
                <a:path w="640080" h="129539">
                  <a:moveTo>
                    <a:pt x="0" y="129539"/>
                  </a:moveTo>
                  <a:lnTo>
                    <a:pt x="640080" y="129539"/>
                  </a:lnTo>
                  <a:lnTo>
                    <a:pt x="640080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9263" y="2401824"/>
              <a:ext cx="1504315" cy="655320"/>
            </a:xfrm>
            <a:custGeom>
              <a:avLst/>
              <a:gdLst/>
              <a:ahLst/>
              <a:cxnLst/>
              <a:rect l="l" t="t" r="r" b="b"/>
              <a:pathLst>
                <a:path w="1504314" h="655319">
                  <a:moveTo>
                    <a:pt x="626744" y="582167"/>
                  </a:moveTo>
                  <a:lnTo>
                    <a:pt x="250697" y="582167"/>
                  </a:lnTo>
                  <a:lnTo>
                    <a:pt x="438784" y="654938"/>
                  </a:lnTo>
                  <a:lnTo>
                    <a:pt x="626744" y="582167"/>
                  </a:lnTo>
                  <a:close/>
                </a:path>
                <a:path w="1504314" h="655319">
                  <a:moveTo>
                    <a:pt x="1407160" y="0"/>
                  </a:moveTo>
                  <a:lnTo>
                    <a:pt x="97027" y="0"/>
                  </a:lnTo>
                  <a:lnTo>
                    <a:pt x="59257" y="7623"/>
                  </a:lnTo>
                  <a:lnTo>
                    <a:pt x="28416" y="28416"/>
                  </a:lnTo>
                  <a:lnTo>
                    <a:pt x="7623" y="59257"/>
                  </a:lnTo>
                  <a:lnTo>
                    <a:pt x="0" y="97027"/>
                  </a:lnTo>
                  <a:lnTo>
                    <a:pt x="0" y="485139"/>
                  </a:lnTo>
                  <a:lnTo>
                    <a:pt x="7623" y="522910"/>
                  </a:lnTo>
                  <a:lnTo>
                    <a:pt x="28416" y="553751"/>
                  </a:lnTo>
                  <a:lnTo>
                    <a:pt x="59257" y="574544"/>
                  </a:lnTo>
                  <a:lnTo>
                    <a:pt x="97027" y="582167"/>
                  </a:lnTo>
                  <a:lnTo>
                    <a:pt x="1407160" y="582167"/>
                  </a:lnTo>
                  <a:lnTo>
                    <a:pt x="1444930" y="574544"/>
                  </a:lnTo>
                  <a:lnTo>
                    <a:pt x="1475771" y="553751"/>
                  </a:lnTo>
                  <a:lnTo>
                    <a:pt x="1496564" y="522910"/>
                  </a:lnTo>
                  <a:lnTo>
                    <a:pt x="1504188" y="485139"/>
                  </a:lnTo>
                  <a:lnTo>
                    <a:pt x="1504188" y="97027"/>
                  </a:lnTo>
                  <a:lnTo>
                    <a:pt x="1496564" y="59257"/>
                  </a:lnTo>
                  <a:lnTo>
                    <a:pt x="1475771" y="28416"/>
                  </a:lnTo>
                  <a:lnTo>
                    <a:pt x="1444930" y="7623"/>
                  </a:lnTo>
                  <a:lnTo>
                    <a:pt x="1407160" y="0"/>
                  </a:lnTo>
                  <a:close/>
                </a:path>
              </a:pathLst>
            </a:custGeom>
            <a:solidFill>
              <a:srgbClr val="DD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263" y="2401824"/>
              <a:ext cx="1504315" cy="655320"/>
            </a:xfrm>
            <a:custGeom>
              <a:avLst/>
              <a:gdLst/>
              <a:ahLst/>
              <a:cxnLst/>
              <a:rect l="l" t="t" r="r" b="b"/>
              <a:pathLst>
                <a:path w="1504314" h="655319">
                  <a:moveTo>
                    <a:pt x="0" y="97027"/>
                  </a:moveTo>
                  <a:lnTo>
                    <a:pt x="7623" y="59257"/>
                  </a:lnTo>
                  <a:lnTo>
                    <a:pt x="28416" y="28416"/>
                  </a:lnTo>
                  <a:lnTo>
                    <a:pt x="59257" y="7623"/>
                  </a:lnTo>
                  <a:lnTo>
                    <a:pt x="97027" y="0"/>
                  </a:lnTo>
                  <a:lnTo>
                    <a:pt x="250697" y="0"/>
                  </a:lnTo>
                  <a:lnTo>
                    <a:pt x="626744" y="0"/>
                  </a:lnTo>
                  <a:lnTo>
                    <a:pt x="1407160" y="0"/>
                  </a:lnTo>
                  <a:lnTo>
                    <a:pt x="1444930" y="7623"/>
                  </a:lnTo>
                  <a:lnTo>
                    <a:pt x="1475771" y="28416"/>
                  </a:lnTo>
                  <a:lnTo>
                    <a:pt x="1496564" y="59257"/>
                  </a:lnTo>
                  <a:lnTo>
                    <a:pt x="1504188" y="97027"/>
                  </a:lnTo>
                  <a:lnTo>
                    <a:pt x="1504188" y="339598"/>
                  </a:lnTo>
                  <a:lnTo>
                    <a:pt x="1504188" y="485139"/>
                  </a:lnTo>
                  <a:lnTo>
                    <a:pt x="1496564" y="522910"/>
                  </a:lnTo>
                  <a:lnTo>
                    <a:pt x="1475771" y="553751"/>
                  </a:lnTo>
                  <a:lnTo>
                    <a:pt x="1444930" y="574544"/>
                  </a:lnTo>
                  <a:lnTo>
                    <a:pt x="1407160" y="582167"/>
                  </a:lnTo>
                  <a:lnTo>
                    <a:pt x="626744" y="582167"/>
                  </a:lnTo>
                  <a:lnTo>
                    <a:pt x="438784" y="654938"/>
                  </a:lnTo>
                  <a:lnTo>
                    <a:pt x="250697" y="582167"/>
                  </a:lnTo>
                  <a:lnTo>
                    <a:pt x="97027" y="582167"/>
                  </a:lnTo>
                  <a:lnTo>
                    <a:pt x="59257" y="574544"/>
                  </a:lnTo>
                  <a:lnTo>
                    <a:pt x="28416" y="553751"/>
                  </a:lnTo>
                  <a:lnTo>
                    <a:pt x="7623" y="522910"/>
                  </a:lnTo>
                  <a:lnTo>
                    <a:pt x="0" y="485139"/>
                  </a:lnTo>
                  <a:lnTo>
                    <a:pt x="0" y="339598"/>
                  </a:lnTo>
                  <a:lnTo>
                    <a:pt x="0" y="97027"/>
                  </a:lnTo>
                  <a:close/>
                </a:path>
              </a:pathLst>
            </a:custGeom>
            <a:ln w="6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45210" y="2444241"/>
            <a:ext cx="129857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100"/>
              </a:spcBef>
            </a:pPr>
            <a:r>
              <a:rPr sz="900" spc="-10" dirty="0">
                <a:latin typeface="Microsoft JhengHei"/>
                <a:cs typeface="Microsoft JhengHei"/>
              </a:rPr>
              <a:t>系統自動下載完成時，可</a:t>
            </a:r>
            <a:r>
              <a:rPr sz="900" dirty="0">
                <a:latin typeface="Microsoft JhengHei"/>
                <a:cs typeface="Microsoft JhengHei"/>
              </a:rPr>
              <a:t>開啟此</a:t>
            </a:r>
            <a:r>
              <a:rPr sz="900" dirty="0">
                <a:latin typeface="Arial"/>
                <a:cs typeface="Arial"/>
              </a:rPr>
              <a:t>PDF</a:t>
            </a:r>
            <a:r>
              <a:rPr sz="900" spc="-15" dirty="0">
                <a:latin typeface="Microsoft JhengHei"/>
                <a:cs typeface="Microsoft JhengHei"/>
              </a:rPr>
              <a:t>檔，查詢基本</a:t>
            </a:r>
            <a:r>
              <a:rPr sz="900" spc="-10" dirty="0">
                <a:latin typeface="Microsoft JhengHei"/>
                <a:cs typeface="Microsoft JhengHei"/>
              </a:rPr>
              <a:t>資料及比序項目積分資料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" y="253"/>
            <a:ext cx="4446905" cy="3336925"/>
          </a:xfrm>
          <a:custGeom>
            <a:avLst/>
            <a:gdLst/>
            <a:ahLst/>
            <a:cxnLst/>
            <a:rect l="l" t="t" r="r" b="b"/>
            <a:pathLst>
              <a:path w="4446905" h="3336925">
                <a:moveTo>
                  <a:pt x="0" y="3336671"/>
                </a:moveTo>
                <a:lnTo>
                  <a:pt x="4446397" y="3336671"/>
                </a:lnTo>
                <a:lnTo>
                  <a:pt x="4446397" y="0"/>
                </a:lnTo>
                <a:lnTo>
                  <a:pt x="0" y="0"/>
                </a:lnTo>
                <a:lnTo>
                  <a:pt x="0" y="333667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1297" y="3127349"/>
            <a:ext cx="958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latin typeface="Arial"/>
                <a:cs typeface="Arial"/>
              </a:rPr>
              <a:t>54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910" y="1085546"/>
            <a:ext cx="4180840" cy="147320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46075" indent="-333375">
              <a:lnSpc>
                <a:spcPct val="100000"/>
              </a:lnSpc>
              <a:spcBef>
                <a:spcPts val="885"/>
              </a:spcBef>
              <a:buClr>
                <a:srgbClr val="000000"/>
              </a:buClr>
              <a:buAutoNum type="arabicPeriod"/>
              <a:tabLst>
                <a:tab pos="346075" algn="l"/>
              </a:tabLst>
            </a:pPr>
            <a:r>
              <a:rPr sz="1250" b="1" spc="-15" dirty="0">
                <a:solidFill>
                  <a:srgbClr val="333333"/>
                </a:solidFill>
                <a:latin typeface="Microsoft JhengHei"/>
                <a:cs typeface="Microsoft JhengHei"/>
              </a:rPr>
              <a:t>首先閱讀注意事項。</a:t>
            </a:r>
            <a:endParaRPr sz="1250">
              <a:latin typeface="Microsoft JhengHei"/>
              <a:cs typeface="Microsoft JhengHei"/>
            </a:endParaRPr>
          </a:p>
          <a:p>
            <a:pPr marL="346075" indent="-333375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AutoNum type="arabicPeriod"/>
              <a:tabLst>
                <a:tab pos="346075" algn="l"/>
              </a:tabLst>
            </a:pPr>
            <a:r>
              <a:rPr sz="1250" b="1" dirty="0">
                <a:solidFill>
                  <a:srgbClr val="333333"/>
                </a:solidFill>
                <a:latin typeface="Microsoft JhengHei"/>
                <a:cs typeface="Microsoft JhengHei"/>
              </a:rPr>
              <a:t>選擇免試欲加入科組：</a:t>
            </a:r>
            <a:r>
              <a:rPr sz="1150" b="1" dirty="0">
                <a:solidFill>
                  <a:srgbClr val="333333"/>
                </a:solidFill>
                <a:latin typeface="Microsoft JhengHei"/>
                <a:cs typeface="Microsoft JhengHei"/>
              </a:rPr>
              <a:t>下拉選單選擇</a:t>
            </a:r>
            <a:r>
              <a:rPr sz="115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JhengHei"/>
                <a:cs typeface="Microsoft JhengHei"/>
              </a:rPr>
              <a:t>學校</a:t>
            </a:r>
            <a:r>
              <a:rPr sz="1150" b="1" dirty="0">
                <a:solidFill>
                  <a:srgbClr val="333333"/>
                </a:solidFill>
                <a:latin typeface="Microsoft JhengHei"/>
                <a:cs typeface="Microsoft JhengHei"/>
              </a:rPr>
              <a:t>、</a:t>
            </a:r>
            <a:r>
              <a:rPr sz="115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JhengHei"/>
                <a:cs typeface="Microsoft JhengHei"/>
              </a:rPr>
              <a:t>科組</a:t>
            </a:r>
            <a:r>
              <a:rPr sz="1150" b="1" dirty="0">
                <a:solidFill>
                  <a:srgbClr val="333333"/>
                </a:solidFill>
                <a:latin typeface="Microsoft JhengHei"/>
                <a:cs typeface="Microsoft JhengHei"/>
              </a:rPr>
              <a:t>、</a:t>
            </a:r>
            <a:r>
              <a:rPr sz="115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JhengHei"/>
                <a:cs typeface="Microsoft JhengHei"/>
              </a:rPr>
              <a:t>學校序</a:t>
            </a:r>
            <a:endParaRPr sz="1150">
              <a:latin typeface="Microsoft JhengHei"/>
              <a:cs typeface="Microsoft JhengHei"/>
            </a:endParaRPr>
          </a:p>
          <a:p>
            <a:pPr marL="346075" indent="-333375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AutoNum type="arabicPeriod"/>
              <a:tabLst>
                <a:tab pos="346075" algn="l"/>
              </a:tabLst>
            </a:pPr>
            <a:r>
              <a:rPr sz="1250" b="1" dirty="0">
                <a:solidFill>
                  <a:srgbClr val="333333"/>
                </a:solidFill>
                <a:latin typeface="Microsoft JhengHei"/>
                <a:cs typeface="Microsoft JhengHei"/>
              </a:rPr>
              <a:t>點選【</a:t>
            </a:r>
            <a:r>
              <a:rPr sz="1250" b="1" dirty="0">
                <a:solidFill>
                  <a:srgbClr val="006FC0"/>
                </a:solidFill>
                <a:latin typeface="Microsoft JhengHei"/>
                <a:cs typeface="Microsoft JhengHei"/>
              </a:rPr>
              <a:t>加入</a:t>
            </a:r>
            <a:r>
              <a:rPr sz="1250" b="1" spc="-15" dirty="0">
                <a:solidFill>
                  <a:srgbClr val="333333"/>
                </a:solidFill>
                <a:latin typeface="Microsoft JhengHei"/>
                <a:cs typeface="Microsoft JhengHei"/>
              </a:rPr>
              <a:t>】按鈕。</a:t>
            </a:r>
            <a:endParaRPr sz="1250">
              <a:latin typeface="Microsoft JhengHei"/>
              <a:cs typeface="Microsoft JhengHei"/>
            </a:endParaRPr>
          </a:p>
          <a:p>
            <a:pPr marL="346075" indent="-33337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AutoNum type="arabicPeriod"/>
              <a:tabLst>
                <a:tab pos="346075" algn="l"/>
              </a:tabLst>
            </a:pPr>
            <a:r>
              <a:rPr sz="1250" b="1" spc="-20" dirty="0">
                <a:solidFill>
                  <a:srgbClr val="333333"/>
                </a:solidFill>
                <a:latin typeface="Microsoft JhengHei"/>
                <a:cs typeface="Microsoft JhengHei"/>
              </a:rPr>
              <a:t>調整排序。</a:t>
            </a:r>
            <a:endParaRPr sz="1250">
              <a:latin typeface="Microsoft JhengHei"/>
              <a:cs typeface="Microsoft JhengHei"/>
            </a:endParaRPr>
          </a:p>
          <a:p>
            <a:pPr marL="346075" indent="-333375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AutoNum type="arabicPeriod"/>
              <a:tabLst>
                <a:tab pos="346075" algn="l"/>
              </a:tabLst>
            </a:pPr>
            <a:r>
              <a:rPr sz="1250" b="1" dirty="0">
                <a:solidFill>
                  <a:srgbClr val="333333"/>
                </a:solidFill>
                <a:latin typeface="Microsoft JhengHei"/>
                <a:cs typeface="Microsoft JhengHei"/>
              </a:rPr>
              <a:t>點選【</a:t>
            </a:r>
            <a:r>
              <a:rPr sz="125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儲存志願</a:t>
            </a:r>
            <a:r>
              <a:rPr sz="1250" b="1" spc="-15" dirty="0">
                <a:solidFill>
                  <a:srgbClr val="333333"/>
                </a:solidFill>
                <a:latin typeface="Microsoft JhengHei"/>
                <a:cs typeface="Microsoft JhengHei"/>
              </a:rPr>
              <a:t>】按鈕。</a:t>
            </a:r>
            <a:endParaRPr sz="125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910" y="766699"/>
            <a:ext cx="305625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15" dirty="0">
                <a:latin typeface="Microsoft JhengHei"/>
                <a:cs typeface="Microsoft JhengHei"/>
              </a:rPr>
              <a:t>【志願選填相關作業】/ 【</a:t>
            </a:r>
            <a:r>
              <a:rPr sz="1350" spc="-5" dirty="0">
                <a:solidFill>
                  <a:srgbClr val="001F5F"/>
                </a:solidFill>
                <a:latin typeface="Microsoft JhengHei"/>
                <a:cs typeface="Microsoft JhengHei"/>
              </a:rPr>
              <a:t>志願選填(免試)</a:t>
            </a:r>
            <a:r>
              <a:rPr sz="1150" spc="-50" dirty="0">
                <a:latin typeface="Microsoft JhengHei"/>
                <a:cs typeface="Microsoft JhengHei"/>
              </a:rPr>
              <a:t>】</a:t>
            </a:r>
            <a:endParaRPr sz="115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3333" y="1703786"/>
            <a:ext cx="2548255" cy="588645"/>
          </a:xfrm>
          <a:custGeom>
            <a:avLst/>
            <a:gdLst/>
            <a:ahLst/>
            <a:cxnLst/>
            <a:rect l="l" t="t" r="r" b="b"/>
            <a:pathLst>
              <a:path w="2548254" h="588644">
                <a:moveTo>
                  <a:pt x="1367853" y="0"/>
                </a:moveTo>
                <a:lnTo>
                  <a:pt x="1312195" y="169"/>
                </a:lnTo>
                <a:lnTo>
                  <a:pt x="1256686" y="974"/>
                </a:lnTo>
                <a:lnTo>
                  <a:pt x="1201420" y="2410"/>
                </a:lnTo>
                <a:lnTo>
                  <a:pt x="1146493" y="4473"/>
                </a:lnTo>
                <a:lnTo>
                  <a:pt x="1092002" y="7161"/>
                </a:lnTo>
                <a:lnTo>
                  <a:pt x="1038042" y="10469"/>
                </a:lnTo>
                <a:lnTo>
                  <a:pt x="984708" y="14395"/>
                </a:lnTo>
                <a:lnTo>
                  <a:pt x="932096" y="18933"/>
                </a:lnTo>
                <a:lnTo>
                  <a:pt x="880302" y="24081"/>
                </a:lnTo>
                <a:lnTo>
                  <a:pt x="829422" y="29836"/>
                </a:lnTo>
                <a:lnTo>
                  <a:pt x="779551" y="36193"/>
                </a:lnTo>
                <a:lnTo>
                  <a:pt x="730786" y="43149"/>
                </a:lnTo>
                <a:lnTo>
                  <a:pt x="683220" y="50701"/>
                </a:lnTo>
                <a:lnTo>
                  <a:pt x="636952" y="58844"/>
                </a:lnTo>
                <a:lnTo>
                  <a:pt x="592075" y="67576"/>
                </a:lnTo>
                <a:lnTo>
                  <a:pt x="548686" y="76892"/>
                </a:lnTo>
                <a:lnTo>
                  <a:pt x="506880" y="86790"/>
                </a:lnTo>
                <a:lnTo>
                  <a:pt x="466754" y="97265"/>
                </a:lnTo>
                <a:lnTo>
                  <a:pt x="428402" y="108314"/>
                </a:lnTo>
                <a:lnTo>
                  <a:pt x="391921" y="119933"/>
                </a:lnTo>
                <a:lnTo>
                  <a:pt x="0" y="136316"/>
                </a:lnTo>
                <a:lnTo>
                  <a:pt x="196976" y="221406"/>
                </a:lnTo>
                <a:lnTo>
                  <a:pt x="176825" y="244691"/>
                </a:lnTo>
                <a:lnTo>
                  <a:pt x="164479" y="268046"/>
                </a:lnTo>
                <a:lnTo>
                  <a:pt x="159789" y="291367"/>
                </a:lnTo>
                <a:lnTo>
                  <a:pt x="162606" y="314552"/>
                </a:lnTo>
                <a:lnTo>
                  <a:pt x="172781" y="337499"/>
                </a:lnTo>
                <a:lnTo>
                  <a:pt x="214604" y="382262"/>
                </a:lnTo>
                <a:lnTo>
                  <a:pt x="284064" y="424833"/>
                </a:lnTo>
                <a:lnTo>
                  <a:pt x="328784" y="445039"/>
                </a:lnTo>
                <a:lnTo>
                  <a:pt x="379964" y="464389"/>
                </a:lnTo>
                <a:lnTo>
                  <a:pt x="437456" y="482779"/>
                </a:lnTo>
                <a:lnTo>
                  <a:pt x="501109" y="500106"/>
                </a:lnTo>
                <a:lnTo>
                  <a:pt x="570774" y="516267"/>
                </a:lnTo>
                <a:lnTo>
                  <a:pt x="646303" y="531159"/>
                </a:lnTo>
                <a:lnTo>
                  <a:pt x="695188" y="539569"/>
                </a:lnTo>
                <a:lnTo>
                  <a:pt x="745168" y="547297"/>
                </a:lnTo>
                <a:lnTo>
                  <a:pt x="796147" y="554347"/>
                </a:lnTo>
                <a:lnTo>
                  <a:pt x="848029" y="560723"/>
                </a:lnTo>
                <a:lnTo>
                  <a:pt x="900719" y="566429"/>
                </a:lnTo>
                <a:lnTo>
                  <a:pt x="954121" y="571467"/>
                </a:lnTo>
                <a:lnTo>
                  <a:pt x="1008140" y="575841"/>
                </a:lnTo>
                <a:lnTo>
                  <a:pt x="1062679" y="579556"/>
                </a:lnTo>
                <a:lnTo>
                  <a:pt x="1117644" y="582614"/>
                </a:lnTo>
                <a:lnTo>
                  <a:pt x="1172938" y="585020"/>
                </a:lnTo>
                <a:lnTo>
                  <a:pt x="1228466" y="586776"/>
                </a:lnTo>
                <a:lnTo>
                  <a:pt x="1284132" y="587887"/>
                </a:lnTo>
                <a:lnTo>
                  <a:pt x="1339841" y="588355"/>
                </a:lnTo>
                <a:lnTo>
                  <a:pt x="1395497" y="588186"/>
                </a:lnTo>
                <a:lnTo>
                  <a:pt x="1451005" y="587381"/>
                </a:lnTo>
                <a:lnTo>
                  <a:pt x="1506268" y="585945"/>
                </a:lnTo>
                <a:lnTo>
                  <a:pt x="1561192" y="583882"/>
                </a:lnTo>
                <a:lnTo>
                  <a:pt x="1615680" y="581194"/>
                </a:lnTo>
                <a:lnTo>
                  <a:pt x="1669637" y="577886"/>
                </a:lnTo>
                <a:lnTo>
                  <a:pt x="1722967" y="573960"/>
                </a:lnTo>
                <a:lnTo>
                  <a:pt x="1775575" y="569422"/>
                </a:lnTo>
                <a:lnTo>
                  <a:pt x="1827365" y="564274"/>
                </a:lnTo>
                <a:lnTo>
                  <a:pt x="1878241" y="558519"/>
                </a:lnTo>
                <a:lnTo>
                  <a:pt x="1928108" y="552162"/>
                </a:lnTo>
                <a:lnTo>
                  <a:pt x="1976870" y="545206"/>
                </a:lnTo>
                <a:lnTo>
                  <a:pt x="2024432" y="537654"/>
                </a:lnTo>
                <a:lnTo>
                  <a:pt x="2070698" y="529511"/>
                </a:lnTo>
                <a:lnTo>
                  <a:pt x="2115572" y="520779"/>
                </a:lnTo>
                <a:lnTo>
                  <a:pt x="2158958" y="511463"/>
                </a:lnTo>
                <a:lnTo>
                  <a:pt x="2200762" y="501565"/>
                </a:lnTo>
                <a:lnTo>
                  <a:pt x="2240886" y="491090"/>
                </a:lnTo>
                <a:lnTo>
                  <a:pt x="2279237" y="480041"/>
                </a:lnTo>
                <a:lnTo>
                  <a:pt x="2315718" y="468421"/>
                </a:lnTo>
                <a:lnTo>
                  <a:pt x="2363834" y="451068"/>
                </a:lnTo>
                <a:lnTo>
                  <a:pt x="2406269" y="433180"/>
                </a:lnTo>
                <a:lnTo>
                  <a:pt x="2443065" y="414826"/>
                </a:lnTo>
                <a:lnTo>
                  <a:pt x="2499917" y="376999"/>
                </a:lnTo>
                <a:lnTo>
                  <a:pt x="2534732" y="338145"/>
                </a:lnTo>
                <a:lnTo>
                  <a:pt x="2547857" y="298821"/>
                </a:lnTo>
                <a:lnTo>
                  <a:pt x="2546392" y="279157"/>
                </a:lnTo>
                <a:lnTo>
                  <a:pt x="2527627" y="240173"/>
                </a:lnTo>
                <a:lnTo>
                  <a:pt x="2488032" y="202112"/>
                </a:lnTo>
                <a:lnTo>
                  <a:pt x="2427953" y="165531"/>
                </a:lnTo>
                <a:lnTo>
                  <a:pt x="2390339" y="147969"/>
                </a:lnTo>
                <a:lnTo>
                  <a:pt x="2347734" y="130987"/>
                </a:lnTo>
                <a:lnTo>
                  <a:pt x="2300179" y="114653"/>
                </a:lnTo>
                <a:lnTo>
                  <a:pt x="2247720" y="99037"/>
                </a:lnTo>
                <a:lnTo>
                  <a:pt x="2190397" y="84209"/>
                </a:lnTo>
                <a:lnTo>
                  <a:pt x="2128255" y="70239"/>
                </a:lnTo>
                <a:lnTo>
                  <a:pt x="2061336" y="57195"/>
                </a:lnTo>
                <a:lnTo>
                  <a:pt x="2012462" y="48786"/>
                </a:lnTo>
                <a:lnTo>
                  <a:pt x="1962492" y="41058"/>
                </a:lnTo>
                <a:lnTo>
                  <a:pt x="1911521" y="34008"/>
                </a:lnTo>
                <a:lnTo>
                  <a:pt x="1859646" y="27632"/>
                </a:lnTo>
                <a:lnTo>
                  <a:pt x="1806962" y="21926"/>
                </a:lnTo>
                <a:lnTo>
                  <a:pt x="1753564" y="16888"/>
                </a:lnTo>
                <a:lnTo>
                  <a:pt x="1699550" y="12514"/>
                </a:lnTo>
                <a:lnTo>
                  <a:pt x="1645013" y="8799"/>
                </a:lnTo>
                <a:lnTo>
                  <a:pt x="1590050" y="5741"/>
                </a:lnTo>
                <a:lnTo>
                  <a:pt x="1534757" y="3335"/>
                </a:lnTo>
                <a:lnTo>
                  <a:pt x="1479230" y="1579"/>
                </a:lnTo>
                <a:lnTo>
                  <a:pt x="1423563" y="468"/>
                </a:lnTo>
                <a:lnTo>
                  <a:pt x="1367853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1555" y="1789938"/>
            <a:ext cx="1656080" cy="381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sz="1150" b="1" dirty="0">
                <a:solidFill>
                  <a:srgbClr val="080808"/>
                </a:solidFill>
                <a:latin typeface="Adobe Clean Han ExtraBold"/>
                <a:cs typeface="Adobe Clean Han ExtraBold"/>
              </a:rPr>
              <a:t>【</a:t>
            </a:r>
            <a:r>
              <a:rPr sz="1150" b="1" dirty="0">
                <a:solidFill>
                  <a:srgbClr val="001F5F"/>
                </a:solidFill>
                <a:latin typeface="Adobe Clean Han ExtraBold"/>
                <a:cs typeface="Adobe Clean Han ExtraBold"/>
              </a:rPr>
              <a:t>加入</a:t>
            </a:r>
            <a:r>
              <a:rPr sz="1150" b="1" dirty="0">
                <a:solidFill>
                  <a:srgbClr val="080808"/>
                </a:solidFill>
                <a:latin typeface="Adobe Clean Han ExtraBold"/>
                <a:cs typeface="Adobe Clean Han ExtraBold"/>
              </a:rPr>
              <a:t>】只是</a:t>
            </a:r>
            <a:r>
              <a:rPr sz="115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dobe Clean Han ExtraBold"/>
                <a:cs typeface="Adobe Clean Han ExtraBold"/>
              </a:rPr>
              <a:t>暫存</a:t>
            </a:r>
            <a:r>
              <a:rPr sz="1150" b="1" spc="-20" dirty="0">
                <a:solidFill>
                  <a:srgbClr val="080808"/>
                </a:solidFill>
                <a:latin typeface="Adobe Clean Han ExtraBold"/>
                <a:cs typeface="Adobe Clean Han ExtraBold"/>
              </a:rPr>
              <a:t>志願，</a:t>
            </a:r>
            <a:r>
              <a:rPr sz="1150" b="1" spc="-5" dirty="0">
                <a:solidFill>
                  <a:srgbClr val="080808"/>
                </a:solidFill>
                <a:latin typeface="Adobe Clean Han ExtraBold"/>
                <a:cs typeface="Adobe Clean Han ExtraBold"/>
              </a:rPr>
              <a:t>並不會儲存到系統哦！</a:t>
            </a:r>
            <a:endParaRPr sz="1150">
              <a:latin typeface="Adobe Clean Han ExtraBold"/>
              <a:cs typeface="Adobe Clean Han Extra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527173"/>
            <a:ext cx="3729354" cy="682625"/>
            <a:chOff x="0" y="2527173"/>
            <a:chExt cx="3729354" cy="6826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32888"/>
              <a:ext cx="665988" cy="6766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7963" y="2527173"/>
              <a:ext cx="2941320" cy="542290"/>
            </a:xfrm>
            <a:custGeom>
              <a:avLst/>
              <a:gdLst/>
              <a:ahLst/>
              <a:cxnLst/>
              <a:rect l="l" t="t" r="r" b="b"/>
              <a:pathLst>
                <a:path w="2941320" h="542289">
                  <a:moveTo>
                    <a:pt x="482036" y="0"/>
                  </a:moveTo>
                  <a:lnTo>
                    <a:pt x="672409" y="169291"/>
                  </a:lnTo>
                  <a:lnTo>
                    <a:pt x="590800" y="177104"/>
                  </a:lnTo>
                  <a:lnTo>
                    <a:pt x="513909" y="185573"/>
                  </a:lnTo>
                  <a:lnTo>
                    <a:pt x="441858" y="194659"/>
                  </a:lnTo>
                  <a:lnTo>
                    <a:pt x="374773" y="204321"/>
                  </a:lnTo>
                  <a:lnTo>
                    <a:pt x="312777" y="214519"/>
                  </a:lnTo>
                  <a:lnTo>
                    <a:pt x="255994" y="225213"/>
                  </a:lnTo>
                  <a:lnTo>
                    <a:pt x="204549" y="236363"/>
                  </a:lnTo>
                  <a:lnTo>
                    <a:pt x="158564" y="247930"/>
                  </a:lnTo>
                  <a:lnTo>
                    <a:pt x="118165" y="259873"/>
                  </a:lnTo>
                  <a:lnTo>
                    <a:pt x="54617" y="284728"/>
                  </a:lnTo>
                  <a:lnTo>
                    <a:pt x="14898" y="310609"/>
                  </a:lnTo>
                  <a:lnTo>
                    <a:pt x="0" y="337195"/>
                  </a:lnTo>
                  <a:lnTo>
                    <a:pt x="2168" y="350653"/>
                  </a:lnTo>
                  <a:lnTo>
                    <a:pt x="40987" y="387026"/>
                  </a:lnTo>
                  <a:lnTo>
                    <a:pt x="78985" y="405095"/>
                  </a:lnTo>
                  <a:lnTo>
                    <a:pt x="128091" y="422328"/>
                  </a:lnTo>
                  <a:lnTo>
                    <a:pt x="187644" y="438664"/>
                  </a:lnTo>
                  <a:lnTo>
                    <a:pt x="256982" y="454040"/>
                  </a:lnTo>
                  <a:lnTo>
                    <a:pt x="295114" y="461350"/>
                  </a:lnTo>
                  <a:lnTo>
                    <a:pt x="335444" y="468396"/>
                  </a:lnTo>
                  <a:lnTo>
                    <a:pt x="377890" y="475171"/>
                  </a:lnTo>
                  <a:lnTo>
                    <a:pt x="422370" y="481668"/>
                  </a:lnTo>
                  <a:lnTo>
                    <a:pt x="468799" y="487879"/>
                  </a:lnTo>
                  <a:lnTo>
                    <a:pt x="517097" y="493796"/>
                  </a:lnTo>
                  <a:lnTo>
                    <a:pt x="567179" y="499411"/>
                  </a:lnTo>
                  <a:lnTo>
                    <a:pt x="618964" y="504717"/>
                  </a:lnTo>
                  <a:lnTo>
                    <a:pt x="672368" y="509706"/>
                  </a:lnTo>
                  <a:lnTo>
                    <a:pt x="727310" y="514370"/>
                  </a:lnTo>
                  <a:lnTo>
                    <a:pt x="783706" y="518702"/>
                  </a:lnTo>
                  <a:lnTo>
                    <a:pt x="841474" y="522693"/>
                  </a:lnTo>
                  <a:lnTo>
                    <a:pt x="900531" y="526336"/>
                  </a:lnTo>
                  <a:lnTo>
                    <a:pt x="960795" y="529624"/>
                  </a:lnTo>
                  <a:lnTo>
                    <a:pt x="1022182" y="532548"/>
                  </a:lnTo>
                  <a:lnTo>
                    <a:pt x="1084610" y="535101"/>
                  </a:lnTo>
                  <a:lnTo>
                    <a:pt x="1147997" y="537275"/>
                  </a:lnTo>
                  <a:lnTo>
                    <a:pt x="1212260" y="539063"/>
                  </a:lnTo>
                  <a:lnTo>
                    <a:pt x="1277316" y="540456"/>
                  </a:lnTo>
                  <a:lnTo>
                    <a:pt x="1343082" y="541447"/>
                  </a:lnTo>
                  <a:lnTo>
                    <a:pt x="1409476" y="542028"/>
                  </a:lnTo>
                  <a:lnTo>
                    <a:pt x="1476416" y="542192"/>
                  </a:lnTo>
                  <a:lnTo>
                    <a:pt x="1543818" y="541931"/>
                  </a:lnTo>
                  <a:lnTo>
                    <a:pt x="1611599" y="541236"/>
                  </a:lnTo>
                  <a:lnTo>
                    <a:pt x="1679678" y="540101"/>
                  </a:lnTo>
                  <a:lnTo>
                    <a:pt x="1747972" y="538518"/>
                  </a:lnTo>
                  <a:lnTo>
                    <a:pt x="1826796" y="536126"/>
                  </a:lnTo>
                  <a:lnTo>
                    <a:pt x="1903697" y="533186"/>
                  </a:lnTo>
                  <a:lnTo>
                    <a:pt x="1978587" y="529714"/>
                  </a:lnTo>
                  <a:lnTo>
                    <a:pt x="2051375" y="525730"/>
                  </a:lnTo>
                  <a:lnTo>
                    <a:pt x="2121974" y="521250"/>
                  </a:lnTo>
                  <a:lnTo>
                    <a:pt x="2190293" y="516294"/>
                  </a:lnTo>
                  <a:lnTo>
                    <a:pt x="2256245" y="510879"/>
                  </a:lnTo>
                  <a:lnTo>
                    <a:pt x="2319740" y="505023"/>
                  </a:lnTo>
                  <a:lnTo>
                    <a:pt x="2380688" y="498745"/>
                  </a:lnTo>
                  <a:lnTo>
                    <a:pt x="2439002" y="492061"/>
                  </a:lnTo>
                  <a:lnTo>
                    <a:pt x="2494592" y="484992"/>
                  </a:lnTo>
                  <a:lnTo>
                    <a:pt x="2547369" y="477554"/>
                  </a:lnTo>
                  <a:lnTo>
                    <a:pt x="2597243" y="469765"/>
                  </a:lnTo>
                  <a:lnTo>
                    <a:pt x="2644127" y="461644"/>
                  </a:lnTo>
                  <a:lnTo>
                    <a:pt x="2687930" y="453209"/>
                  </a:lnTo>
                  <a:lnTo>
                    <a:pt x="2728565" y="444477"/>
                  </a:lnTo>
                  <a:lnTo>
                    <a:pt x="2765941" y="435467"/>
                  </a:lnTo>
                  <a:lnTo>
                    <a:pt x="2830564" y="416685"/>
                  </a:lnTo>
                  <a:lnTo>
                    <a:pt x="2881086" y="397007"/>
                  </a:lnTo>
                  <a:lnTo>
                    <a:pt x="2916795" y="376578"/>
                  </a:lnTo>
                  <a:lnTo>
                    <a:pt x="2941028" y="344841"/>
                  </a:lnTo>
                  <a:lnTo>
                    <a:pt x="2940928" y="334043"/>
                  </a:lnTo>
                  <a:lnTo>
                    <a:pt x="2914848" y="301244"/>
                  </a:lnTo>
                  <a:lnTo>
                    <a:pt x="2862223" y="273834"/>
                  </a:lnTo>
                  <a:lnTo>
                    <a:pt x="2813117" y="256594"/>
                  </a:lnTo>
                  <a:lnTo>
                    <a:pt x="2753564" y="240253"/>
                  </a:lnTo>
                  <a:lnTo>
                    <a:pt x="2684225" y="224872"/>
                  </a:lnTo>
                  <a:lnTo>
                    <a:pt x="2646093" y="217561"/>
                  </a:lnTo>
                  <a:lnTo>
                    <a:pt x="2605763" y="210514"/>
                  </a:lnTo>
                  <a:lnTo>
                    <a:pt x="2563317" y="203737"/>
                  </a:lnTo>
                  <a:lnTo>
                    <a:pt x="2518838" y="197239"/>
                  </a:lnTo>
                  <a:lnTo>
                    <a:pt x="2472408" y="191028"/>
                  </a:lnTo>
                  <a:lnTo>
                    <a:pt x="2424111" y="185111"/>
                  </a:lnTo>
                  <a:lnTo>
                    <a:pt x="2374028" y="179496"/>
                  </a:lnTo>
                  <a:lnTo>
                    <a:pt x="2322244" y="174190"/>
                  </a:lnTo>
                  <a:lnTo>
                    <a:pt x="2268839" y="169202"/>
                  </a:lnTo>
                  <a:lnTo>
                    <a:pt x="2213897" y="164539"/>
                  </a:lnTo>
                  <a:lnTo>
                    <a:pt x="2157501" y="160209"/>
                  </a:lnTo>
                  <a:lnTo>
                    <a:pt x="2099733" y="156220"/>
                  </a:lnTo>
                  <a:lnTo>
                    <a:pt x="2040676" y="152579"/>
                  </a:lnTo>
                  <a:lnTo>
                    <a:pt x="1980413" y="149294"/>
                  </a:lnTo>
                  <a:lnTo>
                    <a:pt x="1919025" y="146372"/>
                  </a:lnTo>
                  <a:lnTo>
                    <a:pt x="1856597" y="143823"/>
                  </a:lnTo>
                  <a:lnTo>
                    <a:pt x="1793210" y="141652"/>
                  </a:lnTo>
                  <a:lnTo>
                    <a:pt x="1728947" y="139869"/>
                  </a:lnTo>
                  <a:lnTo>
                    <a:pt x="1663892" y="138480"/>
                  </a:lnTo>
                  <a:lnTo>
                    <a:pt x="1598125" y="137494"/>
                  </a:lnTo>
                  <a:lnTo>
                    <a:pt x="1531731" y="136918"/>
                  </a:lnTo>
                  <a:lnTo>
                    <a:pt x="1464792" y="136760"/>
                  </a:lnTo>
                  <a:lnTo>
                    <a:pt x="1397390" y="137028"/>
                  </a:lnTo>
                  <a:lnTo>
                    <a:pt x="1329608" y="137729"/>
                  </a:lnTo>
                  <a:lnTo>
                    <a:pt x="1261529" y="138871"/>
                  </a:lnTo>
                  <a:lnTo>
                    <a:pt x="1193236" y="140462"/>
                  </a:lnTo>
                  <a:lnTo>
                    <a:pt x="482036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06500" y="2722245"/>
            <a:ext cx="2065020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b="1" spc="10" dirty="0">
                <a:solidFill>
                  <a:srgbClr val="080808"/>
                </a:solidFill>
                <a:latin typeface="Adobe Clean Han ExtraBold"/>
                <a:cs typeface="Adobe Clean Han ExtraBold"/>
              </a:rPr>
              <a:t>很重要！很重要!很重要!</a:t>
            </a:r>
            <a:endParaRPr sz="1450">
              <a:latin typeface="Adobe Clean Han ExtraBold"/>
              <a:cs typeface="Adobe Clean Han ExtraBold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9791" y="99517"/>
            <a:ext cx="161036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免試志願選填功能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-11887" y="-11302"/>
            <a:ext cx="4471035" cy="3361054"/>
            <a:chOff x="-11887" y="-11302"/>
            <a:chExt cx="4471035" cy="336105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4" y="889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965" y="460705"/>
            <a:ext cx="2028189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15" dirty="0">
                <a:latin typeface="Microsoft JhengHei"/>
                <a:cs typeface="Microsoft JhengHei"/>
              </a:rPr>
              <a:t>臺南區免試選填規則</a:t>
            </a:r>
            <a:endParaRPr sz="175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86" y="1004137"/>
            <a:ext cx="4258310" cy="1468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74625" indent="-161925">
              <a:lnSpc>
                <a:spcPct val="100000"/>
              </a:lnSpc>
              <a:spcBef>
                <a:spcPts val="114"/>
              </a:spcBef>
              <a:buAutoNum type="arabicPeriod"/>
              <a:tabLst>
                <a:tab pos="174625" algn="l"/>
              </a:tabLst>
            </a:pPr>
            <a:r>
              <a:rPr sz="1150" b="1" dirty="0">
                <a:solidFill>
                  <a:srgbClr val="080808"/>
                </a:solidFill>
                <a:latin typeface="Microsoft JhengHei"/>
                <a:cs typeface="Microsoft JhengHei"/>
              </a:rPr>
              <a:t>每一</a:t>
            </a:r>
            <a:r>
              <a:rPr sz="1150" b="1" dirty="0">
                <a:latin typeface="Microsoft JhengHei"/>
                <a:cs typeface="Microsoft JhengHei"/>
              </a:rPr>
              <a:t>志願序至多可選</a:t>
            </a:r>
            <a:r>
              <a:rPr sz="1150" b="1" spc="55" dirty="0">
                <a:solidFill>
                  <a:srgbClr val="080808"/>
                </a:solidFill>
                <a:latin typeface="Microsoft JhengHei"/>
                <a:cs typeface="Microsoft JhengHei"/>
              </a:rPr>
              <a:t>填 </a:t>
            </a:r>
            <a:r>
              <a:rPr sz="1150" b="1" dirty="0">
                <a:solidFill>
                  <a:srgbClr val="0000FF"/>
                </a:solidFill>
                <a:latin typeface="Microsoft JhengHei"/>
                <a:cs typeface="Microsoft JhengHei"/>
              </a:rPr>
              <a:t>3</a:t>
            </a:r>
            <a:r>
              <a:rPr sz="1150" b="1" spc="10" dirty="0">
                <a:solidFill>
                  <a:srgbClr val="0000FF"/>
                </a:solidFill>
                <a:latin typeface="Microsoft JhengHei"/>
                <a:cs typeface="Microsoft JhengHei"/>
              </a:rPr>
              <a:t> 校為一群組</a:t>
            </a:r>
            <a:r>
              <a:rPr sz="1150" b="1" spc="-5" dirty="0">
                <a:solidFill>
                  <a:srgbClr val="080808"/>
                </a:solidFill>
                <a:latin typeface="Microsoft JhengHei"/>
                <a:cs typeface="Microsoft JhengHei"/>
              </a:rPr>
              <a:t>，其志願序積分相同。</a:t>
            </a:r>
            <a:endParaRPr sz="1150">
              <a:latin typeface="Microsoft JhengHei"/>
              <a:cs typeface="Microsoft JhengHei"/>
            </a:endParaRPr>
          </a:p>
          <a:p>
            <a:pPr marL="160020" marR="227329" indent="-147955">
              <a:lnSpc>
                <a:spcPts val="2500"/>
              </a:lnSpc>
              <a:spcBef>
                <a:spcPts val="254"/>
              </a:spcBef>
              <a:buAutoNum type="arabicPeriod"/>
              <a:tabLst>
                <a:tab pos="160020" algn="l"/>
                <a:tab pos="173990" algn="l"/>
              </a:tabLst>
            </a:pPr>
            <a:r>
              <a:rPr sz="1150" b="1" dirty="0">
                <a:solidFill>
                  <a:srgbClr val="080808"/>
                </a:solidFill>
                <a:latin typeface="Microsoft JhengHei"/>
                <a:cs typeface="Microsoft JhengHei"/>
              </a:rPr>
              <a:t>	</a:t>
            </a:r>
            <a:r>
              <a:rPr sz="1150" b="1" dirty="0">
                <a:solidFill>
                  <a:srgbClr val="0000FF"/>
                </a:solidFill>
                <a:latin typeface="Microsoft JhengHei"/>
                <a:cs typeface="Microsoft JhengHei"/>
              </a:rPr>
              <a:t>同一校如有多科別</a:t>
            </a:r>
            <a:r>
              <a:rPr sz="1150" b="1" dirty="0">
                <a:solidFill>
                  <a:srgbClr val="080808"/>
                </a:solidFill>
                <a:latin typeface="Microsoft JhengHei"/>
                <a:cs typeface="Microsoft JhengHei"/>
              </a:rPr>
              <a:t>，選填時視為</a:t>
            </a:r>
            <a:r>
              <a:rPr sz="1150" b="1" dirty="0">
                <a:solidFill>
                  <a:srgbClr val="0000FF"/>
                </a:solidFill>
                <a:latin typeface="Microsoft JhengHei"/>
                <a:cs typeface="Microsoft JhengHei"/>
              </a:rPr>
              <a:t>同一志願序</a:t>
            </a:r>
            <a:r>
              <a:rPr sz="1150" b="1" spc="-10" dirty="0">
                <a:solidFill>
                  <a:srgbClr val="080808"/>
                </a:solidFill>
                <a:latin typeface="Microsoft JhengHei"/>
                <a:cs typeface="Microsoft JhengHei"/>
              </a:rPr>
              <a:t>，其志願序積分</a:t>
            </a:r>
            <a:r>
              <a:rPr sz="1150" b="1" spc="-20" dirty="0">
                <a:solidFill>
                  <a:srgbClr val="080808"/>
                </a:solidFill>
                <a:latin typeface="Microsoft JhengHei"/>
                <a:cs typeface="Microsoft JhengHei"/>
              </a:rPr>
              <a:t>相同。</a:t>
            </a:r>
            <a:endParaRPr sz="1150">
              <a:latin typeface="Microsoft JhengHei"/>
              <a:cs typeface="Microsoft JhengHei"/>
            </a:endParaRPr>
          </a:p>
          <a:p>
            <a:pPr marL="174625" indent="-161925">
              <a:lnSpc>
                <a:spcPct val="100000"/>
              </a:lnSpc>
              <a:spcBef>
                <a:spcPts val="835"/>
              </a:spcBef>
              <a:buClr>
                <a:srgbClr val="080808"/>
              </a:buClr>
              <a:buAutoNum type="arabicPeriod"/>
              <a:tabLst>
                <a:tab pos="174625" algn="l"/>
              </a:tabLst>
            </a:pPr>
            <a:r>
              <a:rPr sz="1150" b="1" dirty="0">
                <a:solidFill>
                  <a:srgbClr val="0000FF"/>
                </a:solidFill>
                <a:latin typeface="Microsoft JhengHei"/>
                <a:cs typeface="Microsoft JhengHei"/>
              </a:rPr>
              <a:t>同一所學校</a:t>
            </a:r>
            <a:r>
              <a:rPr sz="1150" b="1" spc="55" dirty="0">
                <a:solidFill>
                  <a:srgbClr val="080808"/>
                </a:solidFill>
                <a:latin typeface="Microsoft JhengHei"/>
                <a:cs typeface="Microsoft JhengHei"/>
              </a:rPr>
              <a:t>第 </a:t>
            </a:r>
            <a:r>
              <a:rPr sz="1150" b="1" dirty="0">
                <a:solidFill>
                  <a:srgbClr val="0000FF"/>
                </a:solidFill>
                <a:latin typeface="Microsoft JhengHei"/>
                <a:cs typeface="Microsoft JhengHei"/>
              </a:rPr>
              <a:t>2</a:t>
            </a:r>
            <a:r>
              <a:rPr sz="1150" b="1" spc="110" dirty="0">
                <a:solidFill>
                  <a:srgbClr val="0000FF"/>
                </a:solidFill>
                <a:latin typeface="Microsoft JhengHei"/>
                <a:cs typeface="Microsoft JhengHei"/>
              </a:rPr>
              <a:t> </a:t>
            </a:r>
            <a:r>
              <a:rPr sz="1150" b="1" dirty="0">
                <a:solidFill>
                  <a:srgbClr val="080808"/>
                </a:solidFill>
                <a:latin typeface="Microsoft JhengHei"/>
                <a:cs typeface="Microsoft JhengHei"/>
              </a:rPr>
              <a:t>次選填，視為</a:t>
            </a:r>
            <a:r>
              <a:rPr sz="1150" b="1" dirty="0">
                <a:solidFill>
                  <a:srgbClr val="0000FF"/>
                </a:solidFill>
                <a:latin typeface="Microsoft JhengHei"/>
                <a:cs typeface="Microsoft JhengHei"/>
              </a:rPr>
              <a:t>不同</a:t>
            </a:r>
            <a:r>
              <a:rPr sz="1150" b="1" spc="-15" dirty="0">
                <a:solidFill>
                  <a:srgbClr val="080808"/>
                </a:solidFill>
                <a:latin typeface="Microsoft JhengHei"/>
                <a:cs typeface="Microsoft JhengHei"/>
              </a:rPr>
              <a:t>志願序。</a:t>
            </a:r>
            <a:endParaRPr sz="1150">
              <a:latin typeface="Microsoft JhengHei"/>
              <a:cs typeface="Microsoft JhengHei"/>
            </a:endParaRPr>
          </a:p>
          <a:p>
            <a:pPr marL="174625" indent="-161925">
              <a:lnSpc>
                <a:spcPct val="100000"/>
              </a:lnSpc>
              <a:spcBef>
                <a:spcPts val="1115"/>
              </a:spcBef>
              <a:buAutoNum type="arabicPeriod"/>
              <a:tabLst>
                <a:tab pos="174625" algn="l"/>
              </a:tabLst>
            </a:pPr>
            <a:r>
              <a:rPr sz="1150" b="1" spc="35" dirty="0">
                <a:solidFill>
                  <a:srgbClr val="080808"/>
                </a:solidFill>
                <a:latin typeface="Microsoft JhengHei"/>
                <a:cs typeface="Microsoft JhengHei"/>
              </a:rPr>
              <a:t>第 </a:t>
            </a:r>
            <a:r>
              <a:rPr sz="1150" b="1" dirty="0">
                <a:solidFill>
                  <a:srgbClr val="0000FF"/>
                </a:solidFill>
                <a:latin typeface="Microsoft JhengHei"/>
                <a:cs typeface="Microsoft JhengHei"/>
              </a:rPr>
              <a:t>6</a:t>
            </a:r>
            <a:r>
              <a:rPr sz="1150" b="1" spc="65" dirty="0">
                <a:solidFill>
                  <a:srgbClr val="0000FF"/>
                </a:solidFill>
                <a:latin typeface="Microsoft JhengHei"/>
                <a:cs typeface="Microsoft JhengHei"/>
              </a:rPr>
              <a:t> </a:t>
            </a:r>
            <a:r>
              <a:rPr sz="1150" b="1" spc="10" dirty="0">
                <a:solidFill>
                  <a:srgbClr val="080808"/>
                </a:solidFill>
                <a:latin typeface="Microsoft JhengHei"/>
                <a:cs typeface="Microsoft JhengHei"/>
              </a:rPr>
              <a:t>志願序後(含第 </a:t>
            </a:r>
            <a:r>
              <a:rPr sz="1150" b="1" dirty="0">
                <a:solidFill>
                  <a:srgbClr val="080808"/>
                </a:solidFill>
                <a:latin typeface="Microsoft JhengHei"/>
                <a:cs typeface="Microsoft JhengHei"/>
              </a:rPr>
              <a:t>6 志願)志願選填以</a:t>
            </a:r>
            <a:r>
              <a:rPr sz="1150" b="1" dirty="0">
                <a:solidFill>
                  <a:srgbClr val="0000FF"/>
                </a:solidFill>
                <a:latin typeface="Microsoft JhengHei"/>
                <a:cs typeface="Microsoft JhengHei"/>
              </a:rPr>
              <a:t>單科</a:t>
            </a:r>
            <a:r>
              <a:rPr sz="1150" b="1" dirty="0">
                <a:solidFill>
                  <a:srgbClr val="080808"/>
                </a:solidFill>
                <a:latin typeface="Microsoft JhengHei"/>
                <a:cs typeface="Microsoft JhengHei"/>
              </a:rPr>
              <a:t>為單位，以7</a:t>
            </a:r>
            <a:r>
              <a:rPr sz="1150" b="1" spc="-20" dirty="0">
                <a:solidFill>
                  <a:srgbClr val="080808"/>
                </a:solidFill>
                <a:latin typeface="Microsoft JhengHei"/>
                <a:cs typeface="Microsoft JhengHei"/>
              </a:rPr>
              <a:t>分計。</a:t>
            </a:r>
            <a:endParaRPr sz="115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297" y="3126739"/>
            <a:ext cx="958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latin typeface="Arial"/>
                <a:cs typeface="Arial"/>
              </a:rPr>
              <a:t>55</a:t>
            </a:r>
            <a:endParaRPr sz="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791" y="99186"/>
            <a:ext cx="161036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免試志願選填功能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11887" y="-11937"/>
            <a:ext cx="4471035" cy="3361054"/>
            <a:chOff x="-11887" y="-11937"/>
            <a:chExt cx="4471035" cy="336105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4" y="253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308" y="652280"/>
            <a:ext cx="2474956" cy="25892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81297" y="3127349"/>
            <a:ext cx="958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latin typeface="Arial"/>
                <a:cs typeface="Arial"/>
              </a:rPr>
              <a:t>56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24" y="2069528"/>
            <a:ext cx="1133475" cy="802005"/>
            <a:chOff x="39624" y="2069528"/>
            <a:chExt cx="1133475" cy="802005"/>
          </a:xfrm>
        </p:grpSpPr>
        <p:sp>
          <p:nvSpPr>
            <p:cNvPr id="5" name="object 5"/>
            <p:cNvSpPr/>
            <p:nvPr/>
          </p:nvSpPr>
          <p:spPr>
            <a:xfrm>
              <a:off x="39624" y="2159508"/>
              <a:ext cx="1028700" cy="699770"/>
            </a:xfrm>
            <a:custGeom>
              <a:avLst/>
              <a:gdLst/>
              <a:ahLst/>
              <a:cxnLst/>
              <a:rect l="l" t="t" r="r" b="b"/>
              <a:pathLst>
                <a:path w="1028700" h="699769">
                  <a:moveTo>
                    <a:pt x="1028700" y="0"/>
                  </a:moveTo>
                  <a:lnTo>
                    <a:pt x="0" y="0"/>
                  </a:lnTo>
                  <a:lnTo>
                    <a:pt x="0" y="699516"/>
                  </a:lnTo>
                  <a:lnTo>
                    <a:pt x="1028700" y="699516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3437" y="2081911"/>
              <a:ext cx="77470" cy="777240"/>
            </a:xfrm>
            <a:custGeom>
              <a:avLst/>
              <a:gdLst/>
              <a:ahLst/>
              <a:cxnLst/>
              <a:rect l="l" t="t" r="r" b="b"/>
              <a:pathLst>
                <a:path w="77469" h="777239">
                  <a:moveTo>
                    <a:pt x="0" y="77597"/>
                  </a:moveTo>
                  <a:lnTo>
                    <a:pt x="0" y="777113"/>
                  </a:lnTo>
                </a:path>
                <a:path w="77469" h="777239">
                  <a:moveTo>
                    <a:pt x="0" y="91821"/>
                  </a:moveTo>
                  <a:lnTo>
                    <a:pt x="76962" y="0"/>
                  </a:lnTo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360" y="2148357"/>
            <a:ext cx="979805" cy="6273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850" dirty="0">
                <a:latin typeface="Microsoft JhengHei"/>
                <a:cs typeface="Microsoft JhengHei"/>
              </a:rPr>
              <a:t>前5</a:t>
            </a:r>
            <a:r>
              <a:rPr sz="850" spc="-10" dirty="0">
                <a:latin typeface="Microsoft JhengHei"/>
                <a:cs typeface="Microsoft JhengHei"/>
              </a:rPr>
              <a:t>個志願序，</a:t>
            </a:r>
            <a:endParaRPr sz="850">
              <a:latin typeface="Microsoft JhengHei"/>
              <a:cs typeface="Microsoft JhengHei"/>
            </a:endParaRPr>
          </a:p>
          <a:p>
            <a:pPr marL="12700" marR="5080">
              <a:lnSpc>
                <a:spcPct val="154100"/>
              </a:lnSpc>
              <a:spcBef>
                <a:spcPts val="15"/>
              </a:spcBef>
            </a:pPr>
            <a:r>
              <a:rPr sz="850" dirty="0">
                <a:latin typeface="Microsoft JhengHei"/>
                <a:cs typeface="Microsoft JhengHei"/>
              </a:rPr>
              <a:t>1</a:t>
            </a:r>
            <a:r>
              <a:rPr sz="850" spc="-10" dirty="0">
                <a:latin typeface="Microsoft JhengHei"/>
                <a:cs typeface="Microsoft JhengHei"/>
              </a:rPr>
              <a:t>個志願序最多只</a:t>
            </a:r>
            <a:r>
              <a:rPr sz="850" spc="500" dirty="0">
                <a:latin typeface="Microsoft JhengHei"/>
                <a:cs typeface="Microsoft JhengHei"/>
              </a:rPr>
              <a:t> </a:t>
            </a:r>
            <a:r>
              <a:rPr sz="850" dirty="0">
                <a:latin typeface="Microsoft JhengHei"/>
                <a:cs typeface="Microsoft JhengHei"/>
              </a:rPr>
              <a:t>能放3間”</a:t>
            </a:r>
            <a:r>
              <a:rPr sz="850" b="1" dirty="0">
                <a:latin typeface="Microsoft JhengHei"/>
                <a:cs typeface="Microsoft JhengHei"/>
              </a:rPr>
              <a:t>學校</a:t>
            </a:r>
            <a:r>
              <a:rPr sz="850" spc="-25" dirty="0">
                <a:latin typeface="Microsoft JhengHei"/>
                <a:cs typeface="Microsoft JhengHei"/>
              </a:rPr>
              <a:t>”。</a:t>
            </a:r>
            <a:endParaRPr sz="85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0889" y="600453"/>
            <a:ext cx="219710" cy="2380615"/>
            <a:chOff x="1040889" y="600453"/>
            <a:chExt cx="219710" cy="2380615"/>
          </a:xfrm>
        </p:grpSpPr>
        <p:sp>
          <p:nvSpPr>
            <p:cNvPr id="9" name="object 9"/>
            <p:cNvSpPr/>
            <p:nvPr/>
          </p:nvSpPr>
          <p:spPr>
            <a:xfrm>
              <a:off x="1124712" y="1949196"/>
              <a:ext cx="119380" cy="1015365"/>
            </a:xfrm>
            <a:custGeom>
              <a:avLst/>
              <a:gdLst/>
              <a:ahLst/>
              <a:cxnLst/>
              <a:rect l="l" t="t" r="r" b="b"/>
              <a:pathLst>
                <a:path w="119380" h="1015364">
                  <a:moveTo>
                    <a:pt x="118872" y="1014984"/>
                  </a:moveTo>
                  <a:lnTo>
                    <a:pt x="95761" y="1014204"/>
                  </a:lnTo>
                  <a:lnTo>
                    <a:pt x="76866" y="1012078"/>
                  </a:lnTo>
                  <a:lnTo>
                    <a:pt x="64115" y="1008929"/>
                  </a:lnTo>
                  <a:lnTo>
                    <a:pt x="59436" y="1005078"/>
                  </a:lnTo>
                  <a:lnTo>
                    <a:pt x="59436" y="517398"/>
                  </a:lnTo>
                  <a:lnTo>
                    <a:pt x="54756" y="513546"/>
                  </a:lnTo>
                  <a:lnTo>
                    <a:pt x="42005" y="510397"/>
                  </a:lnTo>
                  <a:lnTo>
                    <a:pt x="23110" y="508271"/>
                  </a:lnTo>
                  <a:lnTo>
                    <a:pt x="0" y="507492"/>
                  </a:lnTo>
                  <a:lnTo>
                    <a:pt x="23110" y="506712"/>
                  </a:lnTo>
                  <a:lnTo>
                    <a:pt x="42005" y="504586"/>
                  </a:lnTo>
                  <a:lnTo>
                    <a:pt x="54756" y="501437"/>
                  </a:lnTo>
                  <a:lnTo>
                    <a:pt x="59436" y="497586"/>
                  </a:lnTo>
                  <a:lnTo>
                    <a:pt x="59436" y="9906"/>
                  </a:lnTo>
                  <a:lnTo>
                    <a:pt x="64115" y="6054"/>
                  </a:lnTo>
                  <a:lnTo>
                    <a:pt x="76866" y="2905"/>
                  </a:lnTo>
                  <a:lnTo>
                    <a:pt x="95761" y="779"/>
                  </a:lnTo>
                  <a:lnTo>
                    <a:pt x="118872" y="0"/>
                  </a:lnTo>
                </a:path>
              </a:pathLst>
            </a:custGeom>
            <a:ln w="335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89" y="600453"/>
              <a:ext cx="195077" cy="23470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83691" y="623062"/>
            <a:ext cx="10795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-50" dirty="0">
                <a:solidFill>
                  <a:srgbClr val="6F2F9F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649" y="1095753"/>
            <a:ext cx="195077" cy="2347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67562" y="1118362"/>
            <a:ext cx="10795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-50" dirty="0">
                <a:solidFill>
                  <a:srgbClr val="6F2F9F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61653" y="1165669"/>
            <a:ext cx="195580" cy="235585"/>
            <a:chOff x="2561653" y="1165669"/>
            <a:chExt cx="195580" cy="235585"/>
          </a:xfrm>
        </p:grpSpPr>
        <p:sp>
          <p:nvSpPr>
            <p:cNvPr id="15" name="object 15"/>
            <p:cNvSpPr/>
            <p:nvPr/>
          </p:nvSpPr>
          <p:spPr>
            <a:xfrm>
              <a:off x="2574036" y="1178052"/>
              <a:ext cx="170815" cy="210820"/>
            </a:xfrm>
            <a:custGeom>
              <a:avLst/>
              <a:gdLst/>
              <a:ahLst/>
              <a:cxnLst/>
              <a:rect l="l" t="t" r="r" b="b"/>
              <a:pathLst>
                <a:path w="170814" h="210819">
                  <a:moveTo>
                    <a:pt x="120650" y="0"/>
                  </a:moveTo>
                  <a:lnTo>
                    <a:pt x="50037" y="0"/>
                  </a:lnTo>
                  <a:lnTo>
                    <a:pt x="0" y="50037"/>
                  </a:lnTo>
                  <a:lnTo>
                    <a:pt x="0" y="160274"/>
                  </a:lnTo>
                  <a:lnTo>
                    <a:pt x="50037" y="210312"/>
                  </a:lnTo>
                  <a:lnTo>
                    <a:pt x="120650" y="210312"/>
                  </a:lnTo>
                  <a:lnTo>
                    <a:pt x="170687" y="160274"/>
                  </a:lnTo>
                  <a:lnTo>
                    <a:pt x="170687" y="50037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74036" y="1178052"/>
              <a:ext cx="170815" cy="210820"/>
            </a:xfrm>
            <a:custGeom>
              <a:avLst/>
              <a:gdLst/>
              <a:ahLst/>
              <a:cxnLst/>
              <a:rect l="l" t="t" r="r" b="b"/>
              <a:pathLst>
                <a:path w="170814" h="210819">
                  <a:moveTo>
                    <a:pt x="0" y="50037"/>
                  </a:moveTo>
                  <a:lnTo>
                    <a:pt x="50037" y="0"/>
                  </a:lnTo>
                  <a:lnTo>
                    <a:pt x="120650" y="0"/>
                  </a:lnTo>
                  <a:lnTo>
                    <a:pt x="170687" y="50037"/>
                  </a:lnTo>
                  <a:lnTo>
                    <a:pt x="170687" y="160274"/>
                  </a:lnTo>
                  <a:lnTo>
                    <a:pt x="120650" y="210312"/>
                  </a:lnTo>
                  <a:lnTo>
                    <a:pt x="50037" y="210312"/>
                  </a:lnTo>
                  <a:lnTo>
                    <a:pt x="0" y="160274"/>
                  </a:lnTo>
                  <a:lnTo>
                    <a:pt x="0" y="50037"/>
                  </a:lnTo>
                  <a:close/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05277" y="1188161"/>
            <a:ext cx="10795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-50" dirty="0">
                <a:solidFill>
                  <a:srgbClr val="6F2F9F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7829" y="1621533"/>
            <a:ext cx="195077" cy="23470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270630" y="1644777"/>
            <a:ext cx="10795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-50" dirty="0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5789" y="1586481"/>
            <a:ext cx="195077" cy="23470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188845" y="1609090"/>
            <a:ext cx="10795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-50" dirty="0">
                <a:solidFill>
                  <a:srgbClr val="6F2F9F"/>
                </a:solidFill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16289" y="1375981"/>
            <a:ext cx="355600" cy="515620"/>
            <a:chOff x="2316289" y="1375981"/>
            <a:chExt cx="355600" cy="515620"/>
          </a:xfrm>
        </p:grpSpPr>
        <p:sp>
          <p:nvSpPr>
            <p:cNvPr id="23" name="object 23"/>
            <p:cNvSpPr/>
            <p:nvPr/>
          </p:nvSpPr>
          <p:spPr>
            <a:xfrm>
              <a:off x="2496311" y="1388364"/>
              <a:ext cx="163195" cy="175260"/>
            </a:xfrm>
            <a:custGeom>
              <a:avLst/>
              <a:gdLst/>
              <a:ahLst/>
              <a:cxnLst/>
              <a:rect l="l" t="t" r="r" b="b"/>
              <a:pathLst>
                <a:path w="163194" h="175259">
                  <a:moveTo>
                    <a:pt x="0" y="175260"/>
                  </a:moveTo>
                  <a:lnTo>
                    <a:pt x="163067" y="175260"/>
                  </a:lnTo>
                  <a:lnTo>
                    <a:pt x="163067" y="0"/>
                  </a:lnTo>
                  <a:lnTo>
                    <a:pt x="0" y="0"/>
                  </a:lnTo>
                  <a:lnTo>
                    <a:pt x="0" y="175260"/>
                  </a:lnTo>
                  <a:close/>
                </a:path>
              </a:pathLst>
            </a:custGeom>
            <a:ln w="2438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8671" y="1703832"/>
              <a:ext cx="330835" cy="175260"/>
            </a:xfrm>
            <a:custGeom>
              <a:avLst/>
              <a:gdLst/>
              <a:ahLst/>
              <a:cxnLst/>
              <a:rect l="l" t="t" r="r" b="b"/>
              <a:pathLst>
                <a:path w="330835" h="175260">
                  <a:moveTo>
                    <a:pt x="0" y="175260"/>
                  </a:moveTo>
                  <a:lnTo>
                    <a:pt x="330708" y="175260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75260"/>
                  </a:lnTo>
                  <a:close/>
                </a:path>
              </a:pathLst>
            </a:custGeom>
            <a:ln w="243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18716" y="388620"/>
            <a:ext cx="2466340" cy="218440"/>
          </a:xfrm>
          <a:prstGeom prst="rect">
            <a:avLst/>
          </a:prstGeom>
          <a:ln w="6097">
            <a:solidFill>
              <a:srgbClr val="92D05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515"/>
              </a:spcBef>
            </a:pPr>
            <a:r>
              <a:rPr sz="650" b="1" dirty="0">
                <a:solidFill>
                  <a:srgbClr val="080808"/>
                </a:solidFill>
                <a:latin typeface="Microsoft JhengHei"/>
                <a:cs typeface="Microsoft JhengHei"/>
              </a:rPr>
              <a:t>1</a:t>
            </a:r>
            <a:r>
              <a:rPr sz="650" b="1" spc="15" dirty="0">
                <a:solidFill>
                  <a:srgbClr val="080808"/>
                </a:solidFill>
                <a:latin typeface="Microsoft JhengHei"/>
                <a:cs typeface="Microsoft JhengHei"/>
              </a:rPr>
              <a:t>. 每一志願序至多可選填 </a:t>
            </a:r>
            <a:r>
              <a:rPr sz="650" b="1" dirty="0">
                <a:solidFill>
                  <a:srgbClr val="0000FF"/>
                </a:solidFill>
                <a:latin typeface="Microsoft JhengHei"/>
                <a:cs typeface="Microsoft JhengHei"/>
              </a:rPr>
              <a:t>3</a:t>
            </a:r>
            <a:r>
              <a:rPr sz="650" b="1" spc="30" dirty="0">
                <a:solidFill>
                  <a:srgbClr val="0000FF"/>
                </a:solidFill>
                <a:latin typeface="Microsoft JhengHei"/>
                <a:cs typeface="Microsoft JhengHei"/>
              </a:rPr>
              <a:t> 校為一群組</a:t>
            </a:r>
            <a:r>
              <a:rPr sz="650" b="1" spc="-5" dirty="0">
                <a:solidFill>
                  <a:srgbClr val="080808"/>
                </a:solidFill>
                <a:latin typeface="Microsoft JhengHei"/>
                <a:cs typeface="Microsoft JhengHei"/>
              </a:rPr>
              <a:t>，其志願序積分相同。</a:t>
            </a:r>
            <a:endParaRPr sz="650">
              <a:latin typeface="Microsoft JhengHei"/>
              <a:cs typeface="Microsoft JhengHe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6692" y="2615438"/>
            <a:ext cx="1068491" cy="53796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59791" y="99517"/>
            <a:ext cx="161036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20" dirty="0">
                <a:latin typeface="Microsoft JhengHei"/>
                <a:cs typeface="Microsoft JhengHei"/>
              </a:rPr>
              <a:t>免試志願選填功能</a:t>
            </a:r>
            <a:endParaRPr sz="1550">
              <a:latin typeface="Microsoft JhengHei"/>
              <a:cs typeface="Microsoft JhengHe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-11887" y="-11302"/>
            <a:ext cx="4471035" cy="3361054"/>
            <a:chOff x="-11887" y="-11302"/>
            <a:chExt cx="4471035" cy="3361054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04" y="889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1297" y="3126739"/>
            <a:ext cx="958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latin typeface="Arial"/>
                <a:cs typeface="Arial"/>
              </a:rPr>
              <a:t>57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576" y="661416"/>
            <a:ext cx="4379595" cy="2303145"/>
            <a:chOff x="36576" y="661416"/>
            <a:chExt cx="4379595" cy="2303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796" y="661416"/>
              <a:ext cx="3381215" cy="23027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576" y="1039368"/>
              <a:ext cx="1120140" cy="532130"/>
            </a:xfrm>
            <a:custGeom>
              <a:avLst/>
              <a:gdLst/>
              <a:ahLst/>
              <a:cxnLst/>
              <a:rect l="l" t="t" r="r" b="b"/>
              <a:pathLst>
                <a:path w="1120140" h="532130">
                  <a:moveTo>
                    <a:pt x="1120140" y="0"/>
                  </a:moveTo>
                  <a:lnTo>
                    <a:pt x="0" y="0"/>
                  </a:lnTo>
                  <a:lnTo>
                    <a:pt x="0" y="531876"/>
                  </a:lnTo>
                  <a:lnTo>
                    <a:pt x="1120140" y="531876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3226" y="980440"/>
              <a:ext cx="83820" cy="591185"/>
            </a:xfrm>
            <a:custGeom>
              <a:avLst/>
              <a:gdLst/>
              <a:ahLst/>
              <a:cxnLst/>
              <a:rect l="l" t="t" r="r" b="b"/>
              <a:pathLst>
                <a:path w="83819" h="591185">
                  <a:moveTo>
                    <a:pt x="0" y="58927"/>
                  </a:moveTo>
                  <a:lnTo>
                    <a:pt x="0" y="590803"/>
                  </a:lnTo>
                </a:path>
                <a:path w="83819" h="591185">
                  <a:moveTo>
                    <a:pt x="0" y="69850"/>
                  </a:moveTo>
                  <a:lnTo>
                    <a:pt x="83819" y="0"/>
                  </a:lnTo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947" y="1025301"/>
            <a:ext cx="1087120" cy="47053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950" b="1" dirty="0">
                <a:solidFill>
                  <a:srgbClr val="0000FF"/>
                </a:solidFill>
                <a:latin typeface="Microsoft JhengHei"/>
                <a:cs typeface="Microsoft JhengHei"/>
              </a:rPr>
              <a:t>1</a:t>
            </a:r>
            <a:r>
              <a:rPr sz="95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個志願序內最多</a:t>
            </a:r>
            <a:endParaRPr sz="9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50" b="1" dirty="0">
                <a:solidFill>
                  <a:srgbClr val="0000FF"/>
                </a:solidFill>
                <a:latin typeface="Microsoft JhengHei"/>
                <a:cs typeface="Microsoft JhengHei"/>
              </a:rPr>
              <a:t>只能放3</a:t>
            </a:r>
            <a:r>
              <a:rPr sz="95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間”學校”</a:t>
            </a:r>
            <a:endParaRPr sz="95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392" y="1860613"/>
            <a:ext cx="2983865" cy="481965"/>
            <a:chOff x="88392" y="1860613"/>
            <a:chExt cx="2983865" cy="481965"/>
          </a:xfrm>
        </p:grpSpPr>
        <p:sp>
          <p:nvSpPr>
            <p:cNvPr id="9" name="object 9"/>
            <p:cNvSpPr/>
            <p:nvPr/>
          </p:nvSpPr>
          <p:spPr>
            <a:xfrm>
              <a:off x="88392" y="1872996"/>
              <a:ext cx="2433955" cy="457200"/>
            </a:xfrm>
            <a:custGeom>
              <a:avLst/>
              <a:gdLst/>
              <a:ahLst/>
              <a:cxnLst/>
              <a:rect l="l" t="t" r="r" b="b"/>
              <a:pathLst>
                <a:path w="2433955" h="457200">
                  <a:moveTo>
                    <a:pt x="243382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433828" y="457200"/>
                  </a:lnTo>
                  <a:lnTo>
                    <a:pt x="2433828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6665" y="1872996"/>
              <a:ext cx="532765" cy="457200"/>
            </a:xfrm>
            <a:custGeom>
              <a:avLst/>
              <a:gdLst/>
              <a:ahLst/>
              <a:cxnLst/>
              <a:rect l="l" t="t" r="r" b="b"/>
              <a:pathLst>
                <a:path w="532764" h="457200">
                  <a:moveTo>
                    <a:pt x="0" y="0"/>
                  </a:moveTo>
                  <a:lnTo>
                    <a:pt x="0" y="457200"/>
                  </a:lnTo>
                </a:path>
                <a:path w="532764" h="457200">
                  <a:moveTo>
                    <a:pt x="0" y="191642"/>
                  </a:moveTo>
                  <a:lnTo>
                    <a:pt x="532764" y="89026"/>
                  </a:lnTo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392" y="1859705"/>
            <a:ext cx="2426335" cy="3790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345"/>
              </a:spcBef>
            </a:pPr>
            <a:r>
              <a:rPr sz="95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一校如有多科別，選填時視為同一志願序</a:t>
            </a:r>
            <a:endParaRPr sz="950">
              <a:latin typeface="Microsoft JhengHei"/>
              <a:cs typeface="Microsoft JhengHei"/>
            </a:endParaRPr>
          </a:p>
          <a:p>
            <a:pPr marL="59690">
              <a:lnSpc>
                <a:spcPct val="100000"/>
              </a:lnSpc>
              <a:spcBef>
                <a:spcPts val="250"/>
              </a:spcBef>
            </a:pPr>
            <a:r>
              <a:rPr sz="95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其志願序積分相同</a:t>
            </a:r>
            <a:endParaRPr sz="950">
              <a:latin typeface="Microsoft JhengHei"/>
              <a:cs typeface="Microsoft Jheng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86253" y="792477"/>
            <a:ext cx="1949450" cy="1484630"/>
            <a:chOff x="1286253" y="792477"/>
            <a:chExt cx="1949450" cy="14846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253" y="792477"/>
              <a:ext cx="224033" cy="1996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253" y="1542285"/>
              <a:ext cx="224033" cy="1996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253" y="1243581"/>
              <a:ext cx="224033" cy="1981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49523" y="1571244"/>
              <a:ext cx="173990" cy="693420"/>
            </a:xfrm>
            <a:custGeom>
              <a:avLst/>
              <a:gdLst/>
              <a:ahLst/>
              <a:cxnLst/>
              <a:rect l="l" t="t" r="r" b="b"/>
              <a:pathLst>
                <a:path w="173989" h="693419">
                  <a:moveTo>
                    <a:pt x="173736" y="693419"/>
                  </a:moveTo>
                  <a:lnTo>
                    <a:pt x="139910" y="692282"/>
                  </a:lnTo>
                  <a:lnTo>
                    <a:pt x="112299" y="689181"/>
                  </a:lnTo>
                  <a:lnTo>
                    <a:pt x="93690" y="684579"/>
                  </a:lnTo>
                  <a:lnTo>
                    <a:pt x="86867" y="678941"/>
                  </a:lnTo>
                  <a:lnTo>
                    <a:pt x="86867" y="361188"/>
                  </a:lnTo>
                  <a:lnTo>
                    <a:pt x="80045" y="355550"/>
                  </a:lnTo>
                  <a:lnTo>
                    <a:pt x="61436" y="350948"/>
                  </a:lnTo>
                  <a:lnTo>
                    <a:pt x="33825" y="347847"/>
                  </a:lnTo>
                  <a:lnTo>
                    <a:pt x="0" y="346709"/>
                  </a:lnTo>
                  <a:lnTo>
                    <a:pt x="33825" y="345572"/>
                  </a:lnTo>
                  <a:lnTo>
                    <a:pt x="61436" y="342471"/>
                  </a:lnTo>
                  <a:lnTo>
                    <a:pt x="80045" y="337869"/>
                  </a:lnTo>
                  <a:lnTo>
                    <a:pt x="86867" y="332231"/>
                  </a:lnTo>
                  <a:lnTo>
                    <a:pt x="86867" y="14477"/>
                  </a:lnTo>
                  <a:lnTo>
                    <a:pt x="93690" y="8840"/>
                  </a:lnTo>
                  <a:lnTo>
                    <a:pt x="112299" y="4238"/>
                  </a:lnTo>
                  <a:lnTo>
                    <a:pt x="139910" y="1137"/>
                  </a:lnTo>
                  <a:lnTo>
                    <a:pt x="173736" y="0"/>
                  </a:lnTo>
                </a:path>
              </a:pathLst>
            </a:custGeom>
            <a:ln w="243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9791" y="99186"/>
            <a:ext cx="161036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Microsoft JhengHei"/>
                <a:cs typeface="Microsoft JhengHei"/>
              </a:rPr>
              <a:t>免試志願選填功能</a:t>
            </a:r>
            <a:endParaRPr sz="1550"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11887" y="-11937"/>
            <a:ext cx="4471035" cy="3361054"/>
            <a:chOff x="-11887" y="-11937"/>
            <a:chExt cx="4471035" cy="3361054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4" y="253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" y="766882"/>
            <a:ext cx="3366499" cy="22106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81297" y="3127349"/>
            <a:ext cx="958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latin typeface="Arial"/>
                <a:cs typeface="Arial"/>
              </a:rPr>
              <a:t>58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392" y="921829"/>
            <a:ext cx="3479800" cy="2054860"/>
            <a:chOff x="88392" y="921829"/>
            <a:chExt cx="3479800" cy="2054860"/>
          </a:xfrm>
        </p:grpSpPr>
        <p:sp>
          <p:nvSpPr>
            <p:cNvPr id="5" name="object 5"/>
            <p:cNvSpPr/>
            <p:nvPr/>
          </p:nvSpPr>
          <p:spPr>
            <a:xfrm>
              <a:off x="1872996" y="934212"/>
              <a:ext cx="1682750" cy="2030095"/>
            </a:xfrm>
            <a:custGeom>
              <a:avLst/>
              <a:gdLst/>
              <a:ahLst/>
              <a:cxnLst/>
              <a:rect l="l" t="t" r="r" b="b"/>
              <a:pathLst>
                <a:path w="1682750" h="2030095">
                  <a:moveTo>
                    <a:pt x="0" y="208788"/>
                  </a:moveTo>
                  <a:lnTo>
                    <a:pt x="1682495" y="208788"/>
                  </a:lnTo>
                  <a:lnTo>
                    <a:pt x="1682495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  <a:path w="1682750" h="2030095">
                  <a:moveTo>
                    <a:pt x="0" y="2029968"/>
                  </a:moveTo>
                  <a:lnTo>
                    <a:pt x="1682495" y="2029968"/>
                  </a:lnTo>
                  <a:lnTo>
                    <a:pt x="1682495" y="1786128"/>
                  </a:lnTo>
                  <a:lnTo>
                    <a:pt x="0" y="1786128"/>
                  </a:lnTo>
                  <a:lnTo>
                    <a:pt x="0" y="2029968"/>
                  </a:lnTo>
                  <a:close/>
                </a:path>
              </a:pathLst>
            </a:custGeom>
            <a:ln w="243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392" y="1872996"/>
              <a:ext cx="1541145" cy="600710"/>
            </a:xfrm>
            <a:custGeom>
              <a:avLst/>
              <a:gdLst/>
              <a:ahLst/>
              <a:cxnLst/>
              <a:rect l="l" t="t" r="r" b="b"/>
              <a:pathLst>
                <a:path w="1541145" h="600710">
                  <a:moveTo>
                    <a:pt x="1540764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1540764" y="600456"/>
                  </a:lnTo>
                  <a:lnTo>
                    <a:pt x="1540764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1950" y="1157986"/>
              <a:ext cx="937894" cy="1315720"/>
            </a:xfrm>
            <a:custGeom>
              <a:avLst/>
              <a:gdLst/>
              <a:ahLst/>
              <a:cxnLst/>
              <a:rect l="l" t="t" r="r" b="b"/>
              <a:pathLst>
                <a:path w="937894" h="1315720">
                  <a:moveTo>
                    <a:pt x="0" y="715010"/>
                  </a:moveTo>
                  <a:lnTo>
                    <a:pt x="0" y="1315466"/>
                  </a:lnTo>
                </a:path>
                <a:path w="937894" h="1315720">
                  <a:moveTo>
                    <a:pt x="0" y="966724"/>
                  </a:moveTo>
                  <a:lnTo>
                    <a:pt x="937641" y="0"/>
                  </a:lnTo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392" y="1934718"/>
            <a:ext cx="1531620" cy="4267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20"/>
              </a:spcBef>
            </a:pPr>
            <a:r>
              <a:rPr sz="950" b="1" dirty="0">
                <a:solidFill>
                  <a:srgbClr val="0000FF"/>
                </a:solidFill>
                <a:latin typeface="Microsoft JhengHei"/>
                <a:cs typeface="Microsoft JhengHei"/>
              </a:rPr>
              <a:t>同一所學校</a:t>
            </a:r>
            <a:r>
              <a:rPr sz="950" b="1" spc="50" dirty="0">
                <a:solidFill>
                  <a:srgbClr val="080808"/>
                </a:solidFill>
                <a:latin typeface="Microsoft JhengHei"/>
                <a:cs typeface="Microsoft JhengHei"/>
              </a:rPr>
              <a:t>第 </a:t>
            </a:r>
            <a:r>
              <a:rPr sz="950" b="1" dirty="0">
                <a:solidFill>
                  <a:srgbClr val="0000FF"/>
                </a:solidFill>
                <a:latin typeface="Microsoft JhengHei"/>
                <a:cs typeface="Microsoft JhengHei"/>
              </a:rPr>
              <a:t>2</a:t>
            </a:r>
            <a:r>
              <a:rPr sz="950" b="1" spc="90" dirty="0">
                <a:solidFill>
                  <a:srgbClr val="0000FF"/>
                </a:solidFill>
                <a:latin typeface="Microsoft JhengHei"/>
                <a:cs typeface="Microsoft JhengHei"/>
              </a:rPr>
              <a:t> </a:t>
            </a:r>
            <a:r>
              <a:rPr sz="950" b="1" spc="-15" dirty="0">
                <a:solidFill>
                  <a:srgbClr val="080808"/>
                </a:solidFill>
                <a:latin typeface="Microsoft JhengHei"/>
                <a:cs typeface="Microsoft JhengHei"/>
              </a:rPr>
              <a:t>次選填，</a:t>
            </a:r>
            <a:endParaRPr sz="950">
              <a:latin typeface="Microsoft JhengHei"/>
              <a:cs typeface="Microsoft JhengHei"/>
            </a:endParaRPr>
          </a:p>
          <a:p>
            <a:pPr marL="59690">
              <a:lnSpc>
                <a:spcPct val="100000"/>
              </a:lnSpc>
              <a:spcBef>
                <a:spcPts val="850"/>
              </a:spcBef>
            </a:pPr>
            <a:r>
              <a:rPr sz="950" b="1" dirty="0">
                <a:solidFill>
                  <a:srgbClr val="080808"/>
                </a:solidFill>
                <a:latin typeface="Microsoft JhengHei"/>
                <a:cs typeface="Microsoft JhengHei"/>
              </a:rPr>
              <a:t>視為</a:t>
            </a:r>
            <a:r>
              <a:rPr sz="950" b="1" dirty="0">
                <a:solidFill>
                  <a:srgbClr val="0000FF"/>
                </a:solidFill>
                <a:latin typeface="Microsoft JhengHei"/>
                <a:cs typeface="Microsoft JhengHei"/>
              </a:rPr>
              <a:t>不同</a:t>
            </a:r>
            <a:r>
              <a:rPr sz="950" b="1" spc="-15" dirty="0">
                <a:solidFill>
                  <a:srgbClr val="080808"/>
                </a:solidFill>
                <a:latin typeface="Microsoft JhengHei"/>
                <a:cs typeface="Microsoft JhengHei"/>
              </a:rPr>
              <a:t>志願序。</a:t>
            </a:r>
            <a:endParaRPr sz="95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16773" y="1574101"/>
            <a:ext cx="2658745" cy="1127125"/>
            <a:chOff x="1616773" y="1574101"/>
            <a:chExt cx="2658745" cy="1127125"/>
          </a:xfrm>
        </p:grpSpPr>
        <p:sp>
          <p:nvSpPr>
            <p:cNvPr id="10" name="object 10"/>
            <p:cNvSpPr/>
            <p:nvPr/>
          </p:nvSpPr>
          <p:spPr>
            <a:xfrm>
              <a:off x="1629156" y="2173224"/>
              <a:ext cx="1016000" cy="515620"/>
            </a:xfrm>
            <a:custGeom>
              <a:avLst/>
              <a:gdLst/>
              <a:ahLst/>
              <a:cxnLst/>
              <a:rect l="l" t="t" r="r" b="b"/>
              <a:pathLst>
                <a:path w="1016000" h="515619">
                  <a:moveTo>
                    <a:pt x="0" y="0"/>
                  </a:moveTo>
                  <a:lnTo>
                    <a:pt x="1015492" y="515239"/>
                  </a:lnTo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1595" y="1598676"/>
              <a:ext cx="2148840" cy="8168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89404" y="1586484"/>
              <a:ext cx="2173605" cy="841375"/>
            </a:xfrm>
            <a:custGeom>
              <a:avLst/>
              <a:gdLst/>
              <a:ahLst/>
              <a:cxnLst/>
              <a:rect l="l" t="t" r="r" b="b"/>
              <a:pathLst>
                <a:path w="2173604" h="841375">
                  <a:moveTo>
                    <a:pt x="0" y="841248"/>
                  </a:moveTo>
                  <a:lnTo>
                    <a:pt x="2173224" y="841248"/>
                  </a:lnTo>
                  <a:lnTo>
                    <a:pt x="2173224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2438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9791" y="99517"/>
            <a:ext cx="161036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20" dirty="0">
                <a:latin typeface="Microsoft JhengHei"/>
                <a:cs typeface="Microsoft JhengHei"/>
              </a:rPr>
              <a:t>免試志願選填功能</a:t>
            </a:r>
            <a:endParaRPr sz="155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1887" y="-11302"/>
            <a:ext cx="4471035" cy="3361054"/>
            <a:chOff x="-11887" y="-11302"/>
            <a:chExt cx="4471035" cy="3361054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4" y="889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952" y="649724"/>
            <a:ext cx="3219068" cy="24790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81297" y="3126739"/>
            <a:ext cx="958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latin typeface="Arial"/>
                <a:cs typeface="Arial"/>
              </a:rPr>
              <a:t>59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27950" y="1621345"/>
            <a:ext cx="2007235" cy="1344295"/>
            <a:chOff x="1127950" y="1621345"/>
            <a:chExt cx="2007235" cy="1344295"/>
          </a:xfrm>
        </p:grpSpPr>
        <p:sp>
          <p:nvSpPr>
            <p:cNvPr id="5" name="object 5"/>
            <p:cNvSpPr/>
            <p:nvPr/>
          </p:nvSpPr>
          <p:spPr>
            <a:xfrm>
              <a:off x="1175004" y="1633728"/>
              <a:ext cx="1960245" cy="567055"/>
            </a:xfrm>
            <a:custGeom>
              <a:avLst/>
              <a:gdLst/>
              <a:ahLst/>
              <a:cxnLst/>
              <a:rect l="l" t="t" r="r" b="b"/>
              <a:pathLst>
                <a:path w="1960245" h="567055">
                  <a:moveTo>
                    <a:pt x="1959864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1959864" y="566927"/>
                  </a:lnTo>
                  <a:lnTo>
                    <a:pt x="1959864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0333" y="1633728"/>
              <a:ext cx="55880" cy="1319530"/>
            </a:xfrm>
            <a:custGeom>
              <a:avLst/>
              <a:gdLst/>
              <a:ahLst/>
              <a:cxnLst/>
              <a:rect l="l" t="t" r="r" b="b"/>
              <a:pathLst>
                <a:path w="55880" h="1319530">
                  <a:moveTo>
                    <a:pt x="55499" y="0"/>
                  </a:moveTo>
                  <a:lnTo>
                    <a:pt x="55499" y="566927"/>
                  </a:lnTo>
                </a:path>
                <a:path w="55880" h="1319530">
                  <a:moveTo>
                    <a:pt x="55499" y="560577"/>
                  </a:moveTo>
                  <a:lnTo>
                    <a:pt x="0" y="1319530"/>
                  </a:lnTo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08026" y="1619554"/>
            <a:ext cx="1927225" cy="47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 marR="55244">
              <a:lnSpc>
                <a:spcPct val="153900"/>
              </a:lnSpc>
              <a:spcBef>
                <a:spcPts val="95"/>
              </a:spcBef>
            </a:pPr>
            <a:r>
              <a:rPr sz="950" b="1" dirty="0">
                <a:solidFill>
                  <a:srgbClr val="080808"/>
                </a:solidFill>
                <a:latin typeface="Microsoft JhengHei"/>
                <a:cs typeface="Microsoft JhengHei"/>
              </a:rPr>
              <a:t>第 </a:t>
            </a:r>
            <a:r>
              <a:rPr sz="950" b="1" dirty="0">
                <a:solidFill>
                  <a:srgbClr val="0000FF"/>
                </a:solidFill>
                <a:latin typeface="Microsoft JhengHei"/>
                <a:cs typeface="Microsoft JhengHei"/>
              </a:rPr>
              <a:t>6 </a:t>
            </a:r>
            <a:r>
              <a:rPr sz="950" b="1" spc="-5" dirty="0">
                <a:solidFill>
                  <a:srgbClr val="080808"/>
                </a:solidFill>
                <a:latin typeface="Microsoft JhengHei"/>
                <a:cs typeface="Microsoft JhengHei"/>
              </a:rPr>
              <a:t>志願序後(含第 </a:t>
            </a:r>
            <a:r>
              <a:rPr sz="950" b="1" dirty="0">
                <a:solidFill>
                  <a:srgbClr val="080808"/>
                </a:solidFill>
                <a:latin typeface="Microsoft JhengHei"/>
                <a:cs typeface="Microsoft JhengHei"/>
              </a:rPr>
              <a:t>6</a:t>
            </a:r>
            <a:r>
              <a:rPr sz="950" b="1" spc="-15" dirty="0">
                <a:solidFill>
                  <a:srgbClr val="080808"/>
                </a:solidFill>
                <a:latin typeface="Microsoft JhengHei"/>
                <a:cs typeface="Microsoft JhengHei"/>
              </a:rPr>
              <a:t> 志願)志願選</a:t>
            </a:r>
            <a:r>
              <a:rPr sz="950" b="1" dirty="0">
                <a:solidFill>
                  <a:srgbClr val="080808"/>
                </a:solidFill>
                <a:latin typeface="Microsoft JhengHei"/>
                <a:cs typeface="Microsoft JhengHei"/>
              </a:rPr>
              <a:t>填以</a:t>
            </a:r>
            <a:r>
              <a:rPr sz="950" b="1" dirty="0">
                <a:solidFill>
                  <a:srgbClr val="0000FF"/>
                </a:solidFill>
                <a:latin typeface="Microsoft JhengHei"/>
                <a:cs typeface="Microsoft JhengHei"/>
              </a:rPr>
              <a:t>單科</a:t>
            </a:r>
            <a:r>
              <a:rPr sz="950" b="1" dirty="0">
                <a:solidFill>
                  <a:srgbClr val="080808"/>
                </a:solidFill>
                <a:latin typeface="Microsoft JhengHei"/>
                <a:cs typeface="Microsoft JhengHei"/>
              </a:rPr>
              <a:t>為單位，以7</a:t>
            </a:r>
            <a:r>
              <a:rPr sz="950" b="1" spc="-20" dirty="0">
                <a:solidFill>
                  <a:srgbClr val="080808"/>
                </a:solidFill>
                <a:latin typeface="Microsoft JhengHei"/>
                <a:cs typeface="Microsoft JhengHei"/>
              </a:rPr>
              <a:t>分計。</a:t>
            </a:r>
            <a:endParaRPr sz="95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00" y="2561844"/>
            <a:ext cx="386080" cy="567055"/>
          </a:xfrm>
          <a:custGeom>
            <a:avLst/>
            <a:gdLst/>
            <a:ahLst/>
            <a:cxnLst/>
            <a:rect l="l" t="t" r="r" b="b"/>
            <a:pathLst>
              <a:path w="386080" h="567055">
                <a:moveTo>
                  <a:pt x="0" y="566927"/>
                </a:moveTo>
                <a:lnTo>
                  <a:pt x="385571" y="566927"/>
                </a:lnTo>
                <a:lnTo>
                  <a:pt x="385571" y="0"/>
                </a:lnTo>
                <a:lnTo>
                  <a:pt x="0" y="0"/>
                </a:lnTo>
                <a:lnTo>
                  <a:pt x="0" y="566927"/>
                </a:lnTo>
                <a:close/>
              </a:path>
            </a:pathLst>
          </a:custGeom>
          <a:ln w="243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9791" y="99186"/>
            <a:ext cx="161036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Microsoft JhengHei"/>
                <a:cs typeface="Microsoft JhengHei"/>
              </a:rPr>
              <a:t>免試志願選填功能</a:t>
            </a:r>
            <a:endParaRPr sz="155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1887" y="-11937"/>
            <a:ext cx="4471035" cy="3361054"/>
            <a:chOff x="-11887" y="-11937"/>
            <a:chExt cx="4471035" cy="336105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4" y="253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"/>
            <a:ext cx="669290" cy="264160"/>
            <a:chOff x="0" y="601980"/>
            <a:chExt cx="669290" cy="264160"/>
          </a:xfrm>
        </p:grpSpPr>
        <p:sp>
          <p:nvSpPr>
            <p:cNvPr id="3" name="object 3"/>
            <p:cNvSpPr/>
            <p:nvPr/>
          </p:nvSpPr>
          <p:spPr>
            <a:xfrm>
              <a:off x="0" y="7345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6097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764" y="601980"/>
              <a:ext cx="196850" cy="264160"/>
            </a:xfrm>
            <a:custGeom>
              <a:avLst/>
              <a:gdLst/>
              <a:ahLst/>
              <a:cxnLst/>
              <a:rect l="l" t="t" r="r" b="b"/>
              <a:pathLst>
                <a:path w="196850" h="264159">
                  <a:moveTo>
                    <a:pt x="98297" y="0"/>
                  </a:moveTo>
                  <a:lnTo>
                    <a:pt x="60061" y="10364"/>
                  </a:lnTo>
                  <a:lnTo>
                    <a:pt x="28813" y="38623"/>
                  </a:lnTo>
                  <a:lnTo>
                    <a:pt x="7733" y="80527"/>
                  </a:lnTo>
                  <a:lnTo>
                    <a:pt x="0" y="131825"/>
                  </a:lnTo>
                  <a:lnTo>
                    <a:pt x="7733" y="183124"/>
                  </a:lnTo>
                  <a:lnTo>
                    <a:pt x="28813" y="225028"/>
                  </a:lnTo>
                  <a:lnTo>
                    <a:pt x="60061" y="253287"/>
                  </a:lnTo>
                  <a:lnTo>
                    <a:pt x="98297" y="263651"/>
                  </a:lnTo>
                  <a:lnTo>
                    <a:pt x="136534" y="253287"/>
                  </a:lnTo>
                  <a:lnTo>
                    <a:pt x="167782" y="225028"/>
                  </a:lnTo>
                  <a:lnTo>
                    <a:pt x="188862" y="183124"/>
                  </a:lnTo>
                  <a:lnTo>
                    <a:pt x="196596" y="131825"/>
                  </a:lnTo>
                  <a:lnTo>
                    <a:pt x="188862" y="80527"/>
                  </a:lnTo>
                  <a:lnTo>
                    <a:pt x="167782" y="38623"/>
                  </a:lnTo>
                  <a:lnTo>
                    <a:pt x="136534" y="10364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61844" y="734568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712" y="0"/>
                </a:lnTo>
              </a:path>
            </a:pathLst>
          </a:custGeom>
          <a:ln w="6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040" y="194513"/>
            <a:ext cx="13474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latin typeface="PMingLiU"/>
                <a:cs typeface="PMingLiU"/>
              </a:rPr>
              <a:t>免試系統操作流程</a:t>
            </a:r>
            <a:endParaRPr sz="1300">
              <a:latin typeface="PMingLiU"/>
              <a:cs typeface="PMingLiU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678179"/>
            <a:ext cx="109729" cy="1097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30700" y="2756662"/>
            <a:ext cx="6032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0" dirty="0">
                <a:solidFill>
                  <a:srgbClr val="1D1D1B"/>
                </a:solidFill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1887" y="-11937"/>
            <a:ext cx="4471035" cy="3361054"/>
            <a:chOff x="-11887" y="-11937"/>
            <a:chExt cx="4471035" cy="336105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2964" y="1944623"/>
              <a:ext cx="515032" cy="7833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2" y="539495"/>
              <a:ext cx="3238500" cy="27508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4" y="253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832" y="614220"/>
            <a:ext cx="2478024" cy="25556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81297" y="3127349"/>
            <a:ext cx="958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2232" y="924623"/>
            <a:ext cx="1199515" cy="756920"/>
            <a:chOff x="332232" y="924623"/>
            <a:chExt cx="1199515" cy="756920"/>
          </a:xfrm>
        </p:grpSpPr>
        <p:sp>
          <p:nvSpPr>
            <p:cNvPr id="5" name="object 5"/>
            <p:cNvSpPr/>
            <p:nvPr/>
          </p:nvSpPr>
          <p:spPr>
            <a:xfrm>
              <a:off x="332232" y="1037844"/>
              <a:ext cx="896619" cy="631190"/>
            </a:xfrm>
            <a:custGeom>
              <a:avLst/>
              <a:gdLst/>
              <a:ahLst/>
              <a:cxnLst/>
              <a:rect l="l" t="t" r="r" b="b"/>
              <a:pathLst>
                <a:path w="896619" h="631189">
                  <a:moveTo>
                    <a:pt x="896111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896111" y="630936"/>
                  </a:lnTo>
                  <a:lnTo>
                    <a:pt x="896111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1552" y="937006"/>
              <a:ext cx="277495" cy="732155"/>
            </a:xfrm>
            <a:custGeom>
              <a:avLst/>
              <a:gdLst/>
              <a:ahLst/>
              <a:cxnLst/>
              <a:rect l="l" t="t" r="r" b="b"/>
              <a:pathLst>
                <a:path w="277494" h="732155">
                  <a:moveTo>
                    <a:pt x="0" y="100837"/>
                  </a:moveTo>
                  <a:lnTo>
                    <a:pt x="0" y="731773"/>
                  </a:lnTo>
                </a:path>
                <a:path w="277494" h="732155">
                  <a:moveTo>
                    <a:pt x="0" y="113664"/>
                  </a:moveTo>
                  <a:lnTo>
                    <a:pt x="277368" y="0"/>
                  </a:lnTo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2232" y="1025374"/>
            <a:ext cx="89725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25" marR="115570">
              <a:lnSpc>
                <a:spcPct val="154800"/>
              </a:lnSpc>
              <a:spcBef>
                <a:spcPts val="105"/>
              </a:spcBef>
            </a:pPr>
            <a:r>
              <a:rPr sz="850" spc="-10" dirty="0">
                <a:latin typeface="Microsoft JhengHei"/>
                <a:cs typeface="Microsoft JhengHei"/>
              </a:rPr>
              <a:t>志願別：已儲存志願數/可選</a:t>
            </a:r>
            <a:r>
              <a:rPr sz="850" spc="-15" dirty="0">
                <a:latin typeface="Microsoft JhengHei"/>
                <a:cs typeface="Microsoft JhengHei"/>
              </a:rPr>
              <a:t>志願總數</a:t>
            </a:r>
            <a:endParaRPr sz="85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22968" y="850201"/>
            <a:ext cx="1455420" cy="558800"/>
            <a:chOff x="2922968" y="850201"/>
            <a:chExt cx="1455420" cy="558800"/>
          </a:xfrm>
        </p:grpSpPr>
        <p:sp>
          <p:nvSpPr>
            <p:cNvPr id="9" name="object 9"/>
            <p:cNvSpPr/>
            <p:nvPr/>
          </p:nvSpPr>
          <p:spPr>
            <a:xfrm>
              <a:off x="3259835" y="862584"/>
              <a:ext cx="1094740" cy="245745"/>
            </a:xfrm>
            <a:custGeom>
              <a:avLst/>
              <a:gdLst/>
              <a:ahLst/>
              <a:cxnLst/>
              <a:rect l="l" t="t" r="r" b="b"/>
              <a:pathLst>
                <a:path w="1094739" h="245744">
                  <a:moveTo>
                    <a:pt x="1094231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094231" y="245363"/>
                  </a:lnTo>
                  <a:lnTo>
                    <a:pt x="1094231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5350" y="862584"/>
              <a:ext cx="1430655" cy="534035"/>
            </a:xfrm>
            <a:custGeom>
              <a:avLst/>
              <a:gdLst/>
              <a:ahLst/>
              <a:cxnLst/>
              <a:rect l="l" t="t" r="r" b="b"/>
              <a:pathLst>
                <a:path w="1430654" h="534035">
                  <a:moveTo>
                    <a:pt x="1430527" y="0"/>
                  </a:moveTo>
                  <a:lnTo>
                    <a:pt x="1430527" y="245363"/>
                  </a:lnTo>
                </a:path>
                <a:path w="1430654" h="534035">
                  <a:moveTo>
                    <a:pt x="1430527" y="248031"/>
                  </a:moveTo>
                  <a:lnTo>
                    <a:pt x="0" y="533907"/>
                  </a:lnTo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59835" y="918794"/>
            <a:ext cx="109410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25"/>
              </a:spcBef>
            </a:pPr>
            <a:r>
              <a:rPr sz="850" spc="-10" dirty="0">
                <a:latin typeface="Microsoft JhengHei"/>
                <a:cs typeface="Microsoft JhengHei"/>
              </a:rPr>
              <a:t>該項科組招生資訊</a:t>
            </a:r>
            <a:endParaRPr sz="850">
              <a:latin typeface="Microsoft JhengHei"/>
              <a:cs typeface="Microsoft Jheng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28344" y="2518092"/>
            <a:ext cx="1584325" cy="405130"/>
            <a:chOff x="1228344" y="2518092"/>
            <a:chExt cx="1584325" cy="405130"/>
          </a:xfrm>
        </p:grpSpPr>
        <p:sp>
          <p:nvSpPr>
            <p:cNvPr id="13" name="object 13"/>
            <p:cNvSpPr/>
            <p:nvPr/>
          </p:nvSpPr>
          <p:spPr>
            <a:xfrm>
              <a:off x="1228344" y="2648712"/>
              <a:ext cx="1085215" cy="262255"/>
            </a:xfrm>
            <a:custGeom>
              <a:avLst/>
              <a:gdLst/>
              <a:ahLst/>
              <a:cxnLst/>
              <a:rect l="l" t="t" r="r" b="b"/>
              <a:pathLst>
                <a:path w="1085214" h="262255">
                  <a:moveTo>
                    <a:pt x="1085088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1085088" y="262128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29433" y="2530475"/>
              <a:ext cx="471170" cy="380365"/>
            </a:xfrm>
            <a:custGeom>
              <a:avLst/>
              <a:gdLst/>
              <a:ahLst/>
              <a:cxnLst/>
              <a:rect l="l" t="t" r="r" b="b"/>
              <a:pathLst>
                <a:path w="471169" h="380364">
                  <a:moveTo>
                    <a:pt x="0" y="118236"/>
                  </a:moveTo>
                  <a:lnTo>
                    <a:pt x="0" y="380364"/>
                  </a:lnTo>
                </a:path>
                <a:path w="471169" h="380364">
                  <a:moveTo>
                    <a:pt x="0" y="123570"/>
                  </a:moveTo>
                  <a:lnTo>
                    <a:pt x="470662" y="0"/>
                  </a:lnTo>
                </a:path>
              </a:pathLst>
            </a:custGeom>
            <a:ln w="24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28344" y="2706751"/>
            <a:ext cx="108902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25"/>
              </a:spcBef>
            </a:pPr>
            <a:r>
              <a:rPr sz="850" spc="-10" dirty="0">
                <a:latin typeface="Microsoft JhengHei"/>
                <a:cs typeface="Microsoft JhengHei"/>
              </a:rPr>
              <a:t>總積分計算說明</a:t>
            </a:r>
            <a:endParaRPr sz="85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791" y="99517"/>
            <a:ext cx="161036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20" dirty="0">
                <a:latin typeface="Microsoft JhengHei"/>
                <a:cs typeface="Microsoft JhengHei"/>
              </a:rPr>
              <a:t>免試志願選填功能</a:t>
            </a:r>
            <a:endParaRPr sz="1550">
              <a:latin typeface="Microsoft JhengHei"/>
              <a:cs typeface="Microsoft JhengHe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11887" y="-11302"/>
            <a:ext cx="4471035" cy="3361054"/>
            <a:chOff x="-11887" y="-11302"/>
            <a:chExt cx="4471035" cy="3361054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04" y="889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1297" y="3126739"/>
            <a:ext cx="958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latin typeface="Arial"/>
                <a:cs typeface="Arial"/>
              </a:rPr>
              <a:t>61</a:t>
            </a:r>
            <a:endParaRPr sz="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56" y="944880"/>
            <a:ext cx="3247643" cy="9083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3042" y="1881040"/>
            <a:ext cx="2446655" cy="4222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Font typeface="Wingdings"/>
              <a:buChar char=""/>
              <a:tabLst>
                <a:tab pos="151130" algn="l"/>
              </a:tabLst>
            </a:pPr>
            <a:r>
              <a:rPr sz="650" b="1" spc="-10" dirty="0">
                <a:solidFill>
                  <a:srgbClr val="080808"/>
                </a:solidFill>
                <a:latin typeface="Microsoft JhengHei"/>
                <a:cs typeface="Microsoft JhengHei"/>
              </a:rPr>
              <a:t>快速移動志願序</a:t>
            </a:r>
            <a:endParaRPr sz="6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150" spc="-5" dirty="0">
                <a:solidFill>
                  <a:srgbClr val="080808"/>
                </a:solidFill>
                <a:latin typeface="Microsoft JhengHei"/>
                <a:cs typeface="Microsoft JhengHei"/>
              </a:rPr>
              <a:t>輸入目標分發編號，再按下</a:t>
            </a:r>
            <a:r>
              <a:rPr sz="1150" dirty="0">
                <a:solidFill>
                  <a:srgbClr val="080808"/>
                </a:solidFill>
                <a:latin typeface="Microsoft JhengHei"/>
                <a:cs typeface="Microsoft JhengHei"/>
              </a:rPr>
              <a:t>Go</a:t>
            </a:r>
            <a:r>
              <a:rPr sz="1150" spc="-20" dirty="0">
                <a:solidFill>
                  <a:srgbClr val="080808"/>
                </a:solidFill>
                <a:latin typeface="Microsoft JhengHei"/>
                <a:cs typeface="Microsoft JhengHei"/>
              </a:rPr>
              <a:t>按鈕。</a:t>
            </a:r>
            <a:endParaRPr sz="1150">
              <a:latin typeface="Microsoft JhengHei"/>
              <a:cs typeface="Microsoft JhengHe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92" y="2375983"/>
            <a:ext cx="3187378" cy="7984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98697" y="2730753"/>
            <a:ext cx="74295" cy="130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b="1" spc="-50" dirty="0"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2214" y="2709670"/>
            <a:ext cx="152402" cy="1661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6360" y="99186"/>
            <a:ext cx="1884045" cy="8648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Microsoft JhengHei"/>
                <a:cs typeface="Microsoft JhengHei"/>
              </a:rPr>
              <a:t>免試志願選填功能</a:t>
            </a:r>
            <a:endParaRPr sz="1550">
              <a:latin typeface="Microsoft JhengHei"/>
              <a:cs typeface="Microsoft JhengHei"/>
            </a:endParaRPr>
          </a:p>
          <a:p>
            <a:pPr marL="309245" indent="-296545">
              <a:lnSpc>
                <a:spcPct val="100000"/>
              </a:lnSpc>
              <a:spcBef>
                <a:spcPts val="1825"/>
              </a:spcBef>
              <a:buClr>
                <a:srgbClr val="000000"/>
              </a:buClr>
              <a:buFont typeface="Wingdings"/>
              <a:buChar char=""/>
              <a:tabLst>
                <a:tab pos="309245" algn="l"/>
              </a:tabLst>
            </a:pPr>
            <a:r>
              <a:rPr sz="1350" b="1" spc="-10" dirty="0">
                <a:solidFill>
                  <a:srgbClr val="6F2F9F"/>
                </a:solidFill>
                <a:latin typeface="Microsoft JhengHei"/>
                <a:cs typeface="Microsoft JhengHei"/>
              </a:rPr>
              <a:t>排序功能說明</a:t>
            </a:r>
            <a:endParaRPr sz="1350">
              <a:latin typeface="Microsoft JhengHei"/>
              <a:cs typeface="Microsoft JhengHei"/>
            </a:endParaRPr>
          </a:p>
          <a:p>
            <a:pPr marL="544830" lvl="1" indent="-185420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Font typeface="Wingdings"/>
              <a:buChar char=""/>
              <a:tabLst>
                <a:tab pos="544830" algn="l"/>
              </a:tabLst>
            </a:pPr>
            <a:r>
              <a:rPr sz="850" b="1" spc="-15" dirty="0">
                <a:solidFill>
                  <a:srgbClr val="080808"/>
                </a:solidFill>
                <a:latin typeface="Microsoft JhengHei"/>
                <a:cs typeface="Microsoft JhengHei"/>
              </a:rPr>
              <a:t>上下移動</a:t>
            </a:r>
            <a:endParaRPr sz="85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1887" y="-11937"/>
            <a:ext cx="4471035" cy="3361054"/>
            <a:chOff x="-11887" y="-11937"/>
            <a:chExt cx="4471035" cy="3361054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4" y="253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"/>
            <a:ext cx="669290" cy="264160"/>
            <a:chOff x="0" y="601980"/>
            <a:chExt cx="669290" cy="264160"/>
          </a:xfrm>
        </p:grpSpPr>
        <p:sp>
          <p:nvSpPr>
            <p:cNvPr id="3" name="object 3"/>
            <p:cNvSpPr/>
            <p:nvPr/>
          </p:nvSpPr>
          <p:spPr>
            <a:xfrm>
              <a:off x="0" y="7345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6097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764" y="601980"/>
              <a:ext cx="196850" cy="264160"/>
            </a:xfrm>
            <a:custGeom>
              <a:avLst/>
              <a:gdLst/>
              <a:ahLst/>
              <a:cxnLst/>
              <a:rect l="l" t="t" r="r" b="b"/>
              <a:pathLst>
                <a:path w="196850" h="264159">
                  <a:moveTo>
                    <a:pt x="98297" y="0"/>
                  </a:moveTo>
                  <a:lnTo>
                    <a:pt x="60061" y="10364"/>
                  </a:lnTo>
                  <a:lnTo>
                    <a:pt x="28813" y="38623"/>
                  </a:lnTo>
                  <a:lnTo>
                    <a:pt x="7733" y="80527"/>
                  </a:lnTo>
                  <a:lnTo>
                    <a:pt x="0" y="131825"/>
                  </a:lnTo>
                  <a:lnTo>
                    <a:pt x="7733" y="183124"/>
                  </a:lnTo>
                  <a:lnTo>
                    <a:pt x="28813" y="225028"/>
                  </a:lnTo>
                  <a:lnTo>
                    <a:pt x="60061" y="253287"/>
                  </a:lnTo>
                  <a:lnTo>
                    <a:pt x="98297" y="263651"/>
                  </a:lnTo>
                  <a:lnTo>
                    <a:pt x="136534" y="253287"/>
                  </a:lnTo>
                  <a:lnTo>
                    <a:pt x="167782" y="225028"/>
                  </a:lnTo>
                  <a:lnTo>
                    <a:pt x="188862" y="183124"/>
                  </a:lnTo>
                  <a:lnTo>
                    <a:pt x="196596" y="131825"/>
                  </a:lnTo>
                  <a:lnTo>
                    <a:pt x="188862" y="80527"/>
                  </a:lnTo>
                  <a:lnTo>
                    <a:pt x="167782" y="38623"/>
                  </a:lnTo>
                  <a:lnTo>
                    <a:pt x="136534" y="10364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61844" y="734568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712" y="0"/>
                </a:lnTo>
              </a:path>
            </a:pathLst>
          </a:custGeom>
          <a:ln w="6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8035" y="669417"/>
            <a:ext cx="167830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dirty="0">
                <a:latin typeface="Microsoft JhengHei"/>
                <a:cs typeface="Microsoft JhengHei"/>
              </a:rPr>
              <a:t>志願選填相關作業/ 查詢我的志願資料</a:t>
            </a:r>
            <a:endParaRPr sz="75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164" y="1005967"/>
            <a:ext cx="376618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" indent="-185420">
              <a:lnSpc>
                <a:spcPts val="1520"/>
              </a:lnSpc>
              <a:buClr>
                <a:srgbClr val="FFCD00"/>
              </a:buClr>
              <a:buSzPct val="134782"/>
              <a:buFont typeface="Cambria Math"/>
              <a:buChar char="◉"/>
              <a:tabLst>
                <a:tab pos="198120" algn="l"/>
              </a:tabLst>
            </a:pPr>
            <a:r>
              <a:rPr sz="1150" spc="-5" dirty="0">
                <a:latin typeface="Microsoft JhengHei"/>
                <a:cs typeface="Microsoft JhengHei"/>
              </a:rPr>
              <a:t>儲存志願完成後，務必到【查詢我的志願資料】頁面，</a:t>
            </a:r>
            <a:endParaRPr sz="1150">
              <a:latin typeface="Microsoft JhengHei"/>
              <a:cs typeface="Microsoft JhengHei"/>
            </a:endParaRPr>
          </a:p>
          <a:p>
            <a:pPr marL="198120">
              <a:lnSpc>
                <a:spcPts val="1330"/>
              </a:lnSpc>
            </a:pPr>
            <a:r>
              <a:rPr sz="1150" spc="-5" dirty="0">
                <a:latin typeface="Microsoft JhengHei"/>
                <a:cs typeface="Microsoft JhengHei"/>
              </a:rPr>
              <a:t>確認所選的志願及順序哦！</a:t>
            </a:r>
            <a:endParaRPr sz="115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5647" y="3110890"/>
            <a:ext cx="9652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solidFill>
                  <a:srgbClr val="1D1D1B"/>
                </a:solidFill>
                <a:latin typeface="Calibri"/>
                <a:cs typeface="Calibri"/>
              </a:rPr>
              <a:t>62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791" y="99517"/>
            <a:ext cx="200660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5" dirty="0">
                <a:latin typeface="Microsoft JhengHei"/>
                <a:cs typeface="Microsoft JhengHei"/>
              </a:rPr>
              <a:t>查詢我的免試志願資料</a:t>
            </a:r>
            <a:endParaRPr sz="155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1887" y="-11302"/>
            <a:ext cx="4471035" cy="3361054"/>
            <a:chOff x="-11887" y="-11302"/>
            <a:chExt cx="4471035" cy="3361054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1" y="137159"/>
              <a:ext cx="193549" cy="1828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92" y="1558344"/>
              <a:ext cx="3730351" cy="16308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8244" y="1493520"/>
              <a:ext cx="3767454" cy="1736089"/>
            </a:xfrm>
            <a:custGeom>
              <a:avLst/>
              <a:gdLst/>
              <a:ahLst/>
              <a:cxnLst/>
              <a:rect l="l" t="t" r="r" b="b"/>
              <a:pathLst>
                <a:path w="3767454" h="1736089">
                  <a:moveTo>
                    <a:pt x="0" y="1735836"/>
                  </a:moveTo>
                  <a:lnTo>
                    <a:pt x="3767328" y="1735836"/>
                  </a:lnTo>
                  <a:lnTo>
                    <a:pt x="3767328" y="0"/>
                  </a:lnTo>
                  <a:lnTo>
                    <a:pt x="0" y="0"/>
                  </a:lnTo>
                  <a:lnTo>
                    <a:pt x="0" y="1735836"/>
                  </a:lnTo>
                  <a:close/>
                </a:path>
              </a:pathLst>
            </a:custGeom>
            <a:ln w="6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" y="889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6348" y="3127349"/>
            <a:ext cx="6032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0" dirty="0"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624" y="534924"/>
            <a:ext cx="4395470" cy="2799715"/>
            <a:chOff x="39624" y="534924"/>
            <a:chExt cx="4395470" cy="2799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68" y="3174492"/>
              <a:ext cx="806196" cy="701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624" y="3139440"/>
              <a:ext cx="1099185" cy="195580"/>
            </a:xfrm>
            <a:custGeom>
              <a:avLst/>
              <a:gdLst/>
              <a:ahLst/>
              <a:cxnLst/>
              <a:rect l="l" t="t" r="r" b="b"/>
              <a:pathLst>
                <a:path w="1099185" h="195579">
                  <a:moveTo>
                    <a:pt x="1098804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1098804" y="195072"/>
                  </a:lnTo>
                  <a:lnTo>
                    <a:pt x="1098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" y="534924"/>
              <a:ext cx="3267455" cy="26182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771" y="2159508"/>
              <a:ext cx="925068" cy="1039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2268" y="687324"/>
              <a:ext cx="688848" cy="1051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3040" y="195834"/>
            <a:ext cx="13474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5" dirty="0">
                <a:latin typeface="PMingLiU"/>
                <a:cs typeface="PMingLiU"/>
              </a:rPr>
              <a:t>免試系統操作流程</a:t>
            </a:r>
            <a:endParaRPr sz="1300">
              <a:latin typeface="PMingLiU"/>
              <a:cs typeface="PMingLiU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" y="889"/>
            <a:ext cx="4446905" cy="3336925"/>
          </a:xfrm>
          <a:custGeom>
            <a:avLst/>
            <a:gdLst/>
            <a:ahLst/>
            <a:cxnLst/>
            <a:rect l="l" t="t" r="r" b="b"/>
            <a:pathLst>
              <a:path w="4446905" h="3336925">
                <a:moveTo>
                  <a:pt x="0" y="3336671"/>
                </a:moveTo>
                <a:lnTo>
                  <a:pt x="4446397" y="3336671"/>
                </a:lnTo>
                <a:lnTo>
                  <a:pt x="4446397" y="0"/>
                </a:lnTo>
                <a:lnTo>
                  <a:pt x="0" y="0"/>
                </a:lnTo>
                <a:lnTo>
                  <a:pt x="0" y="333667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6348" y="3126739"/>
            <a:ext cx="6032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0" dirty="0"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624" y="2159507"/>
            <a:ext cx="4395470" cy="1175385"/>
            <a:chOff x="39624" y="2159507"/>
            <a:chExt cx="4395470" cy="1175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68" y="3174491"/>
              <a:ext cx="806196" cy="701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624" y="3139439"/>
              <a:ext cx="1099185" cy="195580"/>
            </a:xfrm>
            <a:custGeom>
              <a:avLst/>
              <a:gdLst/>
              <a:ahLst/>
              <a:cxnLst/>
              <a:rect l="l" t="t" r="r" b="b"/>
              <a:pathLst>
                <a:path w="1099185" h="195579">
                  <a:moveTo>
                    <a:pt x="1098804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1098804" y="195072"/>
                  </a:lnTo>
                  <a:lnTo>
                    <a:pt x="1098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9771" y="2159507"/>
              <a:ext cx="925068" cy="103936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040" y="194513"/>
            <a:ext cx="13474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latin typeface="PMingLiU"/>
                <a:cs typeface="PMingLiU"/>
              </a:rPr>
              <a:t>免試系統操作流程</a:t>
            </a:r>
            <a:endParaRPr sz="1300">
              <a:latin typeface="PMingLiU"/>
              <a:cs typeface="PMingLiU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290" y="551605"/>
            <a:ext cx="3434079" cy="2421890"/>
            <a:chOff x="91290" y="551605"/>
            <a:chExt cx="3434079" cy="2421890"/>
          </a:xfrm>
        </p:grpSpPr>
        <p:sp>
          <p:nvSpPr>
            <p:cNvPr id="9" name="object 9"/>
            <p:cNvSpPr/>
            <p:nvPr/>
          </p:nvSpPr>
          <p:spPr>
            <a:xfrm>
              <a:off x="93195" y="553511"/>
              <a:ext cx="3430270" cy="2418080"/>
            </a:xfrm>
            <a:custGeom>
              <a:avLst/>
              <a:gdLst/>
              <a:ahLst/>
              <a:cxnLst/>
              <a:rect l="l" t="t" r="r" b="b"/>
              <a:pathLst>
                <a:path w="3430270" h="2418080">
                  <a:moveTo>
                    <a:pt x="0" y="2417998"/>
                  </a:moveTo>
                  <a:lnTo>
                    <a:pt x="3430195" y="2417998"/>
                  </a:lnTo>
                  <a:lnTo>
                    <a:pt x="3430195" y="0"/>
                  </a:lnTo>
                  <a:lnTo>
                    <a:pt x="0" y="0"/>
                  </a:lnTo>
                  <a:lnTo>
                    <a:pt x="0" y="2417998"/>
                  </a:lnTo>
                  <a:close/>
                </a:path>
              </a:pathLst>
            </a:custGeom>
            <a:ln w="3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95" y="553510"/>
              <a:ext cx="3430195" cy="1207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195" y="553510"/>
              <a:ext cx="3430270" cy="121285"/>
            </a:xfrm>
            <a:custGeom>
              <a:avLst/>
              <a:gdLst/>
              <a:ahLst/>
              <a:cxnLst/>
              <a:rect l="l" t="t" r="r" b="b"/>
              <a:pathLst>
                <a:path w="3430270" h="121284">
                  <a:moveTo>
                    <a:pt x="0" y="120746"/>
                  </a:moveTo>
                  <a:lnTo>
                    <a:pt x="3430195" y="120746"/>
                  </a:lnTo>
                  <a:lnTo>
                    <a:pt x="3430195" y="0"/>
                  </a:lnTo>
                  <a:lnTo>
                    <a:pt x="0" y="0"/>
                  </a:lnTo>
                  <a:lnTo>
                    <a:pt x="0" y="120746"/>
                  </a:lnTo>
                  <a:close/>
                </a:path>
              </a:pathLst>
            </a:custGeom>
            <a:ln w="31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080" y="555575"/>
            <a:ext cx="63944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10" dirty="0">
                <a:latin typeface="PMingLiU"/>
                <a:cs typeface="PMingLiU"/>
              </a:rPr>
              <a:t>語言認證作業關係圖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9209" y="669512"/>
            <a:ext cx="1419860" cy="2306955"/>
            <a:chOff x="209209" y="669512"/>
            <a:chExt cx="1419860" cy="2306955"/>
          </a:xfrm>
        </p:grpSpPr>
        <p:sp>
          <p:nvSpPr>
            <p:cNvPr id="14" name="object 14"/>
            <p:cNvSpPr/>
            <p:nvPr/>
          </p:nvSpPr>
          <p:spPr>
            <a:xfrm>
              <a:off x="213971" y="674274"/>
              <a:ext cx="1389380" cy="2297430"/>
            </a:xfrm>
            <a:custGeom>
              <a:avLst/>
              <a:gdLst/>
              <a:ahLst/>
              <a:cxnLst/>
              <a:rect l="l" t="t" r="r" b="b"/>
              <a:pathLst>
                <a:path w="1389380" h="2297430">
                  <a:moveTo>
                    <a:pt x="0" y="2297234"/>
                  </a:moveTo>
                  <a:lnTo>
                    <a:pt x="1388933" y="2297234"/>
                  </a:lnTo>
                  <a:lnTo>
                    <a:pt x="1388933" y="0"/>
                  </a:lnTo>
                  <a:lnTo>
                    <a:pt x="0" y="0"/>
                  </a:lnTo>
                  <a:lnTo>
                    <a:pt x="0" y="2297234"/>
                  </a:lnTo>
                  <a:close/>
                </a:path>
              </a:pathLst>
            </a:custGeom>
            <a:ln w="92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278" y="684586"/>
              <a:ext cx="1404485" cy="1645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971" y="674286"/>
              <a:ext cx="1388933" cy="1509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3971" y="674286"/>
              <a:ext cx="1389380" cy="151130"/>
            </a:xfrm>
            <a:custGeom>
              <a:avLst/>
              <a:gdLst/>
              <a:ahLst/>
              <a:cxnLst/>
              <a:rect l="l" t="t" r="r" b="b"/>
              <a:pathLst>
                <a:path w="1389380" h="151130">
                  <a:moveTo>
                    <a:pt x="0" y="150935"/>
                  </a:moveTo>
                  <a:lnTo>
                    <a:pt x="1388933" y="150935"/>
                  </a:lnTo>
                  <a:lnTo>
                    <a:pt x="1388933" y="0"/>
                  </a:lnTo>
                  <a:lnTo>
                    <a:pt x="0" y="0"/>
                  </a:lnTo>
                  <a:lnTo>
                    <a:pt x="0" y="150935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5984" y="679426"/>
            <a:ext cx="36766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b="1" spc="-20" dirty="0">
                <a:latin typeface="Microsoft JhengHei"/>
                <a:cs typeface="Microsoft JhengHei"/>
              </a:rPr>
              <a:t>主辦單位</a:t>
            </a:r>
            <a:endParaRPr sz="650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98181" y="669512"/>
            <a:ext cx="995680" cy="2306955"/>
            <a:chOff x="1598181" y="669512"/>
            <a:chExt cx="995680" cy="2306955"/>
          </a:xfrm>
        </p:grpSpPr>
        <p:sp>
          <p:nvSpPr>
            <p:cNvPr id="20" name="object 20"/>
            <p:cNvSpPr/>
            <p:nvPr/>
          </p:nvSpPr>
          <p:spPr>
            <a:xfrm>
              <a:off x="1602943" y="674275"/>
              <a:ext cx="966469" cy="2297430"/>
            </a:xfrm>
            <a:custGeom>
              <a:avLst/>
              <a:gdLst/>
              <a:ahLst/>
              <a:cxnLst/>
              <a:rect l="l" t="t" r="r" b="b"/>
              <a:pathLst>
                <a:path w="966469" h="2297430">
                  <a:moveTo>
                    <a:pt x="0" y="2297234"/>
                  </a:moveTo>
                  <a:lnTo>
                    <a:pt x="966220" y="2297234"/>
                  </a:lnTo>
                  <a:lnTo>
                    <a:pt x="966220" y="0"/>
                  </a:lnTo>
                  <a:lnTo>
                    <a:pt x="0" y="0"/>
                  </a:lnTo>
                  <a:lnTo>
                    <a:pt x="0" y="2297234"/>
                  </a:lnTo>
                  <a:close/>
                </a:path>
              </a:pathLst>
            </a:custGeom>
            <a:ln w="92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362" y="684587"/>
              <a:ext cx="979471" cy="1645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2943" y="674287"/>
              <a:ext cx="966220" cy="15093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02943" y="674287"/>
              <a:ext cx="966469" cy="151130"/>
            </a:xfrm>
            <a:custGeom>
              <a:avLst/>
              <a:gdLst/>
              <a:ahLst/>
              <a:cxnLst/>
              <a:rect l="l" t="t" r="r" b="b"/>
              <a:pathLst>
                <a:path w="966469" h="151130">
                  <a:moveTo>
                    <a:pt x="0" y="150935"/>
                  </a:moveTo>
                  <a:lnTo>
                    <a:pt x="966220" y="150935"/>
                  </a:lnTo>
                  <a:lnTo>
                    <a:pt x="966220" y="0"/>
                  </a:lnTo>
                  <a:lnTo>
                    <a:pt x="0" y="0"/>
                  </a:lnTo>
                  <a:lnTo>
                    <a:pt x="0" y="150935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33960" y="679426"/>
            <a:ext cx="71056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b="1" spc="-15" dirty="0">
                <a:latin typeface="Microsoft JhengHei"/>
                <a:cs typeface="Microsoft JhengHei"/>
              </a:rPr>
              <a:t>語言認證承辦人員</a:t>
            </a:r>
            <a:endParaRPr sz="650">
              <a:latin typeface="Microsoft JhengHei"/>
              <a:cs typeface="Microsoft Jheng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64401" y="669512"/>
            <a:ext cx="985519" cy="2306955"/>
            <a:chOff x="2564401" y="669512"/>
            <a:chExt cx="985519" cy="2306955"/>
          </a:xfrm>
        </p:grpSpPr>
        <p:sp>
          <p:nvSpPr>
            <p:cNvPr id="26" name="object 26"/>
            <p:cNvSpPr/>
            <p:nvPr/>
          </p:nvSpPr>
          <p:spPr>
            <a:xfrm>
              <a:off x="2569164" y="674275"/>
              <a:ext cx="954405" cy="2297430"/>
            </a:xfrm>
            <a:custGeom>
              <a:avLst/>
              <a:gdLst/>
              <a:ahLst/>
              <a:cxnLst/>
              <a:rect l="l" t="t" r="r" b="b"/>
              <a:pathLst>
                <a:path w="954404" h="2297430">
                  <a:moveTo>
                    <a:pt x="0" y="2297234"/>
                  </a:moveTo>
                  <a:lnTo>
                    <a:pt x="954247" y="2297234"/>
                  </a:lnTo>
                  <a:lnTo>
                    <a:pt x="954247" y="0"/>
                  </a:lnTo>
                  <a:lnTo>
                    <a:pt x="0" y="0"/>
                  </a:lnTo>
                  <a:lnTo>
                    <a:pt x="0" y="2297234"/>
                  </a:lnTo>
                  <a:close/>
                </a:path>
              </a:pathLst>
            </a:custGeom>
            <a:ln w="92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9432" y="684587"/>
              <a:ext cx="969884" cy="1645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9164" y="674287"/>
              <a:ext cx="954247" cy="1509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69164" y="674287"/>
              <a:ext cx="954405" cy="151130"/>
            </a:xfrm>
            <a:custGeom>
              <a:avLst/>
              <a:gdLst/>
              <a:ahLst/>
              <a:cxnLst/>
              <a:rect l="l" t="t" r="r" b="b"/>
              <a:pathLst>
                <a:path w="954404" h="151130">
                  <a:moveTo>
                    <a:pt x="0" y="150935"/>
                  </a:moveTo>
                  <a:lnTo>
                    <a:pt x="954247" y="150935"/>
                  </a:lnTo>
                  <a:lnTo>
                    <a:pt x="954247" y="0"/>
                  </a:lnTo>
                  <a:lnTo>
                    <a:pt x="0" y="0"/>
                  </a:lnTo>
                  <a:lnTo>
                    <a:pt x="0" y="150935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853825" y="679426"/>
            <a:ext cx="3924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b="1" dirty="0">
                <a:latin typeface="Microsoft JhengHei"/>
                <a:cs typeface="Microsoft JhengHei"/>
              </a:rPr>
              <a:t>學生</a:t>
            </a:r>
            <a:r>
              <a:rPr sz="650" b="1" dirty="0">
                <a:latin typeface="Microsoft Sans Serif"/>
                <a:cs typeface="Microsoft Sans Serif"/>
              </a:rPr>
              <a:t>/</a:t>
            </a:r>
            <a:r>
              <a:rPr sz="650" b="1" spc="-25" dirty="0">
                <a:latin typeface="Microsoft JhengHei"/>
                <a:cs typeface="Microsoft JhengHei"/>
              </a:rPr>
              <a:t>家長</a:t>
            </a:r>
            <a:endParaRPr sz="650">
              <a:latin typeface="Microsoft JhengHei"/>
              <a:cs typeface="Microsoft JhengHe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1290" y="672369"/>
            <a:ext cx="3346450" cy="2301240"/>
            <a:chOff x="91290" y="672369"/>
            <a:chExt cx="3346450" cy="230124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195" y="674274"/>
              <a:ext cx="120776" cy="229723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3195" y="674274"/>
              <a:ext cx="121285" cy="2297430"/>
            </a:xfrm>
            <a:custGeom>
              <a:avLst/>
              <a:gdLst/>
              <a:ahLst/>
              <a:cxnLst/>
              <a:rect l="l" t="t" r="r" b="b"/>
              <a:pathLst>
                <a:path w="121285" h="2297430">
                  <a:moveTo>
                    <a:pt x="0" y="2297234"/>
                  </a:moveTo>
                  <a:lnTo>
                    <a:pt x="120776" y="2297234"/>
                  </a:lnTo>
                  <a:lnTo>
                    <a:pt x="120776" y="0"/>
                  </a:lnTo>
                  <a:lnTo>
                    <a:pt x="0" y="0"/>
                  </a:lnTo>
                  <a:lnTo>
                    <a:pt x="0" y="2297234"/>
                  </a:lnTo>
                  <a:close/>
                </a:path>
              </a:pathLst>
            </a:custGeom>
            <a:ln w="3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07256" y="1473703"/>
              <a:ext cx="730214" cy="1932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95965" y="1462138"/>
              <a:ext cx="718625" cy="18112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695965" y="1462138"/>
              <a:ext cx="718820" cy="181610"/>
            </a:xfrm>
            <a:custGeom>
              <a:avLst/>
              <a:gdLst/>
              <a:ahLst/>
              <a:cxnLst/>
              <a:rect l="l" t="t" r="r" b="b"/>
              <a:pathLst>
                <a:path w="718820" h="181610">
                  <a:moveTo>
                    <a:pt x="0" y="181124"/>
                  </a:moveTo>
                  <a:lnTo>
                    <a:pt x="718625" y="181124"/>
                  </a:lnTo>
                  <a:lnTo>
                    <a:pt x="718625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57403" y="1447245"/>
            <a:ext cx="601980" cy="196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marR="5080" indent="-160020">
              <a:lnSpc>
                <a:spcPct val="112300"/>
              </a:lnSpc>
              <a:spcBef>
                <a:spcPts val="95"/>
              </a:spcBef>
            </a:pPr>
            <a:r>
              <a:rPr sz="500" spc="-10" dirty="0">
                <a:latin typeface="Microsoft JhengHei"/>
                <a:cs typeface="Microsoft JhengHei"/>
              </a:rPr>
              <a:t>簽名確認審查報表並</a:t>
            </a:r>
            <a:r>
              <a:rPr sz="500" spc="-20" dirty="0">
                <a:latin typeface="Microsoft JhengHei"/>
                <a:cs typeface="Microsoft JhengHei"/>
              </a:rPr>
              <a:t>繳回學校</a:t>
            </a:r>
            <a:endParaRPr sz="500">
              <a:latin typeface="Microsoft JhengHei"/>
              <a:cs typeface="Microsoft JhengHe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718932" y="1457376"/>
            <a:ext cx="753745" cy="210185"/>
            <a:chOff x="1718932" y="1457376"/>
            <a:chExt cx="753745" cy="210185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37194" y="1473703"/>
              <a:ext cx="735206" cy="19328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3694" y="1462138"/>
              <a:ext cx="724675" cy="18112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723694" y="1462138"/>
              <a:ext cx="725170" cy="181610"/>
            </a:xfrm>
            <a:custGeom>
              <a:avLst/>
              <a:gdLst/>
              <a:ahLst/>
              <a:cxnLst/>
              <a:rect l="l" t="t" r="r" b="b"/>
              <a:pathLst>
                <a:path w="725169" h="181610">
                  <a:moveTo>
                    <a:pt x="0" y="181124"/>
                  </a:moveTo>
                  <a:lnTo>
                    <a:pt x="724675" y="181124"/>
                  </a:lnTo>
                  <a:lnTo>
                    <a:pt x="724675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787305" y="1498702"/>
            <a:ext cx="6007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latin typeface="Microsoft JhengHei"/>
                <a:cs typeface="Microsoft JhengHei"/>
              </a:rPr>
              <a:t>列印語言認證審查表</a:t>
            </a:r>
            <a:endParaRPr sz="500">
              <a:latin typeface="Microsoft JhengHei"/>
              <a:cs typeface="Microsoft JhengHe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718932" y="1537706"/>
            <a:ext cx="977265" cy="433070"/>
            <a:chOff x="1718932" y="1537706"/>
            <a:chExt cx="977265" cy="433070"/>
          </a:xfrm>
        </p:grpSpPr>
        <p:sp>
          <p:nvSpPr>
            <p:cNvPr id="44" name="object 44"/>
            <p:cNvSpPr/>
            <p:nvPr/>
          </p:nvSpPr>
          <p:spPr>
            <a:xfrm>
              <a:off x="2448370" y="1552700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4">
                  <a:moveTo>
                    <a:pt x="0" y="0"/>
                  </a:moveTo>
                  <a:lnTo>
                    <a:pt x="221348" y="0"/>
                  </a:lnTo>
                </a:path>
              </a:pathLst>
            </a:custGeom>
            <a:ln w="4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65969" y="1537706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0" y="0"/>
                  </a:moveTo>
                  <a:lnTo>
                    <a:pt x="0" y="29988"/>
                  </a:lnTo>
                  <a:lnTo>
                    <a:pt x="29995" y="14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37194" y="1778693"/>
              <a:ext cx="735206" cy="19180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3694" y="1764026"/>
              <a:ext cx="724675" cy="18112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723694" y="1764026"/>
              <a:ext cx="725170" cy="181610"/>
            </a:xfrm>
            <a:custGeom>
              <a:avLst/>
              <a:gdLst/>
              <a:ahLst/>
              <a:cxnLst/>
              <a:rect l="l" t="t" r="r" b="b"/>
              <a:pathLst>
                <a:path w="725169" h="181610">
                  <a:moveTo>
                    <a:pt x="0" y="181124"/>
                  </a:moveTo>
                  <a:lnTo>
                    <a:pt x="724675" y="181124"/>
                  </a:lnTo>
                  <a:lnTo>
                    <a:pt x="724675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723308" y="1749697"/>
            <a:ext cx="729615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0355" marR="5080" indent="-288290">
              <a:lnSpc>
                <a:spcPct val="109300"/>
              </a:lnSpc>
              <a:spcBef>
                <a:spcPts val="95"/>
              </a:spcBef>
            </a:pPr>
            <a:r>
              <a:rPr sz="500" spc="-5" dirty="0">
                <a:latin typeface="Microsoft JhengHei"/>
                <a:cs typeface="Microsoft JhengHei"/>
              </a:rPr>
              <a:t>設定語言認證審查表繳交</a:t>
            </a:r>
            <a:r>
              <a:rPr sz="500" spc="-30" dirty="0">
                <a:latin typeface="Microsoft JhengHei"/>
                <a:cs typeface="Microsoft JhengHei"/>
              </a:rPr>
              <a:t>學生</a:t>
            </a:r>
            <a:endParaRPr sz="500">
              <a:latin typeface="Microsoft JhengHei"/>
              <a:cs typeface="Microsoft JhengHe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718932" y="1641040"/>
            <a:ext cx="1338580" cy="629920"/>
            <a:chOff x="1718932" y="1641040"/>
            <a:chExt cx="1338580" cy="629920"/>
          </a:xfrm>
        </p:grpSpPr>
        <p:sp>
          <p:nvSpPr>
            <p:cNvPr id="51" name="object 51"/>
            <p:cNvSpPr/>
            <p:nvPr/>
          </p:nvSpPr>
          <p:spPr>
            <a:xfrm>
              <a:off x="2474617" y="1643262"/>
              <a:ext cx="581025" cy="211454"/>
            </a:xfrm>
            <a:custGeom>
              <a:avLst/>
              <a:gdLst/>
              <a:ahLst/>
              <a:cxnLst/>
              <a:rect l="l" t="t" r="r" b="b"/>
              <a:pathLst>
                <a:path w="581025" h="211455">
                  <a:moveTo>
                    <a:pt x="580661" y="0"/>
                  </a:moveTo>
                  <a:lnTo>
                    <a:pt x="580661" y="211325"/>
                  </a:lnTo>
                  <a:lnTo>
                    <a:pt x="0" y="211325"/>
                  </a:lnTo>
                </a:path>
              </a:pathLst>
            </a:custGeom>
            <a:ln w="4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8370" y="1839594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29995" y="0"/>
                  </a:moveTo>
                  <a:lnTo>
                    <a:pt x="0" y="14994"/>
                  </a:lnTo>
                  <a:lnTo>
                    <a:pt x="29995" y="29988"/>
                  </a:lnTo>
                  <a:lnTo>
                    <a:pt x="29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37194" y="2077521"/>
              <a:ext cx="735206" cy="19328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3694" y="2065913"/>
              <a:ext cx="724675" cy="1811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723694" y="2065913"/>
              <a:ext cx="725170" cy="181610"/>
            </a:xfrm>
            <a:custGeom>
              <a:avLst/>
              <a:gdLst/>
              <a:ahLst/>
              <a:cxnLst/>
              <a:rect l="l" t="t" r="r" b="b"/>
              <a:pathLst>
                <a:path w="725169" h="181610">
                  <a:moveTo>
                    <a:pt x="0" y="181124"/>
                  </a:moveTo>
                  <a:lnTo>
                    <a:pt x="724675" y="181124"/>
                  </a:lnTo>
                  <a:lnTo>
                    <a:pt x="724675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723308" y="2051701"/>
            <a:ext cx="729615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>
              <a:lnSpc>
                <a:spcPct val="109500"/>
              </a:lnSpc>
              <a:spcBef>
                <a:spcPts val="95"/>
              </a:spcBef>
            </a:pPr>
            <a:r>
              <a:rPr sz="500" spc="-5" dirty="0">
                <a:latin typeface="Microsoft JhengHei"/>
                <a:cs typeface="Microsoft JhengHei"/>
              </a:rPr>
              <a:t>列印語言認證審查相關總</a:t>
            </a:r>
            <a:r>
              <a:rPr sz="500" spc="-50" dirty="0">
                <a:latin typeface="Microsoft JhengHei"/>
                <a:cs typeface="Microsoft JhengHei"/>
              </a:rPr>
              <a:t>表</a:t>
            </a:r>
            <a:endParaRPr sz="500">
              <a:latin typeface="Microsoft JhengHei"/>
              <a:cs typeface="Microsoft JhengHe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69601" y="1942927"/>
            <a:ext cx="1831975" cy="328295"/>
            <a:chOff x="269601" y="1942927"/>
            <a:chExt cx="1831975" cy="328295"/>
          </a:xfrm>
        </p:grpSpPr>
        <p:sp>
          <p:nvSpPr>
            <p:cNvPr id="58" name="object 58"/>
            <p:cNvSpPr/>
            <p:nvPr/>
          </p:nvSpPr>
          <p:spPr>
            <a:xfrm>
              <a:off x="2086032" y="1945150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523"/>
                  </a:lnTo>
                </a:path>
              </a:pathLst>
            </a:custGeom>
            <a:ln w="4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71034" y="203592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29995" y="0"/>
                  </a:moveTo>
                  <a:lnTo>
                    <a:pt x="0" y="0"/>
                  </a:lnTo>
                  <a:lnTo>
                    <a:pt x="14997" y="29988"/>
                  </a:lnTo>
                  <a:lnTo>
                    <a:pt x="29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9603" y="2077521"/>
              <a:ext cx="553044" cy="19328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364" y="2065913"/>
              <a:ext cx="543506" cy="18112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74364" y="2065913"/>
              <a:ext cx="543560" cy="181610"/>
            </a:xfrm>
            <a:custGeom>
              <a:avLst/>
              <a:gdLst/>
              <a:ahLst/>
              <a:cxnLst/>
              <a:rect l="l" t="t" r="r" b="b"/>
              <a:pathLst>
                <a:path w="543560" h="181610">
                  <a:moveTo>
                    <a:pt x="0" y="181124"/>
                  </a:moveTo>
                  <a:lnTo>
                    <a:pt x="543506" y="181124"/>
                  </a:lnTo>
                  <a:lnTo>
                    <a:pt x="543506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41958" y="2103244"/>
            <a:ext cx="40894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latin typeface="Microsoft JhengHei"/>
                <a:cs typeface="Microsoft JhengHei"/>
              </a:rPr>
              <a:t>語言認證收件</a:t>
            </a:r>
            <a:endParaRPr sz="500">
              <a:latin typeface="Microsoft JhengHei"/>
              <a:cs typeface="Microsoft JhengHe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69601" y="2362996"/>
            <a:ext cx="573405" cy="211454"/>
            <a:chOff x="269601" y="2362996"/>
            <a:chExt cx="573405" cy="211454"/>
          </a:xfrm>
        </p:grpSpPr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9603" y="2382511"/>
              <a:ext cx="553044" cy="19180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364" y="2367758"/>
              <a:ext cx="543506" cy="18112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74364" y="2367758"/>
              <a:ext cx="543560" cy="181610"/>
            </a:xfrm>
            <a:custGeom>
              <a:avLst/>
              <a:gdLst/>
              <a:ahLst/>
              <a:cxnLst/>
              <a:rect l="l" t="t" r="r" b="b"/>
              <a:pathLst>
                <a:path w="543560" h="181610">
                  <a:moveTo>
                    <a:pt x="0" y="181124"/>
                  </a:moveTo>
                  <a:lnTo>
                    <a:pt x="543506" y="181124"/>
                  </a:lnTo>
                  <a:lnTo>
                    <a:pt x="543506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41958" y="2405707"/>
            <a:ext cx="40894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latin typeface="Microsoft JhengHei"/>
                <a:cs typeface="Microsoft JhengHei"/>
              </a:rPr>
              <a:t>語言認證審查</a:t>
            </a:r>
            <a:endParaRPr sz="500">
              <a:latin typeface="Microsoft JhengHei"/>
              <a:cs typeface="Microsoft JhengHe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69601" y="2664875"/>
            <a:ext cx="573405" cy="210185"/>
            <a:chOff x="269601" y="2664875"/>
            <a:chExt cx="573405" cy="210185"/>
          </a:xfrm>
        </p:grpSpPr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9603" y="2681322"/>
              <a:ext cx="553044" cy="19328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364" y="2669638"/>
              <a:ext cx="543506" cy="18112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74364" y="2669638"/>
              <a:ext cx="543560" cy="181610"/>
            </a:xfrm>
            <a:custGeom>
              <a:avLst/>
              <a:gdLst/>
              <a:ahLst/>
              <a:cxnLst/>
              <a:rect l="l" t="t" r="r" b="b"/>
              <a:pathLst>
                <a:path w="543560" h="181610">
                  <a:moveTo>
                    <a:pt x="0" y="181124"/>
                  </a:moveTo>
                  <a:lnTo>
                    <a:pt x="543506" y="181124"/>
                  </a:lnTo>
                  <a:lnTo>
                    <a:pt x="543506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20654" y="2665001"/>
            <a:ext cx="452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latin typeface="Microsoft JhengHei"/>
                <a:cs typeface="Microsoft JhengHei"/>
              </a:rPr>
              <a:t>審核結果</a:t>
            </a:r>
            <a:r>
              <a:rPr sz="500" spc="-10" dirty="0">
                <a:latin typeface="Microsoft Sans Serif"/>
                <a:cs typeface="Microsoft Sans Serif"/>
              </a:rPr>
              <a:t>(</a:t>
            </a:r>
            <a:r>
              <a:rPr sz="500" spc="-5" dirty="0">
                <a:latin typeface="Microsoft JhengHei"/>
                <a:cs typeface="Microsoft JhengHei"/>
              </a:rPr>
              <a:t>成績</a:t>
            </a:r>
            <a:r>
              <a:rPr sz="500" spc="-50" dirty="0">
                <a:latin typeface="Microsoft Sans Serif"/>
                <a:cs typeface="Microsoft Sans Serif"/>
              </a:rPr>
              <a:t>)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69889" y="2750622"/>
            <a:ext cx="15367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30" dirty="0">
                <a:latin typeface="Microsoft JhengHei"/>
                <a:cs typeface="Microsoft JhengHei"/>
              </a:rPr>
              <a:t>公告</a:t>
            </a:r>
            <a:endParaRPr sz="500">
              <a:latin typeface="Microsoft JhengHei"/>
              <a:cs typeface="Microsoft JhengHe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839725" y="2695060"/>
            <a:ext cx="572135" cy="212090"/>
            <a:chOff x="1839725" y="2695060"/>
            <a:chExt cx="572135" cy="212090"/>
          </a:xfrm>
        </p:grpSpPr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8641" y="2714753"/>
              <a:ext cx="553044" cy="19180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44488" y="2699822"/>
              <a:ext cx="543506" cy="18112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844488" y="2699822"/>
              <a:ext cx="543560" cy="181610"/>
            </a:xfrm>
            <a:custGeom>
              <a:avLst/>
              <a:gdLst/>
              <a:ahLst/>
              <a:cxnLst/>
              <a:rect l="l" t="t" r="r" b="b"/>
              <a:pathLst>
                <a:path w="543560" h="181610">
                  <a:moveTo>
                    <a:pt x="0" y="181124"/>
                  </a:moveTo>
                  <a:lnTo>
                    <a:pt x="543506" y="181124"/>
                  </a:lnTo>
                  <a:lnTo>
                    <a:pt x="543506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892121" y="2738056"/>
            <a:ext cx="452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Microsoft JhengHei"/>
                <a:cs typeface="Microsoft JhengHei"/>
              </a:rPr>
              <a:t>查詢結果</a:t>
            </a:r>
            <a:r>
              <a:rPr sz="500" spc="-10" dirty="0">
                <a:latin typeface="Microsoft Sans Serif"/>
                <a:cs typeface="Microsoft Sans Serif"/>
              </a:rPr>
              <a:t>(</a:t>
            </a:r>
            <a:r>
              <a:rPr sz="500" spc="-10" dirty="0">
                <a:latin typeface="Microsoft JhengHei"/>
                <a:cs typeface="Microsoft JhengHei"/>
              </a:rPr>
              <a:t>全校</a:t>
            </a:r>
            <a:r>
              <a:rPr sz="500" spc="-50" dirty="0">
                <a:latin typeface="Microsoft Sans Serif"/>
                <a:cs typeface="Microsoft Sans Serif"/>
              </a:rPr>
              <a:t>)</a:t>
            </a:r>
            <a:endParaRPr sz="500">
              <a:latin typeface="Microsoft Sans Serif"/>
              <a:cs typeface="Microsoft Sans Serif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821617" y="2311666"/>
            <a:ext cx="548640" cy="330200"/>
            <a:chOff x="1821617" y="2311666"/>
            <a:chExt cx="548640" cy="330200"/>
          </a:xfrm>
        </p:grpSpPr>
        <p:pic>
          <p:nvPicPr>
            <p:cNvPr id="81" name="object 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38054" y="2331327"/>
              <a:ext cx="532045" cy="31006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26379" y="2316429"/>
              <a:ext cx="519348" cy="30189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826379" y="2316429"/>
              <a:ext cx="519430" cy="302260"/>
            </a:xfrm>
            <a:custGeom>
              <a:avLst/>
              <a:gdLst/>
              <a:ahLst/>
              <a:cxnLst/>
              <a:rect l="l" t="t" r="r" b="b"/>
              <a:pathLst>
                <a:path w="519430" h="302260">
                  <a:moveTo>
                    <a:pt x="0" y="264159"/>
                  </a:moveTo>
                  <a:lnTo>
                    <a:pt x="0" y="0"/>
                  </a:lnTo>
                  <a:lnTo>
                    <a:pt x="519348" y="0"/>
                  </a:lnTo>
                  <a:lnTo>
                    <a:pt x="519348" y="264159"/>
                  </a:lnTo>
                  <a:lnTo>
                    <a:pt x="478097" y="243192"/>
                  </a:lnTo>
                  <a:lnTo>
                    <a:pt x="434408" y="230612"/>
                  </a:lnTo>
                  <a:lnTo>
                    <a:pt x="389500" y="226418"/>
                  </a:lnTo>
                  <a:lnTo>
                    <a:pt x="344592" y="230612"/>
                  </a:lnTo>
                  <a:lnTo>
                    <a:pt x="300903" y="243192"/>
                  </a:lnTo>
                  <a:lnTo>
                    <a:pt x="259652" y="264159"/>
                  </a:lnTo>
                  <a:lnTo>
                    <a:pt x="218402" y="285122"/>
                  </a:lnTo>
                  <a:lnTo>
                    <a:pt x="174714" y="297700"/>
                  </a:lnTo>
                  <a:lnTo>
                    <a:pt x="129810" y="301893"/>
                  </a:lnTo>
                  <a:lnTo>
                    <a:pt x="84909" y="297700"/>
                  </a:lnTo>
                  <a:lnTo>
                    <a:pt x="41232" y="285122"/>
                  </a:lnTo>
                  <a:lnTo>
                    <a:pt x="0" y="264159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840608" y="2326156"/>
            <a:ext cx="493395" cy="75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-5" dirty="0">
                <a:latin typeface="Microsoft JhengHei"/>
                <a:cs typeface="Microsoft JhengHei"/>
              </a:rPr>
              <a:t>將學生證明文件與語言認</a:t>
            </a:r>
            <a:endParaRPr sz="300">
              <a:latin typeface="Microsoft JhengHei"/>
              <a:cs typeface="Microsoft JhengHe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840608" y="2370805"/>
            <a:ext cx="493395" cy="164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880" marR="5080" indent="-170815">
              <a:lnSpc>
                <a:spcPct val="151900"/>
              </a:lnSpc>
              <a:spcBef>
                <a:spcPts val="90"/>
              </a:spcBef>
            </a:pPr>
            <a:r>
              <a:rPr sz="300" spc="25" dirty="0">
                <a:latin typeface="Microsoft JhengHei"/>
                <a:cs typeface="Microsoft JhengHei"/>
              </a:rPr>
              <a:t>證審查表裝訂，一律裝訂</a:t>
            </a:r>
            <a:r>
              <a:rPr sz="300" spc="30" dirty="0">
                <a:latin typeface="Microsoft JhengHei"/>
                <a:cs typeface="Microsoft JhengHei"/>
              </a:rPr>
              <a:t>左上方</a:t>
            </a:r>
            <a:endParaRPr sz="300">
              <a:latin typeface="Microsoft JhengHei"/>
              <a:cs typeface="Microsoft JhengHe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31098" y="920052"/>
            <a:ext cx="2906395" cy="2023745"/>
            <a:chOff x="531098" y="920052"/>
            <a:chExt cx="2906395" cy="2023745"/>
          </a:xfrm>
        </p:grpSpPr>
        <p:sp>
          <p:nvSpPr>
            <p:cNvPr id="87" name="object 87"/>
            <p:cNvSpPr/>
            <p:nvPr/>
          </p:nvSpPr>
          <p:spPr>
            <a:xfrm>
              <a:off x="2086032" y="2240989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439"/>
                  </a:lnTo>
                </a:path>
              </a:pathLst>
            </a:custGeom>
            <a:ln w="426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4096" y="2156475"/>
              <a:ext cx="880110" cy="0"/>
            </a:xfrm>
            <a:custGeom>
              <a:avLst/>
              <a:gdLst/>
              <a:ahLst/>
              <a:cxnLst/>
              <a:rect l="l" t="t" r="r" b="b"/>
              <a:pathLst>
                <a:path w="880110">
                  <a:moveTo>
                    <a:pt x="879598" y="0"/>
                  </a:moveTo>
                  <a:lnTo>
                    <a:pt x="0" y="0"/>
                  </a:lnTo>
                </a:path>
              </a:pathLst>
            </a:custGeom>
            <a:ln w="4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7849" y="214148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29995" y="0"/>
                  </a:moveTo>
                  <a:lnTo>
                    <a:pt x="0" y="14994"/>
                  </a:lnTo>
                  <a:lnTo>
                    <a:pt x="29995" y="29988"/>
                  </a:lnTo>
                  <a:lnTo>
                    <a:pt x="29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6096" y="2247037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481"/>
                  </a:lnTo>
                </a:path>
              </a:pathLst>
            </a:custGeom>
            <a:ln w="4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1098" y="23377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29995" y="0"/>
                  </a:moveTo>
                  <a:lnTo>
                    <a:pt x="0" y="0"/>
                  </a:lnTo>
                  <a:lnTo>
                    <a:pt x="14997" y="29988"/>
                  </a:lnTo>
                  <a:lnTo>
                    <a:pt x="29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46096" y="2548882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515"/>
                  </a:lnTo>
                </a:path>
              </a:pathLst>
            </a:custGeom>
            <a:ln w="4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31098" y="263964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29995" y="0"/>
                  </a:moveTo>
                  <a:lnTo>
                    <a:pt x="0" y="0"/>
                  </a:lnTo>
                  <a:lnTo>
                    <a:pt x="14997" y="29988"/>
                  </a:lnTo>
                  <a:lnTo>
                    <a:pt x="29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46096" y="2850762"/>
              <a:ext cx="1570355" cy="90805"/>
            </a:xfrm>
            <a:custGeom>
              <a:avLst/>
              <a:gdLst/>
              <a:ahLst/>
              <a:cxnLst/>
              <a:rect l="l" t="t" r="r" b="b"/>
              <a:pathLst>
                <a:path w="1570355" h="90805">
                  <a:moveTo>
                    <a:pt x="0" y="0"/>
                  </a:moveTo>
                  <a:lnTo>
                    <a:pt x="0" y="90562"/>
                  </a:lnTo>
                  <a:lnTo>
                    <a:pt x="1570145" y="90562"/>
                  </a:lnTo>
                  <a:lnTo>
                    <a:pt x="1570145" y="56424"/>
                  </a:lnTo>
                </a:path>
              </a:pathLst>
            </a:custGeom>
            <a:ln w="4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01243" y="2880946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14997" y="0"/>
                  </a:moveTo>
                  <a:lnTo>
                    <a:pt x="0" y="29988"/>
                  </a:lnTo>
                  <a:lnTo>
                    <a:pt x="29995" y="29988"/>
                  </a:lnTo>
                  <a:lnTo>
                    <a:pt x="149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04060" y="938460"/>
              <a:ext cx="733410" cy="19180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92940" y="924815"/>
              <a:ext cx="718625" cy="18112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2692940" y="924815"/>
              <a:ext cx="718820" cy="181610"/>
            </a:xfrm>
            <a:custGeom>
              <a:avLst/>
              <a:gdLst/>
              <a:ahLst/>
              <a:cxnLst/>
              <a:rect l="l" t="t" r="r" b="b"/>
              <a:pathLst>
                <a:path w="718820" h="181609">
                  <a:moveTo>
                    <a:pt x="0" y="181124"/>
                  </a:moveTo>
                  <a:lnTo>
                    <a:pt x="718625" y="181124"/>
                  </a:lnTo>
                  <a:lnTo>
                    <a:pt x="718625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07256" y="1202145"/>
              <a:ext cx="730214" cy="193285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95965" y="1190452"/>
              <a:ext cx="718625" cy="18112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695965" y="1190452"/>
              <a:ext cx="718820" cy="181610"/>
            </a:xfrm>
            <a:custGeom>
              <a:avLst/>
              <a:gdLst/>
              <a:ahLst/>
              <a:cxnLst/>
              <a:rect l="l" t="t" r="r" b="b"/>
              <a:pathLst>
                <a:path w="718820" h="181609">
                  <a:moveTo>
                    <a:pt x="0" y="181124"/>
                  </a:moveTo>
                  <a:lnTo>
                    <a:pt x="718625" y="181124"/>
                  </a:lnTo>
                  <a:lnTo>
                    <a:pt x="718625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2725447" y="960697"/>
            <a:ext cx="66611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latin typeface="Microsoft JhengHei"/>
                <a:cs typeface="Microsoft JhengHei"/>
              </a:rPr>
              <a:t>登入免試系統</a:t>
            </a:r>
            <a:endParaRPr sz="5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500">
              <a:latin typeface="Microsoft JhengHei"/>
              <a:cs typeface="Microsoft JhengHei"/>
            </a:endParaRPr>
          </a:p>
          <a:p>
            <a:pPr marL="12065" marR="5080" algn="ctr">
              <a:lnSpc>
                <a:spcPct val="109300"/>
              </a:lnSpc>
              <a:spcBef>
                <a:spcPts val="5"/>
              </a:spcBef>
            </a:pPr>
            <a:r>
              <a:rPr sz="500" spc="-5" dirty="0">
                <a:latin typeface="Microsoft JhengHei"/>
                <a:cs typeface="Microsoft JhengHei"/>
              </a:rPr>
              <a:t>填寫語言認證審查申請</a:t>
            </a:r>
            <a:r>
              <a:rPr sz="500" spc="-50" dirty="0">
                <a:latin typeface="Microsoft JhengHei"/>
                <a:cs typeface="Microsoft JhengHei"/>
              </a:rPr>
              <a:t>表</a:t>
            </a:r>
            <a:endParaRPr sz="500">
              <a:latin typeface="Microsoft JhengHei"/>
              <a:cs typeface="Microsoft JhengHe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2071034" y="1103716"/>
            <a:ext cx="1392555" cy="1806575"/>
            <a:chOff x="2071034" y="1103716"/>
            <a:chExt cx="1392555" cy="1806575"/>
          </a:xfrm>
        </p:grpSpPr>
        <p:sp>
          <p:nvSpPr>
            <p:cNvPr id="104" name="object 104"/>
            <p:cNvSpPr/>
            <p:nvPr/>
          </p:nvSpPr>
          <p:spPr>
            <a:xfrm>
              <a:off x="3055278" y="1105939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69">
                  <a:moveTo>
                    <a:pt x="0" y="0"/>
                  </a:moveTo>
                  <a:lnTo>
                    <a:pt x="0" y="64322"/>
                  </a:lnTo>
                </a:path>
              </a:pathLst>
            </a:custGeom>
            <a:ln w="4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40280" y="116651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29995" y="0"/>
                  </a:moveTo>
                  <a:lnTo>
                    <a:pt x="0" y="0"/>
                  </a:lnTo>
                  <a:lnTo>
                    <a:pt x="14997" y="29988"/>
                  </a:lnTo>
                  <a:lnTo>
                    <a:pt x="29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086032" y="1281014"/>
              <a:ext cx="610235" cy="154940"/>
            </a:xfrm>
            <a:custGeom>
              <a:avLst/>
              <a:gdLst/>
              <a:ahLst/>
              <a:cxnLst/>
              <a:rect l="l" t="t" r="r" b="b"/>
              <a:pathLst>
                <a:path w="610235" h="154940">
                  <a:moveTo>
                    <a:pt x="609932" y="0"/>
                  </a:moveTo>
                  <a:lnTo>
                    <a:pt x="0" y="0"/>
                  </a:lnTo>
                  <a:lnTo>
                    <a:pt x="0" y="154884"/>
                  </a:lnTo>
                </a:path>
              </a:pathLst>
            </a:custGeom>
            <a:ln w="4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071034" y="143215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29995" y="0"/>
                  </a:moveTo>
                  <a:lnTo>
                    <a:pt x="0" y="0"/>
                  </a:lnTo>
                  <a:lnTo>
                    <a:pt x="14997" y="29988"/>
                  </a:lnTo>
                  <a:lnTo>
                    <a:pt x="29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67492" y="2717948"/>
              <a:ext cx="495501" cy="19180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52422" y="2702842"/>
              <a:ext cx="486369" cy="18112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952422" y="2702842"/>
              <a:ext cx="486409" cy="181610"/>
            </a:xfrm>
            <a:custGeom>
              <a:avLst/>
              <a:gdLst/>
              <a:ahLst/>
              <a:cxnLst/>
              <a:rect l="l" t="t" r="r" b="b"/>
              <a:pathLst>
                <a:path w="486410" h="181610">
                  <a:moveTo>
                    <a:pt x="0" y="181124"/>
                  </a:moveTo>
                  <a:lnTo>
                    <a:pt x="486369" y="181124"/>
                  </a:lnTo>
                  <a:lnTo>
                    <a:pt x="486369" y="0"/>
                  </a:lnTo>
                  <a:lnTo>
                    <a:pt x="0" y="0"/>
                  </a:lnTo>
                  <a:lnTo>
                    <a:pt x="0" y="181124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972573" y="2741038"/>
            <a:ext cx="452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Microsoft JhengHei"/>
                <a:cs typeface="Microsoft JhengHei"/>
              </a:rPr>
              <a:t>查詢結果</a:t>
            </a:r>
            <a:r>
              <a:rPr sz="500" spc="-10" dirty="0">
                <a:latin typeface="Microsoft Sans Serif"/>
                <a:cs typeface="Microsoft Sans Serif"/>
              </a:rPr>
              <a:t>(</a:t>
            </a:r>
            <a:r>
              <a:rPr sz="500" spc="-5" dirty="0">
                <a:latin typeface="Microsoft JhengHei"/>
                <a:cs typeface="Microsoft JhengHei"/>
              </a:rPr>
              <a:t>個人</a:t>
            </a:r>
            <a:r>
              <a:rPr sz="500" spc="-50" dirty="0">
                <a:latin typeface="Microsoft Sans Serif"/>
                <a:cs typeface="Microsoft Sans Serif"/>
              </a:rPr>
              <a:t>)</a:t>
            </a:r>
            <a:endParaRPr sz="500">
              <a:latin typeface="Microsoft Sans Serif"/>
              <a:cs typeface="Microsoft Sans Serif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-11887" y="-11937"/>
            <a:ext cx="4471035" cy="3361054"/>
            <a:chOff x="-11887" y="-11937"/>
            <a:chExt cx="4471035" cy="3361054"/>
          </a:xfrm>
        </p:grpSpPr>
        <p:sp>
          <p:nvSpPr>
            <p:cNvPr id="113" name="object 113"/>
            <p:cNvSpPr/>
            <p:nvPr/>
          </p:nvSpPr>
          <p:spPr>
            <a:xfrm>
              <a:off x="2116241" y="2907186"/>
              <a:ext cx="1079500" cy="34290"/>
            </a:xfrm>
            <a:custGeom>
              <a:avLst/>
              <a:gdLst/>
              <a:ahLst/>
              <a:cxnLst/>
              <a:rect l="l" t="t" r="r" b="b"/>
              <a:pathLst>
                <a:path w="1079500" h="34289">
                  <a:moveTo>
                    <a:pt x="0" y="34137"/>
                  </a:moveTo>
                  <a:lnTo>
                    <a:pt x="1079387" y="34137"/>
                  </a:lnTo>
                  <a:lnTo>
                    <a:pt x="1079387" y="0"/>
                  </a:lnTo>
                </a:path>
              </a:pathLst>
            </a:custGeom>
            <a:ln w="4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180630" y="2880946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14997" y="0"/>
                  </a:moveTo>
                  <a:lnTo>
                    <a:pt x="0" y="29988"/>
                  </a:lnTo>
                  <a:lnTo>
                    <a:pt x="29995" y="29988"/>
                  </a:lnTo>
                  <a:lnTo>
                    <a:pt x="149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04" y="253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"/>
            <a:ext cx="669290" cy="264160"/>
            <a:chOff x="0" y="601980"/>
            <a:chExt cx="669290" cy="264160"/>
          </a:xfrm>
        </p:grpSpPr>
        <p:sp>
          <p:nvSpPr>
            <p:cNvPr id="3" name="object 3"/>
            <p:cNvSpPr/>
            <p:nvPr/>
          </p:nvSpPr>
          <p:spPr>
            <a:xfrm>
              <a:off x="0" y="7345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6097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764" y="601980"/>
              <a:ext cx="196850" cy="264160"/>
            </a:xfrm>
            <a:custGeom>
              <a:avLst/>
              <a:gdLst/>
              <a:ahLst/>
              <a:cxnLst/>
              <a:rect l="l" t="t" r="r" b="b"/>
              <a:pathLst>
                <a:path w="196850" h="264159">
                  <a:moveTo>
                    <a:pt x="98297" y="0"/>
                  </a:moveTo>
                  <a:lnTo>
                    <a:pt x="60061" y="10364"/>
                  </a:lnTo>
                  <a:lnTo>
                    <a:pt x="28813" y="38623"/>
                  </a:lnTo>
                  <a:lnTo>
                    <a:pt x="7733" y="80527"/>
                  </a:lnTo>
                  <a:lnTo>
                    <a:pt x="0" y="131825"/>
                  </a:lnTo>
                  <a:lnTo>
                    <a:pt x="7733" y="183124"/>
                  </a:lnTo>
                  <a:lnTo>
                    <a:pt x="28813" y="225028"/>
                  </a:lnTo>
                  <a:lnTo>
                    <a:pt x="60061" y="253287"/>
                  </a:lnTo>
                  <a:lnTo>
                    <a:pt x="98297" y="263651"/>
                  </a:lnTo>
                  <a:lnTo>
                    <a:pt x="136534" y="253287"/>
                  </a:lnTo>
                  <a:lnTo>
                    <a:pt x="167782" y="225028"/>
                  </a:lnTo>
                  <a:lnTo>
                    <a:pt x="188862" y="183124"/>
                  </a:lnTo>
                  <a:lnTo>
                    <a:pt x="196596" y="131825"/>
                  </a:lnTo>
                  <a:lnTo>
                    <a:pt x="188862" y="80527"/>
                  </a:lnTo>
                  <a:lnTo>
                    <a:pt x="167782" y="38623"/>
                  </a:lnTo>
                  <a:lnTo>
                    <a:pt x="136534" y="10364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61844" y="734568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712" y="0"/>
                </a:lnTo>
              </a:path>
            </a:pathLst>
          </a:custGeom>
          <a:ln w="6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6219" y="595122"/>
            <a:ext cx="8210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5" dirty="0">
                <a:latin typeface="PMingLiU"/>
                <a:cs typeface="PMingLiU"/>
              </a:rPr>
              <a:t>貼心提醒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0238" y="1119886"/>
            <a:ext cx="3914140" cy="133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indent="-184785">
              <a:lnSpc>
                <a:spcPts val="1555"/>
              </a:lnSpc>
              <a:buClr>
                <a:srgbClr val="FFCD00"/>
              </a:buClr>
              <a:buSzPct val="134782"/>
              <a:buFont typeface="Cambria Math"/>
              <a:buChar char="◉"/>
              <a:tabLst>
                <a:tab pos="197485" algn="l"/>
              </a:tabLst>
            </a:pPr>
            <a:r>
              <a:rPr sz="1150" b="1" spc="-10" dirty="0">
                <a:latin typeface="Microsoft JhengHei"/>
                <a:cs typeface="Microsoft JhengHei"/>
              </a:rPr>
              <a:t>首先確認您當前使用的電腦環境</a:t>
            </a:r>
            <a:endParaRPr sz="1150">
              <a:latin typeface="Microsoft JhengHei"/>
              <a:cs typeface="Microsoft JhengHei"/>
            </a:endParaRPr>
          </a:p>
          <a:p>
            <a:pPr marL="234950">
              <a:lnSpc>
                <a:spcPts val="1085"/>
              </a:lnSpc>
            </a:pPr>
            <a:r>
              <a:rPr sz="950" b="1" spc="-25" dirty="0">
                <a:latin typeface="Palatino Linotype"/>
                <a:cs typeface="Palatino Linotype"/>
              </a:rPr>
              <a:t>(</a:t>
            </a:r>
            <a:r>
              <a:rPr sz="9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Microsoft JhengHei"/>
                <a:cs typeface="Microsoft JhengHei"/>
              </a:rPr>
              <a:t>彈跳視窗</a:t>
            </a:r>
            <a:r>
              <a:rPr sz="950" b="1" dirty="0">
                <a:latin typeface="Microsoft JhengHei"/>
                <a:cs typeface="Microsoft JhengHei"/>
              </a:rPr>
              <a:t>是否開啟、</a:t>
            </a:r>
            <a:r>
              <a:rPr sz="9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Microsoft JhengHei"/>
                <a:cs typeface="Microsoft JhengHei"/>
              </a:rPr>
              <a:t>列印功能</a:t>
            </a:r>
            <a:r>
              <a:rPr sz="950" b="1" dirty="0">
                <a:latin typeface="Microsoft JhengHei"/>
                <a:cs typeface="Microsoft JhengHei"/>
              </a:rPr>
              <a:t>是否正常連接印表機</a:t>
            </a:r>
            <a:r>
              <a:rPr sz="950" b="1" dirty="0">
                <a:latin typeface="Calibri"/>
                <a:cs typeface="Calibri"/>
              </a:rPr>
              <a:t>……</a:t>
            </a:r>
            <a:r>
              <a:rPr sz="950" b="1" dirty="0">
                <a:latin typeface="Palatino Linotype"/>
                <a:cs typeface="Palatino Linotype"/>
              </a:rPr>
              <a:t>)</a:t>
            </a:r>
            <a:r>
              <a:rPr sz="950" b="1" spc="-50" dirty="0">
                <a:latin typeface="Microsoft JhengHei"/>
                <a:cs typeface="Microsoft JhengHei"/>
              </a:rPr>
              <a:t>。</a:t>
            </a:r>
            <a:endParaRPr sz="950">
              <a:latin typeface="Microsoft JhengHei"/>
              <a:cs typeface="Microsoft JhengHei"/>
            </a:endParaRPr>
          </a:p>
          <a:p>
            <a:pPr marL="197485" indent="-184785">
              <a:lnSpc>
                <a:spcPts val="1795"/>
              </a:lnSpc>
              <a:buClr>
                <a:srgbClr val="FFCD00"/>
              </a:buClr>
              <a:buSzPct val="134782"/>
              <a:buFont typeface="Cambria Math"/>
              <a:buChar char="◉"/>
              <a:tabLst>
                <a:tab pos="197485" algn="l"/>
              </a:tabLst>
            </a:pPr>
            <a:r>
              <a:rPr sz="1150" b="1" dirty="0">
                <a:latin typeface="Microsoft JhengHei"/>
                <a:cs typeface="Microsoft JhengHei"/>
              </a:rPr>
              <a:t>適用</a:t>
            </a:r>
            <a:r>
              <a:rPr sz="11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latino Linotype"/>
                <a:cs typeface="Palatino Linotype"/>
              </a:rPr>
              <a:t>Chrome</a:t>
            </a:r>
            <a:r>
              <a:rPr sz="1150" b="1" dirty="0">
                <a:latin typeface="Microsoft JhengHei"/>
                <a:cs typeface="Microsoft JhengHei"/>
              </a:rPr>
              <a:t>及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Edge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以上</a:t>
            </a:r>
            <a:r>
              <a:rPr sz="1150" b="1" spc="-5" dirty="0">
                <a:latin typeface="Microsoft JhengHei"/>
                <a:cs typeface="Microsoft JhengHei"/>
              </a:rPr>
              <a:t>版本瀏覽器，建議使用</a:t>
            </a:r>
            <a:endParaRPr sz="1150">
              <a:latin typeface="Microsoft JhengHei"/>
              <a:cs typeface="Microsoft JhengHei"/>
            </a:endParaRPr>
          </a:p>
          <a:p>
            <a:pPr marL="198120">
              <a:lnSpc>
                <a:spcPts val="1325"/>
              </a:lnSpc>
            </a:pPr>
            <a:r>
              <a:rPr sz="1150" b="1" u="sng" spc="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latino Linotype"/>
                <a:cs typeface="Palatino Linotype"/>
              </a:rPr>
              <a:t>Chrome</a:t>
            </a:r>
            <a:r>
              <a:rPr sz="1150" b="1" spc="-10" dirty="0">
                <a:latin typeface="Microsoft JhengHei"/>
                <a:cs typeface="Microsoft JhengHei"/>
              </a:rPr>
              <a:t>操作本系統</a:t>
            </a:r>
            <a:endParaRPr sz="1150">
              <a:latin typeface="Microsoft JhengHei"/>
              <a:cs typeface="Microsoft JhengHei"/>
            </a:endParaRPr>
          </a:p>
          <a:p>
            <a:pPr marL="196850" marR="102870" indent="-184785">
              <a:lnSpc>
                <a:spcPct val="95300"/>
              </a:lnSpc>
              <a:spcBef>
                <a:spcPts val="60"/>
              </a:spcBef>
              <a:buClr>
                <a:srgbClr val="FFCD00"/>
              </a:buClr>
              <a:buSzPct val="134782"/>
              <a:buFont typeface="Cambria Math"/>
              <a:buChar char="◉"/>
              <a:tabLst>
                <a:tab pos="198120" algn="l"/>
              </a:tabLst>
            </a:pPr>
            <a:r>
              <a:rPr sz="1150" b="1" dirty="0">
                <a:latin typeface="Microsoft JhengHei"/>
                <a:cs typeface="Microsoft JhengHei"/>
              </a:rPr>
              <a:t>依</a:t>
            </a:r>
            <a:r>
              <a:rPr sz="1150" b="1" u="sng" spc="-6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113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學年度台南區高級中等學校免試入學委員會</a:t>
            </a:r>
            <a:r>
              <a:rPr sz="1150" b="1" spc="-20" dirty="0">
                <a:latin typeface="Microsoft JhengHei"/>
                <a:cs typeface="Microsoft JhengHei"/>
              </a:rPr>
              <a:t>公告網	</a:t>
            </a:r>
            <a:r>
              <a:rPr sz="1150" b="1" spc="-10" dirty="0">
                <a:latin typeface="Microsoft JhengHei"/>
                <a:cs typeface="Microsoft JhengHei"/>
              </a:rPr>
              <a:t>址連結本系統。</a:t>
            </a:r>
            <a:endParaRPr sz="1150">
              <a:latin typeface="Microsoft JhengHei"/>
              <a:cs typeface="Microsoft JhengHei"/>
            </a:endParaRPr>
          </a:p>
          <a:p>
            <a:pPr marL="197485" indent="-184785">
              <a:lnSpc>
                <a:spcPts val="1485"/>
              </a:lnSpc>
              <a:buClr>
                <a:srgbClr val="FFCD00"/>
              </a:buClr>
              <a:buSzPct val="134782"/>
              <a:buFont typeface="Cambria Math"/>
              <a:buChar char="◉"/>
              <a:tabLst>
                <a:tab pos="197485" algn="l"/>
              </a:tabLst>
            </a:pPr>
            <a:r>
              <a:rPr sz="1150" b="1" dirty="0">
                <a:latin typeface="Microsoft JhengHei"/>
                <a:cs typeface="Microsoft JhengHei"/>
              </a:rPr>
              <a:t>首次登入系統，務必</a:t>
            </a:r>
            <a:r>
              <a:rPr sz="11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修改登入密碼</a:t>
            </a:r>
            <a:r>
              <a:rPr sz="1150" b="1" spc="-5" dirty="0">
                <a:latin typeface="Microsoft JhengHei"/>
                <a:cs typeface="Microsoft JhengHei"/>
              </a:rPr>
              <a:t>，才可使用其它功能。</a:t>
            </a:r>
            <a:endParaRPr sz="115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238" y="2774061"/>
            <a:ext cx="3771265" cy="381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0"/>
              </a:spcBef>
            </a:pPr>
            <a:r>
              <a:rPr sz="11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MingLiU"/>
                <a:cs typeface="PMingLiU"/>
              </a:rPr>
              <a:t>※</a:t>
            </a:r>
            <a:r>
              <a:rPr sz="11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務必熟記密碼</a:t>
            </a:r>
            <a:r>
              <a:rPr sz="1150" b="1" u="sng" spc="-55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Palatino Linotype"/>
                <a:cs typeface="Palatino Linotype"/>
              </a:rPr>
              <a:t>(</a:t>
            </a:r>
            <a:r>
              <a:rPr sz="1150" b="1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若忘記密碼，填寫［還原密碼申請表</a:t>
            </a:r>
            <a:r>
              <a:rPr sz="1150" b="1" u="sng" spc="-25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］，</a:t>
            </a:r>
            <a:r>
              <a:rPr sz="1150" b="1" u="sng" spc="5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                        </a:t>
            </a:r>
            <a:r>
              <a:rPr sz="1150" b="1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傳真給主委學校，並致電確認。</a:t>
            </a:r>
            <a:r>
              <a:rPr sz="1150" b="1" u="sng" spc="-5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Palatino Linotype"/>
                <a:cs typeface="Palatino Linotype"/>
              </a:rPr>
              <a:t>)</a:t>
            </a:r>
            <a:endParaRPr sz="1150">
              <a:latin typeface="Palatino Linotype"/>
              <a:cs typeface="Palatino Linotype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1" y="681227"/>
            <a:ext cx="109729" cy="1097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29176" y="2757678"/>
            <a:ext cx="61594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0" dirty="0">
                <a:solidFill>
                  <a:srgbClr val="1D1D1B"/>
                </a:solidFill>
                <a:latin typeface="Calibri"/>
                <a:cs typeface="Calibri"/>
              </a:rPr>
              <a:t>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" y="889"/>
            <a:ext cx="4446905" cy="3336925"/>
          </a:xfrm>
          <a:custGeom>
            <a:avLst/>
            <a:gdLst/>
            <a:ahLst/>
            <a:cxnLst/>
            <a:rect l="l" t="t" r="r" b="b"/>
            <a:pathLst>
              <a:path w="4446905" h="3336925">
                <a:moveTo>
                  <a:pt x="0" y="3336671"/>
                </a:moveTo>
                <a:lnTo>
                  <a:pt x="4446397" y="3336671"/>
                </a:lnTo>
                <a:lnTo>
                  <a:pt x="4446397" y="0"/>
                </a:lnTo>
                <a:lnTo>
                  <a:pt x="0" y="0"/>
                </a:lnTo>
                <a:lnTo>
                  <a:pt x="0" y="333667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84375"/>
            <a:ext cx="962660" cy="367665"/>
            <a:chOff x="0" y="1484375"/>
            <a:chExt cx="962660" cy="367665"/>
          </a:xfrm>
        </p:grpSpPr>
        <p:sp>
          <p:nvSpPr>
            <p:cNvPr id="3" name="object 3"/>
            <p:cNvSpPr/>
            <p:nvPr/>
          </p:nvSpPr>
          <p:spPr>
            <a:xfrm>
              <a:off x="0" y="1665731"/>
              <a:ext cx="962660" cy="6350"/>
            </a:xfrm>
            <a:custGeom>
              <a:avLst/>
              <a:gdLst/>
              <a:ahLst/>
              <a:cxnLst/>
              <a:rect l="l" t="t" r="r" b="b"/>
              <a:pathLst>
                <a:path w="962660" h="6350">
                  <a:moveTo>
                    <a:pt x="962278" y="0"/>
                  </a:moveTo>
                  <a:lnTo>
                    <a:pt x="0" y="0"/>
                  </a:lnTo>
                  <a:lnTo>
                    <a:pt x="0" y="6097"/>
                  </a:lnTo>
                  <a:lnTo>
                    <a:pt x="962278" y="6097"/>
                  </a:lnTo>
                  <a:lnTo>
                    <a:pt x="96227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4068" y="1484375"/>
              <a:ext cx="276225" cy="367665"/>
            </a:xfrm>
            <a:custGeom>
              <a:avLst/>
              <a:gdLst/>
              <a:ahLst/>
              <a:cxnLst/>
              <a:rect l="l" t="t" r="r" b="b"/>
              <a:pathLst>
                <a:path w="276225" h="367664">
                  <a:moveTo>
                    <a:pt x="137922" y="0"/>
                  </a:moveTo>
                  <a:lnTo>
                    <a:pt x="68297" y="25061"/>
                  </a:lnTo>
                  <a:lnTo>
                    <a:pt x="40386" y="53768"/>
                  </a:lnTo>
                  <a:lnTo>
                    <a:pt x="18824" y="90932"/>
                  </a:lnTo>
                  <a:lnTo>
                    <a:pt x="4924" y="134805"/>
                  </a:lnTo>
                  <a:lnTo>
                    <a:pt x="0" y="183642"/>
                  </a:lnTo>
                  <a:lnTo>
                    <a:pt x="4924" y="232478"/>
                  </a:lnTo>
                  <a:lnTo>
                    <a:pt x="18824" y="276351"/>
                  </a:lnTo>
                  <a:lnTo>
                    <a:pt x="40386" y="313515"/>
                  </a:lnTo>
                  <a:lnTo>
                    <a:pt x="68297" y="342222"/>
                  </a:lnTo>
                  <a:lnTo>
                    <a:pt x="137922" y="367284"/>
                  </a:lnTo>
                  <a:lnTo>
                    <a:pt x="174596" y="360727"/>
                  </a:lnTo>
                  <a:lnTo>
                    <a:pt x="235457" y="313515"/>
                  </a:lnTo>
                  <a:lnTo>
                    <a:pt x="257019" y="276352"/>
                  </a:lnTo>
                  <a:lnTo>
                    <a:pt x="270919" y="232478"/>
                  </a:lnTo>
                  <a:lnTo>
                    <a:pt x="275844" y="183642"/>
                  </a:lnTo>
                  <a:lnTo>
                    <a:pt x="270919" y="134805"/>
                  </a:lnTo>
                  <a:lnTo>
                    <a:pt x="257019" y="90931"/>
                  </a:lnTo>
                  <a:lnTo>
                    <a:pt x="235458" y="53768"/>
                  </a:lnTo>
                  <a:lnTo>
                    <a:pt x="207546" y="25061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869692" y="1665731"/>
            <a:ext cx="1577340" cy="6350"/>
          </a:xfrm>
          <a:custGeom>
            <a:avLst/>
            <a:gdLst/>
            <a:ahLst/>
            <a:cxnLst/>
            <a:rect l="l" t="t" r="r" b="b"/>
            <a:pathLst>
              <a:path w="1577339" h="6350">
                <a:moveTo>
                  <a:pt x="0" y="6097"/>
                </a:moveTo>
                <a:lnTo>
                  <a:pt x="1577340" y="6097"/>
                </a:lnTo>
                <a:lnTo>
                  <a:pt x="1577340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1213230"/>
            <a:ext cx="166116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b="1" spc="-20" dirty="0">
                <a:latin typeface="PMingLiU"/>
                <a:cs typeface="PMingLiU"/>
              </a:rPr>
              <a:t>學生端</a:t>
            </a:r>
            <a:endParaRPr sz="425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9161" y="1867090"/>
            <a:ext cx="805180" cy="274955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70"/>
              </a:spcBef>
            </a:pPr>
            <a:r>
              <a:rPr sz="1550" spc="-15" dirty="0">
                <a:latin typeface="Microsoft JhengHei"/>
                <a:cs typeface="Microsoft JhengHei"/>
              </a:rPr>
              <a:t>操作說明</a:t>
            </a:r>
            <a:endParaRPr sz="155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317" y="1560322"/>
            <a:ext cx="10541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latin typeface="Calibri"/>
                <a:cs typeface="Calibri"/>
              </a:rPr>
              <a:t>2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8696" y="2756662"/>
            <a:ext cx="9271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solidFill>
                  <a:srgbClr val="1D1D1B"/>
                </a:solidFill>
                <a:latin typeface="Calibri"/>
                <a:cs typeface="Calibri"/>
              </a:rPr>
              <a:t>45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" y="253"/>
            <a:ext cx="4446905" cy="3336925"/>
          </a:xfrm>
          <a:custGeom>
            <a:avLst/>
            <a:gdLst/>
            <a:ahLst/>
            <a:cxnLst/>
            <a:rect l="l" t="t" r="r" b="b"/>
            <a:pathLst>
              <a:path w="4446905" h="3336925">
                <a:moveTo>
                  <a:pt x="0" y="3336671"/>
                </a:moveTo>
                <a:lnTo>
                  <a:pt x="4446397" y="3336671"/>
                </a:lnTo>
                <a:lnTo>
                  <a:pt x="4446397" y="0"/>
                </a:lnTo>
                <a:lnTo>
                  <a:pt x="0" y="0"/>
                </a:lnTo>
                <a:lnTo>
                  <a:pt x="0" y="333667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"/>
            <a:ext cx="669290" cy="264160"/>
            <a:chOff x="0" y="601980"/>
            <a:chExt cx="669290" cy="264160"/>
          </a:xfrm>
        </p:grpSpPr>
        <p:sp>
          <p:nvSpPr>
            <p:cNvPr id="3" name="object 3"/>
            <p:cNvSpPr/>
            <p:nvPr/>
          </p:nvSpPr>
          <p:spPr>
            <a:xfrm>
              <a:off x="0" y="7345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6097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764" y="601980"/>
              <a:ext cx="196850" cy="264160"/>
            </a:xfrm>
            <a:custGeom>
              <a:avLst/>
              <a:gdLst/>
              <a:ahLst/>
              <a:cxnLst/>
              <a:rect l="l" t="t" r="r" b="b"/>
              <a:pathLst>
                <a:path w="196850" h="264159">
                  <a:moveTo>
                    <a:pt x="98297" y="0"/>
                  </a:moveTo>
                  <a:lnTo>
                    <a:pt x="60061" y="10364"/>
                  </a:lnTo>
                  <a:lnTo>
                    <a:pt x="28813" y="38623"/>
                  </a:lnTo>
                  <a:lnTo>
                    <a:pt x="7733" y="80527"/>
                  </a:lnTo>
                  <a:lnTo>
                    <a:pt x="0" y="131825"/>
                  </a:lnTo>
                  <a:lnTo>
                    <a:pt x="7733" y="183124"/>
                  </a:lnTo>
                  <a:lnTo>
                    <a:pt x="28813" y="225028"/>
                  </a:lnTo>
                  <a:lnTo>
                    <a:pt x="60061" y="253287"/>
                  </a:lnTo>
                  <a:lnTo>
                    <a:pt x="98297" y="263651"/>
                  </a:lnTo>
                  <a:lnTo>
                    <a:pt x="136534" y="253287"/>
                  </a:lnTo>
                  <a:lnTo>
                    <a:pt x="167782" y="225028"/>
                  </a:lnTo>
                  <a:lnTo>
                    <a:pt x="188862" y="183124"/>
                  </a:lnTo>
                  <a:lnTo>
                    <a:pt x="196596" y="131825"/>
                  </a:lnTo>
                  <a:lnTo>
                    <a:pt x="188862" y="80527"/>
                  </a:lnTo>
                  <a:lnTo>
                    <a:pt x="167782" y="38623"/>
                  </a:lnTo>
                  <a:lnTo>
                    <a:pt x="136534" y="10364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61844" y="734568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712" y="0"/>
                </a:lnTo>
              </a:path>
            </a:pathLst>
          </a:custGeom>
          <a:ln w="6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54379" y="601725"/>
            <a:ext cx="8210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5" dirty="0">
                <a:latin typeface="PMingLiU"/>
                <a:cs typeface="PMingLiU"/>
              </a:rPr>
              <a:t>貼心提醒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0238" y="1016253"/>
            <a:ext cx="3914140" cy="180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" indent="-185420">
              <a:lnSpc>
                <a:spcPts val="1535"/>
              </a:lnSpc>
              <a:buClr>
                <a:srgbClr val="FFCD00"/>
              </a:buClr>
              <a:buSzPct val="134782"/>
              <a:buFont typeface="Cambria Math"/>
              <a:buChar char="◉"/>
              <a:tabLst>
                <a:tab pos="198120" algn="l"/>
              </a:tabLst>
            </a:pPr>
            <a:r>
              <a:rPr sz="1150" dirty="0">
                <a:latin typeface="Microsoft JhengHei"/>
                <a:cs typeface="Microsoft JhengHei"/>
              </a:rPr>
              <a:t>模擬選填志願期間，首次登入志願選填頁面，</a:t>
            </a:r>
            <a:r>
              <a:rPr sz="115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務必先完</a:t>
            </a:r>
            <a:endParaRPr sz="1150">
              <a:latin typeface="Microsoft JhengHei"/>
              <a:cs typeface="Microsoft JhengHei"/>
            </a:endParaRPr>
          </a:p>
          <a:p>
            <a:pPr marL="198120">
              <a:lnSpc>
                <a:spcPts val="1330"/>
              </a:lnSpc>
            </a:pPr>
            <a:r>
              <a:rPr sz="11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成適性輔導問卷填報，才可選填志願</a:t>
            </a:r>
            <a:r>
              <a:rPr sz="1150" spc="-50" dirty="0">
                <a:latin typeface="Microsoft JhengHei"/>
                <a:cs typeface="Microsoft JhengHei"/>
              </a:rPr>
              <a:t>。</a:t>
            </a:r>
            <a:endParaRPr sz="1150">
              <a:latin typeface="Microsoft JhengHei"/>
              <a:cs typeface="Microsoft JhengHei"/>
            </a:endParaRPr>
          </a:p>
          <a:p>
            <a:pPr marL="198120" marR="5080" indent="-186055">
              <a:lnSpc>
                <a:spcPct val="93700"/>
              </a:lnSpc>
              <a:spcBef>
                <a:spcPts val="105"/>
              </a:spcBef>
              <a:buClr>
                <a:srgbClr val="FFCD00"/>
              </a:buClr>
              <a:buSzPct val="134782"/>
              <a:buFont typeface="Cambria Math"/>
              <a:buChar char="◉"/>
              <a:tabLst>
                <a:tab pos="198120" algn="l"/>
              </a:tabLst>
            </a:pPr>
            <a:r>
              <a:rPr sz="1150" dirty="0">
                <a:latin typeface="Microsoft JhengHei"/>
                <a:cs typeface="Microsoft JhengHei"/>
              </a:rPr>
              <a:t>建議選填過程中，每隔一段時間</a:t>
            </a:r>
            <a:r>
              <a:rPr sz="1150" b="1" dirty="0">
                <a:solidFill>
                  <a:srgbClr val="FF0000"/>
                </a:solidFill>
                <a:latin typeface="Microsoft JhengHei"/>
                <a:cs typeface="Microsoft JhengHei"/>
              </a:rPr>
              <a:t>按下「儲存志願」按鈕</a:t>
            </a:r>
            <a:r>
              <a:rPr sz="1150" spc="-50" dirty="0">
                <a:latin typeface="Microsoft JhengHei"/>
                <a:cs typeface="Microsoft JhengHei"/>
              </a:rPr>
              <a:t>，</a:t>
            </a:r>
            <a:r>
              <a:rPr sz="1150" spc="-5" dirty="0">
                <a:latin typeface="Microsoft JhengHei"/>
                <a:cs typeface="Microsoft JhengHei"/>
              </a:rPr>
              <a:t>以避免停電等情況導致所選志願遺失。</a:t>
            </a:r>
            <a:endParaRPr sz="1150">
              <a:latin typeface="Microsoft JhengHei"/>
              <a:cs typeface="Microsoft JhengHei"/>
            </a:endParaRPr>
          </a:p>
          <a:p>
            <a:pPr marL="198120" indent="-185420">
              <a:lnSpc>
                <a:spcPts val="1789"/>
              </a:lnSpc>
              <a:buClr>
                <a:srgbClr val="FFCD00"/>
              </a:buClr>
              <a:buSzPct val="134782"/>
              <a:buFont typeface="Cambria Math"/>
              <a:buChar char="◉"/>
              <a:tabLst>
                <a:tab pos="198120" algn="l"/>
              </a:tabLst>
            </a:pPr>
            <a:r>
              <a:rPr sz="1150" dirty="0">
                <a:latin typeface="Microsoft JhengHei"/>
                <a:cs typeface="Microsoft JhengHei"/>
              </a:rPr>
              <a:t>選填完畢，務必</a:t>
            </a:r>
            <a:r>
              <a:rPr sz="1150" b="1" dirty="0">
                <a:solidFill>
                  <a:srgbClr val="FF0000"/>
                </a:solidFill>
                <a:latin typeface="Microsoft JhengHei"/>
                <a:cs typeface="Microsoft JhengHei"/>
              </a:rPr>
              <a:t>按下「儲存志願」按鈕</a:t>
            </a:r>
            <a:r>
              <a:rPr sz="1150" spc="-10" dirty="0">
                <a:latin typeface="Microsoft JhengHei"/>
                <a:cs typeface="Microsoft JhengHei"/>
              </a:rPr>
              <a:t>，並至「查詢我</a:t>
            </a:r>
            <a:endParaRPr sz="1150">
              <a:latin typeface="Microsoft JhengHei"/>
              <a:cs typeface="Microsoft JhengHei"/>
            </a:endParaRPr>
          </a:p>
          <a:p>
            <a:pPr marL="198120">
              <a:lnSpc>
                <a:spcPts val="1325"/>
              </a:lnSpc>
            </a:pPr>
            <a:r>
              <a:rPr sz="1150" spc="-5" dirty="0">
                <a:latin typeface="Microsoft JhengHei"/>
                <a:cs typeface="Microsoft JhengHei"/>
              </a:rPr>
              <a:t>的志願資料」頁面確認您選擇的志願及排序。</a:t>
            </a:r>
            <a:endParaRPr sz="1150">
              <a:latin typeface="Microsoft JhengHei"/>
              <a:cs typeface="Microsoft JhengHei"/>
            </a:endParaRPr>
          </a:p>
          <a:p>
            <a:pPr marL="198120" marR="158115" indent="-186055">
              <a:lnSpc>
                <a:spcPct val="93700"/>
              </a:lnSpc>
              <a:spcBef>
                <a:spcPts val="100"/>
              </a:spcBef>
              <a:buClr>
                <a:srgbClr val="FFCD00"/>
              </a:buClr>
              <a:buSzPct val="134782"/>
              <a:buFont typeface="Cambria Math"/>
              <a:buChar char="◉"/>
              <a:tabLst>
                <a:tab pos="198120" algn="l"/>
              </a:tabLst>
            </a:pPr>
            <a:r>
              <a:rPr sz="1150" spc="-5" dirty="0">
                <a:latin typeface="Microsoft JhengHei"/>
                <a:cs typeface="Microsoft JhengHei"/>
              </a:rPr>
              <a:t>志願選填開放期間尚未列印報名表前，可無限次修改志</a:t>
            </a:r>
            <a:r>
              <a:rPr sz="1150" spc="-10" dirty="0">
                <a:latin typeface="Microsoft JhengHei"/>
                <a:cs typeface="Microsoft JhengHei"/>
              </a:rPr>
              <a:t>願及變更順序。</a:t>
            </a:r>
            <a:endParaRPr sz="1150">
              <a:latin typeface="Microsoft JhengHei"/>
              <a:cs typeface="Microsoft JhengHei"/>
            </a:endParaRPr>
          </a:p>
          <a:p>
            <a:pPr marL="197485" indent="-184785">
              <a:lnSpc>
                <a:spcPts val="1830"/>
              </a:lnSpc>
              <a:buClr>
                <a:srgbClr val="FFCD00"/>
              </a:buClr>
              <a:buSzPct val="134782"/>
              <a:buFont typeface="Cambria Math"/>
              <a:buChar char="◉"/>
              <a:tabLst>
                <a:tab pos="197485" algn="l"/>
              </a:tabLst>
            </a:pPr>
            <a:r>
              <a:rPr sz="1150" b="1" dirty="0">
                <a:latin typeface="Microsoft JhengHei"/>
                <a:cs typeface="Microsoft JhengHei"/>
              </a:rPr>
              <a:t>安全性考量，選填志願期間若要離開，請務必先</a:t>
            </a:r>
            <a:r>
              <a:rPr sz="11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登出</a:t>
            </a:r>
            <a:r>
              <a:rPr sz="1150" spc="-50" dirty="0">
                <a:latin typeface="Microsoft JhengHei"/>
                <a:cs typeface="Microsoft JhengHei"/>
              </a:rPr>
              <a:t>。</a:t>
            </a:r>
            <a:endParaRPr sz="1150">
              <a:latin typeface="Microsoft JhengHei"/>
              <a:cs typeface="Microsoft JhengHe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1" y="681227"/>
            <a:ext cx="109729" cy="10972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03267" y="2756662"/>
            <a:ext cx="8763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solidFill>
                  <a:srgbClr val="1D1D1B"/>
                </a:solidFill>
                <a:latin typeface="Calibri"/>
                <a:cs typeface="Calibri"/>
              </a:rPr>
              <a:t>47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" y="253"/>
            <a:ext cx="4446905" cy="3336925"/>
          </a:xfrm>
          <a:custGeom>
            <a:avLst/>
            <a:gdLst/>
            <a:ahLst/>
            <a:cxnLst/>
            <a:rect l="l" t="t" r="r" b="b"/>
            <a:pathLst>
              <a:path w="4446905" h="3336925">
                <a:moveTo>
                  <a:pt x="0" y="3336671"/>
                </a:moveTo>
                <a:lnTo>
                  <a:pt x="4446397" y="3336671"/>
                </a:lnTo>
                <a:lnTo>
                  <a:pt x="4446397" y="0"/>
                </a:lnTo>
                <a:lnTo>
                  <a:pt x="0" y="0"/>
                </a:lnTo>
                <a:lnTo>
                  <a:pt x="0" y="333667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"/>
            <a:ext cx="669290" cy="264160"/>
            <a:chOff x="0" y="601980"/>
            <a:chExt cx="669290" cy="264160"/>
          </a:xfrm>
        </p:grpSpPr>
        <p:sp>
          <p:nvSpPr>
            <p:cNvPr id="3" name="object 3"/>
            <p:cNvSpPr/>
            <p:nvPr/>
          </p:nvSpPr>
          <p:spPr>
            <a:xfrm>
              <a:off x="0" y="7345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6097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764" y="601980"/>
              <a:ext cx="196850" cy="264160"/>
            </a:xfrm>
            <a:custGeom>
              <a:avLst/>
              <a:gdLst/>
              <a:ahLst/>
              <a:cxnLst/>
              <a:rect l="l" t="t" r="r" b="b"/>
              <a:pathLst>
                <a:path w="196850" h="264159">
                  <a:moveTo>
                    <a:pt x="98297" y="0"/>
                  </a:moveTo>
                  <a:lnTo>
                    <a:pt x="60061" y="10364"/>
                  </a:lnTo>
                  <a:lnTo>
                    <a:pt x="28813" y="38623"/>
                  </a:lnTo>
                  <a:lnTo>
                    <a:pt x="7733" y="80527"/>
                  </a:lnTo>
                  <a:lnTo>
                    <a:pt x="0" y="131825"/>
                  </a:lnTo>
                  <a:lnTo>
                    <a:pt x="7733" y="183124"/>
                  </a:lnTo>
                  <a:lnTo>
                    <a:pt x="28813" y="225028"/>
                  </a:lnTo>
                  <a:lnTo>
                    <a:pt x="60061" y="253287"/>
                  </a:lnTo>
                  <a:lnTo>
                    <a:pt x="98297" y="263651"/>
                  </a:lnTo>
                  <a:lnTo>
                    <a:pt x="136534" y="253287"/>
                  </a:lnTo>
                  <a:lnTo>
                    <a:pt x="167782" y="225028"/>
                  </a:lnTo>
                  <a:lnTo>
                    <a:pt x="188862" y="183124"/>
                  </a:lnTo>
                  <a:lnTo>
                    <a:pt x="196596" y="131825"/>
                  </a:lnTo>
                  <a:lnTo>
                    <a:pt x="188862" y="80527"/>
                  </a:lnTo>
                  <a:lnTo>
                    <a:pt x="167782" y="38623"/>
                  </a:lnTo>
                  <a:lnTo>
                    <a:pt x="136534" y="10364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61844" y="734568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712" y="0"/>
                </a:lnTo>
              </a:path>
            </a:pathLst>
          </a:custGeom>
          <a:ln w="6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8911" y="601789"/>
            <a:ext cx="1499235" cy="254635"/>
            <a:chOff x="438911" y="601789"/>
            <a:chExt cx="1499235" cy="254635"/>
          </a:xfrm>
        </p:grpSpPr>
        <p:sp>
          <p:nvSpPr>
            <p:cNvPr id="7" name="object 7"/>
            <p:cNvSpPr/>
            <p:nvPr/>
          </p:nvSpPr>
          <p:spPr>
            <a:xfrm>
              <a:off x="1142492" y="601789"/>
              <a:ext cx="795655" cy="254635"/>
            </a:xfrm>
            <a:custGeom>
              <a:avLst/>
              <a:gdLst/>
              <a:ahLst/>
              <a:cxnLst/>
              <a:rect l="l" t="t" r="r" b="b"/>
              <a:pathLst>
                <a:path w="795655" h="254634">
                  <a:moveTo>
                    <a:pt x="795515" y="0"/>
                  </a:moveTo>
                  <a:lnTo>
                    <a:pt x="399288" y="0"/>
                  </a:lnTo>
                  <a:lnTo>
                    <a:pt x="0" y="0"/>
                  </a:lnTo>
                  <a:lnTo>
                    <a:pt x="0" y="254571"/>
                  </a:lnTo>
                  <a:lnTo>
                    <a:pt x="399288" y="254571"/>
                  </a:lnTo>
                  <a:lnTo>
                    <a:pt x="795515" y="254571"/>
                  </a:lnTo>
                  <a:lnTo>
                    <a:pt x="795515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1" y="681227"/>
              <a:ext cx="109729" cy="10972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297172" y="2757678"/>
            <a:ext cx="9398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solidFill>
                  <a:srgbClr val="1D1D1B"/>
                </a:solidFill>
                <a:latin typeface="Calibri"/>
                <a:cs typeface="Calibri"/>
              </a:rPr>
              <a:t>48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791" y="99517"/>
            <a:ext cx="3223895" cy="1271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30" dirty="0">
                <a:latin typeface="Microsoft JhengHei"/>
                <a:cs typeface="Microsoft JhengHei"/>
              </a:rPr>
              <a:t>登入</a:t>
            </a:r>
            <a:endParaRPr sz="1550">
              <a:latin typeface="Microsoft JhengHei"/>
              <a:cs typeface="Microsoft JhengHei"/>
            </a:endParaRPr>
          </a:p>
          <a:p>
            <a:pPr marL="782955">
              <a:lnSpc>
                <a:spcPct val="100000"/>
              </a:lnSpc>
              <a:spcBef>
                <a:spcPts val="2040"/>
              </a:spcBef>
            </a:pPr>
            <a:r>
              <a:rPr sz="1550" b="1" spc="-15" dirty="0">
                <a:latin typeface="PMingLiU"/>
                <a:cs typeface="PMingLiU"/>
              </a:rPr>
              <a:t>學生登入</a:t>
            </a:r>
            <a:endParaRPr sz="155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550">
              <a:latin typeface="PMingLiU"/>
              <a:cs typeface="PMingLiU"/>
            </a:endParaRPr>
          </a:p>
          <a:p>
            <a:pPr marL="45720">
              <a:lnSpc>
                <a:spcPct val="100000"/>
              </a:lnSpc>
            </a:pPr>
            <a:r>
              <a:rPr sz="1550" dirty="0">
                <a:latin typeface="Microsoft JhengHei"/>
                <a:cs typeface="Microsoft JhengHei"/>
              </a:rPr>
              <a:t>依</a:t>
            </a:r>
            <a:r>
              <a:rPr sz="1550" spc="-10" dirty="0">
                <a:solidFill>
                  <a:srgbClr val="333333"/>
                </a:solidFill>
                <a:latin typeface="Microsoft JhengHei"/>
                <a:cs typeface="Microsoft JhengHei"/>
              </a:rPr>
              <a:t>使用者不同，</a:t>
            </a:r>
            <a:r>
              <a:rPr sz="1550" spc="-15" dirty="0">
                <a:latin typeface="Microsoft JhengHei"/>
                <a:cs typeface="Microsoft JhengHei"/>
              </a:rPr>
              <a:t>選擇您要執行的身分</a:t>
            </a:r>
            <a:endParaRPr sz="1550">
              <a:latin typeface="Microsoft JhengHei"/>
              <a:cs typeface="Microsoft Jheng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1887" y="-11302"/>
            <a:ext cx="4471035" cy="3361054"/>
            <a:chOff x="-11887" y="-11302"/>
            <a:chExt cx="4471035" cy="336105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7" y="129539"/>
              <a:ext cx="172213" cy="176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652" y="1394460"/>
              <a:ext cx="3970020" cy="18783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4" y="889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"/>
            <a:ext cx="669290" cy="264160"/>
            <a:chOff x="0" y="601980"/>
            <a:chExt cx="669290" cy="264160"/>
          </a:xfrm>
        </p:grpSpPr>
        <p:sp>
          <p:nvSpPr>
            <p:cNvPr id="3" name="object 3"/>
            <p:cNvSpPr/>
            <p:nvPr/>
          </p:nvSpPr>
          <p:spPr>
            <a:xfrm>
              <a:off x="0" y="7345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6097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764" y="601980"/>
              <a:ext cx="196850" cy="264160"/>
            </a:xfrm>
            <a:custGeom>
              <a:avLst/>
              <a:gdLst/>
              <a:ahLst/>
              <a:cxnLst/>
              <a:rect l="l" t="t" r="r" b="b"/>
              <a:pathLst>
                <a:path w="196850" h="264159">
                  <a:moveTo>
                    <a:pt x="98297" y="0"/>
                  </a:moveTo>
                  <a:lnTo>
                    <a:pt x="60061" y="10364"/>
                  </a:lnTo>
                  <a:lnTo>
                    <a:pt x="28813" y="38623"/>
                  </a:lnTo>
                  <a:lnTo>
                    <a:pt x="7733" y="80527"/>
                  </a:lnTo>
                  <a:lnTo>
                    <a:pt x="0" y="131825"/>
                  </a:lnTo>
                  <a:lnTo>
                    <a:pt x="7733" y="183124"/>
                  </a:lnTo>
                  <a:lnTo>
                    <a:pt x="28813" y="225028"/>
                  </a:lnTo>
                  <a:lnTo>
                    <a:pt x="60061" y="253287"/>
                  </a:lnTo>
                  <a:lnTo>
                    <a:pt x="98297" y="263651"/>
                  </a:lnTo>
                  <a:lnTo>
                    <a:pt x="136534" y="253287"/>
                  </a:lnTo>
                  <a:lnTo>
                    <a:pt x="167782" y="225028"/>
                  </a:lnTo>
                  <a:lnTo>
                    <a:pt x="188862" y="183124"/>
                  </a:lnTo>
                  <a:lnTo>
                    <a:pt x="196596" y="131825"/>
                  </a:lnTo>
                  <a:lnTo>
                    <a:pt x="188862" y="80527"/>
                  </a:lnTo>
                  <a:lnTo>
                    <a:pt x="167782" y="38623"/>
                  </a:lnTo>
                  <a:lnTo>
                    <a:pt x="136534" y="10364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61844" y="734568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712" y="0"/>
                </a:lnTo>
              </a:path>
            </a:pathLst>
          </a:custGeom>
          <a:ln w="6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8911" y="601789"/>
            <a:ext cx="1499235" cy="254635"/>
            <a:chOff x="438911" y="601789"/>
            <a:chExt cx="1499235" cy="254635"/>
          </a:xfrm>
        </p:grpSpPr>
        <p:sp>
          <p:nvSpPr>
            <p:cNvPr id="7" name="object 7"/>
            <p:cNvSpPr/>
            <p:nvPr/>
          </p:nvSpPr>
          <p:spPr>
            <a:xfrm>
              <a:off x="1142492" y="601789"/>
              <a:ext cx="795655" cy="254635"/>
            </a:xfrm>
            <a:custGeom>
              <a:avLst/>
              <a:gdLst/>
              <a:ahLst/>
              <a:cxnLst/>
              <a:rect l="l" t="t" r="r" b="b"/>
              <a:pathLst>
                <a:path w="795655" h="254634">
                  <a:moveTo>
                    <a:pt x="795515" y="0"/>
                  </a:moveTo>
                  <a:lnTo>
                    <a:pt x="399288" y="0"/>
                  </a:lnTo>
                  <a:lnTo>
                    <a:pt x="0" y="0"/>
                  </a:lnTo>
                  <a:lnTo>
                    <a:pt x="0" y="254571"/>
                  </a:lnTo>
                  <a:lnTo>
                    <a:pt x="399288" y="254571"/>
                  </a:lnTo>
                  <a:lnTo>
                    <a:pt x="795515" y="254571"/>
                  </a:lnTo>
                  <a:lnTo>
                    <a:pt x="795515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1" y="681227"/>
              <a:ext cx="109729" cy="10972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295647" y="2756662"/>
            <a:ext cx="952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solidFill>
                  <a:srgbClr val="1D1D1B"/>
                </a:solidFill>
                <a:latin typeface="Calibri"/>
                <a:cs typeface="Calibri"/>
              </a:rPr>
              <a:t>49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6197" y="1455292"/>
            <a:ext cx="1704339" cy="1718310"/>
            <a:chOff x="306197" y="1455292"/>
            <a:chExt cx="1704339" cy="17183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601" y="1493605"/>
              <a:ext cx="1567861" cy="166868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9372" y="1458467"/>
              <a:ext cx="1697989" cy="1711960"/>
            </a:xfrm>
            <a:custGeom>
              <a:avLst/>
              <a:gdLst/>
              <a:ahLst/>
              <a:cxnLst/>
              <a:rect l="l" t="t" r="r" b="b"/>
              <a:pathLst>
                <a:path w="1697989" h="1711960">
                  <a:moveTo>
                    <a:pt x="0" y="1711452"/>
                  </a:moveTo>
                  <a:lnTo>
                    <a:pt x="1697736" y="1711452"/>
                  </a:lnTo>
                  <a:lnTo>
                    <a:pt x="1697736" y="0"/>
                  </a:lnTo>
                  <a:lnTo>
                    <a:pt x="0" y="0"/>
                  </a:lnTo>
                  <a:lnTo>
                    <a:pt x="0" y="1711452"/>
                  </a:lnTo>
                  <a:close/>
                </a:path>
              </a:pathLst>
            </a:custGeom>
            <a:ln w="6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64080" y="2002535"/>
            <a:ext cx="702945" cy="200025"/>
          </a:xfrm>
          <a:prstGeom prst="rect">
            <a:avLst/>
          </a:prstGeom>
          <a:solidFill>
            <a:srgbClr val="F7EBD6"/>
          </a:solidFill>
          <a:ln w="6097">
            <a:solidFill>
              <a:srgbClr val="3C808B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215"/>
              </a:spcBef>
            </a:pPr>
            <a:r>
              <a:rPr sz="900" b="1" dirty="0">
                <a:solidFill>
                  <a:srgbClr val="333333"/>
                </a:solidFill>
                <a:latin typeface="Microsoft JhengHei"/>
                <a:cs typeface="Microsoft JhengHei"/>
              </a:rPr>
              <a:t>帳號：</a:t>
            </a:r>
            <a:r>
              <a:rPr sz="900" spc="-25" dirty="0">
                <a:solidFill>
                  <a:srgbClr val="333333"/>
                </a:solidFill>
                <a:latin typeface="Microsoft JhengHei"/>
                <a:cs typeface="Microsoft JhengHei"/>
              </a:rPr>
              <a:t>學號</a:t>
            </a:r>
            <a:endParaRPr sz="90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63952" y="2284348"/>
            <a:ext cx="2279015" cy="206375"/>
            <a:chOff x="2163952" y="2284348"/>
            <a:chExt cx="2279015" cy="206375"/>
          </a:xfrm>
        </p:grpSpPr>
        <p:sp>
          <p:nvSpPr>
            <p:cNvPr id="15" name="object 15"/>
            <p:cNvSpPr/>
            <p:nvPr/>
          </p:nvSpPr>
          <p:spPr>
            <a:xfrm>
              <a:off x="2167127" y="2287523"/>
              <a:ext cx="2272665" cy="200025"/>
            </a:xfrm>
            <a:custGeom>
              <a:avLst/>
              <a:gdLst/>
              <a:ahLst/>
              <a:cxnLst/>
              <a:rect l="l" t="t" r="r" b="b"/>
              <a:pathLst>
                <a:path w="2272665" h="200025">
                  <a:moveTo>
                    <a:pt x="2272284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272284" y="199644"/>
                  </a:lnTo>
                  <a:lnTo>
                    <a:pt x="2272284" y="0"/>
                  </a:lnTo>
                  <a:close/>
                </a:path>
              </a:pathLst>
            </a:custGeom>
            <a:solidFill>
              <a:srgbClr val="F7E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67127" y="2287523"/>
              <a:ext cx="2272665" cy="200025"/>
            </a:xfrm>
            <a:custGeom>
              <a:avLst/>
              <a:gdLst/>
              <a:ahLst/>
              <a:cxnLst/>
              <a:rect l="l" t="t" r="r" b="b"/>
              <a:pathLst>
                <a:path w="2272665" h="200025">
                  <a:moveTo>
                    <a:pt x="0" y="199644"/>
                  </a:moveTo>
                  <a:lnTo>
                    <a:pt x="2272284" y="199644"/>
                  </a:lnTo>
                  <a:lnTo>
                    <a:pt x="2272284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6097">
              <a:solidFill>
                <a:srgbClr val="3C80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14117" y="2300681"/>
            <a:ext cx="216154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dirty="0">
                <a:solidFill>
                  <a:srgbClr val="333333"/>
                </a:solidFill>
                <a:latin typeface="Microsoft JhengHei"/>
                <a:cs typeface="Microsoft JhengHei"/>
              </a:rPr>
              <a:t>密碼：</a:t>
            </a:r>
            <a:r>
              <a:rPr sz="900" dirty="0">
                <a:solidFill>
                  <a:srgbClr val="333333"/>
                </a:solidFill>
                <a:latin typeface="Microsoft JhengHei"/>
                <a:cs typeface="Microsoft JhengHei"/>
              </a:rPr>
              <a:t>身分證末</a:t>
            </a:r>
            <a:r>
              <a:rPr sz="900" spc="-10" dirty="0">
                <a:solidFill>
                  <a:srgbClr val="333333"/>
                </a:solidFill>
                <a:latin typeface="Microsoft JhengHei"/>
                <a:cs typeface="Microsoft JhengHei"/>
              </a:rPr>
              <a:t>4</a:t>
            </a:r>
            <a:r>
              <a:rPr sz="900" spc="-5" dirty="0">
                <a:solidFill>
                  <a:srgbClr val="333333"/>
                </a:solidFill>
                <a:latin typeface="Microsoft JhengHei"/>
                <a:cs typeface="Microsoft JhengHei"/>
              </a:rPr>
              <a:t>碼+出生月日</a:t>
            </a:r>
            <a:r>
              <a:rPr sz="900" spc="-10" dirty="0">
                <a:solidFill>
                  <a:srgbClr val="333333"/>
                </a:solidFill>
                <a:latin typeface="Microsoft JhengHei"/>
                <a:cs typeface="Microsoft JhengHei"/>
              </a:rPr>
              <a:t>4碼，共8</a:t>
            </a:r>
            <a:r>
              <a:rPr sz="900" spc="-50" dirty="0">
                <a:solidFill>
                  <a:srgbClr val="333333"/>
                </a:solidFill>
                <a:latin typeface="Microsoft JhengHei"/>
                <a:cs typeface="Microsoft JhengHei"/>
              </a:rPr>
              <a:t>碼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4080" y="2572511"/>
            <a:ext cx="1169035" cy="200025"/>
          </a:xfrm>
          <a:prstGeom prst="rect">
            <a:avLst/>
          </a:prstGeom>
          <a:solidFill>
            <a:srgbClr val="F7EBD6"/>
          </a:solidFill>
          <a:ln w="6097">
            <a:solidFill>
              <a:srgbClr val="3C808B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220"/>
              </a:spcBef>
            </a:pPr>
            <a:r>
              <a:rPr sz="900" b="1" spc="-10" dirty="0">
                <a:solidFill>
                  <a:srgbClr val="333333"/>
                </a:solidFill>
                <a:latin typeface="Microsoft JhengHei"/>
                <a:cs typeface="Microsoft JhengHei"/>
              </a:rPr>
              <a:t>驗證碼：依圖示輸入</a:t>
            </a:r>
            <a:endParaRPr sz="900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02638" y="1603121"/>
            <a:ext cx="1882775" cy="262890"/>
            <a:chOff x="1302638" y="1603121"/>
            <a:chExt cx="1882775" cy="262890"/>
          </a:xfrm>
        </p:grpSpPr>
        <p:sp>
          <p:nvSpPr>
            <p:cNvPr id="20" name="object 20"/>
            <p:cNvSpPr/>
            <p:nvPr/>
          </p:nvSpPr>
          <p:spPr>
            <a:xfrm>
              <a:off x="1305813" y="1606296"/>
              <a:ext cx="1876425" cy="256540"/>
            </a:xfrm>
            <a:custGeom>
              <a:avLst/>
              <a:gdLst/>
              <a:ahLst/>
              <a:cxnLst/>
              <a:rect l="l" t="t" r="r" b="b"/>
              <a:pathLst>
                <a:path w="1876425" h="256539">
                  <a:moveTo>
                    <a:pt x="1876298" y="0"/>
                  </a:moveTo>
                  <a:lnTo>
                    <a:pt x="652526" y="0"/>
                  </a:lnTo>
                  <a:lnTo>
                    <a:pt x="652526" y="149351"/>
                  </a:lnTo>
                  <a:lnTo>
                    <a:pt x="0" y="222376"/>
                  </a:lnTo>
                  <a:lnTo>
                    <a:pt x="652526" y="213359"/>
                  </a:lnTo>
                  <a:lnTo>
                    <a:pt x="652526" y="256031"/>
                  </a:lnTo>
                  <a:lnTo>
                    <a:pt x="1876298" y="256031"/>
                  </a:lnTo>
                  <a:lnTo>
                    <a:pt x="1876298" y="0"/>
                  </a:lnTo>
                  <a:close/>
                </a:path>
              </a:pathLst>
            </a:custGeom>
            <a:solidFill>
              <a:srgbClr val="E8E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05813" y="1606296"/>
              <a:ext cx="1876425" cy="256540"/>
            </a:xfrm>
            <a:custGeom>
              <a:avLst/>
              <a:gdLst/>
              <a:ahLst/>
              <a:cxnLst/>
              <a:rect l="l" t="t" r="r" b="b"/>
              <a:pathLst>
                <a:path w="1876425" h="256539">
                  <a:moveTo>
                    <a:pt x="652526" y="0"/>
                  </a:moveTo>
                  <a:lnTo>
                    <a:pt x="856488" y="0"/>
                  </a:lnTo>
                  <a:lnTo>
                    <a:pt x="1162430" y="0"/>
                  </a:lnTo>
                  <a:lnTo>
                    <a:pt x="1876298" y="0"/>
                  </a:lnTo>
                  <a:lnTo>
                    <a:pt x="1876298" y="149351"/>
                  </a:lnTo>
                  <a:lnTo>
                    <a:pt x="1876298" y="213359"/>
                  </a:lnTo>
                  <a:lnTo>
                    <a:pt x="1876298" y="256031"/>
                  </a:lnTo>
                  <a:lnTo>
                    <a:pt x="1162430" y="256031"/>
                  </a:lnTo>
                  <a:lnTo>
                    <a:pt x="856488" y="256031"/>
                  </a:lnTo>
                  <a:lnTo>
                    <a:pt x="652526" y="256031"/>
                  </a:lnTo>
                  <a:lnTo>
                    <a:pt x="652526" y="213359"/>
                  </a:lnTo>
                  <a:lnTo>
                    <a:pt x="0" y="222376"/>
                  </a:lnTo>
                  <a:lnTo>
                    <a:pt x="652526" y="149351"/>
                  </a:lnTo>
                  <a:lnTo>
                    <a:pt x="652526" y="0"/>
                  </a:lnTo>
                  <a:close/>
                </a:path>
              </a:pathLst>
            </a:custGeom>
            <a:ln w="6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005330" y="1663141"/>
            <a:ext cx="11296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60" dirty="0">
                <a:solidFill>
                  <a:srgbClr val="333333"/>
                </a:solidFill>
                <a:latin typeface="Microsoft JhengHei"/>
                <a:cs typeface="Microsoft JhengHei"/>
              </a:rPr>
              <a:t>下拉選單</a:t>
            </a:r>
            <a:r>
              <a:rPr sz="900" u="sng" spc="6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Microsoft JhengHei"/>
                <a:cs typeface="Microsoft JhengHei"/>
              </a:rPr>
              <a:t>選擇學校</a:t>
            </a:r>
            <a:r>
              <a:rPr sz="900" spc="-50" dirty="0">
                <a:solidFill>
                  <a:srgbClr val="333333"/>
                </a:solidFill>
                <a:latin typeface="Microsoft JhengHei"/>
                <a:cs typeface="Microsoft JhengHei"/>
              </a:rPr>
              <a:t>。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9791" y="99186"/>
            <a:ext cx="2822575" cy="12204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25" dirty="0">
                <a:latin typeface="Microsoft JhengHei"/>
                <a:cs typeface="Microsoft JhengHei"/>
              </a:rPr>
              <a:t>登入</a:t>
            </a:r>
            <a:endParaRPr sz="1550">
              <a:latin typeface="Microsoft JhengHei"/>
              <a:cs typeface="Microsoft JhengHei"/>
            </a:endParaRPr>
          </a:p>
          <a:p>
            <a:pPr marL="782955">
              <a:lnSpc>
                <a:spcPct val="100000"/>
              </a:lnSpc>
              <a:spcBef>
                <a:spcPts val="2035"/>
              </a:spcBef>
            </a:pPr>
            <a:r>
              <a:rPr sz="1550" b="1" spc="-15" dirty="0">
                <a:latin typeface="PMingLiU"/>
                <a:cs typeface="PMingLiU"/>
              </a:rPr>
              <a:t>學生登入</a:t>
            </a:r>
            <a:endParaRPr sz="1550">
              <a:latin typeface="PMingLiU"/>
              <a:cs typeface="PMingLiU"/>
            </a:endParaRPr>
          </a:p>
          <a:p>
            <a:pPr marL="39370">
              <a:lnSpc>
                <a:spcPct val="100000"/>
              </a:lnSpc>
              <a:spcBef>
                <a:spcPts val="1780"/>
              </a:spcBef>
            </a:pPr>
            <a:r>
              <a:rPr sz="1550" spc="-20" dirty="0">
                <a:latin typeface="Microsoft JhengHei"/>
                <a:cs typeface="Microsoft JhengHei"/>
              </a:rPr>
              <a:t>依系統畫面指示，輸入登入資訊</a:t>
            </a:r>
            <a:endParaRPr sz="1550">
              <a:latin typeface="Microsoft JhengHei"/>
              <a:cs typeface="Microsoft Jheng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-11887" y="-11937"/>
            <a:ext cx="4471035" cy="3361054"/>
            <a:chOff x="-11887" y="-11937"/>
            <a:chExt cx="4471035" cy="3361054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7" y="129539"/>
              <a:ext cx="172213" cy="17678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04" y="253"/>
              <a:ext cx="4446905" cy="3336925"/>
            </a:xfrm>
            <a:custGeom>
              <a:avLst/>
              <a:gdLst/>
              <a:ahLst/>
              <a:cxnLst/>
              <a:rect l="l" t="t" r="r" b="b"/>
              <a:pathLst>
                <a:path w="4446905" h="3336925">
                  <a:moveTo>
                    <a:pt x="0" y="3336671"/>
                  </a:moveTo>
                  <a:lnTo>
                    <a:pt x="4446397" y="3336671"/>
                  </a:lnTo>
                  <a:lnTo>
                    <a:pt x="4446397" y="0"/>
                  </a:lnTo>
                  <a:lnTo>
                    <a:pt x="0" y="0"/>
                  </a:lnTo>
                  <a:lnTo>
                    <a:pt x="0" y="333667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359</Words>
  <Application>Microsoft Office PowerPoint</Application>
  <PresentationFormat>自訂</PresentationFormat>
  <Paragraphs>138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4" baseType="lpstr">
      <vt:lpstr>Adobe Clean Han ExtraBold</vt:lpstr>
      <vt:lpstr>Microsoft JhengHei</vt:lpstr>
      <vt:lpstr>PMingLiU</vt:lpstr>
      <vt:lpstr>Arial</vt:lpstr>
      <vt:lpstr>Calibri</vt:lpstr>
      <vt:lpstr>Cambria Math</vt:lpstr>
      <vt:lpstr>Microsoft Sans Serif</vt:lpstr>
      <vt:lpstr>Palatino Linotype</vt:lpstr>
      <vt:lpstr>Segoe UI Emoji</vt:lpstr>
      <vt:lpstr>Times New Roman</vt:lpstr>
      <vt:lpstr>Wingdings</vt:lpstr>
      <vt:lpstr>Office Theme</vt:lpstr>
      <vt:lpstr>PowerPoint 簡報</vt:lpstr>
      <vt:lpstr>PowerPoint 簡報</vt:lpstr>
      <vt:lpstr>PowerPoint 簡報</vt:lpstr>
      <vt:lpstr>免試系統操作流程</vt:lpstr>
      <vt:lpstr>貼心提醒</vt:lpstr>
      <vt:lpstr>PowerPoint 簡報</vt:lpstr>
      <vt:lpstr>貼心提醒</vt:lpstr>
      <vt:lpstr>PowerPoint 簡報</vt:lpstr>
      <vt:lpstr>PowerPoint 簡報</vt:lpstr>
      <vt:lpstr>PowerPoint 簡報</vt:lpstr>
      <vt:lpstr>PowerPoint 簡報</vt:lpstr>
      <vt:lpstr>PowerPoint 簡報</vt:lpstr>
      <vt:lpstr>基本資料與比序項目積分查詢</vt:lpstr>
      <vt:lpstr>免試志願選填功能</vt:lpstr>
      <vt:lpstr>免試志願選填功能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113學年度台南區 免試入學報名及志願選填系統 第一次國中說明會</dc:title>
  <dc:creator>吱吱</dc:creator>
  <cp:lastModifiedBy>user</cp:lastModifiedBy>
  <cp:revision>2</cp:revision>
  <dcterms:created xsi:type="dcterms:W3CDTF">2024-01-04T00:55:33Z</dcterms:created>
  <dcterms:modified xsi:type="dcterms:W3CDTF">2024-01-04T10:08:10Z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2024-01-04T00:00:00Z</vt:filetime>
  </property>
  <property fmtid="{D5CDD505-2E9C-101B-9397-08002B2CF9AE}" pid="5" name="Producer">
    <vt:lpwstr>Microsoft® PowerPoint® 2019</vt:lpwstr>
  </property>
</Properties>
</file>