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75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https://player.vimeo.com/video/880078292?app_id=122963" TargetMode="Externa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0"/>
          <p:cNvSpPr/>
          <p:nvPr/>
        </p:nvSpPr>
        <p:spPr>
          <a:xfrm>
            <a:off x="234950" y="527050"/>
            <a:ext cx="11703050" cy="6203950"/>
          </a:xfrm>
          <a:custGeom>
            <a:avLst/>
            <a:gdLst>
              <a:gd name="connsiteX0" fmla="*/ 13461 w 11703050"/>
              <a:gd name="connsiteY0" fmla="*/ 6216649 h 6203950"/>
              <a:gd name="connsiteX1" fmla="*/ 11708638 w 11703050"/>
              <a:gd name="connsiteY1" fmla="*/ 6216649 h 6203950"/>
              <a:gd name="connsiteX2" fmla="*/ 11708638 w 11703050"/>
              <a:gd name="connsiteY2" fmla="*/ 12445 h 6203950"/>
              <a:gd name="connsiteX3" fmla="*/ 13461 w 11703050"/>
              <a:gd name="connsiteY3" fmla="*/ 12445 h 6203950"/>
              <a:gd name="connsiteX4" fmla="*/ 13461 w 11703050"/>
              <a:gd name="connsiteY4" fmla="*/ 6216649 h 620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3050" h="6203950">
                <a:moveTo>
                  <a:pt x="13461" y="6216649"/>
                </a:moveTo>
                <a:lnTo>
                  <a:pt x="11708638" y="6216649"/>
                </a:lnTo>
                <a:lnTo>
                  <a:pt x="11708638" y="12445"/>
                </a:lnTo>
                <a:lnTo>
                  <a:pt x="13461" y="12445"/>
                </a:lnTo>
                <a:lnTo>
                  <a:pt x="13461" y="62166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191">
            <a:solidFill>
              <a:srgbClr val="1E376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80" y="6080760"/>
            <a:ext cx="6134100" cy="67818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2324735" y="715237"/>
            <a:ext cx="7559242" cy="49514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676654">
              <a:lnSpc>
                <a:spcPct val="100000"/>
              </a:lnSpc>
            </a:pPr>
            <a:r>
              <a:rPr lang="zh-CN" altLang="en-US" sz="6600" b="1" spc="-30" dirty="0">
                <a:solidFill>
                  <a:srgbClr val="001E5E"/>
                </a:solidFill>
                <a:latin typeface="宋体"/>
                <a:ea typeface="宋体"/>
              </a:rPr>
              <a:t>友善校</a:t>
            </a:r>
            <a:r>
              <a:rPr lang="zh-CN" altLang="en-US" sz="6600" b="1" spc="-25" dirty="0">
                <a:solidFill>
                  <a:srgbClr val="001E5E"/>
                </a:solidFill>
                <a:latin typeface="宋体"/>
                <a:ea typeface="宋体"/>
              </a:rPr>
              <a:t>園週</a:t>
            </a:r>
          </a:p>
          <a:p>
            <a:pPr marL="0" indent="419100">
              <a:lnSpc>
                <a:spcPct val="100000"/>
              </a:lnSpc>
            </a:pPr>
            <a:r>
              <a:rPr lang="zh-CN" altLang="en-US" sz="6600" b="1" spc="-30" dirty="0">
                <a:solidFill>
                  <a:srgbClr val="001E5E"/>
                </a:solidFill>
                <a:latin typeface="宋体"/>
                <a:ea typeface="宋体"/>
              </a:rPr>
              <a:t>性</a:t>
            </a:r>
            <a:r>
              <a:rPr lang="zh-CN" altLang="en-US" sz="6600" b="1" spc="-25" dirty="0">
                <a:solidFill>
                  <a:srgbClr val="001E5E"/>
                </a:solidFill>
                <a:latin typeface="宋体"/>
                <a:ea typeface="宋体"/>
              </a:rPr>
              <a:t>平教育入班宣導</a:t>
            </a:r>
          </a:p>
          <a:p>
            <a:pPr marL="0">
              <a:lnSpc>
                <a:spcPct val="100000"/>
              </a:lnSpc>
            </a:pPr>
            <a:r>
              <a:rPr lang="zh-CN" altLang="en-US" sz="6600" b="1" spc="-30" dirty="0">
                <a:solidFill>
                  <a:srgbClr val="001E5E"/>
                </a:solidFill>
                <a:latin typeface="宋体"/>
                <a:ea typeface="宋体"/>
              </a:rPr>
              <a:t>國</a:t>
            </a:r>
            <a:r>
              <a:rPr lang="zh-CN" altLang="en-US" sz="6600" b="1" spc="-25" dirty="0">
                <a:solidFill>
                  <a:srgbClr val="001E5E"/>
                </a:solidFill>
                <a:latin typeface="宋体"/>
                <a:ea typeface="宋体"/>
              </a:rPr>
              <a:t>中九年級第一學期</a:t>
            </a:r>
          </a:p>
          <a:p>
            <a:pPr marL="0" indent="595883">
              <a:lnSpc>
                <a:spcPct val="100000"/>
              </a:lnSpc>
            </a:pPr>
            <a:r>
              <a:rPr lang="zh-CN" altLang="en-US" sz="6000" b="1" spc="-25" dirty="0">
                <a:solidFill>
                  <a:srgbClr val="6E2E9E"/>
                </a:solidFill>
                <a:latin typeface="宋体"/>
                <a:ea typeface="宋体"/>
              </a:rPr>
              <a:t>主題</a:t>
            </a:r>
            <a:r>
              <a:rPr lang="en-US" altLang="zh-CN" sz="6000" b="1" spc="-5" dirty="0">
                <a:solidFill>
                  <a:srgbClr val="6E2E9E"/>
                </a:solidFill>
                <a:latin typeface="Arial"/>
                <a:ea typeface="Arial"/>
              </a:rPr>
              <a:t>-</a:t>
            </a:r>
            <a:r>
              <a:rPr lang="zh-CN" altLang="en-US" sz="6000" b="1" spc="-25" dirty="0">
                <a:solidFill>
                  <a:srgbClr val="6E2E9E"/>
                </a:solidFill>
                <a:latin typeface="宋体"/>
                <a:ea typeface="宋体"/>
              </a:rPr>
              <a:t>數位性別</a:t>
            </a:r>
            <a:r>
              <a:rPr lang="zh-CN" altLang="en-US" sz="6000" b="1" spc="-20" dirty="0">
                <a:solidFill>
                  <a:srgbClr val="6E2E9E"/>
                </a:solidFill>
                <a:latin typeface="宋体"/>
                <a:ea typeface="宋体"/>
              </a:rPr>
              <a:t>暴力</a:t>
            </a:r>
          </a:p>
          <a:p>
            <a:pPr>
              <a:lnSpc>
                <a:spcPts val="1055"/>
              </a:lnSpc>
            </a:pPr>
            <a:endParaRPr lang="en-US" dirty="0"/>
          </a:p>
          <a:p>
            <a:pPr marL="0" indent="2584957">
              <a:lnSpc>
                <a:spcPct val="100000"/>
              </a:lnSpc>
            </a:pPr>
            <a:r>
              <a:rPr lang="zh-CN" altLang="en-US" sz="2800" b="1" spc="-20" dirty="0">
                <a:solidFill>
                  <a:srgbClr val="6E2E9E"/>
                </a:solidFill>
                <a:latin typeface="宋体"/>
                <a:ea typeface="宋体"/>
              </a:rPr>
              <a:t>臺南</a:t>
            </a:r>
            <a:r>
              <a:rPr lang="zh-CN" altLang="en-US" sz="2800" b="1" spc="-15" dirty="0">
                <a:solidFill>
                  <a:srgbClr val="6E2E9E"/>
                </a:solidFill>
                <a:latin typeface="宋体"/>
                <a:ea typeface="宋体"/>
              </a:rPr>
              <a:t>市政府教育局</a:t>
            </a:r>
          </a:p>
          <a:p>
            <a:pPr marL="0" indent="3211322">
              <a:lnSpc>
                <a:spcPct val="100000"/>
              </a:lnSpc>
            </a:pPr>
            <a:r>
              <a:rPr lang="zh-CN" altLang="en-US" sz="2800" b="1" spc="154" dirty="0">
                <a:solidFill>
                  <a:srgbClr val="6E2E9E"/>
                </a:solidFill>
                <a:latin typeface="宋体"/>
                <a:ea typeface="宋体"/>
              </a:rPr>
              <a:t>113</a:t>
            </a:r>
            <a:r>
              <a:rPr lang="zh-CN" altLang="en-US" sz="2800" b="1" spc="315" dirty="0">
                <a:solidFill>
                  <a:srgbClr val="6E2E9E"/>
                </a:solidFill>
                <a:latin typeface="宋体"/>
                <a:ea typeface="宋体"/>
              </a:rPr>
              <a:t>年</a:t>
            </a:r>
            <a:r>
              <a:rPr lang="zh-CN" altLang="en-US" sz="2800" b="1" spc="154" dirty="0">
                <a:solidFill>
                  <a:srgbClr val="6E2E9E"/>
                </a:solidFill>
                <a:latin typeface="宋体"/>
                <a:ea typeface="宋体"/>
              </a:rPr>
              <a:t>4</a:t>
            </a:r>
            <a:r>
              <a:rPr lang="zh-CN" altLang="en-US" sz="2800" b="1" spc="309" dirty="0">
                <a:solidFill>
                  <a:srgbClr val="6E2E9E"/>
                </a:solidFill>
                <a:latin typeface="宋体"/>
                <a:ea typeface="宋体"/>
              </a:rPr>
              <a:t>月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176761" y="6449379"/>
            <a:ext cx="211897" cy="182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Arial"/>
                <a:ea typeface="Arial"/>
              </a:rPr>
              <a:t>1</a:t>
            </a:r>
          </a:p>
        </p:txBody>
      </p:sp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A604E360-E072-4150-B4BF-9E151D8E4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8" y="63706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1"/>
    </mc:Choice>
    <mc:Fallback xmlns="">
      <p:transition spd="slow" advTm="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9"/>
          <p:cNvSpPr/>
          <p:nvPr/>
        </p:nvSpPr>
        <p:spPr>
          <a:xfrm>
            <a:off x="2317750" y="2139950"/>
            <a:ext cx="3613150" cy="819150"/>
          </a:xfrm>
          <a:custGeom>
            <a:avLst/>
            <a:gdLst>
              <a:gd name="connsiteX0" fmla="*/ 7111 w 3613150"/>
              <a:gd name="connsiteY0" fmla="*/ 826516 h 819150"/>
              <a:gd name="connsiteX1" fmla="*/ 3620515 w 3613150"/>
              <a:gd name="connsiteY1" fmla="*/ 826516 h 819150"/>
              <a:gd name="connsiteX2" fmla="*/ 3620515 w 3613150"/>
              <a:gd name="connsiteY2" fmla="*/ 14224 h 819150"/>
              <a:gd name="connsiteX3" fmla="*/ 7111 w 3613150"/>
              <a:gd name="connsiteY3" fmla="*/ 14224 h 819150"/>
              <a:gd name="connsiteX4" fmla="*/ 7111 w 3613150"/>
              <a:gd name="connsiteY4" fmla="*/ 826516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3150" h="819150">
                <a:moveTo>
                  <a:pt x="7111" y="826516"/>
                </a:moveTo>
                <a:lnTo>
                  <a:pt x="3620515" y="826516"/>
                </a:lnTo>
                <a:lnTo>
                  <a:pt x="3620515" y="14224"/>
                </a:lnTo>
                <a:lnTo>
                  <a:pt x="7111" y="14224"/>
                </a:lnTo>
                <a:lnTo>
                  <a:pt x="7111" y="826516"/>
                </a:lnTo>
                <a:close/>
              </a:path>
            </a:pathLst>
          </a:custGeom>
          <a:solidFill>
            <a:srgbClr val="FEE9C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2311145" y="2133345"/>
            <a:ext cx="3619753" cy="825753"/>
          </a:xfrm>
          <a:custGeom>
            <a:avLst/>
            <a:gdLst>
              <a:gd name="connsiteX0" fmla="*/ 13716 w 3619753"/>
              <a:gd name="connsiteY0" fmla="*/ 833120 h 825753"/>
              <a:gd name="connsiteX1" fmla="*/ 3627119 w 3619753"/>
              <a:gd name="connsiteY1" fmla="*/ 833120 h 825753"/>
              <a:gd name="connsiteX2" fmla="*/ 3627119 w 3619753"/>
              <a:gd name="connsiteY2" fmla="*/ 20828 h 825753"/>
              <a:gd name="connsiteX3" fmla="*/ 13716 w 3619753"/>
              <a:gd name="connsiteY3" fmla="*/ 20828 h 825753"/>
              <a:gd name="connsiteX4" fmla="*/ 13716 w 3619753"/>
              <a:gd name="connsiteY4" fmla="*/ 833120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753" h="825753">
                <a:moveTo>
                  <a:pt x="13716" y="833120"/>
                </a:moveTo>
                <a:lnTo>
                  <a:pt x="3627119" y="833120"/>
                </a:lnTo>
                <a:lnTo>
                  <a:pt x="3627119" y="20828"/>
                </a:lnTo>
                <a:lnTo>
                  <a:pt x="13716" y="20828"/>
                </a:lnTo>
                <a:lnTo>
                  <a:pt x="13716" y="83312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FEE9C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2311145" y="2946145"/>
            <a:ext cx="3619753" cy="825753"/>
          </a:xfrm>
          <a:custGeom>
            <a:avLst/>
            <a:gdLst>
              <a:gd name="connsiteX0" fmla="*/ 13716 w 3619753"/>
              <a:gd name="connsiteY0" fmla="*/ 831088 h 825753"/>
              <a:gd name="connsiteX1" fmla="*/ 3627119 w 3619753"/>
              <a:gd name="connsiteY1" fmla="*/ 831088 h 825753"/>
              <a:gd name="connsiteX2" fmla="*/ 3627119 w 3619753"/>
              <a:gd name="connsiteY2" fmla="*/ 20320 h 825753"/>
              <a:gd name="connsiteX3" fmla="*/ 13716 w 3619753"/>
              <a:gd name="connsiteY3" fmla="*/ 20320 h 825753"/>
              <a:gd name="connsiteX4" fmla="*/ 13716 w 3619753"/>
              <a:gd name="connsiteY4" fmla="*/ 831088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753" h="825753">
                <a:moveTo>
                  <a:pt x="13716" y="831088"/>
                </a:moveTo>
                <a:lnTo>
                  <a:pt x="3627119" y="831088"/>
                </a:lnTo>
                <a:lnTo>
                  <a:pt x="3627119" y="20320"/>
                </a:lnTo>
                <a:lnTo>
                  <a:pt x="13716" y="20320"/>
                </a:lnTo>
                <a:lnTo>
                  <a:pt x="13716" y="831088"/>
                </a:lnTo>
                <a:close/>
              </a:path>
            </a:pathLst>
          </a:custGeom>
          <a:solidFill>
            <a:srgbClr val="FAF7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2311145" y="2946145"/>
            <a:ext cx="3619753" cy="825753"/>
          </a:xfrm>
          <a:custGeom>
            <a:avLst/>
            <a:gdLst>
              <a:gd name="connsiteX0" fmla="*/ 13716 w 3619753"/>
              <a:gd name="connsiteY0" fmla="*/ 831088 h 825753"/>
              <a:gd name="connsiteX1" fmla="*/ 3627119 w 3619753"/>
              <a:gd name="connsiteY1" fmla="*/ 831088 h 825753"/>
              <a:gd name="connsiteX2" fmla="*/ 3627119 w 3619753"/>
              <a:gd name="connsiteY2" fmla="*/ 20320 h 825753"/>
              <a:gd name="connsiteX3" fmla="*/ 13716 w 3619753"/>
              <a:gd name="connsiteY3" fmla="*/ 20320 h 825753"/>
              <a:gd name="connsiteX4" fmla="*/ 13716 w 3619753"/>
              <a:gd name="connsiteY4" fmla="*/ 831088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753" h="825753">
                <a:moveTo>
                  <a:pt x="13716" y="831088"/>
                </a:moveTo>
                <a:lnTo>
                  <a:pt x="3627119" y="831088"/>
                </a:lnTo>
                <a:lnTo>
                  <a:pt x="3627119" y="20320"/>
                </a:lnTo>
                <a:lnTo>
                  <a:pt x="13716" y="20320"/>
                </a:lnTo>
                <a:lnTo>
                  <a:pt x="13716" y="83108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FAF7C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2311145" y="3758946"/>
            <a:ext cx="3619753" cy="825753"/>
          </a:xfrm>
          <a:custGeom>
            <a:avLst/>
            <a:gdLst>
              <a:gd name="connsiteX0" fmla="*/ 13716 w 3619753"/>
              <a:gd name="connsiteY0" fmla="*/ 830580 h 825753"/>
              <a:gd name="connsiteX1" fmla="*/ 3627119 w 3619753"/>
              <a:gd name="connsiteY1" fmla="*/ 830580 h 825753"/>
              <a:gd name="connsiteX2" fmla="*/ 3627119 w 3619753"/>
              <a:gd name="connsiteY2" fmla="*/ 18288 h 825753"/>
              <a:gd name="connsiteX3" fmla="*/ 13716 w 3619753"/>
              <a:gd name="connsiteY3" fmla="*/ 18288 h 825753"/>
              <a:gd name="connsiteX4" fmla="*/ 13716 w 3619753"/>
              <a:gd name="connsiteY4" fmla="*/ 830580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753" h="825753">
                <a:moveTo>
                  <a:pt x="13716" y="830580"/>
                </a:moveTo>
                <a:lnTo>
                  <a:pt x="3627119" y="830580"/>
                </a:lnTo>
                <a:lnTo>
                  <a:pt x="3627119" y="18288"/>
                </a:lnTo>
                <a:lnTo>
                  <a:pt x="13716" y="18288"/>
                </a:lnTo>
                <a:lnTo>
                  <a:pt x="13716" y="830580"/>
                </a:lnTo>
                <a:close/>
              </a:path>
            </a:pathLst>
          </a:custGeom>
          <a:solidFill>
            <a:srgbClr val="ECF8C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2311145" y="3758946"/>
            <a:ext cx="3619753" cy="825753"/>
          </a:xfrm>
          <a:custGeom>
            <a:avLst/>
            <a:gdLst>
              <a:gd name="connsiteX0" fmla="*/ 13716 w 3619753"/>
              <a:gd name="connsiteY0" fmla="*/ 830580 h 825753"/>
              <a:gd name="connsiteX1" fmla="*/ 3627119 w 3619753"/>
              <a:gd name="connsiteY1" fmla="*/ 830580 h 825753"/>
              <a:gd name="connsiteX2" fmla="*/ 3627119 w 3619753"/>
              <a:gd name="connsiteY2" fmla="*/ 18288 h 825753"/>
              <a:gd name="connsiteX3" fmla="*/ 13716 w 3619753"/>
              <a:gd name="connsiteY3" fmla="*/ 18288 h 825753"/>
              <a:gd name="connsiteX4" fmla="*/ 13716 w 3619753"/>
              <a:gd name="connsiteY4" fmla="*/ 830580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753" h="825753">
                <a:moveTo>
                  <a:pt x="13716" y="830580"/>
                </a:moveTo>
                <a:lnTo>
                  <a:pt x="3627119" y="830580"/>
                </a:lnTo>
                <a:lnTo>
                  <a:pt x="3627119" y="18288"/>
                </a:lnTo>
                <a:lnTo>
                  <a:pt x="13716" y="18288"/>
                </a:lnTo>
                <a:lnTo>
                  <a:pt x="13716" y="83058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ECF8C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5"/>
          <p:cNvSpPr/>
          <p:nvPr/>
        </p:nvSpPr>
        <p:spPr>
          <a:xfrm>
            <a:off x="2311145" y="4571746"/>
            <a:ext cx="3619753" cy="825753"/>
          </a:xfrm>
          <a:custGeom>
            <a:avLst/>
            <a:gdLst>
              <a:gd name="connsiteX0" fmla="*/ 13716 w 3619753"/>
              <a:gd name="connsiteY0" fmla="*/ 828548 h 825753"/>
              <a:gd name="connsiteX1" fmla="*/ 3627119 w 3619753"/>
              <a:gd name="connsiteY1" fmla="*/ 828548 h 825753"/>
              <a:gd name="connsiteX2" fmla="*/ 3627119 w 3619753"/>
              <a:gd name="connsiteY2" fmla="*/ 17780 h 825753"/>
              <a:gd name="connsiteX3" fmla="*/ 13716 w 3619753"/>
              <a:gd name="connsiteY3" fmla="*/ 17780 h 825753"/>
              <a:gd name="connsiteX4" fmla="*/ 13716 w 3619753"/>
              <a:gd name="connsiteY4" fmla="*/ 828548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753" h="825753">
                <a:moveTo>
                  <a:pt x="13716" y="828548"/>
                </a:moveTo>
                <a:lnTo>
                  <a:pt x="3627119" y="828548"/>
                </a:lnTo>
                <a:lnTo>
                  <a:pt x="3627119" y="17780"/>
                </a:lnTo>
                <a:lnTo>
                  <a:pt x="13716" y="17780"/>
                </a:lnTo>
                <a:lnTo>
                  <a:pt x="13716" y="828548"/>
                </a:lnTo>
                <a:close/>
              </a:path>
            </a:pathLst>
          </a:custGeom>
          <a:solidFill>
            <a:srgbClr val="DCF7C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2311145" y="4571746"/>
            <a:ext cx="3619753" cy="825753"/>
          </a:xfrm>
          <a:custGeom>
            <a:avLst/>
            <a:gdLst>
              <a:gd name="connsiteX0" fmla="*/ 13716 w 3619753"/>
              <a:gd name="connsiteY0" fmla="*/ 828548 h 825753"/>
              <a:gd name="connsiteX1" fmla="*/ 3627119 w 3619753"/>
              <a:gd name="connsiteY1" fmla="*/ 828548 h 825753"/>
              <a:gd name="connsiteX2" fmla="*/ 3627119 w 3619753"/>
              <a:gd name="connsiteY2" fmla="*/ 17780 h 825753"/>
              <a:gd name="connsiteX3" fmla="*/ 13716 w 3619753"/>
              <a:gd name="connsiteY3" fmla="*/ 17780 h 825753"/>
              <a:gd name="connsiteX4" fmla="*/ 13716 w 3619753"/>
              <a:gd name="connsiteY4" fmla="*/ 828548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753" h="825753">
                <a:moveTo>
                  <a:pt x="13716" y="828548"/>
                </a:moveTo>
                <a:lnTo>
                  <a:pt x="3627119" y="828548"/>
                </a:lnTo>
                <a:lnTo>
                  <a:pt x="3627119" y="17780"/>
                </a:lnTo>
                <a:lnTo>
                  <a:pt x="13716" y="17780"/>
                </a:lnTo>
                <a:lnTo>
                  <a:pt x="13716" y="828548"/>
                </a:lnTo>
                <a:close/>
              </a:path>
            </a:pathLst>
          </a:custGeom>
          <a:solidFill>
            <a:srgbClr val="000040">
              <a:alpha val="0"/>
            </a:srgbClr>
          </a:solidFill>
          <a:ln w="25907">
            <a:solidFill>
              <a:srgbClr val="DCF7C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2311145" y="5384546"/>
            <a:ext cx="3619753" cy="825753"/>
          </a:xfrm>
          <a:custGeom>
            <a:avLst/>
            <a:gdLst>
              <a:gd name="connsiteX0" fmla="*/ 13716 w 3619753"/>
              <a:gd name="connsiteY0" fmla="*/ 826516 h 825753"/>
              <a:gd name="connsiteX1" fmla="*/ 3627119 w 3619753"/>
              <a:gd name="connsiteY1" fmla="*/ 826516 h 825753"/>
              <a:gd name="connsiteX2" fmla="*/ 3627119 w 3619753"/>
              <a:gd name="connsiteY2" fmla="*/ 15748 h 825753"/>
              <a:gd name="connsiteX3" fmla="*/ 13716 w 3619753"/>
              <a:gd name="connsiteY3" fmla="*/ 15748 h 825753"/>
              <a:gd name="connsiteX4" fmla="*/ 13716 w 3619753"/>
              <a:gd name="connsiteY4" fmla="*/ 826516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753" h="825753">
                <a:moveTo>
                  <a:pt x="13716" y="826516"/>
                </a:moveTo>
                <a:lnTo>
                  <a:pt x="3627119" y="826516"/>
                </a:lnTo>
                <a:lnTo>
                  <a:pt x="3627119" y="15748"/>
                </a:lnTo>
                <a:lnTo>
                  <a:pt x="13716" y="15748"/>
                </a:lnTo>
                <a:lnTo>
                  <a:pt x="13716" y="826516"/>
                </a:lnTo>
                <a:close/>
              </a:path>
            </a:pathLst>
          </a:custGeom>
          <a:solidFill>
            <a:srgbClr val="CEF6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2311145" y="5384546"/>
            <a:ext cx="3619753" cy="825753"/>
          </a:xfrm>
          <a:custGeom>
            <a:avLst/>
            <a:gdLst>
              <a:gd name="connsiteX0" fmla="*/ 13716 w 3619753"/>
              <a:gd name="connsiteY0" fmla="*/ 826516 h 825753"/>
              <a:gd name="connsiteX1" fmla="*/ 3627119 w 3619753"/>
              <a:gd name="connsiteY1" fmla="*/ 826516 h 825753"/>
              <a:gd name="connsiteX2" fmla="*/ 3627119 w 3619753"/>
              <a:gd name="connsiteY2" fmla="*/ 15748 h 825753"/>
              <a:gd name="connsiteX3" fmla="*/ 13716 w 3619753"/>
              <a:gd name="connsiteY3" fmla="*/ 15748 h 825753"/>
              <a:gd name="connsiteX4" fmla="*/ 13716 w 3619753"/>
              <a:gd name="connsiteY4" fmla="*/ 826516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753" h="825753">
                <a:moveTo>
                  <a:pt x="13716" y="826516"/>
                </a:moveTo>
                <a:lnTo>
                  <a:pt x="3627119" y="826516"/>
                </a:lnTo>
                <a:lnTo>
                  <a:pt x="3627119" y="15748"/>
                </a:lnTo>
                <a:lnTo>
                  <a:pt x="13716" y="15748"/>
                </a:lnTo>
                <a:lnTo>
                  <a:pt x="13716" y="826516"/>
                </a:lnTo>
                <a:close/>
              </a:path>
            </a:pathLst>
          </a:custGeom>
          <a:solidFill>
            <a:srgbClr val="000046">
              <a:alpha val="0"/>
            </a:srgbClr>
          </a:solidFill>
          <a:ln w="25907">
            <a:solidFill>
              <a:srgbClr val="CEF6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371346" y="1866645"/>
            <a:ext cx="1130553" cy="1143253"/>
          </a:xfrm>
          <a:custGeom>
            <a:avLst/>
            <a:gdLst>
              <a:gd name="connsiteX0" fmla="*/ 20827 w 1130553"/>
              <a:gd name="connsiteY0" fmla="*/ 580898 h 1143253"/>
              <a:gd name="connsiteX1" fmla="*/ 579374 w 1130553"/>
              <a:gd name="connsiteY1" fmla="*/ 13208 h 1143253"/>
              <a:gd name="connsiteX2" fmla="*/ 1137919 w 1130553"/>
              <a:gd name="connsiteY2" fmla="*/ 580898 h 1143253"/>
              <a:gd name="connsiteX3" fmla="*/ 579374 w 1130553"/>
              <a:gd name="connsiteY3" fmla="*/ 1148588 h 1143253"/>
              <a:gd name="connsiteX4" fmla="*/ 20827 w 1130553"/>
              <a:gd name="connsiteY4" fmla="*/ 580898 h 1143253"/>
              <a:gd name="connsiteX5" fmla="*/ 20827 w 1130553"/>
              <a:gd name="connsiteY5" fmla="*/ 580898 h 114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553" h="1143253">
                <a:moveTo>
                  <a:pt x="20827" y="580898"/>
                </a:moveTo>
                <a:cubicBezTo>
                  <a:pt x="20827" y="267335"/>
                  <a:pt x="270890" y="13208"/>
                  <a:pt x="579374" y="13208"/>
                </a:cubicBezTo>
                <a:cubicBezTo>
                  <a:pt x="887856" y="13208"/>
                  <a:pt x="1137919" y="267335"/>
                  <a:pt x="1137919" y="580898"/>
                </a:cubicBezTo>
                <a:cubicBezTo>
                  <a:pt x="1137919" y="894461"/>
                  <a:pt x="887856" y="1148588"/>
                  <a:pt x="579374" y="1148588"/>
                </a:cubicBezTo>
                <a:cubicBezTo>
                  <a:pt x="270890" y="1148588"/>
                  <a:pt x="20827" y="894461"/>
                  <a:pt x="20827" y="580898"/>
                </a:cubicBezTo>
                <a:lnTo>
                  <a:pt x="20827" y="580898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1371346" y="1866645"/>
            <a:ext cx="1130553" cy="1143253"/>
          </a:xfrm>
          <a:custGeom>
            <a:avLst/>
            <a:gdLst>
              <a:gd name="connsiteX0" fmla="*/ 20827 w 1130553"/>
              <a:gd name="connsiteY0" fmla="*/ 580898 h 1143253"/>
              <a:gd name="connsiteX1" fmla="*/ 579374 w 1130553"/>
              <a:gd name="connsiteY1" fmla="*/ 13208 h 1143253"/>
              <a:gd name="connsiteX2" fmla="*/ 1137919 w 1130553"/>
              <a:gd name="connsiteY2" fmla="*/ 580898 h 1143253"/>
              <a:gd name="connsiteX3" fmla="*/ 579374 w 1130553"/>
              <a:gd name="connsiteY3" fmla="*/ 1148588 h 1143253"/>
              <a:gd name="connsiteX4" fmla="*/ 20827 w 1130553"/>
              <a:gd name="connsiteY4" fmla="*/ 580898 h 1143253"/>
              <a:gd name="connsiteX5" fmla="*/ 20827 w 1130553"/>
              <a:gd name="connsiteY5" fmla="*/ 580898 h 114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553" h="1143253">
                <a:moveTo>
                  <a:pt x="20827" y="580898"/>
                </a:moveTo>
                <a:cubicBezTo>
                  <a:pt x="20827" y="267335"/>
                  <a:pt x="270890" y="13208"/>
                  <a:pt x="579374" y="13208"/>
                </a:cubicBezTo>
                <a:cubicBezTo>
                  <a:pt x="887856" y="13208"/>
                  <a:pt x="1137919" y="267335"/>
                  <a:pt x="1137919" y="580898"/>
                </a:cubicBezTo>
                <a:cubicBezTo>
                  <a:pt x="1137919" y="894461"/>
                  <a:pt x="887856" y="1148588"/>
                  <a:pt x="579374" y="1148588"/>
                </a:cubicBezTo>
                <a:cubicBezTo>
                  <a:pt x="270890" y="1148588"/>
                  <a:pt x="20827" y="894461"/>
                  <a:pt x="20827" y="580898"/>
                </a:cubicBezTo>
                <a:lnTo>
                  <a:pt x="20827" y="58089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907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1"/>
          <p:cNvSpPr/>
          <p:nvPr/>
        </p:nvSpPr>
        <p:spPr>
          <a:xfrm>
            <a:off x="7035545" y="2133345"/>
            <a:ext cx="3416553" cy="825753"/>
          </a:xfrm>
          <a:custGeom>
            <a:avLst/>
            <a:gdLst>
              <a:gd name="connsiteX0" fmla="*/ 18288 w 3416553"/>
              <a:gd name="connsiteY0" fmla="*/ 833120 h 825753"/>
              <a:gd name="connsiteX1" fmla="*/ 3422904 w 3416553"/>
              <a:gd name="connsiteY1" fmla="*/ 833120 h 825753"/>
              <a:gd name="connsiteX2" fmla="*/ 3422904 w 3416553"/>
              <a:gd name="connsiteY2" fmla="*/ 20828 h 825753"/>
              <a:gd name="connsiteX3" fmla="*/ 18288 w 3416553"/>
              <a:gd name="connsiteY3" fmla="*/ 20828 h 825753"/>
              <a:gd name="connsiteX4" fmla="*/ 18288 w 3416553"/>
              <a:gd name="connsiteY4" fmla="*/ 833120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6553" h="825753">
                <a:moveTo>
                  <a:pt x="18288" y="833120"/>
                </a:moveTo>
                <a:lnTo>
                  <a:pt x="3422904" y="833120"/>
                </a:lnTo>
                <a:lnTo>
                  <a:pt x="3422904" y="20828"/>
                </a:lnTo>
                <a:lnTo>
                  <a:pt x="18288" y="20828"/>
                </a:lnTo>
                <a:lnTo>
                  <a:pt x="18288" y="833120"/>
                </a:lnTo>
                <a:close/>
              </a:path>
            </a:pathLst>
          </a:custGeom>
          <a:solidFill>
            <a:srgbClr val="D1F5E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7035545" y="2133345"/>
            <a:ext cx="3416553" cy="825753"/>
          </a:xfrm>
          <a:custGeom>
            <a:avLst/>
            <a:gdLst>
              <a:gd name="connsiteX0" fmla="*/ 18288 w 3416553"/>
              <a:gd name="connsiteY0" fmla="*/ 833120 h 825753"/>
              <a:gd name="connsiteX1" fmla="*/ 3422904 w 3416553"/>
              <a:gd name="connsiteY1" fmla="*/ 833120 h 825753"/>
              <a:gd name="connsiteX2" fmla="*/ 3422904 w 3416553"/>
              <a:gd name="connsiteY2" fmla="*/ 20828 h 825753"/>
              <a:gd name="connsiteX3" fmla="*/ 18288 w 3416553"/>
              <a:gd name="connsiteY3" fmla="*/ 20828 h 825753"/>
              <a:gd name="connsiteX4" fmla="*/ 18288 w 3416553"/>
              <a:gd name="connsiteY4" fmla="*/ 833120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6553" h="825753">
                <a:moveTo>
                  <a:pt x="18288" y="833120"/>
                </a:moveTo>
                <a:lnTo>
                  <a:pt x="3422904" y="833120"/>
                </a:lnTo>
                <a:lnTo>
                  <a:pt x="3422904" y="20828"/>
                </a:lnTo>
                <a:lnTo>
                  <a:pt x="18288" y="20828"/>
                </a:lnTo>
                <a:lnTo>
                  <a:pt x="18288" y="83312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D1F5E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3"/>
          <p:cNvSpPr/>
          <p:nvPr/>
        </p:nvSpPr>
        <p:spPr>
          <a:xfrm>
            <a:off x="7035545" y="2946145"/>
            <a:ext cx="3416553" cy="825753"/>
          </a:xfrm>
          <a:custGeom>
            <a:avLst/>
            <a:gdLst>
              <a:gd name="connsiteX0" fmla="*/ 18288 w 3416553"/>
              <a:gd name="connsiteY0" fmla="*/ 831088 h 825753"/>
              <a:gd name="connsiteX1" fmla="*/ 3422904 w 3416553"/>
              <a:gd name="connsiteY1" fmla="*/ 831088 h 825753"/>
              <a:gd name="connsiteX2" fmla="*/ 3422904 w 3416553"/>
              <a:gd name="connsiteY2" fmla="*/ 20320 h 825753"/>
              <a:gd name="connsiteX3" fmla="*/ 18288 w 3416553"/>
              <a:gd name="connsiteY3" fmla="*/ 20320 h 825753"/>
              <a:gd name="connsiteX4" fmla="*/ 18288 w 3416553"/>
              <a:gd name="connsiteY4" fmla="*/ 831088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6553" h="825753">
                <a:moveTo>
                  <a:pt x="18288" y="831088"/>
                </a:moveTo>
                <a:lnTo>
                  <a:pt x="3422904" y="831088"/>
                </a:lnTo>
                <a:lnTo>
                  <a:pt x="3422904" y="20320"/>
                </a:lnTo>
                <a:lnTo>
                  <a:pt x="18288" y="20320"/>
                </a:lnTo>
                <a:lnTo>
                  <a:pt x="18288" y="831088"/>
                </a:lnTo>
                <a:close/>
              </a:path>
            </a:pathLst>
          </a:custGeom>
          <a:solidFill>
            <a:srgbClr val="D2F1E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4"/>
          <p:cNvSpPr/>
          <p:nvPr/>
        </p:nvSpPr>
        <p:spPr>
          <a:xfrm>
            <a:off x="7035545" y="2946145"/>
            <a:ext cx="3416553" cy="825753"/>
          </a:xfrm>
          <a:custGeom>
            <a:avLst/>
            <a:gdLst>
              <a:gd name="connsiteX0" fmla="*/ 18288 w 3416553"/>
              <a:gd name="connsiteY0" fmla="*/ 831088 h 825753"/>
              <a:gd name="connsiteX1" fmla="*/ 3422904 w 3416553"/>
              <a:gd name="connsiteY1" fmla="*/ 831088 h 825753"/>
              <a:gd name="connsiteX2" fmla="*/ 3422904 w 3416553"/>
              <a:gd name="connsiteY2" fmla="*/ 20320 h 825753"/>
              <a:gd name="connsiteX3" fmla="*/ 18288 w 3416553"/>
              <a:gd name="connsiteY3" fmla="*/ 20320 h 825753"/>
              <a:gd name="connsiteX4" fmla="*/ 18288 w 3416553"/>
              <a:gd name="connsiteY4" fmla="*/ 831088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6553" h="825753">
                <a:moveTo>
                  <a:pt x="18288" y="831088"/>
                </a:moveTo>
                <a:lnTo>
                  <a:pt x="3422904" y="831088"/>
                </a:lnTo>
                <a:lnTo>
                  <a:pt x="3422904" y="20320"/>
                </a:lnTo>
                <a:lnTo>
                  <a:pt x="18288" y="20320"/>
                </a:lnTo>
                <a:lnTo>
                  <a:pt x="18288" y="83108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D2F1E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7035545" y="3758946"/>
            <a:ext cx="3416553" cy="825753"/>
          </a:xfrm>
          <a:custGeom>
            <a:avLst/>
            <a:gdLst>
              <a:gd name="connsiteX0" fmla="*/ 18288 w 3416553"/>
              <a:gd name="connsiteY0" fmla="*/ 830580 h 825753"/>
              <a:gd name="connsiteX1" fmla="*/ 3422904 w 3416553"/>
              <a:gd name="connsiteY1" fmla="*/ 830580 h 825753"/>
              <a:gd name="connsiteX2" fmla="*/ 3422904 w 3416553"/>
              <a:gd name="connsiteY2" fmla="*/ 18288 h 825753"/>
              <a:gd name="connsiteX3" fmla="*/ 18288 w 3416553"/>
              <a:gd name="connsiteY3" fmla="*/ 18288 h 825753"/>
              <a:gd name="connsiteX4" fmla="*/ 18288 w 3416553"/>
              <a:gd name="connsiteY4" fmla="*/ 830580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6553" h="825753">
                <a:moveTo>
                  <a:pt x="18288" y="830580"/>
                </a:moveTo>
                <a:lnTo>
                  <a:pt x="3422904" y="830580"/>
                </a:lnTo>
                <a:lnTo>
                  <a:pt x="3422904" y="18288"/>
                </a:lnTo>
                <a:lnTo>
                  <a:pt x="18288" y="18288"/>
                </a:lnTo>
                <a:lnTo>
                  <a:pt x="18288" y="830580"/>
                </a:lnTo>
                <a:close/>
              </a:path>
            </a:pathLst>
          </a:custGeom>
          <a:solidFill>
            <a:srgbClr val="D2EB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7035545" y="3758946"/>
            <a:ext cx="3416553" cy="825753"/>
          </a:xfrm>
          <a:custGeom>
            <a:avLst/>
            <a:gdLst>
              <a:gd name="connsiteX0" fmla="*/ 18288 w 3416553"/>
              <a:gd name="connsiteY0" fmla="*/ 830580 h 825753"/>
              <a:gd name="connsiteX1" fmla="*/ 3422904 w 3416553"/>
              <a:gd name="connsiteY1" fmla="*/ 830580 h 825753"/>
              <a:gd name="connsiteX2" fmla="*/ 3422904 w 3416553"/>
              <a:gd name="connsiteY2" fmla="*/ 18288 h 825753"/>
              <a:gd name="connsiteX3" fmla="*/ 18288 w 3416553"/>
              <a:gd name="connsiteY3" fmla="*/ 18288 h 825753"/>
              <a:gd name="connsiteX4" fmla="*/ 18288 w 3416553"/>
              <a:gd name="connsiteY4" fmla="*/ 830580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6553" h="825753">
                <a:moveTo>
                  <a:pt x="18288" y="830580"/>
                </a:moveTo>
                <a:lnTo>
                  <a:pt x="3422904" y="830580"/>
                </a:lnTo>
                <a:lnTo>
                  <a:pt x="3422904" y="18288"/>
                </a:lnTo>
                <a:lnTo>
                  <a:pt x="18288" y="18288"/>
                </a:lnTo>
                <a:lnTo>
                  <a:pt x="18288" y="83058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D2EBF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7035545" y="4571746"/>
            <a:ext cx="3416553" cy="825753"/>
          </a:xfrm>
          <a:custGeom>
            <a:avLst/>
            <a:gdLst>
              <a:gd name="connsiteX0" fmla="*/ 18288 w 3416553"/>
              <a:gd name="connsiteY0" fmla="*/ 828548 h 825753"/>
              <a:gd name="connsiteX1" fmla="*/ 3422904 w 3416553"/>
              <a:gd name="connsiteY1" fmla="*/ 828548 h 825753"/>
              <a:gd name="connsiteX2" fmla="*/ 3422904 w 3416553"/>
              <a:gd name="connsiteY2" fmla="*/ 17780 h 825753"/>
              <a:gd name="connsiteX3" fmla="*/ 18288 w 3416553"/>
              <a:gd name="connsiteY3" fmla="*/ 17780 h 825753"/>
              <a:gd name="connsiteX4" fmla="*/ 18288 w 3416553"/>
              <a:gd name="connsiteY4" fmla="*/ 828548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6553" h="825753">
                <a:moveTo>
                  <a:pt x="18288" y="828548"/>
                </a:moveTo>
                <a:lnTo>
                  <a:pt x="3422904" y="828548"/>
                </a:lnTo>
                <a:lnTo>
                  <a:pt x="3422904" y="17780"/>
                </a:lnTo>
                <a:lnTo>
                  <a:pt x="18288" y="17780"/>
                </a:lnTo>
                <a:lnTo>
                  <a:pt x="18288" y="828548"/>
                </a:lnTo>
                <a:close/>
              </a:path>
            </a:pathLst>
          </a:custGeom>
          <a:solidFill>
            <a:srgbClr val="D4DE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8"/>
          <p:cNvSpPr/>
          <p:nvPr/>
        </p:nvSpPr>
        <p:spPr>
          <a:xfrm>
            <a:off x="7035545" y="4571746"/>
            <a:ext cx="3416553" cy="825753"/>
          </a:xfrm>
          <a:custGeom>
            <a:avLst/>
            <a:gdLst>
              <a:gd name="connsiteX0" fmla="*/ 18288 w 3416553"/>
              <a:gd name="connsiteY0" fmla="*/ 828548 h 825753"/>
              <a:gd name="connsiteX1" fmla="*/ 3422904 w 3416553"/>
              <a:gd name="connsiteY1" fmla="*/ 828548 h 825753"/>
              <a:gd name="connsiteX2" fmla="*/ 3422904 w 3416553"/>
              <a:gd name="connsiteY2" fmla="*/ 17780 h 825753"/>
              <a:gd name="connsiteX3" fmla="*/ 18288 w 3416553"/>
              <a:gd name="connsiteY3" fmla="*/ 17780 h 825753"/>
              <a:gd name="connsiteX4" fmla="*/ 18288 w 3416553"/>
              <a:gd name="connsiteY4" fmla="*/ 828548 h 82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6553" h="825753">
                <a:moveTo>
                  <a:pt x="18288" y="828548"/>
                </a:moveTo>
                <a:lnTo>
                  <a:pt x="3422904" y="828548"/>
                </a:lnTo>
                <a:lnTo>
                  <a:pt x="3422904" y="17780"/>
                </a:lnTo>
                <a:lnTo>
                  <a:pt x="18288" y="17780"/>
                </a:lnTo>
                <a:lnTo>
                  <a:pt x="18288" y="82854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D4DEE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6171946" y="1955545"/>
            <a:ext cx="1295653" cy="1219453"/>
          </a:xfrm>
          <a:custGeom>
            <a:avLst/>
            <a:gdLst>
              <a:gd name="connsiteX0" fmla="*/ 23875 w 1295653"/>
              <a:gd name="connsiteY0" fmla="*/ 621538 h 1219453"/>
              <a:gd name="connsiteX1" fmla="*/ 660146 w 1295653"/>
              <a:gd name="connsiteY1" fmla="*/ 23368 h 1219453"/>
              <a:gd name="connsiteX2" fmla="*/ 1296415 w 1295653"/>
              <a:gd name="connsiteY2" fmla="*/ 621538 h 1219453"/>
              <a:gd name="connsiteX3" fmla="*/ 660146 w 1295653"/>
              <a:gd name="connsiteY3" fmla="*/ 1219708 h 1219453"/>
              <a:gd name="connsiteX4" fmla="*/ 23875 w 1295653"/>
              <a:gd name="connsiteY4" fmla="*/ 621538 h 1219453"/>
              <a:gd name="connsiteX5" fmla="*/ 23875 w 1295653"/>
              <a:gd name="connsiteY5" fmla="*/ 621538 h 121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653" h="1219453">
                <a:moveTo>
                  <a:pt x="23875" y="621538"/>
                </a:moveTo>
                <a:cubicBezTo>
                  <a:pt x="23875" y="291211"/>
                  <a:pt x="308736" y="23368"/>
                  <a:pt x="660146" y="23368"/>
                </a:cubicBezTo>
                <a:cubicBezTo>
                  <a:pt x="1011554" y="23368"/>
                  <a:pt x="1296415" y="291211"/>
                  <a:pt x="1296415" y="621538"/>
                </a:cubicBezTo>
                <a:cubicBezTo>
                  <a:pt x="1296415" y="951865"/>
                  <a:pt x="1011554" y="1219708"/>
                  <a:pt x="660146" y="1219708"/>
                </a:cubicBezTo>
                <a:cubicBezTo>
                  <a:pt x="308736" y="1219708"/>
                  <a:pt x="23875" y="951865"/>
                  <a:pt x="23875" y="621538"/>
                </a:cubicBezTo>
                <a:lnTo>
                  <a:pt x="23875" y="621538"/>
                </a:lnTo>
                <a:close/>
              </a:path>
            </a:pathLst>
          </a:custGeom>
          <a:solidFill>
            <a:srgbClr val="5798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60"/>
          <p:cNvSpPr/>
          <p:nvPr/>
        </p:nvSpPr>
        <p:spPr>
          <a:xfrm>
            <a:off x="6171946" y="1955545"/>
            <a:ext cx="1295653" cy="1219453"/>
          </a:xfrm>
          <a:custGeom>
            <a:avLst/>
            <a:gdLst>
              <a:gd name="connsiteX0" fmla="*/ 23875 w 1295653"/>
              <a:gd name="connsiteY0" fmla="*/ 621538 h 1219453"/>
              <a:gd name="connsiteX1" fmla="*/ 660146 w 1295653"/>
              <a:gd name="connsiteY1" fmla="*/ 23368 h 1219453"/>
              <a:gd name="connsiteX2" fmla="*/ 1296415 w 1295653"/>
              <a:gd name="connsiteY2" fmla="*/ 621538 h 1219453"/>
              <a:gd name="connsiteX3" fmla="*/ 660146 w 1295653"/>
              <a:gd name="connsiteY3" fmla="*/ 1219708 h 1219453"/>
              <a:gd name="connsiteX4" fmla="*/ 23875 w 1295653"/>
              <a:gd name="connsiteY4" fmla="*/ 621538 h 1219453"/>
              <a:gd name="connsiteX5" fmla="*/ 23875 w 1295653"/>
              <a:gd name="connsiteY5" fmla="*/ 621538 h 121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653" h="1219453">
                <a:moveTo>
                  <a:pt x="23875" y="621538"/>
                </a:moveTo>
                <a:cubicBezTo>
                  <a:pt x="23875" y="291211"/>
                  <a:pt x="308736" y="23368"/>
                  <a:pt x="660146" y="23368"/>
                </a:cubicBezTo>
                <a:cubicBezTo>
                  <a:pt x="1011554" y="23368"/>
                  <a:pt x="1296415" y="291211"/>
                  <a:pt x="1296415" y="621538"/>
                </a:cubicBezTo>
                <a:cubicBezTo>
                  <a:pt x="1296415" y="951865"/>
                  <a:pt x="1011554" y="1219708"/>
                  <a:pt x="660146" y="1219708"/>
                </a:cubicBezTo>
                <a:cubicBezTo>
                  <a:pt x="308736" y="1219708"/>
                  <a:pt x="23875" y="951865"/>
                  <a:pt x="23875" y="621538"/>
                </a:cubicBezTo>
                <a:lnTo>
                  <a:pt x="23875" y="62153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1"/>
          <p:cNvSpPr txBox="1"/>
          <p:nvPr/>
        </p:nvSpPr>
        <p:spPr>
          <a:xfrm>
            <a:off x="3065398" y="427966"/>
            <a:ext cx="6625641" cy="1068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9583"/>
              </a:lnSpc>
            </a:pPr>
            <a:r>
              <a:rPr lang="zh-CN" altLang="en-US" sz="6400" b="1" spc="-35" dirty="0">
                <a:solidFill>
                  <a:srgbClr val="FE6598"/>
                </a:solidFill>
                <a:latin typeface="宋体"/>
                <a:ea typeface="宋体"/>
              </a:rPr>
              <a:t>五</a:t>
            </a:r>
            <a:r>
              <a:rPr lang="zh-CN" altLang="en-US" sz="6400" b="1" spc="-30" dirty="0">
                <a:solidFill>
                  <a:srgbClr val="FE6598"/>
                </a:solidFill>
                <a:latin typeface="宋体"/>
                <a:ea typeface="宋体"/>
              </a:rPr>
              <a:t>不四要防護守則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645666" y="2214163"/>
            <a:ext cx="736600" cy="4053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3"/>
              </a:lnSpc>
            </a:pPr>
            <a:r>
              <a:rPr lang="zh-CN" altLang="en-US" sz="2400" b="1" spc="-15" dirty="0">
                <a:solidFill>
                  <a:srgbClr val="202934"/>
                </a:solidFill>
                <a:latin typeface="宋体"/>
                <a:ea typeface="宋体"/>
              </a:rPr>
              <a:t>五不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2901950" y="2326357"/>
            <a:ext cx="1785968" cy="40584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221666"/>
              </a:lnSpc>
            </a:pPr>
            <a:r>
              <a:rPr lang="zh-CN" altLang="en-US" sz="2400" b="1" spc="-94" dirty="0">
                <a:solidFill>
                  <a:srgbClr val="000000"/>
                </a:solidFill>
                <a:latin typeface="宋体"/>
                <a:ea typeface="宋体"/>
              </a:rPr>
              <a:t>★</a:t>
            </a:r>
            <a:r>
              <a:rPr lang="zh-CN" altLang="en-US" sz="2400" b="1" spc="-89" dirty="0">
                <a:solidFill>
                  <a:srgbClr val="000000"/>
                </a:solidFill>
                <a:latin typeface="宋体"/>
                <a:ea typeface="宋体"/>
              </a:rPr>
              <a:t>不違反意願</a:t>
            </a:r>
            <a:r>
              <a:rPr lang="zh-CN" altLang="en-US" sz="2400" b="1" spc="-94" dirty="0">
                <a:solidFill>
                  <a:srgbClr val="000000"/>
                </a:solidFill>
                <a:latin typeface="宋体"/>
                <a:ea typeface="宋体"/>
              </a:rPr>
              <a:t>★</a:t>
            </a:r>
            <a:r>
              <a:rPr lang="zh-CN" altLang="en-US" sz="2400" b="1" spc="-89" dirty="0">
                <a:solidFill>
                  <a:srgbClr val="000000"/>
                </a:solidFill>
                <a:latin typeface="宋体"/>
                <a:ea typeface="宋体"/>
              </a:rPr>
              <a:t>不聽從自拍</a:t>
            </a:r>
            <a:r>
              <a:rPr lang="zh-CN" altLang="en-US" sz="2400" b="1" spc="-94" dirty="0">
                <a:solidFill>
                  <a:srgbClr val="000000"/>
                </a:solidFill>
                <a:latin typeface="宋体"/>
                <a:ea typeface="宋体"/>
              </a:rPr>
              <a:t>★不</a:t>
            </a:r>
            <a:r>
              <a:rPr lang="zh-CN" altLang="en-US" sz="2400" b="1" spc="-89" dirty="0">
                <a:solidFill>
                  <a:srgbClr val="000000"/>
                </a:solidFill>
                <a:latin typeface="宋体"/>
                <a:ea typeface="宋体"/>
              </a:rPr>
              <a:t>倉促傳訊</a:t>
            </a:r>
            <a:r>
              <a:rPr lang="zh-CN" altLang="en-US" sz="2400" b="1" spc="-94" dirty="0">
                <a:solidFill>
                  <a:srgbClr val="000000"/>
                </a:solidFill>
                <a:latin typeface="宋体"/>
                <a:ea typeface="宋体"/>
              </a:rPr>
              <a:t>★不</a:t>
            </a:r>
            <a:r>
              <a:rPr lang="zh-CN" altLang="en-US" sz="2400" b="1" spc="-89" dirty="0">
                <a:solidFill>
                  <a:srgbClr val="000000"/>
                </a:solidFill>
                <a:latin typeface="宋体"/>
                <a:ea typeface="宋体"/>
              </a:rPr>
              <a:t>轉寄私照</a:t>
            </a:r>
            <a:r>
              <a:rPr lang="zh-CN" altLang="en-US" sz="2400" b="1" spc="-100" dirty="0">
                <a:solidFill>
                  <a:srgbClr val="000000"/>
                </a:solidFill>
                <a:latin typeface="宋体"/>
                <a:ea typeface="宋体"/>
              </a:rPr>
              <a:t>★不取</a:t>
            </a:r>
            <a:r>
              <a:rPr lang="zh-CN" altLang="en-US" sz="2400" b="1" spc="-89" dirty="0">
                <a:solidFill>
                  <a:srgbClr val="000000"/>
                </a:solidFill>
                <a:latin typeface="宋体"/>
                <a:ea typeface="宋体"/>
              </a:rPr>
              <a:t>笑被害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27292" y="2343449"/>
            <a:ext cx="622604" cy="4053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3"/>
              </a:lnSpc>
            </a:pPr>
            <a:r>
              <a:rPr lang="zh-CN" altLang="en-US" sz="2400" spc="-5" dirty="0">
                <a:solidFill>
                  <a:srgbClr val="FEFEFE"/>
                </a:solidFill>
                <a:latin typeface="宋体"/>
                <a:ea typeface="宋体"/>
              </a:rPr>
              <a:t>四要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7598918" y="2326357"/>
            <a:ext cx="1789324" cy="3246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221666"/>
              </a:lnSpc>
            </a:pPr>
            <a:r>
              <a:rPr lang="zh-CN" altLang="en-US" sz="2400" b="1" spc="-90" dirty="0">
                <a:solidFill>
                  <a:srgbClr val="000000"/>
                </a:solidFill>
                <a:latin typeface="宋体"/>
                <a:ea typeface="宋体"/>
              </a:rPr>
              <a:t>☆要</a:t>
            </a:r>
            <a:r>
              <a:rPr lang="zh-CN" altLang="en-US" sz="2400" b="1" spc="-85" dirty="0">
                <a:solidFill>
                  <a:srgbClr val="000000"/>
                </a:solidFill>
                <a:latin typeface="宋体"/>
                <a:ea typeface="宋体"/>
              </a:rPr>
              <a:t>告訴師長</a:t>
            </a:r>
            <a:r>
              <a:rPr lang="zh-CN" altLang="en-US" sz="2400" b="1" spc="-90" dirty="0">
                <a:solidFill>
                  <a:srgbClr val="000000"/>
                </a:solidFill>
                <a:latin typeface="宋体"/>
                <a:ea typeface="宋体"/>
              </a:rPr>
              <a:t>☆要</a:t>
            </a:r>
            <a:r>
              <a:rPr lang="zh-CN" altLang="en-US" sz="2400" b="1" spc="-85" dirty="0">
                <a:solidFill>
                  <a:srgbClr val="000000"/>
                </a:solidFill>
                <a:latin typeface="宋体"/>
                <a:ea typeface="宋体"/>
              </a:rPr>
              <a:t>截圖存證</a:t>
            </a:r>
            <a:r>
              <a:rPr lang="zh-CN" altLang="en-US" sz="2400" b="1" spc="-95" dirty="0">
                <a:solidFill>
                  <a:srgbClr val="000000"/>
                </a:solidFill>
                <a:latin typeface="宋体"/>
                <a:ea typeface="宋体"/>
              </a:rPr>
              <a:t>☆要記</a:t>
            </a:r>
            <a:r>
              <a:rPr lang="zh-CN" altLang="en-US" sz="2400" b="1" spc="-85" dirty="0">
                <a:solidFill>
                  <a:srgbClr val="000000"/>
                </a:solidFill>
                <a:latin typeface="宋体"/>
                <a:ea typeface="宋体"/>
              </a:rPr>
              <a:t>得報警</a:t>
            </a:r>
            <a:r>
              <a:rPr lang="zh-CN" altLang="en-US" sz="2400" b="1" spc="-94" dirty="0">
                <a:solidFill>
                  <a:srgbClr val="000000"/>
                </a:solidFill>
                <a:latin typeface="宋体"/>
                <a:ea typeface="宋体"/>
              </a:rPr>
              <a:t>☆要檢</a:t>
            </a:r>
            <a:r>
              <a:rPr lang="zh-CN" altLang="en-US" sz="2400" b="1" spc="-89" dirty="0">
                <a:solidFill>
                  <a:srgbClr val="000000"/>
                </a:solidFill>
                <a:latin typeface="宋体"/>
                <a:ea typeface="宋体"/>
              </a:rPr>
              <a:t>舉對方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1091418" y="6449379"/>
            <a:ext cx="297241" cy="182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5" dirty="0">
                <a:solidFill>
                  <a:srgbClr val="868686"/>
                </a:solidFill>
                <a:latin typeface="Arial"/>
                <a:ea typeface="Arial"/>
              </a:rPr>
              <a:t>10</a:t>
            </a:r>
          </a:p>
        </p:txBody>
      </p:sp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CCC54C94-67A8-4284-B039-16A835ACB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8" y="63706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6"/>
    </mc:Choice>
    <mc:Fallback xmlns="">
      <p:transition spd="slow" advTm="22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7"/>
          <p:cNvSpPr/>
          <p:nvPr/>
        </p:nvSpPr>
        <p:spPr>
          <a:xfrm>
            <a:off x="1657350" y="4629150"/>
            <a:ext cx="2444750" cy="1936750"/>
          </a:xfrm>
          <a:custGeom>
            <a:avLst/>
            <a:gdLst>
              <a:gd name="connsiteX0" fmla="*/ 6857 w 2444750"/>
              <a:gd name="connsiteY0" fmla="*/ 8382 h 1936750"/>
              <a:gd name="connsiteX1" fmla="*/ 1488948 w 2444750"/>
              <a:gd name="connsiteY1" fmla="*/ 8382 h 1936750"/>
              <a:gd name="connsiteX2" fmla="*/ 2455926 w 2444750"/>
              <a:gd name="connsiteY2" fmla="*/ 975360 h 1936750"/>
              <a:gd name="connsiteX3" fmla="*/ 1488948 w 2444750"/>
              <a:gd name="connsiteY3" fmla="*/ 1942338 h 1936750"/>
              <a:gd name="connsiteX4" fmla="*/ 6857 w 2444750"/>
              <a:gd name="connsiteY4" fmla="*/ 1942338 h 1936750"/>
              <a:gd name="connsiteX5" fmla="*/ 973835 w 2444750"/>
              <a:gd name="connsiteY5" fmla="*/ 975360 h 1936750"/>
              <a:gd name="connsiteX6" fmla="*/ 6857 w 2444750"/>
              <a:gd name="connsiteY6" fmla="*/ 8382 h 193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4750" h="1936750">
                <a:moveTo>
                  <a:pt x="6857" y="8382"/>
                </a:moveTo>
                <a:lnTo>
                  <a:pt x="1488948" y="8382"/>
                </a:lnTo>
                <a:lnTo>
                  <a:pt x="2455926" y="975360"/>
                </a:lnTo>
                <a:lnTo>
                  <a:pt x="1488948" y="1942338"/>
                </a:lnTo>
                <a:lnTo>
                  <a:pt x="6857" y="1942338"/>
                </a:lnTo>
                <a:lnTo>
                  <a:pt x="973835" y="975360"/>
                </a:lnTo>
                <a:lnTo>
                  <a:pt x="6857" y="8382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8"/>
          <p:cNvSpPr/>
          <p:nvPr/>
        </p:nvSpPr>
        <p:spPr>
          <a:xfrm>
            <a:off x="1657350" y="4629150"/>
            <a:ext cx="2444750" cy="1936750"/>
          </a:xfrm>
          <a:custGeom>
            <a:avLst/>
            <a:gdLst>
              <a:gd name="connsiteX0" fmla="*/ 6857 w 2444750"/>
              <a:gd name="connsiteY0" fmla="*/ 8382 h 1936750"/>
              <a:gd name="connsiteX1" fmla="*/ 1488948 w 2444750"/>
              <a:gd name="connsiteY1" fmla="*/ 8382 h 1936750"/>
              <a:gd name="connsiteX2" fmla="*/ 2455926 w 2444750"/>
              <a:gd name="connsiteY2" fmla="*/ 975360 h 1936750"/>
              <a:gd name="connsiteX3" fmla="*/ 1488948 w 2444750"/>
              <a:gd name="connsiteY3" fmla="*/ 1942338 h 1936750"/>
              <a:gd name="connsiteX4" fmla="*/ 6857 w 2444750"/>
              <a:gd name="connsiteY4" fmla="*/ 1942338 h 1936750"/>
              <a:gd name="connsiteX5" fmla="*/ 973835 w 2444750"/>
              <a:gd name="connsiteY5" fmla="*/ 975360 h 1936750"/>
              <a:gd name="connsiteX6" fmla="*/ 6857 w 2444750"/>
              <a:gd name="connsiteY6" fmla="*/ 8382 h 193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4750" h="1936750">
                <a:moveTo>
                  <a:pt x="6857" y="8382"/>
                </a:moveTo>
                <a:lnTo>
                  <a:pt x="1488948" y="8382"/>
                </a:lnTo>
                <a:lnTo>
                  <a:pt x="2455926" y="975360"/>
                </a:lnTo>
                <a:lnTo>
                  <a:pt x="1488948" y="1942338"/>
                </a:lnTo>
                <a:lnTo>
                  <a:pt x="6857" y="1942338"/>
                </a:lnTo>
                <a:lnTo>
                  <a:pt x="973835" y="975360"/>
                </a:lnTo>
                <a:lnTo>
                  <a:pt x="6857" y="8382"/>
                </a:lnTo>
                <a:close/>
              </a:path>
            </a:pathLst>
          </a:custGeom>
          <a:solidFill>
            <a:srgbClr val="0000B7">
              <a:alpha val="0"/>
            </a:srgbClr>
          </a:solidFill>
          <a:ln w="12191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9"/>
          <p:cNvSpPr/>
          <p:nvPr/>
        </p:nvSpPr>
        <p:spPr>
          <a:xfrm>
            <a:off x="3917950" y="4616450"/>
            <a:ext cx="2508250" cy="1962150"/>
          </a:xfrm>
          <a:custGeom>
            <a:avLst/>
            <a:gdLst>
              <a:gd name="connsiteX0" fmla="*/ 13970 w 2508250"/>
              <a:gd name="connsiteY0" fmla="*/ 10414 h 1962150"/>
              <a:gd name="connsiteX1" fmla="*/ 1538732 w 2508250"/>
              <a:gd name="connsiteY1" fmla="*/ 10414 h 1962150"/>
              <a:gd name="connsiteX2" fmla="*/ 2516378 w 2508250"/>
              <a:gd name="connsiteY2" fmla="*/ 988060 h 1962150"/>
              <a:gd name="connsiteX3" fmla="*/ 1538732 w 2508250"/>
              <a:gd name="connsiteY3" fmla="*/ 1965706 h 1962150"/>
              <a:gd name="connsiteX4" fmla="*/ 13970 w 2508250"/>
              <a:gd name="connsiteY4" fmla="*/ 1965706 h 1962150"/>
              <a:gd name="connsiteX5" fmla="*/ 991615 w 2508250"/>
              <a:gd name="connsiteY5" fmla="*/ 988060 h 1962150"/>
              <a:gd name="connsiteX6" fmla="*/ 13970 w 2508250"/>
              <a:gd name="connsiteY6" fmla="*/ 10414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8250" h="1962150">
                <a:moveTo>
                  <a:pt x="13970" y="10414"/>
                </a:moveTo>
                <a:lnTo>
                  <a:pt x="1538732" y="10414"/>
                </a:lnTo>
                <a:lnTo>
                  <a:pt x="2516378" y="988060"/>
                </a:lnTo>
                <a:lnTo>
                  <a:pt x="1538732" y="1965706"/>
                </a:lnTo>
                <a:lnTo>
                  <a:pt x="13970" y="1965706"/>
                </a:lnTo>
                <a:lnTo>
                  <a:pt x="991615" y="988060"/>
                </a:lnTo>
                <a:lnTo>
                  <a:pt x="13970" y="10414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70"/>
          <p:cNvSpPr/>
          <p:nvPr/>
        </p:nvSpPr>
        <p:spPr>
          <a:xfrm>
            <a:off x="3917950" y="4616450"/>
            <a:ext cx="2508250" cy="1962150"/>
          </a:xfrm>
          <a:custGeom>
            <a:avLst/>
            <a:gdLst>
              <a:gd name="connsiteX0" fmla="*/ 13970 w 2508250"/>
              <a:gd name="connsiteY0" fmla="*/ 10414 h 1962150"/>
              <a:gd name="connsiteX1" fmla="*/ 1538732 w 2508250"/>
              <a:gd name="connsiteY1" fmla="*/ 10414 h 1962150"/>
              <a:gd name="connsiteX2" fmla="*/ 2516378 w 2508250"/>
              <a:gd name="connsiteY2" fmla="*/ 988060 h 1962150"/>
              <a:gd name="connsiteX3" fmla="*/ 1538732 w 2508250"/>
              <a:gd name="connsiteY3" fmla="*/ 1965706 h 1962150"/>
              <a:gd name="connsiteX4" fmla="*/ 13970 w 2508250"/>
              <a:gd name="connsiteY4" fmla="*/ 1965706 h 1962150"/>
              <a:gd name="connsiteX5" fmla="*/ 991615 w 2508250"/>
              <a:gd name="connsiteY5" fmla="*/ 988060 h 1962150"/>
              <a:gd name="connsiteX6" fmla="*/ 13970 w 2508250"/>
              <a:gd name="connsiteY6" fmla="*/ 10414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8250" h="1962150">
                <a:moveTo>
                  <a:pt x="13970" y="10414"/>
                </a:moveTo>
                <a:lnTo>
                  <a:pt x="1538732" y="10414"/>
                </a:lnTo>
                <a:lnTo>
                  <a:pt x="2516378" y="988060"/>
                </a:lnTo>
                <a:lnTo>
                  <a:pt x="1538732" y="1965706"/>
                </a:lnTo>
                <a:lnTo>
                  <a:pt x="13970" y="1965706"/>
                </a:lnTo>
                <a:lnTo>
                  <a:pt x="991615" y="988060"/>
                </a:lnTo>
                <a:lnTo>
                  <a:pt x="13970" y="10414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191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1"/>
          <p:cNvSpPr/>
          <p:nvPr/>
        </p:nvSpPr>
        <p:spPr>
          <a:xfrm>
            <a:off x="6242050" y="4692650"/>
            <a:ext cx="2355850" cy="1809750"/>
          </a:xfrm>
          <a:custGeom>
            <a:avLst/>
            <a:gdLst>
              <a:gd name="connsiteX0" fmla="*/ 9397 w 2355850"/>
              <a:gd name="connsiteY0" fmla="*/ 10414 h 1809750"/>
              <a:gd name="connsiteX1" fmla="*/ 1464056 w 2355850"/>
              <a:gd name="connsiteY1" fmla="*/ 10414 h 1809750"/>
              <a:gd name="connsiteX2" fmla="*/ 2365502 w 2355850"/>
              <a:gd name="connsiteY2" fmla="*/ 911860 h 1809750"/>
              <a:gd name="connsiteX3" fmla="*/ 1464056 w 2355850"/>
              <a:gd name="connsiteY3" fmla="*/ 1813306 h 1809750"/>
              <a:gd name="connsiteX4" fmla="*/ 9397 w 2355850"/>
              <a:gd name="connsiteY4" fmla="*/ 1813306 h 1809750"/>
              <a:gd name="connsiteX5" fmla="*/ 910843 w 2355850"/>
              <a:gd name="connsiteY5" fmla="*/ 911860 h 1809750"/>
              <a:gd name="connsiteX6" fmla="*/ 9397 w 2355850"/>
              <a:gd name="connsiteY6" fmla="*/ 10414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5850" h="1809750">
                <a:moveTo>
                  <a:pt x="9397" y="10414"/>
                </a:moveTo>
                <a:lnTo>
                  <a:pt x="1464056" y="10414"/>
                </a:lnTo>
                <a:lnTo>
                  <a:pt x="2365502" y="911860"/>
                </a:lnTo>
                <a:lnTo>
                  <a:pt x="1464056" y="1813306"/>
                </a:lnTo>
                <a:lnTo>
                  <a:pt x="9397" y="1813306"/>
                </a:lnTo>
                <a:lnTo>
                  <a:pt x="910843" y="911860"/>
                </a:lnTo>
                <a:lnTo>
                  <a:pt x="9397" y="10414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2"/>
          <p:cNvSpPr/>
          <p:nvPr/>
        </p:nvSpPr>
        <p:spPr>
          <a:xfrm>
            <a:off x="6242050" y="4692650"/>
            <a:ext cx="2355850" cy="1809750"/>
          </a:xfrm>
          <a:custGeom>
            <a:avLst/>
            <a:gdLst>
              <a:gd name="connsiteX0" fmla="*/ 9397 w 2355850"/>
              <a:gd name="connsiteY0" fmla="*/ 10414 h 1809750"/>
              <a:gd name="connsiteX1" fmla="*/ 1464056 w 2355850"/>
              <a:gd name="connsiteY1" fmla="*/ 10414 h 1809750"/>
              <a:gd name="connsiteX2" fmla="*/ 2365502 w 2355850"/>
              <a:gd name="connsiteY2" fmla="*/ 911860 h 1809750"/>
              <a:gd name="connsiteX3" fmla="*/ 1464056 w 2355850"/>
              <a:gd name="connsiteY3" fmla="*/ 1813306 h 1809750"/>
              <a:gd name="connsiteX4" fmla="*/ 9397 w 2355850"/>
              <a:gd name="connsiteY4" fmla="*/ 1813306 h 1809750"/>
              <a:gd name="connsiteX5" fmla="*/ 910843 w 2355850"/>
              <a:gd name="connsiteY5" fmla="*/ 911860 h 1809750"/>
              <a:gd name="connsiteX6" fmla="*/ 9397 w 2355850"/>
              <a:gd name="connsiteY6" fmla="*/ 10414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5850" h="1809750">
                <a:moveTo>
                  <a:pt x="9397" y="10414"/>
                </a:moveTo>
                <a:lnTo>
                  <a:pt x="1464056" y="10414"/>
                </a:lnTo>
                <a:lnTo>
                  <a:pt x="2365502" y="911860"/>
                </a:lnTo>
                <a:lnTo>
                  <a:pt x="1464056" y="1813306"/>
                </a:lnTo>
                <a:lnTo>
                  <a:pt x="9397" y="1813306"/>
                </a:lnTo>
                <a:lnTo>
                  <a:pt x="910843" y="911860"/>
                </a:lnTo>
                <a:lnTo>
                  <a:pt x="9397" y="10414"/>
                </a:lnTo>
                <a:close/>
              </a:path>
            </a:pathLst>
          </a:custGeom>
          <a:solidFill>
            <a:srgbClr val="000099">
              <a:alpha val="0"/>
            </a:srgbClr>
          </a:solidFill>
          <a:ln w="12191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3"/>
          <p:cNvSpPr/>
          <p:nvPr/>
        </p:nvSpPr>
        <p:spPr>
          <a:xfrm>
            <a:off x="8413750" y="4692650"/>
            <a:ext cx="2393950" cy="1809750"/>
          </a:xfrm>
          <a:custGeom>
            <a:avLst/>
            <a:gdLst>
              <a:gd name="connsiteX0" fmla="*/ 10921 w 2393950"/>
              <a:gd name="connsiteY0" fmla="*/ 10414 h 1809750"/>
              <a:gd name="connsiteX1" fmla="*/ 1499107 w 2393950"/>
              <a:gd name="connsiteY1" fmla="*/ 10414 h 1809750"/>
              <a:gd name="connsiteX2" fmla="*/ 2400554 w 2393950"/>
              <a:gd name="connsiteY2" fmla="*/ 911860 h 1809750"/>
              <a:gd name="connsiteX3" fmla="*/ 1499107 w 2393950"/>
              <a:gd name="connsiteY3" fmla="*/ 1813306 h 1809750"/>
              <a:gd name="connsiteX4" fmla="*/ 10921 w 2393950"/>
              <a:gd name="connsiteY4" fmla="*/ 1813306 h 1809750"/>
              <a:gd name="connsiteX5" fmla="*/ 912368 w 2393950"/>
              <a:gd name="connsiteY5" fmla="*/ 911860 h 1809750"/>
              <a:gd name="connsiteX6" fmla="*/ 10921 w 2393950"/>
              <a:gd name="connsiteY6" fmla="*/ 10414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3950" h="1809750">
                <a:moveTo>
                  <a:pt x="10921" y="10414"/>
                </a:moveTo>
                <a:lnTo>
                  <a:pt x="1499107" y="10414"/>
                </a:lnTo>
                <a:lnTo>
                  <a:pt x="2400554" y="911860"/>
                </a:lnTo>
                <a:lnTo>
                  <a:pt x="1499107" y="1813306"/>
                </a:lnTo>
                <a:lnTo>
                  <a:pt x="10921" y="1813306"/>
                </a:lnTo>
                <a:lnTo>
                  <a:pt x="912368" y="911860"/>
                </a:lnTo>
                <a:lnTo>
                  <a:pt x="10921" y="10414"/>
                </a:lnTo>
                <a:close/>
              </a:path>
            </a:pathLst>
          </a:custGeom>
          <a:solidFill>
            <a:srgbClr val="9BC1E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4"/>
          <p:cNvSpPr/>
          <p:nvPr/>
        </p:nvSpPr>
        <p:spPr>
          <a:xfrm>
            <a:off x="8413750" y="4692650"/>
            <a:ext cx="2393950" cy="1809750"/>
          </a:xfrm>
          <a:custGeom>
            <a:avLst/>
            <a:gdLst>
              <a:gd name="connsiteX0" fmla="*/ 10921 w 2393950"/>
              <a:gd name="connsiteY0" fmla="*/ 10414 h 1809750"/>
              <a:gd name="connsiteX1" fmla="*/ 1499107 w 2393950"/>
              <a:gd name="connsiteY1" fmla="*/ 10414 h 1809750"/>
              <a:gd name="connsiteX2" fmla="*/ 2400554 w 2393950"/>
              <a:gd name="connsiteY2" fmla="*/ 911860 h 1809750"/>
              <a:gd name="connsiteX3" fmla="*/ 1499107 w 2393950"/>
              <a:gd name="connsiteY3" fmla="*/ 1813306 h 1809750"/>
              <a:gd name="connsiteX4" fmla="*/ 10921 w 2393950"/>
              <a:gd name="connsiteY4" fmla="*/ 1813306 h 1809750"/>
              <a:gd name="connsiteX5" fmla="*/ 912368 w 2393950"/>
              <a:gd name="connsiteY5" fmla="*/ 911860 h 1809750"/>
              <a:gd name="connsiteX6" fmla="*/ 10921 w 2393950"/>
              <a:gd name="connsiteY6" fmla="*/ 10414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3950" h="1809750">
                <a:moveTo>
                  <a:pt x="10921" y="10414"/>
                </a:moveTo>
                <a:lnTo>
                  <a:pt x="1499107" y="10414"/>
                </a:lnTo>
                <a:lnTo>
                  <a:pt x="2400554" y="911860"/>
                </a:lnTo>
                <a:lnTo>
                  <a:pt x="1499107" y="1813306"/>
                </a:lnTo>
                <a:lnTo>
                  <a:pt x="10921" y="1813306"/>
                </a:lnTo>
                <a:lnTo>
                  <a:pt x="912368" y="911860"/>
                </a:lnTo>
                <a:lnTo>
                  <a:pt x="10921" y="10414"/>
                </a:lnTo>
                <a:close/>
              </a:path>
            </a:pathLst>
          </a:custGeom>
          <a:solidFill>
            <a:srgbClr val="00006D">
              <a:alpha val="0"/>
            </a:srgbClr>
          </a:solidFill>
          <a:ln w="12191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820" y="2583180"/>
            <a:ext cx="1280160" cy="1905000"/>
          </a:xfrm>
          <a:prstGeom prst="rect">
            <a:avLst/>
          </a:prstGeom>
        </p:spPr>
      </p:pic>
      <p:pic>
        <p:nvPicPr>
          <p:cNvPr id="77" name="Picture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" y="2461260"/>
            <a:ext cx="1356360" cy="1912620"/>
          </a:xfrm>
          <a:prstGeom prst="rect">
            <a:avLst/>
          </a:prstGeom>
        </p:spPr>
      </p:pic>
      <p:sp>
        <p:nvSpPr>
          <p:cNvPr id="2" name="TextBox 77"/>
          <p:cNvSpPr txBox="1"/>
          <p:nvPr/>
        </p:nvSpPr>
        <p:spPr>
          <a:xfrm>
            <a:off x="1948560" y="427966"/>
            <a:ext cx="7739067" cy="38635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741422">
              <a:lnSpc>
                <a:spcPct val="109583"/>
              </a:lnSpc>
            </a:pPr>
            <a:r>
              <a:rPr lang="zh-CN" altLang="en-US" sz="6400" b="1" spc="-34" dirty="0">
                <a:solidFill>
                  <a:srgbClr val="FE6598"/>
                </a:solidFill>
                <a:latin typeface="宋体"/>
                <a:ea typeface="宋体"/>
              </a:rPr>
              <a:t>求助</a:t>
            </a:r>
            <a:r>
              <a:rPr lang="zh-CN" altLang="en-US" sz="6400" b="1" spc="-25" dirty="0">
                <a:solidFill>
                  <a:srgbClr val="FE6598"/>
                </a:solidFill>
                <a:latin typeface="宋体"/>
                <a:ea typeface="宋体"/>
              </a:rPr>
              <a:t>管道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425"/>
              </a:lnSpc>
            </a:pPr>
            <a:endParaRPr lang="en-US" dirty="0"/>
          </a:p>
          <a:p>
            <a:pPr marL="0">
              <a:lnSpc>
                <a:spcPct val="110833"/>
              </a:lnSpc>
            </a:pPr>
            <a:r>
              <a:rPr lang="zh-CN" altLang="en-US" sz="3200" b="1" spc="-15" dirty="0">
                <a:solidFill>
                  <a:srgbClr val="000000"/>
                </a:solidFill>
                <a:latin typeface="宋体"/>
                <a:ea typeface="宋体"/>
              </a:rPr>
              <a:t>遭遇類似事件該怎麼辦?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704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3200" b="1" spc="-15" dirty="0">
                <a:solidFill>
                  <a:srgbClr val="000000"/>
                </a:solidFill>
                <a:latin typeface="宋体"/>
                <a:ea typeface="宋体"/>
              </a:rPr>
              <a:t>請你</a:t>
            </a:r>
            <a:r>
              <a:rPr lang="zh-CN" altLang="en-US" sz="3200" b="1" spc="-10" dirty="0">
                <a:solidFill>
                  <a:srgbClr val="000000"/>
                </a:solidFill>
                <a:latin typeface="宋体"/>
                <a:ea typeface="宋体"/>
              </a:rPr>
              <a:t>絕對不能獨自隱忍面對，</a:t>
            </a:r>
          </a:p>
          <a:p>
            <a:pPr marL="0">
              <a:lnSpc>
                <a:spcPct val="100000"/>
              </a:lnSpc>
            </a:pPr>
            <a:r>
              <a:rPr lang="zh-CN" altLang="en-US" sz="3200" b="1" spc="-15" dirty="0">
                <a:solidFill>
                  <a:srgbClr val="000000"/>
                </a:solidFill>
                <a:latin typeface="宋体"/>
                <a:ea typeface="宋体"/>
              </a:rPr>
              <a:t>你沒有做錯任</a:t>
            </a:r>
            <a:r>
              <a:rPr lang="zh-CN" altLang="en-US" sz="3200" b="1" spc="-10" dirty="0">
                <a:solidFill>
                  <a:srgbClr val="000000"/>
                </a:solidFill>
                <a:latin typeface="宋体"/>
                <a:ea typeface="宋体"/>
              </a:rPr>
              <a:t>何事，沒有任何人可以用私密</a:t>
            </a:r>
          </a:p>
          <a:p>
            <a:pPr marL="0">
              <a:lnSpc>
                <a:spcPct val="100000"/>
              </a:lnSpc>
            </a:pPr>
            <a:r>
              <a:rPr lang="zh-CN" altLang="en-US" sz="3200" b="1" spc="-10" dirty="0">
                <a:solidFill>
                  <a:srgbClr val="000000"/>
                </a:solidFill>
                <a:latin typeface="宋体"/>
                <a:ea typeface="宋体"/>
              </a:rPr>
              <a:t>影像勒索或強迫</a:t>
            </a:r>
            <a:r>
              <a:rPr lang="zh-CN" altLang="en-US" sz="3200" b="1" spc="-5" dirty="0">
                <a:solidFill>
                  <a:srgbClr val="000000"/>
                </a:solidFill>
                <a:latin typeface="宋体"/>
                <a:ea typeface="宋体"/>
              </a:rPr>
              <a:t>你</a:t>
            </a:r>
            <a:r>
              <a:rPr lang="zh-CN" altLang="en-US" sz="3200" b="1" spc="-15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2673730" y="5041367"/>
            <a:ext cx="723493" cy="945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416"/>
              </a:lnSpc>
            </a:pPr>
            <a:r>
              <a:rPr lang="zh-CN" altLang="en-US" sz="2800" b="1" spc="-20" dirty="0">
                <a:solidFill>
                  <a:srgbClr val="001E5E"/>
                </a:solidFill>
                <a:latin typeface="宋体"/>
                <a:ea typeface="宋体"/>
              </a:rPr>
              <a:t>保存</a:t>
            </a:r>
          </a:p>
          <a:p>
            <a:pPr marL="0">
              <a:lnSpc>
                <a:spcPct val="110416"/>
              </a:lnSpc>
            </a:pPr>
            <a:r>
              <a:rPr lang="zh-CN" altLang="en-US" sz="2800" b="1" spc="-20" dirty="0">
                <a:solidFill>
                  <a:srgbClr val="001E5E"/>
                </a:solidFill>
                <a:latin typeface="宋体"/>
                <a:ea typeface="宋体"/>
              </a:rPr>
              <a:t>證據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5177282" y="5297044"/>
            <a:ext cx="723188" cy="4711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416"/>
              </a:lnSpc>
            </a:pPr>
            <a:r>
              <a:rPr lang="zh-CN" altLang="en-US" sz="2800" b="1" spc="-20" dirty="0">
                <a:solidFill>
                  <a:srgbClr val="001E5E"/>
                </a:solidFill>
                <a:latin typeface="宋体"/>
                <a:ea typeface="宋体"/>
              </a:rPr>
              <a:t>求助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7382002" y="5331814"/>
            <a:ext cx="722884" cy="4711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416"/>
              </a:lnSpc>
            </a:pPr>
            <a:r>
              <a:rPr lang="zh-CN" altLang="en-US" sz="2800" b="1" spc="-25" dirty="0">
                <a:solidFill>
                  <a:srgbClr val="001E5E"/>
                </a:solidFill>
                <a:latin typeface="宋体"/>
                <a:ea typeface="宋体"/>
              </a:rPr>
              <a:t>報警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9460103" y="5124552"/>
            <a:ext cx="723189" cy="9457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416"/>
              </a:lnSpc>
            </a:pPr>
            <a:r>
              <a:rPr lang="zh-CN" altLang="en-US" sz="2800" b="1" spc="-20" dirty="0">
                <a:solidFill>
                  <a:srgbClr val="001E5E"/>
                </a:solidFill>
                <a:latin typeface="宋体"/>
                <a:ea typeface="宋体"/>
              </a:rPr>
              <a:t>創傷</a:t>
            </a:r>
          </a:p>
          <a:p>
            <a:pPr marL="0">
              <a:lnSpc>
                <a:spcPct val="110416"/>
              </a:lnSpc>
            </a:pPr>
            <a:r>
              <a:rPr lang="zh-CN" altLang="en-US" sz="2800" b="1" spc="-25" dirty="0">
                <a:solidFill>
                  <a:srgbClr val="001E5E"/>
                </a:solidFill>
                <a:latin typeface="宋体"/>
                <a:ea typeface="宋体"/>
              </a:rPr>
              <a:t>復原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1091418" y="6449379"/>
            <a:ext cx="297241" cy="182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5" dirty="0">
                <a:solidFill>
                  <a:srgbClr val="868686"/>
                </a:solidFill>
                <a:latin typeface="Arial"/>
                <a:ea typeface="Arial"/>
              </a:rPr>
              <a:t>11</a:t>
            </a: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5FF7E0F5-76BB-43E2-83DF-BB233A69C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8" y="63706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40"/>
    </mc:Choice>
    <mc:Fallback xmlns="">
      <p:transition spd="slow" advTm="41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880" y="68580"/>
            <a:ext cx="2522220" cy="1699260"/>
          </a:xfrm>
          <a:prstGeom prst="rect">
            <a:avLst/>
          </a:prstGeom>
        </p:spPr>
      </p:pic>
      <p:sp>
        <p:nvSpPr>
          <p:cNvPr id="2" name="TextBox 84"/>
          <p:cNvSpPr txBox="1"/>
          <p:nvPr/>
        </p:nvSpPr>
        <p:spPr>
          <a:xfrm>
            <a:off x="1807210" y="427966"/>
            <a:ext cx="9964014" cy="62042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882773">
              <a:lnSpc>
                <a:spcPct val="109583"/>
              </a:lnSpc>
            </a:pPr>
            <a:r>
              <a:rPr lang="zh-CN" altLang="en-US" sz="6400" b="1" spc="-34" dirty="0">
                <a:solidFill>
                  <a:srgbClr val="FE6598"/>
                </a:solidFill>
                <a:latin typeface="宋体"/>
                <a:ea typeface="宋体"/>
              </a:rPr>
              <a:t>求助</a:t>
            </a:r>
            <a:r>
              <a:rPr lang="zh-CN" altLang="en-US" sz="6400" b="1" spc="-25" dirty="0">
                <a:solidFill>
                  <a:srgbClr val="FE6598"/>
                </a:solidFill>
                <a:latin typeface="宋体"/>
                <a:ea typeface="宋体"/>
              </a:rPr>
              <a:t>管道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770"/>
              </a:lnSpc>
            </a:pPr>
            <a:endParaRPr lang="en-US" dirty="0"/>
          </a:p>
          <a:p>
            <a:pPr marL="0" hangingPunct="0">
              <a:lnSpc>
                <a:spcPct val="100000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如果不幸遇到數位性別暴力，請先將</a:t>
            </a:r>
            <a:r>
              <a:rPr lang="zh-CN" altLang="en-US" sz="2800" b="1" spc="-15" dirty="0">
                <a:solidFill>
                  <a:srgbClr val="FE0000"/>
                </a:solidFill>
                <a:latin typeface="宋体"/>
                <a:ea typeface="宋体"/>
              </a:rPr>
              <a:t>頁面截圖錄影，紀錄時</a:t>
            </a:r>
            <a:r>
              <a:rPr lang="zh-CN" altLang="en-US" sz="2800" b="1" spc="-10" dirty="0">
                <a:solidFill>
                  <a:srgbClr val="FE0000"/>
                </a:solidFill>
                <a:latin typeface="宋体"/>
                <a:ea typeface="宋体"/>
              </a:rPr>
              <a:t>間、</a:t>
            </a:r>
            <a:r>
              <a:rPr lang="zh-CN" altLang="en-US" sz="2800" b="1" spc="-15" dirty="0">
                <a:solidFill>
                  <a:srgbClr val="FE0000"/>
                </a:solidFill>
                <a:latin typeface="宋体"/>
                <a:ea typeface="宋体"/>
              </a:rPr>
              <a:t>發文者帳戶名等資訊</a:t>
            </a:r>
            <a:r>
              <a:rPr lang="zh-CN" altLang="en-US" sz="2800" b="1" spc="-20" dirty="0">
                <a:solidFill>
                  <a:srgbClr val="000000"/>
                </a:solidFill>
                <a:latin typeface="宋体"/>
                <a:ea typeface="宋体"/>
              </a:rPr>
              <a:t>，向以下管道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尋求協助：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34" dirty="0">
                <a:solidFill>
                  <a:srgbClr val="FE6598"/>
                </a:solidFill>
                <a:latin typeface="宋体"/>
                <a:ea typeface="宋体"/>
              </a:rPr>
              <a:t>1</a:t>
            </a:r>
            <a:r>
              <a:rPr lang="zh-CN" altLang="en-US" sz="2800" b="1" spc="75" dirty="0">
                <a:solidFill>
                  <a:srgbClr val="FE6598"/>
                </a:solidFill>
                <a:latin typeface="宋体"/>
                <a:ea typeface="宋体"/>
              </a:rPr>
              <a:t>、家長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dirty="0">
                <a:solidFill>
                  <a:srgbClr val="FE6598"/>
                </a:solidFill>
                <a:latin typeface="宋体"/>
                <a:ea typeface="宋体"/>
              </a:rPr>
              <a:t>2</a:t>
            </a:r>
            <a:r>
              <a:rPr lang="zh-CN" altLang="en-US" sz="2800" b="1" spc="10" dirty="0">
                <a:solidFill>
                  <a:srgbClr val="FE6598"/>
                </a:solidFill>
                <a:latin typeface="宋体"/>
                <a:ea typeface="宋体"/>
              </a:rPr>
              <a:t>、學校導師或學務處、</a:t>
            </a:r>
            <a:r>
              <a:rPr lang="zh-CN" altLang="en-US" sz="2800" b="1" spc="5" dirty="0">
                <a:solidFill>
                  <a:srgbClr val="FE6598"/>
                </a:solidFill>
                <a:latin typeface="宋体"/>
                <a:ea typeface="宋体"/>
              </a:rPr>
              <a:t>輔導室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34" dirty="0">
                <a:solidFill>
                  <a:srgbClr val="FE6598"/>
                </a:solidFill>
                <a:latin typeface="宋体"/>
                <a:ea typeface="宋体"/>
              </a:rPr>
              <a:t>3</a:t>
            </a:r>
            <a:r>
              <a:rPr lang="zh-CN" altLang="en-US" sz="2800" b="1" spc="69" dirty="0">
                <a:solidFill>
                  <a:srgbClr val="FE6598"/>
                </a:solidFill>
                <a:latin typeface="宋体"/>
                <a:ea typeface="宋体"/>
              </a:rPr>
              <a:t>、警察局</a:t>
            </a:r>
            <a:r>
              <a:rPr lang="zh-CN" altLang="en-US" sz="2800" b="1" spc="34" dirty="0">
                <a:solidFill>
                  <a:srgbClr val="FE6598"/>
                </a:solidFill>
                <a:latin typeface="宋体"/>
                <a:ea typeface="宋体"/>
              </a:rPr>
              <a:t>(110)</a:t>
            </a:r>
            <a:r>
              <a:rPr lang="zh-CN" altLang="en-US" sz="2800" b="1" spc="85" dirty="0">
                <a:solidFill>
                  <a:srgbClr val="FE6598"/>
                </a:solidFill>
                <a:latin typeface="宋体"/>
                <a:ea typeface="宋体"/>
              </a:rPr>
              <a:t>：</a:t>
            </a:r>
          </a:p>
          <a:p>
            <a:pPr marL="0" indent="638555">
              <a:lnSpc>
                <a:spcPct val="100000"/>
              </a:lnSpc>
            </a:pPr>
            <a:r>
              <a:rPr lang="zh-CN" altLang="en-US" sz="2800" spc="-10" dirty="0">
                <a:solidFill>
                  <a:srgbClr val="000000"/>
                </a:solidFill>
                <a:latin typeface="宋体"/>
                <a:ea typeface="宋体"/>
              </a:rPr>
              <a:t>由員警了解案情後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</a:rPr>
              <a:t>，協助將影像移除。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69" dirty="0">
                <a:solidFill>
                  <a:srgbClr val="FE6598"/>
                </a:solidFill>
                <a:latin typeface="宋体"/>
                <a:ea typeface="宋体"/>
              </a:rPr>
              <a:t>4</a:t>
            </a:r>
            <a:r>
              <a:rPr lang="zh-CN" altLang="en-US" sz="2800" b="1" spc="145" dirty="0">
                <a:solidFill>
                  <a:srgbClr val="FE6598"/>
                </a:solidFill>
                <a:latin typeface="宋体"/>
                <a:ea typeface="宋体"/>
              </a:rPr>
              <a:t>、</a:t>
            </a:r>
            <a:r>
              <a:rPr lang="zh-CN" altLang="en-US" sz="2800" b="1" spc="69" dirty="0">
                <a:solidFill>
                  <a:srgbClr val="FE6598"/>
                </a:solidFill>
                <a:latin typeface="宋体"/>
                <a:ea typeface="宋体"/>
              </a:rPr>
              <a:t>IWIN</a:t>
            </a:r>
            <a:r>
              <a:rPr lang="zh-CN" altLang="en-US" sz="2800" b="1" spc="150" dirty="0">
                <a:solidFill>
                  <a:srgbClr val="FE6598"/>
                </a:solidFill>
                <a:latin typeface="宋体"/>
                <a:ea typeface="宋体"/>
              </a:rPr>
              <a:t>網路內容防</a:t>
            </a:r>
            <a:r>
              <a:rPr lang="zh-CN" altLang="en-US" sz="2800" b="1" spc="139" dirty="0">
                <a:solidFill>
                  <a:srgbClr val="FE6598"/>
                </a:solidFill>
                <a:latin typeface="宋体"/>
                <a:ea typeface="宋体"/>
              </a:rPr>
              <a:t>護機構：</a:t>
            </a:r>
          </a:p>
          <a:p>
            <a:pPr marL="0" indent="638555">
              <a:lnSpc>
                <a:spcPct val="100000"/>
              </a:lnSpc>
            </a:pPr>
            <a:r>
              <a:rPr lang="zh-CN" altLang="en-US" sz="2800" spc="100" dirty="0">
                <a:solidFill>
                  <a:srgbClr val="000000"/>
                </a:solidFill>
                <a:latin typeface="宋体"/>
                <a:ea typeface="宋体"/>
              </a:rPr>
              <a:t>向</a:t>
            </a:r>
            <a:r>
              <a:rPr lang="zh-CN" altLang="en-US" sz="2800" spc="50" dirty="0">
                <a:solidFill>
                  <a:srgbClr val="000000"/>
                </a:solidFill>
                <a:latin typeface="宋体"/>
                <a:ea typeface="宋体"/>
              </a:rPr>
              <a:t>IWIN</a:t>
            </a:r>
            <a:r>
              <a:rPr lang="zh-CN" altLang="en-US" sz="2800" spc="100" dirty="0">
                <a:solidFill>
                  <a:srgbClr val="000000"/>
                </a:solidFill>
                <a:latin typeface="宋体"/>
                <a:ea typeface="宋体"/>
              </a:rPr>
              <a:t>提出檢舉申訴，由</a:t>
            </a:r>
            <a:r>
              <a:rPr lang="zh-CN" altLang="en-US" sz="2800" spc="60" dirty="0">
                <a:solidFill>
                  <a:srgbClr val="000000"/>
                </a:solidFill>
                <a:latin typeface="宋体"/>
                <a:ea typeface="宋体"/>
              </a:rPr>
              <a:t>IWIN</a:t>
            </a:r>
            <a:r>
              <a:rPr lang="zh-CN" altLang="en-US" sz="2800" spc="104" dirty="0">
                <a:solidFill>
                  <a:srgbClr val="000000"/>
                </a:solidFill>
                <a:latin typeface="宋体"/>
                <a:ea typeface="宋体"/>
              </a:rPr>
              <a:t>向網站要求刪除</a:t>
            </a:r>
            <a:r>
              <a:rPr lang="zh-CN" altLang="en-US" sz="2800" spc="100" dirty="0">
                <a:solidFill>
                  <a:srgbClr val="000000"/>
                </a:solidFill>
                <a:latin typeface="宋体"/>
                <a:ea typeface="宋体"/>
              </a:rPr>
              <a:t>下架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25" dirty="0">
                <a:solidFill>
                  <a:srgbClr val="FE6598"/>
                </a:solidFill>
                <a:latin typeface="宋体"/>
                <a:ea typeface="宋体"/>
              </a:rPr>
              <a:t>5</a:t>
            </a:r>
            <a:r>
              <a:rPr lang="zh-CN" altLang="en-US" sz="2800" b="1" spc="55" dirty="0">
                <a:solidFill>
                  <a:srgbClr val="FE6598"/>
                </a:solidFill>
                <a:latin typeface="宋体"/>
                <a:ea typeface="宋体"/>
              </a:rPr>
              <a:t>、婦女救援基金會：</a:t>
            </a:r>
            <a:r>
              <a:rPr lang="zh-CN" altLang="en-US" sz="2800" spc="64" dirty="0">
                <a:solidFill>
                  <a:srgbClr val="000000"/>
                </a:solidFill>
                <a:latin typeface="宋体"/>
                <a:ea typeface="宋体"/>
              </a:rPr>
              <a:t>撥打求助專線</a:t>
            </a:r>
            <a:r>
              <a:rPr lang="zh-CN" altLang="en-US" sz="2800" spc="30" dirty="0">
                <a:solidFill>
                  <a:srgbClr val="000000"/>
                </a:solidFill>
                <a:latin typeface="宋体"/>
                <a:ea typeface="宋体"/>
              </a:rPr>
              <a:t>(02-</a:t>
            </a:r>
            <a:r>
              <a:rPr lang="zh-CN" altLang="en-US" sz="2800" spc="25" dirty="0">
                <a:solidFill>
                  <a:srgbClr val="000000"/>
                </a:solidFill>
                <a:latin typeface="宋体"/>
                <a:ea typeface="宋体"/>
              </a:rPr>
              <a:t>2555</a:t>
            </a:r>
            <a:r>
              <a:rPr lang="zh-CN" altLang="en-US" sz="2800" spc="44" dirty="0">
                <a:solidFill>
                  <a:srgbClr val="000000"/>
                </a:solidFill>
                <a:latin typeface="宋体"/>
                <a:ea typeface="宋体"/>
              </a:rPr>
              <a:t>-</a:t>
            </a:r>
            <a:r>
              <a:rPr lang="zh-CN" altLang="en-US" sz="2800" spc="30" dirty="0">
                <a:solidFill>
                  <a:srgbClr val="000000"/>
                </a:solidFill>
                <a:latin typeface="宋体"/>
                <a:ea typeface="宋体"/>
              </a:rPr>
              <a:t>8595</a:t>
            </a:r>
            <a:r>
              <a:rPr lang="zh-CN" altLang="en-US" sz="2800" spc="60" dirty="0">
                <a:solidFill>
                  <a:srgbClr val="000000"/>
                </a:solidFill>
                <a:latin typeface="宋体"/>
                <a:ea typeface="宋体"/>
              </a:rPr>
              <a:t>＃</a:t>
            </a:r>
            <a:r>
              <a:rPr lang="zh-CN" altLang="en-US" sz="2800" spc="34" dirty="0">
                <a:solidFill>
                  <a:srgbClr val="000000"/>
                </a:solidFill>
                <a:latin typeface="宋体"/>
                <a:ea typeface="宋体"/>
              </a:rPr>
              <a:t>31,</a:t>
            </a:r>
            <a:r>
              <a:rPr lang="zh-CN" altLang="en-US" sz="2800" spc="25" dirty="0">
                <a:solidFill>
                  <a:srgbClr val="000000"/>
                </a:solidFill>
                <a:latin typeface="宋体"/>
                <a:ea typeface="宋体"/>
              </a:rPr>
              <a:t>32)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945"/>
              </a:lnSpc>
            </a:pPr>
            <a:endParaRPr lang="en-US" dirty="0"/>
          </a:p>
          <a:p>
            <a:pPr marL="0" indent="9284208">
              <a:lnSpc>
                <a:spcPct val="100000"/>
              </a:lnSpc>
            </a:pPr>
            <a:r>
              <a:rPr lang="en-US" altLang="zh-CN" sz="1200" spc="-5" dirty="0">
                <a:solidFill>
                  <a:srgbClr val="868686"/>
                </a:solidFill>
                <a:latin typeface="Arial"/>
                <a:ea typeface="Arial"/>
              </a:rPr>
              <a:t>12</a:t>
            </a:r>
          </a:p>
        </p:txBody>
      </p:sp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492E14E7-B002-4987-967B-D942E88C5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8" y="63706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7"/>
    </mc:Choice>
    <mc:Fallback xmlns="">
      <p:transition spd="slow" advTm="3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920" y="182880"/>
            <a:ext cx="4366260" cy="6400800"/>
          </a:xfrm>
          <a:prstGeom prst="rect">
            <a:avLst/>
          </a:prstGeom>
        </p:spPr>
      </p:pic>
      <p:sp>
        <p:nvSpPr>
          <p:cNvPr id="2" name="TextBox 86"/>
          <p:cNvSpPr txBox="1"/>
          <p:nvPr/>
        </p:nvSpPr>
        <p:spPr>
          <a:xfrm>
            <a:off x="11091418" y="6449379"/>
            <a:ext cx="297241" cy="182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5" dirty="0">
                <a:solidFill>
                  <a:srgbClr val="868686"/>
                </a:solidFill>
                <a:latin typeface="Arial"/>
                <a:ea typeface="Arial"/>
              </a:rPr>
              <a:t>13</a:t>
            </a:r>
          </a:p>
        </p:txBody>
      </p:sp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BA0E22B1-CA0D-4C07-952C-49E7BF02D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8" y="63706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6"/>
    </mc:Choice>
    <mc:Fallback xmlns="">
      <p:transition spd="slow" advTm="5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54380"/>
            <a:ext cx="12192000" cy="6103620"/>
          </a:xfrm>
          <a:prstGeom prst="rect">
            <a:avLst/>
          </a:prstGeom>
        </p:spPr>
      </p:pic>
      <p:sp>
        <p:nvSpPr>
          <p:cNvPr id="2" name="TextBox 88"/>
          <p:cNvSpPr txBox="1"/>
          <p:nvPr/>
        </p:nvSpPr>
        <p:spPr>
          <a:xfrm>
            <a:off x="4605528" y="38239"/>
            <a:ext cx="1911858" cy="7376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000"/>
              </a:lnSpc>
            </a:pPr>
            <a:r>
              <a:rPr lang="zh-CN" altLang="en-US" sz="4400" b="1" dirty="0">
                <a:solidFill>
                  <a:srgbClr val="FE6598"/>
                </a:solidFill>
                <a:latin typeface="宋体"/>
                <a:ea typeface="宋体"/>
              </a:rPr>
              <a:t>結</a:t>
            </a:r>
            <a:r>
              <a:rPr lang="zh-CN" altLang="en-US" sz="4400" b="1" spc="395" dirty="0">
                <a:solidFill>
                  <a:srgbClr val="FE6598"/>
                </a:solidFill>
                <a:latin typeface="宋体"/>
                <a:cs typeface="宋体"/>
              </a:rPr>
              <a:t>  </a:t>
            </a:r>
            <a:r>
              <a:rPr lang="zh-CN" altLang="en-US" sz="4400" b="1" dirty="0">
                <a:solidFill>
                  <a:srgbClr val="FE6598"/>
                </a:solidFill>
                <a:latin typeface="宋体"/>
                <a:ea typeface="宋体"/>
              </a:rPr>
              <a:t>語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11091418" y="6449379"/>
            <a:ext cx="297241" cy="182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5" dirty="0">
                <a:solidFill>
                  <a:srgbClr val="868686"/>
                </a:solidFill>
                <a:latin typeface="Arial"/>
                <a:ea typeface="Arial"/>
              </a:rPr>
              <a:t>14</a:t>
            </a:r>
          </a:p>
        </p:txBody>
      </p:sp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19FC43E9-713B-4F42-9F53-DB38541FF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8" y="63706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21"/>
    </mc:Choice>
    <mc:Fallback xmlns="">
      <p:transition spd="slow" advTm="14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820" y="480059"/>
            <a:ext cx="3512820" cy="1310640"/>
          </a:xfrm>
          <a:prstGeom prst="rect">
            <a:avLst/>
          </a:prstGeom>
        </p:spPr>
      </p:pic>
      <p:sp>
        <p:nvSpPr>
          <p:cNvPr id="2" name="Freeform 5"/>
          <p:cNvSpPr/>
          <p:nvPr/>
        </p:nvSpPr>
        <p:spPr>
          <a:xfrm>
            <a:off x="3892550" y="476250"/>
            <a:ext cx="3498850" cy="1314450"/>
          </a:xfrm>
          <a:custGeom>
            <a:avLst/>
            <a:gdLst>
              <a:gd name="connsiteX0" fmla="*/ 18034 w 3498850"/>
              <a:gd name="connsiteY0" fmla="*/ 665988 h 1314450"/>
              <a:gd name="connsiteX1" fmla="*/ 669544 w 3498850"/>
              <a:gd name="connsiteY1" fmla="*/ 14478 h 1314450"/>
              <a:gd name="connsiteX2" fmla="*/ 2858007 w 3498850"/>
              <a:gd name="connsiteY2" fmla="*/ 14478 h 1314450"/>
              <a:gd name="connsiteX3" fmla="*/ 3509518 w 3498850"/>
              <a:gd name="connsiteY3" fmla="*/ 665988 h 1314450"/>
              <a:gd name="connsiteX4" fmla="*/ 2858007 w 3498850"/>
              <a:gd name="connsiteY4" fmla="*/ 1317498 h 1314450"/>
              <a:gd name="connsiteX5" fmla="*/ 669544 w 3498850"/>
              <a:gd name="connsiteY5" fmla="*/ 1317498 h 1314450"/>
              <a:gd name="connsiteX6" fmla="*/ 18034 w 3498850"/>
              <a:gd name="connsiteY6" fmla="*/ 665988 h 1314450"/>
              <a:gd name="connsiteX7" fmla="*/ 18034 w 3498850"/>
              <a:gd name="connsiteY7" fmla="*/ 665988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8850" h="1314450">
                <a:moveTo>
                  <a:pt x="18034" y="665988"/>
                </a:moveTo>
                <a:cubicBezTo>
                  <a:pt x="18034" y="306197"/>
                  <a:pt x="309753" y="14478"/>
                  <a:pt x="669544" y="14478"/>
                </a:cubicBezTo>
                <a:lnTo>
                  <a:pt x="2858007" y="14478"/>
                </a:lnTo>
                <a:cubicBezTo>
                  <a:pt x="3217798" y="14478"/>
                  <a:pt x="3509518" y="306197"/>
                  <a:pt x="3509518" y="665988"/>
                </a:cubicBezTo>
                <a:cubicBezTo>
                  <a:pt x="3509518" y="1025779"/>
                  <a:pt x="3217798" y="1317498"/>
                  <a:pt x="2858007" y="1317498"/>
                </a:cubicBezTo>
                <a:lnTo>
                  <a:pt x="669544" y="1317498"/>
                </a:lnTo>
                <a:cubicBezTo>
                  <a:pt x="309753" y="1317498"/>
                  <a:pt x="18034" y="1025779"/>
                  <a:pt x="18034" y="665988"/>
                </a:cubicBezTo>
                <a:lnTo>
                  <a:pt x="18034" y="665988"/>
                </a:lnTo>
                <a:close/>
              </a:path>
            </a:pathLst>
          </a:custGeom>
          <a:solidFill>
            <a:srgbClr val="00005A">
              <a:alpha val="0"/>
            </a:srgbClr>
          </a:solidFill>
          <a:ln w="12191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79" y="2545080"/>
            <a:ext cx="3665220" cy="3680460"/>
          </a:xfrm>
          <a:prstGeom prst="rect">
            <a:avLst/>
          </a:prstGeom>
        </p:spPr>
      </p:pic>
      <p:sp>
        <p:nvSpPr>
          <p:cNvPr id="3" name="Freeform 7"/>
          <p:cNvSpPr/>
          <p:nvPr/>
        </p:nvSpPr>
        <p:spPr>
          <a:xfrm>
            <a:off x="273050" y="2533650"/>
            <a:ext cx="3625850" cy="3651250"/>
          </a:xfrm>
          <a:custGeom>
            <a:avLst/>
            <a:gdLst>
              <a:gd name="connsiteX0" fmla="*/ 8890 w 3625850"/>
              <a:gd name="connsiteY0" fmla="*/ 296418 h 3651250"/>
              <a:gd name="connsiteX1" fmla="*/ 287820 w 3625850"/>
              <a:gd name="connsiteY1" fmla="*/ 17526 h 3651250"/>
              <a:gd name="connsiteX2" fmla="*/ 3358641 w 3625850"/>
              <a:gd name="connsiteY2" fmla="*/ 17526 h 3651250"/>
              <a:gd name="connsiteX3" fmla="*/ 3637534 w 3625850"/>
              <a:gd name="connsiteY3" fmla="*/ 296418 h 3651250"/>
              <a:gd name="connsiteX4" fmla="*/ 3637534 w 3625850"/>
              <a:gd name="connsiteY4" fmla="*/ 3373335 h 3651250"/>
              <a:gd name="connsiteX5" fmla="*/ 3358641 w 3625850"/>
              <a:gd name="connsiteY5" fmla="*/ 3652266 h 3651250"/>
              <a:gd name="connsiteX6" fmla="*/ 287820 w 3625850"/>
              <a:gd name="connsiteY6" fmla="*/ 3652266 h 3651250"/>
              <a:gd name="connsiteX7" fmla="*/ 8890 w 3625850"/>
              <a:gd name="connsiteY7" fmla="*/ 3373335 h 3651250"/>
              <a:gd name="connsiteX8" fmla="*/ 8890 w 3625850"/>
              <a:gd name="connsiteY8" fmla="*/ 296418 h 365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5850" h="3651250">
                <a:moveTo>
                  <a:pt x="8890" y="296418"/>
                </a:moveTo>
                <a:cubicBezTo>
                  <a:pt x="8890" y="142367"/>
                  <a:pt x="133769" y="17526"/>
                  <a:pt x="287820" y="17526"/>
                </a:cubicBezTo>
                <a:lnTo>
                  <a:pt x="3358641" y="17526"/>
                </a:lnTo>
                <a:cubicBezTo>
                  <a:pt x="3512692" y="17526"/>
                  <a:pt x="3637534" y="142367"/>
                  <a:pt x="3637534" y="296418"/>
                </a:cubicBezTo>
                <a:lnTo>
                  <a:pt x="3637534" y="3373335"/>
                </a:lnTo>
                <a:cubicBezTo>
                  <a:pt x="3637534" y="3527387"/>
                  <a:pt x="3512692" y="3652266"/>
                  <a:pt x="3358641" y="3652266"/>
                </a:cubicBezTo>
                <a:lnTo>
                  <a:pt x="287820" y="3652266"/>
                </a:lnTo>
                <a:cubicBezTo>
                  <a:pt x="133769" y="3652266"/>
                  <a:pt x="8890" y="3527387"/>
                  <a:pt x="8890" y="3373335"/>
                </a:cubicBezTo>
                <a:lnTo>
                  <a:pt x="8890" y="296418"/>
                </a:lnTo>
                <a:close/>
              </a:path>
            </a:pathLst>
          </a:custGeom>
          <a:solidFill>
            <a:srgbClr val="00005A">
              <a:alpha val="0"/>
            </a:srgbClr>
          </a:solidFill>
          <a:ln w="12191">
            <a:solidFill>
              <a:srgbClr val="ACAAA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8620" y="2446020"/>
            <a:ext cx="3779520" cy="3779520"/>
          </a:xfrm>
          <a:prstGeom prst="rect">
            <a:avLst/>
          </a:prstGeom>
        </p:spPr>
      </p:pic>
      <p:sp>
        <p:nvSpPr>
          <p:cNvPr id="4" name="Freeform 9"/>
          <p:cNvSpPr/>
          <p:nvPr/>
        </p:nvSpPr>
        <p:spPr>
          <a:xfrm>
            <a:off x="4210050" y="2444750"/>
            <a:ext cx="3740150" cy="3740150"/>
          </a:xfrm>
          <a:custGeom>
            <a:avLst/>
            <a:gdLst>
              <a:gd name="connsiteX0" fmla="*/ 9905 w 3740150"/>
              <a:gd name="connsiteY0" fmla="*/ 302768 h 3740150"/>
              <a:gd name="connsiteX1" fmla="*/ 296164 w 3740150"/>
              <a:gd name="connsiteY1" fmla="*/ 16510 h 3740150"/>
              <a:gd name="connsiteX2" fmla="*/ 3455923 w 3740150"/>
              <a:gd name="connsiteY2" fmla="*/ 16510 h 3740150"/>
              <a:gd name="connsiteX3" fmla="*/ 3742181 w 3740150"/>
              <a:gd name="connsiteY3" fmla="*/ 302768 h 3740150"/>
              <a:gd name="connsiteX4" fmla="*/ 3742181 w 3740150"/>
              <a:gd name="connsiteY4" fmla="*/ 3454857 h 3740150"/>
              <a:gd name="connsiteX5" fmla="*/ 3455923 w 3740150"/>
              <a:gd name="connsiteY5" fmla="*/ 3741166 h 3740150"/>
              <a:gd name="connsiteX6" fmla="*/ 296164 w 3740150"/>
              <a:gd name="connsiteY6" fmla="*/ 3741166 h 3740150"/>
              <a:gd name="connsiteX7" fmla="*/ 9905 w 3740150"/>
              <a:gd name="connsiteY7" fmla="*/ 3454857 h 3740150"/>
              <a:gd name="connsiteX8" fmla="*/ 9905 w 3740150"/>
              <a:gd name="connsiteY8" fmla="*/ 302768 h 37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0150" h="3740150">
                <a:moveTo>
                  <a:pt x="9905" y="302768"/>
                </a:moveTo>
                <a:cubicBezTo>
                  <a:pt x="9905" y="144653"/>
                  <a:pt x="138048" y="16510"/>
                  <a:pt x="296164" y="16510"/>
                </a:cubicBezTo>
                <a:lnTo>
                  <a:pt x="3455923" y="16510"/>
                </a:lnTo>
                <a:cubicBezTo>
                  <a:pt x="3614039" y="16510"/>
                  <a:pt x="3742181" y="144653"/>
                  <a:pt x="3742181" y="302768"/>
                </a:cubicBezTo>
                <a:lnTo>
                  <a:pt x="3742181" y="3454857"/>
                </a:lnTo>
                <a:cubicBezTo>
                  <a:pt x="3742181" y="3612985"/>
                  <a:pt x="3614039" y="3741166"/>
                  <a:pt x="3455923" y="3741166"/>
                </a:cubicBezTo>
                <a:lnTo>
                  <a:pt x="296164" y="3741166"/>
                </a:lnTo>
                <a:cubicBezTo>
                  <a:pt x="138048" y="3741166"/>
                  <a:pt x="9905" y="3612985"/>
                  <a:pt x="9905" y="3454857"/>
                </a:cubicBezTo>
                <a:lnTo>
                  <a:pt x="9905" y="30276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191">
            <a:solidFill>
              <a:srgbClr val="ACAAA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464050" y="2127250"/>
            <a:ext cx="3206750" cy="742950"/>
          </a:xfrm>
          <a:custGeom>
            <a:avLst/>
            <a:gdLst>
              <a:gd name="connsiteX0" fmla="*/ 8890 w 3206750"/>
              <a:gd name="connsiteY0" fmla="*/ 249555 h 742950"/>
              <a:gd name="connsiteX1" fmla="*/ 239903 w 3206750"/>
              <a:gd name="connsiteY1" fmla="*/ 18542 h 742950"/>
              <a:gd name="connsiteX2" fmla="*/ 2985896 w 3206750"/>
              <a:gd name="connsiteY2" fmla="*/ 18542 h 742950"/>
              <a:gd name="connsiteX3" fmla="*/ 3216909 w 3206750"/>
              <a:gd name="connsiteY3" fmla="*/ 249555 h 742950"/>
              <a:gd name="connsiteX4" fmla="*/ 3216909 w 3206750"/>
              <a:gd name="connsiteY4" fmla="*/ 516001 h 742950"/>
              <a:gd name="connsiteX5" fmla="*/ 2985896 w 3206750"/>
              <a:gd name="connsiteY5" fmla="*/ 747014 h 742950"/>
              <a:gd name="connsiteX6" fmla="*/ 239903 w 3206750"/>
              <a:gd name="connsiteY6" fmla="*/ 747014 h 742950"/>
              <a:gd name="connsiteX7" fmla="*/ 8890 w 3206750"/>
              <a:gd name="connsiteY7" fmla="*/ 516001 h 742950"/>
              <a:gd name="connsiteX8" fmla="*/ 8890 w 3206750"/>
              <a:gd name="connsiteY8" fmla="*/ 249555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750" h="742950">
                <a:moveTo>
                  <a:pt x="8890" y="249555"/>
                </a:moveTo>
                <a:cubicBezTo>
                  <a:pt x="8890" y="121920"/>
                  <a:pt x="112267" y="18542"/>
                  <a:pt x="239903" y="18542"/>
                </a:cubicBezTo>
                <a:lnTo>
                  <a:pt x="2985896" y="18542"/>
                </a:lnTo>
                <a:cubicBezTo>
                  <a:pt x="3113531" y="18542"/>
                  <a:pt x="3216909" y="121920"/>
                  <a:pt x="3216909" y="249555"/>
                </a:cubicBezTo>
                <a:lnTo>
                  <a:pt x="3216909" y="516001"/>
                </a:lnTo>
                <a:cubicBezTo>
                  <a:pt x="3216909" y="643636"/>
                  <a:pt x="3113531" y="747014"/>
                  <a:pt x="2985896" y="747014"/>
                </a:cubicBezTo>
                <a:lnTo>
                  <a:pt x="239903" y="747014"/>
                </a:lnTo>
                <a:cubicBezTo>
                  <a:pt x="112267" y="747014"/>
                  <a:pt x="8890" y="643636"/>
                  <a:pt x="8890" y="516001"/>
                </a:cubicBezTo>
                <a:lnTo>
                  <a:pt x="8890" y="249555"/>
                </a:lnTo>
                <a:close/>
              </a:path>
            </a:pathLst>
          </a:custGeom>
          <a:solidFill>
            <a:srgbClr val="FC3F5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64050" y="2127250"/>
            <a:ext cx="3206750" cy="742950"/>
          </a:xfrm>
          <a:custGeom>
            <a:avLst/>
            <a:gdLst>
              <a:gd name="connsiteX0" fmla="*/ 8890 w 3206750"/>
              <a:gd name="connsiteY0" fmla="*/ 249555 h 742950"/>
              <a:gd name="connsiteX1" fmla="*/ 239903 w 3206750"/>
              <a:gd name="connsiteY1" fmla="*/ 18542 h 742950"/>
              <a:gd name="connsiteX2" fmla="*/ 2985896 w 3206750"/>
              <a:gd name="connsiteY2" fmla="*/ 18542 h 742950"/>
              <a:gd name="connsiteX3" fmla="*/ 3216909 w 3206750"/>
              <a:gd name="connsiteY3" fmla="*/ 249555 h 742950"/>
              <a:gd name="connsiteX4" fmla="*/ 3216909 w 3206750"/>
              <a:gd name="connsiteY4" fmla="*/ 516001 h 742950"/>
              <a:gd name="connsiteX5" fmla="*/ 2985896 w 3206750"/>
              <a:gd name="connsiteY5" fmla="*/ 747014 h 742950"/>
              <a:gd name="connsiteX6" fmla="*/ 239903 w 3206750"/>
              <a:gd name="connsiteY6" fmla="*/ 747014 h 742950"/>
              <a:gd name="connsiteX7" fmla="*/ 8890 w 3206750"/>
              <a:gd name="connsiteY7" fmla="*/ 516001 h 742950"/>
              <a:gd name="connsiteX8" fmla="*/ 8890 w 3206750"/>
              <a:gd name="connsiteY8" fmla="*/ 249555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750" h="742950">
                <a:moveTo>
                  <a:pt x="8890" y="249555"/>
                </a:moveTo>
                <a:cubicBezTo>
                  <a:pt x="8890" y="121920"/>
                  <a:pt x="112267" y="18542"/>
                  <a:pt x="239903" y="18542"/>
                </a:cubicBezTo>
                <a:lnTo>
                  <a:pt x="2985896" y="18542"/>
                </a:lnTo>
                <a:cubicBezTo>
                  <a:pt x="3113531" y="18542"/>
                  <a:pt x="3216909" y="121920"/>
                  <a:pt x="3216909" y="249555"/>
                </a:cubicBezTo>
                <a:lnTo>
                  <a:pt x="3216909" y="516001"/>
                </a:lnTo>
                <a:cubicBezTo>
                  <a:pt x="3216909" y="643636"/>
                  <a:pt x="3113531" y="747014"/>
                  <a:pt x="2985896" y="747014"/>
                </a:cubicBezTo>
                <a:lnTo>
                  <a:pt x="239903" y="747014"/>
                </a:lnTo>
                <a:cubicBezTo>
                  <a:pt x="112267" y="747014"/>
                  <a:pt x="8890" y="643636"/>
                  <a:pt x="8890" y="516001"/>
                </a:cubicBezTo>
                <a:lnTo>
                  <a:pt x="8890" y="24955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191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9120" y="2468880"/>
            <a:ext cx="3688079" cy="3680460"/>
          </a:xfrm>
          <a:prstGeom prst="rect">
            <a:avLst/>
          </a:prstGeom>
        </p:spPr>
      </p:pic>
      <p:sp>
        <p:nvSpPr>
          <p:cNvPr id="6" name="Freeform 13"/>
          <p:cNvSpPr/>
          <p:nvPr/>
        </p:nvSpPr>
        <p:spPr>
          <a:xfrm>
            <a:off x="8197850" y="2470150"/>
            <a:ext cx="3663950" cy="3651250"/>
          </a:xfrm>
          <a:custGeom>
            <a:avLst/>
            <a:gdLst>
              <a:gd name="connsiteX0" fmla="*/ 16509 w 3663950"/>
              <a:gd name="connsiteY0" fmla="*/ 293624 h 3651250"/>
              <a:gd name="connsiteX1" fmla="*/ 296164 w 3663950"/>
              <a:gd name="connsiteY1" fmla="*/ 13970 h 3651250"/>
              <a:gd name="connsiteX2" fmla="*/ 3391407 w 3663950"/>
              <a:gd name="connsiteY2" fmla="*/ 13970 h 3651250"/>
              <a:gd name="connsiteX3" fmla="*/ 3671061 w 3663950"/>
              <a:gd name="connsiteY3" fmla="*/ 293624 h 3651250"/>
              <a:gd name="connsiteX4" fmla="*/ 3671061 w 3663950"/>
              <a:gd name="connsiteY4" fmla="*/ 3372117 h 3651250"/>
              <a:gd name="connsiteX5" fmla="*/ 3391407 w 3663950"/>
              <a:gd name="connsiteY5" fmla="*/ 3651758 h 3651250"/>
              <a:gd name="connsiteX6" fmla="*/ 296164 w 3663950"/>
              <a:gd name="connsiteY6" fmla="*/ 3651758 h 3651250"/>
              <a:gd name="connsiteX7" fmla="*/ 16509 w 3663950"/>
              <a:gd name="connsiteY7" fmla="*/ 3372117 h 3651250"/>
              <a:gd name="connsiteX8" fmla="*/ 16509 w 3663950"/>
              <a:gd name="connsiteY8" fmla="*/ 293624 h 365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3950" h="3651250">
                <a:moveTo>
                  <a:pt x="16509" y="293624"/>
                </a:moveTo>
                <a:cubicBezTo>
                  <a:pt x="16509" y="139192"/>
                  <a:pt x="141731" y="13970"/>
                  <a:pt x="296164" y="13970"/>
                </a:cubicBezTo>
                <a:lnTo>
                  <a:pt x="3391407" y="13970"/>
                </a:lnTo>
                <a:cubicBezTo>
                  <a:pt x="3545840" y="13970"/>
                  <a:pt x="3671061" y="139192"/>
                  <a:pt x="3671061" y="293624"/>
                </a:cubicBezTo>
                <a:lnTo>
                  <a:pt x="3671061" y="3372117"/>
                </a:lnTo>
                <a:cubicBezTo>
                  <a:pt x="3671061" y="3526561"/>
                  <a:pt x="3545840" y="3651758"/>
                  <a:pt x="3391407" y="3651758"/>
                </a:cubicBezTo>
                <a:lnTo>
                  <a:pt x="296164" y="3651758"/>
                </a:lnTo>
                <a:cubicBezTo>
                  <a:pt x="141731" y="3651758"/>
                  <a:pt x="16509" y="3526561"/>
                  <a:pt x="16509" y="3372117"/>
                </a:cubicBezTo>
                <a:lnTo>
                  <a:pt x="16509" y="29362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191">
            <a:solidFill>
              <a:srgbClr val="ACAAA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439150" y="2178050"/>
            <a:ext cx="3143250" cy="730250"/>
          </a:xfrm>
          <a:custGeom>
            <a:avLst/>
            <a:gdLst>
              <a:gd name="connsiteX0" fmla="*/ 9906 w 3143250"/>
              <a:gd name="connsiteY0" fmla="*/ 239903 h 730250"/>
              <a:gd name="connsiteX1" fmla="*/ 240918 w 3143250"/>
              <a:gd name="connsiteY1" fmla="*/ 8890 h 730250"/>
              <a:gd name="connsiteX2" fmla="*/ 2912236 w 3143250"/>
              <a:gd name="connsiteY2" fmla="*/ 8890 h 730250"/>
              <a:gd name="connsiteX3" fmla="*/ 3143250 w 3143250"/>
              <a:gd name="connsiteY3" fmla="*/ 239903 h 730250"/>
              <a:gd name="connsiteX4" fmla="*/ 3143250 w 3143250"/>
              <a:gd name="connsiteY4" fmla="*/ 506349 h 730250"/>
              <a:gd name="connsiteX5" fmla="*/ 2912236 w 3143250"/>
              <a:gd name="connsiteY5" fmla="*/ 737362 h 730250"/>
              <a:gd name="connsiteX6" fmla="*/ 240918 w 3143250"/>
              <a:gd name="connsiteY6" fmla="*/ 737362 h 730250"/>
              <a:gd name="connsiteX7" fmla="*/ 9906 w 3143250"/>
              <a:gd name="connsiteY7" fmla="*/ 506349 h 730250"/>
              <a:gd name="connsiteX8" fmla="*/ 9906 w 3143250"/>
              <a:gd name="connsiteY8" fmla="*/ 239903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3250" h="730250">
                <a:moveTo>
                  <a:pt x="9906" y="239903"/>
                </a:moveTo>
                <a:cubicBezTo>
                  <a:pt x="9906" y="112268"/>
                  <a:pt x="113283" y="8890"/>
                  <a:pt x="240918" y="8890"/>
                </a:cubicBezTo>
                <a:lnTo>
                  <a:pt x="2912236" y="8890"/>
                </a:lnTo>
                <a:cubicBezTo>
                  <a:pt x="3039871" y="8890"/>
                  <a:pt x="3143250" y="112268"/>
                  <a:pt x="3143250" y="239903"/>
                </a:cubicBezTo>
                <a:lnTo>
                  <a:pt x="3143250" y="506349"/>
                </a:lnTo>
                <a:cubicBezTo>
                  <a:pt x="3143250" y="633984"/>
                  <a:pt x="3039871" y="737362"/>
                  <a:pt x="2912236" y="737362"/>
                </a:cubicBezTo>
                <a:lnTo>
                  <a:pt x="240918" y="737362"/>
                </a:lnTo>
                <a:cubicBezTo>
                  <a:pt x="113283" y="737362"/>
                  <a:pt x="9906" y="633984"/>
                  <a:pt x="9906" y="506349"/>
                </a:cubicBezTo>
                <a:lnTo>
                  <a:pt x="9906" y="239903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439150" y="2178050"/>
            <a:ext cx="3143250" cy="730250"/>
          </a:xfrm>
          <a:custGeom>
            <a:avLst/>
            <a:gdLst>
              <a:gd name="connsiteX0" fmla="*/ 9906 w 3143250"/>
              <a:gd name="connsiteY0" fmla="*/ 239903 h 730250"/>
              <a:gd name="connsiteX1" fmla="*/ 240918 w 3143250"/>
              <a:gd name="connsiteY1" fmla="*/ 8890 h 730250"/>
              <a:gd name="connsiteX2" fmla="*/ 2912236 w 3143250"/>
              <a:gd name="connsiteY2" fmla="*/ 8890 h 730250"/>
              <a:gd name="connsiteX3" fmla="*/ 3143250 w 3143250"/>
              <a:gd name="connsiteY3" fmla="*/ 239903 h 730250"/>
              <a:gd name="connsiteX4" fmla="*/ 3143250 w 3143250"/>
              <a:gd name="connsiteY4" fmla="*/ 506349 h 730250"/>
              <a:gd name="connsiteX5" fmla="*/ 2912236 w 3143250"/>
              <a:gd name="connsiteY5" fmla="*/ 737362 h 730250"/>
              <a:gd name="connsiteX6" fmla="*/ 240918 w 3143250"/>
              <a:gd name="connsiteY6" fmla="*/ 737362 h 730250"/>
              <a:gd name="connsiteX7" fmla="*/ 9906 w 3143250"/>
              <a:gd name="connsiteY7" fmla="*/ 506349 h 730250"/>
              <a:gd name="connsiteX8" fmla="*/ 9906 w 3143250"/>
              <a:gd name="connsiteY8" fmla="*/ 239903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3250" h="730250">
                <a:moveTo>
                  <a:pt x="9906" y="239903"/>
                </a:moveTo>
                <a:cubicBezTo>
                  <a:pt x="9906" y="112268"/>
                  <a:pt x="113283" y="8890"/>
                  <a:pt x="240918" y="8890"/>
                </a:cubicBezTo>
                <a:lnTo>
                  <a:pt x="2912236" y="8890"/>
                </a:lnTo>
                <a:cubicBezTo>
                  <a:pt x="3039871" y="8890"/>
                  <a:pt x="3143250" y="112268"/>
                  <a:pt x="3143250" y="239903"/>
                </a:cubicBezTo>
                <a:lnTo>
                  <a:pt x="3143250" y="506349"/>
                </a:lnTo>
                <a:cubicBezTo>
                  <a:pt x="3143250" y="633984"/>
                  <a:pt x="3039871" y="737362"/>
                  <a:pt x="2912236" y="737362"/>
                </a:cubicBezTo>
                <a:lnTo>
                  <a:pt x="240918" y="737362"/>
                </a:lnTo>
                <a:cubicBezTo>
                  <a:pt x="113283" y="737362"/>
                  <a:pt x="9906" y="633984"/>
                  <a:pt x="9906" y="506349"/>
                </a:cubicBezTo>
                <a:lnTo>
                  <a:pt x="9906" y="23990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191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77850" y="2190750"/>
            <a:ext cx="3143250" cy="730250"/>
          </a:xfrm>
          <a:custGeom>
            <a:avLst/>
            <a:gdLst>
              <a:gd name="connsiteX0" fmla="*/ 14986 w 3143250"/>
              <a:gd name="connsiteY0" fmla="*/ 213614 h 730250"/>
              <a:gd name="connsiteX1" fmla="*/ 221691 w 3143250"/>
              <a:gd name="connsiteY1" fmla="*/ 6858 h 730250"/>
              <a:gd name="connsiteX2" fmla="*/ 2940050 w 3143250"/>
              <a:gd name="connsiteY2" fmla="*/ 6858 h 730250"/>
              <a:gd name="connsiteX3" fmla="*/ 3146805 w 3143250"/>
              <a:gd name="connsiteY3" fmla="*/ 213614 h 730250"/>
              <a:gd name="connsiteX4" fmla="*/ 3146805 w 3143250"/>
              <a:gd name="connsiteY4" fmla="*/ 528574 h 730250"/>
              <a:gd name="connsiteX5" fmla="*/ 2940050 w 3143250"/>
              <a:gd name="connsiteY5" fmla="*/ 735330 h 730250"/>
              <a:gd name="connsiteX6" fmla="*/ 221691 w 3143250"/>
              <a:gd name="connsiteY6" fmla="*/ 735330 h 730250"/>
              <a:gd name="connsiteX7" fmla="*/ 14986 w 3143250"/>
              <a:gd name="connsiteY7" fmla="*/ 528574 h 730250"/>
              <a:gd name="connsiteX8" fmla="*/ 14986 w 3143250"/>
              <a:gd name="connsiteY8" fmla="*/ 213614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3250" h="730250">
                <a:moveTo>
                  <a:pt x="14986" y="213614"/>
                </a:moveTo>
                <a:cubicBezTo>
                  <a:pt x="14986" y="99441"/>
                  <a:pt x="107530" y="6858"/>
                  <a:pt x="221691" y="6858"/>
                </a:cubicBezTo>
                <a:lnTo>
                  <a:pt x="2940050" y="6858"/>
                </a:lnTo>
                <a:cubicBezTo>
                  <a:pt x="3054222" y="6858"/>
                  <a:pt x="3146805" y="99441"/>
                  <a:pt x="3146805" y="213614"/>
                </a:cubicBezTo>
                <a:lnTo>
                  <a:pt x="3146805" y="528574"/>
                </a:lnTo>
                <a:cubicBezTo>
                  <a:pt x="3146805" y="642747"/>
                  <a:pt x="3054222" y="735330"/>
                  <a:pt x="2940050" y="735330"/>
                </a:cubicBezTo>
                <a:lnTo>
                  <a:pt x="221691" y="735330"/>
                </a:lnTo>
                <a:cubicBezTo>
                  <a:pt x="107530" y="735330"/>
                  <a:pt x="14986" y="642747"/>
                  <a:pt x="14986" y="528574"/>
                </a:cubicBezTo>
                <a:lnTo>
                  <a:pt x="14986" y="213614"/>
                </a:lnTo>
                <a:close/>
              </a:path>
            </a:pathLst>
          </a:custGeom>
          <a:solidFill>
            <a:srgbClr val="2EB89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77850" y="2190750"/>
            <a:ext cx="3143250" cy="730250"/>
          </a:xfrm>
          <a:custGeom>
            <a:avLst/>
            <a:gdLst>
              <a:gd name="connsiteX0" fmla="*/ 14986 w 3143250"/>
              <a:gd name="connsiteY0" fmla="*/ 213614 h 730250"/>
              <a:gd name="connsiteX1" fmla="*/ 221691 w 3143250"/>
              <a:gd name="connsiteY1" fmla="*/ 6858 h 730250"/>
              <a:gd name="connsiteX2" fmla="*/ 2940050 w 3143250"/>
              <a:gd name="connsiteY2" fmla="*/ 6858 h 730250"/>
              <a:gd name="connsiteX3" fmla="*/ 3146805 w 3143250"/>
              <a:gd name="connsiteY3" fmla="*/ 213614 h 730250"/>
              <a:gd name="connsiteX4" fmla="*/ 3146805 w 3143250"/>
              <a:gd name="connsiteY4" fmla="*/ 528574 h 730250"/>
              <a:gd name="connsiteX5" fmla="*/ 2940050 w 3143250"/>
              <a:gd name="connsiteY5" fmla="*/ 735330 h 730250"/>
              <a:gd name="connsiteX6" fmla="*/ 221691 w 3143250"/>
              <a:gd name="connsiteY6" fmla="*/ 735330 h 730250"/>
              <a:gd name="connsiteX7" fmla="*/ 14986 w 3143250"/>
              <a:gd name="connsiteY7" fmla="*/ 528574 h 730250"/>
              <a:gd name="connsiteX8" fmla="*/ 14986 w 3143250"/>
              <a:gd name="connsiteY8" fmla="*/ 213614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3250" h="730250">
                <a:moveTo>
                  <a:pt x="14986" y="213614"/>
                </a:moveTo>
                <a:cubicBezTo>
                  <a:pt x="14986" y="99441"/>
                  <a:pt x="107530" y="6858"/>
                  <a:pt x="221691" y="6858"/>
                </a:cubicBezTo>
                <a:lnTo>
                  <a:pt x="2940050" y="6858"/>
                </a:lnTo>
                <a:cubicBezTo>
                  <a:pt x="3054222" y="6858"/>
                  <a:pt x="3146805" y="99441"/>
                  <a:pt x="3146805" y="213614"/>
                </a:cubicBezTo>
                <a:lnTo>
                  <a:pt x="3146805" y="528574"/>
                </a:lnTo>
                <a:cubicBezTo>
                  <a:pt x="3146805" y="642747"/>
                  <a:pt x="3054222" y="735330"/>
                  <a:pt x="2940050" y="735330"/>
                </a:cubicBezTo>
                <a:lnTo>
                  <a:pt x="221691" y="735330"/>
                </a:lnTo>
                <a:cubicBezTo>
                  <a:pt x="107530" y="735330"/>
                  <a:pt x="14986" y="642747"/>
                  <a:pt x="14986" y="528574"/>
                </a:cubicBezTo>
                <a:lnTo>
                  <a:pt x="14986" y="21361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191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142695" y="2252417"/>
            <a:ext cx="2042972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416"/>
              </a:lnSpc>
            </a:pPr>
            <a:r>
              <a:rPr lang="zh-CN" altLang="en-US" sz="4000" b="1" spc="-20" dirty="0">
                <a:solidFill>
                  <a:srgbClr val="FEFEFE"/>
                </a:solidFill>
                <a:latin typeface="宋体"/>
                <a:ea typeface="宋体"/>
              </a:rPr>
              <a:t>案例</a:t>
            </a:r>
            <a:r>
              <a:rPr lang="zh-CN" altLang="en-US" sz="4000" b="1" spc="-25" dirty="0">
                <a:solidFill>
                  <a:srgbClr val="FEFEFE"/>
                </a:solidFill>
                <a:latin typeface="宋体"/>
                <a:ea typeface="宋体"/>
              </a:rPr>
              <a:t>影片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34204" y="712487"/>
            <a:ext cx="2671445" cy="21685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3"/>
              </a:lnSpc>
            </a:pPr>
            <a:r>
              <a:rPr lang="zh-CN" altLang="en-US" sz="4800" b="1" spc="-20" dirty="0">
                <a:solidFill>
                  <a:srgbClr val="29B6AC"/>
                </a:solidFill>
                <a:latin typeface="宋体"/>
                <a:ea typeface="宋体"/>
              </a:rPr>
              <a:t>課程</a:t>
            </a:r>
            <a:r>
              <a:rPr lang="zh-CN" altLang="en-US" sz="4800" b="1" spc="-25" dirty="0">
                <a:solidFill>
                  <a:srgbClr val="29B6AC"/>
                </a:solidFill>
                <a:latin typeface="宋体"/>
                <a:ea typeface="宋体"/>
              </a:rPr>
              <a:t>內容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389"/>
              </a:lnSpc>
            </a:pPr>
            <a:endParaRPr lang="en-US" dirty="0"/>
          </a:p>
          <a:p>
            <a:pPr marL="0" indent="628777">
              <a:lnSpc>
                <a:spcPct val="110416"/>
              </a:lnSpc>
            </a:pPr>
            <a:r>
              <a:rPr lang="zh-CN" altLang="en-US" sz="4000" b="1" spc="-30" dirty="0">
                <a:solidFill>
                  <a:srgbClr val="FEFEFE"/>
                </a:solidFill>
                <a:latin typeface="宋体"/>
                <a:ea typeface="宋体"/>
              </a:rPr>
              <a:t>主題</a:t>
            </a:r>
            <a:r>
              <a:rPr lang="zh-CN" altLang="en-US" sz="4000" b="1" spc="-20" dirty="0">
                <a:solidFill>
                  <a:srgbClr val="FEFEFE"/>
                </a:solidFill>
                <a:latin typeface="宋体"/>
                <a:ea typeface="宋体"/>
              </a:rPr>
              <a:t>說明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08235" y="2249369"/>
            <a:ext cx="1027684" cy="67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416"/>
              </a:lnSpc>
            </a:pPr>
            <a:r>
              <a:rPr lang="zh-CN" altLang="en-US" sz="4000" b="1" spc="-25" dirty="0">
                <a:solidFill>
                  <a:srgbClr val="FEFEFE"/>
                </a:solidFill>
                <a:latin typeface="宋体"/>
                <a:ea typeface="宋体"/>
              </a:rPr>
              <a:t>結語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53160" y="3803893"/>
            <a:ext cx="2772664" cy="4391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3"/>
              </a:lnSpc>
            </a:pPr>
            <a:r>
              <a:rPr lang="zh-CN" altLang="en-US" sz="2600" b="1" spc="-10" dirty="0">
                <a:solidFill>
                  <a:srgbClr val="000000"/>
                </a:solidFill>
                <a:latin typeface="宋体"/>
                <a:ea typeface="宋体"/>
              </a:rPr>
              <a:t>被偷走的那</a:t>
            </a:r>
            <a:r>
              <a:rPr lang="zh-CN" altLang="en-US" sz="2600" b="1" spc="-5" dirty="0">
                <a:solidFill>
                  <a:srgbClr val="000000"/>
                </a:solidFill>
                <a:latin typeface="宋体"/>
                <a:ea typeface="宋体"/>
              </a:rPr>
              <a:t>些影像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22647" y="3756983"/>
            <a:ext cx="3248456" cy="950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9583"/>
              </a:lnSpc>
            </a:pPr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1</a:t>
            </a:r>
            <a:r>
              <a:rPr lang="zh-CN" altLang="en-US" sz="2400" b="1" spc="20" dirty="0">
                <a:solidFill>
                  <a:srgbClr val="000000"/>
                </a:solidFill>
                <a:latin typeface="宋体"/>
                <a:ea typeface="宋体"/>
              </a:rPr>
              <a:t>、數位</a:t>
            </a:r>
            <a:r>
              <a:rPr lang="zh-CN" altLang="en-US" sz="2400" b="1" spc="15" dirty="0">
                <a:solidFill>
                  <a:srgbClr val="000000"/>
                </a:solidFill>
                <a:latin typeface="宋体"/>
                <a:ea typeface="宋体"/>
              </a:rPr>
              <a:t>性別暴力之定義</a:t>
            </a:r>
          </a:p>
          <a:p>
            <a:pPr>
              <a:lnSpc>
                <a:spcPts val="1160"/>
              </a:lnSpc>
            </a:pPr>
            <a:endParaRPr lang="en-US" dirty="0"/>
          </a:p>
          <a:p>
            <a:pPr marL="0">
              <a:lnSpc>
                <a:spcPct val="110000"/>
              </a:lnSpc>
            </a:pPr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2</a:t>
            </a:r>
            <a:r>
              <a:rPr lang="zh-CN" altLang="en-US" sz="2400" b="1" spc="20" dirty="0">
                <a:solidFill>
                  <a:srgbClr val="000000"/>
                </a:solidFill>
                <a:latin typeface="宋体"/>
                <a:ea typeface="宋体"/>
              </a:rPr>
              <a:t>、數位</a:t>
            </a:r>
            <a:r>
              <a:rPr lang="zh-CN" altLang="en-US" sz="2400" b="1" spc="15" dirty="0">
                <a:solidFill>
                  <a:srgbClr val="000000"/>
                </a:solidFill>
                <a:latin typeface="宋体"/>
                <a:ea typeface="宋体"/>
              </a:rPr>
              <a:t>性別暴力的樣態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535923" y="3816038"/>
            <a:ext cx="2945789" cy="281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9583"/>
              </a:lnSpc>
            </a:pPr>
            <a:r>
              <a:rPr lang="zh-CN" altLang="en-US" sz="2400" b="1" spc="10" dirty="0">
                <a:solidFill>
                  <a:srgbClr val="000000"/>
                </a:solidFill>
                <a:latin typeface="宋体"/>
                <a:ea typeface="宋体"/>
              </a:rPr>
              <a:t>1</a:t>
            </a:r>
            <a:r>
              <a:rPr lang="zh-CN" altLang="en-US" sz="2400" b="1" spc="2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400" b="1" spc="20" dirty="0">
                <a:solidFill>
                  <a:srgbClr val="000000"/>
                </a:solidFill>
                <a:latin typeface="宋体"/>
                <a:ea typeface="宋体"/>
              </a:rPr>
              <a:t>五不四要防護守則</a:t>
            </a:r>
          </a:p>
          <a:p>
            <a:pPr>
              <a:lnSpc>
                <a:spcPts val="1164"/>
              </a:lnSpc>
            </a:pPr>
            <a:endParaRPr lang="en-US" dirty="0"/>
          </a:p>
          <a:p>
            <a:pPr marL="0">
              <a:lnSpc>
                <a:spcPct val="109583"/>
              </a:lnSpc>
            </a:pPr>
            <a:r>
              <a:rPr lang="zh-CN" altLang="en-US" sz="2400" b="1" spc="20" dirty="0">
                <a:solidFill>
                  <a:srgbClr val="000000"/>
                </a:solidFill>
                <a:latin typeface="宋体"/>
                <a:ea typeface="宋体"/>
              </a:rPr>
              <a:t>2</a:t>
            </a:r>
            <a:r>
              <a:rPr lang="zh-CN" altLang="en-US" sz="2400" b="1" spc="4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400" b="1" spc="40" dirty="0">
                <a:solidFill>
                  <a:srgbClr val="000000"/>
                </a:solidFill>
                <a:latin typeface="宋体"/>
                <a:ea typeface="宋体"/>
              </a:rPr>
              <a:t>求助管道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255"/>
              </a:lnSpc>
            </a:pPr>
            <a:endParaRPr lang="en-US" dirty="0"/>
          </a:p>
          <a:p>
            <a:pPr marL="0" indent="2640838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Arial"/>
                <a:ea typeface="Arial"/>
              </a:rPr>
              <a:t>2</a:t>
            </a:r>
          </a:p>
        </p:txBody>
      </p:sp>
      <p:pic>
        <p:nvPicPr>
          <p:cNvPr id="8" name="音訊 7">
            <a:hlinkClick r:id="" action="ppaction://media"/>
            <a:extLst>
              <a:ext uri="{FF2B5EF4-FFF2-40B4-BE49-F238E27FC236}">
                <a16:creationId xmlns:a16="http://schemas.microsoft.com/office/drawing/2014/main" id="{1494A8B2-60C9-4C44-9ADB-721FE87B4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04638" y="63706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3"/>
    </mc:Choice>
    <mc:Fallback xmlns="">
      <p:transition spd="slow" advTm="4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220979"/>
            <a:ext cx="1927860" cy="2385060"/>
          </a:xfrm>
          <a:prstGeom prst="rect">
            <a:avLst/>
          </a:prstGeom>
        </p:spPr>
      </p:pic>
      <p:sp>
        <p:nvSpPr>
          <p:cNvPr id="2" name="Freeform 25"/>
          <p:cNvSpPr/>
          <p:nvPr/>
        </p:nvSpPr>
        <p:spPr>
          <a:xfrm>
            <a:off x="7169150" y="6445250"/>
            <a:ext cx="1835150" cy="19050"/>
          </a:xfrm>
          <a:custGeom>
            <a:avLst/>
            <a:gdLst>
              <a:gd name="connsiteX0" fmla="*/ 17144 w 1835150"/>
              <a:gd name="connsiteY0" fmla="*/ 7010 h 19050"/>
              <a:gd name="connsiteX1" fmla="*/ 626744 w 1835150"/>
              <a:gd name="connsiteY1" fmla="*/ 7010 h 19050"/>
              <a:gd name="connsiteX2" fmla="*/ 1236344 w 1835150"/>
              <a:gd name="connsiteY2" fmla="*/ 7010 h 19050"/>
              <a:gd name="connsiteX3" fmla="*/ 1845944 w 1835150"/>
              <a:gd name="connsiteY3" fmla="*/ 7010 h 19050"/>
              <a:gd name="connsiteX4" fmla="*/ 1845944 w 1835150"/>
              <a:gd name="connsiteY4" fmla="*/ 23774 h 19050"/>
              <a:gd name="connsiteX5" fmla="*/ 1236344 w 1835150"/>
              <a:gd name="connsiteY5" fmla="*/ 23774 h 19050"/>
              <a:gd name="connsiteX6" fmla="*/ 626744 w 1835150"/>
              <a:gd name="connsiteY6" fmla="*/ 23774 h 19050"/>
              <a:gd name="connsiteX7" fmla="*/ 17144 w 1835150"/>
              <a:gd name="connsiteY7" fmla="*/ 23774 h 19050"/>
              <a:gd name="connsiteX8" fmla="*/ 17144 w 1835150"/>
              <a:gd name="connsiteY8" fmla="*/ 701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5150" h="19050">
                <a:moveTo>
                  <a:pt x="17144" y="7010"/>
                </a:moveTo>
                <a:lnTo>
                  <a:pt x="626744" y="7010"/>
                </a:lnTo>
                <a:lnTo>
                  <a:pt x="1236344" y="7010"/>
                </a:lnTo>
                <a:lnTo>
                  <a:pt x="1845944" y="7010"/>
                </a:lnTo>
                <a:lnTo>
                  <a:pt x="1845944" y="23774"/>
                </a:lnTo>
                <a:lnTo>
                  <a:pt x="1236344" y="23774"/>
                </a:lnTo>
                <a:lnTo>
                  <a:pt x="626744" y="23774"/>
                </a:lnTo>
                <a:lnTo>
                  <a:pt x="17144" y="23774"/>
                </a:lnTo>
                <a:lnTo>
                  <a:pt x="17144" y="7010"/>
                </a:lnTo>
                <a:close/>
              </a:path>
            </a:pathLst>
          </a:custGeom>
          <a:solidFill>
            <a:srgbClr val="0361C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7"/>
          <p:cNvSpPr txBox="1"/>
          <p:nvPr/>
        </p:nvSpPr>
        <p:spPr>
          <a:xfrm>
            <a:off x="4479671" y="218923"/>
            <a:ext cx="3376472" cy="1068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9583"/>
              </a:lnSpc>
            </a:pPr>
            <a:r>
              <a:rPr lang="zh-CN" altLang="en-US" sz="6400" b="1" spc="-35" dirty="0">
                <a:solidFill>
                  <a:srgbClr val="FE6598"/>
                </a:solidFill>
                <a:latin typeface="宋体"/>
                <a:ea typeface="宋体"/>
              </a:rPr>
              <a:t>案例</a:t>
            </a:r>
            <a:r>
              <a:rPr lang="zh-CN" altLang="en-US" sz="6400" b="1" spc="-30" dirty="0">
                <a:solidFill>
                  <a:srgbClr val="FE6598"/>
                </a:solidFill>
                <a:latin typeface="宋体"/>
                <a:ea typeface="宋体"/>
              </a:rPr>
              <a:t>影片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83129" y="6183550"/>
            <a:ext cx="8705529" cy="3887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62500"/>
              </a:lnSpc>
              <a:tabLst>
                <a:tab pos="8493632" algn="l"/>
              </a:tabLst>
            </a:pPr>
            <a:r>
              <a:rPr lang="zh-CN" altLang="en-US" sz="1800" spc="10" dirty="0">
                <a:solidFill>
                  <a:srgbClr val="000000"/>
                </a:solidFill>
                <a:latin typeface="宋体"/>
                <a:ea typeface="宋体"/>
              </a:rPr>
              <a:t>影片來源：教育部</a:t>
            </a:r>
            <a:r>
              <a:rPr lang="zh-CN" altLang="en-US" sz="1800" spc="15" dirty="0">
                <a:solidFill>
                  <a:srgbClr val="3D3D3D"/>
                </a:solidFill>
                <a:latin typeface="宋体"/>
                <a:ea typeface="宋体"/>
              </a:rPr>
              <a:t>中小學資訊素養與認知網</a:t>
            </a:r>
            <a:r>
              <a:rPr lang="zh-CN" altLang="en-US" sz="1800" spc="34" dirty="0">
                <a:solidFill>
                  <a:srgbClr val="3D3D3D"/>
                </a:solidFill>
                <a:latin typeface="宋体"/>
                <a:cs typeface="宋体"/>
              </a:rPr>
              <a:t> </a:t>
            </a:r>
            <a:endParaRPr lang="en-US" altLang="zh-CN" sz="1200" spc="-40" dirty="0">
              <a:solidFill>
                <a:srgbClr val="868686"/>
              </a:solidFill>
              <a:latin typeface="Arial"/>
              <a:ea typeface="Arial"/>
            </a:endParaRP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E3E088F8-3D81-4C36-8504-DBBDA893C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8" y="6370638"/>
            <a:ext cx="271462" cy="271462"/>
          </a:xfrm>
          <a:prstGeom prst="rect">
            <a:avLst/>
          </a:prstGeom>
        </p:spPr>
      </p:pic>
      <p:pic>
        <p:nvPicPr>
          <p:cNvPr id="5" name="線上媒體 4" title="陽明交大_被偷走的那些影像">
            <a:hlinkClick r:id="" action="ppaction://media"/>
            <a:extLst>
              <a:ext uri="{FF2B5EF4-FFF2-40B4-BE49-F238E27FC236}">
                <a16:creationId xmlns:a16="http://schemas.microsoft.com/office/drawing/2014/main" id="{D21C0A57-96CF-458A-8630-BF5FC0E7535E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1348187" y="1057275"/>
            <a:ext cx="9347912" cy="5266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00"/>
    </mc:Choice>
    <mc:Fallback xmlns="">
      <p:transition spd="slow" advTm="4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380"/>
            <a:ext cx="2468880" cy="2956560"/>
          </a:xfrm>
          <a:prstGeom prst="rect">
            <a:avLst/>
          </a:prstGeom>
        </p:spPr>
      </p:pic>
      <p:sp>
        <p:nvSpPr>
          <p:cNvPr id="2" name="TextBox 30"/>
          <p:cNvSpPr txBox="1"/>
          <p:nvPr/>
        </p:nvSpPr>
        <p:spPr>
          <a:xfrm>
            <a:off x="2247010" y="405429"/>
            <a:ext cx="9180448" cy="62268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109216">
              <a:lnSpc>
                <a:spcPct val="109583"/>
              </a:lnSpc>
            </a:pPr>
            <a:r>
              <a:rPr lang="zh-CN" altLang="en-US" sz="6400" b="1" spc="-35" dirty="0">
                <a:solidFill>
                  <a:srgbClr val="FE6598"/>
                </a:solidFill>
                <a:latin typeface="宋体"/>
                <a:ea typeface="宋体"/>
              </a:rPr>
              <a:t>案例</a:t>
            </a:r>
            <a:r>
              <a:rPr lang="zh-CN" altLang="en-US" sz="6400" b="1" spc="-30" dirty="0">
                <a:solidFill>
                  <a:srgbClr val="FE6598"/>
                </a:solidFill>
                <a:latin typeface="宋体"/>
                <a:ea typeface="宋体"/>
              </a:rPr>
              <a:t>討論</a:t>
            </a:r>
          </a:p>
          <a:p>
            <a:pPr>
              <a:lnSpc>
                <a:spcPts val="1580"/>
              </a:lnSpc>
            </a:pPr>
            <a:endParaRPr lang="en-US" dirty="0"/>
          </a:p>
          <a:p>
            <a:pPr marL="0">
              <a:lnSpc>
                <a:spcPct val="110416"/>
              </a:lnSpc>
            </a:pPr>
            <a:r>
              <a:rPr lang="zh-CN" altLang="en-US" sz="4000" dirty="0">
                <a:solidFill>
                  <a:srgbClr val="F8692F"/>
                </a:solidFill>
                <a:latin typeface="宋体"/>
                <a:ea typeface="宋体"/>
              </a:rPr>
              <a:t>1</a:t>
            </a:r>
            <a:r>
              <a:rPr lang="zh-CN" altLang="en-US" sz="4000" spc="-5" dirty="0">
                <a:solidFill>
                  <a:srgbClr val="F8692F"/>
                </a:solidFill>
                <a:latin typeface="宋体"/>
                <a:ea typeface="宋体"/>
              </a:rPr>
              <a:t>、</a:t>
            </a:r>
            <a:r>
              <a:rPr lang="zh-CN" altLang="en-US" sz="4000" b="1" spc="-5" dirty="0">
                <a:solidFill>
                  <a:srgbClr val="F8692F"/>
                </a:solidFill>
                <a:latin typeface="宋体"/>
                <a:ea typeface="宋体"/>
              </a:rPr>
              <a:t>加害者使用什麼方法降低小莉的防衛?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664"/>
              </a:lnSpc>
            </a:pPr>
            <a:endParaRPr lang="en-US" dirty="0"/>
          </a:p>
          <a:p>
            <a:pPr marL="0">
              <a:lnSpc>
                <a:spcPct val="110833"/>
              </a:lnSpc>
            </a:pPr>
            <a:r>
              <a:rPr lang="en-US" altLang="zh-CN" sz="3500" spc="-5" dirty="0">
                <a:solidFill>
                  <a:srgbClr val="841E0B"/>
                </a:solidFill>
                <a:latin typeface="MS Gothic"/>
                <a:ea typeface="MS Gothic"/>
              </a:rPr>
              <a:t>❏</a:t>
            </a:r>
            <a:r>
              <a:rPr lang="zh-CN" altLang="en-US" sz="3500" b="1" spc="-5" dirty="0">
                <a:solidFill>
                  <a:srgbClr val="841E0B"/>
                </a:solidFill>
                <a:latin typeface="宋体"/>
                <a:ea typeface="宋体"/>
              </a:rPr>
              <a:t>自稱姊姊，親切</a:t>
            </a:r>
            <a:r>
              <a:rPr lang="zh-CN" altLang="en-US" sz="3500" b="1" dirty="0">
                <a:solidFill>
                  <a:srgbClr val="841E0B"/>
                </a:solidFill>
                <a:latin typeface="宋体"/>
                <a:ea typeface="宋体"/>
              </a:rPr>
              <a:t>問候。</a:t>
            </a:r>
          </a:p>
          <a:p>
            <a:pPr>
              <a:lnSpc>
                <a:spcPts val="584"/>
              </a:lnSpc>
            </a:pPr>
            <a:endParaRPr lang="en-US" dirty="0"/>
          </a:p>
          <a:p>
            <a:pPr marL="0">
              <a:lnSpc>
                <a:spcPct val="110833"/>
              </a:lnSpc>
            </a:pPr>
            <a:r>
              <a:rPr lang="en-US" altLang="zh-CN" sz="3500" spc="-5" dirty="0">
                <a:solidFill>
                  <a:srgbClr val="841E0B"/>
                </a:solidFill>
                <a:latin typeface="MS Gothic"/>
                <a:ea typeface="MS Gothic"/>
              </a:rPr>
              <a:t>❏</a:t>
            </a:r>
            <a:r>
              <a:rPr lang="zh-CN" altLang="en-US" sz="3500" b="1" spc="-10" dirty="0">
                <a:solidFill>
                  <a:srgbClr val="841E0B"/>
                </a:solidFill>
                <a:latin typeface="宋体"/>
                <a:ea typeface="宋体"/>
              </a:rPr>
              <a:t>強調小莉原本就</a:t>
            </a:r>
            <a:r>
              <a:rPr lang="zh-CN" altLang="en-US" sz="3500" b="1" spc="-5" dirty="0">
                <a:solidFill>
                  <a:srgbClr val="841E0B"/>
                </a:solidFill>
                <a:latin typeface="宋体"/>
                <a:ea typeface="宋体"/>
              </a:rPr>
              <a:t>在做這些事情，很輕鬆。</a:t>
            </a:r>
          </a:p>
          <a:p>
            <a:pPr>
              <a:lnSpc>
                <a:spcPts val="605"/>
              </a:lnSpc>
            </a:pPr>
            <a:endParaRPr lang="en-US" dirty="0"/>
          </a:p>
          <a:p>
            <a:pPr marL="0" hangingPunct="0">
              <a:lnSpc>
                <a:spcPct val="124583"/>
              </a:lnSpc>
            </a:pPr>
            <a:r>
              <a:rPr lang="en-US" altLang="zh-CN" sz="3500" spc="-10" dirty="0">
                <a:solidFill>
                  <a:srgbClr val="841E0B"/>
                </a:solidFill>
                <a:latin typeface="MS Gothic"/>
                <a:ea typeface="MS Gothic"/>
              </a:rPr>
              <a:t>❏</a:t>
            </a:r>
            <a:r>
              <a:rPr lang="zh-CN" altLang="en-US" sz="3500" b="1" spc="-10" dirty="0">
                <a:solidFill>
                  <a:srgbClr val="841E0B"/>
                </a:solidFill>
                <a:latin typeface="宋体"/>
                <a:ea typeface="宋体"/>
              </a:rPr>
              <a:t>告知小莉很多人都做同樣</a:t>
            </a:r>
            <a:r>
              <a:rPr lang="zh-CN" altLang="en-US" sz="3500" b="1" spc="-5" dirty="0">
                <a:solidFill>
                  <a:srgbClr val="841E0B"/>
                </a:solidFill>
                <a:latin typeface="宋体"/>
                <a:ea typeface="宋体"/>
              </a:rPr>
              <a:t>的事情。</a:t>
            </a:r>
            <a:br/>
            <a:r>
              <a:rPr lang="en-US" altLang="zh-CN" sz="3500" spc="-10" dirty="0">
                <a:solidFill>
                  <a:srgbClr val="841E0B"/>
                </a:solidFill>
                <a:latin typeface="MS Gothic"/>
                <a:ea typeface="MS Gothic"/>
              </a:rPr>
              <a:t>❏</a:t>
            </a:r>
            <a:r>
              <a:rPr lang="zh-CN" altLang="en-US" sz="3500" b="1" spc="-15" dirty="0">
                <a:solidFill>
                  <a:srgbClr val="841E0B"/>
                </a:solidFill>
                <a:latin typeface="宋体"/>
                <a:ea typeface="宋体"/>
              </a:rPr>
              <a:t>立即給予獎勵，</a:t>
            </a:r>
            <a:r>
              <a:rPr lang="zh-CN" altLang="en-US" sz="3500" b="1" spc="-5" dirty="0">
                <a:solidFill>
                  <a:srgbClr val="841E0B"/>
                </a:solidFill>
                <a:latin typeface="宋体"/>
                <a:ea typeface="宋体"/>
              </a:rPr>
              <a:t>滿足小莉的期待。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650"/>
              </a:lnSpc>
            </a:pPr>
            <a:endParaRPr lang="en-US" dirty="0"/>
          </a:p>
          <a:p>
            <a:pPr marL="0" indent="8929751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Arial"/>
                <a:ea typeface="Arial"/>
              </a:rPr>
              <a:t>4</a:t>
            </a:r>
          </a:p>
        </p:txBody>
      </p:sp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6585515D-E693-437D-A9D3-D67A914D2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8" y="63706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57"/>
    </mc:Choice>
    <mc:Fallback xmlns="">
      <p:transition spd="slow" advTm="49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3512820"/>
            <a:ext cx="1775460" cy="2499360"/>
          </a:xfrm>
          <a:prstGeom prst="rect">
            <a:avLst/>
          </a:prstGeom>
        </p:spPr>
      </p:pic>
      <p:sp>
        <p:nvSpPr>
          <p:cNvPr id="2" name="TextBox 32"/>
          <p:cNvSpPr txBox="1"/>
          <p:nvPr/>
        </p:nvSpPr>
        <p:spPr>
          <a:xfrm>
            <a:off x="2041270" y="366752"/>
            <a:ext cx="9614204" cy="6265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169541">
              <a:lnSpc>
                <a:spcPct val="109583"/>
              </a:lnSpc>
            </a:pPr>
            <a:r>
              <a:rPr lang="zh-CN" altLang="en-US" sz="6400" b="1" spc="-35" dirty="0">
                <a:solidFill>
                  <a:srgbClr val="FE6598"/>
                </a:solidFill>
                <a:latin typeface="宋体"/>
                <a:ea typeface="宋体"/>
              </a:rPr>
              <a:t>案例</a:t>
            </a:r>
            <a:r>
              <a:rPr lang="zh-CN" altLang="en-US" sz="6400" b="1" spc="-30" dirty="0">
                <a:solidFill>
                  <a:srgbClr val="FE6598"/>
                </a:solidFill>
                <a:latin typeface="宋体"/>
                <a:ea typeface="宋体"/>
              </a:rPr>
              <a:t>討論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950"/>
              </a:lnSpc>
            </a:pPr>
            <a:endParaRPr lang="en-US" dirty="0"/>
          </a:p>
          <a:p>
            <a:pPr marL="0">
              <a:lnSpc>
                <a:spcPct val="110416"/>
              </a:lnSpc>
            </a:pPr>
            <a:r>
              <a:rPr lang="zh-CN" altLang="en-US" sz="4000" dirty="0">
                <a:solidFill>
                  <a:srgbClr val="FE9800"/>
                </a:solidFill>
                <a:latin typeface="宋体"/>
                <a:ea typeface="宋体"/>
              </a:rPr>
              <a:t>2</a:t>
            </a:r>
            <a:r>
              <a:rPr lang="zh-CN" altLang="en-US" sz="4000" spc="-5" dirty="0">
                <a:solidFill>
                  <a:srgbClr val="FE9800"/>
                </a:solidFill>
                <a:latin typeface="宋体"/>
                <a:ea typeface="宋体"/>
              </a:rPr>
              <a:t>、</a:t>
            </a:r>
            <a:r>
              <a:rPr lang="zh-CN" altLang="en-US" sz="4000" b="1" spc="-5" dirty="0">
                <a:solidFill>
                  <a:srgbClr val="FE9800"/>
                </a:solidFill>
                <a:latin typeface="宋体"/>
                <a:ea typeface="宋体"/>
              </a:rPr>
              <a:t>加害者如何阻止小莉脫離數位性暴力?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80"/>
              </a:lnSpc>
            </a:pPr>
            <a:endParaRPr lang="en-US" dirty="0"/>
          </a:p>
          <a:p>
            <a:pPr marL="0" hangingPunct="0">
              <a:lnSpc>
                <a:spcPct val="124583"/>
              </a:lnSpc>
            </a:pPr>
            <a:r>
              <a:rPr lang="en-US" altLang="zh-CN" sz="3600" spc="-15" dirty="0">
                <a:solidFill>
                  <a:srgbClr val="980000"/>
                </a:solidFill>
                <a:latin typeface="MS Gothic"/>
                <a:ea typeface="MS Gothic"/>
              </a:rPr>
              <a:t>❏</a:t>
            </a:r>
            <a:r>
              <a:rPr lang="zh-CN" altLang="en-US" sz="3600" b="1" spc="-20" dirty="0">
                <a:solidFill>
                  <a:srgbClr val="980000"/>
                </a:solidFill>
                <a:latin typeface="宋体"/>
                <a:ea typeface="宋体"/>
              </a:rPr>
              <a:t>以外流個資</a:t>
            </a:r>
            <a:r>
              <a:rPr lang="zh-CN" altLang="en-US" sz="3600" b="1" spc="-15" dirty="0">
                <a:solidFill>
                  <a:srgbClr val="980000"/>
                </a:solidFill>
                <a:latin typeface="宋体"/>
                <a:ea typeface="宋体"/>
              </a:rPr>
              <a:t>或影片威脅小莉，讓小莉聽話。</a:t>
            </a:r>
            <a:r>
              <a:rPr lang="en-US" altLang="zh-CN" sz="3600" spc="-15" dirty="0">
                <a:solidFill>
                  <a:srgbClr val="980000"/>
                </a:solidFill>
                <a:latin typeface="MS Gothic"/>
                <a:ea typeface="MS Gothic"/>
              </a:rPr>
              <a:t>❏</a:t>
            </a:r>
            <a:r>
              <a:rPr lang="zh-CN" altLang="en-US" sz="3600" b="1" spc="-15" dirty="0">
                <a:solidFill>
                  <a:srgbClr val="980000"/>
                </a:solidFill>
                <a:latin typeface="宋体"/>
                <a:ea typeface="宋体"/>
              </a:rPr>
              <a:t>以言語恐嚇小莉，讓小莉感覺</a:t>
            </a:r>
            <a:r>
              <a:rPr lang="zh-CN" altLang="en-US" sz="3600" b="1" spc="-10" dirty="0">
                <a:solidFill>
                  <a:srgbClr val="980000"/>
                </a:solidFill>
                <a:latin typeface="宋体"/>
                <a:ea typeface="宋体"/>
              </a:rPr>
              <a:t>不安。</a:t>
            </a:r>
          </a:p>
          <a:p>
            <a:pPr marL="0">
              <a:lnSpc>
                <a:spcPct val="110833"/>
              </a:lnSpc>
            </a:pPr>
            <a:r>
              <a:rPr lang="en-US" altLang="zh-CN" sz="3600" spc="-15" dirty="0">
                <a:solidFill>
                  <a:srgbClr val="980000"/>
                </a:solidFill>
                <a:latin typeface="MS Gothic"/>
                <a:ea typeface="MS Gothic"/>
              </a:rPr>
              <a:t>❏</a:t>
            </a:r>
            <a:r>
              <a:rPr lang="zh-CN" altLang="en-US" sz="3600" b="1" spc="-15" dirty="0">
                <a:solidFill>
                  <a:srgbClr val="980000"/>
                </a:solidFill>
                <a:latin typeface="宋体"/>
                <a:ea typeface="宋体"/>
              </a:rPr>
              <a:t>以法律嚇唬小莉，讓小莉感覺焦</a:t>
            </a:r>
            <a:r>
              <a:rPr lang="zh-CN" altLang="en-US" sz="3600" b="1" spc="-10" dirty="0">
                <a:solidFill>
                  <a:srgbClr val="980000"/>
                </a:solidFill>
                <a:latin typeface="宋体"/>
                <a:ea typeface="宋体"/>
              </a:rPr>
              <a:t>慮。</a:t>
            </a:r>
          </a:p>
          <a:p>
            <a:pPr>
              <a:lnSpc>
                <a:spcPts val="605"/>
              </a:lnSpc>
            </a:pPr>
            <a:endParaRPr lang="en-US" dirty="0"/>
          </a:p>
          <a:p>
            <a:pPr marL="0">
              <a:lnSpc>
                <a:spcPct val="110833"/>
              </a:lnSpc>
            </a:pPr>
            <a:r>
              <a:rPr lang="en-US" altLang="zh-CN" sz="3600" spc="-15" dirty="0">
                <a:solidFill>
                  <a:srgbClr val="980000"/>
                </a:solidFill>
                <a:latin typeface="MS Gothic"/>
                <a:ea typeface="MS Gothic"/>
              </a:rPr>
              <a:t>❏</a:t>
            </a:r>
            <a:r>
              <a:rPr lang="zh-CN" altLang="en-US" sz="3600" b="1" spc="-15" dirty="0">
                <a:solidFill>
                  <a:srgbClr val="980000"/>
                </a:solidFill>
                <a:latin typeface="宋体"/>
                <a:ea typeface="宋体"/>
              </a:rPr>
              <a:t>以不准告知師長來孤立小莉，讓小莉不</a:t>
            </a:r>
            <a:r>
              <a:rPr lang="zh-CN" altLang="en-US" sz="3600" b="1" spc="-10" dirty="0">
                <a:solidFill>
                  <a:srgbClr val="980000"/>
                </a:solidFill>
                <a:latin typeface="宋体"/>
                <a:ea typeface="宋体"/>
              </a:rPr>
              <a:t>敢尋求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150"/>
              </a:lnSpc>
            </a:pPr>
            <a:endParaRPr lang="en-US" dirty="0"/>
          </a:p>
          <a:p>
            <a:pPr marL="0" indent="9135491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Arial"/>
                <a:ea typeface="Arial"/>
              </a:rPr>
              <a:t>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498470" y="6000437"/>
            <a:ext cx="1498599" cy="608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9"/>
              </a:lnSpc>
            </a:pPr>
            <a:r>
              <a:rPr lang="zh-CN" altLang="en-US" sz="3600" b="1" spc="-30" dirty="0">
                <a:solidFill>
                  <a:srgbClr val="980000"/>
                </a:solidFill>
                <a:latin typeface="宋体"/>
                <a:ea typeface="宋体"/>
              </a:rPr>
              <a:t>幫助。</a:t>
            </a:r>
          </a:p>
        </p:txBody>
      </p:sp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113B197F-27CB-4129-9016-47B8F6E6E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8" y="63706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94"/>
    </mc:Choice>
    <mc:Fallback xmlns="">
      <p:transition spd="slow" advTm="48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" y="160020"/>
            <a:ext cx="2941320" cy="1965960"/>
          </a:xfrm>
          <a:prstGeom prst="rect">
            <a:avLst/>
          </a:prstGeom>
        </p:spPr>
      </p:pic>
      <p:sp>
        <p:nvSpPr>
          <p:cNvPr id="2" name="TextBox 35"/>
          <p:cNvSpPr txBox="1"/>
          <p:nvPr/>
        </p:nvSpPr>
        <p:spPr>
          <a:xfrm>
            <a:off x="1559052" y="916444"/>
            <a:ext cx="10319920" cy="5715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487802">
              <a:lnSpc>
                <a:spcPct val="109583"/>
              </a:lnSpc>
            </a:pPr>
            <a:r>
              <a:rPr lang="zh-CN" altLang="en-US" sz="4800" b="1" spc="-25" dirty="0">
                <a:solidFill>
                  <a:srgbClr val="FE6598"/>
                </a:solidFill>
                <a:latin typeface="宋体"/>
                <a:ea typeface="宋体"/>
              </a:rPr>
              <a:t>何</a:t>
            </a:r>
            <a:r>
              <a:rPr lang="zh-CN" altLang="en-US" sz="4800" b="1" spc="-20" dirty="0">
                <a:solidFill>
                  <a:srgbClr val="FE6598"/>
                </a:solidFill>
                <a:latin typeface="宋体"/>
                <a:ea typeface="宋体"/>
              </a:rPr>
              <a:t>謂數位性別暴力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650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2800" spc="-5" dirty="0">
                <a:solidFill>
                  <a:srgbClr val="000000"/>
                </a:solidFill>
                <a:latin typeface="宋体"/>
                <a:ea typeface="宋体"/>
              </a:rPr>
              <a:t>指「透過網路或數位方式，基於性別之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</a:rPr>
              <a:t>暴力行為。</a:t>
            </a:r>
          </a:p>
          <a:p>
            <a:pPr marL="0">
              <a:lnSpc>
                <a:spcPct val="100000"/>
              </a:lnSpc>
            </a:pPr>
            <a:r>
              <a:rPr lang="zh-CN" altLang="en-US" sz="2800" spc="-5" dirty="0">
                <a:solidFill>
                  <a:srgbClr val="000000"/>
                </a:solidFill>
                <a:latin typeface="宋体"/>
                <a:ea typeface="宋体"/>
              </a:rPr>
              <a:t>即針對性別而施加他人之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</a:rPr>
              <a:t>暴力或不成比例地影響他人，包括身體、</a:t>
            </a:r>
          </a:p>
          <a:p>
            <a:pPr marL="0">
              <a:lnSpc>
                <a:spcPct val="100000"/>
              </a:lnSpc>
            </a:pPr>
            <a:r>
              <a:rPr lang="zh-CN" altLang="en-US" sz="2800" spc="-5" dirty="0">
                <a:solidFill>
                  <a:srgbClr val="000000"/>
                </a:solidFill>
                <a:latin typeface="宋体"/>
                <a:ea typeface="宋体"/>
              </a:rPr>
              <a:t>心理或性之傷害、痛苦、施加威脅、壓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</a:rPr>
              <a:t>制和剝奪其他行動自由</a:t>
            </a:r>
          </a:p>
          <a:p>
            <a:pPr marL="0">
              <a:lnSpc>
                <a:spcPct val="10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</a:rPr>
              <a:t>等。」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</a:rPr>
              <a:t>（參酌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</a:rPr>
              <a:t>CEDAW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</a:rPr>
              <a:t>一般性建議第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</a:rPr>
              <a:t>19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</a:rPr>
              <a:t>號第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</a:rPr>
              <a:t>6</a:t>
            </a:r>
            <a:r>
              <a:rPr lang="zh-CN" altLang="en-US" sz="2800" spc="-42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</a:rPr>
              <a:t>段意旨)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205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2800" spc="-5" dirty="0">
                <a:solidFill>
                  <a:srgbClr val="000000"/>
                </a:solidFill>
                <a:latin typeface="宋体"/>
                <a:ea typeface="宋体"/>
              </a:rPr>
              <a:t>所涉及的法律包括：刑法、性侵害犯罪防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</a:rPr>
              <a:t>治法、犯罪被害人權益</a:t>
            </a:r>
          </a:p>
          <a:p>
            <a:pPr marL="0">
              <a:lnSpc>
                <a:spcPct val="100000"/>
              </a:lnSpc>
            </a:pPr>
            <a:r>
              <a:rPr lang="zh-CN" altLang="en-US" sz="2800" spc="-5" dirty="0">
                <a:solidFill>
                  <a:srgbClr val="000000"/>
                </a:solidFill>
                <a:latin typeface="宋体"/>
                <a:ea typeface="宋体"/>
              </a:rPr>
              <a:t>保障法以及兒童及少年性剝削防制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</a:rPr>
              <a:t>條例。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85"/>
              </a:lnSpc>
            </a:pPr>
            <a:endParaRPr lang="en-US" dirty="0"/>
          </a:p>
          <a:p>
            <a:pPr marL="0" indent="9617709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Arial"/>
                <a:ea typeface="Arial"/>
              </a:rPr>
              <a:t>6</a:t>
            </a: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29AE6FDF-B8A8-40E0-9311-6687ED7A5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8" y="63706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6"/>
    </mc:Choice>
    <mc:Fallback xmlns="">
      <p:transition spd="slow" advTm="30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6"/>
          <p:cNvSpPr txBox="1"/>
          <p:nvPr/>
        </p:nvSpPr>
        <p:spPr>
          <a:xfrm>
            <a:off x="2037842" y="427620"/>
            <a:ext cx="9260008" cy="6204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01192">
              <a:lnSpc>
                <a:spcPct val="109583"/>
              </a:lnSpc>
            </a:pPr>
            <a:r>
              <a:rPr lang="zh-CN" altLang="en-US" sz="4800" b="1" spc="-25" dirty="0">
                <a:solidFill>
                  <a:srgbClr val="FE6598"/>
                </a:solidFill>
                <a:latin typeface="宋体"/>
                <a:ea typeface="宋体"/>
              </a:rPr>
              <a:t>數</a:t>
            </a:r>
            <a:r>
              <a:rPr lang="zh-CN" altLang="en-US" sz="4800" b="1" spc="-20" dirty="0">
                <a:solidFill>
                  <a:srgbClr val="FE6598"/>
                </a:solidFill>
                <a:latin typeface="宋体"/>
                <a:ea typeface="宋体"/>
              </a:rPr>
              <a:t>位性別暴力之行為樣態１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350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2800" b="1" spc="-20" dirty="0">
                <a:solidFill>
                  <a:srgbClr val="F8692F"/>
                </a:solidFill>
                <a:latin typeface="宋体"/>
                <a:ea typeface="宋体"/>
              </a:rPr>
              <a:t>1.</a:t>
            </a:r>
            <a:r>
              <a:rPr lang="zh-CN" altLang="en-US" sz="2800" b="1" spc="-40" dirty="0">
                <a:solidFill>
                  <a:srgbClr val="F8692F"/>
                </a:solidFill>
                <a:latin typeface="宋体"/>
                <a:ea typeface="宋体"/>
              </a:rPr>
              <a:t>惡意或未經同意散布與性</a:t>
            </a:r>
            <a:r>
              <a:rPr lang="zh-CN" altLang="en-US" sz="2800" b="1" spc="-25" dirty="0">
                <a:solidFill>
                  <a:srgbClr val="F8692F"/>
                </a:solidFill>
                <a:latin typeface="宋体"/>
                <a:ea typeface="宋体"/>
              </a:rPr>
              <a:t>/</a:t>
            </a:r>
            <a:r>
              <a:rPr lang="zh-CN" altLang="en-US" sz="2800" b="1" spc="-45" dirty="0">
                <a:solidFill>
                  <a:srgbClr val="F8692F"/>
                </a:solidFill>
                <a:latin typeface="宋体"/>
                <a:ea typeface="宋体"/>
              </a:rPr>
              <a:t>性</a:t>
            </a:r>
            <a:r>
              <a:rPr lang="zh-CN" altLang="en-US" sz="2800" b="1" spc="-40" dirty="0">
                <a:solidFill>
                  <a:srgbClr val="F8692F"/>
                </a:solidFill>
                <a:latin typeface="宋体"/>
                <a:ea typeface="宋体"/>
              </a:rPr>
              <a:t>別有關個人私密資料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惡意或未經同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意散布與性或性別有關之文字、聲音、圖畫、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照片或影像等個人私密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資料。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275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2800" b="1" spc="-45" dirty="0">
                <a:solidFill>
                  <a:srgbClr val="F8692F"/>
                </a:solidFill>
                <a:latin typeface="宋体"/>
                <a:ea typeface="宋体"/>
              </a:rPr>
              <a:t>2.</a:t>
            </a:r>
            <a:r>
              <a:rPr lang="zh-CN" altLang="en-US" sz="2800" b="1" spc="-90" dirty="0">
                <a:solidFill>
                  <a:srgbClr val="F8692F"/>
                </a:solidFill>
                <a:latin typeface="宋体"/>
                <a:ea typeface="宋体"/>
              </a:rPr>
              <a:t>網</a:t>
            </a:r>
            <a:r>
              <a:rPr lang="zh-CN" altLang="en-US" sz="2800" b="1" spc="-85" dirty="0">
                <a:solidFill>
                  <a:srgbClr val="F8692F"/>
                </a:solidFill>
                <a:latin typeface="宋体"/>
                <a:ea typeface="宋体"/>
              </a:rPr>
              <a:t>路性騷擾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傳送具露骨性意味電子郵件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或簡訊、在社群網站或聊天室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發表不當或具侵略性挑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逗言論。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275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2800" b="1" spc="-20" dirty="0">
                <a:solidFill>
                  <a:srgbClr val="F8692F"/>
                </a:solidFill>
                <a:latin typeface="宋体"/>
                <a:ea typeface="宋体"/>
              </a:rPr>
              <a:t>3.</a:t>
            </a:r>
            <a:r>
              <a:rPr lang="zh-CN" altLang="en-US" sz="2800" b="1" spc="-45" dirty="0">
                <a:solidFill>
                  <a:srgbClr val="F8692F"/>
                </a:solidFill>
                <a:latin typeface="宋体"/>
                <a:ea typeface="宋体"/>
              </a:rPr>
              <a:t>基於性別貶抑或</a:t>
            </a:r>
            <a:r>
              <a:rPr lang="zh-CN" altLang="en-US" sz="2800" b="1" spc="-40" dirty="0">
                <a:solidFill>
                  <a:srgbClr val="F8692F"/>
                </a:solidFill>
                <a:latin typeface="宋体"/>
                <a:ea typeface="宋体"/>
              </a:rPr>
              <a:t>仇恨之言論或行為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對他人性別、性傾向、性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別認同、行為或遭遇發表貶抑、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攻擊、訕笑、威脅等言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論。</a:t>
            </a:r>
          </a:p>
          <a:p>
            <a:pPr>
              <a:lnSpc>
                <a:spcPts val="1689"/>
              </a:lnSpc>
            </a:pPr>
            <a:endParaRPr lang="en-US" dirty="0"/>
          </a:p>
          <a:p>
            <a:pPr marL="0" indent="9138919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Arial"/>
                <a:ea typeface="Arial"/>
              </a:rPr>
              <a:t>7</a:t>
            </a:r>
          </a:p>
        </p:txBody>
      </p:sp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FF801765-8F05-444E-A06B-1393A3EF1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8" y="63706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33"/>
    </mc:Choice>
    <mc:Fallback xmlns="">
      <p:transition spd="slow" advTm="54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7"/>
          <p:cNvSpPr txBox="1"/>
          <p:nvPr/>
        </p:nvSpPr>
        <p:spPr>
          <a:xfrm>
            <a:off x="2037842" y="427620"/>
            <a:ext cx="9612679" cy="6204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17016">
              <a:lnSpc>
                <a:spcPct val="109583"/>
              </a:lnSpc>
            </a:pPr>
            <a:r>
              <a:rPr lang="zh-CN" altLang="en-US" sz="4800" b="1" spc="25" dirty="0">
                <a:solidFill>
                  <a:srgbClr val="FE6598"/>
                </a:solidFill>
                <a:latin typeface="宋体"/>
                <a:ea typeface="宋体"/>
              </a:rPr>
              <a:t>數位性別暴力之行為樣態</a:t>
            </a:r>
            <a:r>
              <a:rPr lang="zh-CN" altLang="en-US" sz="4800" b="1" spc="60" dirty="0">
                <a:solidFill>
                  <a:srgbClr val="FE6598"/>
                </a:solidFill>
                <a:latin typeface="宋体"/>
                <a:ea typeface="宋体"/>
              </a:rPr>
              <a:t>2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350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2800" b="1" spc="-50" dirty="0">
                <a:solidFill>
                  <a:srgbClr val="F8692F"/>
                </a:solidFill>
                <a:latin typeface="宋体"/>
                <a:ea typeface="宋体"/>
              </a:rPr>
              <a:t>4.</a:t>
            </a:r>
            <a:r>
              <a:rPr lang="zh-CN" altLang="en-US" sz="2800" b="1" spc="-104" dirty="0">
                <a:solidFill>
                  <a:srgbClr val="F8692F"/>
                </a:solidFill>
                <a:latin typeface="宋体"/>
                <a:ea typeface="宋体"/>
              </a:rPr>
              <a:t>網</a:t>
            </a:r>
            <a:r>
              <a:rPr lang="zh-CN" altLang="en-US" sz="2800" b="1" spc="-100" dirty="0">
                <a:solidFill>
                  <a:srgbClr val="F8692F"/>
                </a:solidFill>
                <a:latin typeface="宋体"/>
                <a:ea typeface="宋体"/>
              </a:rPr>
              <a:t>路跟蹤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對於他人傳送或網路留言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發表攻擊性言論；使用定位監視或蒐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集他人網路活動或資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訊。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280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2800" b="1" spc="-60" dirty="0">
                <a:solidFill>
                  <a:srgbClr val="F8692F"/>
                </a:solidFill>
                <a:latin typeface="宋体"/>
                <a:ea typeface="宋体"/>
              </a:rPr>
              <a:t>5.</a:t>
            </a:r>
            <a:r>
              <a:rPr lang="zh-CN" altLang="en-US" sz="2800" b="1" spc="-705" dirty="0">
                <a:solidFill>
                  <a:srgbClr val="F8692F"/>
                </a:solidFill>
                <a:latin typeface="宋体"/>
                <a:cs typeface="宋体"/>
              </a:rPr>
              <a:t> </a:t>
            </a:r>
            <a:r>
              <a:rPr lang="zh-CN" altLang="en-US" sz="2800" b="1" spc="-125" dirty="0">
                <a:solidFill>
                  <a:srgbClr val="F8692F"/>
                </a:solidFill>
                <a:latin typeface="宋体"/>
                <a:ea typeface="宋体"/>
              </a:rPr>
              <a:t>性勒索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以揭露他人性私密文字、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聲音、圖畫、照片或影像等為手段，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勒索、恐嚇或脅迫他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人。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280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2800" b="1" spc="-50" dirty="0">
                <a:solidFill>
                  <a:srgbClr val="F8692F"/>
                </a:solidFill>
                <a:latin typeface="宋体"/>
                <a:ea typeface="宋体"/>
              </a:rPr>
              <a:t>6.</a:t>
            </a:r>
            <a:r>
              <a:rPr lang="zh-CN" altLang="en-US" sz="2800" b="1" spc="-715" dirty="0">
                <a:solidFill>
                  <a:srgbClr val="F8692F"/>
                </a:solidFill>
                <a:latin typeface="宋体"/>
                <a:cs typeface="宋体"/>
              </a:rPr>
              <a:t> </a:t>
            </a:r>
            <a:r>
              <a:rPr lang="zh-CN" altLang="en-US" sz="2800" b="1" spc="-100" dirty="0">
                <a:solidFill>
                  <a:srgbClr val="F8692F"/>
                </a:solidFill>
                <a:latin typeface="宋体"/>
                <a:ea typeface="宋体"/>
              </a:rPr>
              <a:t>人肉搜索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透過網路搜索取得與散布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未經他人同意揭露之文字、聲音、圖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-20" dirty="0">
                <a:solidFill>
                  <a:srgbClr val="000000"/>
                </a:solidFill>
                <a:latin typeface="宋体"/>
                <a:ea typeface="宋体"/>
              </a:rPr>
              <a:t>畫、照片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或影像等。</a:t>
            </a:r>
          </a:p>
          <a:p>
            <a:pPr>
              <a:lnSpc>
                <a:spcPts val="1695"/>
              </a:lnSpc>
            </a:pPr>
            <a:endParaRPr lang="en-US" dirty="0"/>
          </a:p>
          <a:p>
            <a:pPr marL="0" indent="9138919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Arial"/>
                <a:ea typeface="Arial"/>
              </a:rPr>
              <a:t>8</a:t>
            </a:r>
          </a:p>
        </p:txBody>
      </p:sp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6EE8D47F-84AF-4CB6-A1A1-5DF0D2A56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8" y="63706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03"/>
    </mc:Choice>
    <mc:Fallback xmlns="">
      <p:transition spd="slow" advTm="49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8"/>
          <p:cNvSpPr txBox="1"/>
          <p:nvPr/>
        </p:nvSpPr>
        <p:spPr>
          <a:xfrm>
            <a:off x="1817877" y="400374"/>
            <a:ext cx="9604446" cy="62300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09548">
              <a:lnSpc>
                <a:spcPct val="110000"/>
              </a:lnSpc>
            </a:pPr>
            <a:r>
              <a:rPr lang="zh-CN" altLang="en-US" sz="4800" b="1" spc="-20" dirty="0">
                <a:solidFill>
                  <a:srgbClr val="FE6598"/>
                </a:solidFill>
                <a:latin typeface="宋体"/>
                <a:ea typeface="宋体"/>
              </a:rPr>
              <a:t>數位性別暴力之</a:t>
            </a:r>
            <a:r>
              <a:rPr lang="zh-CN" altLang="en-US" sz="4800" b="1" spc="-15" dirty="0">
                <a:solidFill>
                  <a:srgbClr val="FE6598"/>
                </a:solidFill>
                <a:latin typeface="宋体"/>
                <a:ea typeface="宋体"/>
              </a:rPr>
              <a:t>行為樣態３</a:t>
            </a:r>
          </a:p>
          <a:p>
            <a:pPr>
              <a:lnSpc>
                <a:spcPts val="1094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2800" b="1" spc="-20" dirty="0">
                <a:solidFill>
                  <a:srgbClr val="F8692F"/>
                </a:solidFill>
                <a:latin typeface="宋体"/>
                <a:ea typeface="宋体"/>
              </a:rPr>
              <a:t>7.</a:t>
            </a:r>
            <a:r>
              <a:rPr lang="zh-CN" altLang="en-US" sz="2800" b="1" spc="-45" dirty="0">
                <a:solidFill>
                  <a:srgbClr val="F8692F"/>
                </a:solidFill>
                <a:latin typeface="宋体"/>
                <a:ea typeface="宋体"/>
              </a:rPr>
              <a:t>基於</a:t>
            </a:r>
            <a:r>
              <a:rPr lang="zh-CN" altLang="en-US" sz="2800" b="1" spc="-40" dirty="0">
                <a:solidFill>
                  <a:srgbClr val="F8692F"/>
                </a:solidFill>
                <a:latin typeface="宋体"/>
                <a:ea typeface="宋体"/>
              </a:rPr>
              <a:t>性別偏見所為之強暴與死亡威脅</a:t>
            </a:r>
          </a:p>
          <a:p>
            <a:pPr marL="0">
              <a:lnSpc>
                <a:spcPct val="99583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基於性別偏見，以強制性交或加害生命之事恐嚇他人，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使他人</a:t>
            </a:r>
          </a:p>
          <a:p>
            <a:pPr marL="0">
              <a:lnSpc>
                <a:spcPct val="99583"/>
              </a:lnSpc>
            </a:pPr>
            <a:r>
              <a:rPr lang="zh-CN" altLang="en-US" sz="2800" b="1" spc="-20" dirty="0">
                <a:solidFill>
                  <a:srgbClr val="000000"/>
                </a:solidFill>
                <a:latin typeface="宋体"/>
                <a:ea typeface="宋体"/>
              </a:rPr>
              <a:t>心生</a:t>
            </a: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畏懼者。</a:t>
            </a:r>
          </a:p>
          <a:p>
            <a:pPr marL="0">
              <a:lnSpc>
                <a:spcPct val="99583"/>
              </a:lnSpc>
            </a:pPr>
            <a:r>
              <a:rPr lang="zh-CN" altLang="en-US" sz="2800" b="1" spc="-50" dirty="0">
                <a:solidFill>
                  <a:srgbClr val="F8692F"/>
                </a:solidFill>
                <a:latin typeface="宋体"/>
                <a:ea typeface="宋体"/>
              </a:rPr>
              <a:t>8.</a:t>
            </a:r>
            <a:r>
              <a:rPr lang="zh-CN" altLang="en-US" sz="2800" b="1" spc="-104" dirty="0">
                <a:solidFill>
                  <a:srgbClr val="F8692F"/>
                </a:solidFill>
                <a:latin typeface="宋体"/>
                <a:ea typeface="宋体"/>
              </a:rPr>
              <a:t>招募</a:t>
            </a:r>
            <a:r>
              <a:rPr lang="zh-CN" altLang="en-US" sz="2800" b="1" spc="-100" dirty="0">
                <a:solidFill>
                  <a:srgbClr val="F8692F"/>
                </a:solidFill>
                <a:latin typeface="宋体"/>
                <a:ea typeface="宋体"/>
              </a:rPr>
              <a:t>引誘</a:t>
            </a:r>
          </a:p>
          <a:p>
            <a:pPr marL="0">
              <a:lnSpc>
                <a:spcPct val="99583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運用網路佯稱提供工作機會，或盜用圖片、製作虛假廣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告，引</a:t>
            </a:r>
          </a:p>
          <a:p>
            <a:pPr marL="0">
              <a:lnSpc>
                <a:spcPct val="99583"/>
              </a:lnSpc>
            </a:pPr>
            <a:r>
              <a:rPr lang="zh-CN" altLang="en-US" sz="2800" b="1" spc="-20" dirty="0">
                <a:solidFill>
                  <a:srgbClr val="000000"/>
                </a:solidFill>
                <a:latin typeface="宋体"/>
                <a:ea typeface="宋体"/>
              </a:rPr>
              <a:t>誘他</a:t>
            </a: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人賣淫。</a:t>
            </a:r>
          </a:p>
          <a:p>
            <a:pPr marL="0">
              <a:lnSpc>
                <a:spcPct val="99583"/>
              </a:lnSpc>
            </a:pPr>
            <a:r>
              <a:rPr lang="zh-CN" altLang="en-US" sz="2800" b="1" spc="-25" dirty="0">
                <a:solidFill>
                  <a:srgbClr val="F8692F"/>
                </a:solidFill>
                <a:latin typeface="宋体"/>
                <a:ea typeface="宋体"/>
              </a:rPr>
              <a:t>9.</a:t>
            </a:r>
            <a:r>
              <a:rPr lang="zh-CN" altLang="en-US" sz="2800" b="1" spc="-725" dirty="0">
                <a:solidFill>
                  <a:srgbClr val="F8692F"/>
                </a:solidFill>
                <a:latin typeface="宋体"/>
                <a:cs typeface="宋体"/>
              </a:rPr>
              <a:t> </a:t>
            </a:r>
            <a:r>
              <a:rPr lang="zh-CN" altLang="en-US" sz="2800" b="1" spc="-50" dirty="0">
                <a:solidFill>
                  <a:srgbClr val="F8692F"/>
                </a:solidFill>
                <a:latin typeface="宋体"/>
                <a:ea typeface="宋体"/>
              </a:rPr>
              <a:t>非法侵入或竊取他人資料</a:t>
            </a:r>
          </a:p>
          <a:p>
            <a:pPr marL="0">
              <a:lnSpc>
                <a:spcPct val="99583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非法侵入他人電腦或相關設備，以觀覽、取得、刪除或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變更他</a:t>
            </a:r>
          </a:p>
          <a:p>
            <a:pPr marL="0">
              <a:lnSpc>
                <a:spcPct val="100000"/>
              </a:lnSpc>
            </a:pPr>
            <a:r>
              <a:rPr lang="zh-CN" altLang="en-US" sz="2800" b="1" spc="-20" dirty="0">
                <a:solidFill>
                  <a:srgbClr val="000000"/>
                </a:solidFill>
                <a:latin typeface="宋体"/>
                <a:ea typeface="宋体"/>
              </a:rPr>
              <a:t>人個</a:t>
            </a: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人資料。</a:t>
            </a:r>
          </a:p>
          <a:p>
            <a:pPr marL="0">
              <a:lnSpc>
                <a:spcPct val="99583"/>
              </a:lnSpc>
            </a:pPr>
            <a:r>
              <a:rPr lang="zh-CN" altLang="en-US" sz="2800" b="1" spc="-15" dirty="0">
                <a:solidFill>
                  <a:srgbClr val="F8692F"/>
                </a:solidFill>
                <a:latin typeface="宋体"/>
                <a:ea typeface="宋体"/>
              </a:rPr>
              <a:t>10.</a:t>
            </a:r>
            <a:r>
              <a:rPr lang="zh-CN" altLang="en-US" sz="2800" b="1" spc="-710" dirty="0">
                <a:solidFill>
                  <a:srgbClr val="F8692F"/>
                </a:solidFill>
                <a:latin typeface="宋体"/>
                <a:cs typeface="宋体"/>
              </a:rPr>
              <a:t> </a:t>
            </a:r>
            <a:r>
              <a:rPr lang="zh-CN" altLang="en-US" sz="2800" b="1" spc="-35" dirty="0">
                <a:solidFill>
                  <a:srgbClr val="F8692F"/>
                </a:solidFill>
                <a:latin typeface="宋体"/>
                <a:ea typeface="宋体"/>
              </a:rPr>
              <a:t>偽造或冒用身份</a:t>
            </a:r>
          </a:p>
          <a:p>
            <a:pPr marL="0">
              <a:lnSpc>
                <a:spcPct val="99583"/>
              </a:lnSpc>
            </a:pP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以偽造或冒用他人身分，損害他人名譽或信用、或進行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恐嚇、</a:t>
            </a:r>
          </a:p>
          <a:p>
            <a:pPr marL="0">
              <a:lnSpc>
                <a:spcPct val="99583"/>
              </a:lnSpc>
            </a:pPr>
            <a:r>
              <a:rPr lang="zh-CN" altLang="en-US" sz="2800" b="1" spc="-20" dirty="0">
                <a:solidFill>
                  <a:srgbClr val="000000"/>
                </a:solidFill>
                <a:latin typeface="宋体"/>
                <a:ea typeface="宋体"/>
              </a:rPr>
              <a:t>威脅</a:t>
            </a: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、詐欺等。</a:t>
            </a:r>
          </a:p>
          <a:p>
            <a:pPr marL="0" indent="9358883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Arial"/>
                <a:ea typeface="Arial"/>
              </a:rPr>
              <a:t>9</a:t>
            </a:r>
          </a:p>
        </p:txBody>
      </p:sp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8110C03F-1CDF-42F1-9E04-BFBAC0C05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8" y="63706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58"/>
    </mc:Choice>
    <mc:Fallback xmlns="">
      <p:transition spd="slow" advTm="44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861</Words>
  <Application>Microsoft Office PowerPoint</Application>
  <PresentationFormat>寬螢幕</PresentationFormat>
  <Paragraphs>201</Paragraphs>
  <Slides>14</Slides>
  <Notes>0</Notes>
  <HiddenSlides>0</HiddenSlides>
  <MMClips>15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9" baseType="lpstr">
      <vt:lpstr>MS Gothic</vt:lpstr>
      <vt:lpstr>宋体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林世欣</dc:creator>
  <cp:lastModifiedBy>Roki</cp:lastModifiedBy>
  <cp:revision>8</cp:revision>
  <dcterms:created xsi:type="dcterms:W3CDTF">2011-01-21T15:00:27Z</dcterms:created>
  <dcterms:modified xsi:type="dcterms:W3CDTF">2024-08-26T08:41:18Z</dcterms:modified>
</cp:coreProperties>
</file>