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1786E-BC25-4EDE-81C4-CA2B95885FA3}" v="18" dt="2024-08-25T08:51:18.3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亞靜 莊" userId="c28a70e80985b5f3" providerId="LiveId" clId="{EBB1786E-BC25-4EDE-81C4-CA2B95885FA3}"/>
    <pc:docChg chg="modSld">
      <pc:chgData name="亞靜 莊" userId="c28a70e80985b5f3" providerId="LiveId" clId="{EBB1786E-BC25-4EDE-81C4-CA2B95885FA3}" dt="2024-08-25T08:51:18.308" v="18"/>
      <pc:docMkLst>
        <pc:docMk/>
      </pc:docMkLst>
      <pc:sldChg chg="modSp mod">
        <pc:chgData name="亞靜 莊" userId="c28a70e80985b5f3" providerId="LiveId" clId="{EBB1786E-BC25-4EDE-81C4-CA2B95885FA3}" dt="2024-08-25T08:21:26.148" v="0" actId="14100"/>
        <pc:sldMkLst>
          <pc:docMk/>
          <pc:sldMk cId="0" sldId="256"/>
        </pc:sldMkLst>
        <pc:spChg chg="mod">
          <ac:chgData name="亞靜 莊" userId="c28a70e80985b5f3" providerId="LiveId" clId="{EBB1786E-BC25-4EDE-81C4-CA2B95885FA3}" dt="2024-08-25T08:21:26.148" v="0" actId="14100"/>
          <ac:spMkLst>
            <pc:docMk/>
            <pc:sldMk cId="0" sldId="256"/>
            <ac:spMk id="3" creationId="{00000000-0000-0000-0000-000000000000}"/>
          </ac:spMkLst>
        </pc:spChg>
      </pc:sldChg>
      <pc:sldChg chg="modTransition">
        <pc:chgData name="亞靜 莊" userId="c28a70e80985b5f3" providerId="LiveId" clId="{EBB1786E-BC25-4EDE-81C4-CA2B95885FA3}" dt="2024-08-25T08:51:18.308" v="18"/>
        <pc:sldMkLst>
          <pc:docMk/>
          <pc:sldMk cId="0" sldId="258"/>
        </pc:sldMkLst>
      </pc:sldChg>
    </pc:docChg>
  </pc:docChgLst>
  <pc:docChgLst>
    <pc:chgData name="亞靜 莊" userId="c28a70e80985b5f3" providerId="LiveId" clId="{C00DC1AC-3109-42CC-994B-37049D01D7FA}"/>
    <pc:docChg chg="modSld">
      <pc:chgData name="亞靜 莊" userId="c28a70e80985b5f3" providerId="LiveId" clId="{C00DC1AC-3109-42CC-994B-37049D01D7FA}" dt="2024-08-26T03:09:51.271" v="2"/>
      <pc:docMkLst>
        <pc:docMk/>
      </pc:docMkLst>
      <pc:sldChg chg="modTransition">
        <pc:chgData name="亞靜 莊" userId="c28a70e80985b5f3" providerId="LiveId" clId="{C00DC1AC-3109-42CC-994B-37049D01D7FA}" dt="2024-08-26T03:09:51.271" v="2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7325" y="439623"/>
            <a:ext cx="165100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FF0000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FF0000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FF0000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FF0000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4181" y="193624"/>
            <a:ext cx="5723636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FF0000"/>
                </a:solidFill>
                <a:latin typeface="Noto Sans CJK HK"/>
                <a:cs typeface="Noto Sans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9664" y="2051685"/>
            <a:ext cx="9920605" cy="3669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3318" y="6445846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hyperlink" Target="mailto:help580@tn.edu.t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PG7Pvc8OJ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www.youtube.com/watch?v=OPG7Pvc8OJ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hyperlink" Target="https://law.moj.gov.tw/LawClass/LawSingle.aspx?pcode=D0050074&amp;flno=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aw.moj.gov.tw/LawClass/LawAll.aspx?pcode=D0080211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law.moj.gov.tw/LawClass/LawParaDeatil.aspx?pcode=C0000001&amp;bp=32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law.moj.gov.tw/LawClass/LawAll.aspx?PCode=D0080079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law.moj.gov.tw/LawClass/LawAll.aspx?pcode=D0050074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law.moj.gov.tw/LawClass/LawAll.aspx?PCode=H0080067" TargetMode="External"/><Relationship Id="rId9" Type="http://schemas.openxmlformats.org/officeDocument/2006/relationships/hyperlink" Target="https://law.moj.gov.tw/LawClass/LawAll.aspx?pcode=D00500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" y="131063"/>
            <a:ext cx="11986260" cy="6621780"/>
          </a:xfrm>
          <a:custGeom>
            <a:avLst/>
            <a:gdLst/>
            <a:ahLst/>
            <a:cxnLst/>
            <a:rect l="l" t="t" r="r" b="b"/>
            <a:pathLst>
              <a:path w="11986260" h="6621780">
                <a:moveTo>
                  <a:pt x="0" y="6621780"/>
                </a:moveTo>
                <a:lnTo>
                  <a:pt x="11986260" y="6621780"/>
                </a:lnTo>
                <a:lnTo>
                  <a:pt x="11986260" y="0"/>
                </a:lnTo>
                <a:lnTo>
                  <a:pt x="0" y="0"/>
                </a:lnTo>
                <a:lnTo>
                  <a:pt x="0" y="6621780"/>
                </a:lnTo>
                <a:close/>
              </a:path>
            </a:pathLst>
          </a:custGeom>
          <a:ln w="1219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8098" y="602360"/>
            <a:ext cx="8131302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600" spc="-10" dirty="0">
                <a:solidFill>
                  <a:srgbClr val="001F5F"/>
                </a:solidFill>
              </a:rPr>
              <a:t>友善校園週</a:t>
            </a:r>
            <a:endParaRPr sz="6600" dirty="0"/>
          </a:p>
          <a:p>
            <a:pPr marL="12700" marR="5080" indent="1905" algn="ctr">
              <a:lnSpc>
                <a:spcPct val="100000"/>
              </a:lnSpc>
            </a:pPr>
            <a:r>
              <a:rPr sz="6600" spc="-5" dirty="0" err="1">
                <a:solidFill>
                  <a:srgbClr val="001F5F"/>
                </a:solidFill>
              </a:rPr>
              <a:t>性平教育入班宣導</a:t>
            </a:r>
            <a:br>
              <a:rPr lang="en-US" altLang="zh-TW" sz="6600" spc="-5" dirty="0">
                <a:solidFill>
                  <a:srgbClr val="001F5F"/>
                </a:solidFill>
              </a:rPr>
            </a:br>
            <a:r>
              <a:rPr sz="6600" spc="-5" dirty="0" err="1">
                <a:solidFill>
                  <a:srgbClr val="001F5F"/>
                </a:solidFill>
              </a:rPr>
              <a:t>國中八年級第一學期</a:t>
            </a:r>
            <a:endParaRPr sz="6600" dirty="0"/>
          </a:p>
        </p:txBody>
      </p:sp>
      <p:sp>
        <p:nvSpPr>
          <p:cNvPr id="4" name="object 4"/>
          <p:cNvSpPr txBox="1"/>
          <p:nvPr/>
        </p:nvSpPr>
        <p:spPr>
          <a:xfrm>
            <a:off x="1507997" y="3213449"/>
            <a:ext cx="9169400" cy="2392045"/>
          </a:xfrm>
          <a:prstGeom prst="rect">
            <a:avLst/>
          </a:prstGeom>
        </p:spPr>
        <p:txBody>
          <a:bodyPr vert="horz" wrap="square" lIns="0" tIns="421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15"/>
              </a:spcBef>
            </a:pPr>
            <a:r>
              <a:rPr sz="6000" b="1" spc="-15" dirty="0">
                <a:solidFill>
                  <a:srgbClr val="6F2F9F"/>
                </a:solidFill>
                <a:latin typeface="Noto Sans CJK HK"/>
                <a:cs typeface="Noto Sans CJK HK"/>
              </a:rPr>
              <a:t>主題：性平事件與相關法令</a:t>
            </a:r>
            <a:endParaRPr sz="6000">
              <a:latin typeface="Noto Sans CJK HK"/>
              <a:cs typeface="Noto Sans CJK HK"/>
            </a:endParaRPr>
          </a:p>
          <a:p>
            <a:pPr marR="213995" algn="ctr">
              <a:lnSpc>
                <a:spcPct val="100000"/>
              </a:lnSpc>
              <a:spcBef>
                <a:spcPts val="1495"/>
              </a:spcBef>
            </a:pPr>
            <a:r>
              <a:rPr sz="2800" b="1" spc="-40" dirty="0">
                <a:solidFill>
                  <a:srgbClr val="6F2F9F"/>
                </a:solidFill>
                <a:latin typeface="Noto Sans CJK HK"/>
                <a:cs typeface="Noto Sans CJK HK"/>
              </a:rPr>
              <a:t>臺南市政府教育局</a:t>
            </a:r>
            <a:endParaRPr sz="2800">
              <a:latin typeface="Noto Sans CJK HK"/>
              <a:cs typeface="Noto Sans CJK HK"/>
            </a:endParaRPr>
          </a:p>
          <a:p>
            <a:pPr marR="213995" algn="ctr">
              <a:lnSpc>
                <a:spcPct val="100000"/>
              </a:lnSpc>
            </a:pPr>
            <a:r>
              <a:rPr sz="2800" b="1" spc="-20" dirty="0">
                <a:solidFill>
                  <a:srgbClr val="6F2F9F"/>
                </a:solidFill>
                <a:latin typeface="Arial"/>
                <a:cs typeface="Arial"/>
              </a:rPr>
              <a:t>113</a:t>
            </a:r>
            <a:r>
              <a:rPr sz="2800" b="1" spc="-35" dirty="0">
                <a:solidFill>
                  <a:srgbClr val="6F2F9F"/>
                </a:solidFill>
                <a:latin typeface="Noto Sans CJK HK"/>
                <a:cs typeface="Noto Sans CJK HK"/>
              </a:rPr>
              <a:t>年</a:t>
            </a:r>
            <a:r>
              <a:rPr sz="2800" b="1" spc="-20" dirty="0">
                <a:solidFill>
                  <a:srgbClr val="6F2F9F"/>
                </a:solidFill>
                <a:latin typeface="Arial"/>
                <a:cs typeface="Arial"/>
              </a:rPr>
              <a:t>4</a:t>
            </a:r>
            <a:r>
              <a:rPr sz="2800" b="1" spc="-50" dirty="0">
                <a:solidFill>
                  <a:srgbClr val="6F2F9F"/>
                </a:solidFill>
                <a:latin typeface="Noto Sans CJK HK"/>
                <a:cs typeface="Noto Sans CJK HK"/>
              </a:rPr>
              <a:t>月</a:t>
            </a:r>
            <a:endParaRPr sz="2800">
              <a:latin typeface="Noto Sans CJK HK"/>
              <a:cs typeface="Noto Sans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1700" y="6038088"/>
            <a:ext cx="6103620" cy="6477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7F78FE5F-D5FA-46FD-ADEA-A7AA4A8FA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6"/>
    </mc:Choice>
    <mc:Fallback xmlns="">
      <p:transition spd="slow" advTm="11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4103" y="141859"/>
            <a:ext cx="3274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求助管道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1863" y="1045329"/>
            <a:ext cx="9274175" cy="49428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90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spc="-5" dirty="0">
                <a:solidFill>
                  <a:srgbClr val="001F5F"/>
                </a:solidFill>
                <a:latin typeface="Noto Sans CJK HK"/>
                <a:cs typeface="Noto Sans CJK HK"/>
              </a:rPr>
              <a:t>於校園生活問卷中提出</a:t>
            </a:r>
            <a:endParaRPr sz="3200">
              <a:latin typeface="Noto Sans CJK HK"/>
              <a:cs typeface="Noto Sans CJK HK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spc="-25" dirty="0">
                <a:solidFill>
                  <a:srgbClr val="001F5F"/>
                </a:solidFill>
                <a:latin typeface="Noto Sans CJK HK"/>
                <a:cs typeface="Noto Sans CJK HK"/>
              </a:rPr>
              <a:t>向信任的導師、學校師長、家長反映</a:t>
            </a:r>
            <a:endParaRPr sz="3200">
              <a:latin typeface="Noto Sans CJK HK"/>
              <a:cs typeface="Noto Sans CJK HK"/>
            </a:endParaRPr>
          </a:p>
          <a:p>
            <a:pPr marL="469265" indent="-456565">
              <a:lnSpc>
                <a:spcPct val="100000"/>
              </a:lnSpc>
              <a:spcBef>
                <a:spcPts val="1015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spc="-15" dirty="0">
                <a:solidFill>
                  <a:srgbClr val="001F5F"/>
                </a:solidFill>
                <a:latin typeface="Noto Sans CJK HK"/>
                <a:cs typeface="Noto Sans CJK HK"/>
              </a:rPr>
              <a:t>請同學或好友等其他人向學校反映</a:t>
            </a:r>
            <a:endParaRPr sz="3200">
              <a:latin typeface="Noto Sans CJK HK"/>
              <a:cs typeface="Noto Sans CJK HK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spc="-25" dirty="0">
                <a:solidFill>
                  <a:srgbClr val="001F5F"/>
                </a:solidFill>
                <a:latin typeface="Noto Sans CJK HK"/>
                <a:cs typeface="Noto Sans CJK HK"/>
              </a:rPr>
              <a:t>向教育部防治校園霸凌專區留言反映</a:t>
            </a:r>
            <a:endParaRPr sz="3200">
              <a:latin typeface="Noto Sans CJK HK"/>
              <a:cs typeface="Noto Sans CJK HK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dirty="0">
                <a:solidFill>
                  <a:srgbClr val="001F5F"/>
                </a:solidFill>
                <a:latin typeface="Noto Sans CJK HK"/>
                <a:cs typeface="Noto Sans CJK HK"/>
              </a:rPr>
              <a:t>教育部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24</a:t>
            </a:r>
            <a:r>
              <a:rPr sz="3200" b="1" spc="-5" dirty="0">
                <a:solidFill>
                  <a:srgbClr val="001F5F"/>
                </a:solidFill>
                <a:latin typeface="Noto Sans CJK HK"/>
                <a:cs typeface="Noto Sans CJK HK"/>
              </a:rPr>
              <a:t>小時專線：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1953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10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spc="-15" dirty="0">
                <a:solidFill>
                  <a:srgbClr val="001F5F"/>
                </a:solidFill>
                <a:latin typeface="Noto Sans CJK HK"/>
                <a:cs typeface="Noto Sans CJK HK"/>
              </a:rPr>
              <a:t>全國保護專線：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113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dirty="0">
                <a:solidFill>
                  <a:srgbClr val="001F5F"/>
                </a:solidFill>
                <a:latin typeface="Noto Sans CJK HK"/>
                <a:cs typeface="Noto Sans CJK HK"/>
              </a:rPr>
              <a:t>臺南市我幫你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580</a:t>
            </a:r>
            <a:r>
              <a:rPr sz="3200" b="1" spc="20" dirty="0">
                <a:solidFill>
                  <a:srgbClr val="001F5F"/>
                </a:solidFill>
                <a:latin typeface="Noto Sans CJK HK"/>
                <a:cs typeface="Noto Sans CJK HK"/>
              </a:rPr>
              <a:t>關懷信箱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  <a:hlinkClick r:id="rId4"/>
              </a:rPr>
              <a:t>help580@tn.edu.tw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994"/>
              </a:spcBef>
              <a:buSzPct val="59375"/>
              <a:buFont typeface="BM HANNA Air"/>
              <a:buChar char="◆"/>
              <a:tabLst>
                <a:tab pos="469265" algn="l"/>
              </a:tabLst>
            </a:pPr>
            <a:r>
              <a:rPr sz="3200" b="1" spc="-5" dirty="0">
                <a:solidFill>
                  <a:srgbClr val="001F5F"/>
                </a:solidFill>
                <a:latin typeface="Noto Sans CJK HK"/>
                <a:cs typeface="Noto Sans CJK HK"/>
              </a:rPr>
              <a:t>臺南市「校園聽我說」專線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06-2959023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5902" y="306411"/>
            <a:ext cx="3445628" cy="22736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3201C86B-696F-4B40-A785-4FCFA485F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0"/>
    </mc:Choice>
    <mc:Fallback xmlns="">
      <p:transition spd="slow" advTm="17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0500" y="799351"/>
            <a:ext cx="4017263" cy="58002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pic>
        <p:nvPicPr>
          <p:cNvPr id="4" name="音訊 3">
            <a:hlinkClick r:id="" action="ppaction://media"/>
            <a:extLst>
              <a:ext uri="{FF2B5EF4-FFF2-40B4-BE49-F238E27FC236}">
                <a16:creationId xmlns:a16="http://schemas.microsoft.com/office/drawing/2014/main" id="{9F575947-80B0-4EB2-8F41-ECAD77A46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6"/>
    </mc:Choice>
    <mc:Fallback xmlns="">
      <p:transition spd="slow" advTm="6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結語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7010" y="2640025"/>
            <a:ext cx="734060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1F5F"/>
                </a:solidFill>
                <a:latin typeface="Noto Sans CJK HK"/>
                <a:cs typeface="Noto Sans CJK HK"/>
              </a:rPr>
              <a:t>與人相處有法寶，界線維持恰到好。</a:t>
            </a:r>
            <a:endParaRPr sz="36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3025"/>
              </a:spcBef>
            </a:pPr>
            <a:r>
              <a:rPr sz="3600" b="1" spc="-5" dirty="0">
                <a:solidFill>
                  <a:srgbClr val="001F5F"/>
                </a:solidFill>
                <a:latin typeface="Noto Sans CJK HK"/>
                <a:cs typeface="Noto Sans CJK HK"/>
              </a:rPr>
              <a:t>隨意觸碰並不好，觸法危機要知道。</a:t>
            </a:r>
            <a:endParaRPr sz="3600">
              <a:latin typeface="Noto Sans CJK HK"/>
              <a:cs typeface="Noto Sans CJK HK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8411" y="4145279"/>
            <a:ext cx="4069080" cy="27127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DAC0A0E8-77DF-47F9-82BE-F2BA20B95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1"/>
    </mc:Choice>
    <mc:Fallback xmlns="">
      <p:transition spd="slow" advTm="14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9328" y="350520"/>
            <a:ext cx="3053080" cy="1301750"/>
            <a:chOff x="4529328" y="350520"/>
            <a:chExt cx="3053080" cy="1301750"/>
          </a:xfrm>
        </p:grpSpPr>
        <p:sp>
          <p:nvSpPr>
            <p:cNvPr id="3" name="object 3"/>
            <p:cNvSpPr/>
            <p:nvPr/>
          </p:nvSpPr>
          <p:spPr>
            <a:xfrm>
              <a:off x="4529328" y="350520"/>
              <a:ext cx="3053080" cy="1301750"/>
            </a:xfrm>
            <a:custGeom>
              <a:avLst/>
              <a:gdLst/>
              <a:ahLst/>
              <a:cxnLst/>
              <a:rect l="l" t="t" r="r" b="b"/>
              <a:pathLst>
                <a:path w="3053079" h="1301750">
                  <a:moveTo>
                    <a:pt x="2751074" y="0"/>
                  </a:moveTo>
                  <a:lnTo>
                    <a:pt x="301498" y="0"/>
                  </a:lnTo>
                  <a:lnTo>
                    <a:pt x="272464" y="2978"/>
                  </a:lnTo>
                  <a:lnTo>
                    <a:pt x="216863" y="25991"/>
                  </a:lnTo>
                  <a:lnTo>
                    <a:pt x="165396" y="69926"/>
                  </a:lnTo>
                  <a:lnTo>
                    <a:pt x="119071" y="132601"/>
                  </a:lnTo>
                  <a:lnTo>
                    <a:pt x="98154" y="170285"/>
                  </a:lnTo>
                  <a:lnTo>
                    <a:pt x="78902" y="211837"/>
                  </a:lnTo>
                  <a:lnTo>
                    <a:pt x="61442" y="256983"/>
                  </a:lnTo>
                  <a:lnTo>
                    <a:pt x="45899" y="305450"/>
                  </a:lnTo>
                  <a:lnTo>
                    <a:pt x="32401" y="356967"/>
                  </a:lnTo>
                  <a:lnTo>
                    <a:pt x="21073" y="411261"/>
                  </a:lnTo>
                  <a:lnTo>
                    <a:pt x="12043" y="468058"/>
                  </a:lnTo>
                  <a:lnTo>
                    <a:pt x="5437" y="527087"/>
                  </a:lnTo>
                  <a:lnTo>
                    <a:pt x="1380" y="588074"/>
                  </a:lnTo>
                  <a:lnTo>
                    <a:pt x="0" y="650747"/>
                  </a:lnTo>
                  <a:lnTo>
                    <a:pt x="1380" y="713421"/>
                  </a:lnTo>
                  <a:lnTo>
                    <a:pt x="5437" y="774408"/>
                  </a:lnTo>
                  <a:lnTo>
                    <a:pt x="12043" y="833437"/>
                  </a:lnTo>
                  <a:lnTo>
                    <a:pt x="21073" y="890234"/>
                  </a:lnTo>
                  <a:lnTo>
                    <a:pt x="32401" y="944528"/>
                  </a:lnTo>
                  <a:lnTo>
                    <a:pt x="45899" y="996045"/>
                  </a:lnTo>
                  <a:lnTo>
                    <a:pt x="61497" y="1044654"/>
                  </a:lnTo>
                  <a:lnTo>
                    <a:pt x="78902" y="1089658"/>
                  </a:lnTo>
                  <a:lnTo>
                    <a:pt x="98154" y="1131210"/>
                  </a:lnTo>
                  <a:lnTo>
                    <a:pt x="119071" y="1168894"/>
                  </a:lnTo>
                  <a:lnTo>
                    <a:pt x="141527" y="1202438"/>
                  </a:lnTo>
                  <a:lnTo>
                    <a:pt x="190550" y="1256016"/>
                  </a:lnTo>
                  <a:lnTo>
                    <a:pt x="244210" y="1289762"/>
                  </a:lnTo>
                  <a:lnTo>
                    <a:pt x="301498" y="1301495"/>
                  </a:lnTo>
                  <a:lnTo>
                    <a:pt x="2751074" y="1301495"/>
                  </a:lnTo>
                  <a:lnTo>
                    <a:pt x="2808361" y="1289762"/>
                  </a:lnTo>
                  <a:lnTo>
                    <a:pt x="2862021" y="1256016"/>
                  </a:lnTo>
                  <a:lnTo>
                    <a:pt x="2911044" y="1202438"/>
                  </a:lnTo>
                  <a:lnTo>
                    <a:pt x="2933500" y="1168894"/>
                  </a:lnTo>
                  <a:lnTo>
                    <a:pt x="2954417" y="1131210"/>
                  </a:lnTo>
                  <a:lnTo>
                    <a:pt x="2965666" y="1106931"/>
                  </a:lnTo>
                  <a:lnTo>
                    <a:pt x="324358" y="1106931"/>
                  </a:lnTo>
                  <a:lnTo>
                    <a:pt x="292187" y="1101673"/>
                  </a:lnTo>
                  <a:lnTo>
                    <a:pt x="232775" y="1061933"/>
                  </a:lnTo>
                  <a:lnTo>
                    <a:pt x="206248" y="1029001"/>
                  </a:lnTo>
                  <a:lnTo>
                    <a:pt x="182316" y="988396"/>
                  </a:lnTo>
                  <a:lnTo>
                    <a:pt x="161337" y="940893"/>
                  </a:lnTo>
                  <a:lnTo>
                    <a:pt x="143668" y="887267"/>
                  </a:lnTo>
                  <a:lnTo>
                    <a:pt x="129667" y="828293"/>
                  </a:lnTo>
                  <a:lnTo>
                    <a:pt x="113030" y="650747"/>
                  </a:lnTo>
                  <a:lnTo>
                    <a:pt x="129674" y="473170"/>
                  </a:lnTo>
                  <a:lnTo>
                    <a:pt x="143668" y="414228"/>
                  </a:lnTo>
                  <a:lnTo>
                    <a:pt x="161337" y="360602"/>
                  </a:lnTo>
                  <a:lnTo>
                    <a:pt x="182316" y="313099"/>
                  </a:lnTo>
                  <a:lnTo>
                    <a:pt x="206248" y="272494"/>
                  </a:lnTo>
                  <a:lnTo>
                    <a:pt x="232775" y="239562"/>
                  </a:lnTo>
                  <a:lnTo>
                    <a:pt x="292187" y="199822"/>
                  </a:lnTo>
                  <a:lnTo>
                    <a:pt x="324358" y="194563"/>
                  </a:lnTo>
                  <a:lnTo>
                    <a:pt x="2965666" y="194563"/>
                  </a:lnTo>
                  <a:lnTo>
                    <a:pt x="2954417" y="170285"/>
                  </a:lnTo>
                  <a:lnTo>
                    <a:pt x="2933500" y="132601"/>
                  </a:lnTo>
                  <a:lnTo>
                    <a:pt x="2911044" y="99057"/>
                  </a:lnTo>
                  <a:lnTo>
                    <a:pt x="2862021" y="45479"/>
                  </a:lnTo>
                  <a:lnTo>
                    <a:pt x="2808361" y="11733"/>
                  </a:lnTo>
                  <a:lnTo>
                    <a:pt x="2780107" y="2978"/>
                  </a:lnTo>
                  <a:lnTo>
                    <a:pt x="2751074" y="0"/>
                  </a:lnTo>
                  <a:close/>
                </a:path>
                <a:path w="3053079" h="1301750">
                  <a:moveTo>
                    <a:pt x="2965666" y="194563"/>
                  </a:moveTo>
                  <a:lnTo>
                    <a:pt x="2728214" y="194563"/>
                  </a:lnTo>
                  <a:lnTo>
                    <a:pt x="2756889" y="198727"/>
                  </a:lnTo>
                  <a:lnTo>
                    <a:pt x="2784393" y="210857"/>
                  </a:lnTo>
                  <a:lnTo>
                    <a:pt x="2834875" y="256841"/>
                  </a:lnTo>
                  <a:lnTo>
                    <a:pt x="2857350" y="289608"/>
                  </a:lnTo>
                  <a:lnTo>
                    <a:pt x="2877645" y="328167"/>
                  </a:lnTo>
                  <a:lnTo>
                    <a:pt x="2895509" y="371977"/>
                  </a:lnTo>
                  <a:lnTo>
                    <a:pt x="2910689" y="420492"/>
                  </a:lnTo>
                  <a:lnTo>
                    <a:pt x="2922939" y="473201"/>
                  </a:lnTo>
                  <a:lnTo>
                    <a:pt x="2931993" y="529467"/>
                  </a:lnTo>
                  <a:lnTo>
                    <a:pt x="2937612" y="588841"/>
                  </a:lnTo>
                  <a:lnTo>
                    <a:pt x="2939542" y="650747"/>
                  </a:lnTo>
                  <a:lnTo>
                    <a:pt x="2937612" y="712654"/>
                  </a:lnTo>
                  <a:lnTo>
                    <a:pt x="2931993" y="772028"/>
                  </a:lnTo>
                  <a:lnTo>
                    <a:pt x="2922934" y="828325"/>
                  </a:lnTo>
                  <a:lnTo>
                    <a:pt x="2910689" y="881003"/>
                  </a:lnTo>
                  <a:lnTo>
                    <a:pt x="2895509" y="929518"/>
                  </a:lnTo>
                  <a:lnTo>
                    <a:pt x="2877645" y="973328"/>
                  </a:lnTo>
                  <a:lnTo>
                    <a:pt x="2857350" y="1011887"/>
                  </a:lnTo>
                  <a:lnTo>
                    <a:pt x="2834875" y="1044654"/>
                  </a:lnTo>
                  <a:lnTo>
                    <a:pt x="2784393" y="1090638"/>
                  </a:lnTo>
                  <a:lnTo>
                    <a:pt x="2728214" y="1106931"/>
                  </a:lnTo>
                  <a:lnTo>
                    <a:pt x="2965666" y="1106931"/>
                  </a:lnTo>
                  <a:lnTo>
                    <a:pt x="2991129" y="1044512"/>
                  </a:lnTo>
                  <a:lnTo>
                    <a:pt x="3006672" y="996045"/>
                  </a:lnTo>
                  <a:lnTo>
                    <a:pt x="3020170" y="944528"/>
                  </a:lnTo>
                  <a:lnTo>
                    <a:pt x="3031498" y="890234"/>
                  </a:lnTo>
                  <a:lnTo>
                    <a:pt x="3040528" y="833437"/>
                  </a:lnTo>
                  <a:lnTo>
                    <a:pt x="3047134" y="774408"/>
                  </a:lnTo>
                  <a:lnTo>
                    <a:pt x="3051191" y="713421"/>
                  </a:lnTo>
                  <a:lnTo>
                    <a:pt x="3052572" y="650747"/>
                  </a:lnTo>
                  <a:lnTo>
                    <a:pt x="3051191" y="588074"/>
                  </a:lnTo>
                  <a:lnTo>
                    <a:pt x="3047134" y="527087"/>
                  </a:lnTo>
                  <a:lnTo>
                    <a:pt x="3040528" y="468058"/>
                  </a:lnTo>
                  <a:lnTo>
                    <a:pt x="3031498" y="411261"/>
                  </a:lnTo>
                  <a:lnTo>
                    <a:pt x="3020170" y="356967"/>
                  </a:lnTo>
                  <a:lnTo>
                    <a:pt x="3006672" y="305450"/>
                  </a:lnTo>
                  <a:lnTo>
                    <a:pt x="2991074" y="256841"/>
                  </a:lnTo>
                  <a:lnTo>
                    <a:pt x="2973669" y="211837"/>
                  </a:lnTo>
                  <a:lnTo>
                    <a:pt x="2965666" y="194563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42104" y="544068"/>
              <a:ext cx="2825750" cy="913130"/>
            </a:xfrm>
            <a:custGeom>
              <a:avLst/>
              <a:gdLst/>
              <a:ahLst/>
              <a:cxnLst/>
              <a:rect l="l" t="t" r="r" b="b"/>
              <a:pathLst>
                <a:path w="2825750" h="913130">
                  <a:moveTo>
                    <a:pt x="2369057" y="0"/>
                  </a:moveTo>
                  <a:lnTo>
                    <a:pt x="456438" y="0"/>
                  </a:lnTo>
                  <a:lnTo>
                    <a:pt x="409768" y="2356"/>
                  </a:lnTo>
                  <a:lnTo>
                    <a:pt x="364446" y="9272"/>
                  </a:lnTo>
                  <a:lnTo>
                    <a:pt x="320703" y="20519"/>
                  </a:lnTo>
                  <a:lnTo>
                    <a:pt x="278766" y="35867"/>
                  </a:lnTo>
                  <a:lnTo>
                    <a:pt x="238867" y="55087"/>
                  </a:lnTo>
                  <a:lnTo>
                    <a:pt x="201234" y="77949"/>
                  </a:lnTo>
                  <a:lnTo>
                    <a:pt x="166096" y="104224"/>
                  </a:lnTo>
                  <a:lnTo>
                    <a:pt x="133683" y="133683"/>
                  </a:lnTo>
                  <a:lnTo>
                    <a:pt x="104224" y="166096"/>
                  </a:lnTo>
                  <a:lnTo>
                    <a:pt x="77949" y="201234"/>
                  </a:lnTo>
                  <a:lnTo>
                    <a:pt x="55087" y="238867"/>
                  </a:lnTo>
                  <a:lnTo>
                    <a:pt x="35867" y="278766"/>
                  </a:lnTo>
                  <a:lnTo>
                    <a:pt x="20519" y="320703"/>
                  </a:lnTo>
                  <a:lnTo>
                    <a:pt x="9272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2" y="548429"/>
                  </a:lnTo>
                  <a:lnTo>
                    <a:pt x="20519" y="592172"/>
                  </a:lnTo>
                  <a:lnTo>
                    <a:pt x="35867" y="634109"/>
                  </a:lnTo>
                  <a:lnTo>
                    <a:pt x="55087" y="674008"/>
                  </a:lnTo>
                  <a:lnTo>
                    <a:pt x="77949" y="711641"/>
                  </a:lnTo>
                  <a:lnTo>
                    <a:pt x="104224" y="746779"/>
                  </a:lnTo>
                  <a:lnTo>
                    <a:pt x="133683" y="779192"/>
                  </a:lnTo>
                  <a:lnTo>
                    <a:pt x="166096" y="808651"/>
                  </a:lnTo>
                  <a:lnTo>
                    <a:pt x="201234" y="834926"/>
                  </a:lnTo>
                  <a:lnTo>
                    <a:pt x="238867" y="857788"/>
                  </a:lnTo>
                  <a:lnTo>
                    <a:pt x="278766" y="877008"/>
                  </a:lnTo>
                  <a:lnTo>
                    <a:pt x="320703" y="892356"/>
                  </a:lnTo>
                  <a:lnTo>
                    <a:pt x="364446" y="903603"/>
                  </a:lnTo>
                  <a:lnTo>
                    <a:pt x="409768" y="910519"/>
                  </a:lnTo>
                  <a:lnTo>
                    <a:pt x="456438" y="912876"/>
                  </a:lnTo>
                  <a:lnTo>
                    <a:pt x="2369057" y="912876"/>
                  </a:lnTo>
                  <a:lnTo>
                    <a:pt x="2415727" y="910519"/>
                  </a:lnTo>
                  <a:lnTo>
                    <a:pt x="2461049" y="903603"/>
                  </a:lnTo>
                  <a:lnTo>
                    <a:pt x="2504792" y="892356"/>
                  </a:lnTo>
                  <a:lnTo>
                    <a:pt x="2546729" y="877008"/>
                  </a:lnTo>
                  <a:lnTo>
                    <a:pt x="2586628" y="857788"/>
                  </a:lnTo>
                  <a:lnTo>
                    <a:pt x="2624261" y="834926"/>
                  </a:lnTo>
                  <a:lnTo>
                    <a:pt x="2659399" y="808651"/>
                  </a:lnTo>
                  <a:lnTo>
                    <a:pt x="2691812" y="779192"/>
                  </a:lnTo>
                  <a:lnTo>
                    <a:pt x="2721271" y="746779"/>
                  </a:lnTo>
                  <a:lnTo>
                    <a:pt x="2747546" y="711641"/>
                  </a:lnTo>
                  <a:lnTo>
                    <a:pt x="2770408" y="674008"/>
                  </a:lnTo>
                  <a:lnTo>
                    <a:pt x="2789628" y="634109"/>
                  </a:lnTo>
                  <a:lnTo>
                    <a:pt x="2804976" y="592172"/>
                  </a:lnTo>
                  <a:lnTo>
                    <a:pt x="2816223" y="548429"/>
                  </a:lnTo>
                  <a:lnTo>
                    <a:pt x="2823139" y="503107"/>
                  </a:lnTo>
                  <a:lnTo>
                    <a:pt x="2825496" y="456438"/>
                  </a:lnTo>
                  <a:lnTo>
                    <a:pt x="2823139" y="409768"/>
                  </a:lnTo>
                  <a:lnTo>
                    <a:pt x="2816223" y="364446"/>
                  </a:lnTo>
                  <a:lnTo>
                    <a:pt x="2804976" y="320703"/>
                  </a:lnTo>
                  <a:lnTo>
                    <a:pt x="2789628" y="278766"/>
                  </a:lnTo>
                  <a:lnTo>
                    <a:pt x="2770408" y="238867"/>
                  </a:lnTo>
                  <a:lnTo>
                    <a:pt x="2747546" y="201234"/>
                  </a:lnTo>
                  <a:lnTo>
                    <a:pt x="2721271" y="166096"/>
                  </a:lnTo>
                  <a:lnTo>
                    <a:pt x="2691812" y="133683"/>
                  </a:lnTo>
                  <a:lnTo>
                    <a:pt x="2659399" y="104224"/>
                  </a:lnTo>
                  <a:lnTo>
                    <a:pt x="2624261" y="77949"/>
                  </a:lnTo>
                  <a:lnTo>
                    <a:pt x="2586628" y="55087"/>
                  </a:lnTo>
                  <a:lnTo>
                    <a:pt x="2546729" y="35867"/>
                  </a:lnTo>
                  <a:lnTo>
                    <a:pt x="2504792" y="20519"/>
                  </a:lnTo>
                  <a:lnTo>
                    <a:pt x="2461049" y="9272"/>
                  </a:lnTo>
                  <a:lnTo>
                    <a:pt x="2415727" y="2356"/>
                  </a:lnTo>
                  <a:lnTo>
                    <a:pt x="2369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2104" y="544068"/>
              <a:ext cx="2825750" cy="913130"/>
            </a:xfrm>
            <a:custGeom>
              <a:avLst/>
              <a:gdLst/>
              <a:ahLst/>
              <a:cxnLst/>
              <a:rect l="l" t="t" r="r" b="b"/>
              <a:pathLst>
                <a:path w="2825750" h="913130">
                  <a:moveTo>
                    <a:pt x="0" y="456438"/>
                  </a:moveTo>
                  <a:lnTo>
                    <a:pt x="2356" y="409768"/>
                  </a:lnTo>
                  <a:lnTo>
                    <a:pt x="9272" y="364446"/>
                  </a:lnTo>
                  <a:lnTo>
                    <a:pt x="20519" y="320703"/>
                  </a:lnTo>
                  <a:lnTo>
                    <a:pt x="35867" y="278766"/>
                  </a:lnTo>
                  <a:lnTo>
                    <a:pt x="55087" y="238867"/>
                  </a:lnTo>
                  <a:lnTo>
                    <a:pt x="77949" y="201234"/>
                  </a:lnTo>
                  <a:lnTo>
                    <a:pt x="104224" y="166096"/>
                  </a:lnTo>
                  <a:lnTo>
                    <a:pt x="133683" y="133683"/>
                  </a:lnTo>
                  <a:lnTo>
                    <a:pt x="166096" y="104224"/>
                  </a:lnTo>
                  <a:lnTo>
                    <a:pt x="201234" y="77949"/>
                  </a:lnTo>
                  <a:lnTo>
                    <a:pt x="238867" y="55087"/>
                  </a:lnTo>
                  <a:lnTo>
                    <a:pt x="278766" y="35867"/>
                  </a:lnTo>
                  <a:lnTo>
                    <a:pt x="320703" y="20519"/>
                  </a:lnTo>
                  <a:lnTo>
                    <a:pt x="364446" y="9272"/>
                  </a:lnTo>
                  <a:lnTo>
                    <a:pt x="409768" y="2356"/>
                  </a:lnTo>
                  <a:lnTo>
                    <a:pt x="456438" y="0"/>
                  </a:lnTo>
                  <a:lnTo>
                    <a:pt x="2369057" y="0"/>
                  </a:lnTo>
                  <a:lnTo>
                    <a:pt x="2415727" y="2356"/>
                  </a:lnTo>
                  <a:lnTo>
                    <a:pt x="2461049" y="9272"/>
                  </a:lnTo>
                  <a:lnTo>
                    <a:pt x="2504792" y="20519"/>
                  </a:lnTo>
                  <a:lnTo>
                    <a:pt x="2546729" y="35867"/>
                  </a:lnTo>
                  <a:lnTo>
                    <a:pt x="2586628" y="55087"/>
                  </a:lnTo>
                  <a:lnTo>
                    <a:pt x="2624261" y="77949"/>
                  </a:lnTo>
                  <a:lnTo>
                    <a:pt x="2659399" y="104224"/>
                  </a:lnTo>
                  <a:lnTo>
                    <a:pt x="2691812" y="133683"/>
                  </a:lnTo>
                  <a:lnTo>
                    <a:pt x="2721271" y="166096"/>
                  </a:lnTo>
                  <a:lnTo>
                    <a:pt x="2747546" y="201234"/>
                  </a:lnTo>
                  <a:lnTo>
                    <a:pt x="2770408" y="238867"/>
                  </a:lnTo>
                  <a:lnTo>
                    <a:pt x="2789628" y="278766"/>
                  </a:lnTo>
                  <a:lnTo>
                    <a:pt x="2804976" y="320703"/>
                  </a:lnTo>
                  <a:lnTo>
                    <a:pt x="2816223" y="364446"/>
                  </a:lnTo>
                  <a:lnTo>
                    <a:pt x="2823139" y="409768"/>
                  </a:lnTo>
                  <a:lnTo>
                    <a:pt x="2825496" y="456438"/>
                  </a:lnTo>
                  <a:lnTo>
                    <a:pt x="2823139" y="503107"/>
                  </a:lnTo>
                  <a:lnTo>
                    <a:pt x="2816223" y="548429"/>
                  </a:lnTo>
                  <a:lnTo>
                    <a:pt x="2804976" y="592172"/>
                  </a:lnTo>
                  <a:lnTo>
                    <a:pt x="2789628" y="634109"/>
                  </a:lnTo>
                  <a:lnTo>
                    <a:pt x="2770408" y="674008"/>
                  </a:lnTo>
                  <a:lnTo>
                    <a:pt x="2747546" y="711641"/>
                  </a:lnTo>
                  <a:lnTo>
                    <a:pt x="2721271" y="746779"/>
                  </a:lnTo>
                  <a:lnTo>
                    <a:pt x="2691812" y="779192"/>
                  </a:lnTo>
                  <a:lnTo>
                    <a:pt x="2659399" y="808651"/>
                  </a:lnTo>
                  <a:lnTo>
                    <a:pt x="2624261" y="834926"/>
                  </a:lnTo>
                  <a:lnTo>
                    <a:pt x="2586628" y="857788"/>
                  </a:lnTo>
                  <a:lnTo>
                    <a:pt x="2546729" y="877008"/>
                  </a:lnTo>
                  <a:lnTo>
                    <a:pt x="2504792" y="892356"/>
                  </a:lnTo>
                  <a:lnTo>
                    <a:pt x="2461049" y="903603"/>
                  </a:lnTo>
                  <a:lnTo>
                    <a:pt x="2415727" y="910519"/>
                  </a:lnTo>
                  <a:lnTo>
                    <a:pt x="2369057" y="912876"/>
                  </a:lnTo>
                  <a:lnTo>
                    <a:pt x="456438" y="912876"/>
                  </a:lnTo>
                  <a:lnTo>
                    <a:pt x="409768" y="910519"/>
                  </a:lnTo>
                  <a:lnTo>
                    <a:pt x="364446" y="903603"/>
                  </a:lnTo>
                  <a:lnTo>
                    <a:pt x="320703" y="892356"/>
                  </a:lnTo>
                  <a:lnTo>
                    <a:pt x="278766" y="877008"/>
                  </a:lnTo>
                  <a:lnTo>
                    <a:pt x="238867" y="857788"/>
                  </a:lnTo>
                  <a:lnTo>
                    <a:pt x="201234" y="834926"/>
                  </a:lnTo>
                  <a:lnTo>
                    <a:pt x="166096" y="808651"/>
                  </a:lnTo>
                  <a:lnTo>
                    <a:pt x="133683" y="779192"/>
                  </a:lnTo>
                  <a:lnTo>
                    <a:pt x="104224" y="746779"/>
                  </a:lnTo>
                  <a:lnTo>
                    <a:pt x="77949" y="711641"/>
                  </a:lnTo>
                  <a:lnTo>
                    <a:pt x="55087" y="674008"/>
                  </a:lnTo>
                  <a:lnTo>
                    <a:pt x="35867" y="634109"/>
                  </a:lnTo>
                  <a:lnTo>
                    <a:pt x="20519" y="592172"/>
                  </a:lnTo>
                  <a:lnTo>
                    <a:pt x="9272" y="548429"/>
                  </a:lnTo>
                  <a:lnTo>
                    <a:pt x="2356" y="503107"/>
                  </a:lnTo>
                  <a:lnTo>
                    <a:pt x="0" y="4564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55209" y="636270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2AB7AD"/>
                </a:solidFill>
              </a:rPr>
              <a:t>課程內容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236164" y="2191511"/>
            <a:ext cx="3714115" cy="4046854"/>
            <a:chOff x="236164" y="2191511"/>
            <a:chExt cx="3714115" cy="404685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164" y="2519149"/>
              <a:ext cx="3714098" cy="37186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0416" y="2551175"/>
              <a:ext cx="3630295" cy="3634740"/>
            </a:xfrm>
            <a:custGeom>
              <a:avLst/>
              <a:gdLst/>
              <a:ahLst/>
              <a:cxnLst/>
              <a:rect l="l" t="t" r="r" b="b"/>
              <a:pathLst>
                <a:path w="3630295" h="3634740">
                  <a:moveTo>
                    <a:pt x="0" y="60198"/>
                  </a:moveTo>
                  <a:lnTo>
                    <a:pt x="4734" y="36754"/>
                  </a:lnTo>
                  <a:lnTo>
                    <a:pt x="17648" y="17621"/>
                  </a:lnTo>
                  <a:lnTo>
                    <a:pt x="36802" y="4726"/>
                  </a:lnTo>
                  <a:lnTo>
                    <a:pt x="60261" y="0"/>
                  </a:lnTo>
                  <a:lnTo>
                    <a:pt x="3569970" y="0"/>
                  </a:lnTo>
                  <a:lnTo>
                    <a:pt x="3593413" y="4726"/>
                  </a:lnTo>
                  <a:lnTo>
                    <a:pt x="3612546" y="17621"/>
                  </a:lnTo>
                  <a:lnTo>
                    <a:pt x="3625441" y="36754"/>
                  </a:lnTo>
                  <a:lnTo>
                    <a:pt x="3630168" y="60198"/>
                  </a:lnTo>
                  <a:lnTo>
                    <a:pt x="3630168" y="3574478"/>
                  </a:lnTo>
                  <a:lnTo>
                    <a:pt x="3625441" y="3597937"/>
                  </a:lnTo>
                  <a:lnTo>
                    <a:pt x="3612546" y="3617091"/>
                  </a:lnTo>
                  <a:lnTo>
                    <a:pt x="3593413" y="3630005"/>
                  </a:lnTo>
                  <a:lnTo>
                    <a:pt x="3569970" y="3634740"/>
                  </a:lnTo>
                  <a:lnTo>
                    <a:pt x="60261" y="3634740"/>
                  </a:lnTo>
                  <a:lnTo>
                    <a:pt x="36802" y="3630005"/>
                  </a:lnTo>
                  <a:lnTo>
                    <a:pt x="17648" y="3617091"/>
                  </a:lnTo>
                  <a:lnTo>
                    <a:pt x="4734" y="3597937"/>
                  </a:lnTo>
                  <a:lnTo>
                    <a:pt x="0" y="3574478"/>
                  </a:lnTo>
                  <a:lnTo>
                    <a:pt x="0" y="60198"/>
                  </a:lnTo>
                  <a:close/>
                </a:path>
              </a:pathLst>
            </a:custGeom>
            <a:ln w="12192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60" y="2197607"/>
              <a:ext cx="3130550" cy="728980"/>
            </a:xfrm>
            <a:custGeom>
              <a:avLst/>
              <a:gdLst/>
              <a:ahLst/>
              <a:cxnLst/>
              <a:rect l="l" t="t" r="r" b="b"/>
              <a:pathLst>
                <a:path w="3130550" h="728980">
                  <a:moveTo>
                    <a:pt x="3085591" y="0"/>
                  </a:moveTo>
                  <a:lnTo>
                    <a:pt x="44653" y="0"/>
                  </a:lnTo>
                  <a:lnTo>
                    <a:pt x="27271" y="3502"/>
                  </a:lnTo>
                  <a:lnTo>
                    <a:pt x="13077" y="13065"/>
                  </a:lnTo>
                  <a:lnTo>
                    <a:pt x="3508" y="27271"/>
                  </a:lnTo>
                  <a:lnTo>
                    <a:pt x="0" y="44703"/>
                  </a:lnTo>
                  <a:lnTo>
                    <a:pt x="0" y="683767"/>
                  </a:lnTo>
                  <a:lnTo>
                    <a:pt x="3508" y="701200"/>
                  </a:lnTo>
                  <a:lnTo>
                    <a:pt x="13077" y="715406"/>
                  </a:lnTo>
                  <a:lnTo>
                    <a:pt x="27271" y="724969"/>
                  </a:lnTo>
                  <a:lnTo>
                    <a:pt x="44653" y="728471"/>
                  </a:lnTo>
                  <a:lnTo>
                    <a:pt x="3085591" y="728471"/>
                  </a:lnTo>
                  <a:lnTo>
                    <a:pt x="3103024" y="724969"/>
                  </a:lnTo>
                  <a:lnTo>
                    <a:pt x="3117230" y="715406"/>
                  </a:lnTo>
                  <a:lnTo>
                    <a:pt x="3126793" y="701200"/>
                  </a:lnTo>
                  <a:lnTo>
                    <a:pt x="3130295" y="683767"/>
                  </a:lnTo>
                  <a:lnTo>
                    <a:pt x="3130295" y="44703"/>
                  </a:lnTo>
                  <a:lnTo>
                    <a:pt x="3126793" y="27271"/>
                  </a:lnTo>
                  <a:lnTo>
                    <a:pt x="3117230" y="13065"/>
                  </a:lnTo>
                  <a:lnTo>
                    <a:pt x="3103024" y="3502"/>
                  </a:lnTo>
                  <a:lnTo>
                    <a:pt x="3085591" y="0"/>
                  </a:lnTo>
                  <a:close/>
                </a:path>
              </a:pathLst>
            </a:custGeom>
            <a:solidFill>
              <a:srgbClr val="2FB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360" y="2197607"/>
              <a:ext cx="3130550" cy="728980"/>
            </a:xfrm>
            <a:custGeom>
              <a:avLst/>
              <a:gdLst/>
              <a:ahLst/>
              <a:cxnLst/>
              <a:rect l="l" t="t" r="r" b="b"/>
              <a:pathLst>
                <a:path w="3130550" h="728980">
                  <a:moveTo>
                    <a:pt x="0" y="44703"/>
                  </a:moveTo>
                  <a:lnTo>
                    <a:pt x="3508" y="27271"/>
                  </a:lnTo>
                  <a:lnTo>
                    <a:pt x="13077" y="13065"/>
                  </a:lnTo>
                  <a:lnTo>
                    <a:pt x="27271" y="3502"/>
                  </a:lnTo>
                  <a:lnTo>
                    <a:pt x="44653" y="0"/>
                  </a:lnTo>
                  <a:lnTo>
                    <a:pt x="3085591" y="0"/>
                  </a:lnTo>
                  <a:lnTo>
                    <a:pt x="3103024" y="3502"/>
                  </a:lnTo>
                  <a:lnTo>
                    <a:pt x="3117230" y="13065"/>
                  </a:lnTo>
                  <a:lnTo>
                    <a:pt x="3126793" y="27271"/>
                  </a:lnTo>
                  <a:lnTo>
                    <a:pt x="3130295" y="44703"/>
                  </a:lnTo>
                  <a:lnTo>
                    <a:pt x="3130295" y="683767"/>
                  </a:lnTo>
                  <a:lnTo>
                    <a:pt x="3126793" y="701200"/>
                  </a:lnTo>
                  <a:lnTo>
                    <a:pt x="3117230" y="715406"/>
                  </a:lnTo>
                  <a:lnTo>
                    <a:pt x="3103024" y="724969"/>
                  </a:lnTo>
                  <a:lnTo>
                    <a:pt x="3085591" y="728471"/>
                  </a:lnTo>
                  <a:lnTo>
                    <a:pt x="44653" y="728471"/>
                  </a:lnTo>
                  <a:lnTo>
                    <a:pt x="27271" y="724969"/>
                  </a:lnTo>
                  <a:lnTo>
                    <a:pt x="13077" y="715406"/>
                  </a:lnTo>
                  <a:lnTo>
                    <a:pt x="3508" y="701200"/>
                  </a:lnTo>
                  <a:lnTo>
                    <a:pt x="0" y="683767"/>
                  </a:lnTo>
                  <a:lnTo>
                    <a:pt x="0" y="447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75727" y="2139442"/>
            <a:ext cx="3818254" cy="4098925"/>
            <a:chOff x="4175727" y="2139442"/>
            <a:chExt cx="3818254" cy="40989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5727" y="2430736"/>
              <a:ext cx="3817684" cy="38070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19956" y="2462784"/>
              <a:ext cx="3733800" cy="3723640"/>
            </a:xfrm>
            <a:custGeom>
              <a:avLst/>
              <a:gdLst/>
              <a:ahLst/>
              <a:cxnLst/>
              <a:rect l="l" t="t" r="r" b="b"/>
              <a:pathLst>
                <a:path w="3733800" h="3723640">
                  <a:moveTo>
                    <a:pt x="0" y="61849"/>
                  </a:moveTo>
                  <a:lnTo>
                    <a:pt x="4859" y="37772"/>
                  </a:lnTo>
                  <a:lnTo>
                    <a:pt x="18113" y="18113"/>
                  </a:lnTo>
                  <a:lnTo>
                    <a:pt x="37772" y="4859"/>
                  </a:lnTo>
                  <a:lnTo>
                    <a:pt x="61849" y="0"/>
                  </a:lnTo>
                  <a:lnTo>
                    <a:pt x="3671951" y="0"/>
                  </a:lnTo>
                  <a:lnTo>
                    <a:pt x="3696027" y="4859"/>
                  </a:lnTo>
                  <a:lnTo>
                    <a:pt x="3715686" y="18113"/>
                  </a:lnTo>
                  <a:lnTo>
                    <a:pt x="3728940" y="37772"/>
                  </a:lnTo>
                  <a:lnTo>
                    <a:pt x="3733800" y="61849"/>
                  </a:lnTo>
                  <a:lnTo>
                    <a:pt x="3733800" y="3661321"/>
                  </a:lnTo>
                  <a:lnTo>
                    <a:pt x="3728940" y="3685380"/>
                  </a:lnTo>
                  <a:lnTo>
                    <a:pt x="3715686" y="3705028"/>
                  </a:lnTo>
                  <a:lnTo>
                    <a:pt x="3696027" y="3718274"/>
                  </a:lnTo>
                  <a:lnTo>
                    <a:pt x="3671951" y="3723131"/>
                  </a:lnTo>
                  <a:lnTo>
                    <a:pt x="61849" y="3723131"/>
                  </a:lnTo>
                  <a:lnTo>
                    <a:pt x="37772" y="3718274"/>
                  </a:lnTo>
                  <a:lnTo>
                    <a:pt x="18113" y="3705028"/>
                  </a:lnTo>
                  <a:lnTo>
                    <a:pt x="4859" y="3685380"/>
                  </a:lnTo>
                  <a:lnTo>
                    <a:pt x="0" y="3661321"/>
                  </a:lnTo>
                  <a:lnTo>
                    <a:pt x="0" y="61849"/>
                  </a:lnTo>
                  <a:close/>
                </a:path>
              </a:pathLst>
            </a:custGeom>
            <a:ln w="12192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2940" y="2145792"/>
              <a:ext cx="3209925" cy="727075"/>
            </a:xfrm>
            <a:custGeom>
              <a:avLst/>
              <a:gdLst/>
              <a:ahLst/>
              <a:cxnLst/>
              <a:rect l="l" t="t" r="r" b="b"/>
              <a:pathLst>
                <a:path w="3209925" h="727075">
                  <a:moveTo>
                    <a:pt x="3159760" y="0"/>
                  </a:moveTo>
                  <a:lnTo>
                    <a:pt x="49784" y="0"/>
                  </a:lnTo>
                  <a:lnTo>
                    <a:pt x="30378" y="3903"/>
                  </a:lnTo>
                  <a:lnTo>
                    <a:pt x="14557" y="14557"/>
                  </a:lnTo>
                  <a:lnTo>
                    <a:pt x="3903" y="30378"/>
                  </a:lnTo>
                  <a:lnTo>
                    <a:pt x="0" y="49784"/>
                  </a:lnTo>
                  <a:lnTo>
                    <a:pt x="0" y="677163"/>
                  </a:lnTo>
                  <a:lnTo>
                    <a:pt x="3903" y="696569"/>
                  </a:lnTo>
                  <a:lnTo>
                    <a:pt x="14557" y="712390"/>
                  </a:lnTo>
                  <a:lnTo>
                    <a:pt x="30378" y="723044"/>
                  </a:lnTo>
                  <a:lnTo>
                    <a:pt x="49784" y="726948"/>
                  </a:lnTo>
                  <a:lnTo>
                    <a:pt x="3159760" y="726948"/>
                  </a:lnTo>
                  <a:lnTo>
                    <a:pt x="3179111" y="723044"/>
                  </a:lnTo>
                  <a:lnTo>
                    <a:pt x="3194939" y="712390"/>
                  </a:lnTo>
                  <a:lnTo>
                    <a:pt x="3205622" y="696569"/>
                  </a:lnTo>
                  <a:lnTo>
                    <a:pt x="3209543" y="677163"/>
                  </a:lnTo>
                  <a:lnTo>
                    <a:pt x="3209543" y="49784"/>
                  </a:lnTo>
                  <a:lnTo>
                    <a:pt x="3205622" y="30378"/>
                  </a:lnTo>
                  <a:lnTo>
                    <a:pt x="3194939" y="14557"/>
                  </a:lnTo>
                  <a:lnTo>
                    <a:pt x="3179111" y="3903"/>
                  </a:lnTo>
                  <a:lnTo>
                    <a:pt x="3159760" y="0"/>
                  </a:lnTo>
                  <a:close/>
                </a:path>
              </a:pathLst>
            </a:custGeom>
            <a:solidFill>
              <a:srgbClr val="FD4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72940" y="2145792"/>
              <a:ext cx="3209925" cy="727075"/>
            </a:xfrm>
            <a:custGeom>
              <a:avLst/>
              <a:gdLst/>
              <a:ahLst/>
              <a:cxnLst/>
              <a:rect l="l" t="t" r="r" b="b"/>
              <a:pathLst>
                <a:path w="3209925" h="727075">
                  <a:moveTo>
                    <a:pt x="0" y="49784"/>
                  </a:moveTo>
                  <a:lnTo>
                    <a:pt x="3903" y="30378"/>
                  </a:lnTo>
                  <a:lnTo>
                    <a:pt x="14557" y="14557"/>
                  </a:lnTo>
                  <a:lnTo>
                    <a:pt x="30378" y="3903"/>
                  </a:lnTo>
                  <a:lnTo>
                    <a:pt x="49784" y="0"/>
                  </a:lnTo>
                  <a:lnTo>
                    <a:pt x="3159760" y="0"/>
                  </a:lnTo>
                  <a:lnTo>
                    <a:pt x="3179111" y="3903"/>
                  </a:lnTo>
                  <a:lnTo>
                    <a:pt x="3194939" y="14557"/>
                  </a:lnTo>
                  <a:lnTo>
                    <a:pt x="3205622" y="30378"/>
                  </a:lnTo>
                  <a:lnTo>
                    <a:pt x="3209543" y="49784"/>
                  </a:lnTo>
                  <a:lnTo>
                    <a:pt x="3209543" y="677163"/>
                  </a:lnTo>
                  <a:lnTo>
                    <a:pt x="3205622" y="696569"/>
                  </a:lnTo>
                  <a:lnTo>
                    <a:pt x="3194939" y="712390"/>
                  </a:lnTo>
                  <a:lnTo>
                    <a:pt x="3179111" y="723044"/>
                  </a:lnTo>
                  <a:lnTo>
                    <a:pt x="3159760" y="726948"/>
                  </a:lnTo>
                  <a:lnTo>
                    <a:pt x="49784" y="726948"/>
                  </a:lnTo>
                  <a:lnTo>
                    <a:pt x="30378" y="723044"/>
                  </a:lnTo>
                  <a:lnTo>
                    <a:pt x="14557" y="712390"/>
                  </a:lnTo>
                  <a:lnTo>
                    <a:pt x="3903" y="696569"/>
                  </a:lnTo>
                  <a:lnTo>
                    <a:pt x="0" y="677163"/>
                  </a:lnTo>
                  <a:lnTo>
                    <a:pt x="0" y="4978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50916" y="2180970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rgbClr val="FFFFFF"/>
                </a:solidFill>
                <a:latin typeface="Noto Sans CJK HK"/>
                <a:cs typeface="Noto Sans CJK HK"/>
              </a:rPr>
              <a:t>主題說明</a:t>
            </a:r>
            <a:endParaRPr sz="4000">
              <a:latin typeface="Noto Sans CJK HK"/>
              <a:cs typeface="Noto Sans CJK H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170098" y="2180589"/>
            <a:ext cx="3740150" cy="3993515"/>
            <a:chOff x="8170098" y="2180589"/>
            <a:chExt cx="3740150" cy="399351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0098" y="2452049"/>
              <a:ext cx="3740027" cy="37217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14360" y="2484119"/>
              <a:ext cx="3656329" cy="3637915"/>
            </a:xfrm>
            <a:custGeom>
              <a:avLst/>
              <a:gdLst/>
              <a:ahLst/>
              <a:cxnLst/>
              <a:rect l="l" t="t" r="r" b="b"/>
              <a:pathLst>
                <a:path w="3656329" h="3637915">
                  <a:moveTo>
                    <a:pt x="0" y="60325"/>
                  </a:moveTo>
                  <a:lnTo>
                    <a:pt x="4746" y="36861"/>
                  </a:lnTo>
                  <a:lnTo>
                    <a:pt x="17684" y="17684"/>
                  </a:lnTo>
                  <a:lnTo>
                    <a:pt x="36861" y="4746"/>
                  </a:lnTo>
                  <a:lnTo>
                    <a:pt x="60325" y="0"/>
                  </a:lnTo>
                  <a:lnTo>
                    <a:pt x="3595751" y="0"/>
                  </a:lnTo>
                  <a:lnTo>
                    <a:pt x="3619214" y="4746"/>
                  </a:lnTo>
                  <a:lnTo>
                    <a:pt x="3638391" y="17684"/>
                  </a:lnTo>
                  <a:lnTo>
                    <a:pt x="3651329" y="36861"/>
                  </a:lnTo>
                  <a:lnTo>
                    <a:pt x="3656076" y="60325"/>
                  </a:lnTo>
                  <a:lnTo>
                    <a:pt x="3656076" y="3577399"/>
                  </a:lnTo>
                  <a:lnTo>
                    <a:pt x="3651329" y="3600904"/>
                  </a:lnTo>
                  <a:lnTo>
                    <a:pt x="3638391" y="3620100"/>
                  </a:lnTo>
                  <a:lnTo>
                    <a:pt x="3619214" y="3633042"/>
                  </a:lnTo>
                  <a:lnTo>
                    <a:pt x="3595751" y="3637788"/>
                  </a:lnTo>
                  <a:lnTo>
                    <a:pt x="60325" y="3637788"/>
                  </a:lnTo>
                  <a:lnTo>
                    <a:pt x="36861" y="3633042"/>
                  </a:lnTo>
                  <a:lnTo>
                    <a:pt x="17684" y="3620100"/>
                  </a:lnTo>
                  <a:lnTo>
                    <a:pt x="4746" y="3600904"/>
                  </a:lnTo>
                  <a:lnTo>
                    <a:pt x="0" y="3577399"/>
                  </a:lnTo>
                  <a:lnTo>
                    <a:pt x="0" y="60325"/>
                  </a:lnTo>
                  <a:close/>
                </a:path>
              </a:pathLst>
            </a:custGeom>
            <a:ln w="12192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49056" y="2186939"/>
              <a:ext cx="3133725" cy="728980"/>
            </a:xfrm>
            <a:custGeom>
              <a:avLst/>
              <a:gdLst/>
              <a:ahLst/>
              <a:cxnLst/>
              <a:rect l="l" t="t" r="r" b="b"/>
              <a:pathLst>
                <a:path w="3133725" h="728980">
                  <a:moveTo>
                    <a:pt x="3083433" y="0"/>
                  </a:moveTo>
                  <a:lnTo>
                    <a:pt x="49911" y="0"/>
                  </a:lnTo>
                  <a:lnTo>
                    <a:pt x="30485" y="3923"/>
                  </a:lnTo>
                  <a:lnTo>
                    <a:pt x="14620" y="14620"/>
                  </a:lnTo>
                  <a:lnTo>
                    <a:pt x="3923" y="30485"/>
                  </a:lnTo>
                  <a:lnTo>
                    <a:pt x="0" y="49911"/>
                  </a:lnTo>
                  <a:lnTo>
                    <a:pt x="0" y="678561"/>
                  </a:lnTo>
                  <a:lnTo>
                    <a:pt x="3923" y="697986"/>
                  </a:lnTo>
                  <a:lnTo>
                    <a:pt x="14620" y="713851"/>
                  </a:lnTo>
                  <a:lnTo>
                    <a:pt x="30485" y="724548"/>
                  </a:lnTo>
                  <a:lnTo>
                    <a:pt x="49911" y="728472"/>
                  </a:lnTo>
                  <a:lnTo>
                    <a:pt x="3083433" y="728472"/>
                  </a:lnTo>
                  <a:lnTo>
                    <a:pt x="3102858" y="724548"/>
                  </a:lnTo>
                  <a:lnTo>
                    <a:pt x="3118723" y="713851"/>
                  </a:lnTo>
                  <a:lnTo>
                    <a:pt x="3129420" y="697986"/>
                  </a:lnTo>
                  <a:lnTo>
                    <a:pt x="3133344" y="678561"/>
                  </a:lnTo>
                  <a:lnTo>
                    <a:pt x="3133344" y="49911"/>
                  </a:lnTo>
                  <a:lnTo>
                    <a:pt x="3129420" y="30485"/>
                  </a:lnTo>
                  <a:lnTo>
                    <a:pt x="3118723" y="14620"/>
                  </a:lnTo>
                  <a:lnTo>
                    <a:pt x="3102858" y="3923"/>
                  </a:lnTo>
                  <a:lnTo>
                    <a:pt x="308343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49056" y="2186939"/>
              <a:ext cx="3133725" cy="728980"/>
            </a:xfrm>
            <a:custGeom>
              <a:avLst/>
              <a:gdLst/>
              <a:ahLst/>
              <a:cxnLst/>
              <a:rect l="l" t="t" r="r" b="b"/>
              <a:pathLst>
                <a:path w="3133725" h="728980">
                  <a:moveTo>
                    <a:pt x="0" y="49911"/>
                  </a:moveTo>
                  <a:lnTo>
                    <a:pt x="3923" y="30485"/>
                  </a:lnTo>
                  <a:lnTo>
                    <a:pt x="14620" y="14620"/>
                  </a:lnTo>
                  <a:lnTo>
                    <a:pt x="30485" y="3923"/>
                  </a:lnTo>
                  <a:lnTo>
                    <a:pt x="49911" y="0"/>
                  </a:lnTo>
                  <a:lnTo>
                    <a:pt x="3083433" y="0"/>
                  </a:lnTo>
                  <a:lnTo>
                    <a:pt x="3102858" y="3923"/>
                  </a:lnTo>
                  <a:lnTo>
                    <a:pt x="3118723" y="14620"/>
                  </a:lnTo>
                  <a:lnTo>
                    <a:pt x="3129420" y="30485"/>
                  </a:lnTo>
                  <a:lnTo>
                    <a:pt x="3133344" y="49911"/>
                  </a:lnTo>
                  <a:lnTo>
                    <a:pt x="3133344" y="678561"/>
                  </a:lnTo>
                  <a:lnTo>
                    <a:pt x="3129420" y="697986"/>
                  </a:lnTo>
                  <a:lnTo>
                    <a:pt x="3118723" y="713851"/>
                  </a:lnTo>
                  <a:lnTo>
                    <a:pt x="3102858" y="724548"/>
                  </a:lnTo>
                  <a:lnTo>
                    <a:pt x="3083433" y="728472"/>
                  </a:lnTo>
                  <a:lnTo>
                    <a:pt x="49911" y="728472"/>
                  </a:lnTo>
                  <a:lnTo>
                    <a:pt x="30485" y="724548"/>
                  </a:lnTo>
                  <a:lnTo>
                    <a:pt x="14620" y="713851"/>
                  </a:lnTo>
                  <a:lnTo>
                    <a:pt x="3923" y="697986"/>
                  </a:lnTo>
                  <a:lnTo>
                    <a:pt x="0" y="678561"/>
                  </a:lnTo>
                  <a:lnTo>
                    <a:pt x="0" y="4991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95535" y="2221814"/>
            <a:ext cx="104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rgbClr val="FFFFFF"/>
                </a:solidFill>
                <a:latin typeface="Noto Sans CJK HK"/>
                <a:cs typeface="Noto Sans CJK HK"/>
              </a:rPr>
              <a:t>結語</a:t>
            </a:r>
            <a:endParaRPr sz="4000">
              <a:latin typeface="Noto Sans CJK HK"/>
              <a:cs typeface="Noto Sans CJK H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0909" y="222968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solidFill>
                  <a:srgbClr val="FFFFFF"/>
                </a:solidFill>
                <a:latin typeface="Noto Sans CJK HK"/>
                <a:cs typeface="Noto Sans CJK HK"/>
              </a:rPr>
              <a:t>案例影片</a:t>
            </a:r>
            <a:endParaRPr sz="4000">
              <a:latin typeface="Noto Sans CJK HK"/>
              <a:cs typeface="Noto Sans CJK H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80881" y="3368420"/>
            <a:ext cx="2141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3600" b="1" spc="-15" dirty="0">
                <a:solidFill>
                  <a:srgbClr val="404040"/>
                </a:solidFill>
                <a:latin typeface="Noto Sans CJK HK"/>
                <a:cs typeface="Noto Sans CJK HK"/>
              </a:rPr>
              <a:t>求助管道</a:t>
            </a:r>
            <a:endParaRPr sz="3600">
              <a:latin typeface="Noto Sans CJK HK"/>
              <a:cs typeface="Noto Sans CJK H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8391" y="3231337"/>
            <a:ext cx="30556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3600" b="1" spc="-20" dirty="0">
                <a:solidFill>
                  <a:srgbClr val="404040"/>
                </a:solidFill>
                <a:latin typeface="Noto Sans CJK HK"/>
                <a:cs typeface="Noto Sans CJK HK"/>
              </a:rPr>
              <a:t>我只是在教學	</a:t>
            </a:r>
            <a:r>
              <a:rPr sz="3600" b="1" spc="-10" dirty="0">
                <a:solidFill>
                  <a:srgbClr val="404040"/>
                </a:solidFill>
                <a:latin typeface="Noto Sans CJK HK"/>
                <a:cs typeface="Noto Sans CJK HK"/>
              </a:rPr>
              <a:t>妹，有什麼問	題</a:t>
            </a:r>
            <a:r>
              <a:rPr sz="3600" b="1" spc="-50" dirty="0">
                <a:solidFill>
                  <a:srgbClr val="404040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08321" y="3208985"/>
            <a:ext cx="214122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3600" b="1" spc="-25" dirty="0">
                <a:solidFill>
                  <a:srgbClr val="404040"/>
                </a:solidFill>
                <a:latin typeface="Noto Sans CJK HK"/>
                <a:cs typeface="Noto Sans CJK HK"/>
              </a:rPr>
              <a:t>性騷擾</a:t>
            </a:r>
            <a:endParaRPr sz="3600">
              <a:latin typeface="Noto Sans CJK HK"/>
              <a:cs typeface="Noto Sans CJK HK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3600" b="1" spc="-20" dirty="0">
                <a:solidFill>
                  <a:srgbClr val="404040"/>
                </a:solidFill>
                <a:latin typeface="Noto Sans CJK HK"/>
                <a:cs typeface="Noto Sans CJK HK"/>
              </a:rPr>
              <a:t>性侵害</a:t>
            </a:r>
            <a:endParaRPr sz="3600">
              <a:latin typeface="Noto Sans CJK HK"/>
              <a:cs typeface="Noto Sans CJK HK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600" b="1" spc="-20" dirty="0">
                <a:solidFill>
                  <a:srgbClr val="404040"/>
                </a:solidFill>
                <a:latin typeface="Noto Sans CJK HK"/>
                <a:cs typeface="Noto Sans CJK HK"/>
              </a:rPr>
              <a:t>相關法令</a:t>
            </a:r>
            <a:endParaRPr sz="3600">
              <a:latin typeface="Noto Sans CJK HK"/>
              <a:cs typeface="Noto Sans CJK HK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6059" y="3601211"/>
            <a:ext cx="2211324" cy="2951988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pic>
        <p:nvPicPr>
          <p:cNvPr id="30" name="音訊 29">
            <a:hlinkClick r:id="" action="ppaction://media"/>
            <a:extLst>
              <a:ext uri="{FF2B5EF4-FFF2-40B4-BE49-F238E27FC236}">
                <a16:creationId xmlns:a16="http://schemas.microsoft.com/office/drawing/2014/main" id="{3A4E5CA6-7F71-4FC5-ABF7-4F00373C0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"/>
    </mc:Choice>
    <mc:Fallback xmlns="">
      <p:transition spd="slow" advTm="3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1073" y="-76941"/>
            <a:ext cx="5720715" cy="189674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2235"/>
              </a:spcBef>
            </a:pPr>
            <a:r>
              <a:rPr spc="-70" dirty="0"/>
              <a:t>案例影片</a:t>
            </a:r>
          </a:p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sz="3200" spc="-10" dirty="0">
                <a:solidFill>
                  <a:srgbClr val="000000"/>
                </a:solidFill>
              </a:rPr>
              <a:t>我只是在教學妹，有什麼問題？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2176272"/>
            <a:ext cx="12192000" cy="4681855"/>
            <a:chOff x="0" y="2176272"/>
            <a:chExt cx="12192000" cy="468185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69347"/>
              <a:ext cx="12192000" cy="10886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148" y="2482596"/>
              <a:ext cx="2206752" cy="3270504"/>
            </a:xfrm>
            <a:prstGeom prst="rect">
              <a:avLst/>
            </a:prstGeom>
          </p:spPr>
        </p:pic>
        <p:pic>
          <p:nvPicPr>
            <p:cNvPr id="6" name="object 6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8520" y="2176272"/>
              <a:ext cx="5814060" cy="32705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60119" y="6282993"/>
            <a:ext cx="5740400" cy="3302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Droid Sans Fallback"/>
                <a:cs typeface="Droid Sans Fallback"/>
                <a:hlinkClick r:id="rId8"/>
              </a:rPr>
              <a:t>影片來源：教育部體育署青春活力．校園性騷擾防治宣導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9" name="音訊 8">
            <a:hlinkClick r:id="" action="ppaction://media"/>
            <a:extLst>
              <a:ext uri="{FF2B5EF4-FFF2-40B4-BE49-F238E27FC236}">
                <a16:creationId xmlns:a16="http://schemas.microsoft.com/office/drawing/2014/main" id="{0853DFBD-A978-49A3-8B60-45CD16476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3034" y="521665"/>
            <a:ext cx="3274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影片討論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0268" y="3392411"/>
            <a:ext cx="10074275" cy="980440"/>
            <a:chOff x="620268" y="3392411"/>
            <a:chExt cx="10074275" cy="98044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75" y="3530984"/>
              <a:ext cx="9907540" cy="6448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68" y="3392411"/>
              <a:ext cx="9279636" cy="979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768" y="3555491"/>
              <a:ext cx="9808464" cy="536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0768" y="3555491"/>
              <a:ext cx="9808845" cy="536575"/>
            </a:xfrm>
            <a:custGeom>
              <a:avLst/>
              <a:gdLst/>
              <a:ahLst/>
              <a:cxnLst/>
              <a:rect l="l" t="t" r="r" b="b"/>
              <a:pathLst>
                <a:path w="9808845" h="536575">
                  <a:moveTo>
                    <a:pt x="0" y="536448"/>
                  </a:moveTo>
                  <a:lnTo>
                    <a:pt x="9808464" y="536448"/>
                  </a:lnTo>
                  <a:lnTo>
                    <a:pt x="9808464" y="0"/>
                  </a:lnTo>
                  <a:lnTo>
                    <a:pt x="0" y="0"/>
                  </a:lnTo>
                  <a:lnTo>
                    <a:pt x="0" y="536448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96823" y="5166359"/>
            <a:ext cx="10072370" cy="980440"/>
            <a:chOff x="496823" y="5166359"/>
            <a:chExt cx="10072370" cy="98044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928" y="5304879"/>
              <a:ext cx="9906022" cy="6433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823" y="5166359"/>
              <a:ext cx="5622036" cy="9799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323" y="5329427"/>
              <a:ext cx="9806940" cy="5349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7323" y="5329427"/>
              <a:ext cx="9806940" cy="535305"/>
            </a:xfrm>
            <a:custGeom>
              <a:avLst/>
              <a:gdLst/>
              <a:ahLst/>
              <a:cxnLst/>
              <a:rect l="l" t="t" r="r" b="b"/>
              <a:pathLst>
                <a:path w="9806940" h="535304">
                  <a:moveTo>
                    <a:pt x="0" y="534924"/>
                  </a:moveTo>
                  <a:lnTo>
                    <a:pt x="9806940" y="534924"/>
                  </a:lnTo>
                  <a:lnTo>
                    <a:pt x="9806940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46504" y="1818119"/>
            <a:ext cx="9301480" cy="980440"/>
            <a:chOff x="1746504" y="1818119"/>
            <a:chExt cx="9301480" cy="98044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2601" y="1956638"/>
              <a:ext cx="9134892" cy="6433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6504" y="1818119"/>
              <a:ext cx="8874252" cy="9799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7004" y="1981199"/>
              <a:ext cx="9035796" cy="5349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37004" y="1981199"/>
              <a:ext cx="9036050" cy="535305"/>
            </a:xfrm>
            <a:custGeom>
              <a:avLst/>
              <a:gdLst/>
              <a:ahLst/>
              <a:cxnLst/>
              <a:rect l="l" t="t" r="r" b="b"/>
              <a:pathLst>
                <a:path w="9036050" h="535305">
                  <a:moveTo>
                    <a:pt x="0" y="534924"/>
                  </a:moveTo>
                  <a:lnTo>
                    <a:pt x="9035796" y="534924"/>
                  </a:lnTo>
                  <a:lnTo>
                    <a:pt x="9035796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6063" y="1950847"/>
            <a:ext cx="9536430" cy="4560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23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UKIJ CJK"/>
                <a:cs typeface="UKIJ CJK"/>
              </a:rPr>
              <a:t>1.打排球教學過程，為什麼巧妤會感到不舒服?</a:t>
            </a:r>
            <a:endParaRPr sz="3200">
              <a:latin typeface="UKIJ CJK"/>
              <a:cs typeface="UKIJ CJK"/>
            </a:endParaRPr>
          </a:p>
          <a:p>
            <a:pPr marL="1183005" indent="-457834">
              <a:lnSpc>
                <a:spcPct val="100000"/>
              </a:lnSpc>
              <a:spcBef>
                <a:spcPts val="2765"/>
              </a:spcBef>
              <a:buFont typeface="Arial"/>
              <a:buChar char="•"/>
              <a:tabLst>
                <a:tab pos="1183005" algn="l"/>
              </a:tabLst>
            </a:pPr>
            <a:r>
              <a:rPr sz="3200" spc="-20" dirty="0">
                <a:latin typeface="Droid Sans Fallback"/>
                <a:cs typeface="Droid Sans Fallback"/>
              </a:rPr>
              <a:t>學長未經巧妤同意，多次直接碰觸身體部位</a:t>
            </a:r>
            <a:endParaRPr sz="3200">
              <a:latin typeface="Droid Sans Fallback"/>
              <a:cs typeface="Droid Sans Fallback"/>
            </a:endParaRPr>
          </a:p>
          <a:p>
            <a:pPr marL="472440" indent="-336550">
              <a:lnSpc>
                <a:spcPct val="100000"/>
              </a:lnSpc>
              <a:spcBef>
                <a:spcPts val="1955"/>
              </a:spcBef>
              <a:buSzPct val="96875"/>
              <a:buAutoNum type="arabicPeriod" startAt="2"/>
              <a:tabLst>
                <a:tab pos="472440" algn="l"/>
              </a:tabLst>
            </a:pPr>
            <a:r>
              <a:rPr sz="3200" spc="-10" dirty="0">
                <a:latin typeface="UKIJ CJK"/>
                <a:cs typeface="UKIJ CJK"/>
              </a:rPr>
              <a:t>你注意到了巧妤有什麼樣的表情、情緒和反應?</a:t>
            </a:r>
            <a:endParaRPr sz="3200">
              <a:latin typeface="UKIJ CJK"/>
              <a:cs typeface="UKIJ CJK"/>
            </a:endParaRPr>
          </a:p>
          <a:p>
            <a:pPr marL="593725" lvl="1" indent="-457200">
              <a:lnSpc>
                <a:spcPct val="100000"/>
              </a:lnSpc>
              <a:spcBef>
                <a:spcPts val="1230"/>
              </a:spcBef>
              <a:buFont typeface="Arial"/>
              <a:buChar char="•"/>
              <a:tabLst>
                <a:tab pos="593725" algn="l"/>
              </a:tabLst>
            </a:pPr>
            <a:r>
              <a:rPr sz="3200" spc="-5" dirty="0">
                <a:latin typeface="Droid Sans Fallback"/>
                <a:cs typeface="Droid Sans Fallback"/>
              </a:rPr>
              <a:t>為難、尷尬、害怕、討厭</a:t>
            </a:r>
            <a:endParaRPr sz="3200">
              <a:latin typeface="Droid Sans Fallback"/>
              <a:cs typeface="Droid Sans Fallback"/>
            </a:endParaRPr>
          </a:p>
          <a:p>
            <a:pPr marL="593725" lvl="1" indent="-457200">
              <a:lnSpc>
                <a:spcPct val="100000"/>
              </a:lnSpc>
              <a:buFont typeface="Arial"/>
              <a:buChar char="•"/>
              <a:tabLst>
                <a:tab pos="593725" algn="l"/>
              </a:tabLst>
            </a:pPr>
            <a:r>
              <a:rPr sz="3200" spc="-20" dirty="0">
                <a:latin typeface="Droid Sans Fallback"/>
                <a:cs typeface="Droid Sans Fallback"/>
              </a:rPr>
              <a:t>跳開、找藉口暫停</a:t>
            </a:r>
            <a:endParaRPr sz="3200">
              <a:latin typeface="Droid Sans Fallback"/>
              <a:cs typeface="Droid Sans Fallback"/>
            </a:endParaRPr>
          </a:p>
          <a:p>
            <a:pPr marL="348615" indent="-336550">
              <a:lnSpc>
                <a:spcPct val="100000"/>
              </a:lnSpc>
              <a:spcBef>
                <a:spcPts val="1215"/>
              </a:spcBef>
              <a:buSzPct val="96875"/>
              <a:buAutoNum type="arabicPeriod" startAt="2"/>
              <a:tabLst>
                <a:tab pos="348615" algn="l"/>
              </a:tabLst>
            </a:pPr>
            <a:r>
              <a:rPr sz="3200" spc="5" dirty="0">
                <a:latin typeface="UKIJ CJK"/>
                <a:cs typeface="UKIJ CJK"/>
              </a:rPr>
              <a:t>有什麼法規可以保護巧妤?</a:t>
            </a:r>
            <a:endParaRPr sz="3200">
              <a:latin typeface="UKIJ CJK"/>
              <a:cs typeface="UKIJ CJK"/>
            </a:endParaRPr>
          </a:p>
          <a:p>
            <a:pPr marL="758825" lvl="1" indent="-45720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758825" algn="l"/>
              </a:tabLst>
            </a:pPr>
            <a:r>
              <a:rPr sz="3200" spc="-20" dirty="0">
                <a:latin typeface="Droid Sans Fallback"/>
                <a:cs typeface="Droid Sans Fallback"/>
              </a:rPr>
              <a:t>性別平等教育法、性騷擾防治法</a:t>
            </a:r>
            <a:endParaRPr sz="3200">
              <a:latin typeface="Droid Sans Fallback"/>
              <a:cs typeface="Droid Sans Fallback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752" y="408431"/>
            <a:ext cx="1635251" cy="210312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19231" y="4456176"/>
            <a:ext cx="1418844" cy="2103120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pic>
        <p:nvPicPr>
          <p:cNvPr id="22" name="音訊 21">
            <a:hlinkClick r:id="" action="ppaction://media"/>
            <a:extLst>
              <a:ext uri="{FF2B5EF4-FFF2-40B4-BE49-F238E27FC236}">
                <a16:creationId xmlns:a16="http://schemas.microsoft.com/office/drawing/2014/main" id="{EDF93DF7-9457-4F5E-9EE8-9CE869D22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15"/>
    </mc:Choice>
    <mc:Fallback xmlns="">
      <p:transition spd="slow" advTm="4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065" y="537717"/>
            <a:ext cx="3835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性騷擾定義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688340" y="1724538"/>
            <a:ext cx="11120755" cy="48653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600" b="1" dirty="0">
                <a:latin typeface="Noto Sans CJK HK"/>
                <a:cs typeface="Noto Sans CJK HK"/>
              </a:rPr>
              <a:t>《性別平等教育法》第</a:t>
            </a:r>
            <a:r>
              <a:rPr sz="3600" b="1" dirty="0">
                <a:latin typeface="Arial"/>
                <a:cs typeface="Arial"/>
              </a:rPr>
              <a:t>2</a:t>
            </a:r>
            <a:r>
              <a:rPr sz="3600" b="1" dirty="0">
                <a:latin typeface="Noto Sans CJK HK"/>
                <a:cs typeface="Noto Sans CJK HK"/>
              </a:rPr>
              <a:t>條第</a:t>
            </a:r>
            <a:r>
              <a:rPr sz="3600" b="1" dirty="0">
                <a:latin typeface="Arial"/>
                <a:cs typeface="Arial"/>
              </a:rPr>
              <a:t>4</a:t>
            </a:r>
            <a:r>
              <a:rPr sz="3600" b="1" spc="-50" dirty="0">
                <a:latin typeface="Noto Sans CJK HK"/>
                <a:cs typeface="Noto Sans CJK HK"/>
              </a:rPr>
              <a:t>款</a:t>
            </a:r>
            <a:endParaRPr sz="36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200" spc="-25" dirty="0">
                <a:latin typeface="UKIJ CJK"/>
                <a:cs typeface="UKIJ CJK"/>
              </a:rPr>
              <a:t>性騷擾係指符合下列情形之一，且未達性侵害之程度者：</a:t>
            </a:r>
            <a:endParaRPr sz="3200">
              <a:latin typeface="UKIJ CJK"/>
              <a:cs typeface="UKIJ CJK"/>
            </a:endParaRPr>
          </a:p>
          <a:p>
            <a:pPr marL="12700" marR="5080" algn="just">
              <a:lnSpc>
                <a:spcPct val="90200"/>
              </a:lnSpc>
              <a:spcBef>
                <a:spcPts val="990"/>
              </a:spcBef>
            </a:pPr>
            <a:r>
              <a:rPr sz="3200" dirty="0">
                <a:latin typeface="UKIJ CJK"/>
                <a:cs typeface="UKIJ CJK"/>
              </a:rPr>
              <a:t>（</a:t>
            </a:r>
            <a:r>
              <a:rPr sz="3200" b="1" dirty="0">
                <a:latin typeface="Noto Sans CJK HK"/>
                <a:cs typeface="Noto Sans CJK HK"/>
              </a:rPr>
              <a:t>一）</a:t>
            </a:r>
            <a:r>
              <a:rPr sz="3200" b="1" spc="-20" dirty="0">
                <a:latin typeface="Noto Sans CJK HK"/>
                <a:cs typeface="Noto Sans CJK HK"/>
              </a:rPr>
              <a:t>以明示或暗示之方式，從事不受歡迎且【</a:t>
            </a:r>
            <a:r>
              <a:rPr sz="3200" b="1" spc="-25" dirty="0">
                <a:solidFill>
                  <a:srgbClr val="FF0000"/>
                </a:solidFill>
                <a:latin typeface="Noto Sans CJK HK"/>
                <a:cs typeface="Noto Sans CJK HK"/>
              </a:rPr>
              <a:t>與性或性別有</a:t>
            </a:r>
            <a:r>
              <a:rPr sz="3200" b="1" dirty="0">
                <a:solidFill>
                  <a:srgbClr val="FF0000"/>
                </a:solidFill>
                <a:latin typeface="Noto Sans CJK HK"/>
                <a:cs typeface="Noto Sans CJK HK"/>
              </a:rPr>
              <a:t>關</a:t>
            </a:r>
            <a:r>
              <a:rPr sz="3200" b="1" spc="-20" dirty="0">
                <a:latin typeface="Noto Sans CJK HK"/>
                <a:cs typeface="Noto Sans CJK HK"/>
              </a:rPr>
              <a:t>】之言詞或行為，致影響他人之人格 尊嚴、學習、或工作之</a:t>
            </a:r>
            <a:r>
              <a:rPr sz="3200" b="1" spc="-10" dirty="0">
                <a:latin typeface="Noto Sans CJK HK"/>
                <a:cs typeface="Noto Sans CJK HK"/>
              </a:rPr>
              <a:t>機會或表現者。</a:t>
            </a:r>
            <a:endParaRPr sz="3200">
              <a:latin typeface="Noto Sans CJK HK"/>
              <a:cs typeface="Noto Sans CJK HK"/>
            </a:endParaRPr>
          </a:p>
          <a:p>
            <a:pPr marL="12700" marR="117475">
              <a:lnSpc>
                <a:spcPts val="3460"/>
              </a:lnSpc>
              <a:spcBef>
                <a:spcPts val="1045"/>
              </a:spcBef>
            </a:pPr>
            <a:r>
              <a:rPr sz="3200" dirty="0">
                <a:latin typeface="UKIJ CJK"/>
                <a:cs typeface="UKIJ CJK"/>
              </a:rPr>
              <a:t>（二）</a:t>
            </a:r>
            <a:r>
              <a:rPr sz="3200" b="1" dirty="0">
                <a:latin typeface="Noto Sans CJK HK"/>
                <a:cs typeface="Noto Sans CJK HK"/>
              </a:rPr>
              <a:t>以</a:t>
            </a:r>
            <a:r>
              <a:rPr sz="3200" b="1" spc="-5" dirty="0">
                <a:solidFill>
                  <a:srgbClr val="FF0000"/>
                </a:solidFill>
                <a:latin typeface="Noto Sans CJK HK"/>
                <a:cs typeface="Noto Sans CJK HK"/>
              </a:rPr>
              <a:t>性或性別有關之行為</a:t>
            </a:r>
            <a:r>
              <a:rPr sz="3200" b="1" spc="-15" dirty="0">
                <a:latin typeface="Noto Sans CJK HK"/>
                <a:cs typeface="Noto Sans CJK HK"/>
              </a:rPr>
              <a:t>，作為自己或他人獲得、喪失或</a:t>
            </a:r>
            <a:r>
              <a:rPr sz="3200" b="1" spc="-25" dirty="0">
                <a:latin typeface="Noto Sans CJK HK"/>
                <a:cs typeface="Noto Sans CJK HK"/>
              </a:rPr>
              <a:t>減損其學習或工作有關權益之條件者。</a:t>
            </a:r>
            <a:endParaRPr sz="3200">
              <a:latin typeface="Noto Sans CJK HK"/>
              <a:cs typeface="Noto Sans CJK HK"/>
            </a:endParaRPr>
          </a:p>
          <a:p>
            <a:pPr marL="4124325">
              <a:lnSpc>
                <a:spcPct val="100000"/>
              </a:lnSpc>
              <a:spcBef>
                <a:spcPts val="5485"/>
              </a:spcBef>
            </a:pPr>
            <a:r>
              <a:rPr sz="3200" spc="-5" dirty="0">
                <a:latin typeface="UKIJ CJK"/>
                <a:cs typeface="UKIJ CJK"/>
              </a:rPr>
              <a:t>另可參考《</a:t>
            </a:r>
            <a:r>
              <a:rPr sz="32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Droid Sans Fallback"/>
                <a:cs typeface="Droid Sans Fallback"/>
                <a:hlinkClick r:id="rId4"/>
              </a:rPr>
              <a:t>性騷擾防治法》</a:t>
            </a:r>
            <a:endParaRPr sz="3200">
              <a:latin typeface="Droid Sans Fallback"/>
              <a:cs typeface="Droid Sans Fallback"/>
            </a:endParaRPr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0BF33938-E9DF-4B2F-A4D0-8038DC341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68"/>
    </mc:Choice>
    <mc:Fallback xmlns="">
      <p:transition spd="slow" advTm="35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8046" y="371094"/>
            <a:ext cx="3835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性騷擾樣態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941832" y="1351788"/>
            <a:ext cx="2426335" cy="98615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13360" rIns="0" bIns="0" rtlCol="0">
            <a:spAutoFit/>
          </a:bodyPr>
          <a:lstStyle/>
          <a:p>
            <a:pPr marL="805815">
              <a:lnSpc>
                <a:spcPct val="100000"/>
              </a:lnSpc>
              <a:spcBef>
                <a:spcPts val="1680"/>
              </a:spcBef>
            </a:pPr>
            <a:r>
              <a:rPr sz="3200" b="1" spc="-25" dirty="0">
                <a:latin typeface="Noto Sans CJK HK"/>
                <a:cs typeface="Noto Sans CJK HK"/>
              </a:rPr>
              <a:t>言語</a:t>
            </a:r>
            <a:endParaRPr sz="3200">
              <a:latin typeface="Noto Sans CJK HK"/>
              <a:cs typeface="Noto Sans CJK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786" y="2324861"/>
            <a:ext cx="2400300" cy="3953510"/>
          </a:xfrm>
          <a:custGeom>
            <a:avLst/>
            <a:gdLst/>
            <a:ahLst/>
            <a:cxnLst/>
            <a:rect l="l" t="t" r="r" b="b"/>
            <a:pathLst>
              <a:path w="2400300" h="3953510">
                <a:moveTo>
                  <a:pt x="0" y="3953255"/>
                </a:moveTo>
                <a:lnTo>
                  <a:pt x="2400300" y="3953255"/>
                </a:lnTo>
                <a:lnTo>
                  <a:pt x="2400300" y="0"/>
                </a:lnTo>
                <a:lnTo>
                  <a:pt x="0" y="0"/>
                </a:lnTo>
                <a:lnTo>
                  <a:pt x="0" y="3953255"/>
                </a:lnTo>
                <a:close/>
              </a:path>
            </a:pathLst>
          </a:custGeom>
          <a:ln w="25908">
            <a:solidFill>
              <a:srgbClr val="F7D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4786" y="2311907"/>
            <a:ext cx="2400300" cy="3979545"/>
          </a:xfrm>
          <a:prstGeom prst="rect">
            <a:avLst/>
          </a:prstGeom>
          <a:solidFill>
            <a:srgbClr val="F7D4CA">
              <a:alpha val="89411"/>
            </a:srgbClr>
          </a:solidFill>
        </p:spPr>
        <p:txBody>
          <a:bodyPr vert="horz" wrap="square" lIns="0" tIns="82550" rIns="0" bIns="0" rtlCol="0">
            <a:spAutoFit/>
          </a:bodyPr>
          <a:lstStyle/>
          <a:p>
            <a:pPr marL="334645" indent="-228600">
              <a:lnSpc>
                <a:spcPts val="2280"/>
              </a:lnSpc>
              <a:spcBef>
                <a:spcPts val="650"/>
              </a:spcBef>
              <a:buFont typeface="Arial"/>
              <a:buChar char="•"/>
              <a:tabLst>
                <a:tab pos="334645" algn="l"/>
              </a:tabLst>
            </a:pPr>
            <a:r>
              <a:rPr sz="2000" b="1" spc="-10" dirty="0">
                <a:latin typeface="Noto Sans CJK HK"/>
                <a:cs typeface="Noto Sans CJK HK"/>
              </a:rPr>
              <a:t>「屁股好大」、</a:t>
            </a:r>
            <a:endParaRPr sz="2000">
              <a:latin typeface="Noto Sans CJK HK"/>
              <a:cs typeface="Noto Sans CJK HK"/>
            </a:endParaRPr>
          </a:p>
          <a:p>
            <a:pPr marL="334645" marR="276225">
              <a:lnSpc>
                <a:spcPts val="2160"/>
              </a:lnSpc>
              <a:spcBef>
                <a:spcPts val="150"/>
              </a:spcBef>
            </a:pPr>
            <a:r>
              <a:rPr sz="2000" b="1" spc="-10" dirty="0">
                <a:latin typeface="Noto Sans CJK HK"/>
                <a:cs typeface="Noto Sans CJK HK"/>
              </a:rPr>
              <a:t>「沒有大鵰」等看不起、嘲笑。</a:t>
            </a:r>
            <a:endParaRPr sz="2000">
              <a:latin typeface="Noto Sans CJK HK"/>
              <a:cs typeface="Noto Sans CJK HK"/>
            </a:endParaRPr>
          </a:p>
          <a:p>
            <a:pPr marL="334645" indent="-228600">
              <a:lnSpc>
                <a:spcPts val="2280"/>
              </a:lnSpc>
              <a:spcBef>
                <a:spcPts val="30"/>
              </a:spcBef>
              <a:buFont typeface="Arial"/>
              <a:buChar char="•"/>
              <a:tabLst>
                <a:tab pos="334645" algn="l"/>
              </a:tabLst>
            </a:pPr>
            <a:r>
              <a:rPr sz="2000" b="1" spc="-20" dirty="0">
                <a:latin typeface="Noto Sans CJK HK"/>
                <a:cs typeface="Noto Sans CJK HK"/>
              </a:rPr>
              <a:t>侮辱他人長相、</a:t>
            </a:r>
            <a:endParaRPr sz="2000">
              <a:latin typeface="Noto Sans CJK HK"/>
              <a:cs typeface="Noto Sans CJK HK"/>
            </a:endParaRPr>
          </a:p>
          <a:p>
            <a:pPr marL="334645">
              <a:lnSpc>
                <a:spcPts val="2160"/>
              </a:lnSpc>
            </a:pPr>
            <a:r>
              <a:rPr sz="2000" b="1" spc="-10" dirty="0">
                <a:latin typeface="Noto Sans CJK HK"/>
                <a:cs typeface="Noto Sans CJK HK"/>
              </a:rPr>
              <a:t>身體與性別的話</a:t>
            </a:r>
            <a:endParaRPr sz="2000">
              <a:latin typeface="Noto Sans CJK HK"/>
              <a:cs typeface="Noto Sans CJK HK"/>
            </a:endParaRPr>
          </a:p>
          <a:p>
            <a:pPr marL="334645">
              <a:lnSpc>
                <a:spcPts val="2280"/>
              </a:lnSpc>
            </a:pPr>
            <a:r>
              <a:rPr sz="2000" b="1" spc="-50" dirty="0">
                <a:latin typeface="Noto Sans CJK HK"/>
                <a:cs typeface="Noto Sans CJK HK"/>
              </a:rPr>
              <a:t>。</a:t>
            </a:r>
            <a:endParaRPr sz="2000">
              <a:latin typeface="Noto Sans CJK HK"/>
              <a:cs typeface="Noto Sans CJK H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8935" y="1351788"/>
            <a:ext cx="2426335" cy="986155"/>
          </a:xfrm>
          <a:prstGeom prst="rect">
            <a:avLst/>
          </a:prstGeom>
          <a:solidFill>
            <a:srgbClr val="D0795B"/>
          </a:solidFill>
        </p:spPr>
        <p:txBody>
          <a:bodyPr vert="horz" wrap="square" lIns="0" tIns="213360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680"/>
              </a:spcBef>
            </a:pPr>
            <a:r>
              <a:rPr sz="3200" b="1" spc="-25" dirty="0">
                <a:latin typeface="Noto Sans CJK HK"/>
                <a:cs typeface="Noto Sans CJK HK"/>
              </a:rPr>
              <a:t>肢體</a:t>
            </a:r>
            <a:endParaRPr sz="3200">
              <a:latin typeface="Noto Sans CJK HK"/>
              <a:cs typeface="Noto Sans CJK H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91890" y="2324861"/>
            <a:ext cx="2400300" cy="3953510"/>
          </a:xfrm>
          <a:custGeom>
            <a:avLst/>
            <a:gdLst/>
            <a:ahLst/>
            <a:cxnLst/>
            <a:rect l="l" t="t" r="r" b="b"/>
            <a:pathLst>
              <a:path w="2400300" h="3953510">
                <a:moveTo>
                  <a:pt x="0" y="3953255"/>
                </a:moveTo>
                <a:lnTo>
                  <a:pt x="2400300" y="3953255"/>
                </a:lnTo>
                <a:lnTo>
                  <a:pt x="2400300" y="0"/>
                </a:lnTo>
                <a:lnTo>
                  <a:pt x="0" y="0"/>
                </a:lnTo>
                <a:lnTo>
                  <a:pt x="0" y="3953255"/>
                </a:lnTo>
                <a:close/>
              </a:path>
            </a:pathLst>
          </a:custGeom>
          <a:ln w="25908">
            <a:solidFill>
              <a:srgbClr val="EED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91890" y="2311907"/>
            <a:ext cx="2400300" cy="3979545"/>
          </a:xfrm>
          <a:prstGeom prst="rect">
            <a:avLst/>
          </a:prstGeom>
          <a:solidFill>
            <a:srgbClr val="EED5D1">
              <a:alpha val="89411"/>
            </a:srgbClr>
          </a:solidFill>
        </p:spPr>
        <p:txBody>
          <a:bodyPr vert="horz" wrap="square" lIns="0" tIns="113030" rIns="0" bIns="0" rtlCol="0">
            <a:spAutoFit/>
          </a:bodyPr>
          <a:lstStyle/>
          <a:p>
            <a:pPr marL="334010" marR="186690" indent="-228600">
              <a:lnSpc>
                <a:spcPct val="90000"/>
              </a:lnSpc>
              <a:spcBef>
                <a:spcPts val="890"/>
              </a:spcBef>
              <a:buFont typeface="Arial"/>
              <a:buChar char="•"/>
              <a:tabLst>
                <a:tab pos="334010" algn="l"/>
              </a:tabLst>
            </a:pPr>
            <a:r>
              <a:rPr sz="2000" b="1" spc="-10" dirty="0">
                <a:latin typeface="Noto Sans CJK HK"/>
                <a:cs typeface="Noto Sans CJK HK"/>
              </a:rPr>
              <a:t>擋住去路、故意</a:t>
            </a:r>
            <a:r>
              <a:rPr sz="2000" b="1" dirty="0">
                <a:latin typeface="Noto Sans CJK HK"/>
                <a:cs typeface="Noto Sans CJK HK"/>
              </a:rPr>
              <a:t>觸碰對方的身體</a:t>
            </a:r>
            <a:r>
              <a:rPr sz="2000" b="1" spc="-100" dirty="0">
                <a:latin typeface="Noto Serif CJK JP"/>
                <a:cs typeface="Noto Serif CJK JP"/>
              </a:rPr>
              <a:t>(</a:t>
            </a:r>
            <a:r>
              <a:rPr sz="2000" b="1" spc="-10" dirty="0">
                <a:latin typeface="Noto Sans CJK HK"/>
                <a:cs typeface="Noto Sans CJK HK"/>
              </a:rPr>
              <a:t>掀裙脫褲、碰觸</a:t>
            </a:r>
            <a:r>
              <a:rPr sz="2000" b="1" spc="-20" dirty="0">
                <a:latin typeface="Noto Sans CJK HK"/>
                <a:cs typeface="Noto Sans CJK HK"/>
              </a:rPr>
              <a:t>胸部、或暴露性</a:t>
            </a:r>
            <a:r>
              <a:rPr sz="2000" b="1" dirty="0">
                <a:latin typeface="Noto Sans CJK HK"/>
                <a:cs typeface="Noto Sans CJK HK"/>
              </a:rPr>
              <a:t>器官等</a:t>
            </a:r>
            <a:r>
              <a:rPr sz="2000" b="1" spc="-110" dirty="0">
                <a:latin typeface="Noto Serif CJK JP"/>
                <a:cs typeface="Noto Serif CJK JP"/>
              </a:rPr>
              <a:t>)</a:t>
            </a:r>
            <a:r>
              <a:rPr sz="2000" b="1" spc="-50" dirty="0">
                <a:latin typeface="Noto Sans CJK HK"/>
                <a:cs typeface="Noto Sans CJK HK"/>
              </a:rPr>
              <a:t>。</a:t>
            </a:r>
            <a:endParaRPr sz="2000">
              <a:latin typeface="Noto Sans CJK HK"/>
              <a:cs typeface="Noto Sans CJK HK"/>
            </a:endParaRPr>
          </a:p>
          <a:p>
            <a:pPr marL="334010" marR="276225" indent="-228600">
              <a:lnSpc>
                <a:spcPts val="2160"/>
              </a:lnSpc>
              <a:spcBef>
                <a:spcPts val="330"/>
              </a:spcBef>
              <a:buFont typeface="Arial"/>
              <a:buChar char="•"/>
              <a:tabLst>
                <a:tab pos="334010" algn="l"/>
              </a:tabLst>
            </a:pPr>
            <a:r>
              <a:rPr sz="2000" b="1" spc="-10" dirty="0">
                <a:latin typeface="Noto Sans CJK HK"/>
                <a:cs typeface="Noto Sans CJK HK"/>
              </a:rPr>
              <a:t>對任何人做出肢體上的故意碰觸</a:t>
            </a:r>
            <a:endParaRPr sz="2000">
              <a:latin typeface="Noto Sans CJK HK"/>
              <a:cs typeface="Noto Sans CJK HK"/>
            </a:endParaRPr>
          </a:p>
          <a:p>
            <a:pPr marL="334010">
              <a:lnSpc>
                <a:spcPts val="2010"/>
              </a:lnSpc>
            </a:pPr>
            <a:r>
              <a:rPr sz="2000" b="1" spc="-20" dirty="0">
                <a:latin typeface="Noto Sans CJK HK"/>
                <a:cs typeface="Noto Sans CJK HK"/>
              </a:rPr>
              <a:t>，讓對方覺得不</a:t>
            </a:r>
            <a:endParaRPr sz="2000">
              <a:latin typeface="Noto Sans CJK HK"/>
              <a:cs typeface="Noto Sans CJK HK"/>
            </a:endParaRPr>
          </a:p>
          <a:p>
            <a:pPr marL="334010">
              <a:lnSpc>
                <a:spcPts val="2280"/>
              </a:lnSpc>
            </a:pPr>
            <a:r>
              <a:rPr sz="2000" b="1" spc="-20" dirty="0">
                <a:latin typeface="Noto Sans CJK HK"/>
                <a:cs typeface="Noto Sans CJK HK"/>
              </a:rPr>
              <a:t>舒服。</a:t>
            </a:r>
            <a:endParaRPr sz="20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36614" y="1344930"/>
            <a:ext cx="2402205" cy="960119"/>
          </a:xfrm>
          <a:custGeom>
            <a:avLst/>
            <a:gdLst/>
            <a:ahLst/>
            <a:cxnLst/>
            <a:rect l="l" t="t" r="r" b="b"/>
            <a:pathLst>
              <a:path w="2402204" h="960119">
                <a:moveTo>
                  <a:pt x="0" y="960120"/>
                </a:moveTo>
                <a:lnTo>
                  <a:pt x="2401824" y="960120"/>
                </a:lnTo>
                <a:lnTo>
                  <a:pt x="2401824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ln w="25908">
            <a:solidFill>
              <a:srgbClr val="B88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36614" y="1331975"/>
            <a:ext cx="2402205" cy="986155"/>
          </a:xfrm>
          <a:prstGeom prst="rect">
            <a:avLst/>
          </a:prstGeom>
          <a:solidFill>
            <a:srgbClr val="B88781"/>
          </a:solidFill>
        </p:spPr>
        <p:txBody>
          <a:bodyPr vert="horz" wrap="square" lIns="0" tIns="213360" rIns="0" bIns="0" rtlCol="0">
            <a:spAutoFit/>
          </a:bodyPr>
          <a:lstStyle/>
          <a:p>
            <a:pPr marL="793750">
              <a:lnSpc>
                <a:spcPct val="100000"/>
              </a:lnSpc>
              <a:spcBef>
                <a:spcPts val="1680"/>
              </a:spcBef>
            </a:pPr>
            <a:r>
              <a:rPr sz="3200" b="1" spc="-30" dirty="0">
                <a:latin typeface="Noto Sans CJK HK"/>
                <a:cs typeface="Noto Sans CJK HK"/>
              </a:rPr>
              <a:t>視覺</a:t>
            </a:r>
            <a:endParaRPr sz="3200">
              <a:latin typeface="Noto Sans CJK HK"/>
              <a:cs typeface="Noto Sans CJK H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27470" y="2324861"/>
            <a:ext cx="2402205" cy="3953510"/>
          </a:xfrm>
          <a:custGeom>
            <a:avLst/>
            <a:gdLst/>
            <a:ahLst/>
            <a:cxnLst/>
            <a:rect l="l" t="t" r="r" b="b"/>
            <a:pathLst>
              <a:path w="2402204" h="3953510">
                <a:moveTo>
                  <a:pt x="0" y="3953255"/>
                </a:moveTo>
                <a:lnTo>
                  <a:pt x="2401824" y="3953255"/>
                </a:lnTo>
                <a:lnTo>
                  <a:pt x="2401824" y="0"/>
                </a:lnTo>
                <a:lnTo>
                  <a:pt x="0" y="0"/>
                </a:lnTo>
                <a:lnTo>
                  <a:pt x="0" y="3953255"/>
                </a:lnTo>
                <a:close/>
              </a:path>
            </a:pathLst>
          </a:custGeom>
          <a:ln w="25907">
            <a:solidFill>
              <a:srgbClr val="E8D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27470" y="2311907"/>
            <a:ext cx="2402205" cy="3979545"/>
          </a:xfrm>
          <a:prstGeom prst="rect">
            <a:avLst/>
          </a:prstGeom>
          <a:solidFill>
            <a:srgbClr val="E8D9D6">
              <a:alpha val="89411"/>
            </a:srgbClr>
          </a:solidFill>
        </p:spPr>
        <p:txBody>
          <a:bodyPr vert="horz" wrap="square" lIns="0" tIns="116839" rIns="0" bIns="0" rtlCol="0">
            <a:spAutoFit/>
          </a:bodyPr>
          <a:lstStyle/>
          <a:p>
            <a:pPr marL="334010" marR="276225" indent="-226695" algn="just">
              <a:lnSpc>
                <a:spcPts val="2160"/>
              </a:lnSpc>
              <a:spcBef>
                <a:spcPts val="919"/>
              </a:spcBef>
              <a:buFont typeface="Arial"/>
              <a:buChar char="•"/>
              <a:tabLst>
                <a:tab pos="335915" algn="l"/>
              </a:tabLst>
            </a:pPr>
            <a:r>
              <a:rPr sz="2000" b="1" spc="-10" dirty="0">
                <a:latin typeface="Noto Sans CJK HK"/>
                <a:cs typeface="Noto Sans CJK HK"/>
              </a:rPr>
              <a:t>傳閱裸露色情圖	片、散播色情影	片等，造成他人	</a:t>
            </a:r>
            <a:r>
              <a:rPr sz="2000" b="1" spc="-20" dirty="0">
                <a:latin typeface="Noto Sans CJK HK"/>
                <a:cs typeface="Noto Sans CJK HK"/>
              </a:rPr>
              <a:t>不舒服。</a:t>
            </a:r>
            <a:endParaRPr sz="2000">
              <a:latin typeface="Noto Sans CJK HK"/>
              <a:cs typeface="Noto Sans CJK H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1619" y="1351788"/>
            <a:ext cx="2426335" cy="986155"/>
          </a:xfrm>
          <a:prstGeom prst="rect">
            <a:avLst/>
          </a:prstGeom>
          <a:solidFill>
            <a:srgbClr val="A3A3A3"/>
          </a:solidFill>
        </p:spPr>
        <p:txBody>
          <a:bodyPr vert="horz" wrap="square" lIns="0" tIns="101600" rIns="0" bIns="0" rtlCol="0">
            <a:spAutoFit/>
          </a:bodyPr>
          <a:lstStyle/>
          <a:p>
            <a:pPr marL="680085" marR="317500" indent="-355600">
              <a:lnSpc>
                <a:spcPts val="3040"/>
              </a:lnSpc>
              <a:spcBef>
                <a:spcPts val="800"/>
              </a:spcBef>
            </a:pPr>
            <a:r>
              <a:rPr sz="2800" b="1" spc="-40" dirty="0">
                <a:latin typeface="Noto Sans CJK HK"/>
                <a:cs typeface="Noto Sans CJK HK"/>
              </a:rPr>
              <a:t>不受歡迎的</a:t>
            </a:r>
            <a:r>
              <a:rPr sz="2800" b="1" spc="-45" dirty="0">
                <a:latin typeface="Noto Sans CJK HK"/>
                <a:cs typeface="Noto Sans CJK HK"/>
              </a:rPr>
              <a:t>性要求</a:t>
            </a:r>
            <a:endParaRPr sz="2800">
              <a:latin typeface="Noto Sans CJK HK"/>
              <a:cs typeface="Noto Sans CJK H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69145" y="2324861"/>
            <a:ext cx="2400300" cy="3953510"/>
          </a:xfrm>
          <a:custGeom>
            <a:avLst/>
            <a:gdLst/>
            <a:ahLst/>
            <a:cxnLst/>
            <a:rect l="l" t="t" r="r" b="b"/>
            <a:pathLst>
              <a:path w="2400300" h="3953510">
                <a:moveTo>
                  <a:pt x="0" y="3953255"/>
                </a:moveTo>
                <a:lnTo>
                  <a:pt x="2400300" y="3953255"/>
                </a:lnTo>
                <a:lnTo>
                  <a:pt x="2400300" y="0"/>
                </a:lnTo>
                <a:lnTo>
                  <a:pt x="0" y="0"/>
                </a:lnTo>
                <a:lnTo>
                  <a:pt x="0" y="3953255"/>
                </a:lnTo>
                <a:close/>
              </a:path>
            </a:pathLst>
          </a:custGeom>
          <a:ln w="25908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69145" y="2311907"/>
            <a:ext cx="2400300" cy="3979545"/>
          </a:xfrm>
          <a:prstGeom prst="rect">
            <a:avLst/>
          </a:prstGeom>
          <a:solidFill>
            <a:srgbClr val="DFDFDF">
              <a:alpha val="89411"/>
            </a:srgbClr>
          </a:solidFill>
        </p:spPr>
        <p:txBody>
          <a:bodyPr vert="horz" wrap="square" lIns="0" tIns="113030" rIns="0" bIns="0" rtlCol="0">
            <a:spAutoFit/>
          </a:bodyPr>
          <a:lstStyle/>
          <a:p>
            <a:pPr marL="332740" marR="275590" indent="-226695" algn="just">
              <a:lnSpc>
                <a:spcPct val="90000"/>
              </a:lnSpc>
              <a:spcBef>
                <a:spcPts val="890"/>
              </a:spcBef>
              <a:buFont typeface="Arial"/>
              <a:buChar char="•"/>
              <a:tabLst>
                <a:tab pos="334645" algn="l"/>
              </a:tabLst>
            </a:pPr>
            <a:r>
              <a:rPr sz="2000" b="1" spc="-10" dirty="0">
                <a:latin typeface="Noto Sans CJK HK"/>
                <a:cs typeface="Noto Sans CJK HK"/>
              </a:rPr>
              <a:t>同學間以不登記	遲到等條件，要	求別的同學與其	</a:t>
            </a:r>
            <a:r>
              <a:rPr sz="2000" b="1" spc="-20" dirty="0">
                <a:latin typeface="Noto Sans CJK HK"/>
                <a:cs typeface="Noto Sans CJK HK"/>
              </a:rPr>
              <a:t>約會或趁機佔性	便宜。</a:t>
            </a:r>
            <a:endParaRPr sz="2000">
              <a:latin typeface="Noto Sans CJK HK"/>
              <a:cs typeface="Noto Sans CJK HK"/>
            </a:endParaRPr>
          </a:p>
          <a:p>
            <a:pPr marL="332740" marR="275590" indent="-226695" algn="just">
              <a:lnSpc>
                <a:spcPts val="2160"/>
              </a:lnSpc>
              <a:spcBef>
                <a:spcPts val="330"/>
              </a:spcBef>
              <a:buFont typeface="Arial"/>
              <a:buChar char="•"/>
              <a:tabLst>
                <a:tab pos="334645" algn="l"/>
              </a:tabLst>
            </a:pPr>
            <a:r>
              <a:rPr sz="2000" b="1" spc="-10" dirty="0">
                <a:latin typeface="Noto Sans CJK HK"/>
                <a:cs typeface="Noto Sans CJK HK"/>
              </a:rPr>
              <a:t>常見的有性賄賂	和性脅迫兩種。</a:t>
            </a:r>
            <a:endParaRPr sz="2000">
              <a:latin typeface="Noto Sans CJK HK"/>
              <a:cs typeface="Noto Sans CJK H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17" name="音訊 16">
            <a:hlinkClick r:id="" action="ppaction://media"/>
            <a:extLst>
              <a:ext uri="{FF2B5EF4-FFF2-40B4-BE49-F238E27FC236}">
                <a16:creationId xmlns:a16="http://schemas.microsoft.com/office/drawing/2014/main" id="{638AD3DA-5BAA-474A-8F11-08B60FC28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7"/>
    </mc:Choice>
    <mc:Fallback xmlns="">
      <p:transition spd="slow" advTm="18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103" y="895934"/>
            <a:ext cx="5359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強制性侵害定義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0970" algn="just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強制性交：性侵害不是性，而是暴力，是粗暴的侵害，是未經允許的性行為。簡單的說，</a:t>
            </a:r>
            <a:r>
              <a:rPr b="1" spc="-25" dirty="0">
                <a:solidFill>
                  <a:srgbClr val="FF0000"/>
                </a:solidFill>
                <a:latin typeface="Noto Sans CJK HK"/>
                <a:cs typeface="Noto Sans CJK HK"/>
              </a:rPr>
              <a:t>任何沒有經過您的同</a:t>
            </a:r>
            <a:r>
              <a:rPr b="1" spc="-20" dirty="0">
                <a:solidFill>
                  <a:srgbClr val="FF0000"/>
                </a:solidFill>
                <a:latin typeface="Noto Sans CJK HK"/>
                <a:cs typeface="Noto Sans CJK HK"/>
              </a:rPr>
              <a:t>意，以強暴、脅迫、恐嚇、催眠術或其他違反您意願的</a:t>
            </a:r>
            <a:r>
              <a:rPr b="1" spc="-10" dirty="0">
                <a:solidFill>
                  <a:srgbClr val="FF0000"/>
                </a:solidFill>
                <a:latin typeface="Noto Sans CJK HK"/>
                <a:cs typeface="Noto Sans CJK HK"/>
              </a:rPr>
              <a:t>方法而發生性行為者</a:t>
            </a:r>
            <a:r>
              <a:rPr spc="-20" dirty="0"/>
              <a:t>，都算是性侵害。</a:t>
            </a:r>
          </a:p>
          <a:p>
            <a:pPr marL="12700" marR="5080">
              <a:lnSpc>
                <a:spcPct val="100000"/>
              </a:lnSpc>
              <a:spcBef>
                <a:spcPts val="1805"/>
              </a:spcBef>
            </a:pPr>
            <a:r>
              <a:rPr spc="-20" dirty="0"/>
              <a:t>強制猥褻：只要不是您願意讓他人碰觸或觸摸身體的任</a:t>
            </a:r>
            <a:r>
              <a:rPr spc="-10" dirty="0"/>
              <a:t>何部位，且</a:t>
            </a:r>
            <a:r>
              <a:rPr b="1" spc="-15" dirty="0">
                <a:solidFill>
                  <a:srgbClr val="FF0000"/>
                </a:solidFill>
                <a:latin typeface="Noto Sans CJK HK"/>
                <a:cs typeface="Noto Sans CJK HK"/>
              </a:rPr>
              <a:t>碰觸程度達猥褻之行為者</a:t>
            </a:r>
            <a:r>
              <a:rPr spc="-10" dirty="0"/>
              <a:t>，也算性侵害。(衛</a:t>
            </a:r>
            <a:r>
              <a:rPr spc="5" dirty="0"/>
              <a:t>生福利部保護服務司，</a:t>
            </a:r>
            <a:r>
              <a:rPr spc="70" dirty="0"/>
              <a:t>2020)</a:t>
            </a:r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6244FF86-88F5-43E0-A624-5E4CCD1CC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8"/>
    </mc:Choice>
    <mc:Fallback xmlns="">
      <p:transition spd="slow" advTm="47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性侵害樣態說明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6920" y="1473708"/>
            <a:ext cx="2819400" cy="63119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13081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030"/>
              </a:spcBef>
            </a:pPr>
            <a:r>
              <a:rPr sz="2100" b="1" spc="-10" dirty="0">
                <a:latin typeface="Noto Sans CJK HK"/>
                <a:cs typeface="Noto Sans CJK HK"/>
              </a:rPr>
              <a:t>強制性交、猥褻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9873" y="2091689"/>
            <a:ext cx="2794000" cy="1957070"/>
          </a:xfrm>
          <a:custGeom>
            <a:avLst/>
            <a:gdLst/>
            <a:ahLst/>
            <a:cxnLst/>
            <a:rect l="l" t="t" r="r" b="b"/>
            <a:pathLst>
              <a:path w="2794000" h="1957070">
                <a:moveTo>
                  <a:pt x="0" y="1956816"/>
                </a:moveTo>
                <a:lnTo>
                  <a:pt x="2793492" y="1956816"/>
                </a:lnTo>
                <a:lnTo>
                  <a:pt x="2793492" y="0"/>
                </a:lnTo>
                <a:lnTo>
                  <a:pt x="0" y="0"/>
                </a:lnTo>
                <a:lnTo>
                  <a:pt x="0" y="1956816"/>
                </a:lnTo>
                <a:close/>
              </a:path>
            </a:pathLst>
          </a:custGeom>
          <a:ln w="25908">
            <a:solidFill>
              <a:srgbClr val="F7D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9873" y="2078735"/>
            <a:ext cx="2794000" cy="1983105"/>
          </a:xfrm>
          <a:prstGeom prst="rect">
            <a:avLst/>
          </a:prstGeom>
          <a:solidFill>
            <a:srgbClr val="F7D4CA">
              <a:alpha val="89411"/>
            </a:srgbClr>
          </a:solidFill>
        </p:spPr>
        <p:txBody>
          <a:bodyPr vert="horz" wrap="square" lIns="0" tIns="84455" rIns="0" bIns="0" rtlCol="0">
            <a:spAutoFit/>
          </a:bodyPr>
          <a:lstStyle/>
          <a:p>
            <a:pPr marL="340360" indent="-229235" algn="just">
              <a:lnSpc>
                <a:spcPts val="2395"/>
              </a:lnSpc>
              <a:spcBef>
                <a:spcPts val="665"/>
              </a:spcBef>
              <a:buFont typeface="Arial"/>
              <a:buChar char="•"/>
              <a:tabLst>
                <a:tab pos="340360" algn="l"/>
              </a:tabLst>
            </a:pPr>
            <a:r>
              <a:rPr sz="2100" b="1" spc="-20" dirty="0">
                <a:latin typeface="Noto Sans CJK HK"/>
                <a:cs typeface="Noto Sans CJK HK"/>
              </a:rPr>
              <a:t>強暴、脅迫、恐嚇</a:t>
            </a:r>
            <a:endParaRPr sz="2100">
              <a:latin typeface="Noto Sans CJK HK"/>
              <a:cs typeface="Noto Sans CJK HK"/>
            </a:endParaRPr>
          </a:p>
          <a:p>
            <a:pPr marL="339725" marR="311785" algn="just">
              <a:lnSpc>
                <a:spcPts val="2270"/>
              </a:lnSpc>
              <a:spcBef>
                <a:spcPts val="155"/>
              </a:spcBef>
            </a:pPr>
            <a:r>
              <a:rPr sz="2100" b="1" spc="-10" dirty="0">
                <a:latin typeface="Noto Sans CJK HK"/>
                <a:cs typeface="Noto Sans CJK HK"/>
              </a:rPr>
              <a:t>、催眠術或其他違反佩害人意願的方</a:t>
            </a:r>
            <a:r>
              <a:rPr sz="2100" b="1" spc="-25" dirty="0">
                <a:latin typeface="Noto Sans CJK HK"/>
                <a:cs typeface="Noto Sans CJK HK"/>
              </a:rPr>
              <a:t>法。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2079" y="1473708"/>
            <a:ext cx="2819400" cy="631190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130810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030"/>
              </a:spcBef>
            </a:pPr>
            <a:r>
              <a:rPr sz="2100" b="1" spc="-10" dirty="0">
                <a:latin typeface="Noto Sans CJK HK"/>
                <a:cs typeface="Noto Sans CJK HK"/>
              </a:rPr>
              <a:t>趁機性交、猥褻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5034" y="2091689"/>
            <a:ext cx="2794000" cy="1957070"/>
          </a:xfrm>
          <a:custGeom>
            <a:avLst/>
            <a:gdLst/>
            <a:ahLst/>
            <a:cxnLst/>
            <a:rect l="l" t="t" r="r" b="b"/>
            <a:pathLst>
              <a:path w="2794000" h="1957070">
                <a:moveTo>
                  <a:pt x="0" y="1956816"/>
                </a:moveTo>
                <a:lnTo>
                  <a:pt x="2793491" y="1956816"/>
                </a:lnTo>
                <a:lnTo>
                  <a:pt x="2793491" y="0"/>
                </a:lnTo>
                <a:lnTo>
                  <a:pt x="0" y="0"/>
                </a:lnTo>
                <a:lnTo>
                  <a:pt x="0" y="1956816"/>
                </a:lnTo>
                <a:close/>
              </a:path>
            </a:pathLst>
          </a:custGeom>
          <a:ln w="25908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25034" y="2078735"/>
            <a:ext cx="2794000" cy="1983105"/>
          </a:xfrm>
          <a:prstGeom prst="rect">
            <a:avLst/>
          </a:prstGeom>
          <a:solidFill>
            <a:srgbClr val="DFDFDF">
              <a:alpha val="89411"/>
            </a:srgbClr>
          </a:solidFill>
        </p:spPr>
        <p:txBody>
          <a:bodyPr vert="horz" wrap="square" lIns="0" tIns="116205" rIns="0" bIns="0" rtlCol="0">
            <a:spAutoFit/>
          </a:bodyPr>
          <a:lstStyle/>
          <a:p>
            <a:pPr marL="340360" marR="311785" indent="-228600" algn="just">
              <a:lnSpc>
                <a:spcPct val="90000"/>
              </a:lnSpc>
              <a:spcBef>
                <a:spcPts val="915"/>
              </a:spcBef>
              <a:buFont typeface="Arial"/>
              <a:buChar char="•"/>
              <a:tabLst>
                <a:tab pos="340360" algn="l"/>
              </a:tabLst>
            </a:pPr>
            <a:r>
              <a:rPr sz="2100" b="1" spc="-20" dirty="0">
                <a:latin typeface="Noto Sans CJK HK"/>
                <a:cs typeface="Noto Sans CJK HK"/>
              </a:rPr>
              <a:t>利用被害人心神喪</a:t>
            </a:r>
            <a:r>
              <a:rPr sz="2100" b="1" spc="-10" dirty="0">
                <a:latin typeface="Noto Sans CJK HK"/>
                <a:cs typeface="Noto Sans CJK HK"/>
              </a:rPr>
              <a:t>失、精神耗弱、身心障礙或其他相類</a:t>
            </a:r>
            <a:r>
              <a:rPr sz="2100" b="1" spc="-15" dirty="0">
                <a:latin typeface="Noto Sans CJK HK"/>
                <a:cs typeface="Noto Sans CJK HK"/>
              </a:rPr>
              <a:t>之情形。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7240" y="1473708"/>
            <a:ext cx="2819400" cy="6311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081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30"/>
              </a:spcBef>
            </a:pPr>
            <a:r>
              <a:rPr sz="2100" b="1" dirty="0">
                <a:latin typeface="Noto Sans CJK HK"/>
                <a:cs typeface="Noto Sans CJK HK"/>
              </a:rPr>
              <a:t>未滿</a:t>
            </a:r>
            <a:r>
              <a:rPr sz="2100" b="1" dirty="0">
                <a:latin typeface="Noto Serif CJK JP"/>
                <a:cs typeface="Noto Serif CJK JP"/>
              </a:rPr>
              <a:t>16</a:t>
            </a:r>
            <a:r>
              <a:rPr sz="2100" b="1" spc="-10" dirty="0">
                <a:latin typeface="Noto Sans CJK HK"/>
                <a:cs typeface="Noto Sans CJK HK"/>
              </a:rPr>
              <a:t>歲性交、猥褻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0193" y="2091689"/>
            <a:ext cx="2794000" cy="1957070"/>
          </a:xfrm>
          <a:custGeom>
            <a:avLst/>
            <a:gdLst/>
            <a:ahLst/>
            <a:cxnLst/>
            <a:rect l="l" t="t" r="r" b="b"/>
            <a:pathLst>
              <a:path w="2794000" h="1957070">
                <a:moveTo>
                  <a:pt x="0" y="1956816"/>
                </a:moveTo>
                <a:lnTo>
                  <a:pt x="2793492" y="1956816"/>
                </a:lnTo>
                <a:lnTo>
                  <a:pt x="2793492" y="0"/>
                </a:lnTo>
                <a:lnTo>
                  <a:pt x="0" y="0"/>
                </a:lnTo>
                <a:lnTo>
                  <a:pt x="0" y="1956816"/>
                </a:lnTo>
                <a:close/>
              </a:path>
            </a:pathLst>
          </a:custGeom>
          <a:ln w="25908">
            <a:solidFill>
              <a:srgbClr val="FFE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10193" y="2078735"/>
            <a:ext cx="2794000" cy="1983105"/>
          </a:xfrm>
          <a:prstGeom prst="rect">
            <a:avLst/>
          </a:prstGeom>
          <a:solidFill>
            <a:srgbClr val="FFE8C9">
              <a:alpha val="89411"/>
            </a:srgbClr>
          </a:solidFill>
        </p:spPr>
        <p:txBody>
          <a:bodyPr vert="horz" wrap="square" lIns="0" tIns="116205" rIns="0" bIns="0" rtlCol="0">
            <a:spAutoFit/>
          </a:bodyPr>
          <a:lstStyle/>
          <a:p>
            <a:pPr marL="340360" marR="152400" indent="-228600">
              <a:lnSpc>
                <a:spcPct val="90000"/>
              </a:lnSpc>
              <a:spcBef>
                <a:spcPts val="915"/>
              </a:spcBef>
              <a:buFont typeface="Arial"/>
              <a:buChar char="•"/>
              <a:tabLst>
                <a:tab pos="340360" algn="l"/>
              </a:tabLst>
            </a:pPr>
            <a:r>
              <a:rPr sz="2100" b="1" spc="-20" dirty="0">
                <a:latin typeface="Noto Sans CJK HK"/>
                <a:cs typeface="Noto Sans CJK HK"/>
              </a:rPr>
              <a:t>既使被害人同意仍</a:t>
            </a:r>
            <a:r>
              <a:rPr sz="2100" b="1" spc="-10" dirty="0">
                <a:latin typeface="Noto Sans CJK HK"/>
                <a:cs typeface="Noto Sans CJK HK"/>
              </a:rPr>
              <a:t>屬犯罪，其強制性</a:t>
            </a:r>
            <a:r>
              <a:rPr sz="2100" b="1" dirty="0">
                <a:latin typeface="Noto Sans CJK HK"/>
                <a:cs typeface="Noto Sans CJK HK"/>
              </a:rPr>
              <a:t>交罪法定刑</a:t>
            </a:r>
            <a:r>
              <a:rPr sz="2100" b="1" dirty="0">
                <a:latin typeface="Noto Serif CJK JP"/>
                <a:cs typeface="Noto Serif CJK JP"/>
              </a:rPr>
              <a:t>3</a:t>
            </a:r>
            <a:r>
              <a:rPr sz="2100" b="1" spc="-20" dirty="0">
                <a:latin typeface="Noto Sans CJK HK"/>
                <a:cs typeface="Noto Sans CJK HK"/>
              </a:rPr>
              <a:t>年以上</a:t>
            </a:r>
            <a:r>
              <a:rPr sz="2100" b="1" spc="-50" dirty="0">
                <a:latin typeface="Noto Sans CJK HK"/>
                <a:cs typeface="Noto Sans CJK HK"/>
              </a:rPr>
              <a:t> </a:t>
            </a:r>
            <a:r>
              <a:rPr sz="2100" b="1" dirty="0">
                <a:latin typeface="Noto Serif CJK JP"/>
                <a:cs typeface="Noto Serif CJK JP"/>
              </a:rPr>
              <a:t>10</a:t>
            </a:r>
            <a:r>
              <a:rPr sz="2100" b="1" spc="-15" dirty="0">
                <a:latin typeface="Noto Sans CJK HK"/>
                <a:cs typeface="Noto Sans CJK HK"/>
              </a:rPr>
              <a:t>年以下。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5878" y="4269485"/>
            <a:ext cx="2828925" cy="980440"/>
          </a:xfrm>
          <a:custGeom>
            <a:avLst/>
            <a:gdLst/>
            <a:ahLst/>
            <a:cxnLst/>
            <a:rect l="l" t="t" r="r" b="b"/>
            <a:pathLst>
              <a:path w="2828925" h="980439">
                <a:moveTo>
                  <a:pt x="0" y="979932"/>
                </a:moveTo>
                <a:lnTo>
                  <a:pt x="2828544" y="979932"/>
                </a:lnTo>
                <a:lnTo>
                  <a:pt x="2828544" y="0"/>
                </a:lnTo>
                <a:lnTo>
                  <a:pt x="0" y="0"/>
                </a:lnTo>
                <a:lnTo>
                  <a:pt x="0" y="979932"/>
                </a:lnTo>
                <a:close/>
              </a:path>
            </a:pathLst>
          </a:custGeom>
          <a:ln w="25908">
            <a:solidFill>
              <a:srgbClr val="58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5878" y="4256532"/>
            <a:ext cx="2828925" cy="1005840"/>
          </a:xfrm>
          <a:prstGeom prst="rect">
            <a:avLst/>
          </a:prstGeom>
          <a:solidFill>
            <a:srgbClr val="589BD4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100">
              <a:latin typeface="Times New Roman"/>
              <a:cs typeface="Times New Roman"/>
            </a:endParaRPr>
          </a:p>
          <a:p>
            <a:pPr marL="879475">
              <a:lnSpc>
                <a:spcPct val="100000"/>
              </a:lnSpc>
            </a:pPr>
            <a:r>
              <a:rPr sz="2100" b="1" spc="-15" dirty="0">
                <a:latin typeface="Noto Sans CJK HK"/>
                <a:cs typeface="Noto Sans CJK HK"/>
              </a:rPr>
              <a:t>利用權勢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95878" y="5264658"/>
            <a:ext cx="2828925" cy="1493520"/>
          </a:xfrm>
          <a:custGeom>
            <a:avLst/>
            <a:gdLst/>
            <a:ahLst/>
            <a:cxnLst/>
            <a:rect l="l" t="t" r="r" b="b"/>
            <a:pathLst>
              <a:path w="2828925" h="1493520">
                <a:moveTo>
                  <a:pt x="0" y="1493519"/>
                </a:moveTo>
                <a:lnTo>
                  <a:pt x="2828544" y="1493519"/>
                </a:lnTo>
                <a:lnTo>
                  <a:pt x="2828544" y="0"/>
                </a:lnTo>
                <a:lnTo>
                  <a:pt x="0" y="0"/>
                </a:lnTo>
                <a:lnTo>
                  <a:pt x="0" y="1493519"/>
                </a:lnTo>
                <a:close/>
              </a:path>
            </a:pathLst>
          </a:custGeom>
          <a:ln w="25908">
            <a:solidFill>
              <a:srgbClr val="CF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95878" y="5251703"/>
            <a:ext cx="2828925" cy="1519555"/>
          </a:xfrm>
          <a:prstGeom prst="rect">
            <a:avLst/>
          </a:prstGeom>
          <a:solidFill>
            <a:srgbClr val="CFDEEE">
              <a:alpha val="89411"/>
            </a:srgbClr>
          </a:solidFill>
        </p:spPr>
        <p:txBody>
          <a:bodyPr vert="horz" wrap="square" lIns="0" tIns="85090" rIns="0" bIns="0" rtlCol="0">
            <a:spAutoFit/>
          </a:bodyPr>
          <a:lstStyle/>
          <a:p>
            <a:pPr marL="33972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39725" algn="l"/>
              </a:tabLst>
            </a:pPr>
            <a:r>
              <a:rPr sz="2100" b="1" spc="-10" dirty="0">
                <a:latin typeface="Noto Sans CJK HK"/>
                <a:cs typeface="Noto Sans CJK HK"/>
              </a:rPr>
              <a:t>交換條件。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6183" y="4256532"/>
            <a:ext cx="2854960" cy="1005840"/>
          </a:xfrm>
          <a:prstGeom prst="rect">
            <a:avLst/>
          </a:prstGeom>
          <a:solidFill>
            <a:srgbClr val="6EAB46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100">
              <a:latin typeface="Times New Roman"/>
              <a:cs typeface="Times New Roman"/>
            </a:endParaRPr>
          </a:p>
          <a:p>
            <a:pPr marL="493395">
              <a:lnSpc>
                <a:spcPct val="100000"/>
              </a:lnSpc>
            </a:pPr>
            <a:r>
              <a:rPr sz="2100" b="1" spc="-10" dirty="0">
                <a:latin typeface="Noto Sans CJK HK"/>
                <a:cs typeface="Noto Sans CJK HK"/>
              </a:rPr>
              <a:t>其他媒介或誘發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19138" y="5249416"/>
            <a:ext cx="2828925" cy="1492250"/>
          </a:xfrm>
          <a:custGeom>
            <a:avLst/>
            <a:gdLst/>
            <a:ahLst/>
            <a:cxnLst/>
            <a:rect l="l" t="t" r="r" b="b"/>
            <a:pathLst>
              <a:path w="2828925" h="1492250">
                <a:moveTo>
                  <a:pt x="0" y="1491996"/>
                </a:moveTo>
                <a:lnTo>
                  <a:pt x="2828544" y="1491996"/>
                </a:lnTo>
                <a:lnTo>
                  <a:pt x="2828544" y="0"/>
                </a:lnTo>
                <a:lnTo>
                  <a:pt x="0" y="0"/>
                </a:lnTo>
                <a:lnTo>
                  <a:pt x="0" y="1491996"/>
                </a:lnTo>
                <a:close/>
              </a:path>
            </a:pathLst>
          </a:custGeom>
          <a:ln w="25908">
            <a:solidFill>
              <a:srgbClr val="D2E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19138" y="5236462"/>
            <a:ext cx="2828925" cy="1518285"/>
          </a:xfrm>
          <a:prstGeom prst="rect">
            <a:avLst/>
          </a:prstGeom>
          <a:solidFill>
            <a:srgbClr val="D2E0CC">
              <a:alpha val="89411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340995" marR="346710" indent="-228600">
              <a:lnSpc>
                <a:spcPts val="2270"/>
              </a:lnSpc>
              <a:spcBef>
                <a:spcPts val="955"/>
              </a:spcBef>
              <a:buFont typeface="Arial"/>
              <a:buChar char="•"/>
              <a:tabLst>
                <a:tab pos="340995" algn="l"/>
              </a:tabLst>
            </a:pPr>
            <a:r>
              <a:rPr sz="2100" b="1" spc="-10" dirty="0">
                <a:latin typeface="Noto Sans CJK HK"/>
                <a:cs typeface="Noto Sans CJK HK"/>
              </a:rPr>
              <a:t>散佈、販賣猥褻物</a:t>
            </a:r>
            <a:r>
              <a:rPr sz="2100" b="1" spc="-20" dirty="0">
                <a:latin typeface="Noto Sans CJK HK"/>
                <a:cs typeface="Noto Sans CJK HK"/>
              </a:rPr>
              <a:t>品等。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pic>
        <p:nvPicPr>
          <p:cNvPr id="20" name="音訊 19">
            <a:hlinkClick r:id="" action="ppaction://media"/>
            <a:extLst>
              <a:ext uri="{FF2B5EF4-FFF2-40B4-BE49-F238E27FC236}">
                <a16:creationId xmlns:a16="http://schemas.microsoft.com/office/drawing/2014/main" id="{B617099F-5DED-479A-B499-D2810F84D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52"/>
    </mc:Choice>
    <mc:Fallback xmlns="">
      <p:transition spd="slow" advTm="48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4571" y="558495"/>
            <a:ext cx="3073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相關法令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00836" y="1486730"/>
            <a:ext cx="6128385" cy="432371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895"/>
              </a:spcBef>
              <a:buSzPct val="96875"/>
              <a:buFont typeface="BM HANNA Air"/>
              <a:buChar char="●"/>
              <a:tabLst>
                <a:tab pos="419100" algn="l"/>
              </a:tabLst>
            </a:pPr>
            <a:r>
              <a:rPr sz="3200" b="1" spc="-10" dirty="0">
                <a:latin typeface="Noto Sans CJK HK"/>
                <a:cs typeface="Noto Sans CJK HK"/>
              </a:rPr>
              <a:t>《</a:t>
            </a: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 CJK HK"/>
                <a:cs typeface="Noto Sans CJK HK"/>
                <a:hlinkClick r:id="rId4"/>
              </a:rPr>
              <a:t>性別平等教育法</a:t>
            </a:r>
            <a:r>
              <a:rPr sz="3200" b="1" u="none" spc="-50" dirty="0">
                <a:latin typeface="Noto Sans CJK HK"/>
                <a:cs typeface="Noto Sans CJK HK"/>
              </a:rPr>
              <a:t>》</a:t>
            </a:r>
            <a:endParaRPr sz="3200">
              <a:latin typeface="Noto Sans CJK HK"/>
              <a:cs typeface="Noto Sans CJK HK"/>
            </a:endParaRPr>
          </a:p>
          <a:p>
            <a:pPr marL="419100" indent="-406400">
              <a:lnSpc>
                <a:spcPct val="100000"/>
              </a:lnSpc>
              <a:spcBef>
                <a:spcPts val="1800"/>
              </a:spcBef>
              <a:buSzPct val="96875"/>
              <a:buFont typeface="BM HANNA Air"/>
              <a:buChar char="●"/>
              <a:tabLst>
                <a:tab pos="419100" algn="l"/>
              </a:tabLst>
            </a:pPr>
            <a:r>
              <a:rPr sz="3200" b="1" spc="-10" dirty="0">
                <a:latin typeface="Noto Sans CJK HK"/>
                <a:cs typeface="Noto Sans CJK HK"/>
              </a:rPr>
              <a:t>《</a:t>
            </a:r>
            <a:r>
              <a:rPr sz="32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 CJK HK"/>
                <a:cs typeface="Noto Sans CJK HK"/>
                <a:hlinkClick r:id="rId5"/>
              </a:rPr>
              <a:t>性騷擾防治法</a:t>
            </a:r>
            <a:r>
              <a:rPr sz="3200" b="1" u="none" spc="-50" dirty="0">
                <a:latin typeface="Noto Sans CJK HK"/>
                <a:cs typeface="Noto Sans CJK HK"/>
              </a:rPr>
              <a:t>》</a:t>
            </a:r>
            <a:endParaRPr sz="3200">
              <a:latin typeface="Noto Sans CJK HK"/>
              <a:cs typeface="Noto Sans CJK HK"/>
            </a:endParaRPr>
          </a:p>
          <a:p>
            <a:pPr marL="419100" indent="-406400">
              <a:lnSpc>
                <a:spcPct val="100000"/>
              </a:lnSpc>
              <a:spcBef>
                <a:spcPts val="1800"/>
              </a:spcBef>
              <a:buSzPct val="96875"/>
              <a:buFont typeface="BM HANNA Air"/>
              <a:buChar char="●"/>
              <a:tabLst>
                <a:tab pos="419100" algn="l"/>
              </a:tabLst>
            </a:pPr>
            <a:r>
              <a:rPr sz="3200" b="1" spc="-10" dirty="0">
                <a:latin typeface="Noto Sans CJK HK"/>
                <a:cs typeface="Noto Sans CJK HK"/>
              </a:rPr>
              <a:t>《</a:t>
            </a: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 CJK HK"/>
                <a:cs typeface="Noto Sans CJK HK"/>
                <a:hlinkClick r:id="rId6"/>
              </a:rPr>
              <a:t>性侵害犯罪防治法</a:t>
            </a:r>
            <a:r>
              <a:rPr sz="3200" b="1" u="none" spc="-50" dirty="0">
                <a:latin typeface="Noto Sans CJK HK"/>
                <a:cs typeface="Noto Sans CJK HK"/>
              </a:rPr>
              <a:t>》</a:t>
            </a:r>
            <a:endParaRPr sz="3200">
              <a:latin typeface="Noto Sans CJK HK"/>
              <a:cs typeface="Noto Sans CJK HK"/>
            </a:endParaRPr>
          </a:p>
          <a:p>
            <a:pPr marL="419100" indent="-406400">
              <a:lnSpc>
                <a:spcPct val="100000"/>
              </a:lnSpc>
              <a:spcBef>
                <a:spcPts val="1805"/>
              </a:spcBef>
              <a:buSzPct val="96875"/>
              <a:buFont typeface="BM HANNA Air"/>
              <a:buChar char="●"/>
              <a:tabLst>
                <a:tab pos="419100" algn="l"/>
              </a:tabLst>
            </a:pPr>
            <a:r>
              <a:rPr sz="3200" b="1" spc="-10" dirty="0">
                <a:latin typeface="Noto Sans CJK HK"/>
                <a:cs typeface="Noto Sans CJK HK"/>
              </a:rPr>
              <a:t>《</a:t>
            </a: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 CJK HK"/>
                <a:cs typeface="Noto Sans CJK HK"/>
                <a:hlinkClick r:id="rId7"/>
              </a:rPr>
              <a:t>中華民國刑法</a:t>
            </a:r>
            <a:r>
              <a:rPr sz="3200" b="1" u="none" spc="-50" dirty="0">
                <a:latin typeface="Noto Sans CJK HK"/>
                <a:cs typeface="Noto Sans CJK HK"/>
              </a:rPr>
              <a:t>》</a:t>
            </a:r>
            <a:endParaRPr sz="3200">
              <a:latin typeface="Noto Sans CJK HK"/>
              <a:cs typeface="Noto Sans CJK HK"/>
            </a:endParaRPr>
          </a:p>
          <a:p>
            <a:pPr marL="419100" indent="-406400">
              <a:lnSpc>
                <a:spcPct val="100000"/>
              </a:lnSpc>
              <a:spcBef>
                <a:spcPts val="1800"/>
              </a:spcBef>
              <a:buSzPct val="96875"/>
              <a:buFont typeface="BM HANNA Air"/>
              <a:buChar char="●"/>
              <a:tabLst>
                <a:tab pos="419100" algn="l"/>
              </a:tabLst>
            </a:pPr>
            <a:r>
              <a:rPr sz="3200" b="1" spc="-10" dirty="0">
                <a:latin typeface="Noto Sans CJK HK"/>
                <a:cs typeface="Noto Sans CJK HK"/>
              </a:rPr>
              <a:t>《</a:t>
            </a: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 CJK HK"/>
                <a:cs typeface="Noto Sans CJK HK"/>
                <a:hlinkClick r:id="rId8"/>
              </a:rPr>
              <a:t>跟蹤騷擾防制法</a:t>
            </a:r>
            <a:r>
              <a:rPr sz="3200" b="1" u="none" spc="-50" dirty="0">
                <a:latin typeface="Noto Sans CJK HK"/>
                <a:cs typeface="Noto Sans CJK HK"/>
              </a:rPr>
              <a:t>》</a:t>
            </a:r>
            <a:endParaRPr sz="3200">
              <a:latin typeface="Noto Sans CJK HK"/>
              <a:cs typeface="Noto Sans CJK HK"/>
            </a:endParaRPr>
          </a:p>
          <a:p>
            <a:pPr marL="419100" indent="-406400">
              <a:lnSpc>
                <a:spcPct val="100000"/>
              </a:lnSpc>
              <a:spcBef>
                <a:spcPts val="1800"/>
              </a:spcBef>
              <a:buSzPct val="96875"/>
              <a:buFont typeface="BM HANNA Air"/>
              <a:buChar char="●"/>
              <a:tabLst>
                <a:tab pos="419100" algn="l"/>
              </a:tabLst>
            </a:pPr>
            <a:r>
              <a:rPr sz="3200" b="1" spc="-10" dirty="0">
                <a:latin typeface="Noto Sans CJK HK"/>
                <a:cs typeface="Noto Sans CJK HK"/>
              </a:rPr>
              <a:t>《</a:t>
            </a:r>
            <a:r>
              <a:rPr sz="32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 CJK HK"/>
                <a:cs typeface="Noto Sans CJK HK"/>
                <a:hlinkClick r:id="rId9"/>
              </a:rPr>
              <a:t>兒童及少年性剝削防制條例</a:t>
            </a:r>
            <a:r>
              <a:rPr sz="3200" b="1" u="none" spc="-50" dirty="0">
                <a:latin typeface="Noto Sans CJK HK"/>
                <a:cs typeface="Noto Sans CJK HK"/>
              </a:rPr>
              <a:t>》</a:t>
            </a:r>
            <a:endParaRPr sz="3200">
              <a:latin typeface="Noto Sans CJK HK"/>
              <a:cs typeface="Noto Sans CJK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68955" y="411376"/>
            <a:ext cx="4215765" cy="2076450"/>
          </a:xfrm>
          <a:custGeom>
            <a:avLst/>
            <a:gdLst/>
            <a:ahLst/>
            <a:cxnLst/>
            <a:rect l="l" t="t" r="r" b="b"/>
            <a:pathLst>
              <a:path w="4215765" h="2076450">
                <a:moveTo>
                  <a:pt x="2680883" y="2036675"/>
                </a:moveTo>
                <a:lnTo>
                  <a:pt x="2283246" y="2072235"/>
                </a:lnTo>
                <a:lnTo>
                  <a:pt x="2221241" y="2074343"/>
                </a:lnTo>
                <a:lnTo>
                  <a:pt x="2159534" y="2075559"/>
                </a:lnTo>
                <a:lnTo>
                  <a:pt x="2098149" y="2075894"/>
                </a:lnTo>
                <a:lnTo>
                  <a:pt x="2037115" y="2075358"/>
                </a:lnTo>
                <a:lnTo>
                  <a:pt x="1976457" y="2073964"/>
                </a:lnTo>
                <a:lnTo>
                  <a:pt x="1916203" y="2071722"/>
                </a:lnTo>
                <a:lnTo>
                  <a:pt x="1856378" y="2068644"/>
                </a:lnTo>
                <a:lnTo>
                  <a:pt x="1797011" y="2064739"/>
                </a:lnTo>
                <a:lnTo>
                  <a:pt x="1738126" y="2060021"/>
                </a:lnTo>
                <a:lnTo>
                  <a:pt x="1679752" y="2054499"/>
                </a:lnTo>
                <a:lnTo>
                  <a:pt x="1621915" y="2048184"/>
                </a:lnTo>
                <a:lnTo>
                  <a:pt x="1564641" y="2041089"/>
                </a:lnTo>
                <a:lnTo>
                  <a:pt x="1507957" y="2033224"/>
                </a:lnTo>
                <a:lnTo>
                  <a:pt x="1451890" y="2024600"/>
                </a:lnTo>
                <a:lnTo>
                  <a:pt x="1396466" y="2015228"/>
                </a:lnTo>
                <a:lnTo>
                  <a:pt x="1341713" y="2005119"/>
                </a:lnTo>
                <a:lnTo>
                  <a:pt x="1287657" y="1994285"/>
                </a:lnTo>
                <a:lnTo>
                  <a:pt x="1234323" y="1982737"/>
                </a:lnTo>
                <a:lnTo>
                  <a:pt x="1181741" y="1970486"/>
                </a:lnTo>
                <a:lnTo>
                  <a:pt x="1129935" y="1957542"/>
                </a:lnTo>
                <a:lnTo>
                  <a:pt x="1078932" y="1943917"/>
                </a:lnTo>
                <a:lnTo>
                  <a:pt x="1028760" y="1929623"/>
                </a:lnTo>
                <a:lnTo>
                  <a:pt x="979445" y="1914669"/>
                </a:lnTo>
                <a:lnTo>
                  <a:pt x="931014" y="1899068"/>
                </a:lnTo>
                <a:lnTo>
                  <a:pt x="883492" y="1882831"/>
                </a:lnTo>
                <a:lnTo>
                  <a:pt x="836908" y="1865968"/>
                </a:lnTo>
                <a:lnTo>
                  <a:pt x="791287" y="1848491"/>
                </a:lnTo>
                <a:lnTo>
                  <a:pt x="746657" y="1830411"/>
                </a:lnTo>
                <a:lnTo>
                  <a:pt x="703044" y="1811738"/>
                </a:lnTo>
                <a:lnTo>
                  <a:pt x="660474" y="1792485"/>
                </a:lnTo>
                <a:lnTo>
                  <a:pt x="618975" y="1772662"/>
                </a:lnTo>
                <a:lnTo>
                  <a:pt x="578573" y="1752280"/>
                </a:lnTo>
                <a:lnTo>
                  <a:pt x="539294" y="1731351"/>
                </a:lnTo>
                <a:lnTo>
                  <a:pt x="501166" y="1709886"/>
                </a:lnTo>
                <a:lnTo>
                  <a:pt x="464215" y="1687895"/>
                </a:lnTo>
                <a:lnTo>
                  <a:pt x="428468" y="1665389"/>
                </a:lnTo>
                <a:lnTo>
                  <a:pt x="393951" y="1642381"/>
                </a:lnTo>
                <a:lnTo>
                  <a:pt x="360692" y="1618881"/>
                </a:lnTo>
                <a:lnTo>
                  <a:pt x="328716" y="1594900"/>
                </a:lnTo>
                <a:lnTo>
                  <a:pt x="298051" y="1570449"/>
                </a:lnTo>
                <a:lnTo>
                  <a:pt x="268723" y="1545540"/>
                </a:lnTo>
                <a:lnTo>
                  <a:pt x="214185" y="1494390"/>
                </a:lnTo>
                <a:lnTo>
                  <a:pt x="165316" y="1441540"/>
                </a:lnTo>
                <a:lnTo>
                  <a:pt x="122329" y="1387077"/>
                </a:lnTo>
                <a:lnTo>
                  <a:pt x="85438" y="1331092"/>
                </a:lnTo>
                <a:lnTo>
                  <a:pt x="54857" y="1273672"/>
                </a:lnTo>
                <a:lnTo>
                  <a:pt x="30797" y="1214908"/>
                </a:lnTo>
                <a:lnTo>
                  <a:pt x="13475" y="1154887"/>
                </a:lnTo>
                <a:lnTo>
                  <a:pt x="2998" y="1092772"/>
                </a:lnTo>
                <a:lnTo>
                  <a:pt x="0" y="1029935"/>
                </a:lnTo>
                <a:lnTo>
                  <a:pt x="1359" y="998790"/>
                </a:lnTo>
                <a:lnTo>
                  <a:pt x="9670" y="937119"/>
                </a:lnTo>
                <a:lnTo>
                  <a:pt x="25268" y="876371"/>
                </a:lnTo>
                <a:lnTo>
                  <a:pt x="47953" y="816664"/>
                </a:lnTo>
                <a:lnTo>
                  <a:pt x="77522" y="758115"/>
                </a:lnTo>
                <a:lnTo>
                  <a:pt x="113775" y="700841"/>
                </a:lnTo>
                <a:lnTo>
                  <a:pt x="156510" y="644959"/>
                </a:lnTo>
                <a:lnTo>
                  <a:pt x="205526" y="590587"/>
                </a:lnTo>
                <a:lnTo>
                  <a:pt x="260621" y="537841"/>
                </a:lnTo>
                <a:lnTo>
                  <a:pt x="290385" y="512115"/>
                </a:lnTo>
                <a:lnTo>
                  <a:pt x="321594" y="486840"/>
                </a:lnTo>
                <a:lnTo>
                  <a:pt x="354221" y="462030"/>
                </a:lnTo>
                <a:lnTo>
                  <a:pt x="388243" y="437700"/>
                </a:lnTo>
                <a:lnTo>
                  <a:pt x="423633" y="413864"/>
                </a:lnTo>
                <a:lnTo>
                  <a:pt x="460367" y="390538"/>
                </a:lnTo>
                <a:lnTo>
                  <a:pt x="498420" y="367736"/>
                </a:lnTo>
                <a:lnTo>
                  <a:pt x="537765" y="345472"/>
                </a:lnTo>
                <a:lnTo>
                  <a:pt x="578379" y="323762"/>
                </a:lnTo>
                <a:lnTo>
                  <a:pt x="620236" y="302619"/>
                </a:lnTo>
                <a:lnTo>
                  <a:pt x="663310" y="282059"/>
                </a:lnTo>
                <a:lnTo>
                  <a:pt x="707577" y="262096"/>
                </a:lnTo>
                <a:lnTo>
                  <a:pt x="753012" y="242745"/>
                </a:lnTo>
                <a:lnTo>
                  <a:pt x="799588" y="224020"/>
                </a:lnTo>
                <a:lnTo>
                  <a:pt x="847282" y="205937"/>
                </a:lnTo>
                <a:lnTo>
                  <a:pt x="896067" y="188509"/>
                </a:lnTo>
                <a:lnTo>
                  <a:pt x="945919" y="171752"/>
                </a:lnTo>
                <a:lnTo>
                  <a:pt x="996813" y="155680"/>
                </a:lnTo>
                <a:lnTo>
                  <a:pt x="1048723" y="140308"/>
                </a:lnTo>
                <a:lnTo>
                  <a:pt x="1101624" y="125650"/>
                </a:lnTo>
                <a:lnTo>
                  <a:pt x="1155492" y="111721"/>
                </a:lnTo>
                <a:lnTo>
                  <a:pt x="1210300" y="98536"/>
                </a:lnTo>
                <a:lnTo>
                  <a:pt x="1266023" y="86109"/>
                </a:lnTo>
                <a:lnTo>
                  <a:pt x="1322638" y="74456"/>
                </a:lnTo>
                <a:lnTo>
                  <a:pt x="1380117" y="63590"/>
                </a:lnTo>
                <a:lnTo>
                  <a:pt x="1438437" y="53526"/>
                </a:lnTo>
                <a:lnTo>
                  <a:pt x="1497571" y="44279"/>
                </a:lnTo>
                <a:lnTo>
                  <a:pt x="1557496" y="35864"/>
                </a:lnTo>
                <a:lnTo>
                  <a:pt x="1618185" y="28295"/>
                </a:lnTo>
                <a:lnTo>
                  <a:pt x="1679613" y="21588"/>
                </a:lnTo>
                <a:lnTo>
                  <a:pt x="1741756" y="15755"/>
                </a:lnTo>
                <a:lnTo>
                  <a:pt x="1804588" y="10813"/>
                </a:lnTo>
                <a:lnTo>
                  <a:pt x="1868083" y="6776"/>
                </a:lnTo>
                <a:lnTo>
                  <a:pt x="1932218" y="3659"/>
                </a:lnTo>
                <a:lnTo>
                  <a:pt x="1994222" y="1550"/>
                </a:lnTo>
                <a:lnTo>
                  <a:pt x="2055930" y="334"/>
                </a:lnTo>
                <a:lnTo>
                  <a:pt x="2117314" y="0"/>
                </a:lnTo>
                <a:lnTo>
                  <a:pt x="2178349" y="535"/>
                </a:lnTo>
                <a:lnTo>
                  <a:pt x="2239007" y="1929"/>
                </a:lnTo>
                <a:lnTo>
                  <a:pt x="2299261" y="4171"/>
                </a:lnTo>
                <a:lnTo>
                  <a:pt x="2359085" y="7250"/>
                </a:lnTo>
                <a:lnTo>
                  <a:pt x="2418453" y="11154"/>
                </a:lnTo>
                <a:lnTo>
                  <a:pt x="2477337" y="15873"/>
                </a:lnTo>
                <a:lnTo>
                  <a:pt x="2535712" y="21395"/>
                </a:lnTo>
                <a:lnTo>
                  <a:pt x="2593549" y="27709"/>
                </a:lnTo>
                <a:lnTo>
                  <a:pt x="2650823" y="34804"/>
                </a:lnTo>
                <a:lnTo>
                  <a:pt x="2707507" y="42669"/>
                </a:lnTo>
                <a:lnTo>
                  <a:pt x="2763574" y="51294"/>
                </a:lnTo>
                <a:lnTo>
                  <a:pt x="2818997" y="60665"/>
                </a:lnTo>
                <a:lnTo>
                  <a:pt x="2873751" y="70774"/>
                </a:lnTo>
                <a:lnTo>
                  <a:pt x="2927807" y="81608"/>
                </a:lnTo>
                <a:lnTo>
                  <a:pt x="2981140" y="93156"/>
                </a:lnTo>
                <a:lnTo>
                  <a:pt x="3033723" y="105408"/>
                </a:lnTo>
                <a:lnTo>
                  <a:pt x="3085529" y="118351"/>
                </a:lnTo>
                <a:lnTo>
                  <a:pt x="3136531" y="131976"/>
                </a:lnTo>
                <a:lnTo>
                  <a:pt x="3186703" y="146271"/>
                </a:lnTo>
                <a:lnTo>
                  <a:pt x="3236019" y="161224"/>
                </a:lnTo>
                <a:lnTo>
                  <a:pt x="3284450" y="176825"/>
                </a:lnTo>
                <a:lnTo>
                  <a:pt x="3331971" y="193062"/>
                </a:lnTo>
                <a:lnTo>
                  <a:pt x="3378556" y="209925"/>
                </a:lnTo>
                <a:lnTo>
                  <a:pt x="3424176" y="227402"/>
                </a:lnTo>
                <a:lnTo>
                  <a:pt x="3468807" y="245482"/>
                </a:lnTo>
                <a:lnTo>
                  <a:pt x="3512420" y="264155"/>
                </a:lnTo>
                <a:lnTo>
                  <a:pt x="3554990" y="283408"/>
                </a:lnTo>
                <a:lnTo>
                  <a:pt x="3596489" y="303231"/>
                </a:lnTo>
                <a:lnTo>
                  <a:pt x="3636891" y="323613"/>
                </a:lnTo>
                <a:lnTo>
                  <a:pt x="3676170" y="344542"/>
                </a:lnTo>
                <a:lnTo>
                  <a:pt x="3714298" y="366008"/>
                </a:lnTo>
                <a:lnTo>
                  <a:pt x="3751249" y="387999"/>
                </a:lnTo>
                <a:lnTo>
                  <a:pt x="3786996" y="410504"/>
                </a:lnTo>
                <a:lnTo>
                  <a:pt x="3821512" y="433512"/>
                </a:lnTo>
                <a:lnTo>
                  <a:pt x="3854772" y="457012"/>
                </a:lnTo>
                <a:lnTo>
                  <a:pt x="3886748" y="480993"/>
                </a:lnTo>
                <a:lnTo>
                  <a:pt x="3917413" y="505444"/>
                </a:lnTo>
                <a:lnTo>
                  <a:pt x="3946741" y="530353"/>
                </a:lnTo>
                <a:lnTo>
                  <a:pt x="4001279" y="581503"/>
                </a:lnTo>
                <a:lnTo>
                  <a:pt x="4050148" y="634353"/>
                </a:lnTo>
                <a:lnTo>
                  <a:pt x="4093135" y="688816"/>
                </a:lnTo>
                <a:lnTo>
                  <a:pt x="4130026" y="744802"/>
                </a:lnTo>
                <a:lnTo>
                  <a:pt x="4160607" y="802221"/>
                </a:lnTo>
                <a:lnTo>
                  <a:pt x="4184666" y="860986"/>
                </a:lnTo>
                <a:lnTo>
                  <a:pt x="4201989" y="921006"/>
                </a:lnTo>
                <a:lnTo>
                  <a:pt x="4212812" y="986544"/>
                </a:lnTo>
                <a:lnTo>
                  <a:pt x="4215154" y="1021508"/>
                </a:lnTo>
                <a:lnTo>
                  <a:pt x="4215112" y="1056326"/>
                </a:lnTo>
                <a:lnTo>
                  <a:pt x="4207986" y="1125430"/>
                </a:lnTo>
                <a:lnTo>
                  <a:pt x="4191656" y="1193662"/>
                </a:lnTo>
                <a:lnTo>
                  <a:pt x="4166342" y="1260826"/>
                </a:lnTo>
                <a:lnTo>
                  <a:pt x="4132267" y="1326727"/>
                </a:lnTo>
                <a:lnTo>
                  <a:pt x="4112013" y="1359144"/>
                </a:lnTo>
                <a:lnTo>
                  <a:pt x="4089651" y="1391172"/>
                </a:lnTo>
                <a:lnTo>
                  <a:pt x="4065210" y="1422786"/>
                </a:lnTo>
                <a:lnTo>
                  <a:pt x="4038716" y="1453964"/>
                </a:lnTo>
                <a:lnTo>
                  <a:pt x="4010198" y="1484680"/>
                </a:lnTo>
                <a:lnTo>
                  <a:pt x="3979684" y="1514910"/>
                </a:lnTo>
                <a:lnTo>
                  <a:pt x="3947200" y="1544629"/>
                </a:lnTo>
                <a:lnTo>
                  <a:pt x="3912775" y="1573814"/>
                </a:lnTo>
                <a:lnTo>
                  <a:pt x="3876435" y="1602439"/>
                </a:lnTo>
                <a:lnTo>
                  <a:pt x="3838210" y="1630481"/>
                </a:lnTo>
                <a:lnTo>
                  <a:pt x="3798127" y="1657915"/>
                </a:lnTo>
                <a:lnTo>
                  <a:pt x="3756212" y="1684718"/>
                </a:lnTo>
                <a:lnTo>
                  <a:pt x="3712494" y="1710863"/>
                </a:lnTo>
                <a:lnTo>
                  <a:pt x="3667001" y="1736328"/>
                </a:lnTo>
                <a:lnTo>
                  <a:pt x="3619761" y="1761087"/>
                </a:lnTo>
                <a:lnTo>
                  <a:pt x="3570800" y="1785117"/>
                </a:lnTo>
                <a:lnTo>
                  <a:pt x="3520146" y="1808393"/>
                </a:lnTo>
                <a:lnTo>
                  <a:pt x="3467828" y="1830891"/>
                </a:lnTo>
                <a:lnTo>
                  <a:pt x="3413873" y="1852586"/>
                </a:lnTo>
                <a:lnTo>
                  <a:pt x="3358308" y="1873455"/>
                </a:lnTo>
                <a:lnTo>
                  <a:pt x="3301162" y="1893471"/>
                </a:lnTo>
                <a:lnTo>
                  <a:pt x="3242461" y="1912613"/>
                </a:lnTo>
                <a:lnTo>
                  <a:pt x="3182234" y="1930854"/>
                </a:lnTo>
                <a:lnTo>
                  <a:pt x="3120508" y="1948171"/>
                </a:lnTo>
                <a:lnTo>
                  <a:pt x="3057311" y="1964539"/>
                </a:lnTo>
                <a:lnTo>
                  <a:pt x="2680883" y="2036675"/>
                </a:lnTo>
                <a:close/>
              </a:path>
            </a:pathLst>
          </a:custGeom>
          <a:ln w="1219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2388" y="874216"/>
            <a:ext cx="27686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Noto Sans CJK HK"/>
                <a:cs typeface="Noto Sans CJK HK"/>
              </a:rPr>
              <a:t>我們都受這些</a:t>
            </a:r>
            <a:r>
              <a:rPr sz="3600" b="1" spc="-10" dirty="0">
                <a:latin typeface="Noto Sans CJK HK"/>
                <a:cs typeface="Noto Sans CJK HK"/>
              </a:rPr>
              <a:t>法令所保護哦</a:t>
            </a:r>
            <a:endParaRPr sz="3600">
              <a:latin typeface="Noto Sans CJK HK"/>
              <a:cs typeface="Noto Sans CJK HK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8852" y="2712719"/>
            <a:ext cx="3770376" cy="33665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pic>
        <p:nvPicPr>
          <p:cNvPr id="10" name="音訊 9">
            <a:hlinkClick r:id="" action="ppaction://media"/>
            <a:extLst>
              <a:ext uri="{FF2B5EF4-FFF2-40B4-BE49-F238E27FC236}">
                <a16:creationId xmlns:a16="http://schemas.microsoft.com/office/drawing/2014/main" id="{BC5A4597-9D33-4A61-9381-BA88EBE1F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3"/>
    </mc:Choice>
    <mc:Fallback xmlns="">
      <p:transition spd="slow" advTm="2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328</Words>
  <Application>Microsoft Office PowerPoint</Application>
  <PresentationFormat>寬螢幕</PresentationFormat>
  <Paragraphs>97</Paragraphs>
  <Slides>12</Slides>
  <Notes>0</Notes>
  <HiddenSlides>0</HiddenSlides>
  <MMClips>12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BM HANNA Air</vt:lpstr>
      <vt:lpstr>Droid Sans Fallback</vt:lpstr>
      <vt:lpstr>Noto Sans CJK HK</vt:lpstr>
      <vt:lpstr>Noto Serif CJK JP</vt:lpstr>
      <vt:lpstr>UKIJ CJK</vt:lpstr>
      <vt:lpstr>Arial</vt:lpstr>
      <vt:lpstr>Times New Roman</vt:lpstr>
      <vt:lpstr>Office Theme</vt:lpstr>
      <vt:lpstr>友善校園週 性平教育入班宣導 國中八年級第一學期</vt:lpstr>
      <vt:lpstr>課程內容</vt:lpstr>
      <vt:lpstr>案例影片 我只是在教學妹，有什麼問題？</vt:lpstr>
      <vt:lpstr>影片討論</vt:lpstr>
      <vt:lpstr>性騷擾定義</vt:lpstr>
      <vt:lpstr>性騷擾樣態</vt:lpstr>
      <vt:lpstr>強制性侵害定義</vt:lpstr>
      <vt:lpstr>性侵害樣態說明</vt:lpstr>
      <vt:lpstr>相關法令</vt:lpstr>
      <vt:lpstr>求助管道</vt:lpstr>
      <vt:lpstr>PowerPoint 簡報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优品PPT</dc:creator>
  <cp:lastModifiedBy>亞靜 莊</cp:lastModifiedBy>
  <cp:revision>3</cp:revision>
  <dcterms:created xsi:type="dcterms:W3CDTF">2024-08-14T02:00:38Z</dcterms:created>
  <dcterms:modified xsi:type="dcterms:W3CDTF">2024-08-26T03:09:53Z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2024-08-14T00:00:00Z</vt:filetime>
  </property>
  <property fmtid="{D5CDD505-2E9C-101B-9397-08002B2CF9AE}" pid="5" name="Producer">
    <vt:lpwstr>3-Heights(TM) PDF Security Shell 4.8.25.2 (http://www.pdf-tools.com)</vt:lpwstr>
  </property>
</Properties>
</file>