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1" r:id="rId4"/>
    <p:sldId id="272" r:id="rId5"/>
    <p:sldId id="273" r:id="rId6"/>
    <p:sldId id="257" r:id="rId7"/>
    <p:sldId id="268" r:id="rId8"/>
    <p:sldId id="275" r:id="rId9"/>
    <p:sldId id="264" r:id="rId10"/>
    <p:sldId id="259" r:id="rId11"/>
    <p:sldId id="262" r:id="rId12"/>
    <p:sldId id="261" r:id="rId13"/>
    <p:sldId id="265" r:id="rId14"/>
    <p:sldId id="27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74D2-5D6D-4B3D-86F7-01F1A3343D33}" type="datetimeFigureOut">
              <a:rPr lang="zh-TW" altLang="en-US" smtClean="0"/>
              <a:pPr/>
              <a:t>2024/8/20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9B%8B%E7%99%BD%E8%B3%AA" TargetMode="External"/><Relationship Id="rId2" Type="http://schemas.openxmlformats.org/officeDocument/2006/relationships/hyperlink" Target="https://zh.wikipedia.org/wiki/%E7%A2%B3%E6%B0%B4%E5%8C%96%E5%90%88%E7%89%A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h.wikipedia.org/wiki/%E7%B6%AD%E7%94%9F%E7%B4%A0" TargetMode="External"/><Relationship Id="rId5" Type="http://schemas.openxmlformats.org/officeDocument/2006/relationships/hyperlink" Target="https://zh.wikipedia.org/wiki/%E7%A4%A6%E7%89%A9%E8%B3%AA" TargetMode="External"/><Relationship Id="rId4" Type="http://schemas.openxmlformats.org/officeDocument/2006/relationships/hyperlink" Target="https://zh.wikipedia.org/wiki/%E8%84%82%E8%82%A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9B%8B%E7%99%BD%E8%B3%AA" TargetMode="External"/><Relationship Id="rId7" Type="http://schemas.openxmlformats.org/officeDocument/2006/relationships/hyperlink" Target="https://www.youtube.com/watch?v=jZLEeXsPreg&amp;t=71s" TargetMode="External"/><Relationship Id="rId2" Type="http://schemas.openxmlformats.org/officeDocument/2006/relationships/hyperlink" Target="https://zh.wikipedia.org/wiki/%E7%A2%B3%E6%B0%B4%E5%8C%96%E5%90%88%E7%89%A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h.wikipedia.org/wiki/%E7%B6%AD%E7%94%9F%E7%B4%A0" TargetMode="External"/><Relationship Id="rId5" Type="http://schemas.openxmlformats.org/officeDocument/2006/relationships/hyperlink" Target="https://zh.wikipedia.org/wiki/%E7%A4%A6%E7%89%A9%E8%B3%AA" TargetMode="External"/><Relationship Id="rId4" Type="http://schemas.openxmlformats.org/officeDocument/2006/relationships/hyperlink" Target="https://zh.wikipedia.org/wiki/%E8%84%82%E8%82%A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2140" y="1556792"/>
            <a:ext cx="7772400" cy="882129"/>
          </a:xfrm>
        </p:spPr>
        <p:txBody>
          <a:bodyPr/>
          <a:lstStyle/>
          <a:p>
            <a:r>
              <a:rPr lang="zh-TW" altLang="en-US" dirty="0" smtClean="0"/>
              <a:t>忠孝國中營養午餐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355976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52629" y="4581128"/>
            <a:ext cx="37914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 smtClean="0"/>
              <a:t>午餐執行秘書 郭峻銘老師</a:t>
            </a:r>
            <a:endParaRPr lang="zh-TW" altLang="en-US" sz="2500" dirty="0"/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247940" y="2725162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學務處</a:t>
            </a:r>
            <a:endParaRPr lang="en-US" altLang="zh-TW" dirty="0" smtClean="0"/>
          </a:p>
          <a:p>
            <a:r>
              <a:rPr lang="en-US" altLang="zh-TW" dirty="0" smtClean="0"/>
              <a:t>2024/08/21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(1)</a:t>
            </a:r>
            <a:r>
              <a:rPr lang="zh-TW" altLang="en-US" dirty="0" smtClean="0"/>
              <a:t>同學</a:t>
            </a:r>
            <a:r>
              <a:rPr lang="zh-TW" altLang="zh-TW" dirty="0" smtClean="0"/>
              <a:t>取餐之前請務必洗手</a:t>
            </a:r>
            <a:r>
              <a:rPr lang="zh-TW" altLang="en-US" dirty="0" smtClean="0"/>
              <a:t>或</a:t>
            </a:r>
            <a:r>
              <a:rPr lang="zh-TW" altLang="zh-TW" dirty="0" smtClean="0"/>
              <a:t>用酒精消毒雙手並戴口罩。</a:t>
            </a:r>
          </a:p>
          <a:p>
            <a:endParaRPr lang="zh-TW" altLang="en-US" dirty="0"/>
          </a:p>
        </p:txBody>
      </p:sp>
      <p:pic>
        <p:nvPicPr>
          <p:cNvPr id="4" name="圖片 3" descr="洗手s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2771093" cy="2078789"/>
          </a:xfrm>
          <a:prstGeom prst="rect">
            <a:avLst/>
          </a:prstGeom>
        </p:spPr>
      </p:pic>
      <p:pic>
        <p:nvPicPr>
          <p:cNvPr id="5" name="圖片 4" descr="沖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529"/>
            <a:ext cx="2784266" cy="2088671"/>
          </a:xfrm>
          <a:prstGeom prst="rect">
            <a:avLst/>
          </a:prstGeom>
        </p:spPr>
      </p:pic>
      <p:pic>
        <p:nvPicPr>
          <p:cNvPr id="6" name="圖片 5" descr="用酒精消毒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2194203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(2)</a:t>
            </a:r>
            <a:r>
              <a:rPr lang="zh-TW" altLang="zh-TW" dirty="0" smtClean="0"/>
              <a:t>請導師指定同學統一為同學打菜</a:t>
            </a:r>
            <a:r>
              <a:rPr lang="zh-TW" altLang="en-US" dirty="0" smtClean="0"/>
              <a:t>打湯</a:t>
            </a:r>
            <a:r>
              <a:rPr lang="zh-TW" altLang="zh-TW" dirty="0" smtClean="0"/>
              <a:t>，打菜前</a:t>
            </a:r>
            <a:r>
              <a:rPr lang="zh-TW" altLang="en-US" dirty="0" smtClean="0"/>
              <a:t>務必</a:t>
            </a:r>
            <a:r>
              <a:rPr lang="zh-TW" altLang="zh-TW" dirty="0" smtClean="0"/>
              <a:t>用酒精消毒雙手並戴口罩。</a:t>
            </a:r>
          </a:p>
          <a:p>
            <a:endParaRPr lang="zh-TW" altLang="en-US" dirty="0"/>
          </a:p>
        </p:txBody>
      </p:sp>
      <p:pic>
        <p:nvPicPr>
          <p:cNvPr id="10" name="圖片 9" descr="P_20220830_120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492896"/>
            <a:ext cx="4320480" cy="3240360"/>
          </a:xfrm>
          <a:prstGeom prst="rect">
            <a:avLst/>
          </a:prstGeom>
        </p:spPr>
      </p:pic>
      <p:pic>
        <p:nvPicPr>
          <p:cNvPr id="11" name="圖片 10" descr="用酒精消毒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20888"/>
            <a:ext cx="2644338" cy="352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(3)</a:t>
            </a:r>
            <a:r>
              <a:rPr lang="zh-TW" altLang="zh-TW" dirty="0" smtClean="0"/>
              <a:t>排隊取餐禁止交談及嬉戲。</a:t>
            </a:r>
          </a:p>
          <a:p>
            <a:endParaRPr lang="zh-TW" altLang="en-US" dirty="0"/>
          </a:p>
        </p:txBody>
      </p:sp>
      <p:pic>
        <p:nvPicPr>
          <p:cNvPr id="7" name="圖片 6" descr="P_20220830_120627.jpg"/>
          <p:cNvPicPr>
            <a:picLocks noChangeAspect="1"/>
          </p:cNvPicPr>
          <p:nvPr/>
        </p:nvPicPr>
        <p:blipFill>
          <a:blip r:embed="rId2" cstate="print"/>
          <a:srcRect l="13557" t="24504" r="10382" b="3872"/>
          <a:stretch>
            <a:fillRect/>
          </a:stretch>
        </p:blipFill>
        <p:spPr>
          <a:xfrm>
            <a:off x="683567" y="2204864"/>
            <a:ext cx="3940978" cy="3169917"/>
          </a:xfrm>
          <a:prstGeom prst="rect">
            <a:avLst/>
          </a:prstGeom>
        </p:spPr>
      </p:pic>
      <p:pic>
        <p:nvPicPr>
          <p:cNvPr id="10" name="圖片 9" descr="1662015732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11815"/>
            <a:ext cx="3888432" cy="308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用餐後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用完餐後，請將廚餘統一倒入同一個餐桶內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請勿將廚餘放在飯桶中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，在</a:t>
            </a:r>
            <a:r>
              <a:rPr lang="en-US" altLang="zh-TW" dirty="0" smtClean="0"/>
              <a:t>12:20</a:t>
            </a:r>
            <a:r>
              <a:rPr lang="zh-TW" altLang="en-US" dirty="0" smtClean="0"/>
              <a:t>鐘響後，由抬餐同學將餐桶連同廚餘一起抬到</a:t>
            </a:r>
            <a:r>
              <a:rPr lang="en-US" altLang="zh-TW" dirty="0" smtClean="0"/>
              <a:t>1F</a:t>
            </a:r>
            <a:r>
              <a:rPr lang="zh-TW" altLang="en-US" dirty="0" smtClean="0"/>
              <a:t>學務處前，交給午餐供餐人員。</a:t>
            </a:r>
            <a:endParaRPr lang="zh-TW" altLang="en-US" dirty="0"/>
          </a:p>
        </p:txBody>
      </p:sp>
      <p:pic>
        <p:nvPicPr>
          <p:cNvPr id="8" name="圖片 7" descr="1662015949250.jpg"/>
          <p:cNvPicPr>
            <a:picLocks noChangeAspect="1"/>
          </p:cNvPicPr>
          <p:nvPr/>
        </p:nvPicPr>
        <p:blipFill>
          <a:blip r:embed="rId2" cstate="print"/>
          <a:srcRect t="22348"/>
          <a:stretch>
            <a:fillRect/>
          </a:stretch>
        </p:blipFill>
        <p:spPr>
          <a:xfrm>
            <a:off x="899592" y="2996952"/>
            <a:ext cx="4176464" cy="3185120"/>
          </a:xfrm>
          <a:prstGeom prst="rect">
            <a:avLst/>
          </a:prstGeom>
        </p:spPr>
      </p:pic>
      <p:pic>
        <p:nvPicPr>
          <p:cNvPr id="9" name="圖片 8" descr="P_20220824_122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068960"/>
            <a:ext cx="355239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41764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學習良好用餐禮儀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珍惜食材不浪費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sz="1100" dirty="0"/>
          </a:p>
        </p:txBody>
      </p:sp>
      <p:pic>
        <p:nvPicPr>
          <p:cNvPr id="5" name="圖片 4" descr="1662017527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8028384" cy="44602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37384" y="2420888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TW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POP1體W7" pitchFamily="81" charset="-120"/>
                <a:ea typeface="華康POP1體W7" pitchFamily="81" charset="-120"/>
              </a:rPr>
              <a:t>呷奔囉</a:t>
            </a:r>
            <a:r>
              <a:rPr lang="en-US" altLang="zh-TW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POP1體W7" pitchFamily="81" charset="-120"/>
                <a:ea typeface="華康POP1體W7" pitchFamily="81" charset="-120"/>
              </a:rPr>
              <a:t>!</a:t>
            </a:r>
            <a:endParaRPr lang="zh-TW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POP1體W7" pitchFamily="81" charset="-120"/>
              <a:ea typeface="華康POP1體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7" y="0"/>
            <a:ext cx="10185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忠孝國中營養午餐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學務處</a:t>
            </a:r>
            <a:endParaRPr lang="en-US" altLang="zh-TW" dirty="0" smtClean="0"/>
          </a:p>
          <a:p>
            <a:r>
              <a:rPr lang="en-US" altLang="zh-TW" dirty="0" smtClean="0"/>
              <a:t>2024/08/21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47664" y="3381400"/>
            <a:ext cx="65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+mn-ea"/>
              </a:rPr>
              <a:t>你知道食物的五大營養素是什麼嗎</a:t>
            </a:r>
            <a:r>
              <a:rPr lang="en-US" altLang="zh-TW" sz="3000" b="1" dirty="0" smtClean="0">
                <a:latin typeface="+mn-ea"/>
              </a:rPr>
              <a:t>?</a:t>
            </a:r>
            <a:endParaRPr lang="zh-TW" altLang="en-US" sz="3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0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忠孝國中營養午餐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學務處</a:t>
            </a:r>
            <a:endParaRPr lang="en-US" altLang="zh-TW" dirty="0" smtClean="0"/>
          </a:p>
          <a:p>
            <a:r>
              <a:rPr lang="en-US" altLang="zh-TW" dirty="0" smtClean="0"/>
              <a:t>2024/08/21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47664" y="3381400"/>
            <a:ext cx="65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+mn-ea"/>
              </a:rPr>
              <a:t>你知道食物的五大營養素是什麼嗎</a:t>
            </a:r>
            <a:r>
              <a:rPr lang="en-US" altLang="zh-TW" sz="3000" b="1" dirty="0" smtClean="0">
                <a:latin typeface="+mn-ea"/>
              </a:rPr>
              <a:t>?</a:t>
            </a:r>
            <a:endParaRPr lang="zh-TW" altLang="en-US" sz="30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6184" y="4428096"/>
            <a:ext cx="69847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latin typeface="+mn-ea"/>
                <a:hlinkClick r:id="rId2" tooltip="碳水化合物"/>
              </a:rPr>
              <a:t>碳水化合物</a:t>
            </a:r>
            <a:r>
              <a:rPr lang="zh-TW" altLang="en-US" sz="2500" dirty="0">
                <a:solidFill>
                  <a:srgbClr val="202122"/>
                </a:solidFill>
                <a:latin typeface="+mn-ea"/>
              </a:rPr>
              <a:t>、</a:t>
            </a:r>
            <a:r>
              <a:rPr lang="zh-TW" altLang="en-US" sz="2500" dirty="0">
                <a:latin typeface="+mn-ea"/>
                <a:hlinkClick r:id="rId3" tooltip="蛋白質"/>
              </a:rPr>
              <a:t>蛋白質</a:t>
            </a:r>
            <a:r>
              <a:rPr lang="zh-TW" altLang="en-US" sz="2500" dirty="0">
                <a:solidFill>
                  <a:srgbClr val="202122"/>
                </a:solidFill>
                <a:latin typeface="+mn-ea"/>
              </a:rPr>
              <a:t>、</a:t>
            </a:r>
            <a:r>
              <a:rPr lang="zh-TW" altLang="en-US" sz="2500" dirty="0">
                <a:latin typeface="+mn-ea"/>
                <a:hlinkClick r:id="rId4" tooltip="脂肪"/>
              </a:rPr>
              <a:t>脂肪</a:t>
            </a:r>
            <a:r>
              <a:rPr lang="zh-TW" altLang="en-US" sz="2500" dirty="0">
                <a:solidFill>
                  <a:srgbClr val="202122"/>
                </a:solidFill>
                <a:latin typeface="+mn-ea"/>
              </a:rPr>
              <a:t>、</a:t>
            </a:r>
            <a:r>
              <a:rPr lang="zh-TW" altLang="en-US" sz="2500" dirty="0" smtClean="0">
                <a:latin typeface="+mn-ea"/>
                <a:hlinkClick r:id="rId5" tooltip="礦物質"/>
              </a:rPr>
              <a:t>礦物質</a:t>
            </a:r>
            <a:r>
              <a:rPr lang="zh-TW" altLang="en-US" sz="2500" dirty="0" smtClean="0">
                <a:solidFill>
                  <a:srgbClr val="202122"/>
                </a:solidFill>
                <a:latin typeface="+mn-ea"/>
              </a:rPr>
              <a:t>、</a:t>
            </a:r>
            <a:r>
              <a:rPr lang="zh-TW" altLang="en-US" sz="2500" dirty="0" smtClean="0">
                <a:latin typeface="+mn-ea"/>
                <a:hlinkClick r:id="rId6" tooltip="維生素"/>
              </a:rPr>
              <a:t>維生素</a:t>
            </a:r>
            <a:endParaRPr lang="zh-TW" altLang="en-US" sz="2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31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忠孝國中營養午餐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學務處</a:t>
            </a:r>
            <a:endParaRPr lang="en-US" altLang="zh-TW" dirty="0" smtClean="0"/>
          </a:p>
          <a:p>
            <a:r>
              <a:rPr lang="en-US" altLang="zh-TW" dirty="0" smtClean="0"/>
              <a:t>2024/08/21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47664" y="3385118"/>
            <a:ext cx="65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+mn-ea"/>
              </a:rPr>
              <a:t>你知道食物的五大營養素是什麼嗎</a:t>
            </a:r>
            <a:r>
              <a:rPr lang="en-US" altLang="zh-TW" sz="3000" b="1" dirty="0" smtClean="0">
                <a:latin typeface="+mn-ea"/>
              </a:rPr>
              <a:t>?</a:t>
            </a:r>
            <a:endParaRPr lang="zh-TW" altLang="en-US" sz="30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6184" y="4428096"/>
            <a:ext cx="69847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latin typeface="+mn-ea"/>
                <a:hlinkClick r:id="rId2" tooltip="碳水化合物"/>
              </a:rPr>
              <a:t>碳水化合物</a:t>
            </a:r>
            <a:r>
              <a:rPr lang="zh-TW" altLang="en-US" sz="2500" dirty="0">
                <a:solidFill>
                  <a:srgbClr val="202122"/>
                </a:solidFill>
                <a:latin typeface="+mn-ea"/>
              </a:rPr>
              <a:t>、</a:t>
            </a:r>
            <a:r>
              <a:rPr lang="zh-TW" altLang="en-US" sz="2500" dirty="0">
                <a:latin typeface="+mn-ea"/>
                <a:hlinkClick r:id="rId3" tooltip="蛋白質"/>
              </a:rPr>
              <a:t>蛋白質</a:t>
            </a:r>
            <a:r>
              <a:rPr lang="zh-TW" altLang="en-US" sz="2500" dirty="0">
                <a:solidFill>
                  <a:srgbClr val="202122"/>
                </a:solidFill>
                <a:latin typeface="+mn-ea"/>
              </a:rPr>
              <a:t>、</a:t>
            </a:r>
            <a:r>
              <a:rPr lang="zh-TW" altLang="en-US" sz="2500" dirty="0">
                <a:latin typeface="+mn-ea"/>
                <a:hlinkClick r:id="rId4" tooltip="脂肪"/>
              </a:rPr>
              <a:t>脂肪</a:t>
            </a:r>
            <a:r>
              <a:rPr lang="zh-TW" altLang="en-US" sz="2500" dirty="0">
                <a:solidFill>
                  <a:srgbClr val="202122"/>
                </a:solidFill>
                <a:latin typeface="+mn-ea"/>
              </a:rPr>
              <a:t>、</a:t>
            </a:r>
            <a:r>
              <a:rPr lang="zh-TW" altLang="en-US" sz="2500" dirty="0" smtClean="0">
                <a:latin typeface="+mn-ea"/>
                <a:hlinkClick r:id="rId5" tooltip="礦物質"/>
              </a:rPr>
              <a:t>礦物質</a:t>
            </a:r>
            <a:r>
              <a:rPr lang="zh-TW" altLang="en-US" sz="2500" dirty="0" smtClean="0">
                <a:solidFill>
                  <a:srgbClr val="202122"/>
                </a:solidFill>
                <a:latin typeface="+mn-ea"/>
              </a:rPr>
              <a:t>、</a:t>
            </a:r>
            <a:r>
              <a:rPr lang="zh-TW" altLang="en-US" sz="2500" dirty="0" smtClean="0">
                <a:latin typeface="+mn-ea"/>
                <a:hlinkClick r:id="rId6" tooltip="維生素"/>
              </a:rPr>
              <a:t>維生素</a:t>
            </a:r>
            <a:endParaRPr lang="zh-TW" altLang="en-US" sz="2500" dirty="0">
              <a:latin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72406" y="5397848"/>
            <a:ext cx="28632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 smtClean="0">
                <a:hlinkClick r:id="rId7"/>
              </a:rPr>
              <a:t>我的</a:t>
            </a:r>
            <a:r>
              <a:rPr lang="zh-TW" altLang="en-US" sz="2500" dirty="0" smtClean="0">
                <a:latin typeface="+mn-ea"/>
                <a:hlinkClick r:id="rId7"/>
              </a:rPr>
              <a:t>餐盤</a:t>
            </a:r>
            <a:r>
              <a:rPr lang="en-US" altLang="zh-TW" sz="2500" dirty="0" smtClean="0">
                <a:hlinkClick r:id="rId7"/>
              </a:rPr>
              <a:t>-</a:t>
            </a:r>
            <a:r>
              <a:rPr lang="zh-TW" altLang="en-US" sz="2500" dirty="0" smtClean="0">
                <a:hlinkClick r:id="rId7"/>
              </a:rPr>
              <a:t>青少年篇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4082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抬餐桶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(1)</a:t>
            </a:r>
            <a:r>
              <a:rPr lang="zh-TW" altLang="en-US" dirty="0" smtClean="0"/>
              <a:t>由導師</a:t>
            </a:r>
            <a:r>
              <a:rPr lang="zh-TW" altLang="en-US" dirty="0" smtClean="0"/>
              <a:t>指定</a:t>
            </a:r>
            <a:r>
              <a:rPr lang="en-US" altLang="zh-TW" dirty="0" smtClean="0"/>
              <a:t>6-8</a:t>
            </a:r>
            <a:r>
              <a:rPr lang="zh-TW" altLang="en-US" dirty="0" smtClean="0"/>
              <a:t>人抬餐桶。</a:t>
            </a:r>
            <a:r>
              <a:rPr lang="zh-TW" altLang="zh-TW" dirty="0" smtClean="0"/>
              <a:t>抬餐</a:t>
            </a:r>
            <a:r>
              <a:rPr lang="zh-TW" altLang="en-US" dirty="0" smtClean="0"/>
              <a:t>前，</a:t>
            </a:r>
            <a:r>
              <a:rPr lang="zh-TW" altLang="zh-TW" dirty="0" smtClean="0"/>
              <a:t>抬餐桶同學務必</a:t>
            </a:r>
            <a:r>
              <a:rPr lang="zh-TW" altLang="en-US" dirty="0" smtClean="0"/>
              <a:t>先</a:t>
            </a:r>
            <a:r>
              <a:rPr lang="zh-TW" altLang="zh-TW" dirty="0" smtClean="0"/>
              <a:t>洗手</a:t>
            </a:r>
            <a:r>
              <a:rPr lang="zh-TW" altLang="en-US" dirty="0" smtClean="0"/>
              <a:t>或</a:t>
            </a:r>
            <a:r>
              <a:rPr lang="zh-TW" altLang="zh-TW" dirty="0" smtClean="0"/>
              <a:t>用酒精消毒雙手。</a:t>
            </a:r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 descr="洗手s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2771093" cy="2078789"/>
          </a:xfrm>
          <a:prstGeom prst="rect">
            <a:avLst/>
          </a:prstGeom>
        </p:spPr>
      </p:pic>
      <p:pic>
        <p:nvPicPr>
          <p:cNvPr id="6" name="圖片 5" descr="沖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529"/>
            <a:ext cx="2784266" cy="2088671"/>
          </a:xfrm>
          <a:prstGeom prst="rect">
            <a:avLst/>
          </a:prstGeom>
        </p:spPr>
      </p:pic>
      <p:pic>
        <p:nvPicPr>
          <p:cNvPr id="7" name="圖片 6" descr="用酒精消毒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2194203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一年級抬餐位置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102" y="620688"/>
            <a:ext cx="8229600" cy="4525963"/>
          </a:xfrm>
        </p:spPr>
        <p:txBody>
          <a:bodyPr/>
          <a:lstStyle/>
          <a:p>
            <a:pPr algn="ctr"/>
            <a:r>
              <a:rPr lang="en-US" altLang="zh-TW" b="1" dirty="0" smtClean="0"/>
              <a:t>101-103:</a:t>
            </a:r>
            <a:r>
              <a:rPr lang="zh-TW" altLang="en-US" dirty="0" smtClean="0"/>
              <a:t> 教學四 交通安全儲備室前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8" y="1115862"/>
            <a:ext cx="7586600" cy="569123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177151" y="2815484"/>
            <a:ext cx="106952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b="1" spc="300" dirty="0" smtClean="0"/>
              <a:t>學務處</a:t>
            </a:r>
            <a:endParaRPr lang="zh-TW" altLang="en-US" sz="2000" b="1" spc="300" dirty="0"/>
          </a:p>
        </p:txBody>
      </p:sp>
      <p:sp>
        <p:nvSpPr>
          <p:cNvPr id="12" name="向右箭號 11"/>
          <p:cNvSpPr/>
          <p:nvPr/>
        </p:nvSpPr>
        <p:spPr>
          <a:xfrm>
            <a:off x="1711913" y="3227092"/>
            <a:ext cx="524311" cy="289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187624" y="4081760"/>
            <a:ext cx="1364476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b="1" spc="300" dirty="0"/>
              <a:t>健康中心</a:t>
            </a:r>
          </a:p>
        </p:txBody>
      </p:sp>
      <p:sp>
        <p:nvSpPr>
          <p:cNvPr id="14" name="向右箭號 13"/>
          <p:cNvSpPr/>
          <p:nvPr/>
        </p:nvSpPr>
        <p:spPr>
          <a:xfrm rot="19445954" flipV="1">
            <a:off x="2001721" y="3733414"/>
            <a:ext cx="402964" cy="251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283967" y="4961985"/>
            <a:ext cx="7906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101</a:t>
            </a:r>
            <a:r>
              <a:rPr lang="zh-TW" altLang="en-US" dirty="0" smtClean="0"/>
              <a:t>班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36096" y="5607542"/>
            <a:ext cx="7906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102</a:t>
            </a:r>
            <a:r>
              <a:rPr lang="zh-TW" altLang="en-US" dirty="0" smtClean="0"/>
              <a:t>班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04248" y="6309320"/>
            <a:ext cx="7906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103</a:t>
            </a:r>
            <a:r>
              <a:rPr lang="zh-TW" altLang="en-US" dirty="0" smtClean="0"/>
              <a:t>班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一年級抬餐位置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102" y="620689"/>
            <a:ext cx="8229600" cy="648071"/>
          </a:xfrm>
        </p:spPr>
        <p:txBody>
          <a:bodyPr/>
          <a:lstStyle/>
          <a:p>
            <a:pPr algn="ctr"/>
            <a:r>
              <a:rPr lang="en-US" altLang="zh-TW" b="1" dirty="0" smtClean="0"/>
              <a:t>104-110:</a:t>
            </a:r>
            <a:r>
              <a:rPr lang="zh-TW" altLang="en-US" dirty="0"/>
              <a:t>三樓 專任辦公室外面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98198"/>
            <a:ext cx="7632848" cy="5725928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93102" y="1860794"/>
            <a:ext cx="165942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b="1" spc="300" dirty="0"/>
              <a:t>導師辦公室</a:t>
            </a:r>
          </a:p>
        </p:txBody>
      </p:sp>
      <p:sp>
        <p:nvSpPr>
          <p:cNvPr id="5" name="向右箭號 4"/>
          <p:cNvSpPr/>
          <p:nvPr/>
        </p:nvSpPr>
        <p:spPr>
          <a:xfrm rot="2485305">
            <a:off x="1372538" y="2501716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707904" y="1860794"/>
            <a:ext cx="2249334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000" b="1" spc="300" dirty="0"/>
              <a:t>專任老師</a:t>
            </a:r>
            <a:r>
              <a:rPr lang="zh-TW" altLang="en-US" sz="2000" b="1" spc="300" dirty="0" smtClean="0"/>
              <a:t>辦公室</a:t>
            </a:r>
            <a:endParaRPr lang="zh-TW" altLang="en-US" sz="2000" b="1" spc="300" dirty="0"/>
          </a:p>
        </p:txBody>
      </p:sp>
      <p:sp>
        <p:nvSpPr>
          <p:cNvPr id="6" name="向右箭號 5"/>
          <p:cNvSpPr/>
          <p:nvPr/>
        </p:nvSpPr>
        <p:spPr>
          <a:xfrm rot="7493803">
            <a:off x="3647698" y="2515735"/>
            <a:ext cx="864096" cy="3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283968" y="3501008"/>
            <a:ext cx="3888432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4300195" y="4941192"/>
            <a:ext cx="3872205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000" b="1" spc="300" dirty="0" smtClean="0"/>
              <a:t>由左至右</a:t>
            </a:r>
            <a:r>
              <a:rPr lang="en-US" altLang="zh-TW" sz="2000" b="1" spc="300" dirty="0" smtClean="0"/>
              <a:t>104</a:t>
            </a:r>
            <a:r>
              <a:rPr lang="zh-TW" altLang="en-US" sz="2000" b="1" spc="300" dirty="0" smtClean="0"/>
              <a:t>～</a:t>
            </a:r>
            <a:r>
              <a:rPr lang="en-US" altLang="zh-TW" sz="2000" b="1" spc="300" dirty="0" smtClean="0"/>
              <a:t>110</a:t>
            </a:r>
            <a:r>
              <a:rPr lang="zh-TW" altLang="en-US" sz="2000" b="1" spc="300" dirty="0" smtClean="0"/>
              <a:t>班</a:t>
            </a:r>
            <a:endParaRPr lang="zh-TW" altLang="en-US" sz="2000" b="1" spc="300" dirty="0"/>
          </a:p>
        </p:txBody>
      </p:sp>
    </p:spTree>
    <p:extLst>
      <p:ext uri="{BB962C8B-B14F-4D97-AF65-F5344CB8AC3E}">
        <p14:creationId xmlns:p14="http://schemas.microsoft.com/office/powerpoint/2010/main" val="27417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抬餐桶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(2)</a:t>
            </a:r>
            <a:r>
              <a:rPr lang="zh-TW" altLang="zh-TW" dirty="0" smtClean="0"/>
              <a:t>抬餐桶同學須</a:t>
            </a:r>
            <a:r>
              <a:rPr lang="zh-TW" altLang="en-US" dirty="0" smtClean="0"/>
              <a:t>全程配</a:t>
            </a:r>
            <a:r>
              <a:rPr lang="zh-TW" altLang="zh-TW" dirty="0" smtClean="0"/>
              <a:t>戴口罩。</a:t>
            </a:r>
            <a:endParaRPr lang="en-US" altLang="zh-TW" dirty="0" smtClean="0"/>
          </a:p>
          <a:p>
            <a:r>
              <a:rPr lang="en-US" altLang="zh-TW" dirty="0" smtClean="0"/>
              <a:t>(3) </a:t>
            </a:r>
            <a:r>
              <a:rPr lang="zh-TW" altLang="zh-TW" dirty="0" smtClean="0"/>
              <a:t>抬餐桶途中禁止嬉戲及掀開餐桶。</a:t>
            </a:r>
          </a:p>
          <a:p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P_20220830_115955.jpg"/>
          <p:cNvPicPr>
            <a:picLocks noChangeAspect="1"/>
          </p:cNvPicPr>
          <p:nvPr/>
        </p:nvPicPr>
        <p:blipFill>
          <a:blip r:embed="rId2" cstate="print"/>
          <a:srcRect l="17763"/>
          <a:stretch>
            <a:fillRect/>
          </a:stretch>
        </p:blipFill>
        <p:spPr>
          <a:xfrm>
            <a:off x="899592" y="3068960"/>
            <a:ext cx="3432380" cy="2736303"/>
          </a:xfrm>
          <a:prstGeom prst="rect">
            <a:avLst/>
          </a:prstGeom>
        </p:spPr>
      </p:pic>
      <p:pic>
        <p:nvPicPr>
          <p:cNvPr id="6" name="圖片 5" descr="P_20220830_115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3803914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352</Words>
  <Application>Microsoft Office PowerPoint</Application>
  <PresentationFormat>如螢幕大小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華康POP1體W7</vt:lpstr>
      <vt:lpstr>微軟正黑體</vt:lpstr>
      <vt:lpstr>標楷體</vt:lpstr>
      <vt:lpstr>Arial</vt:lpstr>
      <vt:lpstr>Rockwell</vt:lpstr>
      <vt:lpstr>Office 佈景主題</vt:lpstr>
      <vt:lpstr>忠孝國中營養午餐注意事項</vt:lpstr>
      <vt:lpstr>PowerPoint 簡報</vt:lpstr>
      <vt:lpstr>忠孝國中營養午餐注意事項</vt:lpstr>
      <vt:lpstr>忠孝國中營養午餐注意事項</vt:lpstr>
      <vt:lpstr>忠孝國中營養午餐注意事項</vt:lpstr>
      <vt:lpstr>抬餐桶注意事項</vt:lpstr>
      <vt:lpstr>一年級抬餐位置</vt:lpstr>
      <vt:lpstr>一年級抬餐位置</vt:lpstr>
      <vt:lpstr>抬餐桶注意事項</vt:lpstr>
      <vt:lpstr>班級內打菜及用餐注意事項</vt:lpstr>
      <vt:lpstr>班級內打菜及用餐注意事項</vt:lpstr>
      <vt:lpstr>班級內打菜及用餐注意事項</vt:lpstr>
      <vt:lpstr>用餐後</vt:lpstr>
      <vt:lpstr>學習良好用餐禮儀 珍惜食材不浪費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郭峻銘</cp:lastModifiedBy>
  <cp:revision>48</cp:revision>
  <dcterms:created xsi:type="dcterms:W3CDTF">2022-08-12T07:27:08Z</dcterms:created>
  <dcterms:modified xsi:type="dcterms:W3CDTF">2024-08-20T15:56:36Z</dcterms:modified>
</cp:coreProperties>
</file>